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5" r:id="rId6"/>
    <p:sldId id="274" r:id="rId7"/>
    <p:sldId id="260" r:id="rId8"/>
    <p:sldId id="273" r:id="rId9"/>
    <p:sldId id="276" r:id="rId10"/>
    <p:sldId id="261" r:id="rId11"/>
    <p:sldId id="262" r:id="rId12"/>
    <p:sldId id="263" r:id="rId13"/>
    <p:sldId id="264" r:id="rId14"/>
    <p:sldId id="265" r:id="rId15"/>
    <p:sldId id="266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982" autoAdjust="0"/>
    <p:restoredTop sz="94660"/>
  </p:normalViewPr>
  <p:slideViewPr>
    <p:cSldViewPr>
      <p:cViewPr varScale="1">
        <p:scale>
          <a:sx n="68" d="100"/>
          <a:sy n="68" d="100"/>
        </p:scale>
        <p:origin x="-19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FA6A6-1C74-47A1-A36B-FD92F66A5707}" type="datetimeFigureOut">
              <a:rPr lang="fr-FR" smtClean="0"/>
              <a:pPr/>
              <a:t>01/06/2024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AFB4DB-6B7A-4450-8BB7-F23075FDDA9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FB4DB-6B7A-4450-8BB7-F23075FDDA9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6B5-616D-4722-869C-1042C607B96B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66BB-F2E3-47EC-AA08-5228533F394B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9A332-200A-40A4-A2DA-D595AF4E2029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BB418-1E2C-4AF6-B0AB-C4C78E276B60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74CD5-76D8-4A90-8A3E-C15C50F63428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0D302-611C-4CFF-AD3D-6483E6E34B54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4EB1-2EBF-492A-A031-581BF5954847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3FFA-1495-4130-BB82-08A0B17266EE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1B94E-ECDB-47FB-96C2-4ECE1AAABBE7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72EB4-D5E1-4379-AB43-91094B1EC1E2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B3705-1271-45F7-909B-90DF7AB441EC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7A83B-680E-47DB-9E34-70A601A11202}" type="datetime1">
              <a:rPr lang="fr-FR" smtClean="0"/>
              <a:pPr/>
              <a:t>01/06/2024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da.gov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2800" u="sng" dirty="0" smtClean="0"/>
              <a:t>Le Papillomavirus humain</a:t>
            </a:r>
            <a:r>
              <a:rPr lang="fr-FR" sz="2800" dirty="0" smtClean="0"/>
              <a:t>: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Présentée par S. Kara-</a:t>
            </a:r>
            <a:r>
              <a:rPr lang="fr-FR" sz="2000" dirty="0" err="1" smtClean="0"/>
              <a:t>slimane</a:t>
            </a:r>
            <a:r>
              <a:rPr lang="fr-FR" sz="2000" dirty="0" smtClean="0"/>
              <a:t>,</a:t>
            </a:r>
          </a:p>
          <a:p>
            <a:r>
              <a:rPr lang="fr-FR" sz="2000" dirty="0" smtClean="0"/>
              <a:t> microbiologie,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Cycle viral:</a:t>
            </a:r>
            <a:br>
              <a:rPr lang="fr-FR" sz="2400" u="sng" dirty="0" smtClean="0"/>
            </a:b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5794"/>
            <a:ext cx="9144000" cy="6072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/>
              <a:t>  </a:t>
            </a:r>
            <a:r>
              <a:rPr lang="fr-FR" sz="2000" u="sng" dirty="0" smtClean="0"/>
              <a:t>L’Infection des épithéliums:</a:t>
            </a:r>
          </a:p>
          <a:p>
            <a:pPr>
              <a:buNone/>
            </a:pPr>
            <a:r>
              <a:rPr lang="fr-FR" sz="2000" dirty="0" smtClean="0"/>
              <a:t>ils infectent de façon spécifique les cellules des épithéliums stratifiés squameux,</a:t>
            </a:r>
          </a:p>
          <a:p>
            <a:pPr>
              <a:buNone/>
            </a:pPr>
            <a:r>
              <a:rPr lang="fr-FR" sz="2000" dirty="0" smtClean="0"/>
              <a:t>qui sont en différenciation constante. </a:t>
            </a:r>
          </a:p>
          <a:p>
            <a:pPr>
              <a:buNone/>
            </a:pPr>
            <a:r>
              <a:rPr lang="fr-FR" sz="2000" dirty="0" smtClean="0"/>
              <a:t>il n’est pas possible d’étudier le cycle viral  dans des cultures cellulaires classiques, in vitro. </a:t>
            </a:r>
          </a:p>
          <a:p>
            <a:pPr>
              <a:buNone/>
            </a:pPr>
            <a:r>
              <a:rPr lang="fr-FR" sz="2000" dirty="0" smtClean="0"/>
              <a:t>Les </a:t>
            </a:r>
            <a:r>
              <a:rPr lang="fr-FR" sz="2000" dirty="0" err="1" smtClean="0"/>
              <a:t>intégrines</a:t>
            </a:r>
            <a:r>
              <a:rPr lang="fr-FR" sz="2000" dirty="0" smtClean="0"/>
              <a:t> cellulaires (en particulier les </a:t>
            </a:r>
            <a:r>
              <a:rPr lang="fr-FR" sz="2000" dirty="0" err="1" smtClean="0"/>
              <a:t>intégrines</a:t>
            </a:r>
            <a:r>
              <a:rPr lang="fr-FR" sz="2000" dirty="0" smtClean="0"/>
              <a:t> α6β1 et α6β4) semblent participer à la reconnaissance des cellules par ces virus. </a:t>
            </a:r>
          </a:p>
          <a:p>
            <a:pPr>
              <a:buNone/>
            </a:pPr>
            <a:r>
              <a:rPr lang="fr-FR" sz="2000" dirty="0" smtClean="0"/>
              <a:t>Les </a:t>
            </a:r>
            <a:r>
              <a:rPr lang="fr-FR" sz="2000" dirty="0" err="1" smtClean="0"/>
              <a:t>glycosaminoglycanes</a:t>
            </a:r>
            <a:r>
              <a:rPr lang="fr-FR" sz="2000" dirty="0" smtClean="0"/>
              <a:t> présents à la surface des cellules pourraient contribuer à l’infection des cellules.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 Cycle viral: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L’entrée du virus semble impliquer une étape d’</a:t>
            </a:r>
            <a:r>
              <a:rPr lang="fr-FR" sz="2000" dirty="0" err="1" smtClean="0"/>
              <a:t>endocytose</a:t>
            </a:r>
            <a:r>
              <a:rPr lang="fr-FR" sz="2000" dirty="0" smtClean="0"/>
              <a:t> dans des vésicules à </a:t>
            </a:r>
            <a:r>
              <a:rPr lang="fr-FR" sz="2000" dirty="0" err="1" smtClean="0"/>
              <a:t>clathrine</a:t>
            </a:r>
            <a:r>
              <a:rPr lang="fr-FR" sz="2000" dirty="0" smtClean="0"/>
              <a:t>, préalable à la libération du génome dans la cellule. </a:t>
            </a:r>
          </a:p>
          <a:p>
            <a:pPr>
              <a:buNone/>
            </a:pPr>
            <a:r>
              <a:rPr lang="fr-FR" sz="2000" dirty="0" smtClean="0"/>
              <a:t>l’étape d’entrée pourrait différer entre virus de types distincts.</a:t>
            </a:r>
          </a:p>
          <a:p>
            <a:pPr>
              <a:buNone/>
            </a:pPr>
            <a:r>
              <a:rPr lang="fr-FR" sz="2000" dirty="0" smtClean="0"/>
              <a:t>Dans l’épiderme, les virus infectent les cellules situées à la base de l’épithélium (cellules souches).</a:t>
            </a:r>
          </a:p>
          <a:p>
            <a:pPr>
              <a:buNone/>
            </a:pPr>
            <a:r>
              <a:rPr lang="fr-FR" sz="2000" dirty="0" smtClean="0"/>
              <a:t> Une partie de ces cellules se différencie pour fournir des cellules épithéliales kératinisées qui migrent vers la surface de l’épiderme. </a:t>
            </a:r>
          </a:p>
          <a:p>
            <a:pPr>
              <a:buNone/>
            </a:pPr>
            <a:r>
              <a:rPr lang="fr-FR" sz="2000" dirty="0" smtClean="0"/>
              <a:t>Les étapes du cycle de réplication du virus sont étroitement couplées à la  différenciation cellulaire, de sorte que les protéines de capside (et les particules</a:t>
            </a:r>
          </a:p>
          <a:p>
            <a:pPr>
              <a:buNone/>
            </a:pPr>
            <a:r>
              <a:rPr lang="fr-FR" sz="2000" dirty="0" smtClean="0"/>
              <a:t>virales infectieuses) sont produites en fin de cycle, par les cellules fortement différenciées, proches de la surface.</a:t>
            </a:r>
          </a:p>
          <a:p>
            <a:pPr>
              <a:buNone/>
            </a:pPr>
            <a:r>
              <a:rPr lang="fr-FR" sz="2000" dirty="0" smtClean="0"/>
              <a:t> Les virus sont libérés par ces cellules qui desquament en surface de l’épiderme.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Cycle Viral:</a:t>
            </a:r>
            <a:endParaRPr lang="fr-FR" sz="240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pic>
        <p:nvPicPr>
          <p:cNvPr id="7" name="Espace réservé du contenu 6" descr="4P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857232"/>
            <a:ext cx="8143932" cy="598685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Différenciation de l’épiderme et cycle des Papillomavirus.</a:t>
            </a:r>
            <a:endParaRPr lang="fr-FR" sz="2400" u="sng" dirty="0"/>
          </a:p>
        </p:txBody>
      </p:sp>
      <p:pic>
        <p:nvPicPr>
          <p:cNvPr id="5" name="Espace réservé du contenu 4" descr="3PA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128" y="1214422"/>
            <a:ext cx="8943872" cy="5643578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Diagnostic biologique: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Le diagnostic des verrues, papillomes et condylomes </a:t>
            </a:r>
            <a:r>
              <a:rPr lang="fr-FR" sz="2000" dirty="0" err="1" smtClean="0"/>
              <a:t>exophytiques</a:t>
            </a:r>
            <a:r>
              <a:rPr lang="fr-FR" sz="2000" dirty="0" smtClean="0"/>
              <a:t> est clinique, et porte sur l'aspect des lésions.</a:t>
            </a:r>
          </a:p>
          <a:p>
            <a:pPr>
              <a:buNone/>
            </a:pPr>
            <a:r>
              <a:rPr lang="fr-FR" sz="2000" dirty="0" smtClean="0"/>
              <a:t>       Les lésions génitales planes, sont de diagnostic plus difficile et  visibles après adjonction d'acide acétique en colposcopie. </a:t>
            </a:r>
          </a:p>
          <a:p>
            <a:pPr>
              <a:buNone/>
            </a:pPr>
            <a:r>
              <a:rPr lang="fr-FR" sz="2000" dirty="0" smtClean="0"/>
              <a:t>      Le dépistage actuel repose sur le </a:t>
            </a:r>
            <a:r>
              <a:rPr lang="fr-FR" sz="2000" dirty="0" smtClean="0">
                <a:solidFill>
                  <a:srgbClr val="C00000"/>
                </a:solidFill>
              </a:rPr>
              <a:t>frottis </a:t>
            </a:r>
            <a:r>
              <a:rPr lang="fr-FR" sz="2000" dirty="0" smtClean="0"/>
              <a:t>(examen cytologique des cellules) pratiqué au niveau du </a:t>
            </a:r>
            <a:r>
              <a:rPr lang="fr-FR" sz="2000" dirty="0" smtClean="0">
                <a:solidFill>
                  <a:srgbClr val="C00000"/>
                </a:solidFill>
              </a:rPr>
              <a:t>col utérin</a:t>
            </a:r>
            <a:r>
              <a:rPr lang="fr-FR" sz="2000" dirty="0" smtClean="0"/>
              <a:t>, à la recherche de </a:t>
            </a:r>
            <a:r>
              <a:rPr lang="fr-FR" sz="2000" dirty="0" smtClean="0">
                <a:solidFill>
                  <a:srgbClr val="C00000"/>
                </a:solidFill>
              </a:rPr>
              <a:t>cellules anormales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      Les anomalies sont classées par ordre croissant en fonction du risque de cancer en: -atypies cellulaires de signification indéterminée (ASCUS), </a:t>
            </a:r>
          </a:p>
          <a:p>
            <a:pPr>
              <a:buNone/>
            </a:pPr>
            <a:r>
              <a:rPr lang="fr-FR" sz="2000" dirty="0" smtClean="0"/>
              <a:t>      - lésions (ou dysplasies) de bas grade (néoplasie </a:t>
            </a:r>
            <a:r>
              <a:rPr lang="fr-FR" sz="2000" dirty="0" err="1" smtClean="0"/>
              <a:t>intracervicale</a:t>
            </a:r>
            <a:r>
              <a:rPr lang="fr-FR" sz="2000" dirty="0" smtClean="0"/>
              <a:t> de grade I, CIN I), </a:t>
            </a:r>
          </a:p>
          <a:p>
            <a:pPr>
              <a:buNone/>
            </a:pPr>
            <a:r>
              <a:rPr lang="fr-FR" sz="2000" dirty="0" smtClean="0"/>
              <a:t>     - de haut grade (néoplasie </a:t>
            </a:r>
            <a:r>
              <a:rPr lang="fr-FR" sz="2000" dirty="0" err="1" smtClean="0"/>
              <a:t>intracervicale</a:t>
            </a:r>
            <a:r>
              <a:rPr lang="fr-FR" sz="2000" dirty="0" smtClean="0"/>
              <a:t> de grade II ou III, CIN II, III), </a:t>
            </a:r>
          </a:p>
          <a:p>
            <a:pPr>
              <a:buNone/>
            </a:pPr>
            <a:r>
              <a:rPr lang="fr-FR" sz="2000" dirty="0" smtClean="0"/>
              <a:t>      - et cancer in situ.  </a:t>
            </a:r>
          </a:p>
          <a:p>
            <a:pPr>
              <a:buNone/>
            </a:pPr>
            <a:r>
              <a:rPr lang="fr-FR" sz="2000" dirty="0" smtClean="0"/>
              <a:t>      Les lésions de haut grade dépistées au frottis sont confirmées par :</a:t>
            </a:r>
          </a:p>
          <a:p>
            <a:pPr>
              <a:buNone/>
            </a:pPr>
            <a:r>
              <a:rPr lang="fr-FR" sz="2000" dirty="0" smtClean="0"/>
              <a:t>      colposcopie et biopsie, avant d'être traitées. </a:t>
            </a:r>
          </a:p>
          <a:p>
            <a:pPr>
              <a:buNone/>
            </a:pPr>
            <a:r>
              <a:rPr lang="fr-FR" sz="2000" dirty="0" smtClean="0"/>
              <a:t>      L'évolution des lésions de bas grade est surveillée par des examens rapprochés. 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Diagnostic biologique: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62150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r>
              <a:rPr lang="fr-FR" sz="2000" dirty="0" smtClean="0"/>
              <a:t>      L'association au frottis d'une recherche de HPV permet de détecter 90 p. 100 des lésions de haut grade, à une sensibilité équivalente à celle d'un examen </a:t>
            </a:r>
            <a:r>
              <a:rPr lang="fr-FR" sz="2000" dirty="0" err="1" smtClean="0"/>
              <a:t>colposcopique</a:t>
            </a:r>
            <a:r>
              <a:rPr lang="fr-FR" sz="2000" dirty="0" smtClean="0"/>
              <a:t>. 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 La présence de HPV à haut risque est un élément important pour désigner les femmes qui présentent un risque élevé d'évolution vers un cancer et doit conduire à pratiquer une colposcopie.</a:t>
            </a:r>
          </a:p>
          <a:p>
            <a:pPr>
              <a:buNone/>
            </a:pPr>
            <a:r>
              <a:rPr lang="fr-FR" sz="2000" dirty="0" smtClean="0"/>
              <a:t>       une lésion de haut grade sous-jacente sera retrouvée dans 69 p. 100 des cas de frottis ASCUS HPV positifs.</a:t>
            </a:r>
          </a:p>
          <a:p>
            <a:pPr>
              <a:buNone/>
            </a:pPr>
            <a:r>
              <a:rPr lang="fr-FR" sz="2000" dirty="0" smtClean="0"/>
              <a:t>      un résultat négatif lors de deux examens espacés de six mois permet de rassurer la patiente à plus de 99 p. 100, sans examens complémentaires.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Le Diagnostic biologique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L’examen cytologique (frottis </a:t>
            </a:r>
            <a:r>
              <a:rPr lang="fr-FR" sz="2000" dirty="0" err="1" smtClean="0"/>
              <a:t>cervico</a:t>
            </a:r>
            <a:r>
              <a:rPr lang="fr-FR" sz="2000" dirty="0" smtClean="0"/>
              <a:t>-utérin) et le test HPV nécessitent tous deux un prélèvement </a:t>
            </a:r>
            <a:r>
              <a:rPr lang="fr-FR" sz="2000" dirty="0" err="1" smtClean="0"/>
              <a:t>cervico</a:t>
            </a:r>
            <a:r>
              <a:rPr lang="fr-FR" sz="2000" dirty="0" smtClean="0"/>
              <a:t>-utérin réalisé par un clinicien. </a:t>
            </a:r>
          </a:p>
          <a:p>
            <a:pPr>
              <a:buNone/>
            </a:pPr>
            <a:r>
              <a:rPr lang="fr-FR" sz="2000" dirty="0" smtClean="0"/>
              <a:t>      Le test HPV peut aussi être réalisé à partir d’un auto-prélèvement vaginal (APV).</a:t>
            </a:r>
          </a:p>
          <a:p>
            <a:pPr>
              <a:buNone/>
            </a:pPr>
            <a:r>
              <a:rPr lang="fr-FR" sz="2000" dirty="0" smtClean="0"/>
              <a:t>    ■ </a:t>
            </a:r>
            <a:r>
              <a:rPr lang="fr-FR" sz="2000" u="sng" dirty="0" smtClean="0"/>
              <a:t>L’examen cytologique :</a:t>
            </a:r>
          </a:p>
          <a:p>
            <a:pPr>
              <a:buNone/>
            </a:pPr>
            <a:r>
              <a:rPr lang="fr-FR" sz="2000" dirty="0" smtClean="0"/>
              <a:t>      - il consiste en une analyse morphologique des cellules du col de l’utérus pour détecter précocement la présence de cellules anormales et de cellules précancéreuses qui pourraient évoluer en lésions cancéreuses;</a:t>
            </a:r>
          </a:p>
          <a:p>
            <a:pPr>
              <a:buNone/>
            </a:pPr>
            <a:r>
              <a:rPr lang="fr-FR" sz="2000" dirty="0" smtClean="0"/>
              <a:t>      les performances diagnostiques: cet examen présente:</a:t>
            </a:r>
          </a:p>
          <a:p>
            <a:pPr>
              <a:buNone/>
            </a:pPr>
            <a:r>
              <a:rPr lang="fr-FR" sz="2000" dirty="0" smtClean="0"/>
              <a:t>      une sensibilité pour la détection des lésions précancéreuses: 51 à 53 %,</a:t>
            </a:r>
          </a:p>
          <a:p>
            <a:pPr>
              <a:buNone/>
            </a:pPr>
            <a:r>
              <a:rPr lang="fr-FR" sz="2000" dirty="0" smtClean="0"/>
              <a:t>      Et une spécificité: 96 à 98%.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diagnostic biologique: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2000" dirty="0" smtClean="0"/>
              <a:t>          </a:t>
            </a:r>
            <a:r>
              <a:rPr lang="fr-FR" sz="2400" u="sng" dirty="0" smtClean="0"/>
              <a:t>Le test HPV:</a:t>
            </a:r>
          </a:p>
          <a:p>
            <a:pPr>
              <a:buNone/>
            </a:pPr>
            <a:r>
              <a:rPr lang="fr-FR" sz="2000" dirty="0" smtClean="0"/>
              <a:t>      ● C’est la détection des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acides nucléiques des génotypes d’HPV à haut risque</a:t>
            </a:r>
            <a:r>
              <a:rPr lang="fr-FR" sz="2000" dirty="0" smtClean="0"/>
              <a:t>. Sa réalisation n’a pas pour objectif d’identifier les infections à HPV en elles mêmes mais celles associées au risque de développer une lésion cervicale précancéreuses ou cancéreuse ;</a:t>
            </a:r>
          </a:p>
          <a:p>
            <a:pPr>
              <a:buNone/>
            </a:pPr>
            <a:r>
              <a:rPr lang="fr-FR" sz="2000" dirty="0" smtClean="0"/>
              <a:t>     ● selon les recommandations de l’Institut national du cancer (</a:t>
            </a:r>
            <a:r>
              <a:rPr lang="fr-FR" sz="2000" dirty="0" err="1" smtClean="0"/>
              <a:t>INCa</a:t>
            </a:r>
            <a:r>
              <a:rPr lang="fr-FR" sz="2000" dirty="0" smtClean="0"/>
              <a:t>) de 2016, il est utilisé comme test de triage (c’est-à dire en seconde intention après un examen cytologique dont le résultat est anormal).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Les traitement: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- La plupart des infections au HPV disparaissent d'elles-mêmes. </a:t>
            </a:r>
          </a:p>
          <a:p>
            <a:pPr>
              <a:buNone/>
            </a:pPr>
            <a:r>
              <a:rPr lang="fr-FR" sz="2000" dirty="0" smtClean="0"/>
              <a:t>- Bien qu'il n'existe aucun remède contre le virus, il existe des options de traitement:</a:t>
            </a:r>
          </a:p>
          <a:p>
            <a:pPr>
              <a:buNone/>
            </a:pPr>
            <a:r>
              <a:rPr lang="fr-FR" sz="2000" b="1" dirty="0" smtClean="0"/>
              <a:t>Cryochirurgie</a:t>
            </a:r>
            <a:r>
              <a:rPr lang="fr-FR" sz="2000" dirty="0" smtClean="0"/>
              <a:t> : Geler les verrues ou détruire les cellules anormales avec de l'azote liquide.</a:t>
            </a:r>
          </a:p>
          <a:p>
            <a:pPr>
              <a:buNone/>
            </a:pPr>
            <a:r>
              <a:rPr lang="fr-FR" sz="2000" b="1" dirty="0" smtClean="0"/>
              <a:t>Excision électro-chirurgicale à l'anse (LEEP)</a:t>
            </a:r>
            <a:r>
              <a:rPr lang="fr-FR" sz="2000" dirty="0" smtClean="0"/>
              <a:t> : Utilisation d'une boucle de fil mince avec un courant électrique pour enlever une couche de tissu cervical.</a:t>
            </a:r>
          </a:p>
          <a:p>
            <a:pPr>
              <a:buNone/>
            </a:pPr>
            <a:r>
              <a:rPr lang="fr-FR" sz="2000" b="1" dirty="0" err="1" smtClean="0"/>
              <a:t>Conisation</a:t>
            </a:r>
            <a:r>
              <a:rPr lang="fr-FR" sz="2000" dirty="0" smtClean="0"/>
              <a:t> : Le médecin prélève un morceau de tissu cervical en forme de cône qui contient des cellules anormales.</a:t>
            </a:r>
          </a:p>
          <a:p>
            <a:pPr>
              <a:buNone/>
            </a:pPr>
            <a:r>
              <a:rPr lang="fr-FR" sz="2000" dirty="0" smtClean="0"/>
              <a:t>Chirurgie</a:t>
            </a:r>
          </a:p>
          <a:p>
            <a:pPr>
              <a:buNone/>
            </a:pPr>
            <a:r>
              <a:rPr lang="fr-FR" sz="2000" dirty="0" smtClean="0"/>
              <a:t>Chirurgie au laser</a:t>
            </a:r>
          </a:p>
          <a:p>
            <a:pPr>
              <a:buNone/>
            </a:pPr>
            <a:r>
              <a:rPr lang="fr-FR" sz="2000" b="1" dirty="0" smtClean="0"/>
              <a:t>Acide </a:t>
            </a:r>
            <a:r>
              <a:rPr lang="fr-FR" sz="2000" b="1" dirty="0" err="1" smtClean="0"/>
              <a:t>trichloroacétique</a:t>
            </a:r>
            <a:r>
              <a:rPr lang="fr-FR" sz="2000" dirty="0" smtClean="0"/>
              <a:t> : Application d'un traitement chimique sur les verrues.</a:t>
            </a:r>
            <a:br>
              <a:rPr lang="fr-FR" sz="2000" dirty="0" smtClean="0"/>
            </a:b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La Prévention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/>
              <a:t>      La vaccination</a:t>
            </a:r>
            <a:r>
              <a:rPr lang="fr-FR" sz="2000" dirty="0" smtClean="0"/>
              <a:t> : </a:t>
            </a:r>
          </a:p>
          <a:p>
            <a:pPr>
              <a:buNone/>
            </a:pPr>
            <a:r>
              <a:rPr lang="fr-FR" sz="2000" dirty="0" smtClean="0"/>
              <a:t>      La </a:t>
            </a:r>
            <a:r>
              <a:rPr lang="fr-FR" sz="2000" i="1" dirty="0" smtClean="0">
                <a:hlinkClick r:id="rId2"/>
              </a:rPr>
              <a:t>Food and Drug Administration (FDA)</a:t>
            </a:r>
            <a:r>
              <a:rPr lang="fr-FR" sz="2000" dirty="0" smtClean="0"/>
              <a:t> des États-Unis a approuvé 2 vaccins:  </a:t>
            </a:r>
            <a:r>
              <a:rPr lang="fr-FR" sz="2000" b="1" dirty="0" err="1" smtClean="0"/>
              <a:t>Gardasil</a:t>
            </a:r>
            <a:r>
              <a:rPr lang="fr-FR" sz="2000" dirty="0" smtClean="0"/>
              <a:t> et </a:t>
            </a:r>
            <a:r>
              <a:rPr lang="fr-FR" sz="2000" b="1" dirty="0" err="1" smtClean="0"/>
              <a:t>Cervarix</a:t>
            </a:r>
            <a:r>
              <a:rPr lang="fr-FR" sz="2000" dirty="0" smtClean="0"/>
              <a:t>, qui protègent contre les 2 souches de HPV,  responsables d'environ 70 % de tous les cancers du col de l'utérus.</a:t>
            </a:r>
            <a:br>
              <a:rPr lang="fr-FR" sz="2000" dirty="0" smtClean="0"/>
            </a:br>
            <a:r>
              <a:rPr lang="fr-FR" sz="2000" dirty="0" smtClean="0"/>
              <a:t>Depuis 2018, le vaccin </a:t>
            </a:r>
            <a:r>
              <a:rPr lang="fr-FR" sz="2000" dirty="0" err="1" smtClean="0"/>
              <a:t>nonavalent</a:t>
            </a:r>
            <a:r>
              <a:rPr lang="fr-FR" sz="2000" dirty="0" smtClean="0"/>
              <a:t> </a:t>
            </a:r>
            <a:r>
              <a:rPr lang="fr-FR" sz="2000" dirty="0" err="1" smtClean="0"/>
              <a:t>Gardasil</a:t>
            </a:r>
            <a:r>
              <a:rPr lang="fr-FR" sz="2000" dirty="0" smtClean="0"/>
              <a:t> 9® a été commercialisé en France, ce vaccin protège contre les condylomes (HPV 6 et 11), difficiles à traiter, et contre les principaux sous-types à haut risque de cancer (HPV 6/11/16/18/31/33/45/52/58).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Plan: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 Classification et les propriétés.</a:t>
            </a:r>
          </a:p>
          <a:p>
            <a:r>
              <a:rPr lang="fr-FR" sz="2000" dirty="0" smtClean="0"/>
              <a:t>  Mode de transmission.</a:t>
            </a:r>
          </a:p>
          <a:p>
            <a:r>
              <a:rPr lang="fr-FR" sz="2000" dirty="0" smtClean="0"/>
              <a:t>  La Structure: </a:t>
            </a:r>
          </a:p>
          <a:p>
            <a:pPr>
              <a:buNone/>
            </a:pPr>
            <a:r>
              <a:rPr lang="fr-FR" sz="2000" dirty="0" smtClean="0"/>
              <a:t>        La Capside.</a:t>
            </a:r>
          </a:p>
          <a:p>
            <a:pPr>
              <a:buNone/>
            </a:pPr>
            <a:r>
              <a:rPr lang="fr-FR" sz="2000" dirty="0" smtClean="0"/>
              <a:t>        Le Génome.</a:t>
            </a:r>
          </a:p>
          <a:p>
            <a:r>
              <a:rPr lang="fr-FR" sz="2000" dirty="0" smtClean="0"/>
              <a:t>Le Cycle viral.</a:t>
            </a:r>
          </a:p>
          <a:p>
            <a:r>
              <a:rPr lang="fr-FR" sz="2000" dirty="0" smtClean="0"/>
              <a:t>Le Diagnostic biologique.</a:t>
            </a:r>
          </a:p>
          <a:p>
            <a:r>
              <a:rPr lang="fr-FR" sz="2000" dirty="0" smtClean="0"/>
              <a:t>Le Traitement.</a:t>
            </a:r>
          </a:p>
          <a:p>
            <a:r>
              <a:rPr lang="fr-FR" sz="2000" smtClean="0"/>
              <a:t>La Prévention.</a:t>
            </a:r>
            <a:endParaRPr lang="fr-FR" sz="2000" dirty="0" smtClean="0"/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La Classification et les propriétés: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 les </a:t>
            </a:r>
            <a:r>
              <a:rPr lang="fr-FR" sz="2000" dirty="0" err="1" smtClean="0"/>
              <a:t>Polyomavirus</a:t>
            </a:r>
            <a:r>
              <a:rPr lang="fr-FR" sz="2000" dirty="0" smtClean="0"/>
              <a:t> et les Papillomavirus étaient regroupés avant en une famille unique: </a:t>
            </a:r>
            <a:r>
              <a:rPr lang="fr-FR" sz="2000" i="1" dirty="0" err="1" smtClean="0"/>
              <a:t>Papovaviridae</a:t>
            </a:r>
            <a:r>
              <a:rPr lang="fr-FR" sz="2000" i="1" dirty="0" smtClean="0"/>
              <a:t> (nom qui regroupe </a:t>
            </a:r>
            <a:r>
              <a:rPr lang="fr-FR" sz="2000" dirty="0" smtClean="0"/>
              <a:t>le début du nom de chaque membre). </a:t>
            </a:r>
          </a:p>
          <a:p>
            <a:pPr>
              <a:buNone/>
            </a:pPr>
            <a:r>
              <a:rPr lang="fr-FR" sz="2000" dirty="0" smtClean="0"/>
              <a:t>Ces deux groupes ont été séparés en deux familles distinctes:</a:t>
            </a:r>
          </a:p>
          <a:p>
            <a:pPr>
              <a:buNone/>
            </a:pPr>
            <a:r>
              <a:rPr lang="fr-FR" sz="2000" dirty="0" smtClean="0"/>
              <a:t> les </a:t>
            </a:r>
            <a:r>
              <a:rPr lang="fr-FR" sz="2000" i="1" dirty="0" err="1" smtClean="0"/>
              <a:t>Polyomaviridae</a:t>
            </a:r>
            <a:r>
              <a:rPr lang="fr-FR" sz="2000" dirty="0" smtClean="0"/>
              <a:t>(ou “</a:t>
            </a:r>
            <a:r>
              <a:rPr lang="fr-FR" sz="2000" dirty="0" err="1" smtClean="0"/>
              <a:t>Polyomavirus</a:t>
            </a:r>
            <a:r>
              <a:rPr lang="fr-FR" sz="2000" dirty="0" smtClean="0"/>
              <a:t>”) et les </a:t>
            </a:r>
            <a:r>
              <a:rPr lang="fr-FR" sz="2000" i="1" dirty="0" err="1" smtClean="0"/>
              <a:t>Papillomaviridae</a:t>
            </a:r>
            <a:r>
              <a:rPr lang="fr-FR" sz="2000" i="1" dirty="0" smtClean="0"/>
              <a:t> (ou “papillomavirus”).</a:t>
            </a:r>
          </a:p>
          <a:p>
            <a:pPr>
              <a:buNone/>
            </a:pPr>
            <a:r>
              <a:rPr lang="fr-FR" sz="2000" dirty="0" smtClean="0"/>
              <a:t>Ces deux familles de virus ont en commun d’être des </a:t>
            </a:r>
            <a:r>
              <a:rPr lang="fr-FR" sz="2000" b="1" dirty="0" smtClean="0"/>
              <a:t>petits virus à ADN double brin non-enveloppés. </a:t>
            </a:r>
          </a:p>
          <a:p>
            <a:pPr>
              <a:buNone/>
            </a:pPr>
            <a:r>
              <a:rPr lang="fr-FR" sz="2000" b="1" dirty="0" smtClean="0"/>
              <a:t>Vu leur faible capacité </a:t>
            </a:r>
            <a:r>
              <a:rPr lang="fr-FR" sz="2000" dirty="0" smtClean="0"/>
              <a:t>codante, les petits </a:t>
            </a:r>
            <a:r>
              <a:rPr lang="fr-FR" sz="2000" b="1" dirty="0" smtClean="0"/>
              <a:t>virus à ADN dépendent des enzymes cellulaires </a:t>
            </a:r>
            <a:r>
              <a:rPr lang="fr-FR" sz="2000" dirty="0" smtClean="0"/>
              <a:t>pour assurer la réplication de leur génome. </a:t>
            </a:r>
          </a:p>
          <a:p>
            <a:pPr>
              <a:buNone/>
            </a:pPr>
            <a:r>
              <a:rPr lang="fr-FR" sz="2000" dirty="0" smtClean="0"/>
              <a:t>les petits virus à ADN incitent la cellule hôte à être elle même en voie de division active. </a:t>
            </a:r>
          </a:p>
          <a:p>
            <a:pPr>
              <a:buNone/>
            </a:pPr>
            <a:r>
              <a:rPr lang="fr-FR" sz="2000" dirty="0" smtClean="0"/>
              <a:t>Ces virus sont  susceptibles de causer l’immortalisation ou la </a:t>
            </a:r>
            <a:r>
              <a:rPr lang="fr-FR" sz="2000" b="1" dirty="0" smtClean="0"/>
              <a:t>transformation</a:t>
            </a:r>
          </a:p>
          <a:p>
            <a:pPr>
              <a:buNone/>
            </a:pPr>
            <a:r>
              <a:rPr lang="fr-FR" sz="2000" b="1" dirty="0" smtClean="0"/>
              <a:t>cellulaire.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 La Classification et les propriétés: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La famille des </a:t>
            </a:r>
            <a:r>
              <a:rPr lang="fr-FR" sz="2000" b="1" i="1" dirty="0" err="1" smtClean="0"/>
              <a:t>Papillomaviridae</a:t>
            </a:r>
            <a:r>
              <a:rPr lang="fr-FR" sz="2000" b="1" i="1" dirty="0" smtClean="0"/>
              <a:t> : </a:t>
            </a:r>
            <a:r>
              <a:rPr lang="fr-FR" sz="2000" dirty="0" smtClean="0"/>
              <a:t>composée de petits virus à ADN pouvant entraîner la formation de tumeurs. Ils peuvent, chez l’homme ou l’animal, causer des lésions liées à la prolifération cellulaire, qui vont de la verrue au cancer (notamment le fréquent cancer du col de l’utérus).</a:t>
            </a:r>
          </a:p>
          <a:p>
            <a:r>
              <a:rPr lang="fr-FR" sz="2000" dirty="0" smtClean="0"/>
              <a:t>Actuellement, plus de 100 types de Papillomavirus humains (HPV = </a:t>
            </a:r>
            <a:r>
              <a:rPr lang="fr-FR" sz="2000" dirty="0" err="1" smtClean="0"/>
              <a:t>human</a:t>
            </a:r>
            <a:r>
              <a:rPr lang="fr-FR" sz="2000" dirty="0" smtClean="0"/>
              <a:t> papillomavirus) : identifiés, classés en genres, espèces et types, en fonction de la séquence de leur génome. </a:t>
            </a:r>
            <a:endParaRPr lang="fr-FR" sz="2000" b="1" dirty="0" smtClean="0"/>
          </a:p>
          <a:p>
            <a:r>
              <a:rPr lang="fr-FR" sz="2000" b="1" dirty="0" smtClean="0"/>
              <a:t>Les différents types sont partagés </a:t>
            </a:r>
            <a:r>
              <a:rPr lang="fr-FR" sz="2000" dirty="0" smtClean="0"/>
              <a:t>entre des types affectant </a:t>
            </a:r>
            <a:r>
              <a:rPr lang="fr-FR" sz="2000" dirty="0" smtClean="0"/>
              <a:t>:</a:t>
            </a:r>
          </a:p>
          <a:p>
            <a:pPr>
              <a:buNone/>
            </a:pPr>
            <a:r>
              <a:rPr lang="fr-FR" sz="2000" dirty="0" smtClean="0"/>
              <a:t> </a:t>
            </a:r>
            <a:r>
              <a:rPr lang="fr-FR" sz="2000" dirty="0" smtClean="0"/>
              <a:t>     </a:t>
            </a:r>
            <a:r>
              <a:rPr lang="fr-FR" sz="2000" dirty="0" smtClean="0"/>
              <a:t>les muqueuses,</a:t>
            </a:r>
          </a:p>
          <a:p>
            <a:pPr>
              <a:buNone/>
            </a:pPr>
            <a:r>
              <a:rPr lang="fr-FR" sz="2000" dirty="0" smtClean="0"/>
              <a:t> </a:t>
            </a:r>
            <a:r>
              <a:rPr lang="fr-FR" sz="2000" dirty="0" smtClean="0"/>
              <a:t>    </a:t>
            </a:r>
            <a:r>
              <a:rPr lang="fr-FR" sz="2000" dirty="0" smtClean="0"/>
              <a:t> </a:t>
            </a:r>
            <a:r>
              <a:rPr lang="fr-FR" sz="2000" dirty="0" smtClean="0"/>
              <a:t>et d’autres touchant la peau.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La Classification et les Propriétés 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57214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 les types peuvent être divisés en types donnant des lésions bénignes (non cancéreuses) et celle pouvant donner lieu à des cancers.</a:t>
            </a:r>
          </a:p>
          <a:p>
            <a:r>
              <a:rPr lang="fr-FR" sz="2000" dirty="0" smtClean="0"/>
              <a:t>Les virus des types HPV-16 et HPV-18 causent ≥ 70% des </a:t>
            </a:r>
            <a:r>
              <a:rPr lang="fr-FR" sz="2000" b="1" dirty="0" smtClean="0"/>
              <a:t>cancers du col de l’utérus, du vagin ou de l’anus.</a:t>
            </a:r>
          </a:p>
          <a:p>
            <a:r>
              <a:rPr lang="fr-FR" sz="2000" b="1" dirty="0" smtClean="0"/>
              <a:t> Ils </a:t>
            </a:r>
            <a:r>
              <a:rPr lang="fr-FR" sz="2000" dirty="0" smtClean="0"/>
              <a:t>appartiennent au genre “alpha” et, aux espèces “9” et “7”. </a:t>
            </a:r>
          </a:p>
          <a:p>
            <a:r>
              <a:rPr lang="fr-FR" sz="2000" dirty="0" smtClean="0"/>
              <a:t>La découverte du lien de causalité entre Papillomavirus et </a:t>
            </a:r>
            <a:r>
              <a:rPr lang="fr-FR" sz="2000" b="1" dirty="0" smtClean="0"/>
              <a:t>cancer du col de l’utérus ont valu à H. </a:t>
            </a:r>
            <a:r>
              <a:rPr lang="fr-FR" sz="2000" b="1" dirty="0" err="1" smtClean="0"/>
              <a:t>zur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Hausen</a:t>
            </a:r>
            <a:r>
              <a:rPr lang="fr-FR" sz="2000" b="1" dirty="0" smtClean="0"/>
              <a:t> le prix Nobel de Physiologie et médecine 2008.</a:t>
            </a:r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Mode de transmission: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L’infection à HPV est l’infection sexuellement transmissible la plus fréquente dans le monde et se transmet par contact </a:t>
            </a:r>
            <a:r>
              <a:rPr lang="fr-FR" sz="2000" dirty="0" err="1" smtClean="0"/>
              <a:t>cutanéo</a:t>
            </a:r>
            <a:r>
              <a:rPr lang="fr-FR" sz="2000" dirty="0" smtClean="0"/>
              <a:t>-muqueux</a:t>
            </a:r>
            <a:r>
              <a:rPr lang="fr-FR" sz="2000" dirty="0" smtClean="0"/>
              <a:t>;</a:t>
            </a:r>
          </a:p>
          <a:p>
            <a:pPr>
              <a:buNone/>
            </a:pPr>
            <a:r>
              <a:rPr lang="fr-FR" sz="2000" dirty="0" smtClean="0"/>
              <a:t>Le risque d’infection à HPV-HR augmente fortement après l’âge moyen du premier rapport sexuel et il diminue ensuite avec l’âge. </a:t>
            </a:r>
          </a:p>
          <a:p>
            <a:pPr>
              <a:buNone/>
            </a:pPr>
            <a:r>
              <a:rPr lang="fr-FR" sz="2000" dirty="0" smtClean="0"/>
              <a:t>Dans la majorité des cas, ces infections sont asymptomatiques et deviennent rapidement indétectables dans les tissus. </a:t>
            </a:r>
          </a:p>
          <a:p>
            <a:pPr>
              <a:buNone/>
            </a:pPr>
            <a:r>
              <a:rPr lang="fr-FR" sz="2000" dirty="0" smtClean="0"/>
              <a:t>Environ 90 % des infections ne sont plus détectables après 2 ans. </a:t>
            </a:r>
          </a:p>
          <a:p>
            <a:pPr>
              <a:buNone/>
            </a:pPr>
            <a:r>
              <a:rPr lang="fr-FR" sz="2000" dirty="0" smtClean="0"/>
              <a:t>Si l’infection à HPV persiste, elle peut causer le CCU. La persistance d’une infection génitale par l’HPV-HR est un facteur de risque nécessaire de CCU, mais </a:t>
            </a:r>
            <a:r>
              <a:rPr lang="fr-FR" sz="2000" dirty="0" smtClean="0"/>
              <a:t>in</a:t>
            </a:r>
            <a:r>
              <a:rPr lang="fr-FR" sz="2000" dirty="0" smtClean="0"/>
              <a:t>suffisant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D’autres cofacteurs de risques (facteurs viraux, endogènes liés à l’hôte et comportementaux) joueraient un rôle dans le développement du CCU.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La Structure: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b="1" dirty="0" smtClean="0"/>
              <a:t>      </a:t>
            </a:r>
            <a:r>
              <a:rPr lang="fr-FR" sz="2000" b="1" u="sng" dirty="0" smtClean="0"/>
              <a:t>a. Capside:</a:t>
            </a:r>
          </a:p>
          <a:p>
            <a:pPr>
              <a:buNone/>
            </a:pPr>
            <a:r>
              <a:rPr lang="fr-FR" sz="2000" dirty="0" smtClean="0"/>
              <a:t>Les Papillomavirus sont des virus non-enveloppés, limités par une capside de symétrie icosaédrique de 52 nm de diamètre.</a:t>
            </a:r>
          </a:p>
          <a:p>
            <a:pPr>
              <a:buNone/>
            </a:pPr>
            <a:r>
              <a:rPr lang="fr-FR" sz="2000" dirty="0" smtClean="0"/>
              <a:t>Deux protéines interviennent dans la constitution de la capside: L1 et L2. </a:t>
            </a:r>
          </a:p>
          <a:p>
            <a:pPr>
              <a:buNone/>
            </a:pPr>
            <a:r>
              <a:rPr lang="fr-FR" sz="2000" dirty="0" smtClean="0"/>
              <a:t>la protéine L1 forme l’essentiel de la capside.  </a:t>
            </a:r>
          </a:p>
          <a:p>
            <a:pPr>
              <a:buNone/>
            </a:pPr>
            <a:r>
              <a:rPr lang="fr-FR" sz="2000" b="1" dirty="0" smtClean="0"/>
              <a:t>     </a:t>
            </a:r>
            <a:r>
              <a:rPr lang="fr-FR" sz="2000" b="1" u="sng" dirty="0" smtClean="0"/>
              <a:t>b. Génome:</a:t>
            </a:r>
          </a:p>
          <a:p>
            <a:pPr>
              <a:buNone/>
            </a:pPr>
            <a:r>
              <a:rPr lang="fr-FR" sz="2000" dirty="0" smtClean="0"/>
              <a:t>     Le génome des Papillomavirus est une molécule </a:t>
            </a:r>
            <a:r>
              <a:rPr lang="fr-FR" sz="2000" dirty="0" smtClean="0">
                <a:solidFill>
                  <a:srgbClr val="C00000"/>
                </a:solidFill>
              </a:rPr>
              <a:t>d’ADN double brin circulaire </a:t>
            </a:r>
            <a:r>
              <a:rPr lang="fr-FR" sz="2000" dirty="0" smtClean="0"/>
              <a:t>d’environ 8kb qui code pour 8 à 10 protéines.</a:t>
            </a:r>
          </a:p>
          <a:p>
            <a:pPr>
              <a:buNone/>
            </a:pPr>
            <a:r>
              <a:rPr lang="fr-FR" sz="2000" dirty="0" smtClean="0"/>
              <a:t>      tous les gènes sont exprimés à partir du même brin d’ADN.  </a:t>
            </a:r>
          </a:p>
          <a:p>
            <a:pPr>
              <a:buNone/>
            </a:pPr>
            <a:r>
              <a:rPr lang="fr-FR" sz="2000" dirty="0" smtClean="0"/>
              <a:t>      Grâce à l’utilisation de promoteurs et de signaux de </a:t>
            </a:r>
            <a:r>
              <a:rPr lang="fr-FR" sz="2000" dirty="0" err="1" smtClean="0"/>
              <a:t>polyadénylation</a:t>
            </a:r>
            <a:r>
              <a:rPr lang="fr-FR" sz="2000" dirty="0" smtClean="0"/>
              <a:t> alternatifs, différents transcrits peuvent être générés qui subissent un </a:t>
            </a:r>
            <a:r>
              <a:rPr lang="fr-FR" sz="2000" b="1" dirty="0" smtClean="0"/>
              <a:t>épissage alternatif avant leur traduction, de sorte que malgré </a:t>
            </a:r>
            <a:r>
              <a:rPr lang="fr-FR" sz="2000" dirty="0" smtClean="0"/>
              <a:t> sa petite taille, le génome viral peut coder jusqu’une dizaine de protéines</a:t>
            </a:r>
            <a:r>
              <a:rPr lang="fr-FR" sz="2000" dirty="0" smtClean="0"/>
              <a:t>. </a:t>
            </a: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Les promoteurs de transcription sont régulés de façon à ce que les protéines virales soient exprimées en deux phases (précoce et tardive). </a:t>
            </a:r>
          </a:p>
          <a:p>
            <a:pPr>
              <a:buNone/>
            </a:pPr>
            <a:r>
              <a:rPr lang="fr-FR" sz="2000" dirty="0" smtClean="0"/>
              <a:t>      Les protéines précoces sont appelées E1, E2... (E pour “</a:t>
            </a:r>
            <a:r>
              <a:rPr lang="fr-FR" sz="2000" dirty="0" err="1" smtClean="0"/>
              <a:t>early</a:t>
            </a:r>
            <a:r>
              <a:rPr lang="fr-FR" sz="2000" dirty="0" smtClean="0"/>
              <a:t>”). </a:t>
            </a:r>
          </a:p>
          <a:p>
            <a:pPr>
              <a:buNone/>
            </a:pPr>
            <a:r>
              <a:rPr lang="fr-FR" sz="2000" dirty="0" smtClean="0"/>
              <a:t>     Les protéines tardives sont nommées L1 et L2 (L pour “</a:t>
            </a:r>
            <a:r>
              <a:rPr lang="fr-FR" sz="2000" dirty="0" err="1" smtClean="0"/>
              <a:t>late</a:t>
            </a:r>
            <a:r>
              <a:rPr lang="fr-FR" sz="2000" dirty="0" smtClean="0"/>
              <a:t>”). 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Le Génome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pic>
        <p:nvPicPr>
          <p:cNvPr id="5" name="Espace réservé du contenu 4" descr="1P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57232"/>
            <a:ext cx="9144000" cy="6000768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1204</Words>
  <PresentationFormat>Affichage à l'écran (4:3)</PresentationFormat>
  <Paragraphs>135</Paragraphs>
  <Slides>20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Thème Office</vt:lpstr>
      <vt:lpstr>Le Papillomavirus humain:</vt:lpstr>
      <vt:lpstr>Le Plan:</vt:lpstr>
      <vt:lpstr>La Classification et les propriétés:</vt:lpstr>
      <vt:lpstr> La Classification et les propriétés:</vt:lpstr>
      <vt:lpstr>La Classification et les Propriétés </vt:lpstr>
      <vt:lpstr>Mode de transmission:</vt:lpstr>
      <vt:lpstr>La Structure:</vt:lpstr>
      <vt:lpstr>Le Génome:</vt:lpstr>
      <vt:lpstr>Diapositive 9</vt:lpstr>
      <vt:lpstr>Cycle viral: </vt:lpstr>
      <vt:lpstr> Cycle viral:</vt:lpstr>
      <vt:lpstr>Le Cycle Viral:</vt:lpstr>
      <vt:lpstr>Différenciation de l’épiderme et cycle des Papillomavirus.</vt:lpstr>
      <vt:lpstr>Le Diagnostic biologique:</vt:lpstr>
      <vt:lpstr>Le Diagnostic biologique:</vt:lpstr>
      <vt:lpstr>Le Diagnostic biologique:</vt:lpstr>
      <vt:lpstr>Le diagnostic biologique:</vt:lpstr>
      <vt:lpstr>Les traitement:</vt:lpstr>
      <vt:lpstr>La Prévention:</vt:lpstr>
      <vt:lpstr>Diapositive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Papillomavirus humain:</dc:title>
  <dc:creator>pc</dc:creator>
  <cp:lastModifiedBy>HoC</cp:lastModifiedBy>
  <cp:revision>82</cp:revision>
  <dcterms:created xsi:type="dcterms:W3CDTF">2023-05-21T22:24:28Z</dcterms:created>
  <dcterms:modified xsi:type="dcterms:W3CDTF">2024-06-02T13:06:57Z</dcterms:modified>
</cp:coreProperties>
</file>