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" autoAdjust="0"/>
    <p:restoredTop sz="94660"/>
  </p:normalViewPr>
  <p:slideViewPr>
    <p:cSldViewPr>
      <p:cViewPr varScale="1">
        <p:scale>
          <a:sx n="68" d="100"/>
          <a:sy n="68" d="100"/>
        </p:scale>
        <p:origin x="-193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1A9E2E-0237-4C4C-B37A-0C5DAF187806}" type="datetimeFigureOut">
              <a:rPr lang="fr-FR" smtClean="0"/>
              <a:pPr/>
              <a:t>03/06/2024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33B6CC-93C6-41EB-9808-6A059AEB54F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3B6CC-93C6-41EB-9808-6A059AEB54F7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BE55D-185E-4970-9794-048B348D55DA}" type="datetime1">
              <a:rPr lang="fr-FR" smtClean="0"/>
              <a:pPr/>
              <a:t>03/06/2024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148ED-2A85-4913-82D2-837E79FDA1E2}" type="datetime1">
              <a:rPr lang="fr-FR" smtClean="0"/>
              <a:pPr/>
              <a:t>03/06/2024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DF1D-711D-42F0-92BF-034DCD5E55AD}" type="datetime1">
              <a:rPr lang="fr-FR" smtClean="0"/>
              <a:pPr/>
              <a:t>03/06/2024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7637-9E06-436C-94D4-2104AF198302}" type="datetime1">
              <a:rPr lang="fr-FR" smtClean="0"/>
              <a:pPr/>
              <a:t>03/06/2024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2DFFB-3A72-4973-90D7-5D5559D1A977}" type="datetime1">
              <a:rPr lang="fr-FR" smtClean="0"/>
              <a:pPr/>
              <a:t>03/06/2024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CDBF4-D776-483F-8D28-E7E485920A8C}" type="datetime1">
              <a:rPr lang="fr-FR" smtClean="0"/>
              <a:pPr/>
              <a:t>03/06/2024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0440-D7A0-4A21-9118-65D5457B5A78}" type="datetime1">
              <a:rPr lang="fr-FR" smtClean="0"/>
              <a:pPr/>
              <a:t>03/06/2024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F9DF0-C77C-45BF-8AF3-DB4E228FA2EF}" type="datetime1">
              <a:rPr lang="fr-FR" smtClean="0"/>
              <a:pPr/>
              <a:t>03/06/2024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BF756-1FDF-4F6B-AC39-883C5A63C50C}" type="datetime1">
              <a:rPr lang="fr-FR" smtClean="0"/>
              <a:pPr/>
              <a:t>03/06/2024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09F22-502C-433A-BB07-BDA557B26610}" type="datetime1">
              <a:rPr lang="fr-FR" smtClean="0"/>
              <a:pPr/>
              <a:t>03/06/2024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E411D-047D-4FAF-A3A7-4F3B04CEE19E}" type="datetime1">
              <a:rPr lang="fr-FR" smtClean="0"/>
              <a:pPr/>
              <a:t>03/06/2024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312E6-F444-400A-A3BA-C13F3F1161E2}" type="datetime1">
              <a:rPr lang="fr-FR" smtClean="0"/>
              <a:pPr/>
              <a:t>03/06/2024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2400" b="1" u="sng" dirty="0" smtClean="0"/>
              <a:t>Adénovirus:</a:t>
            </a:r>
            <a:endParaRPr lang="fr-FR" sz="2400" b="1" u="sng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480" y="5105400"/>
            <a:ext cx="7429520" cy="1752600"/>
          </a:xfrm>
        </p:spPr>
        <p:txBody>
          <a:bodyPr>
            <a:normAutofit/>
          </a:bodyPr>
          <a:lstStyle/>
          <a:p>
            <a:r>
              <a:rPr lang="fr-FR" sz="2000" dirty="0" smtClean="0"/>
              <a:t>                Présentée par:  S. Kara Slimane,</a:t>
            </a:r>
          </a:p>
          <a:p>
            <a:r>
              <a:rPr lang="fr-FR" sz="2000" dirty="0" smtClean="0"/>
              <a:t>Microbiologie.</a:t>
            </a:r>
          </a:p>
          <a:p>
            <a:r>
              <a:rPr lang="fr-FR" sz="2000" dirty="0" smtClean="0"/>
              <a:t>CHU </a:t>
            </a:r>
            <a:r>
              <a:rPr lang="fr-FR" sz="2000" dirty="0" err="1" smtClean="0"/>
              <a:t>Béjaia</a:t>
            </a:r>
            <a:r>
              <a:rPr lang="fr-FR" sz="2000" dirty="0" smtClean="0"/>
              <a:t>.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65973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b="1" dirty="0" smtClean="0"/>
              <a:t>    </a:t>
            </a:r>
            <a:r>
              <a:rPr lang="fr-FR" b="1" u="sng" dirty="0" smtClean="0"/>
              <a:t>Diagnostic</a:t>
            </a:r>
          </a:p>
          <a:p>
            <a:pPr algn="ctr">
              <a:buNone/>
            </a:pPr>
            <a:r>
              <a:rPr lang="fr-FR" b="1" dirty="0" smtClean="0"/>
              <a:t>    </a:t>
            </a:r>
            <a:r>
              <a:rPr lang="fr-FR" b="1" u="sng" dirty="0" smtClean="0"/>
              <a:t>PRELEVEMENTS</a:t>
            </a:r>
          </a:p>
          <a:p>
            <a:r>
              <a:rPr lang="fr-FR" sz="2000" dirty="0" smtClean="0"/>
              <a:t>Site de l’</a:t>
            </a:r>
            <a:r>
              <a:rPr lang="fr-FR" sz="2000" b="1" dirty="0" smtClean="0"/>
              <a:t>infection</a:t>
            </a:r>
          </a:p>
          <a:p>
            <a:pPr>
              <a:buNone/>
            </a:pPr>
            <a:r>
              <a:rPr lang="fr-FR" sz="2000" dirty="0" smtClean="0"/>
              <a:t>o Tout type de prélèvement respiratoire.</a:t>
            </a:r>
          </a:p>
          <a:p>
            <a:pPr>
              <a:buNone/>
            </a:pPr>
            <a:r>
              <a:rPr lang="fr-FR" sz="2000" dirty="0" smtClean="0"/>
              <a:t>o Prélèvement de selles.</a:t>
            </a:r>
          </a:p>
          <a:p>
            <a:pPr>
              <a:buNone/>
            </a:pPr>
            <a:r>
              <a:rPr lang="fr-FR" sz="2000" dirty="0" smtClean="0"/>
              <a:t>o Tous les autres sites possibles (</a:t>
            </a:r>
            <a:r>
              <a:rPr lang="fr-FR" sz="2000" dirty="0" err="1" smtClean="0"/>
              <a:t>oeil</a:t>
            </a:r>
            <a:r>
              <a:rPr lang="fr-FR" sz="2000" dirty="0" smtClean="0"/>
              <a:t>, LCR </a:t>
            </a:r>
            <a:r>
              <a:rPr lang="fr-FR" sz="2000" dirty="0" err="1" smtClean="0"/>
              <a:t>etc</a:t>
            </a:r>
            <a:r>
              <a:rPr lang="fr-FR" sz="2000" dirty="0" smtClean="0"/>
              <a:t>…) sauf au niveau de l’éruption cutanée (absence de virus).</a:t>
            </a:r>
          </a:p>
          <a:p>
            <a:r>
              <a:rPr lang="fr-FR" sz="2000" dirty="0" smtClean="0"/>
              <a:t>Site d’</a:t>
            </a:r>
            <a:r>
              <a:rPr lang="fr-FR" sz="2000" b="1" dirty="0" smtClean="0"/>
              <a:t>excrétion : selles ou urine (ID).</a:t>
            </a:r>
          </a:p>
          <a:p>
            <a:r>
              <a:rPr lang="fr-FR" sz="2000" dirty="0" smtClean="0"/>
              <a:t>Virus résistants mais milieu de transport ou maintien au froid : très conseillé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10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659735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fr-FR" b="1" dirty="0" smtClean="0"/>
              <a:t>     </a:t>
            </a:r>
            <a:r>
              <a:rPr lang="fr-FR" b="1" u="sng" dirty="0" smtClean="0"/>
              <a:t>DIAGNOSTIC DIRECT</a:t>
            </a:r>
            <a:r>
              <a:rPr lang="fr-FR" b="1" dirty="0" smtClean="0"/>
              <a:t>:</a:t>
            </a:r>
          </a:p>
          <a:p>
            <a:pPr>
              <a:buNone/>
            </a:pPr>
            <a:r>
              <a:rPr lang="fr-FR" b="1" dirty="0" smtClean="0"/>
              <a:t>   1. </a:t>
            </a:r>
            <a:r>
              <a:rPr lang="fr-FR" b="1" u="sng" dirty="0" smtClean="0"/>
              <a:t>Détection d’antigènes viraux</a:t>
            </a:r>
            <a:r>
              <a:rPr lang="fr-FR" b="1" dirty="0" smtClean="0"/>
              <a:t>: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/>
              <a:t>Immunofluorescence ou </a:t>
            </a:r>
            <a:r>
              <a:rPr lang="fr-FR" b="1" dirty="0" err="1" smtClean="0"/>
              <a:t>immunoperoxydase</a:t>
            </a:r>
            <a:r>
              <a:rPr lang="fr-FR" b="1" dirty="0" smtClean="0"/>
              <a:t>:</a:t>
            </a:r>
          </a:p>
          <a:p>
            <a:r>
              <a:rPr lang="fr-FR" sz="2400" dirty="0" smtClean="0"/>
              <a:t>Sur </a:t>
            </a:r>
            <a:r>
              <a:rPr lang="fr-FR" sz="2400" b="1" dirty="0" smtClean="0"/>
              <a:t>Frottis, car nécessité présence de cellules.</a:t>
            </a:r>
          </a:p>
          <a:p>
            <a:r>
              <a:rPr lang="fr-FR" sz="2400" dirty="0" smtClean="0"/>
              <a:t>Prélèvements conjonctivaux, biopsie, nécropsie, plus de difficulté pour obtenir des cellules infectées dans les frottis de prélèvements respiratoires.</a:t>
            </a:r>
          </a:p>
          <a:p>
            <a:r>
              <a:rPr lang="fr-FR" sz="2400" dirty="0" smtClean="0"/>
              <a:t>Mise en évidence </a:t>
            </a:r>
            <a:r>
              <a:rPr lang="fr-FR" sz="2400" b="1" dirty="0" smtClean="0"/>
              <a:t>rapide des cellules infectées.</a:t>
            </a:r>
          </a:p>
          <a:p>
            <a:r>
              <a:rPr lang="fr-FR" sz="2400" dirty="0" smtClean="0"/>
              <a:t>Diagnostic de groupe (</a:t>
            </a:r>
            <a:r>
              <a:rPr lang="fr-FR" sz="2400" dirty="0" err="1" smtClean="0"/>
              <a:t>Ac</a:t>
            </a:r>
            <a:r>
              <a:rPr lang="fr-FR" sz="2400" dirty="0" smtClean="0"/>
              <a:t> Anti-</a:t>
            </a:r>
            <a:r>
              <a:rPr lang="fr-FR" sz="2400" dirty="0" err="1" smtClean="0"/>
              <a:t>hexon</a:t>
            </a:r>
            <a:r>
              <a:rPr lang="fr-FR" sz="2400" dirty="0" smtClean="0"/>
              <a:t>). 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/>
              <a:t>Techniques rapides adaptées aux prélèvements de selles:</a:t>
            </a:r>
          </a:p>
          <a:p>
            <a:pPr>
              <a:buNone/>
            </a:pPr>
            <a:r>
              <a:rPr lang="fr-FR" dirty="0" smtClean="0"/>
              <a:t>    </a:t>
            </a:r>
            <a:r>
              <a:rPr lang="fr-FR" sz="2200" dirty="0" smtClean="0"/>
              <a:t>Adaptées aux cas où excrétion en grande quantité du virus :</a:t>
            </a:r>
          </a:p>
          <a:p>
            <a:pPr>
              <a:buNone/>
            </a:pPr>
            <a:r>
              <a:rPr lang="fr-FR" sz="2200" dirty="0" smtClean="0"/>
              <a:t>-Gastro-entérites.</a:t>
            </a:r>
          </a:p>
          <a:p>
            <a:pPr>
              <a:buNone/>
            </a:pPr>
            <a:r>
              <a:rPr lang="fr-FR" sz="2200" dirty="0" smtClean="0"/>
              <a:t>-Infection chronique chez l’immunodéprimé.</a:t>
            </a:r>
          </a:p>
          <a:p>
            <a:pPr>
              <a:buNone/>
            </a:pPr>
            <a:r>
              <a:rPr lang="fr-FR" b="1" dirty="0" smtClean="0"/>
              <a:t>   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11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659735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r-FR" b="1" dirty="0" smtClean="0"/>
              <a:t>a) </a:t>
            </a:r>
            <a:r>
              <a:rPr lang="fr-FR" u="sng" dirty="0" smtClean="0"/>
              <a:t>Agglutination de particules de latex:</a:t>
            </a:r>
          </a:p>
          <a:p>
            <a:pPr>
              <a:buNone/>
            </a:pPr>
            <a:r>
              <a:rPr lang="fr-FR" dirty="0" smtClean="0"/>
              <a:t>Détection </a:t>
            </a:r>
            <a:r>
              <a:rPr lang="fr-FR" dirty="0" smtClean="0"/>
              <a:t>d’Adénovirus + des Rotavirus.</a:t>
            </a:r>
          </a:p>
          <a:p>
            <a:pPr>
              <a:buNone/>
            </a:pPr>
            <a:r>
              <a:rPr lang="fr-FR" b="1" dirty="0" smtClean="0"/>
              <a:t>b) </a:t>
            </a:r>
            <a:r>
              <a:rPr lang="fr-FR" u="sng" dirty="0" err="1" smtClean="0"/>
              <a:t>Immunochromatographie</a:t>
            </a:r>
            <a:r>
              <a:rPr lang="fr-FR" b="1" dirty="0" smtClean="0"/>
              <a:t>:</a:t>
            </a:r>
          </a:p>
          <a:p>
            <a:pPr>
              <a:buNone/>
            </a:pPr>
            <a:r>
              <a:rPr lang="fr-FR" dirty="0" smtClean="0"/>
              <a:t>Bonne sensibilité.</a:t>
            </a:r>
          </a:p>
          <a:p>
            <a:pPr>
              <a:buNone/>
            </a:pPr>
            <a:r>
              <a:rPr lang="fr-FR" dirty="0" smtClean="0"/>
              <a:t>Détection d’Adénovirus + des Rotavirus.</a:t>
            </a:r>
          </a:p>
          <a:p>
            <a:pPr>
              <a:buNone/>
            </a:pPr>
            <a:r>
              <a:rPr lang="fr-FR" b="1" dirty="0" smtClean="0"/>
              <a:t>c) </a:t>
            </a:r>
            <a:r>
              <a:rPr lang="fr-FR" u="sng" dirty="0" smtClean="0"/>
              <a:t>Test </a:t>
            </a:r>
            <a:r>
              <a:rPr lang="fr-FR" u="sng" dirty="0" err="1" smtClean="0"/>
              <a:t>immuno</a:t>
            </a:r>
            <a:r>
              <a:rPr lang="fr-FR" u="sng" dirty="0" smtClean="0"/>
              <a:t>-enzymatique</a:t>
            </a:r>
            <a:r>
              <a:rPr lang="fr-FR" b="1" dirty="0" smtClean="0"/>
              <a:t>:</a:t>
            </a:r>
          </a:p>
          <a:p>
            <a:pPr>
              <a:buNone/>
            </a:pPr>
            <a:r>
              <a:rPr lang="fr-FR" dirty="0" smtClean="0"/>
              <a:t>Très bonne sensibilité.</a:t>
            </a:r>
          </a:p>
          <a:p>
            <a:pPr>
              <a:buNone/>
            </a:pPr>
            <a:r>
              <a:rPr lang="fr-FR" dirty="0" smtClean="0"/>
              <a:t>Lecture automatisée.</a:t>
            </a:r>
          </a:p>
          <a:p>
            <a:pPr>
              <a:buNone/>
            </a:pPr>
            <a:r>
              <a:rPr lang="fr-FR" b="1" dirty="0" smtClean="0"/>
              <a:t>2/ </a:t>
            </a:r>
            <a:r>
              <a:rPr lang="fr-FR" b="1" u="sng" dirty="0" smtClean="0"/>
              <a:t>Détection du génome viral</a:t>
            </a:r>
            <a:r>
              <a:rPr lang="fr-FR" b="1" dirty="0" smtClean="0"/>
              <a:t>:</a:t>
            </a:r>
          </a:p>
          <a:p>
            <a:pPr>
              <a:buNone/>
            </a:pPr>
            <a:r>
              <a:rPr lang="fr-FR" dirty="0" smtClean="0"/>
              <a:t>    Recherche des génomes viraux (PCR):</a:t>
            </a:r>
          </a:p>
          <a:p>
            <a:pPr>
              <a:buNone/>
            </a:pPr>
            <a:r>
              <a:rPr lang="fr-FR" dirty="0" smtClean="0"/>
              <a:t>    Infection neuro-méningée : seule technique adaptée.</a:t>
            </a:r>
          </a:p>
          <a:p>
            <a:pPr>
              <a:buNone/>
            </a:pPr>
            <a:r>
              <a:rPr lang="fr-FR" dirty="0" smtClean="0"/>
              <a:t>    En cours d’étude : </a:t>
            </a:r>
          </a:p>
          <a:p>
            <a:pPr>
              <a:buNone/>
            </a:pPr>
            <a:r>
              <a:rPr lang="fr-FR" dirty="0" smtClean="0"/>
              <a:t>    intérêt de la charge virale chez un ID lors d’une infection chronique (relation quantification – degré de l’infection).</a:t>
            </a:r>
          </a:p>
          <a:p>
            <a:pPr>
              <a:buNone/>
            </a:pPr>
            <a:r>
              <a:rPr lang="fr-FR" b="1" dirty="0" smtClean="0"/>
              <a:t>3/ </a:t>
            </a:r>
            <a:r>
              <a:rPr lang="fr-FR" b="1" u="sng" dirty="0" smtClean="0"/>
              <a:t>Microscopie électronique</a:t>
            </a:r>
            <a:r>
              <a:rPr lang="fr-FR" b="1" dirty="0" smtClean="0"/>
              <a:t>: </a:t>
            </a:r>
            <a:r>
              <a:rPr lang="fr-FR" dirty="0" smtClean="0"/>
              <a:t>Non employée.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12</a:t>
            </a:fld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6597352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fr-FR" b="1" dirty="0" smtClean="0"/>
              <a:t>      </a:t>
            </a:r>
            <a:r>
              <a:rPr lang="fr-FR" b="1" u="sng" dirty="0" smtClean="0"/>
              <a:t>Culture:</a:t>
            </a:r>
          </a:p>
          <a:p>
            <a:r>
              <a:rPr lang="fr-FR" dirty="0" smtClean="0"/>
              <a:t>Tout type de prélèvement.</a:t>
            </a:r>
          </a:p>
          <a:p>
            <a:r>
              <a:rPr lang="fr-FR" dirty="0" smtClean="0"/>
              <a:t>Systèmes cellulaires : Hep2, HeLa, KB éventuellement MRC5.</a:t>
            </a:r>
          </a:p>
          <a:p>
            <a:r>
              <a:rPr lang="fr-FR" dirty="0" smtClean="0"/>
              <a:t> Technique très sensible.</a:t>
            </a:r>
          </a:p>
          <a:p>
            <a:r>
              <a:rPr lang="fr-FR" dirty="0" smtClean="0"/>
              <a:t>Diagnostic en 3 à 7 jours (T° incubation : 36-37 degrés) par </a:t>
            </a:r>
            <a:r>
              <a:rPr lang="fr-FR" b="1" dirty="0" smtClean="0"/>
              <a:t>effet </a:t>
            </a:r>
            <a:r>
              <a:rPr lang="fr-FR" b="1" dirty="0" err="1" smtClean="0"/>
              <a:t>cytopathique</a:t>
            </a:r>
            <a:r>
              <a:rPr lang="fr-FR" b="1" dirty="0" smtClean="0"/>
              <a:t> </a:t>
            </a:r>
            <a:r>
              <a:rPr lang="fr-FR" dirty="0" smtClean="0"/>
              <a:t>caractéristique : rétraction du cytoplasme donnant à la nappe cellulaire un aspect en dentelle (après coloration, on observe dans un noyau augmenté de volume, une inclusion arrondie </a:t>
            </a:r>
            <a:r>
              <a:rPr lang="fr-FR" dirty="0" err="1" smtClean="0"/>
              <a:t>centro</a:t>
            </a:r>
            <a:r>
              <a:rPr lang="fr-FR" dirty="0" smtClean="0"/>
              <a:t>-nucléaire basophile, entourée de cristaux de protéines qui donnent parfois un aspect en fleur de marguerite).</a:t>
            </a:r>
          </a:p>
          <a:p>
            <a:endParaRPr lang="fr-FR" dirty="0" smtClean="0"/>
          </a:p>
          <a:p>
            <a:pPr algn="ctr">
              <a:buNone/>
            </a:pPr>
            <a:r>
              <a:rPr lang="fr-FR" b="1" dirty="0" smtClean="0"/>
              <a:t>    </a:t>
            </a:r>
            <a:r>
              <a:rPr lang="fr-FR" b="1" u="sng" dirty="0" smtClean="0"/>
              <a:t>Identification :</a:t>
            </a:r>
          </a:p>
          <a:p>
            <a:pPr>
              <a:buNone/>
            </a:pPr>
            <a:r>
              <a:rPr lang="fr-FR" dirty="0" smtClean="0"/>
              <a:t>    De groupe (ou d’espèce) : </a:t>
            </a:r>
          </a:p>
          <a:p>
            <a:pPr>
              <a:buNone/>
            </a:pPr>
            <a:r>
              <a:rPr lang="fr-FR" dirty="0" smtClean="0"/>
              <a:t>    par ELISA ou IF sur le surnageant de culture.</a:t>
            </a:r>
          </a:p>
          <a:p>
            <a:pPr>
              <a:buNone/>
            </a:pPr>
            <a:r>
              <a:rPr lang="fr-FR" dirty="0" smtClean="0"/>
              <a:t>    De type (</a:t>
            </a:r>
            <a:r>
              <a:rPr lang="fr-FR" dirty="0" err="1" smtClean="0"/>
              <a:t>sérotype</a:t>
            </a:r>
            <a:r>
              <a:rPr lang="fr-FR" dirty="0" smtClean="0"/>
              <a:t>) : </a:t>
            </a:r>
          </a:p>
          <a:p>
            <a:pPr>
              <a:buNone/>
            </a:pPr>
            <a:r>
              <a:rPr lang="fr-FR" dirty="0" smtClean="0"/>
              <a:t>    par inhibition de l’</a:t>
            </a:r>
            <a:r>
              <a:rPr lang="fr-FR" dirty="0" err="1" smtClean="0"/>
              <a:t>hémagglutination</a:t>
            </a:r>
            <a:r>
              <a:rPr lang="fr-FR" dirty="0" smtClean="0"/>
              <a:t> ou neutralisation.</a:t>
            </a:r>
          </a:p>
          <a:p>
            <a:pPr>
              <a:buNone/>
            </a:pPr>
            <a:r>
              <a:rPr lang="fr-FR" dirty="0" smtClean="0"/>
              <a:t>    </a:t>
            </a:r>
            <a:r>
              <a:rPr lang="fr-FR" dirty="0" err="1" smtClean="0"/>
              <a:t>Sérotypes</a:t>
            </a:r>
            <a:r>
              <a:rPr lang="fr-FR" dirty="0" smtClean="0"/>
              <a:t> 40 et 41 : cultivables que sur des systèmes cellulaires spécifiques et non isolés en routine.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13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6453336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fr-FR" b="1" dirty="0" smtClean="0"/>
              <a:t>     </a:t>
            </a:r>
            <a:r>
              <a:rPr lang="fr-FR" b="1" u="sng" dirty="0" smtClean="0"/>
              <a:t>DIAGNOSTIC INDIRECT:</a:t>
            </a:r>
          </a:p>
          <a:p>
            <a:pPr algn="ctr">
              <a:buNone/>
            </a:pPr>
            <a:endParaRPr lang="fr-FR" b="1" u="sng" dirty="0" smtClean="0"/>
          </a:p>
          <a:p>
            <a:pPr>
              <a:buNone/>
            </a:pPr>
            <a:r>
              <a:rPr lang="fr-FR" dirty="0" smtClean="0"/>
              <a:t>Ne renseigne pas sur les types d’adénovirus impliqués.</a:t>
            </a:r>
          </a:p>
          <a:p>
            <a:pPr>
              <a:buNone/>
            </a:pPr>
            <a:r>
              <a:rPr lang="fr-FR" b="1" dirty="0" smtClean="0"/>
              <a:t>La réaction de fixation du complément:</a:t>
            </a:r>
          </a:p>
          <a:p>
            <a:r>
              <a:rPr lang="fr-FR" dirty="0" smtClean="0"/>
              <a:t> Manque de sensibilité</a:t>
            </a:r>
          </a:p>
          <a:p>
            <a:r>
              <a:rPr lang="fr-FR" dirty="0" smtClean="0"/>
              <a:t> Titres significatifs (titre élevé à infection récente)</a:t>
            </a:r>
          </a:p>
          <a:p>
            <a:r>
              <a:rPr lang="fr-FR" dirty="0" smtClean="0"/>
              <a:t> Suivi de l’évolution des anticorps</a:t>
            </a:r>
          </a:p>
          <a:p>
            <a:pPr>
              <a:buNone/>
            </a:pPr>
            <a:r>
              <a:rPr lang="fr-FR" b="1" dirty="0" smtClean="0"/>
              <a:t>Technique ELISA:</a:t>
            </a:r>
          </a:p>
          <a:p>
            <a:r>
              <a:rPr lang="fr-FR" dirty="0" smtClean="0"/>
              <a:t>Assez sensible</a:t>
            </a:r>
          </a:p>
          <a:p>
            <a:r>
              <a:rPr lang="fr-FR" dirty="0" smtClean="0"/>
              <a:t>Détection des </a:t>
            </a:r>
            <a:r>
              <a:rPr lang="fr-FR" dirty="0" err="1" smtClean="0"/>
              <a:t>IgM</a:t>
            </a:r>
            <a:r>
              <a:rPr lang="fr-FR" dirty="0" smtClean="0"/>
              <a:t> (corrélées avec une infection récente).</a:t>
            </a:r>
          </a:p>
          <a:p>
            <a:pPr>
              <a:buNone/>
            </a:pPr>
            <a:r>
              <a:rPr lang="fr-FR" b="1" dirty="0" smtClean="0"/>
              <a:t>Titrage des </a:t>
            </a:r>
            <a:r>
              <a:rPr lang="fr-FR" b="1" dirty="0" err="1" smtClean="0"/>
              <a:t>Ac</a:t>
            </a:r>
            <a:r>
              <a:rPr lang="fr-FR" b="1" dirty="0" smtClean="0"/>
              <a:t>:</a:t>
            </a:r>
          </a:p>
          <a:p>
            <a:r>
              <a:rPr lang="fr-FR" dirty="0" smtClean="0"/>
              <a:t> Sur 2 sérums prélevés à 15 jours d’intervalle</a:t>
            </a:r>
          </a:p>
          <a:p>
            <a:r>
              <a:rPr lang="fr-FR" dirty="0" smtClean="0"/>
              <a:t>Mise en évidence d’une </a:t>
            </a:r>
            <a:r>
              <a:rPr lang="fr-FR" b="1" dirty="0" smtClean="0"/>
              <a:t>séroconversion ou une augmentation significative des </a:t>
            </a:r>
            <a:r>
              <a:rPr lang="fr-FR" b="1" dirty="0" err="1" smtClean="0"/>
              <a:t>Ac</a:t>
            </a:r>
            <a:r>
              <a:rPr lang="fr-FR" b="1" dirty="0" smtClean="0"/>
              <a:t>.</a:t>
            </a:r>
          </a:p>
          <a:p>
            <a:r>
              <a:rPr lang="fr-FR" dirty="0" smtClean="0"/>
              <a:t>Intérêt des </a:t>
            </a:r>
            <a:r>
              <a:rPr lang="fr-FR" dirty="0" err="1" smtClean="0"/>
              <a:t>Ig</a:t>
            </a:r>
            <a:r>
              <a:rPr lang="fr-FR" dirty="0" smtClean="0"/>
              <a:t> M = suspicion d’infection récente (si positives).</a:t>
            </a:r>
          </a:p>
          <a:p>
            <a:pPr>
              <a:buNone/>
            </a:pPr>
            <a:r>
              <a:rPr lang="fr-FR" dirty="0" smtClean="0"/>
              <a:t>     RQ : Intérêt du </a:t>
            </a:r>
            <a:r>
              <a:rPr lang="fr-FR" b="1" dirty="0" smtClean="0"/>
              <a:t>diagnostic direct dans les gastro-entérites, chez les immunodéprimés. Pour les pathologies respiratoires discussion sur le rôle du diagnostic direct , sérologie intéressante 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14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15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u="sng" dirty="0" smtClean="0"/>
              <a:t>Plan:</a:t>
            </a:r>
            <a:endParaRPr lang="fr-FR" sz="3600" b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fr-FR" dirty="0" smtClean="0"/>
              <a:t>   </a:t>
            </a:r>
            <a:r>
              <a:rPr lang="fr-FR" sz="2200" dirty="0" smtClean="0"/>
              <a:t>1. Description. </a:t>
            </a:r>
          </a:p>
          <a:p>
            <a:pPr algn="ctr">
              <a:buNone/>
            </a:pPr>
            <a:r>
              <a:rPr lang="fr-FR" sz="2200" dirty="0" smtClean="0"/>
              <a:t>   2. Physiopathologie :    </a:t>
            </a:r>
          </a:p>
          <a:p>
            <a:pPr algn="ctr"/>
            <a:r>
              <a:rPr lang="fr-FR" sz="2200" dirty="0" smtClean="0"/>
              <a:t>Chez l’Immunocompétent.                    </a:t>
            </a:r>
          </a:p>
          <a:p>
            <a:pPr algn="ctr"/>
            <a:r>
              <a:rPr lang="fr-FR" sz="2200" dirty="0" smtClean="0"/>
              <a:t>Chez l’Immunodéprimé.</a:t>
            </a:r>
          </a:p>
          <a:p>
            <a:pPr algn="ctr"/>
            <a:endParaRPr lang="fr-FR" sz="2200" dirty="0" smtClean="0"/>
          </a:p>
          <a:p>
            <a:pPr algn="ctr">
              <a:buNone/>
            </a:pPr>
            <a:r>
              <a:rPr lang="fr-FR" sz="2200" dirty="0" smtClean="0"/>
              <a:t>   3. La Clinique:</a:t>
            </a:r>
          </a:p>
          <a:p>
            <a:pPr algn="ctr"/>
            <a:r>
              <a:rPr lang="fr-FR" sz="2200" dirty="0" smtClean="0"/>
              <a:t>Chez l’Immunocompétent.</a:t>
            </a:r>
          </a:p>
          <a:p>
            <a:pPr algn="ctr"/>
            <a:r>
              <a:rPr lang="fr-FR" sz="2200" dirty="0" smtClean="0"/>
              <a:t>Chez l’Immunodéprimé</a:t>
            </a:r>
          </a:p>
          <a:p>
            <a:pPr algn="ctr"/>
            <a:endParaRPr lang="fr-FR" sz="2200" dirty="0" smtClean="0"/>
          </a:p>
          <a:p>
            <a:pPr algn="ctr">
              <a:buNone/>
            </a:pPr>
            <a:r>
              <a:rPr lang="fr-FR" sz="2200" dirty="0" smtClean="0"/>
              <a:t>   4. La Dissémination.</a:t>
            </a:r>
          </a:p>
          <a:p>
            <a:pPr algn="ctr">
              <a:buNone/>
            </a:pPr>
            <a:endParaRPr lang="fr-FR" sz="2200" dirty="0" smtClean="0"/>
          </a:p>
          <a:p>
            <a:pPr algn="ctr">
              <a:buNone/>
            </a:pPr>
            <a:r>
              <a:rPr lang="fr-FR" sz="2200" dirty="0" smtClean="0"/>
              <a:t>   5. Epidémiologie : </a:t>
            </a:r>
          </a:p>
          <a:p>
            <a:pPr algn="ctr"/>
            <a:r>
              <a:rPr lang="fr-FR" sz="2200" dirty="0" smtClean="0"/>
              <a:t>Mode Endémique.</a:t>
            </a:r>
          </a:p>
          <a:p>
            <a:pPr algn="ctr"/>
            <a:r>
              <a:rPr lang="fr-FR" sz="2200" dirty="0" smtClean="0"/>
              <a:t>Mode Epidémique.</a:t>
            </a:r>
            <a:r>
              <a:rPr lang="fr-FR" dirty="0" smtClean="0"/>
              <a:t>                                         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2"/>
          </p:nvPr>
        </p:nvSpPr>
        <p:spPr>
          <a:xfrm>
            <a:off x="4648200" y="1357298"/>
            <a:ext cx="4038600" cy="4768865"/>
          </a:xfrm>
        </p:spPr>
        <p:txBody>
          <a:bodyPr>
            <a:normAutofit fontScale="92500" lnSpcReduction="20000"/>
          </a:bodyPr>
          <a:lstStyle/>
          <a:p>
            <a:pPr lvl="0" algn="ctr">
              <a:buNone/>
            </a:pPr>
            <a:r>
              <a:rPr lang="fr-FR" sz="2000" dirty="0" smtClean="0"/>
              <a:t>6. Traitement, Prévention.</a:t>
            </a:r>
          </a:p>
          <a:p>
            <a:pPr lvl="0" algn="ctr">
              <a:buNone/>
            </a:pPr>
            <a:r>
              <a:rPr lang="fr-FR" sz="2000" dirty="0" smtClean="0"/>
              <a:t>7. Diagnostic :</a:t>
            </a:r>
          </a:p>
          <a:p>
            <a:pPr lvl="0" algn="ctr">
              <a:buNone/>
            </a:pPr>
            <a:r>
              <a:rPr lang="fr-FR" sz="2000" dirty="0" smtClean="0"/>
              <a:t>7.1. Les Prélèvements.</a:t>
            </a:r>
          </a:p>
          <a:p>
            <a:pPr algn="ctr">
              <a:buNone/>
            </a:pPr>
            <a:r>
              <a:rPr lang="fr-FR" sz="2000" dirty="0" smtClean="0"/>
              <a:t>7.1.1. Le Diagnostic Direct :</a:t>
            </a:r>
          </a:p>
          <a:p>
            <a:pPr lvl="0" algn="ctr">
              <a:buNone/>
            </a:pPr>
            <a:r>
              <a:rPr lang="fr-FR" sz="2000" dirty="0" smtClean="0"/>
              <a:t>a/Détection des </a:t>
            </a:r>
            <a:r>
              <a:rPr lang="fr-FR" sz="2000" dirty="0" err="1" smtClean="0"/>
              <a:t>Ags</a:t>
            </a:r>
            <a:r>
              <a:rPr lang="fr-FR" sz="2000" dirty="0" smtClean="0"/>
              <a:t> Viraux.</a:t>
            </a:r>
          </a:p>
          <a:p>
            <a:pPr lvl="0" algn="ctr">
              <a:buNone/>
            </a:pPr>
            <a:r>
              <a:rPr lang="fr-FR" sz="2000" dirty="0" smtClean="0"/>
              <a:t>– IF ou IP. </a:t>
            </a:r>
          </a:p>
          <a:p>
            <a:pPr lvl="0" algn="ctr">
              <a:buFontTx/>
              <a:buChar char="-"/>
            </a:pPr>
            <a:r>
              <a:rPr lang="fr-FR" sz="2000" dirty="0" smtClean="0"/>
              <a:t>Techniques Rapides:</a:t>
            </a:r>
          </a:p>
          <a:p>
            <a:pPr lvl="0" algn="ctr"/>
            <a:r>
              <a:rPr lang="fr-FR" sz="2000" dirty="0" smtClean="0"/>
              <a:t>Agglutination de particules de latex.</a:t>
            </a:r>
          </a:p>
          <a:p>
            <a:pPr lvl="0" algn="ctr"/>
            <a:r>
              <a:rPr lang="fr-FR" sz="2000" dirty="0" err="1" smtClean="0"/>
              <a:t>Immunochromatographie</a:t>
            </a:r>
            <a:r>
              <a:rPr lang="fr-FR" sz="2000" dirty="0" smtClean="0"/>
              <a:t>.</a:t>
            </a:r>
          </a:p>
          <a:p>
            <a:pPr algn="ctr"/>
            <a:r>
              <a:rPr lang="fr-FR" sz="2000" dirty="0" smtClean="0"/>
              <a:t>Test </a:t>
            </a:r>
            <a:r>
              <a:rPr lang="fr-FR" sz="2000" dirty="0" err="1" smtClean="0"/>
              <a:t>immuno</a:t>
            </a:r>
            <a:r>
              <a:rPr lang="fr-FR" sz="2000" dirty="0" smtClean="0"/>
              <a:t>-enzymatique</a:t>
            </a:r>
          </a:p>
          <a:p>
            <a:pPr lvl="0" algn="ctr">
              <a:buNone/>
            </a:pPr>
            <a:r>
              <a:rPr lang="fr-FR" sz="2000" dirty="0" smtClean="0"/>
              <a:t>b/Détection du génome viral.</a:t>
            </a:r>
          </a:p>
          <a:p>
            <a:pPr algn="ctr">
              <a:buNone/>
            </a:pPr>
            <a:r>
              <a:rPr lang="fr-FR" sz="2000" dirty="0" smtClean="0"/>
              <a:t>c/ Microscopie électronique.</a:t>
            </a:r>
          </a:p>
          <a:p>
            <a:pPr algn="ctr">
              <a:buNone/>
            </a:pPr>
            <a:r>
              <a:rPr lang="fr-FR" sz="2000" dirty="0" smtClean="0"/>
              <a:t>d/Culture.</a:t>
            </a:r>
          </a:p>
          <a:p>
            <a:pPr algn="ctr">
              <a:buNone/>
            </a:pPr>
            <a:r>
              <a:rPr lang="fr-FR" sz="2000" dirty="0" smtClean="0"/>
              <a:t>7.1.2. Diagnostic Indirect.</a:t>
            </a:r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</a:t>
            </a:fld>
            <a:endParaRPr lang="fr-B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664371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b="1" dirty="0" smtClean="0"/>
              <a:t>     </a:t>
            </a:r>
            <a:r>
              <a:rPr lang="fr-FR" sz="3600" u="sng" dirty="0" smtClean="0"/>
              <a:t>Description:</a:t>
            </a:r>
          </a:p>
          <a:p>
            <a:pPr algn="ctr">
              <a:buNone/>
            </a:pPr>
            <a:endParaRPr lang="fr-FR" sz="3600" u="sng" dirty="0" smtClean="0"/>
          </a:p>
          <a:p>
            <a:r>
              <a:rPr lang="fr-FR" sz="2000" dirty="0" smtClean="0"/>
              <a:t>Famille des </a:t>
            </a:r>
            <a:r>
              <a:rPr lang="fr-FR" sz="2000" i="1" dirty="0" err="1" smtClean="0"/>
              <a:t>Adenoviridae</a:t>
            </a:r>
            <a:r>
              <a:rPr lang="fr-FR" sz="2000" i="1" dirty="0" smtClean="0"/>
              <a:t> groupe Adénovirus,</a:t>
            </a:r>
          </a:p>
          <a:p>
            <a:r>
              <a:rPr lang="fr-FR" sz="2000" dirty="0" smtClean="0"/>
              <a:t>Taille = 70 à 90 nm,</a:t>
            </a:r>
          </a:p>
          <a:p>
            <a:r>
              <a:rPr lang="fr-FR" sz="2000" dirty="0" smtClean="0"/>
              <a:t>Acide nucléique = ADN </a:t>
            </a:r>
            <a:r>
              <a:rPr lang="fr-FR" sz="2000" dirty="0" err="1" smtClean="0"/>
              <a:t>bicaténaire</a:t>
            </a:r>
            <a:r>
              <a:rPr lang="fr-FR" sz="2000" dirty="0" smtClean="0"/>
              <a:t>,</a:t>
            </a:r>
          </a:p>
          <a:p>
            <a:r>
              <a:rPr lang="fr-FR" sz="2000" dirty="0" smtClean="0"/>
              <a:t>Capside à symétrie icosaédrique, présence de fibres à activité </a:t>
            </a:r>
            <a:r>
              <a:rPr lang="fr-FR" sz="2000" dirty="0" err="1" smtClean="0"/>
              <a:t>hémagglutinante</a:t>
            </a:r>
            <a:r>
              <a:rPr lang="fr-FR" sz="2000" dirty="0" smtClean="0"/>
              <a:t>,</a:t>
            </a:r>
          </a:p>
          <a:p>
            <a:r>
              <a:rPr lang="fr-FR" sz="2000" dirty="0" smtClean="0"/>
              <a:t>Virus sans enveloppe donc résistants.</a:t>
            </a:r>
          </a:p>
          <a:p>
            <a:r>
              <a:rPr lang="fr-FR" sz="2000" dirty="0" smtClean="0"/>
              <a:t>6 espèces ou sous-groupes répertoriées de A à F,  réparties en 51 </a:t>
            </a:r>
            <a:r>
              <a:rPr lang="fr-FR" sz="2000" dirty="0" err="1" smtClean="0"/>
              <a:t>sérotypes</a:t>
            </a:r>
            <a:r>
              <a:rPr lang="fr-FR" sz="2000" dirty="0" smtClean="0"/>
              <a:t>; porteurs d’un antigène de groupe commun (</a:t>
            </a:r>
            <a:r>
              <a:rPr lang="fr-FR" sz="2000" dirty="0" err="1" smtClean="0"/>
              <a:t>hexon</a:t>
            </a:r>
            <a:r>
              <a:rPr lang="fr-FR" sz="2000" dirty="0" smtClean="0"/>
              <a:t>).</a:t>
            </a:r>
          </a:p>
          <a:p>
            <a:endParaRPr lang="fr-FR" sz="20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 smtClean="0"/>
              <a:t>La Structure du Virus:</a:t>
            </a:r>
            <a:endParaRPr lang="fr-FR" sz="2400" u="sng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</a:t>
            </a:fld>
            <a:endParaRPr lang="fr-BE"/>
          </a:p>
        </p:txBody>
      </p:sp>
      <p:sp>
        <p:nvSpPr>
          <p:cNvPr id="12290" name="AutoShape 2" descr="Etapes de l'expression à la surface d'une cellule, infectée par l'adenovirus, du pMHC-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" name="Picture 2" descr="The Adenovirus System – Introduction | abm Inc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69" y="1571612"/>
            <a:ext cx="4666259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65973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b="1" dirty="0" smtClean="0"/>
              <a:t>    </a:t>
            </a:r>
            <a:r>
              <a:rPr lang="fr-FR" sz="2400" u="sng" dirty="0" smtClean="0"/>
              <a:t>PHYSIOPATHOLOGIE:</a:t>
            </a:r>
          </a:p>
          <a:p>
            <a:pPr algn="ctr">
              <a:buNone/>
            </a:pPr>
            <a:r>
              <a:rPr lang="fr-FR" sz="2400" dirty="0" smtClean="0"/>
              <a:t>    </a:t>
            </a:r>
            <a:r>
              <a:rPr lang="fr-FR" sz="2400" u="sng" dirty="0" smtClean="0"/>
              <a:t>Chez l’immunocompétent</a:t>
            </a:r>
            <a:r>
              <a:rPr lang="fr-FR" sz="2400" b="1" dirty="0" smtClean="0"/>
              <a:t>:</a:t>
            </a:r>
          </a:p>
          <a:p>
            <a:pPr algn="ctr">
              <a:buNone/>
            </a:pPr>
            <a:endParaRPr lang="fr-FR" b="1" dirty="0" smtClean="0"/>
          </a:p>
          <a:p>
            <a:r>
              <a:rPr lang="fr-FR" sz="2200" dirty="0" smtClean="0"/>
              <a:t>Epithéliums respiratoires et intestinaux. </a:t>
            </a:r>
          </a:p>
          <a:p>
            <a:r>
              <a:rPr lang="fr-FR" sz="2200" dirty="0" smtClean="0"/>
              <a:t>Réplication locale. Excrétion par voie aérienne ou fécale.</a:t>
            </a:r>
          </a:p>
          <a:p>
            <a:r>
              <a:rPr lang="fr-FR" sz="2200" dirty="0" smtClean="0"/>
              <a:t>Destruction cellulaire entrainant la production d’un exsudat à travers la membrane basale.</a:t>
            </a:r>
          </a:p>
          <a:p>
            <a:r>
              <a:rPr lang="fr-FR" sz="2200" dirty="0" smtClean="0"/>
              <a:t>Production d’anticorps : installation d’une immunité protectrice spécifique de type.</a:t>
            </a:r>
          </a:p>
          <a:p>
            <a:r>
              <a:rPr lang="fr-FR" sz="2200" dirty="0" smtClean="0"/>
              <a:t>Infection limitée à l’épithélium, rarement atteinte plus grave avec réaction systémique.</a:t>
            </a:r>
          </a:p>
          <a:p>
            <a:r>
              <a:rPr lang="fr-FR" sz="2200" dirty="0" smtClean="0"/>
              <a:t>Persistance dans les tissus lymphoïdes </a:t>
            </a:r>
            <a:r>
              <a:rPr lang="fr-FR" sz="2200" dirty="0" smtClean="0"/>
              <a:t>.</a:t>
            </a:r>
            <a:endParaRPr lang="fr-FR" sz="2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</a:t>
            </a:fld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66936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fr-FR" sz="6500" dirty="0" smtClean="0"/>
              <a:t>    </a:t>
            </a:r>
            <a:r>
              <a:rPr lang="fr-FR" sz="3800" u="sng" dirty="0" smtClean="0"/>
              <a:t>PHYSIOPATHOLOGIE</a:t>
            </a:r>
            <a:r>
              <a:rPr lang="fr-FR" sz="3800" dirty="0" smtClean="0"/>
              <a:t>:</a:t>
            </a:r>
          </a:p>
          <a:p>
            <a:pPr>
              <a:buNone/>
            </a:pPr>
            <a:r>
              <a:rPr lang="fr-FR" sz="3800" dirty="0" smtClean="0"/>
              <a:t>       </a:t>
            </a:r>
            <a:r>
              <a:rPr lang="fr-FR" sz="3800" u="sng" dirty="0" smtClean="0"/>
              <a:t>Chez l’immunodéprimé</a:t>
            </a:r>
            <a:r>
              <a:rPr lang="fr-FR" sz="3800" dirty="0" smtClean="0"/>
              <a:t>: </a:t>
            </a:r>
            <a:r>
              <a:rPr lang="fr-FR" sz="6500" dirty="0" smtClean="0"/>
              <a:t> </a:t>
            </a:r>
            <a:endParaRPr lang="fr-FR" dirty="0" smtClean="0"/>
          </a:p>
          <a:p>
            <a:pPr>
              <a:buNone/>
            </a:pPr>
            <a:endParaRPr lang="fr-FR" b="1" dirty="0" smtClean="0"/>
          </a:p>
          <a:p>
            <a:r>
              <a:rPr lang="fr-FR" dirty="0" smtClean="0"/>
              <a:t>Persistance dans l’organisme. </a:t>
            </a:r>
          </a:p>
          <a:p>
            <a:r>
              <a:rPr lang="fr-FR" dirty="0" smtClean="0"/>
              <a:t>Excrétion par voie fécale ou urinaire pendant plusieurs mois.</a:t>
            </a:r>
          </a:p>
          <a:p>
            <a:r>
              <a:rPr lang="fr-FR" dirty="0" smtClean="0"/>
              <a:t>Foyer </a:t>
            </a:r>
            <a:r>
              <a:rPr lang="fr-FR" dirty="0" smtClean="0"/>
              <a:t>local lors d’une réactivation (le plus souvent origine endogène), 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 </a:t>
            </a:r>
            <a:r>
              <a:rPr lang="fr-FR" dirty="0" smtClean="0"/>
              <a:t>      </a:t>
            </a:r>
            <a:r>
              <a:rPr lang="fr-FR" dirty="0" smtClean="0"/>
              <a:t>virémie </a:t>
            </a:r>
            <a:r>
              <a:rPr lang="fr-FR" dirty="0" smtClean="0"/>
              <a:t>et foyers secondaires.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sz="5800" dirty="0" smtClean="0"/>
              <a:t>      </a:t>
            </a:r>
            <a:r>
              <a:rPr lang="fr-FR" sz="3600" u="sng" dirty="0" smtClean="0"/>
              <a:t>CLINIQUE</a:t>
            </a:r>
            <a:r>
              <a:rPr lang="fr-FR" sz="3600" u="sng" dirty="0" smtClean="0"/>
              <a:t>:</a:t>
            </a:r>
          </a:p>
          <a:p>
            <a:pPr>
              <a:buNone/>
            </a:pPr>
            <a:endParaRPr lang="fr-FR" u="sng" dirty="0" smtClean="0"/>
          </a:p>
          <a:p>
            <a:pPr>
              <a:buNone/>
            </a:pPr>
            <a:r>
              <a:rPr lang="fr-FR" dirty="0" smtClean="0"/>
              <a:t> </a:t>
            </a:r>
            <a:r>
              <a:rPr lang="fr-FR" dirty="0" smtClean="0"/>
              <a:t>       </a:t>
            </a:r>
            <a:r>
              <a:rPr lang="fr-FR" sz="3600" u="sng" dirty="0" smtClean="0"/>
              <a:t>Chez </a:t>
            </a:r>
            <a:r>
              <a:rPr lang="fr-FR" sz="3600" u="sng" dirty="0" smtClean="0"/>
              <a:t>l’immunocompétent</a:t>
            </a:r>
            <a:r>
              <a:rPr lang="fr-FR" sz="3600" u="sng" dirty="0" smtClean="0"/>
              <a:t>:</a:t>
            </a:r>
          </a:p>
          <a:p>
            <a:pPr>
              <a:buNone/>
            </a:pPr>
            <a:endParaRPr lang="fr-FR" sz="3600" u="sng" dirty="0" smtClean="0"/>
          </a:p>
          <a:p>
            <a:r>
              <a:rPr lang="fr-FR" dirty="0" smtClean="0"/>
              <a:t>Formes asymptomatiques ou </a:t>
            </a:r>
            <a:r>
              <a:rPr lang="fr-FR" dirty="0" err="1" smtClean="0"/>
              <a:t>paucisymptomatiques</a:t>
            </a:r>
            <a:r>
              <a:rPr lang="fr-FR" dirty="0" smtClean="0"/>
              <a:t> : </a:t>
            </a:r>
            <a:r>
              <a:rPr lang="fr-FR" dirty="0" smtClean="0"/>
              <a:t>majoritaire. </a:t>
            </a:r>
            <a:endParaRPr lang="fr-FR" dirty="0" smtClean="0"/>
          </a:p>
          <a:p>
            <a:r>
              <a:rPr lang="fr-FR" dirty="0" smtClean="0"/>
              <a:t>Pathologies respiratoires </a:t>
            </a:r>
            <a:r>
              <a:rPr lang="fr-FR" dirty="0" smtClean="0"/>
              <a:t>: </a:t>
            </a:r>
            <a:r>
              <a:rPr lang="fr-FR" dirty="0" smtClean="0"/>
              <a:t>pharyngite </a:t>
            </a:r>
            <a:r>
              <a:rPr lang="fr-FR" dirty="0" smtClean="0"/>
              <a:t>aiguë ou </a:t>
            </a:r>
            <a:r>
              <a:rPr lang="fr-FR" dirty="0" err="1" smtClean="0"/>
              <a:t>bronchopneumopathie</a:t>
            </a:r>
            <a:r>
              <a:rPr lang="fr-FR" dirty="0" smtClean="0"/>
              <a:t> toujours accompagnée d’ adénopathies cervicales, avec faible quantité de virus excrété dans les selles. Certains </a:t>
            </a:r>
            <a:r>
              <a:rPr lang="fr-FR" dirty="0" err="1" smtClean="0"/>
              <a:t>sérotypes</a:t>
            </a:r>
            <a:r>
              <a:rPr lang="fr-FR" dirty="0" smtClean="0"/>
              <a:t> majoritaires (1 ,2, 5, 6, 3). </a:t>
            </a:r>
          </a:p>
          <a:p>
            <a:pPr>
              <a:buNone/>
            </a:pPr>
            <a:r>
              <a:rPr lang="fr-FR" dirty="0" smtClean="0"/>
              <a:t>     </a:t>
            </a:r>
            <a:r>
              <a:rPr lang="fr-FR" dirty="0" smtClean="0"/>
              <a:t>  Parfois </a:t>
            </a:r>
            <a:r>
              <a:rPr lang="fr-FR" dirty="0" smtClean="0"/>
              <a:t>association à une conjonctivite = fièvre </a:t>
            </a:r>
            <a:r>
              <a:rPr lang="fr-FR" dirty="0" err="1" smtClean="0"/>
              <a:t>pharyngoconjonctivale</a:t>
            </a:r>
            <a:r>
              <a:rPr lang="fr-FR" dirty="0" smtClean="0"/>
              <a:t> (</a:t>
            </a:r>
            <a:r>
              <a:rPr lang="fr-FR" dirty="0" err="1" smtClean="0"/>
              <a:t>sérotypes</a:t>
            </a:r>
            <a:r>
              <a:rPr lang="fr-FR" dirty="0" smtClean="0"/>
              <a:t> 3 et 4).</a:t>
            </a:r>
          </a:p>
          <a:p>
            <a:r>
              <a:rPr lang="fr-FR" dirty="0" smtClean="0"/>
              <a:t> Pathologies oculaires : de type conjonctivite ou </a:t>
            </a:r>
            <a:r>
              <a:rPr lang="fr-FR" dirty="0" err="1" smtClean="0"/>
              <a:t>kératoconjonctivite</a:t>
            </a:r>
            <a:r>
              <a:rPr lang="fr-FR" dirty="0" smtClean="0"/>
              <a:t> (</a:t>
            </a:r>
            <a:r>
              <a:rPr lang="fr-FR" dirty="0" err="1" smtClean="0"/>
              <a:t>sérotypes</a:t>
            </a:r>
            <a:r>
              <a:rPr lang="fr-FR" dirty="0" smtClean="0"/>
              <a:t> 4 et 7 causant souvent des épidémies).</a:t>
            </a:r>
          </a:p>
          <a:p>
            <a:r>
              <a:rPr lang="fr-FR" dirty="0" smtClean="0"/>
              <a:t> Pathologies digestives :  gastro-entérite </a:t>
            </a:r>
            <a:r>
              <a:rPr lang="fr-FR" dirty="0" smtClean="0"/>
              <a:t>aigue: </a:t>
            </a:r>
            <a:r>
              <a:rPr lang="fr-FR" dirty="0" smtClean="0"/>
              <a:t>les </a:t>
            </a:r>
            <a:r>
              <a:rPr lang="fr-FR" dirty="0" err="1" smtClean="0"/>
              <a:t>sérotypes</a:t>
            </a:r>
            <a:r>
              <a:rPr lang="fr-FR" dirty="0" smtClean="0"/>
              <a:t>  40 et </a:t>
            </a:r>
            <a:r>
              <a:rPr lang="fr-FR" dirty="0" smtClean="0"/>
              <a:t>41.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6597352"/>
          </a:xfrm>
        </p:spPr>
        <p:txBody>
          <a:bodyPr>
            <a:normAutofit fontScale="70000" lnSpcReduction="20000"/>
          </a:bodyPr>
          <a:lstStyle/>
          <a:p>
            <a:endParaRPr lang="fr-FR" b="1" dirty="0" smtClean="0"/>
          </a:p>
          <a:p>
            <a:pPr algn="ctr">
              <a:buNone/>
            </a:pPr>
            <a:r>
              <a:rPr lang="fr-FR" dirty="0" smtClean="0"/>
              <a:t>    </a:t>
            </a:r>
            <a:r>
              <a:rPr lang="fr-FR" u="sng" dirty="0" smtClean="0"/>
              <a:t>CLINIQUE:Chez l’immunocompétent (Suite)</a:t>
            </a:r>
            <a:r>
              <a:rPr lang="fr-FR" dirty="0" smtClean="0"/>
              <a:t>:</a:t>
            </a:r>
            <a:endParaRPr lang="fr-FR" b="1" dirty="0" smtClean="0"/>
          </a:p>
          <a:p>
            <a:pPr>
              <a:buNone/>
            </a:pPr>
            <a:r>
              <a:rPr lang="fr-FR" b="1" dirty="0" smtClean="0"/>
              <a:t>     </a:t>
            </a:r>
            <a:r>
              <a:rPr lang="fr-FR" dirty="0" smtClean="0"/>
              <a:t>Pathologies </a:t>
            </a:r>
            <a:r>
              <a:rPr lang="fr-FR" dirty="0" err="1" smtClean="0"/>
              <a:t>cutanéo</a:t>
            </a:r>
            <a:r>
              <a:rPr lang="fr-FR" dirty="0" smtClean="0"/>
              <a:t>-muqueuses : exanthèmes </a:t>
            </a:r>
            <a:r>
              <a:rPr lang="fr-FR" dirty="0" err="1" smtClean="0"/>
              <a:t>maculo</a:t>
            </a:r>
            <a:r>
              <a:rPr lang="fr-FR" dirty="0" smtClean="0"/>
              <a:t>-papuleux avec absence de virus dans les lésions.</a:t>
            </a:r>
          </a:p>
          <a:p>
            <a:pPr>
              <a:buNone/>
            </a:pPr>
            <a:r>
              <a:rPr lang="fr-FR" dirty="0" smtClean="0"/>
              <a:t>     Autres syndromes plus rares :</a:t>
            </a:r>
          </a:p>
          <a:p>
            <a:pPr>
              <a:buNone/>
            </a:pPr>
            <a:r>
              <a:rPr lang="fr-FR" dirty="0" smtClean="0"/>
              <a:t>o cystites hémorragiques aiguës.</a:t>
            </a:r>
          </a:p>
          <a:p>
            <a:pPr>
              <a:buNone/>
            </a:pPr>
            <a:r>
              <a:rPr lang="fr-FR" dirty="0" smtClean="0"/>
              <a:t>o pathologies </a:t>
            </a:r>
            <a:r>
              <a:rPr lang="fr-FR" dirty="0" err="1" smtClean="0"/>
              <a:t>neuro</a:t>
            </a:r>
            <a:r>
              <a:rPr lang="fr-FR" dirty="0" smtClean="0"/>
              <a:t>-méningées.</a:t>
            </a:r>
          </a:p>
          <a:p>
            <a:pPr>
              <a:buNone/>
            </a:pPr>
            <a:endParaRPr lang="fr-FR" dirty="0" smtClean="0"/>
          </a:p>
          <a:p>
            <a:pPr algn="ctr">
              <a:buNone/>
            </a:pPr>
            <a:r>
              <a:rPr lang="fr-FR" b="1" dirty="0" smtClean="0"/>
              <a:t>     </a:t>
            </a:r>
            <a:r>
              <a:rPr lang="fr-FR" u="sng" dirty="0" smtClean="0"/>
              <a:t>Clinique Chez l’immunodéprimé:</a:t>
            </a:r>
          </a:p>
          <a:p>
            <a:r>
              <a:rPr lang="fr-FR" dirty="0" smtClean="0"/>
              <a:t>Surtout chez les greffés de moelle osseuse (forte </a:t>
            </a:r>
            <a:r>
              <a:rPr lang="fr-FR" dirty="0" err="1" smtClean="0"/>
              <a:t>immunosupression</a:t>
            </a:r>
            <a:r>
              <a:rPr lang="fr-FR" dirty="0" smtClean="0"/>
              <a:t>). </a:t>
            </a:r>
          </a:p>
          <a:p>
            <a:r>
              <a:rPr lang="fr-FR" dirty="0" smtClean="0"/>
              <a:t>Tous les </a:t>
            </a:r>
            <a:r>
              <a:rPr lang="fr-FR" dirty="0" err="1" smtClean="0"/>
              <a:t>sérotypes</a:t>
            </a:r>
            <a:r>
              <a:rPr lang="fr-FR" dirty="0" smtClean="0"/>
              <a:t> concernés.</a:t>
            </a:r>
          </a:p>
          <a:p>
            <a:r>
              <a:rPr lang="fr-FR" dirty="0" smtClean="0"/>
              <a:t>Aucune spécificité d’organe</a:t>
            </a:r>
          </a:p>
          <a:p>
            <a:r>
              <a:rPr lang="fr-FR" dirty="0" smtClean="0"/>
              <a:t>Infections bénignes persistantes (infections entériques ou autres).</a:t>
            </a:r>
          </a:p>
          <a:p>
            <a:r>
              <a:rPr lang="fr-FR" dirty="0" smtClean="0"/>
              <a:t>Evolution possible vers la </a:t>
            </a:r>
            <a:r>
              <a:rPr lang="fr-FR" dirty="0" smtClean="0">
                <a:solidFill>
                  <a:srgbClr val="7030A0"/>
                </a:solidFill>
              </a:rPr>
              <a:t>maladie à adénovirus</a:t>
            </a:r>
            <a:r>
              <a:rPr lang="fr-FR" dirty="0" smtClean="0"/>
              <a:t> :</a:t>
            </a:r>
          </a:p>
          <a:p>
            <a:pPr>
              <a:buNone/>
            </a:pPr>
            <a:r>
              <a:rPr lang="fr-FR" dirty="0" smtClean="0"/>
              <a:t>o Gravité, forte mortalité.</a:t>
            </a:r>
          </a:p>
          <a:p>
            <a:pPr>
              <a:buNone/>
            </a:pPr>
            <a:r>
              <a:rPr lang="fr-FR" dirty="0" smtClean="0"/>
              <a:t>o Localisations secondaires entraînant : cystite hémorragique, infections pulmonaires, hépatites.</a:t>
            </a:r>
          </a:p>
          <a:p>
            <a:pPr>
              <a:buNone/>
            </a:pPr>
            <a:r>
              <a:rPr lang="fr-FR" dirty="0" smtClean="0"/>
              <a:t>o infection disséminée: possible.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64533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b="1" dirty="0" smtClean="0"/>
              <a:t>     </a:t>
            </a:r>
            <a:r>
              <a:rPr lang="fr-FR" u="sng" dirty="0" smtClean="0"/>
              <a:t>DISSEMINATION</a:t>
            </a:r>
          </a:p>
          <a:p>
            <a:r>
              <a:rPr lang="fr-FR" sz="2200" dirty="0" smtClean="0"/>
              <a:t>Transmission par voie </a:t>
            </a:r>
            <a:r>
              <a:rPr lang="fr-FR" sz="2200" dirty="0" err="1" smtClean="0"/>
              <a:t>féco</a:t>
            </a:r>
            <a:r>
              <a:rPr lang="fr-FR" sz="2200" dirty="0" smtClean="0"/>
              <a:t>-orale (directe ou indirecte par contamination de l’eau) et contact oral avec des sécrétions rhino-pharyngées</a:t>
            </a:r>
          </a:p>
          <a:p>
            <a:r>
              <a:rPr lang="fr-FR" sz="2200" dirty="0" smtClean="0"/>
              <a:t>Dissémination des adénovirus facilitée du fait que le virus est résistant dans le milieu extérieur et excrété dans les selles.</a:t>
            </a:r>
          </a:p>
          <a:p>
            <a:r>
              <a:rPr lang="fr-FR" sz="2200" dirty="0" smtClean="0"/>
              <a:t>Transmission nosocomiale fréquente (selon un mode épidémique).</a:t>
            </a:r>
          </a:p>
          <a:p>
            <a:pPr algn="ctr">
              <a:buNone/>
            </a:pPr>
            <a:r>
              <a:rPr lang="fr-FR" b="1" dirty="0" smtClean="0"/>
              <a:t>     </a:t>
            </a:r>
            <a:r>
              <a:rPr lang="fr-FR" u="sng" dirty="0" smtClean="0"/>
              <a:t>EPIDEMIOLOGIE</a:t>
            </a:r>
          </a:p>
          <a:p>
            <a:pPr>
              <a:buNone/>
            </a:pPr>
            <a:r>
              <a:rPr lang="fr-FR" dirty="0" smtClean="0"/>
              <a:t>     </a:t>
            </a:r>
            <a:r>
              <a:rPr lang="fr-FR" sz="2000" u="sng" dirty="0" smtClean="0"/>
              <a:t>Mode endémique</a:t>
            </a:r>
            <a:r>
              <a:rPr lang="fr-FR" sz="2000" b="1" dirty="0" smtClean="0"/>
              <a:t>:</a:t>
            </a:r>
          </a:p>
          <a:p>
            <a:pPr>
              <a:buFont typeface="Courier New" pitchFamily="49" charset="0"/>
              <a:buChar char="o"/>
            </a:pPr>
            <a:r>
              <a:rPr lang="fr-FR" sz="2000" dirty="0" smtClean="0"/>
              <a:t>Surtout chez le jeune enfant.</a:t>
            </a:r>
          </a:p>
          <a:p>
            <a:pPr>
              <a:buNone/>
            </a:pPr>
            <a:r>
              <a:rPr lang="fr-FR" sz="2000" dirty="0" smtClean="0"/>
              <a:t>o 5 à 10 % des viroses respiratoires.</a:t>
            </a:r>
          </a:p>
          <a:p>
            <a:pPr>
              <a:buNone/>
            </a:pPr>
            <a:r>
              <a:rPr lang="fr-FR" sz="2000" dirty="0" smtClean="0"/>
              <a:t>o 10 à 15 % des gastro-entérites infantiles.</a:t>
            </a:r>
          </a:p>
          <a:p>
            <a:pPr>
              <a:buNone/>
            </a:pPr>
            <a:r>
              <a:rPr lang="fr-FR" sz="2000" dirty="0" smtClean="0"/>
              <a:t>o plus fréquent dans les collectivités.</a:t>
            </a:r>
          </a:p>
          <a:p>
            <a:pPr>
              <a:buNone/>
            </a:pPr>
            <a:r>
              <a:rPr lang="fr-FR" sz="2000" dirty="0" smtClean="0"/>
              <a:t>o Certains </a:t>
            </a:r>
            <a:r>
              <a:rPr lang="fr-FR" sz="2000" dirty="0" err="1" smtClean="0"/>
              <a:t>sérotypes</a:t>
            </a:r>
            <a:r>
              <a:rPr lang="fr-FR" sz="2000" dirty="0" smtClean="0"/>
              <a:t> sont plus fréquents.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8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65973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 smtClean="0"/>
              <a:t>    </a:t>
            </a:r>
            <a:r>
              <a:rPr lang="fr-FR" sz="2400" u="sng" dirty="0" smtClean="0"/>
              <a:t>Epidémiologie, Mode épidémique:</a:t>
            </a:r>
          </a:p>
          <a:p>
            <a:pPr>
              <a:buNone/>
            </a:pPr>
            <a:r>
              <a:rPr lang="fr-FR" sz="2400" dirty="0" smtClean="0"/>
              <a:t>o </a:t>
            </a:r>
            <a:r>
              <a:rPr lang="fr-FR" sz="2000" dirty="0" smtClean="0"/>
              <a:t>Essentiellement conjonctivites et </a:t>
            </a:r>
            <a:r>
              <a:rPr lang="fr-FR" sz="2000" dirty="0" err="1" smtClean="0"/>
              <a:t>kérato</a:t>
            </a:r>
            <a:r>
              <a:rPr lang="fr-FR" sz="2000" dirty="0" smtClean="0"/>
              <a:t>-conjonctivites.</a:t>
            </a:r>
          </a:p>
          <a:p>
            <a:pPr>
              <a:buNone/>
            </a:pPr>
            <a:r>
              <a:rPr lang="fr-FR" sz="2000" dirty="0" smtClean="0"/>
              <a:t>o Parfois pour les pathologies respiratoires et les gastro-entérites aiguës.</a:t>
            </a:r>
          </a:p>
          <a:p>
            <a:pPr>
              <a:buNone/>
            </a:pPr>
            <a:r>
              <a:rPr lang="fr-FR" sz="2000" dirty="0" smtClean="0"/>
              <a:t>o Printemps , automne ou hiver.</a:t>
            </a:r>
          </a:p>
          <a:p>
            <a:pPr>
              <a:buNone/>
            </a:pPr>
            <a:r>
              <a:rPr lang="fr-FR" b="1" dirty="0" smtClean="0"/>
              <a:t>    </a:t>
            </a:r>
            <a:r>
              <a:rPr lang="fr-FR" sz="2400" u="sng" dirty="0" smtClean="0"/>
              <a:t>TRAITEMENT , PREVENTION</a:t>
            </a:r>
            <a:r>
              <a:rPr lang="fr-FR" u="sng" dirty="0" smtClean="0"/>
              <a:t>:</a:t>
            </a:r>
          </a:p>
          <a:p>
            <a:pPr>
              <a:buNone/>
            </a:pPr>
            <a:r>
              <a:rPr lang="fr-FR" dirty="0" smtClean="0"/>
              <a:t>    </a:t>
            </a:r>
            <a:r>
              <a:rPr lang="fr-FR" sz="2000" dirty="0" smtClean="0"/>
              <a:t>Pas de </a:t>
            </a:r>
            <a:r>
              <a:rPr lang="fr-FR" sz="2000" dirty="0" err="1" smtClean="0"/>
              <a:t>chimioprophylaxie</a:t>
            </a:r>
            <a:r>
              <a:rPr lang="fr-FR" sz="2000" dirty="0" smtClean="0"/>
              <a:t>, mesures d’isolement et d’hygiène pour prévenir les épidémies.</a:t>
            </a:r>
          </a:p>
          <a:p>
            <a:r>
              <a:rPr lang="fr-FR" sz="2000" dirty="0" smtClean="0"/>
              <a:t>Vaccins oraux atténués contre les types 4 et 7 : utilisés aux USA. </a:t>
            </a:r>
          </a:p>
          <a:p>
            <a:r>
              <a:rPr lang="fr-FR" sz="2000" dirty="0" smtClean="0"/>
              <a:t>Atteintes </a:t>
            </a:r>
            <a:r>
              <a:rPr lang="fr-FR" sz="2000" dirty="0" smtClean="0"/>
              <a:t>oculaires : </a:t>
            </a:r>
            <a:r>
              <a:rPr lang="fr-FR" sz="2000" dirty="0" err="1" smtClean="0"/>
              <a:t>trifluorothymidine</a:t>
            </a:r>
            <a:endParaRPr lang="fr-FR" sz="2000" dirty="0" smtClean="0"/>
          </a:p>
          <a:p>
            <a:r>
              <a:rPr lang="fr-FR" sz="2000" dirty="0" smtClean="0"/>
              <a:t>Patients immunodéprimés:</a:t>
            </a:r>
          </a:p>
          <a:p>
            <a:pPr>
              <a:buNone/>
            </a:pPr>
            <a:r>
              <a:rPr lang="fr-FR" sz="2000" dirty="0" smtClean="0"/>
              <a:t>o Suivi virologique (selles, prélèvement rhinopharyngé, urine</a:t>
            </a:r>
            <a:r>
              <a:rPr lang="fr-FR" sz="2000" dirty="0" smtClean="0"/>
              <a:t>).</a:t>
            </a:r>
          </a:p>
          <a:p>
            <a:pPr>
              <a:buNone/>
            </a:pPr>
            <a:endParaRPr lang="fr-FR" sz="20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9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1243</TotalTime>
  <Words>1121</Words>
  <Application>Microsoft Office PowerPoint</Application>
  <PresentationFormat>Affichage à l'écran (4:3)</PresentationFormat>
  <Paragraphs>182</Paragraphs>
  <Slides>15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Adénovirus:</vt:lpstr>
      <vt:lpstr>Plan:</vt:lpstr>
      <vt:lpstr>Diapositive 3</vt:lpstr>
      <vt:lpstr>La Structure du Virus: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pc lenovo</dc:creator>
  <cp:lastModifiedBy>HoC</cp:lastModifiedBy>
  <cp:revision>116</cp:revision>
  <dcterms:created xsi:type="dcterms:W3CDTF">2016-04-18T10:51:38Z</dcterms:created>
  <dcterms:modified xsi:type="dcterms:W3CDTF">2024-06-03T11:12:17Z</dcterms:modified>
</cp:coreProperties>
</file>