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3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</p:sldIdLst>
  <p:sldSz cy="6858000" cx="9144000"/>
  <p:notesSz cx="6858000" cy="9144000"/>
  <p:embeddedFontLst>
    <p:embeddedFont>
      <p:font typeface="Gill Sans"/>
      <p:regular r:id="rId29"/>
      <p:bold r:id="rId3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31" roundtripDataSignature="AMtx7mjDkDIW8czvmxU7Zo6wvvUn2S8CZ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GillSans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customschemas.google.com/relationships/presentationmetadata" Target="metadata"/><Relationship Id="rId30" Type="http://schemas.openxmlformats.org/officeDocument/2006/relationships/font" Target="fonts/GillSans-bold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" name="Google Shape;196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" name="Google Shape;222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7" name="Google Shape;227;p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2db632bda9f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Google Shape;232;g2db632bda9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" name="Google Shape;238;p2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4" name="Google Shape;244;p2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Google Shape;128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e de titre" type="title">
  <p:cSld name="TITLE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4"/>
          <p:cNvSpPr txBox="1"/>
          <p:nvPr>
            <p:ph type="ctrTitle"/>
          </p:nvPr>
        </p:nvSpPr>
        <p:spPr>
          <a:xfrm>
            <a:off x="1432560" y="359898"/>
            <a:ext cx="7406640" cy="147218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562214"/>
              </a:buClr>
              <a:buSzPts val="4300"/>
              <a:buFont typeface="Gill Sans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24"/>
          <p:cNvSpPr txBox="1"/>
          <p:nvPr>
            <p:ph idx="1" type="subTitle"/>
          </p:nvPr>
        </p:nvSpPr>
        <p:spPr>
          <a:xfrm>
            <a:off x="1432560" y="1850064"/>
            <a:ext cx="740664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80"/>
              <a:buNone/>
              <a:defRPr sz="2600">
                <a:solidFill>
                  <a:srgbClr val="341108"/>
                </a:solidFill>
              </a:defRPr>
            </a:lvl1pPr>
            <a:lvl2pPr lvl="1" algn="ctr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19" name="Google Shape;19;p24"/>
          <p:cNvSpPr txBox="1"/>
          <p:nvPr>
            <p:ph idx="10" type="dt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4"/>
          <p:cNvSpPr txBox="1"/>
          <p:nvPr>
            <p:ph idx="11" type="ftr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24"/>
          <p:cNvSpPr txBox="1"/>
          <p:nvPr>
            <p:ph idx="12" type="sldNum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22" name="Google Shape;22;p24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>
            <a:gsLst>
              <a:gs pos="0">
                <a:srgbClr val="D7F6FF">
                  <a:alpha val="94901"/>
                </a:srgbClr>
              </a:gs>
              <a:gs pos="50000">
                <a:srgbClr val="C0E3F0">
                  <a:alpha val="89803"/>
                </a:srgbClr>
              </a:gs>
              <a:gs pos="95000">
                <a:srgbClr val="65C6EA">
                  <a:alpha val="87843"/>
                </a:srgbClr>
              </a:gs>
              <a:gs pos="100000">
                <a:srgbClr val="00BBF1">
                  <a:alpha val="84705"/>
                </a:srgbClr>
              </a:gs>
            </a:gsLst>
            <a:path path="circle">
              <a:fillToRect b="100%" r="100%"/>
            </a:path>
            <a:tileRect l="-100%" t="-100%"/>
          </a:gradFill>
          <a:ln cap="rnd" cmpd="sng" w="9525">
            <a:solidFill>
              <a:srgbClr val="2F8DA4">
                <a:alpha val="6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3" name="Google Shape;23;p24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cap="rnd" cmpd="sng" w="12700">
            <a:solidFill>
              <a:srgbClr val="317F92">
                <a:alpha val="6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texte vertical" type="vertTx">
  <p:cSld name="VERTICAL_TEXT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33"/>
          <p:cNvSpPr txBox="1"/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562214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33"/>
          <p:cNvSpPr txBox="1"/>
          <p:nvPr>
            <p:ph idx="1" type="body"/>
          </p:nvPr>
        </p:nvSpPr>
        <p:spPr>
          <a:xfrm rot="5400000">
            <a:off x="2784348" y="99060"/>
            <a:ext cx="4800600" cy="74980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⚫"/>
              <a:defRPr/>
            </a:lvl1pPr>
            <a:lvl2pPr indent="-342900" lvl="1" marL="91440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/>
        </p:txBody>
      </p:sp>
      <p:sp>
        <p:nvSpPr>
          <p:cNvPr id="87" name="Google Shape;87;p33"/>
          <p:cNvSpPr txBox="1"/>
          <p:nvPr>
            <p:ph idx="10" type="dt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33"/>
          <p:cNvSpPr txBox="1"/>
          <p:nvPr>
            <p:ph idx="11" type="ftr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33"/>
          <p:cNvSpPr txBox="1"/>
          <p:nvPr>
            <p:ph idx="12" type="sldNum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vertical et texte" type="vertTitleAndTx">
  <p:cSld name="VERTICAL_TITLE_AND_VERTICAL_TEXT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34"/>
          <p:cNvSpPr txBox="1"/>
          <p:nvPr>
            <p:ph type="title"/>
          </p:nvPr>
        </p:nvSpPr>
        <p:spPr>
          <a:xfrm rot="5400000">
            <a:off x="4846638" y="2286002"/>
            <a:ext cx="5851525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562214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34"/>
          <p:cNvSpPr txBox="1"/>
          <p:nvPr>
            <p:ph idx="1" type="body"/>
          </p:nvPr>
        </p:nvSpPr>
        <p:spPr>
          <a:xfrm rot="5400000">
            <a:off x="998538" y="419103"/>
            <a:ext cx="5851525" cy="556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⚫"/>
              <a:defRPr/>
            </a:lvl1pPr>
            <a:lvl2pPr indent="-342900" lvl="1" marL="91440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/>
        </p:txBody>
      </p:sp>
      <p:sp>
        <p:nvSpPr>
          <p:cNvPr id="93" name="Google Shape;93;p34"/>
          <p:cNvSpPr txBox="1"/>
          <p:nvPr>
            <p:ph idx="10" type="dt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34"/>
          <p:cNvSpPr txBox="1"/>
          <p:nvPr>
            <p:ph idx="11" type="ftr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34"/>
          <p:cNvSpPr txBox="1"/>
          <p:nvPr>
            <p:ph idx="12" type="sldNum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contenu" type="obj">
  <p:cSld name="OBJECT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25"/>
          <p:cNvSpPr txBox="1"/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562214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25"/>
          <p:cNvSpPr txBox="1"/>
          <p:nvPr>
            <p:ph idx="1" type="body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⚫"/>
              <a:defRPr/>
            </a:lvl1pPr>
            <a:lvl2pPr indent="-342900" lvl="1" marL="91440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/>
        </p:txBody>
      </p:sp>
      <p:sp>
        <p:nvSpPr>
          <p:cNvPr id="27" name="Google Shape;27;p25"/>
          <p:cNvSpPr txBox="1"/>
          <p:nvPr>
            <p:ph idx="10" type="dt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25"/>
          <p:cNvSpPr txBox="1"/>
          <p:nvPr>
            <p:ph idx="11" type="ftr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25"/>
          <p:cNvSpPr txBox="1"/>
          <p:nvPr>
            <p:ph idx="12" type="sldNum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de section" showMasterSp="0" type="secHead">
  <p:cSld name="SECTION_HEADER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2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2" name="Google Shape;32;p26"/>
          <p:cNvSpPr txBox="1"/>
          <p:nvPr>
            <p:ph type="title"/>
          </p:nvPr>
        </p:nvSpPr>
        <p:spPr>
          <a:xfrm>
            <a:off x="2578392" y="2600325"/>
            <a:ext cx="64008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12500"/>
              </a:lnSpc>
              <a:spcBef>
                <a:spcPts val="0"/>
              </a:spcBef>
              <a:spcAft>
                <a:spcPts val="0"/>
              </a:spcAft>
              <a:buClr>
                <a:srgbClr val="562214"/>
              </a:buClr>
              <a:buSzPts val="4000"/>
              <a:buFont typeface="Gill Sans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26"/>
          <p:cNvSpPr txBox="1"/>
          <p:nvPr>
            <p:ph idx="1" type="body"/>
          </p:nvPr>
        </p:nvSpPr>
        <p:spPr>
          <a:xfrm>
            <a:off x="2578392" y="1066800"/>
            <a:ext cx="6400800" cy="15097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000">
                <a:solidFill>
                  <a:srgbClr val="341108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/>
        </p:txBody>
      </p:sp>
      <p:sp>
        <p:nvSpPr>
          <p:cNvPr id="34" name="Google Shape;34;p26"/>
          <p:cNvSpPr txBox="1"/>
          <p:nvPr>
            <p:ph idx="10" type="dt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6"/>
          <p:cNvSpPr txBox="1"/>
          <p:nvPr>
            <p:ph idx="11" type="ftr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26"/>
          <p:cNvSpPr txBox="1"/>
          <p:nvPr>
            <p:ph idx="12" type="sldNum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37" name="Google Shape;37;p26"/>
          <p:cNvSpPr/>
          <p:nvPr/>
        </p:nvSpPr>
        <p:spPr>
          <a:xfrm>
            <a:off x="2286000" y="0"/>
            <a:ext cx="76200" cy="6858054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38550" rotWithShape="0" algn="tl" dir="10800000" dist="38000">
              <a:srgbClr val="6F6A5F">
                <a:alpha val="2470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8" name="Google Shape;38;p26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>
            <a:gsLst>
              <a:gs pos="0">
                <a:srgbClr val="D7F6FF">
                  <a:alpha val="94901"/>
                </a:srgbClr>
              </a:gs>
              <a:gs pos="50000">
                <a:srgbClr val="C0E3F0">
                  <a:alpha val="89803"/>
                </a:srgbClr>
              </a:gs>
              <a:gs pos="95000">
                <a:srgbClr val="65C6EA">
                  <a:alpha val="87843"/>
                </a:srgbClr>
              </a:gs>
              <a:gs pos="100000">
                <a:srgbClr val="00BBF1">
                  <a:alpha val="84705"/>
                </a:srgbClr>
              </a:gs>
            </a:gsLst>
            <a:path path="circle">
              <a:fillToRect b="100%" r="100%"/>
            </a:path>
            <a:tileRect l="-100%" t="-100%"/>
          </a:gradFill>
          <a:ln cap="rnd" cmpd="sng" w="9525">
            <a:solidFill>
              <a:srgbClr val="2F8DA4">
                <a:alpha val="6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9" name="Google Shape;39;p26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cap="rnd" cmpd="sng" w="12700">
            <a:solidFill>
              <a:srgbClr val="317F92">
                <a:alpha val="6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ux contenus" type="twoObj">
  <p:cSld name="TWO_OBJECTS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7"/>
          <p:cNvSpPr txBox="1"/>
          <p:nvPr>
            <p:ph type="title"/>
          </p:nvPr>
        </p:nvSpPr>
        <p:spPr>
          <a:xfrm>
            <a:off x="1435608" y="274320"/>
            <a:ext cx="749808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562214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7"/>
          <p:cNvSpPr txBox="1"/>
          <p:nvPr>
            <p:ph idx="1" type="body"/>
          </p:nvPr>
        </p:nvSpPr>
        <p:spPr>
          <a:xfrm>
            <a:off x="1435608" y="1524000"/>
            <a:ext cx="3657600" cy="46634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70840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240"/>
              <a:buChar char="⚫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2400"/>
              <a:buChar char="◦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●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/>
        </p:txBody>
      </p:sp>
      <p:sp>
        <p:nvSpPr>
          <p:cNvPr id="43" name="Google Shape;43;p27"/>
          <p:cNvSpPr txBox="1"/>
          <p:nvPr>
            <p:ph idx="2" type="body"/>
          </p:nvPr>
        </p:nvSpPr>
        <p:spPr>
          <a:xfrm>
            <a:off x="5276088" y="1524000"/>
            <a:ext cx="3657600" cy="46634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70840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240"/>
              <a:buChar char="⚫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2400"/>
              <a:buChar char="◦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●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/>
        </p:txBody>
      </p:sp>
      <p:sp>
        <p:nvSpPr>
          <p:cNvPr id="44" name="Google Shape;44;p27"/>
          <p:cNvSpPr txBox="1"/>
          <p:nvPr>
            <p:ph idx="10" type="dt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27"/>
          <p:cNvSpPr txBox="1"/>
          <p:nvPr>
            <p:ph idx="11" type="ftr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27"/>
          <p:cNvSpPr txBox="1"/>
          <p:nvPr>
            <p:ph idx="12" type="sldNum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ison" showMasterSp="0" type="twoTxTwoObj">
  <p:cSld name="TWO_OBJECTS_WITH_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28"/>
          <p:cNvSpPr txBox="1"/>
          <p:nvPr>
            <p:ph type="title"/>
          </p:nvPr>
        </p:nvSpPr>
        <p:spPr>
          <a:xfrm>
            <a:off x="457200" y="5160336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562214"/>
              </a:buClr>
              <a:buSzPts val="4500"/>
              <a:buFont typeface="Gill Sans"/>
              <a:buNone/>
              <a:defRPr b="1" sz="45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28"/>
          <p:cNvSpPr txBox="1"/>
          <p:nvPr>
            <p:ph idx="1" type="body"/>
          </p:nvPr>
        </p:nvSpPr>
        <p:spPr>
          <a:xfrm>
            <a:off x="457200" y="328278"/>
            <a:ext cx="4023360" cy="640080"/>
          </a:xfrm>
          <a:prstGeom prst="rect">
            <a:avLst/>
          </a:prstGeom>
          <a:solidFill>
            <a:schemeClr val="lt1"/>
          </a:solidFill>
          <a:ln cap="flat" cmpd="sng" w="1077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SzPts val="1520"/>
              <a:buNone/>
              <a:defRPr b="0" sz="19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/>
        </p:txBody>
      </p:sp>
      <p:sp>
        <p:nvSpPr>
          <p:cNvPr id="50" name="Google Shape;50;p28"/>
          <p:cNvSpPr txBox="1"/>
          <p:nvPr>
            <p:ph idx="2" type="body"/>
          </p:nvPr>
        </p:nvSpPr>
        <p:spPr>
          <a:xfrm>
            <a:off x="4663440" y="328278"/>
            <a:ext cx="4023360" cy="640080"/>
          </a:xfrm>
          <a:prstGeom prst="rect">
            <a:avLst/>
          </a:prstGeom>
          <a:solidFill>
            <a:schemeClr val="lt1"/>
          </a:solidFill>
          <a:ln cap="flat" cmpd="sng" w="1077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SzPts val="1520"/>
              <a:buNone/>
              <a:defRPr b="0" sz="19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/>
        </p:txBody>
      </p:sp>
      <p:sp>
        <p:nvSpPr>
          <p:cNvPr id="51" name="Google Shape;51;p28"/>
          <p:cNvSpPr txBox="1"/>
          <p:nvPr>
            <p:ph idx="3" type="body"/>
          </p:nvPr>
        </p:nvSpPr>
        <p:spPr>
          <a:xfrm>
            <a:off x="457200" y="969336"/>
            <a:ext cx="4023360" cy="4114800"/>
          </a:xfrm>
          <a:prstGeom prst="rect">
            <a:avLst/>
          </a:prstGeom>
          <a:noFill/>
          <a:ln cap="flat" cmpd="sng" w="10775">
            <a:solidFill>
              <a:schemeClr val="lt1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0520" lvl="0" marL="457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920"/>
              <a:buChar char="⚫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2000"/>
              <a:buChar char="◦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800"/>
              <a:buChar char="●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600"/>
              <a:buChar char="●"/>
              <a:defRPr sz="16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/>
        </p:txBody>
      </p:sp>
      <p:sp>
        <p:nvSpPr>
          <p:cNvPr id="52" name="Google Shape;52;p28"/>
          <p:cNvSpPr txBox="1"/>
          <p:nvPr>
            <p:ph idx="4" type="body"/>
          </p:nvPr>
        </p:nvSpPr>
        <p:spPr>
          <a:xfrm>
            <a:off x="4663440" y="969336"/>
            <a:ext cx="4023360" cy="4114800"/>
          </a:xfrm>
          <a:prstGeom prst="rect">
            <a:avLst/>
          </a:prstGeom>
          <a:noFill/>
          <a:ln cap="flat" cmpd="sng" w="10775">
            <a:solidFill>
              <a:schemeClr val="lt1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0520" lvl="0" marL="457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920"/>
              <a:buChar char="⚫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2000"/>
              <a:buChar char="◦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800"/>
              <a:buChar char="●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600"/>
              <a:buChar char="●"/>
              <a:defRPr sz="16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/>
        </p:txBody>
      </p:sp>
      <p:sp>
        <p:nvSpPr>
          <p:cNvPr id="53" name="Google Shape;53;p28"/>
          <p:cNvSpPr txBox="1"/>
          <p:nvPr>
            <p:ph idx="10" type="dt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28"/>
          <p:cNvSpPr txBox="1"/>
          <p:nvPr>
            <p:ph idx="11" type="ftr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28"/>
          <p:cNvSpPr txBox="1"/>
          <p:nvPr>
            <p:ph idx="12" type="sldNum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seul" type="titleOnly">
  <p:cSld name="TITLE_ONLY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29"/>
          <p:cNvSpPr txBox="1"/>
          <p:nvPr>
            <p:ph type="title"/>
          </p:nvPr>
        </p:nvSpPr>
        <p:spPr>
          <a:xfrm>
            <a:off x="1435608" y="274320"/>
            <a:ext cx="749808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562214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29"/>
          <p:cNvSpPr txBox="1"/>
          <p:nvPr>
            <p:ph idx="10" type="dt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9"/>
          <p:cNvSpPr txBox="1"/>
          <p:nvPr>
            <p:ph idx="11" type="ftr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9"/>
          <p:cNvSpPr txBox="1"/>
          <p:nvPr>
            <p:ph idx="12" type="sldNum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de" showMasterSp="0" type="blank">
  <p:cSld name="BLANK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0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63" name="Google Shape;63;p30"/>
          <p:cNvSpPr txBox="1"/>
          <p:nvPr>
            <p:ph idx="10" type="dt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30"/>
          <p:cNvSpPr txBox="1"/>
          <p:nvPr>
            <p:ph idx="11" type="ftr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30"/>
          <p:cNvSpPr txBox="1"/>
          <p:nvPr>
            <p:ph idx="12" type="sldNum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66" name="Google Shape;66;p30"/>
          <p:cNvSpPr/>
          <p:nvPr/>
        </p:nvSpPr>
        <p:spPr>
          <a:xfrm>
            <a:off x="1014984" y="-54"/>
            <a:ext cx="73152" cy="6858054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38550" rotWithShape="0" algn="tl" dir="10800000" dist="38000">
              <a:srgbClr val="6F6A5F">
                <a:alpha val="2470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 avec légende" showMasterSp="0" type="objTx">
  <p:cSld name="OBJECT_WITH_CAPTION_TEXT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31"/>
          <p:cNvSpPr txBox="1"/>
          <p:nvPr>
            <p:ph type="title"/>
          </p:nvPr>
        </p:nvSpPr>
        <p:spPr>
          <a:xfrm>
            <a:off x="457200" y="216778"/>
            <a:ext cx="3810000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909"/>
              </a:lnSpc>
              <a:spcBef>
                <a:spcPts val="0"/>
              </a:spcBef>
              <a:spcAft>
                <a:spcPts val="0"/>
              </a:spcAft>
              <a:buClr>
                <a:srgbClr val="562214"/>
              </a:buClr>
              <a:buSzPts val="2200"/>
              <a:buFont typeface="Gill Sans"/>
              <a:buNone/>
              <a:defRPr b="1" sz="22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31"/>
          <p:cNvSpPr txBox="1"/>
          <p:nvPr>
            <p:ph idx="1" type="body"/>
          </p:nvPr>
        </p:nvSpPr>
        <p:spPr>
          <a:xfrm>
            <a:off x="457200" y="1406964"/>
            <a:ext cx="3810000" cy="69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2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/>
        </p:txBody>
      </p:sp>
      <p:sp>
        <p:nvSpPr>
          <p:cNvPr id="70" name="Google Shape;70;p31"/>
          <p:cNvSpPr txBox="1"/>
          <p:nvPr>
            <p:ph idx="2" type="body"/>
          </p:nvPr>
        </p:nvSpPr>
        <p:spPr>
          <a:xfrm>
            <a:off x="457200" y="2133600"/>
            <a:ext cx="8153400" cy="3992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91160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560"/>
              <a:buChar char="⚫"/>
              <a:defRPr sz="3200"/>
            </a:lvl1pPr>
            <a:lvl2pPr indent="-406400" lvl="1" marL="91440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2800"/>
              <a:buChar char="◦"/>
              <a:defRPr sz="2800"/>
            </a:lvl2pPr>
            <a:lvl3pPr indent="-381000" lvl="2" marL="1371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●"/>
              <a:defRPr sz="2400"/>
            </a:lvl3pPr>
            <a:lvl4pPr indent="-355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●"/>
              <a:defRPr sz="20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/>
        </p:txBody>
      </p:sp>
      <p:sp>
        <p:nvSpPr>
          <p:cNvPr id="71" name="Google Shape;71;p31"/>
          <p:cNvSpPr txBox="1"/>
          <p:nvPr>
            <p:ph idx="10" type="dt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31"/>
          <p:cNvSpPr txBox="1"/>
          <p:nvPr>
            <p:ph idx="11" type="ftr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31"/>
          <p:cNvSpPr txBox="1"/>
          <p:nvPr>
            <p:ph idx="12" type="sldNum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avec légende" showMasterSp="0" type="picTx">
  <p:cSld name="PICTURE_WITH_CAPTION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2"/>
          <p:cNvSpPr txBox="1"/>
          <p:nvPr>
            <p:ph type="title"/>
          </p:nvPr>
        </p:nvSpPr>
        <p:spPr>
          <a:xfrm>
            <a:off x="5886896" y="1066800"/>
            <a:ext cx="2743200" cy="1981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562214"/>
              </a:buClr>
              <a:buSzPts val="2100"/>
              <a:buFont typeface="Gill Sans"/>
              <a:buNone/>
              <a:defRPr b="1" sz="21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32"/>
          <p:cNvSpPr txBox="1"/>
          <p:nvPr>
            <p:ph idx="10" type="dt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32"/>
          <p:cNvSpPr txBox="1"/>
          <p:nvPr>
            <p:ph idx="11" type="ftr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32"/>
          <p:cNvSpPr txBox="1"/>
          <p:nvPr>
            <p:ph idx="12" type="sldNum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79" name="Google Shape;79;p32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cap="sq" cmpd="sng" w="889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5500" rotWithShape="0" algn="tl" dir="5400000" dist="18500">
              <a:srgbClr val="000000">
                <a:alpha val="34901"/>
              </a:srgbClr>
            </a:outerShdw>
          </a:effectLst>
        </p:spPr>
        <p:txBody>
          <a:bodyPr anchorCtr="0" anchor="t" bIns="45700" lIns="91425" spcFirstLastPara="1" rIns="91425" wrap="square" tIns="274300">
            <a:normAutofit/>
          </a:bodyPr>
          <a:lstStyle/>
          <a:p>
            <a:pPr indent="0" lvl="0" marL="0" marR="0" rtl="0" algn="l">
              <a:lnSpc>
                <a:spcPct val="9375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60"/>
              <a:buFont typeface="Noto Sans Symbols"/>
              <a:buNone/>
            </a:pPr>
            <a:r>
              <a:t/>
            </a:r>
            <a:endParaRPr sz="32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80" name="Google Shape;80;p32"/>
          <p:cNvSpPr/>
          <p:nvPr>
            <p:ph idx="2" type="pic"/>
          </p:nvPr>
        </p:nvSpPr>
        <p:spPr>
          <a:xfrm>
            <a:off x="838200" y="1143003"/>
            <a:ext cx="4419600" cy="3514531"/>
          </a:xfrm>
          <a:prstGeom prst="roundRect">
            <a:avLst>
              <a:gd fmla="val 783" name="adj"/>
            </a:avLst>
          </a:prstGeom>
          <a:solidFill>
            <a:schemeClr val="lt2"/>
          </a:solidFill>
          <a:ln>
            <a:noFill/>
          </a:ln>
        </p:spPr>
      </p:sp>
      <p:sp>
        <p:nvSpPr>
          <p:cNvPr id="81" name="Google Shape;81;p32"/>
          <p:cNvSpPr/>
          <p:nvPr/>
        </p:nvSpPr>
        <p:spPr>
          <a:xfrm rot="-2131329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4705"/>
            </a:srgbClr>
          </a:solidFill>
          <a:ln cap="rnd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25400" sx="96000" rotWithShape="0" algn="tl" dir="3300000" dist="25400" sy="96000">
              <a:srgbClr val="EAD8B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82" name="Google Shape;82;p32"/>
          <p:cNvSpPr/>
          <p:nvPr/>
        </p:nvSpPr>
        <p:spPr>
          <a:xfrm flipH="1" rot="2103354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4705"/>
            </a:srgbClr>
          </a:solidFill>
          <a:ln cap="rnd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25400" sx="96000" rotWithShape="0" algn="tl" dir="3300000" dist="25400" sy="96000">
              <a:schemeClr val="lt2">
                <a:alpha val="20000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83" name="Google Shape;83;p32"/>
          <p:cNvSpPr txBox="1"/>
          <p:nvPr>
            <p:ph idx="1" type="body"/>
          </p:nvPr>
        </p:nvSpPr>
        <p:spPr>
          <a:xfrm>
            <a:off x="838200" y="4800600"/>
            <a:ext cx="44196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14285"/>
              </a:lnSpc>
              <a:spcBef>
                <a:spcPts val="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777777"/>
                </a:solidFill>
              </a:defRPr>
            </a:lvl1pPr>
            <a:lvl2pPr indent="-304800" lvl="1" marL="91440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1200"/>
              <a:buChar char="◦"/>
              <a:defRPr sz="1200"/>
            </a:lvl2pPr>
            <a:lvl3pPr indent="-2921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1000"/>
              <a:buChar char="●"/>
              <a:defRPr sz="1000"/>
            </a:lvl3pPr>
            <a:lvl4pPr indent="-28575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Char char="●"/>
              <a:defRPr sz="900"/>
            </a:lvl4pPr>
            <a:lvl5pPr indent="-28575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Char char="●"/>
              <a:defRPr sz="9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 rotWithShape="1">
          <a:blip r:embed="rId1">
            <a:alphaModFix/>
          </a:blip>
          <a:tile algn="tl" flip="xy" tx="0" sx="90000" ty="0" sy="90000"/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3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fmla="val 0" name="adj1"/>
              <a:gd fmla="val 5402120" name="adj2"/>
            </a:avLst>
          </a:prstGeom>
          <a:solidFill>
            <a:srgbClr val="FEF9F3">
              <a:alpha val="32941"/>
            </a:srgbClr>
          </a:solidFill>
          <a:ln cap="rnd" cmpd="sng" w="9525">
            <a:solidFill>
              <a:srgbClr val="D1C19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7" name="Google Shape;7;p23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cap="rnd" cmpd="sng" w="27300">
            <a:solidFill>
              <a:srgbClr val="FFF5DB"/>
            </a:solidFill>
            <a:prstDash val="solid"/>
            <a:round/>
            <a:headEnd len="sm" w="sm" type="none"/>
            <a:tailEnd len="sm" w="sm" type="none"/>
          </a:ln>
          <a:effectLst>
            <a:outerShdw blurRad="25400" rotWithShape="0" algn="tl" dir="5400000" dist="25400">
              <a:srgbClr val="ADA48C">
                <a:alpha val="8470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8" name="Google Shape;8;p23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fmla="val 11833" name="adj"/>
            </a:avLst>
          </a:prstGeom>
          <a:gradFill>
            <a:gsLst>
              <a:gs pos="0">
                <a:srgbClr val="FEFBF4">
                  <a:alpha val="69803"/>
                </a:srgbClr>
              </a:gs>
              <a:gs pos="70000">
                <a:srgbClr val="FFFDF8">
                  <a:alpha val="54901"/>
                </a:srgbClr>
              </a:gs>
              <a:gs pos="100000">
                <a:srgbClr val="EDCF8C">
                  <a:alpha val="60000"/>
                </a:srgbClr>
              </a:gs>
            </a:gsLst>
            <a:path path="circle">
              <a:fillToRect b="100%" r="100%"/>
            </a:path>
            <a:tileRect l="-100%" t="-100%"/>
          </a:gradFill>
          <a:ln cap="rnd" cmpd="sng" w="9525">
            <a:solidFill>
              <a:srgbClr val="C5B390"/>
            </a:solidFill>
            <a:prstDash val="solid"/>
            <a:round/>
            <a:headEnd len="sm" w="sm" type="none"/>
            <a:tailEnd len="sm" w="sm" type="none"/>
          </a:ln>
          <a:effectLst>
            <a:outerShdw blurRad="12700" rotWithShape="0" algn="tl" dir="4500000" dist="15000">
              <a:srgbClr val="564E4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9" name="Google Shape;9;p23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0" name="Google Shape;10;p23"/>
          <p:cNvSpPr txBox="1"/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562214"/>
              </a:buClr>
              <a:buSzPts val="4300"/>
              <a:buFont typeface="Gill Sans"/>
              <a:buNone/>
              <a:defRPr b="0" i="0" sz="4300" u="none" cap="none" strike="noStrike">
                <a:solidFill>
                  <a:srgbClr val="562214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23"/>
          <p:cNvSpPr txBox="1"/>
          <p:nvPr>
            <p:ph idx="1" type="body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9116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560"/>
              <a:buFont typeface="Noto Sans Symbols"/>
              <a:buChar char="⚫"/>
              <a:defRPr b="0" i="0" sz="32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Verdana"/>
              <a:buChar char="◦"/>
              <a:defRPr b="0" i="0" sz="2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oto Sans Symbols"/>
              <a:buChar char="●"/>
              <a:defRPr b="0" i="0" sz="24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Noto Sans Symbols"/>
              <a:buChar char="●"/>
              <a:defRPr b="0" i="0" sz="20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Noto Sans Symbols"/>
              <a:buChar char="●"/>
              <a:defRPr b="0" i="0" sz="20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ts val="2000"/>
              <a:buFont typeface="Noto Sans Symbols"/>
              <a:buChar char="●"/>
              <a:defRPr b="0" i="0" sz="20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Noto Sans Symbols"/>
              <a:buChar char="●"/>
              <a:defRPr b="0" i="0" sz="20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Noto Sans Symbols"/>
              <a:buChar char="●"/>
              <a:defRPr b="0" i="0" sz="20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Noto Sans Symbols"/>
              <a:buChar char="●"/>
              <a:defRPr b="0" i="0" sz="20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12" name="Google Shape;12;p23"/>
          <p:cNvSpPr txBox="1"/>
          <p:nvPr>
            <p:ph idx="10" type="dt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B3A787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13" name="Google Shape;13;p23"/>
          <p:cNvSpPr txBox="1"/>
          <p:nvPr>
            <p:ph idx="11" type="ftr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B3A787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14" name="Google Shape;14;p23"/>
          <p:cNvSpPr txBox="1"/>
          <p:nvPr>
            <p:ph idx="12" type="sldNum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rgbClr val="B3A787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rgbClr val="B3A787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rgbClr val="B3A787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rgbClr val="B3A787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rgbClr val="B3A787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rgbClr val="B3A787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rgbClr val="B3A787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rgbClr val="B3A787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rgbClr val="B3A787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15" name="Google Shape;15;p23"/>
          <p:cNvSpPr/>
          <p:nvPr/>
        </p:nvSpPr>
        <p:spPr>
          <a:xfrm>
            <a:off x="1014984" y="-54"/>
            <a:ext cx="73152" cy="6858054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38550" rotWithShape="0" algn="tl" dir="10800000" dist="38000">
              <a:srgbClr val="6F6A5F">
                <a:alpha val="2470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4.gif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0.gif"/><Relationship Id="rId4" Type="http://schemas.openxmlformats.org/officeDocument/2006/relationships/image" Target="../media/image21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6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8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8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2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5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9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jpg"/><Relationship Id="rId4" Type="http://schemas.openxmlformats.org/officeDocument/2006/relationships/image" Target="../media/image16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jpg"/><Relationship Id="rId4" Type="http://schemas.openxmlformats.org/officeDocument/2006/relationships/image" Target="../media/image17.jpg"/><Relationship Id="rId5" Type="http://schemas.openxmlformats.org/officeDocument/2006/relationships/image" Target="../media/image7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2.jpg"/><Relationship Id="rId4" Type="http://schemas.openxmlformats.org/officeDocument/2006/relationships/image" Target="../media/image5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0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"/>
          <p:cNvSpPr/>
          <p:nvPr/>
        </p:nvSpPr>
        <p:spPr>
          <a:xfrm>
            <a:off x="1142976" y="142852"/>
            <a:ext cx="7858180" cy="3000396"/>
          </a:xfrm>
          <a:prstGeom prst="rect">
            <a:avLst/>
          </a:prstGeom>
          <a:solidFill>
            <a:srgbClr val="FFF0CD"/>
          </a:solidFill>
          <a:ln cap="flat" cmpd="sng" w="9525">
            <a:solidFill>
              <a:srgbClr val="EAC9C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01" name="Google Shape;101;p1"/>
          <p:cNvSpPr txBox="1"/>
          <p:nvPr/>
        </p:nvSpPr>
        <p:spPr>
          <a:xfrm>
            <a:off x="2500298" y="785794"/>
            <a:ext cx="490910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Université Abderrahmane Mira – Bejaïa</a:t>
            </a:r>
            <a:endParaRPr/>
          </a:p>
        </p:txBody>
      </p:sp>
      <p:pic>
        <p:nvPicPr>
          <p:cNvPr descr="C:\Documents and Settings\Administrateur\Bureau\téléchargement.png" id="102" name="Google Shape;102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500430" y="1428736"/>
            <a:ext cx="2786062" cy="571500"/>
          </a:xfrm>
          <a:prstGeom prst="rect">
            <a:avLst/>
          </a:prstGeom>
          <a:noFill/>
          <a:ln cap="flat" cmpd="sng" w="9525">
            <a:solidFill>
              <a:srgbClr val="1B4853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03" name="Google Shape;103;p1"/>
          <p:cNvSpPr/>
          <p:nvPr/>
        </p:nvSpPr>
        <p:spPr>
          <a:xfrm>
            <a:off x="3643306" y="2285992"/>
            <a:ext cx="241142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Faculté de médecine</a:t>
            </a:r>
            <a:endParaRPr/>
          </a:p>
        </p:txBody>
      </p:sp>
      <p:sp>
        <p:nvSpPr>
          <p:cNvPr id="104" name="Google Shape;104;p1"/>
          <p:cNvSpPr/>
          <p:nvPr/>
        </p:nvSpPr>
        <p:spPr>
          <a:xfrm>
            <a:off x="1142976" y="5857892"/>
            <a:ext cx="7858180" cy="500066"/>
          </a:xfrm>
          <a:prstGeom prst="rect">
            <a:avLst/>
          </a:prstGeom>
          <a:solidFill>
            <a:srgbClr val="FFF0CD"/>
          </a:solidFill>
          <a:ln cap="flat" cmpd="sng" w="9525">
            <a:solidFill>
              <a:srgbClr val="EAC9C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05" name="Google Shape;105;p1"/>
          <p:cNvSpPr txBox="1"/>
          <p:nvPr>
            <p:ph idx="1" type="subTitle"/>
          </p:nvPr>
        </p:nvSpPr>
        <p:spPr>
          <a:xfrm>
            <a:off x="1214414" y="5929330"/>
            <a:ext cx="1571636" cy="3571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0">
            <a:normAutofit/>
          </a:bodyPr>
          <a:lstStyle/>
          <a:p>
            <a:pPr indent="0" lvl="0" marL="2743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40"/>
              <a:buNone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Dr. AMIOUR </a:t>
            </a:r>
            <a:endParaRPr/>
          </a:p>
          <a:p>
            <a:pPr indent="0" lvl="0" marL="27432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80"/>
              <a:buNone/>
            </a:pPr>
            <a:r>
              <a:t/>
            </a:r>
            <a:endParaRPr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1"/>
          <p:cNvSpPr txBox="1"/>
          <p:nvPr/>
        </p:nvSpPr>
        <p:spPr>
          <a:xfrm>
            <a:off x="5500694" y="5929330"/>
            <a:ext cx="383310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Année universitaire 2023/2024</a:t>
            </a:r>
            <a:endParaRPr b="1" sz="18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07" name="Google Shape;107;p1"/>
          <p:cNvSpPr/>
          <p:nvPr/>
        </p:nvSpPr>
        <p:spPr>
          <a:xfrm>
            <a:off x="4714876" y="3000372"/>
            <a:ext cx="457200" cy="457200"/>
          </a:xfrm>
          <a:prstGeom prst="flowChartConnector">
            <a:avLst/>
          </a:prstGeom>
          <a:solidFill>
            <a:schemeClr val="lt1"/>
          </a:solidFill>
          <a:ln cap="flat" cmpd="sng" w="38100">
            <a:solidFill>
              <a:srgbClr val="EAC9C1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cxnSp>
        <p:nvCxnSpPr>
          <p:cNvPr id="108" name="Google Shape;108;p1"/>
          <p:cNvCxnSpPr/>
          <p:nvPr/>
        </p:nvCxnSpPr>
        <p:spPr>
          <a:xfrm>
            <a:off x="5214942" y="3286124"/>
            <a:ext cx="3786214" cy="1588"/>
          </a:xfrm>
          <a:prstGeom prst="straightConnector1">
            <a:avLst/>
          </a:prstGeom>
          <a:noFill/>
          <a:ln cap="flat" cmpd="sng" w="9525">
            <a:solidFill>
              <a:srgbClr val="D49687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09" name="Google Shape;109;p1"/>
          <p:cNvCxnSpPr/>
          <p:nvPr/>
        </p:nvCxnSpPr>
        <p:spPr>
          <a:xfrm>
            <a:off x="1142976" y="3286124"/>
            <a:ext cx="3500461" cy="1589"/>
          </a:xfrm>
          <a:prstGeom prst="straightConnector1">
            <a:avLst/>
          </a:prstGeom>
          <a:noFill/>
          <a:ln cap="flat" cmpd="sng" w="9525">
            <a:solidFill>
              <a:srgbClr val="D49687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0" name="Google Shape;110;p1"/>
          <p:cNvSpPr/>
          <p:nvPr/>
        </p:nvSpPr>
        <p:spPr>
          <a:xfrm>
            <a:off x="928662" y="4143380"/>
            <a:ext cx="7643866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      </a:t>
            </a:r>
            <a:r>
              <a:rPr b="1" i="1" lang="fr-FR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AMIBES LIBRES</a:t>
            </a:r>
            <a:endParaRPr/>
          </a:p>
        </p:txBody>
      </p:sp>
      <p:sp>
        <p:nvSpPr>
          <p:cNvPr id="111" name="Google Shape;111;p1"/>
          <p:cNvSpPr/>
          <p:nvPr/>
        </p:nvSpPr>
        <p:spPr>
          <a:xfrm rot="5400000">
            <a:off x="464315" y="392885"/>
            <a:ext cx="1357322" cy="1428760"/>
          </a:xfrm>
          <a:prstGeom prst="blockArc">
            <a:avLst>
              <a:gd fmla="val 10738851" name="adj1"/>
              <a:gd fmla="val 21423427" name="adj2"/>
              <a:gd fmla="val 10448" name="adj3"/>
            </a:avLst>
          </a:prstGeom>
          <a:solidFill>
            <a:srgbClr val="DBCFB7"/>
          </a:solidFill>
          <a:ln cap="flat" cmpd="sng" w="25400">
            <a:solidFill>
              <a:srgbClr val="D0BF9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0"/>
          <p:cNvSpPr txBox="1"/>
          <p:nvPr>
            <p:ph idx="1" type="body"/>
          </p:nvPr>
        </p:nvSpPr>
        <p:spPr>
          <a:xfrm>
            <a:off x="214282" y="285728"/>
            <a:ext cx="8715436" cy="6286544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83464" lvl="0" marL="36576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20"/>
              <a:buNone/>
            </a:pPr>
            <a:r>
              <a:t/>
            </a:r>
            <a:endParaRPr b="1" sz="2400" u="sng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3464" lvl="0" marL="365760" rtl="0" algn="just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1920"/>
              <a:buNone/>
            </a:pPr>
            <a:r>
              <a:rPr b="1" lang="fr-FR" sz="2400" u="sng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                                                                - Naegleria :</a:t>
            </a:r>
            <a:endParaRPr sz="2400" u="sng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20"/>
              <a:buNone/>
            </a:pPr>
            <a:r>
              <a:t/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20"/>
              <a:buNone/>
            </a:pPr>
            <a:r>
              <a:t/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20"/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-  Généralement contractée à la suite d’une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baignade dans les eaux réchauffées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la majorité des cas ont été découverts pendant les mois les plus chauds. 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20"/>
              <a:buNone/>
            </a:pPr>
            <a:r>
              <a:t/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20"/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-  Elle  pénètre dans les narines, franchit les muqueuses olfactives puis remonte le long des filets nerveux olfactifs  et  atteint les lobes olfactifs  et par la suite l’encéphale.</a:t>
            </a:r>
            <a:endParaRPr/>
          </a:p>
          <a:p>
            <a:pPr indent="-283464" lvl="0" marL="365760" rtl="0" algn="just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1920"/>
              <a:buNone/>
            </a:pPr>
            <a:r>
              <a:rPr b="1" lang="fr-FR" sz="2400" u="sng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                                    4. Répartition géographique: </a:t>
            </a:r>
            <a:endParaRPr/>
          </a:p>
          <a:p>
            <a:pPr indent="-283464" lvl="0" marL="365760" rtl="0" algn="just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1920"/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-  Parasites ubiquitaires.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acer\Desktop\Acanthamoeba_LifeCycle.gif" id="175" name="Google Shape;175;p11"/>
          <p:cNvPicPr preferRelativeResize="0"/>
          <p:nvPr/>
        </p:nvPicPr>
        <p:blipFill rotWithShape="1">
          <a:blip r:embed="rId3">
            <a:alphaModFix/>
          </a:blip>
          <a:srcRect b="0" l="0" r="3305" t="5085"/>
          <a:stretch/>
        </p:blipFill>
        <p:spPr>
          <a:xfrm>
            <a:off x="214282" y="357166"/>
            <a:ext cx="8643998" cy="6215106"/>
          </a:xfrm>
          <a:prstGeom prst="rect">
            <a:avLst/>
          </a:prstGeom>
          <a:noFill/>
          <a:ln cap="sq" cmpd="sng" w="381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acer\Desktop\nfowleri_lifecycle.gif" id="180" name="Google Shape;180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8596" y="214290"/>
            <a:ext cx="8429684" cy="6643710"/>
          </a:xfrm>
          <a:prstGeom prst="rect">
            <a:avLst/>
          </a:prstGeom>
          <a:noFill/>
          <a:ln cap="sq" cmpd="sng" w="381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  <p:pic>
        <p:nvPicPr>
          <p:cNvPr descr="C:\Users\acer\Desktop\juyt.jpg" id="181" name="Google Shape;181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57884" y="2714620"/>
            <a:ext cx="3071834" cy="38147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3"/>
          <p:cNvSpPr txBox="1"/>
          <p:nvPr>
            <p:ph idx="1" type="body"/>
          </p:nvPr>
        </p:nvSpPr>
        <p:spPr>
          <a:xfrm>
            <a:off x="285720" y="285728"/>
            <a:ext cx="8643998" cy="6286544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83464" lvl="0" marL="36576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20"/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20"/>
              <a:buNone/>
            </a:pPr>
            <a:r>
              <a:rPr b="1" lang="fr-FR" sz="2400" u="sng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                                                               III.   Clinique:</a:t>
            </a:r>
            <a:endParaRPr b="1" sz="2400" u="sng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Font typeface="Calibri"/>
              <a:buChar char="-"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 manifestations cliniques  sont nombreuses, dépendent de l’agent pathogène et des facteurs de risque. 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Font typeface="Calibri"/>
              <a:buChar char="-"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L’atteinte neurologique est redoutable et mortelle. 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C:\Users\acer\Desktop\1-s2.0-S1773035X08701813-fx4.jpg" id="187" name="Google Shape;187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5720" y="2285992"/>
            <a:ext cx="8643998" cy="44291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4"/>
          <p:cNvSpPr txBox="1"/>
          <p:nvPr>
            <p:ph idx="1" type="body"/>
          </p:nvPr>
        </p:nvSpPr>
        <p:spPr>
          <a:xfrm>
            <a:off x="285720" y="428604"/>
            <a:ext cx="8572560" cy="6143668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83464" lvl="0" marL="36576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20"/>
              <a:buNone/>
            </a:pPr>
            <a:r>
              <a:rPr b="1" lang="fr-FR" sz="2400" u="sng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                  1.  méningo-encéphalite amibienne primitive ( MEAP): 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20"/>
              <a:buNone/>
            </a:pPr>
            <a:r>
              <a:t/>
            </a:r>
            <a:endParaRPr b="1" sz="2400" u="sng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3464" lvl="0" marL="365760" rtl="0" algn="just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1920"/>
              <a:buFont typeface="Calibri"/>
              <a:buChar char="-"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Agent pathogène :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Naegleria fowleri.</a:t>
            </a:r>
            <a:endParaRPr/>
          </a:p>
          <a:p>
            <a:pPr indent="-283464" lvl="0" marL="365760" rtl="0" algn="just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1920"/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   Atteint le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sujet immunocompétent.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20"/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jeunes de 8 à 30 ans.	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20"/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1-  Incubation: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7 jours,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muette 	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20"/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2-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Porte d´entrée: nez 	                                                                                                                              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20"/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3-  Début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brutal  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20"/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4- Signes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céphalées, fièvre, nausées, vomissements, raideur de la nuque.                      	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20"/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5-Évolution: coma mort en 15 jours </a:t>
            </a: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C:\Users\acer\Desktop\ez.jpg" id="193" name="Google Shape;193;p14"/>
          <p:cNvPicPr preferRelativeResize="0"/>
          <p:nvPr/>
        </p:nvPicPr>
        <p:blipFill rotWithShape="1">
          <a:blip r:embed="rId3">
            <a:alphaModFix/>
          </a:blip>
          <a:srcRect b="11340" l="0" r="0" t="15206"/>
          <a:stretch/>
        </p:blipFill>
        <p:spPr>
          <a:xfrm>
            <a:off x="5857884" y="1142984"/>
            <a:ext cx="2824165" cy="24288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5"/>
          <p:cNvSpPr txBox="1"/>
          <p:nvPr>
            <p:ph idx="1" type="body"/>
          </p:nvPr>
        </p:nvSpPr>
        <p:spPr>
          <a:xfrm>
            <a:off x="285720" y="285728"/>
            <a:ext cx="8572560" cy="6170008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83464" lvl="0" marL="36576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b="1" sz="2000" u="sng">
              <a:latin typeface="Calibri"/>
              <a:ea typeface="Calibri"/>
              <a:cs typeface="Calibri"/>
              <a:sym typeface="Calibri"/>
            </a:endParaRPr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20"/>
              <a:buNone/>
            </a:pPr>
            <a:r>
              <a:rPr b="1" lang="fr-FR" sz="2400" u="sng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                   2.   Encéphalite amibienne granulomateuse (EAG) </a:t>
            </a:r>
            <a:r>
              <a:rPr lang="fr-FR" sz="2400" u="sng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20"/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  Agent pathogène :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Acanthamoeba sp., Balamuthia.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20"/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  Atteint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 sujets immunodéprimés :    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20"/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diabétiques, brûlés, corticoïdes, immunosuppresseurs, radiothérapie,   VIH/Sida. 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20"/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1- Incubation: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variable, muette.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20"/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2-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Porte d´entrée à distance:  poumon, sinus, peau.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20"/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3- Début: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progressif, insidieux. 	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20"/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4- Signes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hémiparésies, vertiges, altérations de la personnalité,   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20"/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céphalées, fièvre, vomissements, paralysies des nerfs crâniens 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20"/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5-Évolution: coma et mort en quelques semaines à mois. 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sz="20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C:\Users\acer\Desktop\set.jpg" id="199" name="Google Shape;199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72198" y="5143512"/>
            <a:ext cx="2928958" cy="13573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6"/>
          <p:cNvSpPr txBox="1"/>
          <p:nvPr>
            <p:ph idx="1" type="body"/>
          </p:nvPr>
        </p:nvSpPr>
        <p:spPr>
          <a:xfrm>
            <a:off x="285720" y="285728"/>
            <a:ext cx="8715436" cy="6170008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83464" lvl="0" marL="36576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20"/>
              <a:buNone/>
            </a:pPr>
            <a:r>
              <a:rPr b="1" lang="fr-FR" sz="2400" u="sng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                       3.  Kératite amibienne</a:t>
            </a:r>
            <a:r>
              <a:rPr b="1" lang="fr-FR" sz="24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:  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20"/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  Agent pathogène :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Acanthamoeba sp., Balamuthia.</a:t>
            </a:r>
            <a:endParaRPr b="1" sz="24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20"/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</a:t>
            </a:r>
            <a:r>
              <a:rPr b="1" lang="fr-FR" sz="24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Atteint l’adulte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jeune immunocompétent </a:t>
            </a:r>
            <a:endParaRPr b="1" sz="2400" u="sng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20"/>
              <a:buFont typeface="Calibri"/>
              <a:buChar char="-"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Larmoiement, photophobie, diminution de l’acuité visuelle,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20"/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rougeur oculaire et œdème palpébrale voir abcès cornéen .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20"/>
              <a:buNone/>
            </a:pPr>
            <a:r>
              <a:t/>
            </a:r>
            <a:endParaRPr b="1" sz="2400" u="sng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20"/>
              <a:buNone/>
            </a:pPr>
            <a:r>
              <a:rPr b="1" lang="fr-FR" sz="2400" u="sng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         4. Acanthamoebose cutanée :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20"/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-  Agent pathogène :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Acanthamoeba sp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20"/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-  Atteint les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sujets immunodéprimés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 infection opportuniste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20"/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rare, touche essentiellement chez les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VIH+. 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20"/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 Les signes cliniques polymorphes : nodules dures et douloureux s’ulcèrent progressivement et se nécrosent.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20"/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  Une atteinte neurologique concomitante est observée dans la majorité  des cas.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sz="20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C:\Users\acer\Desktop\acanthamoeba-keratitis-vijay-joshi-1-638.jpg" id="205" name="Google Shape;205;p16"/>
          <p:cNvPicPr preferRelativeResize="0"/>
          <p:nvPr/>
        </p:nvPicPr>
        <p:blipFill rotWithShape="1">
          <a:blip r:embed="rId3">
            <a:alphaModFix/>
          </a:blip>
          <a:srcRect b="36363" l="57438" r="5659" t="26756"/>
          <a:stretch/>
        </p:blipFill>
        <p:spPr>
          <a:xfrm>
            <a:off x="7429520" y="2714620"/>
            <a:ext cx="1540382" cy="1000132"/>
          </a:xfrm>
          <a:prstGeom prst="rect">
            <a:avLst/>
          </a:prstGeom>
          <a:noFill/>
          <a:ln cap="sq" cmpd="sng" w="381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  <p:pic>
        <p:nvPicPr>
          <p:cNvPr descr="C:\Users\acer\Desktop\acanthamoeba-keratitis-vijay-joshi-1-638.jpg" id="206" name="Google Shape;206;p16"/>
          <p:cNvPicPr preferRelativeResize="0"/>
          <p:nvPr/>
        </p:nvPicPr>
        <p:blipFill rotWithShape="1">
          <a:blip r:embed="rId3">
            <a:alphaModFix/>
          </a:blip>
          <a:srcRect b="36363" l="14385" r="48712" t="26756"/>
          <a:stretch/>
        </p:blipFill>
        <p:spPr>
          <a:xfrm>
            <a:off x="7358082" y="285728"/>
            <a:ext cx="1643074" cy="1143008"/>
          </a:xfrm>
          <a:prstGeom prst="rect">
            <a:avLst/>
          </a:prstGeom>
          <a:noFill/>
          <a:ln cap="sq" cmpd="sng" w="381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7"/>
          <p:cNvSpPr txBox="1"/>
          <p:nvPr>
            <p:ph idx="1" type="body"/>
          </p:nvPr>
        </p:nvSpPr>
        <p:spPr>
          <a:xfrm>
            <a:off x="457200" y="714356"/>
            <a:ext cx="7239000" cy="57413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83464" lvl="0" marL="36576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sz="2000"/>
          </a:p>
          <a:p>
            <a:pPr indent="-1818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sz="2000"/>
          </a:p>
        </p:txBody>
      </p:sp>
      <p:sp>
        <p:nvSpPr>
          <p:cNvPr id="212" name="Google Shape;212;p17"/>
          <p:cNvSpPr txBox="1"/>
          <p:nvPr/>
        </p:nvSpPr>
        <p:spPr>
          <a:xfrm>
            <a:off x="214282" y="214290"/>
            <a:ext cx="8715436" cy="642942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74320" lvl="0" marL="27432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 u="sng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                                      IV.  </a:t>
            </a:r>
            <a:r>
              <a:rPr b="1" lang="fr-FR" sz="2400" u="sng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Diagnostic:</a:t>
            </a:r>
            <a:endParaRPr/>
          </a:p>
          <a:p>
            <a:pPr indent="-274320" lvl="0" marL="274320" marR="0" rtl="0" algn="just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None/>
            </a:pPr>
            <a:r>
              <a:t/>
            </a:r>
            <a:endParaRPr b="1" sz="2400" u="sng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74320" lvl="0" marL="274320" marR="0" rtl="0" algn="just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None/>
            </a:pPr>
            <a:r>
              <a:rPr b="1" lang="fr-FR" sz="2400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Diagnostic d’urgence , pronostic vital mis en jeu</a:t>
            </a:r>
            <a:r>
              <a:rPr b="1" lang="fr-FR" sz="2400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74320" lvl="0" marL="274320" marR="0" rtl="0" algn="just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None/>
            </a:pPr>
            <a:r>
              <a:rPr lang="fr-FR" sz="2400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fr-FR" sz="2400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1.</a:t>
            </a:r>
            <a:r>
              <a:rPr b="1" lang="fr-FR" sz="2400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fr-FR" sz="2400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b="1" lang="fr-FR" sz="2400" u="sng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        K</a:t>
            </a:r>
            <a:r>
              <a:rPr b="1" lang="fr-FR" sz="2400" u="sng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ératite à Acanthamoeba </a:t>
            </a:r>
            <a:r>
              <a:rPr b="1" lang="fr-FR" sz="24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:  </a:t>
            </a:r>
            <a:endParaRPr/>
          </a:p>
          <a:p>
            <a:pPr indent="-274320" lvl="0" marL="274320" marR="0" rtl="0" algn="just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-   </a:t>
            </a:r>
            <a:r>
              <a:rPr b="1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Scraping</a:t>
            </a:r>
            <a:r>
              <a:rPr b="1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cornéen :</a:t>
            </a:r>
            <a:r>
              <a:rPr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Le prélèvement se fait par grattage de la cornée.</a:t>
            </a:r>
            <a:endParaRPr/>
          </a:p>
          <a:p>
            <a:pPr indent="-274320" lvl="0" marL="274320" marR="0" rtl="0" algn="just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-</a:t>
            </a:r>
            <a:r>
              <a:rPr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Examen</a:t>
            </a:r>
            <a:r>
              <a:rPr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du</a:t>
            </a:r>
            <a:r>
              <a:rPr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liquide de lavage des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lentilles</a:t>
            </a:r>
            <a:r>
              <a:rPr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contact.</a:t>
            </a:r>
            <a:endParaRPr/>
          </a:p>
          <a:p>
            <a:pPr indent="-274320" lvl="0" marL="274320" marR="0" rtl="0" algn="just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-  Frottis coloré au Gram, MGG, coloration à l’acridine orange</a:t>
            </a:r>
            <a:endParaRPr/>
          </a:p>
          <a:p>
            <a:pPr indent="-274320" lvl="0" marL="274320" marR="0" rtl="0" algn="just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présence de kystes et de trophozoïtes</a:t>
            </a:r>
            <a:endParaRPr b="1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74320" lvl="0" marL="274320" marR="0" rtl="0" algn="just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2.  </a:t>
            </a:r>
            <a:r>
              <a:rPr b="1" lang="fr-FR" sz="2400" u="sng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                                                 EAG </a:t>
            </a:r>
            <a:r>
              <a:rPr b="1" lang="fr-FR" sz="24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b="1" sz="2400" u="none" cap="none" strike="noStrike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74320" lvl="0" marL="274320" marR="0" rtl="0" algn="just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1752"/>
              <a:buFont typeface="Calibri"/>
              <a:buChar char="-"/>
            </a:pPr>
            <a:r>
              <a:rPr b="1" lang="fr-FR" sz="2400" u="sng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Examen direct</a:t>
            </a:r>
            <a:r>
              <a:rPr b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  du LCR :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négatif dans la majorité des cas mais peut mettre en évidence dans de rares cas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trophozoite et/ou des kystes. </a:t>
            </a:r>
            <a:endParaRPr/>
          </a:p>
          <a:p>
            <a:pPr indent="-274320" lvl="0" marL="274320" marR="0" rtl="0" algn="just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- </a:t>
            </a:r>
            <a:r>
              <a:rPr b="1" lang="fr-FR" sz="2400" u="sng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Examen anatomo-pathologique post-mortem </a:t>
            </a:r>
            <a:r>
              <a:rPr b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Trophozoites et des kystes au niveau des biopsies colorées.</a:t>
            </a:r>
            <a:endParaRPr/>
          </a:p>
          <a:p>
            <a:pPr indent="-274320" lvl="0" marL="274320" marR="0" rtl="0" algn="just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-  </a:t>
            </a:r>
            <a:r>
              <a:rPr b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fr-FR" sz="2400" u="sng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PCR </a:t>
            </a:r>
            <a:r>
              <a:rPr b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: 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real-time PCR (en 4 à 5h).</a:t>
            </a:r>
            <a:endParaRPr/>
          </a:p>
          <a:p>
            <a:pPr indent="-181610" lvl="0" marL="27432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460"/>
              <a:buFont typeface="Noto Sans Symbols"/>
              <a:buNone/>
            </a:pPr>
            <a:r>
              <a:t/>
            </a:r>
            <a:endParaRPr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8"/>
          <p:cNvSpPr txBox="1"/>
          <p:nvPr>
            <p:ph idx="1" type="body"/>
          </p:nvPr>
        </p:nvSpPr>
        <p:spPr>
          <a:xfrm>
            <a:off x="214282" y="428604"/>
            <a:ext cx="8715436" cy="6215106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3464" lvl="0" marL="36576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b="1" lang="fr-FR" sz="2000" u="sng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                                                 3. MEAP (Naegleria) :</a:t>
            </a:r>
            <a:endParaRPr/>
          </a:p>
          <a:p>
            <a:pPr indent="-457200" lvl="0" marL="457200" rtl="0" algn="just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-   N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otion de baignade  dans une rivière, lacs ou source thermale</a:t>
            </a:r>
            <a:endParaRPr/>
          </a:p>
          <a:p>
            <a:pPr indent="-283464" lvl="0" marL="365760" rtl="0" algn="just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la confirmation est difficile.</a:t>
            </a:r>
            <a:endParaRPr b="1" sz="2000" u="sng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3464" lvl="0" marL="365760" rtl="0" algn="just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</a:pPr>
            <a:r>
              <a:rPr b="1" lang="fr-FR" sz="2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-    </a:t>
            </a:r>
            <a:r>
              <a:rPr b="1" lang="fr-FR" sz="2000" u="sng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Sang </a:t>
            </a:r>
            <a:r>
              <a:rPr b="1" lang="fr-FR" sz="20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hyperleucocytose à  polynucléaires. </a:t>
            </a:r>
            <a:endParaRPr/>
          </a:p>
          <a:p>
            <a:pPr indent="-283464" lvl="0" marL="365760" rtl="0" algn="just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600"/>
              <a:buFont typeface="Calibri"/>
              <a:buChar char="-"/>
            </a:pPr>
            <a:r>
              <a:rPr b="1" lang="fr-FR" sz="2000" u="sng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LCR </a:t>
            </a:r>
            <a:r>
              <a:rPr b="1" lang="fr-FR" sz="2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:  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hyperprotéinorachie, hypoglycorachie.  </a:t>
            </a:r>
            <a:endParaRPr/>
          </a:p>
          <a:p>
            <a:pPr indent="-283464" lvl="0" marL="365760" rtl="0" algn="just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     prédominance lymphocytaire.</a:t>
            </a:r>
            <a:endParaRPr sz="2000" u="sng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3464" lvl="0" marL="365760" rtl="0" algn="just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600"/>
              <a:buFont typeface="Calibri"/>
              <a:buChar char="-"/>
            </a:pPr>
            <a:r>
              <a:rPr b="1" lang="fr-FR" sz="2000" u="sng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Examen direct</a:t>
            </a:r>
            <a:r>
              <a:rPr b="1" lang="fr-FR" sz="20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se fait sur le culot de centrifugation du LCR.</a:t>
            </a:r>
            <a:endParaRPr/>
          </a:p>
          <a:p>
            <a:pPr indent="-283464" lvl="0" marL="365760" rtl="0" algn="just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</a:pPr>
            <a:r>
              <a:rPr b="1" lang="fr-FR" sz="2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    </a:t>
            </a: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Examen à l’état frais  à l’hydroxyde de potassium :       </a:t>
            </a:r>
            <a:endParaRPr/>
          </a:p>
          <a:p>
            <a:pPr indent="-283464" lvl="0" marL="365760" rtl="0" algn="just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</a:pPr>
            <a:r>
              <a:rPr b="1" lang="fr-FR" sz="2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    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trophozoïtes mobiles (pas de kyste , pas de forme flagellée).</a:t>
            </a:r>
            <a:endParaRPr/>
          </a:p>
          <a:p>
            <a:pPr indent="-283464" lvl="0" marL="365760" rtl="0" algn="just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</a:pPr>
            <a:r>
              <a:rPr lang="fr-FR" sz="2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    </a:t>
            </a:r>
            <a:r>
              <a:rPr b="1" lang="fr-FR" sz="20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Examen après coloration </a:t>
            </a:r>
            <a:r>
              <a:rPr lang="fr-FR" sz="20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utilisées après confection de frottis à partir du LCR :</a:t>
            </a:r>
            <a:endParaRPr/>
          </a:p>
          <a:p>
            <a:pPr indent="-283464" lvl="0" marL="365760" rtl="0" algn="just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- Coloration de</a:t>
            </a: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MGG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ou  </a:t>
            </a: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GRAM.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indent="-283464" lvl="0" marL="365760" rtl="0" algn="just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</a:t>
            </a: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fr-FR" sz="20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L’imprégnation argentique 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la chromatine  nucléaire se colore en noir.</a:t>
            </a:r>
            <a:endParaRPr/>
          </a:p>
          <a:p>
            <a:pPr indent="-283464" lvl="0" marL="365760" rtl="0" algn="just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</a:pPr>
            <a:r>
              <a:rPr lang="fr-FR" sz="2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-   </a:t>
            </a:r>
            <a:r>
              <a:rPr b="1" lang="fr-FR" sz="2000" u="sng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Culture </a:t>
            </a:r>
            <a:r>
              <a:rPr b="1" lang="fr-FR" sz="2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sur Gélose d’Agar à 2%, enrichie d’une suspension d’E. Coli tués</a:t>
            </a:r>
            <a:endParaRPr/>
          </a:p>
          <a:p>
            <a:pPr indent="-283464" lvl="0" marL="365760" rtl="0" algn="just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</a:pPr>
            <a:r>
              <a:rPr lang="fr-FR" sz="2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-  </a:t>
            </a:r>
            <a:r>
              <a:rPr b="1" lang="fr-FR" sz="2000" u="sng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le test de flagellation :</a:t>
            </a:r>
            <a:r>
              <a:rPr b="1" lang="fr-FR" sz="2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mise en contact du parasite avec de l’eau distillée, permet de confirmer le diagnostic et éliminer Acanthamoeba.</a:t>
            </a:r>
            <a:endParaRPr/>
          </a:p>
          <a:p>
            <a:pPr indent="-283464" lvl="0" marL="365760" rtl="0" algn="just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C:\Users\acer\Desktop\nbv.jpg" id="218" name="Google Shape;218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43702" y="1142984"/>
            <a:ext cx="2271710" cy="1357322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18"/>
          <p:cNvSpPr txBox="1"/>
          <p:nvPr/>
        </p:nvSpPr>
        <p:spPr>
          <a:xfrm>
            <a:off x="7500958" y="2071678"/>
            <a:ext cx="532518" cy="40011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IFD</a:t>
            </a:r>
            <a:endParaRPr b="1"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19"/>
          <p:cNvSpPr txBox="1"/>
          <p:nvPr>
            <p:ph idx="1" type="body"/>
          </p:nvPr>
        </p:nvSpPr>
        <p:spPr>
          <a:xfrm>
            <a:off x="214282" y="500042"/>
            <a:ext cx="8715436" cy="6143668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 fontScale="92500"/>
          </a:bodyPr>
          <a:lstStyle/>
          <a:p>
            <a:pPr indent="-283464" lvl="0" marL="36576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80000"/>
              <a:buNone/>
            </a:pPr>
            <a:r>
              <a:rPr b="1" lang="fr-FR" sz="2000" u="sng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    </a:t>
            </a:r>
            <a:endParaRPr b="1" sz="2000" u="sng">
              <a:solidFill>
                <a:srgbClr val="C00000"/>
              </a:solidFill>
            </a:endParaRPr>
          </a:p>
          <a:p>
            <a:pPr indent="-283464" lvl="0" marL="365760" rtl="0" algn="just">
              <a:lnSpc>
                <a:spcPct val="100000"/>
              </a:lnSpc>
              <a:spcBef>
                <a:spcPts val="444"/>
              </a:spcBef>
              <a:spcAft>
                <a:spcPts val="0"/>
              </a:spcAft>
              <a:buSzPct val="80000"/>
              <a:buNone/>
            </a:pPr>
            <a:r>
              <a:rPr b="1" lang="fr-FR" sz="2400" u="sng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                                                Diagnostic immunologique</a:t>
            </a:r>
            <a:r>
              <a:rPr lang="fr-FR" sz="24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/>
          </a:p>
          <a:p>
            <a:pPr indent="-283464" lvl="0" marL="365760" rtl="0" algn="just">
              <a:lnSpc>
                <a:spcPct val="100000"/>
              </a:lnSpc>
              <a:spcBef>
                <a:spcPts val="444"/>
              </a:spcBef>
              <a:spcAft>
                <a:spcPts val="0"/>
              </a:spcAft>
              <a:buSzPct val="80000"/>
              <a:buNone/>
            </a:pPr>
            <a:r>
              <a:rPr lang="fr-FR" sz="24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  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non utilisé dans le cas de Naegleria fowleri car la maladie est trop fulminante et les patients meurent avant d’avoir produit des anticorps.</a:t>
            </a:r>
            <a:endParaRPr/>
          </a:p>
          <a:p>
            <a:pPr indent="-170687" lvl="0" marL="365760" rtl="0" algn="l">
              <a:lnSpc>
                <a:spcPct val="100000"/>
              </a:lnSpc>
              <a:spcBef>
                <a:spcPts val="444"/>
              </a:spcBef>
              <a:spcAft>
                <a:spcPts val="0"/>
              </a:spcAft>
              <a:buSzPct val="80000"/>
              <a:buNone/>
            </a:pPr>
            <a:r>
              <a:t/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283464" lvl="0" marL="365760" rtl="0" algn="l">
              <a:lnSpc>
                <a:spcPct val="100000"/>
              </a:lnSpc>
              <a:spcBef>
                <a:spcPts val="444"/>
              </a:spcBef>
              <a:spcAft>
                <a:spcPts val="0"/>
              </a:spcAft>
              <a:buSzPct val="80000"/>
              <a:buNone/>
            </a:pPr>
            <a:r>
              <a:rPr b="1" lang="fr-FR" sz="2400" u="sng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                                   Diagnostic anatomo-pathologique</a:t>
            </a:r>
            <a:r>
              <a:rPr b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444"/>
              </a:spcBef>
              <a:spcAft>
                <a:spcPts val="0"/>
              </a:spcAft>
              <a:buSzPct val="80000"/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Post Mortem :se fait par la mise en évidence du parasite au niveau des biopsies de cerveau : </a:t>
            </a:r>
            <a:r>
              <a:rPr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présence de  trophozoite.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444"/>
              </a:spcBef>
              <a:spcAft>
                <a:spcPts val="0"/>
              </a:spcAft>
              <a:buSzPct val="80000"/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- Les colorations utilisées sont : l’hématéine éosine et le  P.A.S. </a:t>
            </a:r>
            <a:r>
              <a:rPr b="1" lang="fr-FR" sz="2400" u="sng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444"/>
              </a:spcBef>
              <a:spcAft>
                <a:spcPts val="0"/>
              </a:spcAft>
              <a:buSzPct val="80000"/>
              <a:buNone/>
            </a:pPr>
            <a:r>
              <a:rPr b="1" lang="fr-FR" sz="2400" u="sng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                                                                             PCR:  +++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444"/>
              </a:spcBef>
              <a:spcAft>
                <a:spcPts val="0"/>
              </a:spcAft>
              <a:buSzPct val="80000"/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Real-time PCR</a:t>
            </a:r>
            <a:endParaRPr/>
          </a:p>
          <a:p>
            <a:pPr indent="-457200" lvl="0" marL="457200" rtl="0" algn="l">
              <a:lnSpc>
                <a:spcPct val="100000"/>
              </a:lnSpc>
              <a:spcBef>
                <a:spcPts val="444"/>
              </a:spcBef>
              <a:spcAft>
                <a:spcPts val="0"/>
              </a:spcAft>
              <a:buSzPct val="80000"/>
              <a:buNone/>
            </a:pPr>
            <a:r>
              <a:t/>
            </a:r>
            <a:endParaRPr b="1" sz="2400" u="sng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7200" lvl="0" marL="457200" rtl="0" algn="l">
              <a:lnSpc>
                <a:spcPct val="100000"/>
              </a:lnSpc>
              <a:spcBef>
                <a:spcPts val="444"/>
              </a:spcBef>
              <a:spcAft>
                <a:spcPts val="0"/>
              </a:spcAft>
              <a:buSzPct val="80000"/>
              <a:buNone/>
            </a:pPr>
            <a:r>
              <a:rPr b="1" lang="fr-FR" sz="2400" u="sng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                                        4.   Acanthamoebose cutanée : </a:t>
            </a:r>
            <a:endParaRPr/>
          </a:p>
          <a:p>
            <a:pPr indent="-457200" lvl="0" marL="457200" rtl="0" algn="l">
              <a:lnSpc>
                <a:spcPct val="100000"/>
              </a:lnSpc>
              <a:spcBef>
                <a:spcPts val="444"/>
              </a:spcBef>
              <a:spcAft>
                <a:spcPts val="0"/>
              </a:spcAft>
              <a:buSzPct val="80000"/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Le diagnostic se fait sur la biopsie cutanée</a:t>
            </a:r>
            <a:endParaRPr b="1" sz="2400" u="sng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3464" lvl="0" marL="365760" rtl="0" algn="l">
              <a:lnSpc>
                <a:spcPct val="100000"/>
              </a:lnSpc>
              <a:spcBef>
                <a:spcPts val="444"/>
              </a:spcBef>
              <a:spcAft>
                <a:spcPts val="0"/>
              </a:spcAft>
              <a:buSzPct val="80000"/>
              <a:buNone/>
            </a:pPr>
            <a:r>
              <a:t/>
            </a:r>
            <a:endParaRPr b="1" sz="2400" u="sng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"/>
          <p:cNvSpPr txBox="1"/>
          <p:nvPr>
            <p:ph type="title"/>
          </p:nvPr>
        </p:nvSpPr>
        <p:spPr>
          <a:xfrm>
            <a:off x="214282" y="0"/>
            <a:ext cx="8472518" cy="428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Gill Sans"/>
              <a:buNone/>
            </a:pPr>
            <a:r>
              <a:rPr i="1" lang="fr-FR" sz="2400" u="sng">
                <a:solidFill>
                  <a:srgbClr val="0070C0"/>
                </a:solidFill>
              </a:rPr>
              <a:t>                                                                     </a:t>
            </a:r>
            <a:r>
              <a:rPr lang="fr-FR" sz="2700" u="sng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PLAN DU COURS </a:t>
            </a:r>
            <a:endParaRPr sz="2700" u="sng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2"/>
          <p:cNvSpPr txBox="1"/>
          <p:nvPr>
            <p:ph idx="1" type="body"/>
          </p:nvPr>
        </p:nvSpPr>
        <p:spPr>
          <a:xfrm>
            <a:off x="214282" y="571480"/>
            <a:ext cx="8715436" cy="607223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3464" lvl="0" marL="36576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I.    Introduction 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II.   Épidémiologie: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1. Morphologie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2. Habitats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3. mode de contamination et  cycle évolutif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 4. Répartition géographique.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III.   Clinique: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1. Les méningo-encéphalites amibiennes primitives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2. Encéphalite amibienne granulomateuse.  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3. Kératite amibienne.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4. Acanthamoebose cutanée. 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IV.   Diagnostic biologique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V.    Traitement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VI.   prophylaxie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C:\Users\acer\Desktop\cv.jpg" id="118" name="Google Shape;118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15140" y="4000504"/>
            <a:ext cx="2214578" cy="25717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20"/>
          <p:cNvSpPr txBox="1"/>
          <p:nvPr>
            <p:ph idx="1" type="body"/>
          </p:nvPr>
        </p:nvSpPr>
        <p:spPr>
          <a:xfrm>
            <a:off x="214282" y="285728"/>
            <a:ext cx="8643998" cy="6357982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83464" lvl="0" marL="36576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b="1" lang="fr-FR" sz="2000" u="sng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                                                                  V. Traitement :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rPr b="1" lang="fr-FR" sz="20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- Kératite 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Les antiseptiques cationiques (chlorhexidine),  dérivés azolés. 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-Une antibiothérapie locale : coïnfection bactérienne. 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traitement d’attaque : instillations horaires pendant trois jours puis la posologie est réduite mais reste intensive pendant deux à quatre semaines. 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 traitement dégressif sera ensuite prescrit durant quatre mois, afin d’éviter les récidives. 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Traitement chirurgical consistant à une greffe cornéenne 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rPr b="1" lang="fr-FR" sz="20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         - MEAP / EAG 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 rares cas de guérison.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- Amphotéricine B: par voie parentérale, pouvant être associée au   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fluconazole et à la rifampicine per os. 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-  Malheureusement, ce traitement reste souvent inefficace  parce que    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généralement mis en place trop tardivement.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rPr b="1" lang="fr-FR" sz="20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Acanthamoebose cutanée: 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traitement local (chlorhexidine,  kétoconazole).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sz="2000" u="sng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2db632bda9f_0_0"/>
          <p:cNvSpPr txBox="1"/>
          <p:nvPr>
            <p:ph type="title"/>
          </p:nvPr>
        </p:nvSpPr>
        <p:spPr>
          <a:xfrm>
            <a:off x="1435608" y="274638"/>
            <a:ext cx="7498200" cy="11430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5" name="Google Shape;235;g2db632bda9f_0_0"/>
          <p:cNvSpPr txBox="1"/>
          <p:nvPr>
            <p:ph idx="1" type="body"/>
          </p:nvPr>
        </p:nvSpPr>
        <p:spPr>
          <a:xfrm>
            <a:off x="1435608" y="1447800"/>
            <a:ext cx="7498200" cy="48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21"/>
          <p:cNvSpPr txBox="1"/>
          <p:nvPr>
            <p:ph idx="1" type="body"/>
          </p:nvPr>
        </p:nvSpPr>
        <p:spPr>
          <a:xfrm>
            <a:off x="285720" y="285728"/>
            <a:ext cx="8501122" cy="6170008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83464" lvl="0" marL="36576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sz="2000" u="sng">
              <a:solidFill>
                <a:srgbClr val="C00000"/>
              </a:solidFill>
            </a:endParaRPr>
          </a:p>
          <a:p>
            <a:pPr indent="-283464" lvl="0" marL="365760" rtl="0" algn="just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SzPts val="1920"/>
              <a:buNone/>
            </a:pPr>
            <a:r>
              <a:rPr b="1" lang="fr-FR" sz="2400" u="sng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                                   VI.   La prophylaxie :</a:t>
            </a:r>
            <a:endParaRPr/>
          </a:p>
          <a:p>
            <a:pPr indent="-283464" lvl="0" marL="365760" rtl="0" algn="just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3464" lvl="0" marL="365760" rtl="0" algn="just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SzPts val="1920"/>
              <a:buFont typeface="Calibri"/>
              <a:buChar char="-"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surveillance des lieux de baignade surtout en période estivale et de sur fréquentation.</a:t>
            </a:r>
            <a:endParaRPr/>
          </a:p>
          <a:p>
            <a:pPr indent="-283464" lvl="0" marL="365760" rtl="0" algn="just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SzPts val="1920"/>
              <a:buNone/>
            </a:pPr>
            <a:r>
              <a:t/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283464" lvl="0" marL="365760" rtl="0" algn="just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SzPts val="1920"/>
              <a:buFont typeface="Calibri"/>
              <a:buChar char="-"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chloration par l’eau de Javel titrant 152 g de chlore actif.</a:t>
            </a:r>
            <a:endParaRPr/>
          </a:p>
          <a:p>
            <a:pPr indent="-161543" lvl="0" marL="365760" rtl="0" algn="just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SzPts val="1920"/>
              <a:buFont typeface="Gill Sans"/>
              <a:buNone/>
            </a:pPr>
            <a:r>
              <a:t/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283464" lvl="0" marL="365760" rtl="0" algn="just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SzPts val="1920"/>
              <a:buFont typeface="Calibri"/>
              <a:buChar char="-"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maintien d’un pH optimum  entre 7,4  et 7,6 </a:t>
            </a:r>
            <a:endParaRPr/>
          </a:p>
          <a:p>
            <a:pPr indent="-161543" lvl="0" marL="365760" rtl="0" algn="just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SzPts val="1920"/>
              <a:buFont typeface="Gill Sans"/>
              <a:buNone/>
            </a:pPr>
            <a:r>
              <a:t/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283464" lvl="0" marL="365760" rtl="0" algn="just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SzPts val="1920"/>
              <a:buFont typeface="Calibri"/>
              <a:buChar char="-"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brossage et raclage fréquents des parois </a:t>
            </a:r>
            <a:endParaRPr/>
          </a:p>
          <a:p>
            <a:pPr indent="-283464" lvl="0" marL="365760" rtl="0" algn="just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SzPts val="1920"/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qui peuvent servir de niche amibienne.</a:t>
            </a:r>
            <a:endParaRPr/>
          </a:p>
          <a:p>
            <a:pPr indent="-161543" lvl="0" marL="365760" rtl="0" algn="just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SzPts val="1920"/>
              <a:buFont typeface="Gill Sans"/>
              <a:buNone/>
            </a:pPr>
            <a:r>
              <a:t/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283464" lvl="0" marL="365760" rtl="0" algn="just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SzPts val="1920"/>
              <a:buFont typeface="Calibri"/>
              <a:buChar char="-"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Port individuel de masque de plongée.</a:t>
            </a:r>
            <a:endParaRPr/>
          </a:p>
          <a:p>
            <a:pPr indent="-181864" lvl="0" marL="365760" rtl="0" algn="just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Font typeface="Gill Sans"/>
              <a:buNone/>
            </a:pPr>
            <a:r>
              <a:t/>
            </a:r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C:\Users\acer\Desktop\sed.jpg" id="241" name="Google Shape;241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43636" y="4000504"/>
            <a:ext cx="2838454" cy="2581279"/>
          </a:xfrm>
          <a:prstGeom prst="rect">
            <a:avLst/>
          </a:prstGeom>
          <a:noFill/>
          <a:ln cap="sq" cmpd="sng" w="381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22"/>
          <p:cNvSpPr txBox="1"/>
          <p:nvPr>
            <p:ph idx="1" type="body"/>
          </p:nvPr>
        </p:nvSpPr>
        <p:spPr>
          <a:xfrm>
            <a:off x="285720" y="285728"/>
            <a:ext cx="8501122" cy="6170008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83464" lvl="0" marL="36576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sz="2000" u="sng">
              <a:solidFill>
                <a:srgbClr val="C00000"/>
              </a:solidFill>
            </a:endParaRPr>
          </a:p>
          <a:p>
            <a:pPr indent="-283464" lvl="0" marL="365760" rtl="0" algn="just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SzPts val="1920"/>
              <a:buNone/>
            </a:pPr>
            <a:r>
              <a:rPr b="1" lang="fr-FR" sz="2400" u="sng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                                                             Conclusion   :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20"/>
              <a:buNone/>
            </a:pPr>
            <a:r>
              <a:t/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20"/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-    Les Amibes libres sont responsables d’affections graves dont  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20"/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la clinique ne présente  aucune particularité, et le diagnostic 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20"/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de certitude peut être fait à  l’examen direct. 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20"/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     Cependant, la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rareté de ces affections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qui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contraste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avec la  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20"/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distribution ubiquitaire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des parasites en fait probablement 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20"/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des affections sous diagnostiquées. 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20"/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    Il est donc important de les évoquer, devant  la négativité des 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20"/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examens bactériologiques.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3"/>
          <p:cNvSpPr txBox="1"/>
          <p:nvPr>
            <p:ph idx="1" type="body"/>
          </p:nvPr>
        </p:nvSpPr>
        <p:spPr>
          <a:xfrm>
            <a:off x="1142976" y="214290"/>
            <a:ext cx="7790712" cy="6357982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14350" lvl="0" marL="51435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60"/>
              <a:buNone/>
            </a:pPr>
            <a:r>
              <a:rPr b="1" lang="fr-FR" sz="3200" u="sng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                 B- Amibes libres</a:t>
            </a:r>
            <a:r>
              <a:rPr b="1" lang="fr-FR" sz="3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endParaRPr/>
          </a:p>
          <a:p>
            <a:pPr indent="-514350" lvl="0" marL="514350" rtl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20"/>
              <a:buFont typeface="Noto Sans Symbols"/>
              <a:buChar char="▪"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Protozoaires saprophytes du ½ extérieur (</a:t>
            </a:r>
            <a:r>
              <a:rPr lang="fr-FR" sz="24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dans la nature).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514350" lvl="0" marL="514350" rtl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20"/>
              <a:buFont typeface="Noto Sans Symbols"/>
              <a:buChar char="▪"/>
            </a:pPr>
            <a:r>
              <a:rPr lang="fr-FR" sz="24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Elles sont cosmopolites,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514350" lvl="0" marL="514350" rtl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20"/>
              <a:buFont typeface="Noto Sans Symbols"/>
              <a:buChar char="▪"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Amibes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non parasites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(vivant dans les cours d'eau , lacs,  piscines, </a:t>
            </a:r>
            <a:r>
              <a:rPr lang="fr-FR" sz="24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eaux thermales, réseaux urbains des égouts)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  <a:p>
            <a:pPr indent="-514350" lvl="0" marL="514350" rtl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20"/>
              <a:buFont typeface="Noto Sans Symbols"/>
              <a:buChar char="▪"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peuvent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exceptionnellement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parasiter l'homme et entraîner des atteintes du SNC à  pronostic gravissime, le plus  souvent  fatal.</a:t>
            </a:r>
            <a:endParaRPr/>
          </a:p>
          <a:p>
            <a:pPr indent="-514350" lvl="0" marL="514350" rtl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20"/>
              <a:buNone/>
            </a:pPr>
            <a:r>
              <a:rPr lang="fr-FR" sz="24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       1-Le genre Acanthamoeba( SNC, yeux).  </a:t>
            </a:r>
            <a:endParaRPr/>
          </a:p>
          <a:p>
            <a:pPr indent="-514350" lvl="0" marL="514350" rtl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20"/>
              <a:buNone/>
            </a:pPr>
            <a:r>
              <a:rPr lang="fr-FR" sz="24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       2-Le genre Naegleria (SNC))</a:t>
            </a:r>
            <a:endParaRPr/>
          </a:p>
          <a:p>
            <a:pPr indent="-514350" lvl="0" marL="514350" rtl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20"/>
              <a:buNone/>
            </a:pPr>
            <a:r>
              <a:rPr lang="fr-FR" sz="24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       3. Balamuthia. </a:t>
            </a:r>
            <a:endParaRPr sz="2400">
              <a:solidFill>
                <a:srgbClr val="C00000"/>
              </a:solidFill>
            </a:endParaRPr>
          </a:p>
        </p:txBody>
      </p:sp>
      <p:pic>
        <p:nvPicPr>
          <p:cNvPr descr="C:\Users\acer\Desktop\sd.jpg" id="124" name="Google Shape;124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43768" y="4572008"/>
            <a:ext cx="1682946" cy="17859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acer\Desktop\indejko.jpg" id="125" name="Google Shape;125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2844" y="3929066"/>
            <a:ext cx="3643338" cy="27146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4"/>
          <p:cNvSpPr txBox="1"/>
          <p:nvPr>
            <p:ph idx="1" type="body"/>
          </p:nvPr>
        </p:nvSpPr>
        <p:spPr>
          <a:xfrm>
            <a:off x="214282" y="571480"/>
            <a:ext cx="8715436" cy="6143668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83464" lvl="0" marL="36576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</a:t>
            </a:r>
            <a:endParaRPr sz="20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3464" lvl="0" marL="365760" rtl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rPr lang="fr-FR" sz="2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                     </a:t>
            </a:r>
            <a:r>
              <a:rPr lang="fr-FR" sz="19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1"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1" name="Google Shape;131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8596" y="1071546"/>
            <a:ext cx="8501122" cy="5500726"/>
          </a:xfrm>
          <a:prstGeom prst="rect">
            <a:avLst/>
          </a:prstGeom>
          <a:noFill/>
          <a:ln cap="sq" cmpd="sng" w="381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5"/>
          <p:cNvSpPr txBox="1"/>
          <p:nvPr>
            <p:ph idx="1" type="body"/>
          </p:nvPr>
        </p:nvSpPr>
        <p:spPr>
          <a:xfrm>
            <a:off x="214282" y="214290"/>
            <a:ext cx="8715436" cy="6241446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83464" lvl="0" marL="36576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20"/>
              <a:buNone/>
            </a:pPr>
            <a:r>
              <a:rPr b="1" lang="fr-FR" sz="2400" u="sng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                                                          1. Morphologie: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 amibes libres possèdent tous : - un noyau à gros caryosome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                              - des vacuoles pulsatiles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                              - un trophozoite mobil (pseudopodes).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                              - un kyste immobile 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20"/>
              <a:buNone/>
            </a:pPr>
            <a:r>
              <a:rPr b="1" lang="fr-FR" sz="2400" u="sng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                                                     a-  </a:t>
            </a:r>
            <a:r>
              <a:rPr b="1" lang="fr-FR" sz="2000" u="sng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Acanthamoeba. sp :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indent="-283464" lvl="0" marL="365760" rtl="0" algn="just">
              <a:lnSpc>
                <a:spcPct val="14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</a:pPr>
            <a:r>
              <a:rPr b="1" lang="fr-FR" sz="2000" u="sng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                  Trophozoite</a:t>
            </a:r>
            <a:r>
              <a:rPr b="1" lang="fr-FR" sz="2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à </a:t>
            </a: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pseudopodes pointus 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et courts (acanthopodes).</a:t>
            </a:r>
            <a:endParaRPr/>
          </a:p>
          <a:p>
            <a:pPr indent="-283464" lvl="0" marL="365760" rtl="0" algn="just">
              <a:lnSpc>
                <a:spcPct val="14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</a:pPr>
            <a:r>
              <a:rPr b="1" lang="fr-FR" sz="2000" u="sng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Kyste  </a:t>
            </a:r>
            <a:r>
              <a:rPr b="1" lang="fr-FR" sz="2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:   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grossièrement étoilé.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20"/>
              <a:buNone/>
            </a:pPr>
            <a:r>
              <a:t/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20"/>
              <a:buNone/>
            </a:pPr>
            <a:r>
              <a:t/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C:\Users\acer\Desktop\b4.jpg" id="137" name="Google Shape;137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8596" y="3929066"/>
            <a:ext cx="5214974" cy="2714644"/>
          </a:xfrm>
          <a:prstGeom prst="rect">
            <a:avLst/>
          </a:prstGeom>
          <a:noFill/>
          <a:ln cap="sq" cmpd="sng" w="381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  <p:pic>
        <p:nvPicPr>
          <p:cNvPr descr="C:\Users\acer\Desktop\Acanthamoeba_cysts_culture_Vish2.jpg" id="138" name="Google Shape;138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5400000">
            <a:off x="5954336" y="3761176"/>
            <a:ext cx="2664616" cy="3000396"/>
          </a:xfrm>
          <a:prstGeom prst="rect">
            <a:avLst/>
          </a:prstGeom>
          <a:noFill/>
          <a:ln cap="sq" cmpd="sng" w="381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  <p:pic>
        <p:nvPicPr>
          <p:cNvPr descr="C:\Users\acer\Desktop\imagesgh.jpg" id="139" name="Google Shape;139;p5"/>
          <p:cNvPicPr preferRelativeResize="0"/>
          <p:nvPr/>
        </p:nvPicPr>
        <p:blipFill rotWithShape="1">
          <a:blip r:embed="rId5">
            <a:alphaModFix/>
          </a:blip>
          <a:srcRect b="11733" l="3487" r="3487" t="0"/>
          <a:stretch/>
        </p:blipFill>
        <p:spPr>
          <a:xfrm>
            <a:off x="7858148" y="571480"/>
            <a:ext cx="1143008" cy="857256"/>
          </a:xfrm>
          <a:prstGeom prst="rect">
            <a:avLst/>
          </a:prstGeom>
          <a:noFill/>
          <a:ln cap="sq" cmpd="sng" w="381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6"/>
          <p:cNvSpPr txBox="1"/>
          <p:nvPr>
            <p:ph idx="1" type="body"/>
          </p:nvPr>
        </p:nvSpPr>
        <p:spPr>
          <a:xfrm>
            <a:off x="285720" y="214290"/>
            <a:ext cx="8643998" cy="6572272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3464" lvl="0" marL="36576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20"/>
              <a:buNone/>
            </a:pPr>
            <a:r>
              <a:rPr b="1" lang="fr-FR" sz="2400" u="sng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                                               b. Naegleria fowleri  :</a:t>
            </a:r>
            <a:endParaRPr/>
          </a:p>
          <a:p>
            <a:pPr indent="-283464" lvl="0" marL="365760" rtl="0" algn="just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SzPts val="1920"/>
              <a:buNone/>
            </a:pPr>
            <a:r>
              <a:rPr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b="1" lang="fr-FR" sz="2400" u="sng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                                                              Trophozoite :</a:t>
            </a:r>
            <a:endParaRPr/>
          </a:p>
          <a:p>
            <a:pPr indent="-283464" lvl="0" marL="365760" rtl="0" algn="just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SzPts val="1920"/>
              <a:buFont typeface="Calibri"/>
              <a:buChar char="-"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Mesure 8 à 30µ de diamètre, se déplace rapidement à l’aide de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pseudopodes lobés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  <a:p>
            <a:pPr indent="-283464" lvl="0" marL="365760" rtl="0" algn="just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SzPts val="1920"/>
              <a:buFont typeface="Calibri"/>
              <a:buChar char="-"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C’est sous cette forme que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l’amibe se multiplie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soit dans le </a:t>
            </a:r>
            <a:r>
              <a:rPr b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milieu extérieur</a:t>
            </a:r>
            <a:r>
              <a:rPr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soit dans </a:t>
            </a:r>
            <a:r>
              <a:rPr b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les lésions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/>
          </a:p>
          <a:p>
            <a:pPr indent="-283464" lvl="0" marL="365760" rtl="0" algn="just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SzPts val="1920"/>
              <a:buFont typeface="Calibri"/>
              <a:buChar char="-"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Dans </a:t>
            </a:r>
            <a:r>
              <a:rPr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certaines conditions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(Milieu aqueux, température élevée), la forme amibe </a:t>
            </a:r>
            <a:r>
              <a:rPr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se transforme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 une forme flagellée.</a:t>
            </a:r>
            <a:endParaRPr/>
          </a:p>
          <a:p>
            <a:pPr indent="-283464" lvl="0" marL="365760" rtl="0" algn="just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SzPts val="1920"/>
              <a:buNone/>
            </a:pPr>
            <a:r>
              <a:rPr b="1" lang="fr-FR" sz="2400" u="sng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                                                        Forme flagellée:</a:t>
            </a:r>
            <a:endParaRPr/>
          </a:p>
          <a:p>
            <a:pPr indent="-283464" lvl="0" marL="365760" rtl="0" algn="just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SzPts val="1920"/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Piriforme ou en cigare, porte des flagelles : 2 en général à l’extrémité antérieure définies par le sens du déplacement.</a:t>
            </a:r>
            <a:endParaRPr/>
          </a:p>
          <a:p>
            <a:pPr indent="-283464" lvl="0" marL="365760" rtl="0" algn="just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SzPts val="1920"/>
              <a:buFont typeface="Calibri"/>
              <a:buChar char="-"/>
            </a:pPr>
            <a:r>
              <a:rPr b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Ne se divise pas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  <a:p>
            <a:pPr indent="-283464" lvl="0" marL="365760" rtl="0" algn="just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SzPts val="1920"/>
              <a:buFont typeface="Calibri"/>
              <a:buChar char="-"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apparaît rapidement en quelques heures quand les amibes sont mises dans de l’eau maintenue à une température comprise entre</a:t>
            </a:r>
            <a:r>
              <a:rPr b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27° et 37°C.</a:t>
            </a:r>
            <a:endParaRPr/>
          </a:p>
          <a:p>
            <a:pPr indent="-283464" lvl="0" marL="365760" rtl="0" algn="just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SzPts val="1920"/>
              <a:buFont typeface="Noto Sans Symbols"/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 Ce stade </a:t>
            </a:r>
            <a:r>
              <a:rPr b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flagellaire est temporaire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et redonne rapidement la forme amiboïde.</a:t>
            </a:r>
            <a:endParaRPr/>
          </a:p>
          <a:p>
            <a:pPr indent="-161543" lvl="0" marL="365760" rtl="0" algn="just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SzPts val="1920"/>
              <a:buFont typeface="Gill Sans"/>
              <a:buNone/>
            </a:pPr>
            <a:r>
              <a:t/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20"/>
              <a:buNone/>
            </a:pPr>
            <a:r>
              <a:t/>
            </a:r>
            <a:endParaRPr sz="2400" u="sng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7"/>
          <p:cNvSpPr txBox="1"/>
          <p:nvPr>
            <p:ph idx="1" type="body"/>
          </p:nvPr>
        </p:nvSpPr>
        <p:spPr>
          <a:xfrm>
            <a:off x="214282" y="285728"/>
            <a:ext cx="8715436" cy="6357982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3464" lvl="0" marL="36576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920"/>
              <a:buNone/>
            </a:pPr>
            <a:r>
              <a:rPr b="1" lang="fr-FR" sz="2400" u="sng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                                                                            Kyste:</a:t>
            </a:r>
            <a:endParaRPr b="1" sz="2400" u="sng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3464" lvl="0" marL="365760" rtl="0" algn="just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SzPts val="1920"/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</a:t>
            </a:r>
            <a:r>
              <a:rPr lang="fr-FR" sz="24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Rond, mononuclée, il mesure 7 à 10 µ de diamètre.</a:t>
            </a:r>
            <a:endParaRPr/>
          </a:p>
          <a:p>
            <a:pPr indent="-283464" lvl="0" marL="365760" rtl="0" algn="just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SzPts val="1920"/>
              <a:buFont typeface="Noto Sans Symbols"/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La coque, épaisse, lisse, est percée de pores arrondies formée par des bouchons qui se dissolvent au moment de la sortie de la forme végétative .</a:t>
            </a:r>
            <a:endParaRPr/>
          </a:p>
          <a:p>
            <a:pPr indent="-283464" lvl="0" marL="365760" rtl="0" algn="just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SzPts val="1920"/>
              <a:buFont typeface="Noto Sans Symbols"/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 L’enkystement se produit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uniquement </a:t>
            </a:r>
            <a:r>
              <a:rPr b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dans le milieu extérieur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quand les conditions deviennent défavorables.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20"/>
              <a:buNone/>
            </a:pPr>
            <a:r>
              <a:t/>
            </a:r>
            <a:endParaRPr sz="2400" u="sng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C:\Users\acer\Desktop\images.jpg" id="150" name="Google Shape;150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57158" y="3000372"/>
            <a:ext cx="5143536" cy="3500462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7"/>
          <p:cNvSpPr txBox="1"/>
          <p:nvPr/>
        </p:nvSpPr>
        <p:spPr>
          <a:xfrm>
            <a:off x="4143372" y="6000768"/>
            <a:ext cx="742896" cy="40011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kyste</a:t>
            </a:r>
            <a:endParaRPr b="1"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7"/>
          <p:cNvSpPr txBox="1"/>
          <p:nvPr/>
        </p:nvSpPr>
        <p:spPr>
          <a:xfrm>
            <a:off x="1785918" y="6072206"/>
            <a:ext cx="1448666" cy="40011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Trophozoite</a:t>
            </a:r>
            <a:endParaRPr b="1"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7"/>
          <p:cNvSpPr txBox="1"/>
          <p:nvPr/>
        </p:nvSpPr>
        <p:spPr>
          <a:xfrm>
            <a:off x="642910" y="3071810"/>
            <a:ext cx="1828257" cy="40011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Forme flagellée</a:t>
            </a:r>
            <a:endParaRPr b="1"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C:\Users\acer\Downloads\imagesnaeg 2.jpg" id="154" name="Google Shape;154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643570" y="3071810"/>
            <a:ext cx="3286148" cy="3568592"/>
          </a:xfrm>
          <a:prstGeom prst="rect">
            <a:avLst/>
          </a:prstGeom>
          <a:noFill/>
          <a:ln cap="sq" cmpd="sng" w="381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8"/>
          <p:cNvSpPr txBox="1"/>
          <p:nvPr>
            <p:ph idx="1" type="body"/>
          </p:nvPr>
        </p:nvSpPr>
        <p:spPr>
          <a:xfrm>
            <a:off x="214282" y="285728"/>
            <a:ext cx="8715436" cy="6286544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283464" lvl="0" marL="36576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20"/>
              <a:buNone/>
            </a:pPr>
            <a:r>
              <a:rPr b="1" lang="fr-FR" sz="2400" u="sng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                           2. Habitats </a:t>
            </a:r>
            <a:r>
              <a:rPr lang="fr-FR" sz="2400" u="sng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/>
          </a:p>
          <a:p>
            <a:pPr indent="-283464" lvl="0" marL="365760" rtl="0" algn="just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1920"/>
              <a:buNone/>
            </a:pPr>
            <a:r>
              <a:rPr b="1" lang="fr-FR" sz="2400" u="sng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- Acanthamoeba </a:t>
            </a:r>
            <a:r>
              <a:rPr b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:  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Non influencée par la température</a:t>
            </a:r>
            <a:endParaRPr b="1" sz="2400" u="sng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3464" lvl="0" marL="365760" rtl="0" algn="just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1920"/>
              <a:buFont typeface="Calibri"/>
              <a:buChar char="-"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Extrêmement fréquente dans les </a:t>
            </a:r>
            <a:r>
              <a:rPr b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eaux douces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Eau du robinet, climatiseurs, l’eau de bouteille, sol humide.  </a:t>
            </a:r>
            <a:endParaRPr/>
          </a:p>
          <a:p>
            <a:pPr indent="-283464" lvl="0" marL="365760" rtl="0" algn="just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1920"/>
              <a:buFont typeface="Calibri"/>
              <a:buChar char="-"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 peut les retrouvées aussi dans les eaux glacées des piscines en Norvège, et dans  les  eaux  de l’Antarctique. </a:t>
            </a:r>
            <a:endParaRPr/>
          </a:p>
          <a:p>
            <a:pPr indent="-283464" lvl="0" marL="365760" rtl="0" algn="just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1920"/>
              <a:buFont typeface="Calibri"/>
              <a:buChar char="-"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Ces amibes </a:t>
            </a:r>
            <a:r>
              <a:rPr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survivent à haute altitude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  <a:p>
            <a:pPr indent="-283464" lvl="0" marL="365760" rtl="0" algn="just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1920"/>
              <a:buFont typeface="Calibri"/>
              <a:buChar char="-"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genre Acanthamoeba est également retrouvé en milieu marin.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20"/>
              <a:buNone/>
            </a:pPr>
            <a:r>
              <a:t/>
            </a:r>
            <a:endParaRPr b="1" sz="2400" u="sng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20"/>
              <a:buNone/>
            </a:pPr>
            <a:r>
              <a:rPr b="1" lang="fr-FR" sz="2400" u="sng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                         - Naegleria fowleri</a:t>
            </a:r>
            <a:r>
              <a:rPr b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:  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Thermophile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20"/>
              <a:buFont typeface="Calibri"/>
              <a:buChar char="-"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 piscines, Les sources d’eau chaude,  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20"/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les établissements thermaux.      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20"/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L’eau du robinet. Les égouts,  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20"/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les mares chauffées par le soleil.</a:t>
            </a:r>
            <a:endParaRPr sz="2400" u="sng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C:\Users\acer\Desktop\Naegleria_Warning_Sign.jpg" id="160" name="Google Shape;160;p8"/>
          <p:cNvPicPr preferRelativeResize="0"/>
          <p:nvPr/>
        </p:nvPicPr>
        <p:blipFill rotWithShape="1">
          <a:blip r:embed="rId3">
            <a:alphaModFix/>
          </a:blip>
          <a:srcRect b="9442" l="0" r="0" t="0"/>
          <a:stretch/>
        </p:blipFill>
        <p:spPr>
          <a:xfrm>
            <a:off x="6500826" y="4143380"/>
            <a:ext cx="2428860" cy="25003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9"/>
          <p:cNvSpPr txBox="1"/>
          <p:nvPr>
            <p:ph idx="1" type="body"/>
          </p:nvPr>
        </p:nvSpPr>
        <p:spPr>
          <a:xfrm>
            <a:off x="214282" y="285728"/>
            <a:ext cx="8715436" cy="6286544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 fontScale="92500" lnSpcReduction="10000"/>
          </a:bodyPr>
          <a:lstStyle/>
          <a:p>
            <a:pPr indent="-283464" lvl="0" marL="36576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80000"/>
              <a:buNone/>
            </a:pPr>
            <a:r>
              <a:rPr b="1" lang="fr-FR" sz="2400" u="sng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                         3.  Mode de contamination </a:t>
            </a:r>
            <a:r>
              <a:rPr lang="fr-FR" sz="2400" u="sng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79999"/>
              <a:buNone/>
            </a:pPr>
            <a:r>
              <a:rPr lang="fr-FR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-  Par effraction ou inhalation ( jamais par ingestion).</a:t>
            </a:r>
            <a:endParaRPr/>
          </a:p>
          <a:p>
            <a:pPr indent="-283464" lvl="0" marL="365760" rtl="0" algn="just">
              <a:lnSpc>
                <a:spcPct val="100000"/>
              </a:lnSpc>
              <a:spcBef>
                <a:spcPts val="370"/>
              </a:spcBef>
              <a:spcAft>
                <a:spcPts val="0"/>
              </a:spcAft>
              <a:buSzPct val="80000"/>
              <a:buNone/>
            </a:pPr>
            <a:r>
              <a:rPr b="1" lang="fr-FR" sz="2000" u="sng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                                                                 - Acanthamoeba :</a:t>
            </a:r>
            <a:endParaRPr sz="2000" u="sng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3464" lvl="0" marL="365760" rtl="0" algn="just">
              <a:lnSpc>
                <a:spcPct val="100000"/>
              </a:lnSpc>
              <a:spcBef>
                <a:spcPts val="370"/>
              </a:spcBef>
              <a:spcAft>
                <a:spcPts val="0"/>
              </a:spcAft>
              <a:buSzPct val="80000"/>
              <a:buNone/>
            </a:pPr>
            <a:r>
              <a:t/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indent="-283464" lvl="0" marL="365760" rtl="0" algn="just">
              <a:lnSpc>
                <a:spcPct val="100000"/>
              </a:lnSpc>
              <a:spcBef>
                <a:spcPts val="444"/>
              </a:spcBef>
              <a:spcAft>
                <a:spcPts val="0"/>
              </a:spcAft>
              <a:buSzPct val="80000"/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-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dissémination se fait par </a:t>
            </a:r>
            <a:r>
              <a:rPr b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voie hématogène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à partir d’une porte </a:t>
            </a:r>
            <a:r>
              <a:rPr b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d’entrée nasale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b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pulmonaire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ou </a:t>
            </a:r>
            <a:r>
              <a:rPr b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cutanée. 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80000"/>
              <a:buFont typeface="Calibri"/>
              <a:buChar char="-"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 la suite les amibes passent à travers  la barrière hémato-encéphalitique pour atteindre le cerveau.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80000"/>
              <a:buFont typeface="Calibri"/>
              <a:buChar char="-"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L’atteinte du système nerveux central  est  secondaire dans le cas de l’amibe Acanthamoeba ou Balamuthia.</a:t>
            </a:r>
            <a:endParaRPr/>
          </a:p>
          <a:p>
            <a:pPr indent="-170687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80000"/>
              <a:buFont typeface="Gill Sans"/>
              <a:buNone/>
            </a:pPr>
            <a:r>
              <a:t/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80000"/>
              <a:buFont typeface="Noto Sans Symbols"/>
              <a:buChar char="⮚"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Facteurs favorisants :   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80000"/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-  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 lentilles de contact (90 %) : Mauvaise hygiène d’entretien, rinçage  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80000"/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des lentilles à l’eau de robinet, le non  séchage des mains.     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80000"/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-  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microtraumatisme de la cornée (le port de lentilles ou par un corps étranger).  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80000"/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-   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 lésions de la peau.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olstice">
  <a:themeElements>
    <a:clrScheme name="Solstice">
      <a:dk1>
        <a:srgbClr val="000000"/>
      </a:dk1>
      <a:lt1>
        <a:srgbClr val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2015-10-24T14:09:12Z</dcterms:created>
  <dc:creator>acer</dc:creator>
</cp:coreProperties>
</file>