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sldIdLst>
    <p:sldId id="270" r:id="rId2"/>
    <p:sldId id="269" r:id="rId3"/>
    <p:sldId id="258" r:id="rId4"/>
    <p:sldId id="260" r:id="rId5"/>
    <p:sldId id="262" r:id="rId6"/>
    <p:sldId id="265" r:id="rId7"/>
    <p:sldId id="266" r:id="rId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2" d="100"/>
          <a:sy n="72" d="100"/>
        </p:scale>
        <p:origin x="-1326" y="-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fld id="{88FC78FF-F963-47D4-817C-CA26313F08F2}" type="datetimeFigureOut">
              <a:rPr lang="fr-FR" smtClean="0"/>
              <a:pPr/>
              <a:t>26/02/2024</a:t>
            </a:fld>
            <a:endParaRPr lang="fr-FR" dirty="0"/>
          </a:p>
        </p:txBody>
      </p:sp>
      <p:sp>
        <p:nvSpPr>
          <p:cNvPr id="20" name="Espace réservé du pied de page 19"/>
          <p:cNvSpPr>
            <a:spLocks noGrp="1"/>
          </p:cNvSpPr>
          <p:nvPr>
            <p:ph type="ftr" sz="quarter" idx="11"/>
          </p:nvPr>
        </p:nvSpPr>
        <p:spPr/>
        <p:txBody>
          <a:bodyPr/>
          <a:lstStyle>
            <a:extLst/>
          </a:lstStyle>
          <a:p>
            <a:endParaRPr lang="fr-FR" dirty="0"/>
          </a:p>
        </p:txBody>
      </p:sp>
      <p:sp>
        <p:nvSpPr>
          <p:cNvPr id="10" name="Espace réservé du numéro de diapositive 9"/>
          <p:cNvSpPr>
            <a:spLocks noGrp="1"/>
          </p:cNvSpPr>
          <p:nvPr>
            <p:ph type="sldNum" sz="quarter" idx="12"/>
          </p:nvPr>
        </p:nvSpPr>
        <p:spPr/>
        <p:txBody>
          <a:bodyPr/>
          <a:lstStyle>
            <a:extLst/>
          </a:lstStyle>
          <a:p>
            <a:fld id="{446642C9-D447-443A-BB8F-81B2494DCE7E}" type="slidenum">
              <a:rPr lang="fr-FR" smtClean="0"/>
              <a:pPr/>
              <a:t>‹N°›</a:t>
            </a:fld>
            <a:endParaRPr lang="fr-FR" dirty="0"/>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88FC78FF-F963-47D4-817C-CA26313F08F2}" type="datetimeFigureOut">
              <a:rPr lang="fr-FR" smtClean="0"/>
              <a:pPr/>
              <a:t>26/02/2024</a:t>
            </a:fld>
            <a:endParaRPr lang="fr-FR" dirty="0"/>
          </a:p>
        </p:txBody>
      </p:sp>
      <p:sp>
        <p:nvSpPr>
          <p:cNvPr id="5" name="Espace réservé du pied de page 4"/>
          <p:cNvSpPr>
            <a:spLocks noGrp="1"/>
          </p:cNvSpPr>
          <p:nvPr>
            <p:ph type="ftr" sz="quarter" idx="11"/>
          </p:nvPr>
        </p:nvSpPr>
        <p:spPr/>
        <p:txBody>
          <a:bodyPr/>
          <a:lstStyle>
            <a:extLst/>
          </a:lstStyle>
          <a:p>
            <a:endParaRPr lang="fr-FR" dirty="0"/>
          </a:p>
        </p:txBody>
      </p:sp>
      <p:sp>
        <p:nvSpPr>
          <p:cNvPr id="6" name="Espace réservé du numéro de diapositive 5"/>
          <p:cNvSpPr>
            <a:spLocks noGrp="1"/>
          </p:cNvSpPr>
          <p:nvPr>
            <p:ph type="sldNum" sz="quarter" idx="12"/>
          </p:nvPr>
        </p:nvSpPr>
        <p:spPr/>
        <p:txBody>
          <a:bodyPr/>
          <a:lstStyle>
            <a:extLst/>
          </a:lstStyle>
          <a:p>
            <a:fld id="{446642C9-D447-443A-BB8F-81B2494DCE7E}"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88FC78FF-F963-47D4-817C-CA26313F08F2}" type="datetimeFigureOut">
              <a:rPr lang="fr-FR" smtClean="0"/>
              <a:pPr/>
              <a:t>26/02/2024</a:t>
            </a:fld>
            <a:endParaRPr lang="fr-FR" dirty="0"/>
          </a:p>
        </p:txBody>
      </p:sp>
      <p:sp>
        <p:nvSpPr>
          <p:cNvPr id="5" name="Espace réservé du pied de page 4"/>
          <p:cNvSpPr>
            <a:spLocks noGrp="1"/>
          </p:cNvSpPr>
          <p:nvPr>
            <p:ph type="ftr" sz="quarter" idx="11"/>
          </p:nvPr>
        </p:nvSpPr>
        <p:spPr/>
        <p:txBody>
          <a:bodyPr/>
          <a:lstStyle>
            <a:extLst/>
          </a:lstStyle>
          <a:p>
            <a:endParaRPr lang="fr-FR" dirty="0"/>
          </a:p>
        </p:txBody>
      </p:sp>
      <p:sp>
        <p:nvSpPr>
          <p:cNvPr id="6" name="Espace réservé du numéro de diapositive 5"/>
          <p:cNvSpPr>
            <a:spLocks noGrp="1"/>
          </p:cNvSpPr>
          <p:nvPr>
            <p:ph type="sldNum" sz="quarter" idx="12"/>
          </p:nvPr>
        </p:nvSpPr>
        <p:spPr/>
        <p:txBody>
          <a:bodyPr/>
          <a:lstStyle>
            <a:extLst/>
          </a:lstStyle>
          <a:p>
            <a:fld id="{446642C9-D447-443A-BB8F-81B2494DCE7E}"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88FC78FF-F963-47D4-817C-CA26313F08F2}" type="datetimeFigureOut">
              <a:rPr lang="fr-FR" smtClean="0"/>
              <a:pPr/>
              <a:t>26/02/2024</a:t>
            </a:fld>
            <a:endParaRPr lang="fr-FR" dirty="0"/>
          </a:p>
        </p:txBody>
      </p:sp>
      <p:sp>
        <p:nvSpPr>
          <p:cNvPr id="5" name="Espace réservé du pied de page 4"/>
          <p:cNvSpPr>
            <a:spLocks noGrp="1"/>
          </p:cNvSpPr>
          <p:nvPr>
            <p:ph type="ftr" sz="quarter" idx="11"/>
          </p:nvPr>
        </p:nvSpPr>
        <p:spPr/>
        <p:txBody>
          <a:bodyPr/>
          <a:lstStyle>
            <a:extLst/>
          </a:lstStyle>
          <a:p>
            <a:endParaRPr lang="fr-FR" dirty="0"/>
          </a:p>
        </p:txBody>
      </p:sp>
      <p:sp>
        <p:nvSpPr>
          <p:cNvPr id="6" name="Espace réservé du numéro de diapositive 5"/>
          <p:cNvSpPr>
            <a:spLocks noGrp="1"/>
          </p:cNvSpPr>
          <p:nvPr>
            <p:ph type="sldNum" sz="quarter" idx="12"/>
          </p:nvPr>
        </p:nvSpPr>
        <p:spPr/>
        <p:txBody>
          <a:bodyPr/>
          <a:lstStyle>
            <a:extLst/>
          </a:lstStyle>
          <a:p>
            <a:fld id="{446642C9-D447-443A-BB8F-81B2494DCE7E}"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88FC78FF-F963-47D4-817C-CA26313F08F2}" type="datetimeFigureOut">
              <a:rPr lang="fr-FR" smtClean="0"/>
              <a:pPr/>
              <a:t>26/02/2024</a:t>
            </a:fld>
            <a:endParaRPr lang="fr-FR" dirty="0"/>
          </a:p>
        </p:txBody>
      </p:sp>
      <p:sp>
        <p:nvSpPr>
          <p:cNvPr id="5" name="Espace réservé du pied de page 4"/>
          <p:cNvSpPr>
            <a:spLocks noGrp="1"/>
          </p:cNvSpPr>
          <p:nvPr>
            <p:ph type="ftr" sz="quarter" idx="11"/>
          </p:nvPr>
        </p:nvSpPr>
        <p:spPr/>
        <p:txBody>
          <a:bodyPr/>
          <a:lstStyle>
            <a:extLst/>
          </a:lstStyle>
          <a:p>
            <a:endParaRPr lang="fr-FR" dirty="0"/>
          </a:p>
        </p:txBody>
      </p:sp>
      <p:sp>
        <p:nvSpPr>
          <p:cNvPr id="6" name="Espace réservé du numéro de diapositive 5"/>
          <p:cNvSpPr>
            <a:spLocks noGrp="1"/>
          </p:cNvSpPr>
          <p:nvPr>
            <p:ph type="sldNum" sz="quarter" idx="12"/>
          </p:nvPr>
        </p:nvSpPr>
        <p:spPr/>
        <p:txBody>
          <a:bodyPr/>
          <a:lstStyle>
            <a:extLst/>
          </a:lstStyle>
          <a:p>
            <a:fld id="{446642C9-D447-443A-BB8F-81B2494DCE7E}" type="slidenum">
              <a:rPr lang="fr-FR" smtClean="0"/>
              <a:pPr/>
              <a:t>‹N°›</a:t>
            </a:fld>
            <a:endParaRPr lang="fr-FR"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88FC78FF-F963-47D4-817C-CA26313F08F2}" type="datetimeFigureOut">
              <a:rPr lang="fr-FR" smtClean="0"/>
              <a:pPr/>
              <a:t>26/02/2024</a:t>
            </a:fld>
            <a:endParaRPr lang="fr-FR" dirty="0"/>
          </a:p>
        </p:txBody>
      </p:sp>
      <p:sp>
        <p:nvSpPr>
          <p:cNvPr id="6" name="Espace réservé du pied de page 5"/>
          <p:cNvSpPr>
            <a:spLocks noGrp="1"/>
          </p:cNvSpPr>
          <p:nvPr>
            <p:ph type="ftr" sz="quarter" idx="11"/>
          </p:nvPr>
        </p:nvSpPr>
        <p:spPr/>
        <p:txBody>
          <a:bodyPr/>
          <a:lstStyle>
            <a:extLst/>
          </a:lstStyle>
          <a:p>
            <a:endParaRPr lang="fr-FR" dirty="0"/>
          </a:p>
        </p:txBody>
      </p:sp>
      <p:sp>
        <p:nvSpPr>
          <p:cNvPr id="7" name="Espace réservé du numéro de diapositive 6"/>
          <p:cNvSpPr>
            <a:spLocks noGrp="1"/>
          </p:cNvSpPr>
          <p:nvPr>
            <p:ph type="sldNum" sz="quarter" idx="12"/>
          </p:nvPr>
        </p:nvSpPr>
        <p:spPr/>
        <p:txBody>
          <a:bodyPr/>
          <a:lstStyle>
            <a:extLst/>
          </a:lstStyle>
          <a:p>
            <a:fld id="{446642C9-D447-443A-BB8F-81B2494DCE7E}"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88FC78FF-F963-47D4-817C-CA26313F08F2}" type="datetimeFigureOut">
              <a:rPr lang="fr-FR" smtClean="0"/>
              <a:pPr/>
              <a:t>26/02/2024</a:t>
            </a:fld>
            <a:endParaRPr lang="fr-FR" dirty="0"/>
          </a:p>
        </p:txBody>
      </p:sp>
      <p:sp>
        <p:nvSpPr>
          <p:cNvPr id="8" name="Espace réservé du pied de page 7"/>
          <p:cNvSpPr>
            <a:spLocks noGrp="1"/>
          </p:cNvSpPr>
          <p:nvPr>
            <p:ph type="ftr" sz="quarter" idx="11"/>
          </p:nvPr>
        </p:nvSpPr>
        <p:spPr/>
        <p:txBody>
          <a:bodyPr/>
          <a:lstStyle>
            <a:extLst/>
          </a:lstStyle>
          <a:p>
            <a:endParaRPr lang="fr-FR" dirty="0"/>
          </a:p>
        </p:txBody>
      </p:sp>
      <p:sp>
        <p:nvSpPr>
          <p:cNvPr id="9" name="Espace réservé du numéro de diapositive 8"/>
          <p:cNvSpPr>
            <a:spLocks noGrp="1"/>
          </p:cNvSpPr>
          <p:nvPr>
            <p:ph type="sldNum" sz="quarter" idx="12"/>
          </p:nvPr>
        </p:nvSpPr>
        <p:spPr/>
        <p:txBody>
          <a:bodyPr/>
          <a:lstStyle>
            <a:extLst/>
          </a:lstStyle>
          <a:p>
            <a:fld id="{446642C9-D447-443A-BB8F-81B2494DCE7E}"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88FC78FF-F963-47D4-817C-CA26313F08F2}" type="datetimeFigureOut">
              <a:rPr lang="fr-FR" smtClean="0"/>
              <a:pPr/>
              <a:t>26/02/2024</a:t>
            </a:fld>
            <a:endParaRPr lang="fr-FR" dirty="0"/>
          </a:p>
        </p:txBody>
      </p:sp>
      <p:sp>
        <p:nvSpPr>
          <p:cNvPr id="4" name="Espace réservé du pied de page 3"/>
          <p:cNvSpPr>
            <a:spLocks noGrp="1"/>
          </p:cNvSpPr>
          <p:nvPr>
            <p:ph type="ftr" sz="quarter" idx="11"/>
          </p:nvPr>
        </p:nvSpPr>
        <p:spPr/>
        <p:txBody>
          <a:bodyPr/>
          <a:lstStyle>
            <a:extLst/>
          </a:lstStyle>
          <a:p>
            <a:endParaRPr lang="fr-FR" dirty="0"/>
          </a:p>
        </p:txBody>
      </p:sp>
      <p:sp>
        <p:nvSpPr>
          <p:cNvPr id="5" name="Espace réservé du numéro de diapositive 4"/>
          <p:cNvSpPr>
            <a:spLocks noGrp="1"/>
          </p:cNvSpPr>
          <p:nvPr>
            <p:ph type="sldNum" sz="quarter" idx="12"/>
          </p:nvPr>
        </p:nvSpPr>
        <p:spPr/>
        <p:txBody>
          <a:bodyPr/>
          <a:lstStyle>
            <a:extLst/>
          </a:lstStyle>
          <a:p>
            <a:fld id="{446642C9-D447-443A-BB8F-81B2494DCE7E}"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fld id="{88FC78FF-F963-47D4-817C-CA26313F08F2}" type="datetimeFigureOut">
              <a:rPr lang="fr-FR" smtClean="0"/>
              <a:pPr/>
              <a:t>26/02/2024</a:t>
            </a:fld>
            <a:endParaRPr lang="fr-FR" dirty="0"/>
          </a:p>
        </p:txBody>
      </p:sp>
      <p:sp>
        <p:nvSpPr>
          <p:cNvPr id="3" name="Espace réservé du pied de page 2"/>
          <p:cNvSpPr>
            <a:spLocks noGrp="1"/>
          </p:cNvSpPr>
          <p:nvPr>
            <p:ph type="ftr" sz="quarter" idx="11"/>
          </p:nvPr>
        </p:nvSpPr>
        <p:spPr/>
        <p:txBody>
          <a:bodyPr/>
          <a:lstStyle>
            <a:extLst/>
          </a:lstStyle>
          <a:p>
            <a:endParaRPr lang="fr-FR" dirty="0"/>
          </a:p>
        </p:txBody>
      </p:sp>
      <p:sp>
        <p:nvSpPr>
          <p:cNvPr id="4" name="Espace réservé du numéro de diapositive 3"/>
          <p:cNvSpPr>
            <a:spLocks noGrp="1"/>
          </p:cNvSpPr>
          <p:nvPr>
            <p:ph type="sldNum" sz="quarter" idx="12"/>
          </p:nvPr>
        </p:nvSpPr>
        <p:spPr/>
        <p:txBody>
          <a:bodyPr/>
          <a:lstStyle>
            <a:extLst/>
          </a:lstStyle>
          <a:p>
            <a:fld id="{446642C9-D447-443A-BB8F-81B2494DCE7E}" type="slidenum">
              <a:rPr lang="fr-FR" smtClean="0"/>
              <a:pPr/>
              <a:t>‹N°›</a:t>
            </a:fld>
            <a:endParaRPr lang="fr-FR"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88FC78FF-F963-47D4-817C-CA26313F08F2}" type="datetimeFigureOut">
              <a:rPr lang="fr-FR" smtClean="0"/>
              <a:pPr/>
              <a:t>26/02/2024</a:t>
            </a:fld>
            <a:endParaRPr lang="fr-FR" dirty="0"/>
          </a:p>
        </p:txBody>
      </p:sp>
      <p:sp>
        <p:nvSpPr>
          <p:cNvPr id="6" name="Espace réservé du pied de page 5"/>
          <p:cNvSpPr>
            <a:spLocks noGrp="1"/>
          </p:cNvSpPr>
          <p:nvPr>
            <p:ph type="ftr" sz="quarter" idx="11"/>
          </p:nvPr>
        </p:nvSpPr>
        <p:spPr/>
        <p:txBody>
          <a:bodyPr/>
          <a:lstStyle>
            <a:extLst/>
          </a:lstStyle>
          <a:p>
            <a:endParaRPr lang="fr-FR" dirty="0"/>
          </a:p>
        </p:txBody>
      </p:sp>
      <p:sp>
        <p:nvSpPr>
          <p:cNvPr id="7" name="Espace réservé du numéro de diapositive 6"/>
          <p:cNvSpPr>
            <a:spLocks noGrp="1"/>
          </p:cNvSpPr>
          <p:nvPr>
            <p:ph type="sldNum" sz="quarter" idx="12"/>
          </p:nvPr>
        </p:nvSpPr>
        <p:spPr/>
        <p:txBody>
          <a:bodyPr/>
          <a:lstStyle>
            <a:extLst/>
          </a:lstStyle>
          <a:p>
            <a:fld id="{446642C9-D447-443A-BB8F-81B2494DCE7E}"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fld id="{88FC78FF-F963-47D4-817C-CA26313F08F2}" type="datetimeFigureOut">
              <a:rPr lang="fr-FR" smtClean="0"/>
              <a:pPr/>
              <a:t>26/02/2024</a:t>
            </a:fld>
            <a:endParaRPr lang="fr-FR" dirty="0"/>
          </a:p>
        </p:txBody>
      </p:sp>
      <p:sp>
        <p:nvSpPr>
          <p:cNvPr id="6" name="Espace réservé du pied de page 5"/>
          <p:cNvSpPr>
            <a:spLocks noGrp="1"/>
          </p:cNvSpPr>
          <p:nvPr>
            <p:ph type="ftr" sz="quarter" idx="11"/>
          </p:nvPr>
        </p:nvSpPr>
        <p:spPr/>
        <p:txBody>
          <a:bodyPr/>
          <a:lstStyle>
            <a:extLst/>
          </a:lstStyle>
          <a:p>
            <a:endParaRPr lang="fr-FR" dirty="0"/>
          </a:p>
        </p:txBody>
      </p:sp>
      <p:sp>
        <p:nvSpPr>
          <p:cNvPr id="7" name="Espace réservé du numéro de diapositive 6"/>
          <p:cNvSpPr>
            <a:spLocks noGrp="1"/>
          </p:cNvSpPr>
          <p:nvPr>
            <p:ph type="sldNum" sz="quarter" idx="12"/>
          </p:nvPr>
        </p:nvSpPr>
        <p:spPr/>
        <p:txBody>
          <a:bodyPr/>
          <a:lstStyle>
            <a:extLst/>
          </a:lstStyle>
          <a:p>
            <a:fld id="{446642C9-D447-443A-BB8F-81B2494DCE7E}" type="slidenum">
              <a:rPr lang="fr-FR" smtClean="0"/>
              <a:pPr/>
              <a:t>‹N°›</a:t>
            </a:fld>
            <a:endParaRPr lang="fr-FR"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88FC78FF-F963-47D4-817C-CA26313F08F2}" type="datetimeFigureOut">
              <a:rPr lang="fr-FR" smtClean="0"/>
              <a:pPr/>
              <a:t>26/02/2024</a:t>
            </a:fld>
            <a:endParaRPr lang="fr-FR" dirty="0"/>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fr-FR" dirty="0"/>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446642C9-D447-443A-BB8F-81B2494DCE7E}" type="slidenum">
              <a:rPr lang="fr-FR" smtClean="0"/>
              <a:pPr/>
              <a:t>‹N°›</a:t>
            </a:fld>
            <a:endParaRPr lang="fr-FR" dirty="0"/>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42976" y="142852"/>
            <a:ext cx="7858180" cy="3000396"/>
          </a:xfrm>
          <a:prstGeom prst="rect">
            <a:avLst/>
          </a:prstGeom>
          <a:solidFill>
            <a:schemeClr val="accent2">
              <a:lumMod val="20000"/>
              <a:lumOff val="80000"/>
            </a:schemeClr>
          </a:solidFill>
          <a:ln w="3175">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4"/>
          <p:cNvSpPr txBox="1">
            <a:spLocks noChangeArrowheads="1"/>
          </p:cNvSpPr>
          <p:nvPr/>
        </p:nvSpPr>
        <p:spPr bwMode="auto">
          <a:xfrm>
            <a:off x="2500298" y="785794"/>
            <a:ext cx="4909100" cy="400110"/>
          </a:xfrm>
          <a:prstGeom prst="rect">
            <a:avLst/>
          </a:prstGeom>
          <a:noFill/>
          <a:ln w="9525">
            <a:noFill/>
            <a:miter lim="800000"/>
            <a:headEnd/>
            <a:tailEnd/>
          </a:ln>
        </p:spPr>
        <p:txBody>
          <a:bodyPr wrap="square">
            <a:spAutoFit/>
          </a:bodyPr>
          <a:lstStyle/>
          <a:p>
            <a:pPr algn="ctr"/>
            <a:r>
              <a:rPr lang="fr-FR" sz="2000" b="1" dirty="0"/>
              <a:t>Université Abderrahmane Mira – Bejaïa</a:t>
            </a:r>
          </a:p>
        </p:txBody>
      </p:sp>
      <p:pic>
        <p:nvPicPr>
          <p:cNvPr id="7" name="Picture 7" descr="C:\Documents and Settings\Administrateur\Bureau\téléchargement.png"/>
          <p:cNvPicPr>
            <a:picLocks noChangeAspect="1" noChangeArrowheads="1"/>
          </p:cNvPicPr>
          <p:nvPr/>
        </p:nvPicPr>
        <p:blipFill>
          <a:blip r:embed="rId2" cstate="print"/>
          <a:srcRect/>
          <a:stretch>
            <a:fillRect/>
          </a:stretch>
        </p:blipFill>
        <p:spPr bwMode="auto">
          <a:xfrm>
            <a:off x="3500430" y="1428736"/>
            <a:ext cx="2786062" cy="571500"/>
          </a:xfrm>
          <a:prstGeom prst="rect">
            <a:avLst/>
          </a:prstGeom>
          <a:noFill/>
          <a:ln>
            <a:solidFill>
              <a:schemeClr val="accent1">
                <a:lumMod val="50000"/>
              </a:schemeClr>
            </a:solidFill>
          </a:ln>
        </p:spPr>
      </p:pic>
      <p:sp>
        <p:nvSpPr>
          <p:cNvPr id="8" name="Rectangle 6"/>
          <p:cNvSpPr>
            <a:spLocks noChangeArrowheads="1"/>
          </p:cNvSpPr>
          <p:nvPr/>
        </p:nvSpPr>
        <p:spPr bwMode="auto">
          <a:xfrm>
            <a:off x="3643306" y="2285992"/>
            <a:ext cx="2411429" cy="369332"/>
          </a:xfrm>
          <a:prstGeom prst="rect">
            <a:avLst/>
          </a:prstGeom>
          <a:noFill/>
          <a:ln w="9525">
            <a:noFill/>
            <a:miter lim="800000"/>
            <a:headEnd/>
            <a:tailEnd/>
          </a:ln>
        </p:spPr>
        <p:txBody>
          <a:bodyPr wrap="none">
            <a:spAutoFit/>
          </a:bodyPr>
          <a:lstStyle/>
          <a:p>
            <a:pPr algn="ctr"/>
            <a:r>
              <a:rPr lang="fr-FR" b="1" dirty="0"/>
              <a:t>Faculté de médecine</a:t>
            </a:r>
          </a:p>
        </p:txBody>
      </p:sp>
      <p:sp>
        <p:nvSpPr>
          <p:cNvPr id="9" name="Rectangle 8"/>
          <p:cNvSpPr/>
          <p:nvPr/>
        </p:nvSpPr>
        <p:spPr>
          <a:xfrm>
            <a:off x="1142976" y="5857892"/>
            <a:ext cx="7858180" cy="500066"/>
          </a:xfrm>
          <a:prstGeom prst="rect">
            <a:avLst/>
          </a:prstGeom>
          <a:solidFill>
            <a:schemeClr val="accent2">
              <a:lumMod val="20000"/>
              <a:lumOff val="80000"/>
            </a:schemeClr>
          </a:solidFill>
          <a:ln w="3175">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Sous-titre 2"/>
          <p:cNvSpPr>
            <a:spLocks noGrp="1"/>
          </p:cNvSpPr>
          <p:nvPr>
            <p:ph type="subTitle" idx="1"/>
          </p:nvPr>
        </p:nvSpPr>
        <p:spPr>
          <a:xfrm>
            <a:off x="1214414" y="5929330"/>
            <a:ext cx="1571636" cy="357190"/>
          </a:xfrm>
        </p:spPr>
        <p:txBody>
          <a:bodyPr>
            <a:normAutofit/>
          </a:bodyPr>
          <a:lstStyle/>
          <a:p>
            <a:r>
              <a:rPr lang="fr-FR" sz="1800" b="1" dirty="0" smtClean="0">
                <a:solidFill>
                  <a:schemeClr val="tx1"/>
                </a:solidFill>
                <a:latin typeface="Calibri" pitchFamily="34" charset="0"/>
                <a:cs typeface="Calibri" pitchFamily="34" charset="0"/>
              </a:rPr>
              <a:t>Dr. AMIOUR </a:t>
            </a:r>
          </a:p>
          <a:p>
            <a:endParaRPr lang="fr-FR" b="1" dirty="0">
              <a:solidFill>
                <a:schemeClr val="tx1"/>
              </a:solidFill>
              <a:latin typeface="Calibri" pitchFamily="34" charset="0"/>
              <a:cs typeface="Calibri" pitchFamily="34" charset="0"/>
            </a:endParaRPr>
          </a:p>
        </p:txBody>
      </p:sp>
      <p:sp>
        <p:nvSpPr>
          <p:cNvPr id="11" name="ZoneTexte 8"/>
          <p:cNvSpPr txBox="1">
            <a:spLocks noChangeArrowheads="1"/>
          </p:cNvSpPr>
          <p:nvPr/>
        </p:nvSpPr>
        <p:spPr bwMode="auto">
          <a:xfrm>
            <a:off x="5500694" y="5929330"/>
            <a:ext cx="3833101" cy="369332"/>
          </a:xfrm>
          <a:prstGeom prst="rect">
            <a:avLst/>
          </a:prstGeom>
          <a:noFill/>
          <a:ln w="9525">
            <a:noFill/>
            <a:miter lim="800000"/>
            <a:headEnd/>
            <a:tailEnd/>
          </a:ln>
        </p:spPr>
        <p:txBody>
          <a:bodyPr wrap="square">
            <a:spAutoFit/>
          </a:bodyPr>
          <a:lstStyle/>
          <a:p>
            <a:r>
              <a:rPr lang="fr-FR" b="1" dirty="0"/>
              <a:t>Année universitaire </a:t>
            </a:r>
            <a:r>
              <a:rPr lang="fr-FR" b="1" dirty="0" smtClean="0"/>
              <a:t>2023/2024</a:t>
            </a:r>
            <a:endParaRPr lang="fr-FR" b="1" dirty="0"/>
          </a:p>
        </p:txBody>
      </p:sp>
      <p:sp>
        <p:nvSpPr>
          <p:cNvPr id="12" name="Organigramme : Connecteur 11"/>
          <p:cNvSpPr/>
          <p:nvPr/>
        </p:nvSpPr>
        <p:spPr>
          <a:xfrm>
            <a:off x="4714876" y="3000372"/>
            <a:ext cx="457200" cy="457200"/>
          </a:xfrm>
          <a:prstGeom prst="flowChartConnector">
            <a:avLst/>
          </a:prstGeom>
          <a:solidFill>
            <a:schemeClr val="bg1"/>
          </a:solidFill>
          <a:ln w="38100">
            <a:solidFill>
              <a:schemeClr val="tx2">
                <a:lumMod val="20000"/>
                <a:lumOff val="8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 name="Connecteur droit 13"/>
          <p:cNvCxnSpPr/>
          <p:nvPr/>
        </p:nvCxnSpPr>
        <p:spPr>
          <a:xfrm>
            <a:off x="5214942" y="3286124"/>
            <a:ext cx="3786214" cy="1588"/>
          </a:xfrm>
          <a:prstGeom prst="line">
            <a:avLst/>
          </a:prstGeom>
          <a:ln>
            <a:solidFill>
              <a:schemeClr val="tx2">
                <a:lumMod val="40000"/>
                <a:lumOff val="60000"/>
              </a:schemeClr>
            </a:solidFill>
          </a:ln>
        </p:spPr>
        <p:style>
          <a:lnRef idx="1">
            <a:schemeClr val="accent3"/>
          </a:lnRef>
          <a:fillRef idx="0">
            <a:schemeClr val="accent3"/>
          </a:fillRef>
          <a:effectRef idx="0">
            <a:schemeClr val="accent3"/>
          </a:effectRef>
          <a:fontRef idx="minor">
            <a:schemeClr val="tx1"/>
          </a:fontRef>
        </p:style>
      </p:cxnSp>
      <p:cxnSp>
        <p:nvCxnSpPr>
          <p:cNvPr id="18" name="Connecteur droit 17"/>
          <p:cNvCxnSpPr/>
          <p:nvPr/>
        </p:nvCxnSpPr>
        <p:spPr>
          <a:xfrm>
            <a:off x="1142976" y="3286124"/>
            <a:ext cx="3500461" cy="1589"/>
          </a:xfrm>
          <a:prstGeom prst="line">
            <a:avLst/>
          </a:prstGeom>
          <a:ln>
            <a:solidFill>
              <a:schemeClr val="tx2">
                <a:lumMod val="40000"/>
                <a:lumOff val="60000"/>
              </a:schemeClr>
            </a:solidFill>
          </a:ln>
        </p:spPr>
        <p:style>
          <a:lnRef idx="1">
            <a:schemeClr val="accent3"/>
          </a:lnRef>
          <a:fillRef idx="0">
            <a:schemeClr val="accent3"/>
          </a:fillRef>
          <a:effectRef idx="0">
            <a:schemeClr val="accent3"/>
          </a:effectRef>
          <a:fontRef idx="minor">
            <a:schemeClr val="tx1"/>
          </a:fontRef>
        </p:style>
      </p:cxnSp>
      <p:sp>
        <p:nvSpPr>
          <p:cNvPr id="29" name="Rectangle 28"/>
          <p:cNvSpPr/>
          <p:nvPr/>
        </p:nvSpPr>
        <p:spPr>
          <a:xfrm>
            <a:off x="2071670" y="4000504"/>
            <a:ext cx="6215106" cy="923330"/>
          </a:xfrm>
          <a:prstGeom prst="rect">
            <a:avLst/>
          </a:prstGeom>
        </p:spPr>
        <p:txBody>
          <a:bodyPr wrap="square">
            <a:spAutoFit/>
          </a:bodyPr>
          <a:lstStyle/>
          <a:p>
            <a:r>
              <a:rPr lang="fr-FR" sz="3200" b="1" i="1" dirty="0" smtClean="0">
                <a:effectLst>
                  <a:outerShdw blurRad="38100" dist="38100" dir="2700000" algn="tl">
                    <a:srgbClr val="000000">
                      <a:alpha val="43137"/>
                    </a:srgbClr>
                  </a:outerShdw>
                </a:effectLst>
                <a:latin typeface="Calibri" pitchFamily="34" charset="0"/>
                <a:cs typeface="Calibri" pitchFamily="34" charset="0"/>
              </a:rPr>
              <a:t>              </a:t>
            </a:r>
            <a:r>
              <a:rPr lang="fr-FR" sz="5400" b="1" i="1" dirty="0" smtClean="0">
                <a:effectLst>
                  <a:outerShdw blurRad="38100" dist="38100" dir="2700000" algn="tl">
                    <a:srgbClr val="000000">
                      <a:alpha val="43137"/>
                    </a:srgbClr>
                  </a:outerShdw>
                </a:effectLst>
                <a:latin typeface="Calibri" pitchFamily="34" charset="0"/>
                <a:cs typeface="Calibri" pitchFamily="34" charset="0"/>
              </a:rPr>
              <a:t>LES  </a:t>
            </a:r>
            <a:r>
              <a:rPr lang="fr-FR" sz="5400" b="1" i="1" dirty="0" smtClean="0">
                <a:effectLst>
                  <a:outerShdw blurRad="38100" dist="38100" dir="2700000" algn="tl">
                    <a:srgbClr val="000000">
                      <a:alpha val="43137"/>
                    </a:srgbClr>
                  </a:outerShdw>
                </a:effectLst>
                <a:latin typeface="Calibri" pitchFamily="34" charset="0"/>
                <a:cs typeface="Calibri" pitchFamily="34" charset="0"/>
              </a:rPr>
              <a:t>CILIES</a:t>
            </a:r>
            <a:endParaRPr lang="fr-FR" sz="5400" b="1" i="1" dirty="0" smtClean="0">
              <a:effectLst>
                <a:outerShdw blurRad="38100" dist="38100" dir="2700000" algn="tl">
                  <a:srgbClr val="000000">
                    <a:alpha val="43137"/>
                  </a:srgbClr>
                </a:outerShdw>
              </a:effectLst>
              <a:latin typeface="Calibri" pitchFamily="34" charset="0"/>
              <a:cs typeface="Calibri" pitchFamily="34" charset="0"/>
            </a:endParaRPr>
          </a:p>
        </p:txBody>
      </p:sp>
      <p:sp>
        <p:nvSpPr>
          <p:cNvPr id="15" name="Arc plein 14"/>
          <p:cNvSpPr/>
          <p:nvPr/>
        </p:nvSpPr>
        <p:spPr>
          <a:xfrm rot="5400000">
            <a:off x="464315" y="392885"/>
            <a:ext cx="1357322" cy="1428760"/>
          </a:xfrm>
          <a:prstGeom prst="blockArc">
            <a:avLst>
              <a:gd name="adj1" fmla="val 10738851"/>
              <a:gd name="adj2" fmla="val 21423427"/>
              <a:gd name="adj3" fmla="val 10448"/>
            </a:avLst>
          </a:prstGeom>
          <a:solidFill>
            <a:srgbClr val="DBCFB7"/>
          </a:solidFill>
          <a:ln>
            <a:solidFill>
              <a:srgbClr val="D0B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142976" y="357166"/>
            <a:ext cx="7786742" cy="6143668"/>
          </a:xfrm>
        </p:spPr>
        <p:style>
          <a:lnRef idx="2">
            <a:schemeClr val="accent2"/>
          </a:lnRef>
          <a:fillRef idx="1">
            <a:schemeClr val="lt1"/>
          </a:fillRef>
          <a:effectRef idx="0">
            <a:schemeClr val="accent2"/>
          </a:effectRef>
          <a:fontRef idx="minor">
            <a:schemeClr val="dk1"/>
          </a:fontRef>
        </p:style>
        <p:txBody>
          <a:bodyPr>
            <a:normAutofit/>
          </a:bodyPr>
          <a:lstStyle/>
          <a:p>
            <a:pPr algn="just">
              <a:buNone/>
            </a:pPr>
            <a:r>
              <a:rPr lang="fr-FR" sz="2400" dirty="0" smtClean="0">
                <a:latin typeface="Calibri" pitchFamily="34" charset="0"/>
                <a:cs typeface="Calibri" pitchFamily="34" charset="0"/>
              </a:rPr>
              <a:t>    </a:t>
            </a:r>
          </a:p>
          <a:p>
            <a:pPr algn="just">
              <a:buNone/>
            </a:pPr>
            <a:r>
              <a:rPr lang="fr-FR" sz="2400" dirty="0" smtClean="0">
                <a:latin typeface="Calibri" pitchFamily="34" charset="0"/>
                <a:cs typeface="Calibri" pitchFamily="34" charset="0"/>
              </a:rPr>
              <a:t>-</a:t>
            </a:r>
            <a:r>
              <a:rPr lang="fr-FR" sz="2400" dirty="0" smtClean="0">
                <a:latin typeface="Calibri" pitchFamily="34" charset="0"/>
                <a:cs typeface="Calibri" pitchFamily="34" charset="0"/>
              </a:rPr>
              <a:t>Les </a:t>
            </a:r>
            <a:r>
              <a:rPr lang="fr-FR" sz="2400" dirty="0" smtClean="0">
                <a:latin typeface="Calibri" pitchFamily="34" charset="0"/>
                <a:cs typeface="Calibri" pitchFamily="34" charset="0"/>
              </a:rPr>
              <a:t>ciliés sont des protozoaires cosmopolites  présentant </a:t>
            </a:r>
            <a:r>
              <a:rPr lang="fr-FR" sz="2400" dirty="0" smtClean="0">
                <a:latin typeface="Calibri" pitchFamily="34" charset="0"/>
                <a:cs typeface="Calibri" pitchFamily="34" charset="0"/>
              </a:rPr>
              <a:t>un </a:t>
            </a:r>
            <a:r>
              <a:rPr lang="fr-FR" sz="2400" dirty="0" smtClean="0">
                <a:latin typeface="Calibri" pitchFamily="34" charset="0"/>
                <a:cs typeface="Calibri" pitchFamily="34" charset="0"/>
              </a:rPr>
              <a:t>corps  revêtu d’un très grand nombre de </a:t>
            </a:r>
            <a:r>
              <a:rPr lang="fr-FR" sz="2400" dirty="0" smtClean="0">
                <a:latin typeface="Calibri" pitchFamily="34" charset="0"/>
                <a:cs typeface="Calibri" pitchFamily="34" charset="0"/>
              </a:rPr>
              <a:t>cils </a:t>
            </a:r>
            <a:r>
              <a:rPr lang="fr-FR" sz="2400" dirty="0" smtClean="0">
                <a:latin typeface="Calibri" pitchFamily="34" charset="0"/>
                <a:cs typeface="Calibri" pitchFamily="34" charset="0"/>
              </a:rPr>
              <a:t>vibratiles , leur permettant de se mobiliser </a:t>
            </a:r>
            <a:r>
              <a:rPr lang="fr-FR" sz="2400" dirty="0" smtClean="0">
                <a:latin typeface="Calibri" pitchFamily="34" charset="0"/>
                <a:cs typeface="Calibri" pitchFamily="34" charset="0"/>
              </a:rPr>
              <a:t>.</a:t>
            </a:r>
            <a:endParaRPr lang="fr-FR" sz="2400" dirty="0" smtClean="0">
              <a:latin typeface="Calibri" pitchFamily="34" charset="0"/>
              <a:cs typeface="Calibri" pitchFamily="34" charset="0"/>
            </a:endParaRPr>
          </a:p>
          <a:p>
            <a:pPr algn="just">
              <a:buNone/>
            </a:pPr>
            <a:r>
              <a:rPr lang="fr-FR" sz="2400" dirty="0" smtClean="0">
                <a:latin typeface="Calibri" pitchFamily="34" charset="0"/>
                <a:cs typeface="Calibri" pitchFamily="34" charset="0"/>
              </a:rPr>
              <a:t>-  </a:t>
            </a:r>
            <a:r>
              <a:rPr lang="fr-FR" sz="2400" dirty="0" smtClean="0">
                <a:latin typeface="Calibri" pitchFamily="34" charset="0"/>
                <a:cs typeface="Calibri" pitchFamily="34" charset="0"/>
              </a:rPr>
              <a:t>Une seule espèce parasite l’homme: </a:t>
            </a:r>
          </a:p>
          <a:p>
            <a:pPr algn="just">
              <a:buNone/>
            </a:pPr>
            <a:r>
              <a:rPr lang="fr-FR" sz="2400" b="1" dirty="0" smtClean="0">
                <a:latin typeface="Calibri" pitchFamily="34" charset="0"/>
                <a:cs typeface="Calibri" pitchFamily="34" charset="0"/>
              </a:rPr>
              <a:t>                 </a:t>
            </a:r>
            <a:r>
              <a:rPr lang="fr-FR" sz="2400" b="1" dirty="0" smtClean="0">
                <a:solidFill>
                  <a:srgbClr val="FF0000"/>
                </a:solidFill>
                <a:latin typeface="Calibri" pitchFamily="34" charset="0"/>
                <a:cs typeface="Calibri" pitchFamily="34" charset="0"/>
              </a:rPr>
              <a:t>Balantidium coli   </a:t>
            </a:r>
            <a:r>
              <a:rPr lang="fr-FR" sz="2400" dirty="0" smtClean="0">
                <a:solidFill>
                  <a:srgbClr val="FF0000"/>
                </a:solidFill>
                <a:latin typeface="Calibri" pitchFamily="34" charset="0"/>
                <a:cs typeface="Calibri" pitchFamily="34" charset="0"/>
              </a:rPr>
              <a:t>: </a:t>
            </a:r>
          </a:p>
          <a:p>
            <a:pPr algn="just">
              <a:buFontTx/>
              <a:buChar char="-"/>
            </a:pPr>
            <a:r>
              <a:rPr lang="fr-FR" sz="2400" dirty="0" smtClean="0">
                <a:latin typeface="Calibri" pitchFamily="34" charset="0"/>
                <a:cs typeface="Calibri" pitchFamily="34" charset="0"/>
              </a:rPr>
              <a:t>responsable de la Balantidiose.</a:t>
            </a:r>
          </a:p>
          <a:p>
            <a:pPr algn="just">
              <a:buFontTx/>
              <a:buChar char="-"/>
            </a:pPr>
            <a:r>
              <a:rPr lang="fr-FR" sz="2400" dirty="0" smtClean="0">
                <a:latin typeface="Calibri" pitchFamily="34" charset="0"/>
                <a:cs typeface="Calibri" pitchFamily="34" charset="0"/>
              </a:rPr>
              <a:t>C’est une parasitose rare provoquée par un cilié du colon de divers mammifères :  </a:t>
            </a:r>
            <a:r>
              <a:rPr lang="fr-FR" sz="2400" b="1" dirty="0" smtClean="0">
                <a:latin typeface="Calibri" pitchFamily="34" charset="0"/>
                <a:cs typeface="Calibri" pitchFamily="34" charset="0"/>
              </a:rPr>
              <a:t>porc  </a:t>
            </a:r>
            <a:r>
              <a:rPr lang="fr-FR" sz="2400" dirty="0" smtClean="0">
                <a:latin typeface="Calibri" pitchFamily="34" charset="0"/>
                <a:cs typeface="Calibri" pitchFamily="34" charset="0"/>
              </a:rPr>
              <a:t>et </a:t>
            </a:r>
            <a:r>
              <a:rPr lang="fr-FR" sz="2400" b="1" dirty="0" smtClean="0">
                <a:latin typeface="Calibri" pitchFamily="34" charset="0"/>
                <a:cs typeface="Calibri" pitchFamily="34" charset="0"/>
              </a:rPr>
              <a:t> singes, </a:t>
            </a:r>
            <a:r>
              <a:rPr lang="fr-FR" sz="2400" dirty="0" smtClean="0">
                <a:latin typeface="Calibri" pitchFamily="34" charset="0"/>
                <a:cs typeface="Calibri" pitchFamily="34" charset="0"/>
              </a:rPr>
              <a:t>rat…, </a:t>
            </a:r>
            <a:endParaRPr lang="fr-FR" sz="2400" dirty="0" smtClean="0">
              <a:latin typeface="Calibri" pitchFamily="34" charset="0"/>
              <a:cs typeface="Calibri" pitchFamily="34" charset="0"/>
            </a:endParaRPr>
          </a:p>
          <a:p>
            <a:pPr algn="just">
              <a:buFontTx/>
              <a:buChar char="-"/>
            </a:pPr>
            <a:r>
              <a:rPr lang="fr-FR" sz="2400" b="1" dirty="0" smtClean="0">
                <a:latin typeface="Calibri" pitchFamily="34" charset="0"/>
                <a:cs typeface="Calibri" pitchFamily="34" charset="0"/>
              </a:rPr>
              <a:t>accidentel</a:t>
            </a:r>
            <a:r>
              <a:rPr lang="fr-FR" sz="2400" dirty="0" smtClean="0">
                <a:latin typeface="Calibri" pitchFamily="34" charset="0"/>
                <a:cs typeface="Calibri" pitchFamily="34" charset="0"/>
              </a:rPr>
              <a:t> </a:t>
            </a:r>
            <a:r>
              <a:rPr lang="fr-FR" sz="2400" dirty="0" smtClean="0">
                <a:latin typeface="Calibri" pitchFamily="34" charset="0"/>
                <a:cs typeface="Calibri" pitchFamily="34" charset="0"/>
              </a:rPr>
              <a:t>chez l’homme. </a:t>
            </a:r>
          </a:p>
          <a:p>
            <a:pPr algn="just">
              <a:buFontTx/>
              <a:buChar char="-"/>
            </a:pPr>
            <a:endParaRPr lang="fr-FR" sz="2400" dirty="0" smtClean="0">
              <a:latin typeface="Calibri" pitchFamily="34" charset="0"/>
              <a:cs typeface="Calibri" pitchFamily="34" charset="0"/>
            </a:endParaRPr>
          </a:p>
        </p:txBody>
      </p:sp>
      <p:pic>
        <p:nvPicPr>
          <p:cNvPr id="3" name="Picture 2" descr="C:\Users\acer\Desktop\imagesbnnn.jpg"/>
          <p:cNvPicPr>
            <a:picLocks noChangeAspect="1" noChangeArrowheads="1"/>
          </p:cNvPicPr>
          <p:nvPr/>
        </p:nvPicPr>
        <p:blipFill>
          <a:blip r:embed="rId2"/>
          <a:srcRect t="49456"/>
          <a:stretch>
            <a:fillRect/>
          </a:stretch>
        </p:blipFill>
        <p:spPr bwMode="auto">
          <a:xfrm>
            <a:off x="4643438" y="4643446"/>
            <a:ext cx="4071966" cy="1785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51520" y="214290"/>
            <a:ext cx="8712968" cy="6383062"/>
          </a:xfrm>
          <a:ln>
            <a:solidFill>
              <a:schemeClr val="bg1"/>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fr-FR" sz="2400" b="1" u="sng" dirty="0" smtClean="0">
                <a:solidFill>
                  <a:srgbClr val="FF0000"/>
                </a:solidFill>
                <a:latin typeface="Calibri" pitchFamily="34" charset="0"/>
                <a:cs typeface="Calibri" pitchFamily="34" charset="0"/>
              </a:rPr>
              <a:t>                                                                                        II/-Epidémiologie</a:t>
            </a:r>
            <a:r>
              <a:rPr lang="fr-FR" sz="2400" b="1" dirty="0" smtClean="0">
                <a:solidFill>
                  <a:srgbClr val="FF0000"/>
                </a:solidFill>
                <a:latin typeface="Calibri" pitchFamily="34" charset="0"/>
                <a:cs typeface="Calibri" pitchFamily="34" charset="0"/>
              </a:rPr>
              <a:t>:</a:t>
            </a:r>
          </a:p>
          <a:p>
            <a:pPr algn="just"/>
            <a:r>
              <a:rPr lang="fr-FR" sz="2400" b="1" u="sng" dirty="0" smtClean="0">
                <a:solidFill>
                  <a:srgbClr val="FF0000"/>
                </a:solidFill>
                <a:latin typeface="Calibri" pitchFamily="34" charset="0"/>
                <a:cs typeface="Calibri" pitchFamily="34" charset="0"/>
              </a:rPr>
              <a:t>                                                                                                    LE parasite:</a:t>
            </a:r>
            <a:endParaRPr lang="fr-FR" sz="2400" b="1" dirty="0" smtClean="0">
              <a:solidFill>
                <a:srgbClr val="FF0000"/>
              </a:solidFill>
              <a:latin typeface="Calibri" pitchFamily="34" charset="0"/>
              <a:cs typeface="Calibri" pitchFamily="34" charset="0"/>
            </a:endParaRPr>
          </a:p>
          <a:p>
            <a:pPr marL="514350" indent="-514350" algn="just"/>
            <a:r>
              <a:rPr lang="fr-FR" dirty="0" smtClean="0">
                <a:solidFill>
                  <a:schemeClr val="tx1"/>
                </a:solidFill>
                <a:latin typeface="Calibri" pitchFamily="34" charset="0"/>
                <a:cs typeface="Calibri" pitchFamily="34" charset="0"/>
              </a:rPr>
              <a:t>- </a:t>
            </a:r>
            <a:r>
              <a:rPr lang="fr-FR" sz="2000" dirty="0" smtClean="0">
                <a:solidFill>
                  <a:schemeClr val="tx1"/>
                </a:solidFill>
                <a:latin typeface="Calibri" pitchFamily="34" charset="0"/>
                <a:cs typeface="Calibri" pitchFamily="34" charset="0"/>
              </a:rPr>
              <a:t>Embranchement: Ciliophora.</a:t>
            </a:r>
          </a:p>
          <a:p>
            <a:pPr marL="514350" indent="-514350" algn="just"/>
            <a:r>
              <a:rPr lang="fr-FR" sz="2000" dirty="0" smtClean="0">
                <a:solidFill>
                  <a:schemeClr val="tx1"/>
                </a:solidFill>
                <a:latin typeface="Calibri" pitchFamily="34" charset="0"/>
                <a:cs typeface="Calibri" pitchFamily="34" charset="0"/>
              </a:rPr>
              <a:t>- Classe: kinétofragminophora.</a:t>
            </a:r>
          </a:p>
          <a:p>
            <a:pPr marL="514350" indent="-514350" algn="just"/>
            <a:r>
              <a:rPr lang="fr-FR" sz="2000" dirty="0" smtClean="0">
                <a:solidFill>
                  <a:schemeClr val="tx1"/>
                </a:solidFill>
                <a:latin typeface="Calibri" pitchFamily="34" charset="0"/>
                <a:cs typeface="Calibri" pitchFamily="34" charset="0"/>
              </a:rPr>
              <a:t>- Famille: Balantidiidée.     </a:t>
            </a:r>
          </a:p>
          <a:p>
            <a:pPr marL="514350" indent="-514350" algn="just"/>
            <a:r>
              <a:rPr lang="fr-FR" sz="2000" b="1" dirty="0" smtClean="0">
                <a:solidFill>
                  <a:srgbClr val="FF0000"/>
                </a:solidFill>
                <a:latin typeface="Calibri" pitchFamily="34" charset="0"/>
                <a:cs typeface="Calibri" pitchFamily="34" charset="0"/>
              </a:rPr>
              <a:t>- Genre: Balantidium. </a:t>
            </a:r>
          </a:p>
          <a:p>
            <a:pPr marL="514350" indent="-514350" algn="just"/>
            <a:r>
              <a:rPr lang="fr-FR" sz="2000" b="1" dirty="0" smtClean="0">
                <a:solidFill>
                  <a:srgbClr val="FF0000"/>
                </a:solidFill>
                <a:latin typeface="Calibri" pitchFamily="34" charset="0"/>
                <a:cs typeface="Calibri" pitchFamily="34" charset="0"/>
              </a:rPr>
              <a:t>- Espèce: coli. </a:t>
            </a:r>
            <a:endParaRPr lang="fr-FR" sz="2000" b="1" dirty="0">
              <a:solidFill>
                <a:srgbClr val="FF0000"/>
              </a:solidFill>
              <a:latin typeface="Calibri" pitchFamily="34" charset="0"/>
              <a:cs typeface="Calibri" pitchFamily="34" charset="0"/>
            </a:endParaRPr>
          </a:p>
        </p:txBody>
      </p:sp>
      <p:sp>
        <p:nvSpPr>
          <p:cNvPr id="5" name="ZoneTexte 4"/>
          <p:cNvSpPr txBox="1"/>
          <p:nvPr/>
        </p:nvSpPr>
        <p:spPr>
          <a:xfrm>
            <a:off x="5214942" y="2000240"/>
            <a:ext cx="3714776" cy="2062103"/>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buFontTx/>
              <a:buChar char="•"/>
            </a:pPr>
            <a:r>
              <a:rPr lang="fr-BE" sz="2400" b="1" u="sng" dirty="0" smtClean="0">
                <a:solidFill>
                  <a:schemeClr val="tx1"/>
                </a:solidFill>
                <a:latin typeface="Calibri" pitchFamily="34" charset="0"/>
                <a:cs typeface="Calibri" pitchFamily="34" charset="0"/>
              </a:rPr>
              <a:t>Trophozoïte</a:t>
            </a:r>
            <a:r>
              <a:rPr lang="fr-BE" sz="2400" dirty="0" smtClean="0">
                <a:solidFill>
                  <a:schemeClr val="tx1"/>
                </a:solidFill>
                <a:latin typeface="Calibri" pitchFamily="34" charset="0"/>
                <a:cs typeface="Calibri" pitchFamily="34" charset="0"/>
              </a:rPr>
              <a:t>: </a:t>
            </a:r>
          </a:p>
          <a:p>
            <a:pPr algn="just"/>
            <a:r>
              <a:rPr lang="fr-BE" sz="2400" dirty="0" smtClean="0">
                <a:solidFill>
                  <a:schemeClr val="tx1"/>
                </a:solidFill>
                <a:latin typeface="Calibri" pitchFamily="34" charset="0"/>
                <a:cs typeface="Calibri" pitchFamily="34" charset="0"/>
              </a:rPr>
              <a:t>-  </a:t>
            </a:r>
            <a:r>
              <a:rPr lang="fr-BE" sz="2000" dirty="0" smtClean="0">
                <a:solidFill>
                  <a:schemeClr val="tx1"/>
                </a:solidFill>
                <a:latin typeface="Calibri" pitchFamily="34" charset="0"/>
                <a:cs typeface="Calibri" pitchFamily="34" charset="0"/>
              </a:rPr>
              <a:t>(80 à 120 µm) </a:t>
            </a:r>
          </a:p>
          <a:p>
            <a:pPr algn="just"/>
            <a:r>
              <a:rPr lang="fr-BE" sz="2000" dirty="0" smtClean="0">
                <a:solidFill>
                  <a:schemeClr val="tx1"/>
                </a:solidFill>
                <a:latin typeface="Calibri" pitchFamily="34" charset="0"/>
                <a:cs typeface="Calibri" pitchFamily="34" charset="0"/>
              </a:rPr>
              <a:t>-  pourvu de cils, d’un cytoplasme. </a:t>
            </a:r>
          </a:p>
          <a:p>
            <a:pPr algn="just"/>
            <a:r>
              <a:rPr lang="fr-BE" sz="2000" dirty="0" smtClean="0">
                <a:solidFill>
                  <a:schemeClr val="tx1"/>
                </a:solidFill>
                <a:latin typeface="Calibri" pitchFamily="34" charset="0"/>
                <a:cs typeface="Calibri" pitchFamily="34" charset="0"/>
              </a:rPr>
              <a:t>-  un micronucléus arrondi et d’un</a:t>
            </a:r>
          </a:p>
          <a:p>
            <a:pPr algn="just"/>
            <a:r>
              <a:rPr lang="fr-BE" sz="2000" dirty="0" smtClean="0">
                <a:solidFill>
                  <a:schemeClr val="tx1"/>
                </a:solidFill>
                <a:latin typeface="Calibri" pitchFamily="34" charset="0"/>
                <a:cs typeface="Calibri" pitchFamily="34" charset="0"/>
              </a:rPr>
              <a:t>   macronucléus réniforme. </a:t>
            </a:r>
          </a:p>
          <a:p>
            <a:pPr algn="just"/>
            <a:r>
              <a:rPr lang="fr-BE" sz="2000" dirty="0" smtClean="0">
                <a:solidFill>
                  <a:schemeClr val="tx1"/>
                </a:solidFill>
                <a:latin typeface="Calibri" pitchFamily="34" charset="0"/>
                <a:cs typeface="Calibri" pitchFamily="34" charset="0"/>
              </a:rPr>
              <a:t>-  un péristome (ou cytostome).</a:t>
            </a:r>
          </a:p>
        </p:txBody>
      </p:sp>
      <p:sp>
        <p:nvSpPr>
          <p:cNvPr id="6" name="ZoneTexte 5"/>
          <p:cNvSpPr txBox="1"/>
          <p:nvPr/>
        </p:nvSpPr>
        <p:spPr>
          <a:xfrm>
            <a:off x="5214942" y="4286256"/>
            <a:ext cx="3714776" cy="212365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buFont typeface="Arial" pitchFamily="34" charset="0"/>
              <a:buChar char="•"/>
            </a:pPr>
            <a:r>
              <a:rPr lang="fr-BE" sz="2800" b="1" i="1" u="sng" dirty="0" smtClean="0"/>
              <a:t>Kyste</a:t>
            </a:r>
            <a:r>
              <a:rPr lang="fr-BE" sz="2400" dirty="0" smtClean="0">
                <a:latin typeface="Calibri" pitchFamily="34" charset="0"/>
                <a:cs typeface="Calibri" pitchFamily="34" charset="0"/>
              </a:rPr>
              <a:t>: </a:t>
            </a:r>
          </a:p>
          <a:p>
            <a:r>
              <a:rPr lang="fr-BE" sz="2000" dirty="0" smtClean="0">
                <a:latin typeface="Calibri" pitchFamily="34" charset="0"/>
                <a:cs typeface="Calibri" pitchFamily="34" charset="0"/>
              </a:rPr>
              <a:t>-  (50 à 80µm).</a:t>
            </a:r>
          </a:p>
          <a:p>
            <a:r>
              <a:rPr lang="fr-BE" sz="2000" dirty="0" smtClean="0">
                <a:latin typeface="Calibri" pitchFamily="34" charset="0"/>
                <a:cs typeface="Calibri" pitchFamily="34" charset="0"/>
              </a:rPr>
              <a:t>-  entouré d’1 coque épaisse.</a:t>
            </a:r>
          </a:p>
          <a:p>
            <a:pPr>
              <a:buFontTx/>
              <a:buChar char="-"/>
            </a:pPr>
            <a:r>
              <a:rPr lang="fr-BE" sz="2000" dirty="0" smtClean="0">
                <a:latin typeface="Calibri" pitchFamily="34" charset="0"/>
                <a:cs typeface="Calibri" pitchFamily="34" charset="0"/>
              </a:rPr>
              <a:t>  renferme 1 macronucléus et    </a:t>
            </a:r>
          </a:p>
          <a:p>
            <a:r>
              <a:rPr lang="fr-BE" sz="2000" dirty="0" smtClean="0">
                <a:latin typeface="Calibri" pitchFamily="34" charset="0"/>
                <a:cs typeface="Calibri" pitchFamily="34" charset="0"/>
              </a:rPr>
              <a:t>   1micronucleus.</a:t>
            </a:r>
            <a:endParaRPr lang="fr-FR" sz="2000" dirty="0" smtClean="0">
              <a:latin typeface="Calibri" pitchFamily="34" charset="0"/>
              <a:cs typeface="Calibri" pitchFamily="34" charset="0"/>
            </a:endParaRPr>
          </a:p>
          <a:p>
            <a:endParaRPr lang="fr-FR" sz="2400" dirty="0">
              <a:latin typeface="Calibri" pitchFamily="34" charset="0"/>
              <a:cs typeface="Calibri" pitchFamily="34" charset="0"/>
            </a:endParaRPr>
          </a:p>
        </p:txBody>
      </p:sp>
      <p:pic>
        <p:nvPicPr>
          <p:cNvPr id="7" name="Picture 2" descr="C:\Users\acer\Downloads\balantidium-coli-4-638.jpg"/>
          <p:cNvPicPr>
            <a:picLocks noChangeAspect="1" noChangeArrowheads="1"/>
          </p:cNvPicPr>
          <p:nvPr/>
        </p:nvPicPr>
        <p:blipFill>
          <a:blip r:embed="rId2"/>
          <a:srcRect/>
          <a:stretch>
            <a:fillRect/>
          </a:stretch>
        </p:blipFill>
        <p:spPr bwMode="auto">
          <a:xfrm>
            <a:off x="214282" y="3071810"/>
            <a:ext cx="4786346" cy="35719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85786" y="0"/>
            <a:ext cx="4429156" cy="500065"/>
          </a:xfrm>
        </p:spPr>
        <p:txBody>
          <a:bodyPr>
            <a:normAutofit/>
          </a:bodyPr>
          <a:lstStyle/>
          <a:p>
            <a:r>
              <a:rPr lang="fr-FR" sz="2400" b="1" dirty="0" smtClean="0">
                <a:solidFill>
                  <a:schemeClr val="accent3"/>
                </a:solidFill>
                <a:effectLst/>
                <a:latin typeface="Calibri" pitchFamily="34" charset="0"/>
                <a:cs typeface="Calibri" pitchFamily="34" charset="0"/>
              </a:rPr>
              <a:t>2-</a:t>
            </a:r>
            <a:r>
              <a:rPr lang="fr-FR" sz="2400" b="1" u="sng" dirty="0" smtClean="0">
                <a:solidFill>
                  <a:schemeClr val="accent3"/>
                </a:solidFill>
                <a:effectLst/>
                <a:latin typeface="Calibri" pitchFamily="34" charset="0"/>
                <a:cs typeface="Calibri" pitchFamily="34" charset="0"/>
              </a:rPr>
              <a:t>Le réservoir</a:t>
            </a:r>
            <a:r>
              <a:rPr lang="fr-FR" sz="2400" b="1" dirty="0" smtClean="0">
                <a:solidFill>
                  <a:schemeClr val="accent3"/>
                </a:solidFill>
                <a:effectLst/>
                <a:latin typeface="Calibri" pitchFamily="34" charset="0"/>
                <a:cs typeface="Calibri" pitchFamily="34" charset="0"/>
              </a:rPr>
              <a:t>:</a:t>
            </a:r>
            <a:endParaRPr lang="fr-FR" sz="2400" b="1" dirty="0">
              <a:solidFill>
                <a:schemeClr val="accent3"/>
              </a:solidFill>
              <a:effectLst/>
              <a:latin typeface="Calibri" pitchFamily="34" charset="0"/>
              <a:cs typeface="Calibri" pitchFamily="34" charset="0"/>
            </a:endParaRPr>
          </a:p>
        </p:txBody>
      </p:sp>
      <p:sp>
        <p:nvSpPr>
          <p:cNvPr id="3" name="Sous-titre 2"/>
          <p:cNvSpPr>
            <a:spLocks noGrp="1"/>
          </p:cNvSpPr>
          <p:nvPr>
            <p:ph type="subTitle" idx="1"/>
          </p:nvPr>
        </p:nvSpPr>
        <p:spPr>
          <a:xfrm>
            <a:off x="214282" y="571480"/>
            <a:ext cx="8643998" cy="1571636"/>
          </a:xfrm>
          <a:ln/>
        </p:spPr>
        <p:style>
          <a:lnRef idx="2">
            <a:schemeClr val="accent1"/>
          </a:lnRef>
          <a:fillRef idx="1">
            <a:schemeClr val="lt1"/>
          </a:fillRef>
          <a:effectRef idx="0">
            <a:schemeClr val="accent1"/>
          </a:effectRef>
          <a:fontRef idx="minor">
            <a:schemeClr val="dk1"/>
          </a:fontRef>
        </p:style>
        <p:txBody>
          <a:bodyPr>
            <a:noAutofit/>
          </a:bodyPr>
          <a:lstStyle/>
          <a:p>
            <a:pPr algn="just">
              <a:buFontTx/>
              <a:buChar char="-"/>
            </a:pPr>
            <a:r>
              <a:rPr lang="fr-FR" sz="2000" b="1" dirty="0" smtClean="0">
                <a:solidFill>
                  <a:schemeClr val="tx1"/>
                </a:solidFill>
                <a:latin typeface="Calibri" pitchFamily="34" charset="0"/>
                <a:cs typeface="Calibri" pitchFamily="34" charset="0"/>
              </a:rPr>
              <a:t>  L’homme </a:t>
            </a:r>
            <a:r>
              <a:rPr lang="fr-FR" sz="2400" dirty="0" smtClean="0">
                <a:solidFill>
                  <a:schemeClr val="tx1"/>
                </a:solidFill>
                <a:latin typeface="Calibri" pitchFamily="34" charset="0"/>
                <a:cs typeface="Calibri" pitchFamily="34" charset="0"/>
              </a:rPr>
              <a:t>: </a:t>
            </a:r>
            <a:r>
              <a:rPr lang="fr-FR" sz="2000" dirty="0" smtClean="0">
                <a:solidFill>
                  <a:schemeClr val="tx1"/>
                </a:solidFill>
                <a:latin typeface="Calibri" pitchFamily="34" charset="0"/>
                <a:cs typeface="Calibri" pitchFamily="34" charset="0"/>
              </a:rPr>
              <a:t>réservoir important du fait du grand nombre des porteurs sains </a:t>
            </a:r>
          </a:p>
          <a:p>
            <a:pPr algn="just"/>
            <a:r>
              <a:rPr lang="fr-FR" sz="2000" dirty="0" smtClean="0">
                <a:solidFill>
                  <a:schemeClr val="tx1"/>
                </a:solidFill>
                <a:latin typeface="Calibri" pitchFamily="34" charset="0"/>
                <a:cs typeface="Calibri" pitchFamily="34" charset="0"/>
              </a:rPr>
              <a:t>                      (80%).</a:t>
            </a:r>
          </a:p>
          <a:p>
            <a:pPr algn="just"/>
            <a:r>
              <a:rPr lang="fr-FR" sz="2000" b="1" dirty="0" smtClean="0">
                <a:solidFill>
                  <a:schemeClr val="tx1"/>
                </a:solidFill>
                <a:latin typeface="Calibri" pitchFamily="34" charset="0"/>
                <a:cs typeface="Calibri" pitchFamily="34" charset="0"/>
              </a:rPr>
              <a:t>-  Le porc:     </a:t>
            </a:r>
            <a:r>
              <a:rPr lang="fr-FR" sz="2000" dirty="0" smtClean="0">
                <a:solidFill>
                  <a:schemeClr val="tx1"/>
                </a:solidFill>
                <a:latin typeface="Calibri" pitchFamily="34" charset="0"/>
                <a:cs typeface="Calibri" pitchFamily="34" charset="0"/>
              </a:rPr>
              <a:t>car c’est un parasite habituel du gros intestin  du porc.</a:t>
            </a:r>
          </a:p>
          <a:p>
            <a:pPr algn="just"/>
            <a:r>
              <a:rPr lang="fr-FR" sz="2000" b="1" dirty="0" smtClean="0">
                <a:solidFill>
                  <a:schemeClr val="tx1"/>
                </a:solidFill>
                <a:latin typeface="Calibri" pitchFamily="34" charset="0"/>
                <a:cs typeface="Calibri" pitchFamily="34" charset="0"/>
              </a:rPr>
              <a:t>-  Singes.</a:t>
            </a:r>
            <a:endParaRPr lang="fr-FR" sz="2000" b="1" dirty="0">
              <a:solidFill>
                <a:schemeClr val="tx1"/>
              </a:solidFill>
              <a:latin typeface="Calibri" pitchFamily="34" charset="0"/>
              <a:cs typeface="Calibri" pitchFamily="34" charset="0"/>
            </a:endParaRPr>
          </a:p>
        </p:txBody>
      </p:sp>
      <p:sp>
        <p:nvSpPr>
          <p:cNvPr id="7" name="Sous-titre 2"/>
          <p:cNvSpPr txBox="1">
            <a:spLocks/>
          </p:cNvSpPr>
          <p:nvPr/>
        </p:nvSpPr>
        <p:spPr>
          <a:xfrm>
            <a:off x="214282" y="2643182"/>
            <a:ext cx="8678768" cy="1714512"/>
          </a:xfrm>
          <a:prstGeom prst="rect">
            <a:avLst/>
          </a:prstGeom>
          <a:ln/>
        </p:spPr>
        <p:style>
          <a:lnRef idx="2">
            <a:schemeClr val="accent1"/>
          </a:lnRef>
          <a:fillRef idx="1">
            <a:schemeClr val="lt1"/>
          </a:fillRef>
          <a:effectRef idx="0">
            <a:schemeClr val="accent1"/>
          </a:effectRef>
          <a:fontRef idx="minor">
            <a:schemeClr val="dk1"/>
          </a:fontRef>
        </p:style>
        <p:txBody>
          <a:bodyPr vert="horz" lIns="45720" tIns="0" rIns="45720" bIns="0">
            <a:normAutofit/>
          </a:bodyPr>
          <a:lstStyle/>
          <a:p>
            <a:pPr marL="0" marR="0" lvl="0" indent="0" algn="just" defTabSz="914400" rtl="0" eaLnBrk="1" fontAlgn="auto" latinLnBrk="0" hangingPunct="1">
              <a:lnSpc>
                <a:spcPct val="100000"/>
              </a:lnSpc>
              <a:spcBef>
                <a:spcPts val="600"/>
              </a:spcBef>
              <a:spcAft>
                <a:spcPts val="0"/>
              </a:spcAft>
              <a:buClr>
                <a:schemeClr val="tx2"/>
              </a:buClr>
              <a:buSzPct val="73000"/>
              <a:tabLst/>
              <a:defRPr/>
            </a:pPr>
            <a:r>
              <a:rPr lang="fr-FR" sz="2200" b="1" dirty="0" smtClean="0">
                <a:solidFill>
                  <a:schemeClr val="tx1"/>
                </a:solidFill>
                <a:latin typeface="Calibri" pitchFamily="34" charset="0"/>
                <a:cs typeface="Calibri" pitchFamily="34" charset="0"/>
              </a:rPr>
              <a:t>  -   </a:t>
            </a:r>
            <a:r>
              <a:rPr kumimoji="0" lang="fr-FR" sz="2000" b="1" i="0" u="none" strike="noStrike" kern="1200" cap="none" spc="0" normalizeH="0" baseline="0" noProof="0" dirty="0" smtClean="0">
                <a:ln>
                  <a:noFill/>
                </a:ln>
                <a:solidFill>
                  <a:srgbClr val="FF0000"/>
                </a:solidFill>
                <a:effectLst/>
                <a:uLnTx/>
                <a:uFillTx/>
                <a:latin typeface="Calibri" pitchFamily="34" charset="0"/>
                <a:ea typeface="+mn-ea"/>
                <a:cs typeface="Calibri" pitchFamily="34" charset="0"/>
              </a:rPr>
              <a:t>transmission oro-fécale</a:t>
            </a:r>
            <a:r>
              <a:rPr kumimoji="0" lang="fr-FR" sz="2000" b="0" i="0" u="none" strike="noStrike" kern="1200" cap="none" spc="0" normalizeH="0" baseline="0" noProof="0" dirty="0" smtClean="0">
                <a:ln>
                  <a:noFill/>
                </a:ln>
                <a:solidFill>
                  <a:srgbClr val="FF0000"/>
                </a:solidFill>
                <a:effectLst/>
                <a:uLnTx/>
                <a:uFillTx/>
                <a:latin typeface="Calibri" pitchFamily="34" charset="0"/>
                <a:ea typeface="+mn-ea"/>
                <a:cs typeface="Calibri" pitchFamily="34" charset="0"/>
              </a:rPr>
              <a:t>: </a:t>
            </a:r>
            <a:endParaRPr kumimoji="0" lang="fr-BE" sz="2000" b="1" i="0" u="none" strike="noStrike" kern="1200" cap="none" spc="0" normalizeH="0" baseline="0" noProof="0" dirty="0" smtClean="0">
              <a:ln>
                <a:noFill/>
              </a:ln>
              <a:solidFill>
                <a:srgbClr val="FF0000"/>
              </a:solidFill>
              <a:effectLst/>
              <a:uLnTx/>
              <a:uFillTx/>
              <a:latin typeface="Calibri" pitchFamily="34" charset="0"/>
              <a:ea typeface="+mn-ea"/>
              <a:cs typeface="Calibri" pitchFamily="34" charset="0"/>
            </a:endParaRPr>
          </a:p>
          <a:p>
            <a:pPr marL="0" marR="0" lvl="0" indent="0" algn="just" defTabSz="914400" rtl="0" eaLnBrk="1" fontAlgn="auto" latinLnBrk="0" hangingPunct="1">
              <a:lnSpc>
                <a:spcPct val="100000"/>
              </a:lnSpc>
              <a:spcBef>
                <a:spcPts val="600"/>
              </a:spcBef>
              <a:spcAft>
                <a:spcPts val="0"/>
              </a:spcAft>
              <a:buClr>
                <a:schemeClr val="tx2"/>
              </a:buClr>
              <a:buSzPct val="73000"/>
              <a:buFont typeface="Wingdings 2"/>
              <a:buNone/>
              <a:tabLst/>
              <a:defRPr/>
            </a:pPr>
            <a:r>
              <a:rPr kumimoji="0" lang="fr-BE" sz="2000" b="1" i="0" u="none" strike="noStrike" kern="1200" cap="none" spc="0" normalizeH="0" baseline="0" noProof="0" dirty="0" smtClean="0">
                <a:ln>
                  <a:noFill/>
                </a:ln>
                <a:solidFill>
                  <a:schemeClr val="tx1"/>
                </a:solidFill>
                <a:effectLst/>
                <a:uLnTx/>
                <a:uFillTx/>
                <a:latin typeface="Calibri" pitchFamily="34" charset="0"/>
                <a:ea typeface="+mn-ea"/>
                <a:cs typeface="Calibri" pitchFamily="34" charset="0"/>
              </a:rPr>
              <a:t>     </a:t>
            </a:r>
            <a:r>
              <a:rPr kumimoji="0" lang="fr-BE" sz="2000" b="0" i="0" u="none" strike="noStrike" kern="1200" cap="none" spc="0" normalizeH="0" baseline="0" noProof="0" dirty="0" smtClean="0">
                <a:ln>
                  <a:noFill/>
                </a:ln>
                <a:solidFill>
                  <a:schemeClr val="tx1"/>
                </a:solidFill>
                <a:effectLst/>
                <a:uLnTx/>
                <a:uFillTx/>
                <a:latin typeface="Calibri" pitchFamily="34" charset="0"/>
                <a:ea typeface="+mn-ea"/>
                <a:cs typeface="Calibri" pitchFamily="34" charset="0"/>
              </a:rPr>
              <a:t>par</a:t>
            </a:r>
            <a:r>
              <a:rPr kumimoji="0" lang="fr-BE" sz="2000" b="1" i="0" u="none" strike="noStrike" kern="1200" cap="none" spc="0" normalizeH="0" baseline="0" noProof="0" dirty="0" smtClean="0">
                <a:ln>
                  <a:noFill/>
                </a:ln>
                <a:solidFill>
                  <a:schemeClr val="tx1"/>
                </a:solidFill>
                <a:effectLst/>
                <a:uLnTx/>
                <a:uFillTx/>
                <a:latin typeface="Calibri" pitchFamily="34" charset="0"/>
                <a:ea typeface="+mn-ea"/>
                <a:cs typeface="Calibri" pitchFamily="34" charset="0"/>
              </a:rPr>
              <a:t> Ingestion de kystes </a:t>
            </a:r>
            <a:r>
              <a:rPr kumimoji="0" lang="fr-BE" sz="2000" b="0" i="0" u="none" strike="noStrike" kern="1200" cap="none" spc="0" normalizeH="0" baseline="0" noProof="0" dirty="0" smtClean="0">
                <a:ln>
                  <a:noFill/>
                </a:ln>
                <a:solidFill>
                  <a:schemeClr val="tx1"/>
                </a:solidFill>
                <a:effectLst/>
                <a:uLnTx/>
                <a:uFillTx/>
                <a:latin typeface="Calibri" pitchFamily="34" charset="0"/>
                <a:ea typeface="+mn-ea"/>
                <a:cs typeface="Calibri" pitchFamily="34" charset="0"/>
              </a:rPr>
              <a:t>:aliments, eau, mains, charcuterie souillées.</a:t>
            </a:r>
          </a:p>
          <a:p>
            <a:pPr marL="0" marR="0" lvl="0" indent="0" algn="just" defTabSz="914400" rtl="0" eaLnBrk="1" fontAlgn="auto" latinLnBrk="0" hangingPunct="1">
              <a:lnSpc>
                <a:spcPct val="100000"/>
              </a:lnSpc>
              <a:spcBef>
                <a:spcPts val="600"/>
              </a:spcBef>
              <a:spcAft>
                <a:spcPts val="0"/>
              </a:spcAft>
              <a:buClr>
                <a:schemeClr val="tx2"/>
              </a:buClr>
              <a:buSzPct val="73000"/>
              <a:tabLst/>
              <a:defRPr/>
            </a:pPr>
            <a:r>
              <a:rPr kumimoji="0" lang="fr-BE" sz="2000" b="0" i="0" u="none" strike="noStrike" kern="1200" cap="none" spc="0" normalizeH="0" baseline="0" noProof="0" dirty="0" smtClean="0">
                <a:ln>
                  <a:noFill/>
                </a:ln>
                <a:solidFill>
                  <a:schemeClr val="tx1"/>
                </a:solidFill>
                <a:effectLst/>
                <a:uLnTx/>
                <a:uFillTx/>
                <a:latin typeface="Calibri" pitchFamily="34" charset="0"/>
                <a:ea typeface="+mn-ea"/>
                <a:cs typeface="Calibri" pitchFamily="34" charset="0"/>
              </a:rPr>
              <a:t>  -</a:t>
            </a:r>
            <a:r>
              <a:rPr kumimoji="0" lang="fr-BE" sz="2000" b="0" i="0" u="none" strike="noStrike" kern="1200" cap="none" spc="0" normalizeH="0" noProof="0" dirty="0" smtClean="0">
                <a:ln>
                  <a:noFill/>
                </a:ln>
                <a:solidFill>
                  <a:schemeClr val="tx1"/>
                </a:solidFill>
                <a:effectLst/>
                <a:uLnTx/>
                <a:uFillTx/>
                <a:latin typeface="Calibri" pitchFamily="34" charset="0"/>
                <a:ea typeface="+mn-ea"/>
                <a:cs typeface="Calibri" pitchFamily="34" charset="0"/>
              </a:rPr>
              <a:t> </a:t>
            </a:r>
            <a:r>
              <a:rPr kumimoji="0" lang="fr-BE" sz="2000" b="0" i="0" u="none" strike="noStrike" kern="1200" cap="none" spc="0" normalizeH="0" baseline="0" noProof="0" dirty="0" smtClean="0">
                <a:ln>
                  <a:noFill/>
                </a:ln>
                <a:solidFill>
                  <a:schemeClr val="tx1"/>
                </a:solidFill>
                <a:effectLst/>
                <a:uLnTx/>
                <a:uFillTx/>
                <a:latin typeface="Calibri" pitchFamily="34" charset="0"/>
                <a:ea typeface="+mn-ea"/>
                <a:cs typeface="Calibri" pitchFamily="34" charset="0"/>
              </a:rPr>
              <a:t>La Balantidiose est surtout une maladie professionnelle pour les éleveurs  </a:t>
            </a:r>
          </a:p>
          <a:p>
            <a:pPr marL="0" marR="0" lvl="0" indent="0" algn="just" defTabSz="914400" rtl="0" eaLnBrk="1" fontAlgn="auto" latinLnBrk="0" hangingPunct="1">
              <a:lnSpc>
                <a:spcPct val="100000"/>
              </a:lnSpc>
              <a:spcBef>
                <a:spcPts val="600"/>
              </a:spcBef>
              <a:spcAft>
                <a:spcPts val="0"/>
              </a:spcAft>
              <a:buClr>
                <a:schemeClr val="tx2"/>
              </a:buClr>
              <a:buSzPct val="73000"/>
              <a:tabLst/>
              <a:defRPr/>
            </a:pPr>
            <a:r>
              <a:rPr lang="fr-BE" sz="2000" dirty="0" smtClean="0">
                <a:solidFill>
                  <a:schemeClr val="tx1"/>
                </a:solidFill>
                <a:latin typeface="Calibri" pitchFamily="34" charset="0"/>
                <a:cs typeface="Calibri" pitchFamily="34" charset="0"/>
              </a:rPr>
              <a:t>     </a:t>
            </a:r>
            <a:r>
              <a:rPr kumimoji="0" lang="fr-BE" sz="2000" b="0" i="0" u="none" strike="noStrike" kern="1200" cap="none" spc="0" normalizeH="0" baseline="0" noProof="0" dirty="0" smtClean="0">
                <a:ln>
                  <a:noFill/>
                </a:ln>
                <a:solidFill>
                  <a:schemeClr val="tx1"/>
                </a:solidFill>
                <a:effectLst/>
                <a:uLnTx/>
                <a:uFillTx/>
                <a:latin typeface="Calibri" pitchFamily="34" charset="0"/>
                <a:ea typeface="+mn-ea"/>
                <a:cs typeface="Calibri" pitchFamily="34" charset="0"/>
              </a:rPr>
              <a:t>de porc, les charcutiers et les cultivateurs</a:t>
            </a:r>
            <a:r>
              <a:rPr kumimoji="0" lang="fr-BE" sz="2000" b="0" i="0" u="none" strike="noStrike" kern="1200" cap="none" spc="0" normalizeH="0" baseline="0" noProof="0" dirty="0" smtClean="0">
                <a:ln>
                  <a:noFill/>
                </a:ln>
                <a:solidFill>
                  <a:srgbClr val="FFFFFF"/>
                </a:solidFill>
                <a:effectLst/>
                <a:uLnTx/>
                <a:uFillTx/>
                <a:latin typeface="+mn-lt"/>
                <a:ea typeface="+mn-ea"/>
                <a:cs typeface="+mn-cs"/>
              </a:rPr>
              <a:t>.</a:t>
            </a:r>
          </a:p>
        </p:txBody>
      </p:sp>
      <p:sp>
        <p:nvSpPr>
          <p:cNvPr id="9" name="Sous-titre 2"/>
          <p:cNvSpPr txBox="1">
            <a:spLocks/>
          </p:cNvSpPr>
          <p:nvPr/>
        </p:nvSpPr>
        <p:spPr>
          <a:xfrm>
            <a:off x="142844" y="5000636"/>
            <a:ext cx="8786874" cy="1428760"/>
          </a:xfrm>
          <a:prstGeom prst="rect">
            <a:avLst/>
          </a:prstGeom>
          <a:ln/>
        </p:spPr>
        <p:style>
          <a:lnRef idx="2">
            <a:schemeClr val="accent1"/>
          </a:lnRef>
          <a:fillRef idx="1">
            <a:schemeClr val="lt1"/>
          </a:fillRef>
          <a:effectRef idx="0">
            <a:schemeClr val="accent1"/>
          </a:effectRef>
          <a:fontRef idx="minor">
            <a:schemeClr val="dk1"/>
          </a:fontRef>
        </p:style>
        <p:txBody>
          <a:bodyPr vert="horz" lIns="45720" tIns="0" rIns="45720" bIns="0">
            <a:normAutofit/>
          </a:bodyPr>
          <a:lstStyle/>
          <a:p>
            <a:pPr marL="0" marR="0" lvl="0" indent="0" algn="just" defTabSz="914400" rtl="0" eaLnBrk="1" fontAlgn="auto" latinLnBrk="0" hangingPunct="1">
              <a:lnSpc>
                <a:spcPct val="100000"/>
              </a:lnSpc>
              <a:spcBef>
                <a:spcPts val="600"/>
              </a:spcBef>
              <a:spcAft>
                <a:spcPts val="0"/>
              </a:spcAft>
              <a:buClr>
                <a:schemeClr val="tx2"/>
              </a:buClr>
              <a:buSzPct val="73000"/>
              <a:tabLst/>
              <a:defRPr/>
            </a:pPr>
            <a:r>
              <a:rPr lang="fr-FR" sz="2200" dirty="0" smtClean="0">
                <a:solidFill>
                  <a:srgbClr val="FFFFFF"/>
                </a:solidFill>
              </a:rPr>
              <a:t>    </a:t>
            </a:r>
            <a:r>
              <a:rPr kumimoji="0" lang="fr-FR" sz="2000" b="0" i="0" u="none" strike="noStrike" kern="1200" cap="none" spc="0" normalizeH="0" baseline="0" noProof="0" dirty="0" smtClean="0">
                <a:ln>
                  <a:noFill/>
                </a:ln>
                <a:solidFill>
                  <a:schemeClr val="tx1"/>
                </a:solidFill>
                <a:effectLst/>
                <a:uLnTx/>
                <a:uFillTx/>
                <a:latin typeface="Calibri" pitchFamily="34" charset="0"/>
                <a:cs typeface="Calibri" pitchFamily="34" charset="0"/>
              </a:rPr>
              <a:t>Parasitose </a:t>
            </a:r>
            <a:r>
              <a:rPr kumimoji="0" lang="fr-FR" sz="2000" b="1" i="0" u="none" strike="noStrike" kern="1200" cap="none" spc="0" normalizeH="0" baseline="0" noProof="0" dirty="0" smtClean="0">
                <a:ln>
                  <a:noFill/>
                </a:ln>
                <a:solidFill>
                  <a:schemeClr val="tx1"/>
                </a:solidFill>
                <a:effectLst/>
                <a:uLnTx/>
                <a:uFillTx/>
                <a:latin typeface="Calibri" pitchFamily="34" charset="0"/>
                <a:cs typeface="Calibri" pitchFamily="34" charset="0"/>
              </a:rPr>
              <a:t>cosmopolite  pour le porc. </a:t>
            </a:r>
            <a:endParaRPr kumimoji="0" lang="fr-FR" sz="2000" b="0" i="0" u="none" strike="noStrike" kern="1200" cap="none" spc="0" normalizeH="0" baseline="0" noProof="0" dirty="0" smtClean="0">
              <a:ln>
                <a:noFill/>
              </a:ln>
              <a:solidFill>
                <a:schemeClr val="tx1"/>
              </a:solidFill>
              <a:effectLst/>
              <a:uLnTx/>
              <a:uFillTx/>
              <a:latin typeface="Calibri" pitchFamily="34" charset="0"/>
              <a:cs typeface="Calibri" pitchFamily="34" charset="0"/>
            </a:endParaRPr>
          </a:p>
          <a:p>
            <a:pPr marL="0" marR="0" lvl="0" indent="0" algn="just" defTabSz="914400" rtl="0" eaLnBrk="1" fontAlgn="auto" latinLnBrk="0" hangingPunct="1">
              <a:lnSpc>
                <a:spcPct val="100000"/>
              </a:lnSpc>
              <a:spcBef>
                <a:spcPts val="600"/>
              </a:spcBef>
              <a:spcAft>
                <a:spcPts val="0"/>
              </a:spcAft>
              <a:buClr>
                <a:schemeClr val="tx2"/>
              </a:buClr>
              <a:buSzPct val="73000"/>
              <a:tabLst/>
              <a:defRPr/>
            </a:pPr>
            <a:r>
              <a:rPr lang="fr-FR" sz="2000" b="1" dirty="0" smtClean="0">
                <a:solidFill>
                  <a:schemeClr val="tx1"/>
                </a:solidFill>
                <a:latin typeface="Calibri" pitchFamily="34" charset="0"/>
                <a:cs typeface="Calibri" pitchFamily="34" charset="0"/>
              </a:rPr>
              <a:t>      E</a:t>
            </a:r>
            <a:r>
              <a:rPr kumimoji="0" lang="fr-FR" sz="2000" b="1" i="0" u="none" strike="noStrike" kern="1200" cap="none" spc="0" normalizeH="0" baseline="0" noProof="0" dirty="0" err="1" smtClean="0">
                <a:ln>
                  <a:noFill/>
                </a:ln>
                <a:solidFill>
                  <a:schemeClr val="tx1"/>
                </a:solidFill>
                <a:effectLst/>
                <a:uLnTx/>
                <a:uFillTx/>
                <a:latin typeface="Calibri" pitchFamily="34" charset="0"/>
                <a:cs typeface="Calibri" pitchFamily="34" charset="0"/>
              </a:rPr>
              <a:t>ndémie</a:t>
            </a:r>
            <a:r>
              <a:rPr kumimoji="0" lang="fr-FR" sz="2000" b="1" i="0" u="none" strike="noStrike" kern="1200" cap="none" spc="0" normalizeH="0" baseline="0" noProof="0" dirty="0" smtClean="0">
                <a:ln>
                  <a:noFill/>
                </a:ln>
                <a:solidFill>
                  <a:schemeClr val="tx1"/>
                </a:solidFill>
                <a:effectLst/>
                <a:uLnTx/>
                <a:uFillTx/>
                <a:latin typeface="Calibri" pitchFamily="34" charset="0"/>
                <a:cs typeface="Calibri" pitchFamily="34" charset="0"/>
              </a:rPr>
              <a:t> humaine</a:t>
            </a:r>
            <a:r>
              <a:rPr kumimoji="0" lang="fr-FR" sz="2000" b="0" i="0" u="none" strike="noStrike" kern="1200" cap="none" spc="0" normalizeH="0" baseline="0" noProof="0" dirty="0" smtClean="0">
                <a:ln>
                  <a:noFill/>
                </a:ln>
                <a:solidFill>
                  <a:schemeClr val="tx1"/>
                </a:solidFill>
                <a:effectLst/>
                <a:uLnTx/>
                <a:uFillTx/>
                <a:latin typeface="Calibri" pitchFamily="34" charset="0"/>
                <a:cs typeface="Calibri" pitchFamily="34" charset="0"/>
              </a:rPr>
              <a:t> dans les  </a:t>
            </a:r>
            <a:r>
              <a:rPr kumimoji="0" lang="fr-FR" sz="2000" b="1" i="0" u="none" strike="noStrike" kern="1200" cap="none" spc="0" normalizeH="0" baseline="0" noProof="0" dirty="0" smtClean="0">
                <a:ln>
                  <a:noFill/>
                </a:ln>
                <a:solidFill>
                  <a:schemeClr val="tx1"/>
                </a:solidFill>
                <a:effectLst/>
                <a:uLnTx/>
                <a:uFillTx/>
                <a:latin typeface="Calibri" pitchFamily="34" charset="0"/>
                <a:cs typeface="Calibri" pitchFamily="34" charset="0"/>
              </a:rPr>
              <a:t>pays tropicaux</a:t>
            </a:r>
            <a:r>
              <a:rPr lang="fr-FR" sz="2000" dirty="0" smtClean="0">
                <a:solidFill>
                  <a:schemeClr val="tx1"/>
                </a:solidFill>
                <a:latin typeface="Calibri" pitchFamily="34" charset="0"/>
                <a:cs typeface="Calibri" pitchFamily="34" charset="0"/>
              </a:rPr>
              <a:t>.</a:t>
            </a:r>
            <a:r>
              <a:rPr kumimoji="0" lang="fr-FR" sz="2000" b="0" i="0" u="none" strike="noStrike" kern="1200" cap="none" spc="0" normalizeH="0" baseline="0" noProof="0" dirty="0" smtClean="0">
                <a:ln>
                  <a:noFill/>
                </a:ln>
                <a:solidFill>
                  <a:schemeClr val="tx1"/>
                </a:solidFill>
                <a:effectLst/>
                <a:uLnTx/>
                <a:uFillTx/>
                <a:latin typeface="Calibri" pitchFamily="34" charset="0"/>
                <a:cs typeface="Calibri" pitchFamily="34" charset="0"/>
              </a:rPr>
              <a:t> </a:t>
            </a:r>
          </a:p>
          <a:p>
            <a:pPr marL="0" marR="0" lvl="0" indent="0" algn="just" defTabSz="914400" rtl="0" eaLnBrk="1" fontAlgn="auto" latinLnBrk="0" hangingPunct="1">
              <a:lnSpc>
                <a:spcPct val="100000"/>
              </a:lnSpc>
              <a:spcBef>
                <a:spcPts val="600"/>
              </a:spcBef>
              <a:spcAft>
                <a:spcPts val="0"/>
              </a:spcAft>
              <a:buClr>
                <a:schemeClr val="tx2"/>
              </a:buClr>
              <a:buSzPct val="73000"/>
              <a:tabLst/>
              <a:defRPr/>
            </a:pPr>
            <a:r>
              <a:rPr kumimoji="0" lang="fr-FR" sz="2000" b="0" i="0" u="none" strike="noStrike" kern="1200" cap="none" spc="0" normalizeH="0" baseline="0" noProof="0" dirty="0" smtClean="0">
                <a:ln>
                  <a:noFill/>
                </a:ln>
                <a:solidFill>
                  <a:schemeClr val="tx1"/>
                </a:solidFill>
                <a:effectLst/>
                <a:uLnTx/>
                <a:uFillTx/>
                <a:latin typeface="Calibri" pitchFamily="34" charset="0"/>
                <a:cs typeface="Calibri" pitchFamily="34" charset="0"/>
              </a:rPr>
              <a:t>      Limitée aux professions en</a:t>
            </a:r>
            <a:r>
              <a:rPr lang="fr-FR" sz="2000" dirty="0" smtClean="0">
                <a:solidFill>
                  <a:schemeClr val="tx1"/>
                </a:solidFill>
                <a:latin typeface="Calibri" pitchFamily="34" charset="0"/>
                <a:cs typeface="Calibri" pitchFamily="34" charset="0"/>
              </a:rPr>
              <a:t> </a:t>
            </a:r>
            <a:r>
              <a:rPr kumimoji="0" lang="fr-FR" sz="2000" b="0" i="0" u="none" strike="noStrike" kern="1200" cap="none" spc="0" normalizeH="0" baseline="0" noProof="0" dirty="0" smtClean="0">
                <a:ln>
                  <a:noFill/>
                </a:ln>
                <a:solidFill>
                  <a:schemeClr val="tx1"/>
                </a:solidFill>
                <a:effectLst/>
                <a:uLnTx/>
                <a:uFillTx/>
                <a:latin typeface="Calibri" pitchFamily="34" charset="0"/>
                <a:cs typeface="Calibri" pitchFamily="34" charset="0"/>
              </a:rPr>
              <a:t>contact avec le porc. </a:t>
            </a:r>
          </a:p>
          <a:p>
            <a:pPr marL="0" marR="0" lvl="0" indent="0" algn="just" defTabSz="914400" rtl="0" eaLnBrk="1" fontAlgn="auto" latinLnBrk="0" hangingPunct="1">
              <a:lnSpc>
                <a:spcPct val="100000"/>
              </a:lnSpc>
              <a:spcBef>
                <a:spcPts val="600"/>
              </a:spcBef>
              <a:spcAft>
                <a:spcPts val="0"/>
              </a:spcAft>
              <a:buClr>
                <a:schemeClr val="tx2"/>
              </a:buClr>
              <a:buSzPct val="73000"/>
              <a:buFont typeface="Wingdings 2"/>
              <a:buNone/>
              <a:tabLst/>
              <a:defRPr/>
            </a:pPr>
            <a:endParaRPr kumimoji="0" lang="fr-FR" sz="2200" b="0" i="0" u="none" strike="noStrike" kern="1200" cap="none" spc="0" normalizeH="0" baseline="0" noProof="0" dirty="0">
              <a:ln>
                <a:noFill/>
              </a:ln>
              <a:solidFill>
                <a:srgbClr val="FFFFFF"/>
              </a:solidFill>
              <a:effectLst/>
              <a:uLnTx/>
              <a:uFillTx/>
              <a:latin typeface="+mn-lt"/>
              <a:ea typeface="+mn-ea"/>
              <a:cs typeface="+mn-cs"/>
            </a:endParaRPr>
          </a:p>
        </p:txBody>
      </p:sp>
      <p:sp>
        <p:nvSpPr>
          <p:cNvPr id="10" name="ZoneTexte 9"/>
          <p:cNvSpPr txBox="1"/>
          <p:nvPr/>
        </p:nvSpPr>
        <p:spPr>
          <a:xfrm>
            <a:off x="2857488" y="2071678"/>
            <a:ext cx="4500594" cy="461665"/>
          </a:xfrm>
          <a:prstGeom prst="rect">
            <a:avLst/>
          </a:prstGeom>
          <a:noFill/>
        </p:spPr>
        <p:txBody>
          <a:bodyPr wrap="square" rtlCol="0">
            <a:spAutoFit/>
          </a:bodyPr>
          <a:lstStyle/>
          <a:p>
            <a:r>
              <a:rPr lang="fr-FR" sz="2400" b="1" dirty="0" smtClean="0">
                <a:solidFill>
                  <a:schemeClr val="accent3"/>
                </a:solidFill>
                <a:latin typeface="Calibri" pitchFamily="34" charset="0"/>
                <a:cs typeface="Calibri" pitchFamily="34" charset="0"/>
              </a:rPr>
              <a:t>  3. </a:t>
            </a:r>
            <a:r>
              <a:rPr lang="fr-FR" sz="2400" b="1" u="sng" dirty="0" smtClean="0">
                <a:solidFill>
                  <a:schemeClr val="accent3"/>
                </a:solidFill>
                <a:latin typeface="Calibri" pitchFamily="34" charset="0"/>
                <a:cs typeface="Calibri" pitchFamily="34" charset="0"/>
              </a:rPr>
              <a:t>Mode de contamination </a:t>
            </a:r>
            <a:r>
              <a:rPr lang="fr-FR" b="1" dirty="0" smtClean="0"/>
              <a:t>:</a:t>
            </a:r>
            <a:endParaRPr lang="fr-FR" b="1" dirty="0"/>
          </a:p>
        </p:txBody>
      </p:sp>
      <p:sp>
        <p:nvSpPr>
          <p:cNvPr id="11" name="ZoneTexte 10"/>
          <p:cNvSpPr txBox="1"/>
          <p:nvPr/>
        </p:nvSpPr>
        <p:spPr>
          <a:xfrm>
            <a:off x="3071802" y="4429132"/>
            <a:ext cx="4652107" cy="461665"/>
          </a:xfrm>
          <a:prstGeom prst="rect">
            <a:avLst/>
          </a:prstGeom>
          <a:noFill/>
        </p:spPr>
        <p:txBody>
          <a:bodyPr wrap="none" rtlCol="0">
            <a:spAutoFit/>
          </a:bodyPr>
          <a:lstStyle/>
          <a:p>
            <a:r>
              <a:rPr lang="fr-FR" sz="2400" dirty="0" smtClean="0">
                <a:solidFill>
                  <a:schemeClr val="accent3"/>
                </a:solidFill>
                <a:latin typeface="Calibri" pitchFamily="34" charset="0"/>
                <a:cs typeface="Calibri" pitchFamily="34" charset="0"/>
              </a:rPr>
              <a:t>4. </a:t>
            </a:r>
            <a:r>
              <a:rPr lang="fr-FR" sz="2400" b="1" u="sng" dirty="0" smtClean="0">
                <a:solidFill>
                  <a:schemeClr val="accent3"/>
                </a:solidFill>
                <a:latin typeface="Calibri" pitchFamily="34" charset="0"/>
                <a:cs typeface="Calibri" pitchFamily="34" charset="0"/>
              </a:rPr>
              <a:t>Répartition géographique</a:t>
            </a:r>
            <a:r>
              <a:rPr lang="fr-FR" sz="2400" b="1" dirty="0" smtClean="0">
                <a:solidFill>
                  <a:schemeClr val="accent3"/>
                </a:solidFill>
                <a:latin typeface="Calibri" pitchFamily="34" charset="0"/>
                <a:cs typeface="Calibri" pitchFamily="34" charset="0"/>
              </a:rPr>
              <a:t>             </a:t>
            </a:r>
            <a:endParaRPr lang="fr-FR" sz="2400" b="1" dirty="0">
              <a:solidFill>
                <a:schemeClr val="accent3"/>
              </a:solidFill>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000364" y="285728"/>
            <a:ext cx="2814630" cy="432047"/>
          </a:xfrm>
        </p:spPr>
        <p:txBody>
          <a:bodyPr>
            <a:normAutofit fontScale="90000"/>
          </a:bodyPr>
          <a:lstStyle/>
          <a:p>
            <a:r>
              <a:rPr lang="fr-FR" dirty="0" smtClean="0">
                <a:latin typeface="Calibri" pitchFamily="34" charset="0"/>
                <a:cs typeface="Calibri" pitchFamily="34" charset="0"/>
              </a:rPr>
              <a:t>Le cycle:</a:t>
            </a:r>
            <a:endParaRPr lang="fr-FR" dirty="0">
              <a:latin typeface="Calibri" pitchFamily="34" charset="0"/>
              <a:cs typeface="Calibri" pitchFamily="34" charset="0"/>
            </a:endParaRPr>
          </a:p>
        </p:txBody>
      </p:sp>
      <p:sp>
        <p:nvSpPr>
          <p:cNvPr id="3" name="Sous-titre 2"/>
          <p:cNvSpPr>
            <a:spLocks noGrp="1"/>
          </p:cNvSpPr>
          <p:nvPr>
            <p:ph type="subTitle" idx="1"/>
          </p:nvPr>
        </p:nvSpPr>
        <p:spPr>
          <a:xfrm>
            <a:off x="142844" y="642918"/>
            <a:ext cx="5286412" cy="6072230"/>
          </a:xfrm>
          <a:ln/>
        </p:spPr>
        <p:style>
          <a:lnRef idx="2">
            <a:schemeClr val="accent2"/>
          </a:lnRef>
          <a:fillRef idx="1">
            <a:schemeClr val="lt1"/>
          </a:fillRef>
          <a:effectRef idx="0">
            <a:schemeClr val="accent2"/>
          </a:effectRef>
          <a:fontRef idx="minor">
            <a:schemeClr val="dk1"/>
          </a:fontRef>
        </p:style>
        <p:txBody>
          <a:bodyPr>
            <a:normAutofit lnSpcReduction="10000"/>
          </a:bodyPr>
          <a:lstStyle/>
          <a:p>
            <a:pPr algn="just">
              <a:buFont typeface="Arial" pitchFamily="34" charset="0"/>
              <a:buChar char="•"/>
            </a:pPr>
            <a:endParaRPr lang="fr-FR" sz="2000" dirty="0" smtClean="0">
              <a:solidFill>
                <a:schemeClr val="tx1"/>
              </a:solidFill>
              <a:latin typeface="Calibri" pitchFamily="34" charset="0"/>
              <a:cs typeface="Calibri" pitchFamily="34" charset="0"/>
            </a:endParaRPr>
          </a:p>
          <a:p>
            <a:pPr algn="just">
              <a:buFont typeface="Arial" pitchFamily="34" charset="0"/>
              <a:buChar char="•"/>
            </a:pPr>
            <a:r>
              <a:rPr lang="fr-FR" sz="2000" dirty="0" smtClean="0">
                <a:solidFill>
                  <a:schemeClr val="tx1"/>
                </a:solidFill>
                <a:latin typeface="Calibri" pitchFamily="34" charset="0"/>
                <a:cs typeface="Calibri" pitchFamily="34" charset="0"/>
              </a:rPr>
              <a:t>L’homme s’infeste en ingérant des kystes ,arrives dans le duodénum la paroi kystique se fend et la forme végétative en sort, elle gagne le colon où elle se multiplie par scissiparité.</a:t>
            </a:r>
          </a:p>
          <a:p>
            <a:pPr algn="just">
              <a:buFont typeface="Arial" pitchFamily="34" charset="0"/>
              <a:buChar char="•"/>
            </a:pPr>
            <a:endParaRPr lang="fr-FR" sz="2000" dirty="0" smtClean="0">
              <a:solidFill>
                <a:schemeClr val="tx1"/>
              </a:solidFill>
              <a:latin typeface="Calibri" pitchFamily="34" charset="0"/>
              <a:cs typeface="Calibri" pitchFamily="34" charset="0"/>
            </a:endParaRPr>
          </a:p>
          <a:p>
            <a:pPr algn="just">
              <a:buFont typeface="Arial" pitchFamily="34" charset="0"/>
              <a:buChar char="•"/>
            </a:pPr>
            <a:r>
              <a:rPr lang="fr-FR" sz="2000" dirty="0" smtClean="0">
                <a:solidFill>
                  <a:schemeClr val="tx1"/>
                </a:solidFill>
                <a:latin typeface="Calibri" pitchFamily="34" charset="0"/>
                <a:cs typeface="Calibri" pitchFamily="34" charset="0"/>
              </a:rPr>
              <a:t>Ces f.vég  descendent vers le rectum ,se trouvant dans une ambiance plus sèche vont s’entourées d’une coque épaisse donnant des kystes qui seront éliminer avec les selles. </a:t>
            </a:r>
          </a:p>
          <a:p>
            <a:pPr algn="just">
              <a:buFont typeface="Arial" pitchFamily="34" charset="0"/>
              <a:buChar char="•"/>
            </a:pPr>
            <a:endParaRPr lang="fr-FR" sz="2000" dirty="0" smtClean="0">
              <a:solidFill>
                <a:schemeClr val="tx1"/>
              </a:solidFill>
              <a:latin typeface="Calibri" pitchFamily="34" charset="0"/>
              <a:cs typeface="Calibri" pitchFamily="34" charset="0"/>
            </a:endParaRPr>
          </a:p>
          <a:p>
            <a:pPr algn="just">
              <a:buFont typeface="Arial" pitchFamily="34" charset="0"/>
              <a:buChar char="•"/>
            </a:pPr>
            <a:r>
              <a:rPr lang="fr-FR" sz="2000" dirty="0" smtClean="0">
                <a:solidFill>
                  <a:schemeClr val="tx1"/>
                </a:solidFill>
                <a:latin typeface="Calibri" pitchFamily="34" charset="0"/>
                <a:cs typeface="Calibri" pitchFamily="34" charset="0"/>
              </a:rPr>
              <a:t>A l’occasion d’une agression, responsable d’1 baisse des résistances du porteur sain, le parasite peut traversé la muqueuse colique, gagne la sous muqueuse où elle se multiplie et exercera une action lytique sur les tissus, les petits Vx sanguins et lymphatiques, permettant au parasite de gagné les ganglions, foie et myocarde.</a:t>
            </a:r>
            <a:endParaRPr lang="fr-FR" sz="2000" dirty="0">
              <a:solidFill>
                <a:schemeClr val="tx1"/>
              </a:solidFill>
              <a:latin typeface="Calibri" pitchFamily="34" charset="0"/>
              <a:cs typeface="Calibri" pitchFamily="34" charset="0"/>
            </a:endParaRPr>
          </a:p>
        </p:txBody>
      </p:sp>
      <p:pic>
        <p:nvPicPr>
          <p:cNvPr id="4" name="Object 5"/>
          <p:cNvPicPr>
            <a:picLocks noChangeAspect="1" noChangeArrowheads="1"/>
          </p:cNvPicPr>
          <p:nvPr/>
        </p:nvPicPr>
        <p:blipFill>
          <a:blip r:embed="rId2" cstate="print"/>
          <a:srcRect/>
          <a:stretch>
            <a:fillRect/>
          </a:stretch>
        </p:blipFill>
        <p:spPr bwMode="auto">
          <a:xfrm>
            <a:off x="5643570" y="642918"/>
            <a:ext cx="3319778" cy="60007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51520" y="1268760"/>
            <a:ext cx="8712968" cy="5328592"/>
          </a:xfrm>
        </p:spPr>
        <p:txBody>
          <a:bodyPr/>
          <a:lstStyle/>
          <a:p>
            <a:pPr algn="just"/>
            <a:r>
              <a:rPr lang="fr-FR" dirty="0" smtClean="0"/>
              <a:t>                                                                                                      </a:t>
            </a:r>
            <a:endParaRPr lang="fr-FR" dirty="0"/>
          </a:p>
        </p:txBody>
      </p:sp>
      <p:sp>
        <p:nvSpPr>
          <p:cNvPr id="4" name="Rectangle 3"/>
          <p:cNvSpPr/>
          <p:nvPr/>
        </p:nvSpPr>
        <p:spPr>
          <a:xfrm>
            <a:off x="642910" y="214290"/>
            <a:ext cx="8215370" cy="6309420"/>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fr-FR" sz="2400" b="1" u="sng" dirty="0" smtClean="0">
                <a:solidFill>
                  <a:schemeClr val="accent3"/>
                </a:solidFill>
                <a:latin typeface="Calibri" pitchFamily="34" charset="0"/>
                <a:cs typeface="Calibri" pitchFamily="34" charset="0"/>
              </a:rPr>
              <a:t> </a:t>
            </a:r>
            <a:r>
              <a:rPr lang="fr-FR" sz="2400" b="1" u="sng" dirty="0" smtClean="0">
                <a:solidFill>
                  <a:schemeClr val="accent3"/>
                </a:solidFill>
                <a:latin typeface="Calibri" pitchFamily="34" charset="0"/>
                <a:cs typeface="Calibri" pitchFamily="34" charset="0"/>
              </a:rPr>
              <a:t>                                                                                         III</a:t>
            </a:r>
            <a:r>
              <a:rPr lang="fr-FR" sz="2400" b="1" u="sng" dirty="0" smtClean="0">
                <a:solidFill>
                  <a:schemeClr val="accent3"/>
                </a:solidFill>
                <a:latin typeface="Calibri" pitchFamily="34" charset="0"/>
                <a:cs typeface="Calibri" pitchFamily="34" charset="0"/>
              </a:rPr>
              <a:t>. Clinique :</a:t>
            </a:r>
          </a:p>
          <a:p>
            <a:pPr algn="just"/>
            <a:r>
              <a:rPr lang="fr-FR" sz="2400" b="1" u="sng" dirty="0" smtClean="0">
                <a:solidFill>
                  <a:srgbClr val="FF0000"/>
                </a:solidFill>
                <a:latin typeface="Calibri" pitchFamily="34" charset="0"/>
                <a:cs typeface="Calibri" pitchFamily="34" charset="0"/>
              </a:rPr>
              <a:t>                                                               </a:t>
            </a:r>
            <a:r>
              <a:rPr lang="fr-FR" sz="2400" b="1" u="sng" dirty="0" smtClean="0">
                <a:solidFill>
                  <a:srgbClr val="FF0000"/>
                </a:solidFill>
                <a:latin typeface="Calibri" pitchFamily="34" charset="0"/>
                <a:cs typeface="Calibri" pitchFamily="34" charset="0"/>
              </a:rPr>
              <a:t>                       </a:t>
            </a:r>
            <a:r>
              <a:rPr lang="fr-FR" sz="2400" b="1" u="sng" dirty="0" smtClean="0">
                <a:solidFill>
                  <a:srgbClr val="FF0000"/>
                </a:solidFill>
                <a:latin typeface="Calibri" pitchFamily="34" charset="0"/>
                <a:cs typeface="Calibri" pitchFamily="34" charset="0"/>
              </a:rPr>
              <a:t>phase  d'état</a:t>
            </a:r>
            <a:r>
              <a:rPr lang="fr-FR" sz="2400" b="1" dirty="0" smtClean="0">
                <a:solidFill>
                  <a:srgbClr val="FF0000"/>
                </a:solidFill>
                <a:latin typeface="Calibri" pitchFamily="34" charset="0"/>
                <a:cs typeface="Calibri" pitchFamily="34" charset="0"/>
              </a:rPr>
              <a:t>: </a:t>
            </a:r>
          </a:p>
          <a:p>
            <a:pPr algn="just">
              <a:buFont typeface="Arial" pitchFamily="34" charset="0"/>
              <a:buChar char="•"/>
            </a:pPr>
            <a:r>
              <a:rPr lang="fr-FR" sz="2400" dirty="0" smtClean="0">
                <a:solidFill>
                  <a:schemeClr val="tx1"/>
                </a:solidFill>
                <a:latin typeface="Calibri" pitchFamily="34" charset="0"/>
                <a:cs typeface="Calibri" pitchFamily="34" charset="0"/>
              </a:rPr>
              <a:t>   </a:t>
            </a:r>
            <a:r>
              <a:rPr lang="fr-FR" sz="2400" dirty="0" smtClean="0">
                <a:solidFill>
                  <a:srgbClr val="FF0000"/>
                </a:solidFill>
                <a:latin typeface="Calibri" pitchFamily="34" charset="0"/>
                <a:cs typeface="Calibri" pitchFamily="34" charset="0"/>
              </a:rPr>
              <a:t>   asymptomatique  </a:t>
            </a:r>
            <a:r>
              <a:rPr lang="fr-FR" sz="2400" dirty="0" smtClean="0">
                <a:solidFill>
                  <a:schemeClr val="tx1"/>
                </a:solidFill>
                <a:latin typeface="Calibri" pitchFamily="34" charset="0"/>
                <a:cs typeface="Calibri" pitchFamily="34" charset="0"/>
              </a:rPr>
              <a:t>le plus souvent:  porteurs </a:t>
            </a:r>
            <a:r>
              <a:rPr lang="fr-FR" sz="2400" dirty="0" smtClean="0">
                <a:solidFill>
                  <a:schemeClr val="tx1"/>
                </a:solidFill>
                <a:latin typeface="Calibri" pitchFamily="34" charset="0"/>
                <a:cs typeface="Calibri" pitchFamily="34" charset="0"/>
              </a:rPr>
              <a:t>sains +++.</a:t>
            </a:r>
            <a:endParaRPr lang="fr-FR" sz="2400" dirty="0" smtClean="0">
              <a:solidFill>
                <a:schemeClr val="tx1"/>
              </a:solidFill>
              <a:latin typeface="Calibri" pitchFamily="34" charset="0"/>
              <a:cs typeface="Calibri" pitchFamily="34" charset="0"/>
            </a:endParaRPr>
          </a:p>
          <a:p>
            <a:pPr algn="just"/>
            <a:endParaRPr lang="fr-FR" sz="2400" dirty="0" smtClean="0">
              <a:solidFill>
                <a:schemeClr val="tx1"/>
              </a:solidFill>
              <a:latin typeface="Calibri" pitchFamily="34" charset="0"/>
              <a:cs typeface="Calibri" pitchFamily="34" charset="0"/>
            </a:endParaRPr>
          </a:p>
          <a:p>
            <a:pPr algn="just">
              <a:buFont typeface="Arial" pitchFamily="34" charset="0"/>
              <a:buChar char="•"/>
            </a:pPr>
            <a:r>
              <a:rPr lang="fr-FR" sz="2400" dirty="0" smtClean="0">
                <a:solidFill>
                  <a:schemeClr val="tx1"/>
                </a:solidFill>
                <a:latin typeface="Calibri" pitchFamily="34" charset="0"/>
                <a:cs typeface="Calibri" pitchFamily="34" charset="0"/>
              </a:rPr>
              <a:t>      </a:t>
            </a:r>
            <a:r>
              <a:rPr lang="fr-FR" sz="2400" dirty="0" smtClean="0">
                <a:solidFill>
                  <a:srgbClr val="FF0000"/>
                </a:solidFill>
                <a:latin typeface="Calibri" pitchFamily="34" charset="0"/>
                <a:cs typeface="Calibri" pitchFamily="34" charset="0"/>
              </a:rPr>
              <a:t>dysenterie balantidienne</a:t>
            </a:r>
            <a:r>
              <a:rPr lang="fr-FR" sz="2400" dirty="0" smtClean="0">
                <a:solidFill>
                  <a:schemeClr val="tx1"/>
                </a:solidFill>
                <a:latin typeface="Calibri" pitchFamily="34" charset="0"/>
                <a:cs typeface="Calibri" pitchFamily="34" charset="0"/>
              </a:rPr>
              <a:t> =&gt; </a:t>
            </a:r>
            <a:r>
              <a:rPr lang="fr-FR" sz="2400" dirty="0" smtClean="0">
                <a:solidFill>
                  <a:srgbClr val="FF0000"/>
                </a:solidFill>
                <a:latin typeface="Calibri" pitchFamily="34" charset="0"/>
                <a:cs typeface="Calibri" pitchFamily="34" charset="0"/>
              </a:rPr>
              <a:t>colite</a:t>
            </a:r>
            <a:r>
              <a:rPr lang="fr-FR" sz="2400" dirty="0" smtClean="0">
                <a:solidFill>
                  <a:schemeClr val="tx1"/>
                </a:solidFill>
                <a:latin typeface="Calibri" pitchFamily="34" charset="0"/>
                <a:cs typeface="Calibri" pitchFamily="34" charset="0"/>
              </a:rPr>
              <a:t> : </a:t>
            </a:r>
          </a:p>
          <a:p>
            <a:pPr algn="just"/>
            <a:r>
              <a:rPr lang="fr-FR" sz="2400" dirty="0" smtClean="0">
                <a:solidFill>
                  <a:schemeClr val="tx1"/>
                </a:solidFill>
                <a:latin typeface="Calibri" pitchFamily="34" charset="0"/>
                <a:cs typeface="Calibri" pitchFamily="34" charset="0"/>
              </a:rPr>
              <a:t>        diarrhée tenace mucopurulente striées de sang, douleurs  </a:t>
            </a:r>
          </a:p>
          <a:p>
            <a:pPr algn="just"/>
            <a:r>
              <a:rPr lang="fr-FR" sz="2400" dirty="0" smtClean="0">
                <a:solidFill>
                  <a:schemeClr val="tx1"/>
                </a:solidFill>
                <a:latin typeface="Calibri" pitchFamily="34" charset="0"/>
                <a:cs typeface="Calibri" pitchFamily="34" charset="0"/>
              </a:rPr>
              <a:t>        abdominales, ténesme. Alternance avec des constipation.</a:t>
            </a:r>
          </a:p>
          <a:p>
            <a:pPr algn="just"/>
            <a:r>
              <a:rPr lang="fr-FR" sz="2400" dirty="0" smtClean="0">
                <a:solidFill>
                  <a:schemeClr val="tx1"/>
                </a:solidFill>
                <a:latin typeface="Calibri" pitchFamily="34" charset="0"/>
                <a:cs typeface="Calibri" pitchFamily="34" charset="0"/>
              </a:rPr>
              <a:t>        La </a:t>
            </a:r>
            <a:r>
              <a:rPr lang="fr-FR" sz="2400" dirty="0" smtClean="0">
                <a:solidFill>
                  <a:schemeClr val="tx1"/>
                </a:solidFill>
                <a:latin typeface="Calibri" pitchFamily="34" charset="0"/>
                <a:cs typeface="Calibri" pitchFamily="34" charset="0"/>
              </a:rPr>
              <a:t>maladie est chronique et peut durer des années.</a:t>
            </a:r>
          </a:p>
          <a:p>
            <a:pPr algn="just"/>
            <a:endParaRPr lang="fr-FR" sz="2400" dirty="0" smtClean="0">
              <a:solidFill>
                <a:schemeClr val="tx1"/>
              </a:solidFill>
              <a:latin typeface="Calibri" pitchFamily="34" charset="0"/>
              <a:cs typeface="Calibri" pitchFamily="34" charset="0"/>
            </a:endParaRPr>
          </a:p>
          <a:p>
            <a:pPr algn="just"/>
            <a:r>
              <a:rPr lang="fr-FR" sz="2400" u="sng" dirty="0" err="1" smtClean="0">
                <a:solidFill>
                  <a:srgbClr val="FF0000"/>
                </a:solidFill>
                <a:latin typeface="Calibri" pitchFamily="34" charset="0"/>
                <a:cs typeface="Calibri" pitchFamily="34" charset="0"/>
              </a:rPr>
              <a:t>Rq</a:t>
            </a:r>
            <a:r>
              <a:rPr lang="fr-FR" sz="2400" u="sng" dirty="0" smtClean="0">
                <a:solidFill>
                  <a:srgbClr val="FF0000"/>
                </a:solidFill>
                <a:latin typeface="Calibri" pitchFamily="34" charset="0"/>
                <a:cs typeface="Calibri" pitchFamily="34" charset="0"/>
              </a:rPr>
              <a:t>  </a:t>
            </a:r>
            <a:r>
              <a:rPr lang="fr-FR" sz="2400" dirty="0" smtClean="0">
                <a:solidFill>
                  <a:schemeClr val="tx1"/>
                </a:solidFill>
                <a:latin typeface="Calibri" pitchFamily="34" charset="0"/>
                <a:cs typeface="Calibri" pitchFamily="34" charset="0"/>
              </a:rPr>
              <a:t>: guérison spontanée  possible si le patient est en  bonne </a:t>
            </a:r>
          </a:p>
          <a:p>
            <a:pPr algn="just"/>
            <a:r>
              <a:rPr lang="fr-FR" sz="2400" dirty="0" smtClean="0">
                <a:solidFill>
                  <a:schemeClr val="tx1"/>
                </a:solidFill>
                <a:latin typeface="Calibri" pitchFamily="34" charset="0"/>
                <a:cs typeface="Calibri" pitchFamily="34" charset="0"/>
              </a:rPr>
              <a:t>         condition</a:t>
            </a:r>
            <a:r>
              <a:rPr lang="fr-FR" sz="2400" dirty="0" smtClean="0">
                <a:solidFill>
                  <a:schemeClr val="tx1"/>
                </a:solidFill>
                <a:latin typeface="Calibri" pitchFamily="34" charset="0"/>
                <a:cs typeface="Calibri" pitchFamily="34" charset="0"/>
              </a:rPr>
              <a:t> générale.</a:t>
            </a:r>
          </a:p>
          <a:p>
            <a:pPr algn="just"/>
            <a:endParaRPr lang="fr-FR" sz="2400" dirty="0" smtClean="0">
              <a:solidFill>
                <a:schemeClr val="tx1"/>
              </a:solidFill>
              <a:latin typeface="Calibri" pitchFamily="34" charset="0"/>
              <a:cs typeface="Calibri" pitchFamily="34" charset="0"/>
            </a:endParaRPr>
          </a:p>
          <a:p>
            <a:pPr algn="just">
              <a:buFont typeface="Arial" pitchFamily="34" charset="0"/>
              <a:buChar char="•"/>
            </a:pPr>
            <a:r>
              <a:rPr lang="fr-FR" sz="2400" dirty="0" smtClean="0">
                <a:solidFill>
                  <a:srgbClr val="FF0000"/>
                </a:solidFill>
                <a:latin typeface="Calibri" pitchFamily="34" charset="0"/>
                <a:cs typeface="Calibri" pitchFamily="34" charset="0"/>
              </a:rPr>
              <a:t>     rechutes </a:t>
            </a:r>
            <a:r>
              <a:rPr lang="fr-FR" sz="2400" dirty="0" smtClean="0">
                <a:solidFill>
                  <a:schemeClr val="tx1"/>
                </a:solidFill>
                <a:latin typeface="Calibri" pitchFamily="34" charset="0"/>
                <a:cs typeface="Calibri" pitchFamily="34" charset="0"/>
              </a:rPr>
              <a:t> en cas de  malnutrition ou maladie   intercurrente</a:t>
            </a:r>
          </a:p>
          <a:p>
            <a:pPr algn="just"/>
            <a:r>
              <a:rPr lang="fr-FR" sz="2400" dirty="0" smtClean="0">
                <a:solidFill>
                  <a:schemeClr val="tx1"/>
                </a:solidFill>
                <a:latin typeface="Calibri" pitchFamily="34" charset="0"/>
                <a:cs typeface="Calibri" pitchFamily="34" charset="0"/>
              </a:rPr>
              <a:t>                       Avec complication: perforation , abcès , métastatique...           </a:t>
            </a:r>
            <a:br>
              <a:rPr lang="fr-FR" sz="2400" dirty="0" smtClean="0">
                <a:solidFill>
                  <a:schemeClr val="tx1"/>
                </a:solidFill>
                <a:latin typeface="Calibri" pitchFamily="34" charset="0"/>
                <a:cs typeface="Calibri" pitchFamily="34" charset="0"/>
              </a:rPr>
            </a:br>
            <a:endParaRPr lang="fr-FR" sz="2400" dirty="0" smtClean="0">
              <a:solidFill>
                <a:schemeClr val="tx1"/>
              </a:solidFill>
              <a:latin typeface="Calibri" pitchFamily="34" charset="0"/>
              <a:cs typeface="Calibri" pitchFamily="34" charset="0"/>
            </a:endParaRPr>
          </a:p>
          <a:p>
            <a:endParaRPr lang="fr-FR" sz="2000" dirty="0">
              <a:solidFill>
                <a:schemeClr val="tx1"/>
              </a:solidFill>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85720" y="214290"/>
            <a:ext cx="8571264" cy="2500330"/>
          </a:xfrm>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algn="just"/>
            <a:r>
              <a:rPr lang="fr-FR" b="1" dirty="0" smtClean="0">
                <a:latin typeface="Calibri" pitchFamily="34" charset="0"/>
                <a:cs typeface="Calibri" pitchFamily="34" charset="0"/>
              </a:rPr>
              <a:t> </a:t>
            </a:r>
            <a:r>
              <a:rPr lang="fr-FR" b="1" u="sng" dirty="0" smtClean="0">
                <a:solidFill>
                  <a:schemeClr val="accent3"/>
                </a:solidFill>
                <a:latin typeface="Calibri" pitchFamily="34" charset="0"/>
                <a:cs typeface="Calibri" pitchFamily="34" charset="0"/>
              </a:rPr>
              <a:t>IV-Diagnostic:</a:t>
            </a:r>
            <a:endParaRPr lang="fr-FR" b="1" dirty="0" smtClean="0">
              <a:solidFill>
                <a:schemeClr val="accent3"/>
              </a:solidFill>
              <a:latin typeface="Calibri" pitchFamily="34" charset="0"/>
              <a:cs typeface="Calibri" pitchFamily="34" charset="0"/>
            </a:endParaRPr>
          </a:p>
          <a:p>
            <a:pPr algn="just"/>
            <a:r>
              <a:rPr lang="fr-FR" sz="2800" b="1" u="sng" dirty="0" smtClean="0">
                <a:solidFill>
                  <a:srgbClr val="FF0000"/>
                </a:solidFill>
                <a:latin typeface="Calibri" pitchFamily="34" charset="0"/>
                <a:cs typeface="Calibri" pitchFamily="34" charset="0"/>
              </a:rPr>
              <a:t>                                 Examen parasitologique des selles  : </a:t>
            </a:r>
            <a:r>
              <a:rPr lang="fr-FR" dirty="0" smtClean="0">
                <a:solidFill>
                  <a:schemeClr val="tx1"/>
                </a:solidFill>
                <a:latin typeface="Calibri" pitchFamily="34" charset="0"/>
                <a:cs typeface="Calibri" pitchFamily="34" charset="0"/>
              </a:rPr>
              <a:t>avec:</a:t>
            </a:r>
            <a:endParaRPr lang="fr-FR" b="1" u="sng" dirty="0" smtClean="0">
              <a:solidFill>
                <a:schemeClr val="tx1"/>
              </a:solidFill>
              <a:latin typeface="Calibri" pitchFamily="34" charset="0"/>
              <a:cs typeface="Calibri" pitchFamily="34" charset="0"/>
            </a:endParaRPr>
          </a:p>
          <a:p>
            <a:pPr algn="just"/>
            <a:r>
              <a:rPr lang="fr-FR" dirty="0" smtClean="0">
                <a:solidFill>
                  <a:schemeClr val="tx1"/>
                </a:solidFill>
                <a:latin typeface="Calibri" pitchFamily="34" charset="0"/>
                <a:cs typeface="Calibri" pitchFamily="34" charset="0"/>
              </a:rPr>
              <a:t> -  recherche des kystes  dans les selles dures. </a:t>
            </a:r>
          </a:p>
          <a:p>
            <a:pPr algn="just"/>
            <a:r>
              <a:rPr lang="fr-FR" dirty="0" smtClean="0">
                <a:solidFill>
                  <a:schemeClr val="tx1"/>
                </a:solidFill>
                <a:latin typeface="Calibri" pitchFamily="34" charset="0"/>
                <a:cs typeface="Calibri" pitchFamily="34" charset="0"/>
              </a:rPr>
              <a:t> -  recherche  des trophozoïtes dans les selles diarrhéiques ou au  </a:t>
            </a:r>
          </a:p>
          <a:p>
            <a:pPr algn="just"/>
            <a:r>
              <a:rPr lang="fr-FR" dirty="0" smtClean="0">
                <a:solidFill>
                  <a:schemeClr val="tx1"/>
                </a:solidFill>
                <a:latin typeface="Calibri" pitchFamily="34" charset="0"/>
                <a:cs typeface="Calibri" pitchFamily="34" charset="0"/>
              </a:rPr>
              <a:t>    niveau des lésions par prélèvement rectoscopique .</a:t>
            </a:r>
          </a:p>
          <a:p>
            <a:pPr algn="just"/>
            <a:r>
              <a:rPr lang="fr-FR" dirty="0" smtClean="0">
                <a:solidFill>
                  <a:schemeClr val="tx1"/>
                </a:solidFill>
                <a:latin typeface="Calibri" pitchFamily="34" charset="0"/>
                <a:cs typeface="Calibri" pitchFamily="34" charset="0"/>
              </a:rPr>
              <a:t> -  Biopsie colique.</a:t>
            </a:r>
          </a:p>
          <a:p>
            <a:pPr algn="just">
              <a:buFont typeface="Arial" pitchFamily="34" charset="0"/>
              <a:buChar char="•"/>
            </a:pPr>
            <a:endParaRPr lang="fr-FR" dirty="0" smtClean="0">
              <a:solidFill>
                <a:schemeClr val="tx1"/>
              </a:solidFill>
              <a:latin typeface="Calibri" pitchFamily="34" charset="0"/>
              <a:cs typeface="Calibri" pitchFamily="34" charset="0"/>
            </a:endParaRPr>
          </a:p>
          <a:p>
            <a:pPr algn="just">
              <a:buFont typeface="Arial" pitchFamily="34" charset="0"/>
              <a:buChar char="•"/>
            </a:pPr>
            <a:endParaRPr lang="fr-FR" dirty="0" smtClean="0">
              <a:solidFill>
                <a:schemeClr val="tx1"/>
              </a:solidFill>
              <a:latin typeface="Calibri" pitchFamily="34" charset="0"/>
              <a:cs typeface="Calibri" pitchFamily="34" charset="0"/>
            </a:endParaRPr>
          </a:p>
          <a:p>
            <a:pPr algn="just"/>
            <a:endParaRPr lang="fr-FR" dirty="0">
              <a:solidFill>
                <a:schemeClr val="tx1"/>
              </a:solidFill>
              <a:latin typeface="Calibri" pitchFamily="34" charset="0"/>
              <a:cs typeface="Calibri" pitchFamily="34" charset="0"/>
            </a:endParaRPr>
          </a:p>
        </p:txBody>
      </p:sp>
      <p:sp>
        <p:nvSpPr>
          <p:cNvPr id="5" name="Rectangle 4"/>
          <p:cNvSpPr/>
          <p:nvPr/>
        </p:nvSpPr>
        <p:spPr>
          <a:xfrm>
            <a:off x="285720" y="2857496"/>
            <a:ext cx="8643998" cy="147732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fr-FR" sz="2400" b="1" u="sng" dirty="0" smtClean="0">
                <a:solidFill>
                  <a:schemeClr val="accent3"/>
                </a:solidFill>
                <a:latin typeface="Calibri" pitchFamily="34" charset="0"/>
                <a:cs typeface="Calibri" pitchFamily="34" charset="0"/>
              </a:rPr>
              <a:t>V. Traitement :</a:t>
            </a:r>
          </a:p>
          <a:p>
            <a:pPr algn="just"/>
            <a:r>
              <a:rPr lang="fr-FR" sz="2400" dirty="0" smtClean="0">
                <a:latin typeface="Calibri" pitchFamily="34" charset="0"/>
                <a:cs typeface="Calibri" pitchFamily="34" charset="0"/>
              </a:rPr>
              <a:t>De nombreux médicaments peuvent être utilisés :</a:t>
            </a:r>
          </a:p>
          <a:p>
            <a:pPr algn="just"/>
            <a:r>
              <a:rPr lang="fr-FR" sz="2400" dirty="0" smtClean="0">
                <a:latin typeface="Calibri" pitchFamily="34" charset="0"/>
                <a:cs typeface="Calibri" pitchFamily="34" charset="0"/>
              </a:rPr>
              <a:t>Métronidazole( Flagyl),Auréomycine, Terramycine</a:t>
            </a:r>
            <a:r>
              <a:rPr lang="fr-FR" dirty="0" smtClean="0">
                <a:latin typeface="Calibri" pitchFamily="34" charset="0"/>
                <a:cs typeface="Calibri" pitchFamily="34" charset="0"/>
              </a:rPr>
              <a:t>.</a:t>
            </a:r>
          </a:p>
          <a:p>
            <a:pPr algn="just"/>
            <a:r>
              <a:rPr lang="fr-FR" dirty="0" smtClean="0">
                <a:latin typeface="Calibri" pitchFamily="34" charset="0"/>
                <a:cs typeface="Calibri" pitchFamily="34" charset="0"/>
              </a:rPr>
              <a:t>        </a:t>
            </a:r>
          </a:p>
        </p:txBody>
      </p:sp>
      <p:sp>
        <p:nvSpPr>
          <p:cNvPr id="7" name="Rectangle 6"/>
          <p:cNvSpPr/>
          <p:nvPr/>
        </p:nvSpPr>
        <p:spPr>
          <a:xfrm>
            <a:off x="285720" y="4549676"/>
            <a:ext cx="8643998" cy="230832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fr-FR" sz="2400" b="1" u="sng" dirty="0" smtClean="0">
                <a:solidFill>
                  <a:schemeClr val="accent3"/>
                </a:solidFill>
                <a:latin typeface="Calibri" pitchFamily="34" charset="0"/>
                <a:cs typeface="Calibri" pitchFamily="34" charset="0"/>
              </a:rPr>
              <a:t> VI. Prophylaxie :</a:t>
            </a:r>
          </a:p>
          <a:p>
            <a:pPr algn="just"/>
            <a:r>
              <a:rPr lang="fr-FR" sz="2400" b="1" dirty="0" smtClean="0">
                <a:solidFill>
                  <a:schemeClr val="tx1"/>
                </a:solidFill>
                <a:latin typeface="Calibri" pitchFamily="34" charset="0"/>
                <a:cs typeface="Calibri" pitchFamily="34" charset="0"/>
              </a:rPr>
              <a:t> -  </a:t>
            </a:r>
            <a:r>
              <a:rPr lang="fr-FR" sz="2400" dirty="0" smtClean="0">
                <a:solidFill>
                  <a:schemeClr val="tx1"/>
                </a:solidFill>
                <a:latin typeface="Calibri" pitchFamily="34" charset="0"/>
                <a:cs typeface="Calibri" pitchFamily="34" charset="0"/>
              </a:rPr>
              <a:t>Hygiène des mains, des instruments.</a:t>
            </a:r>
          </a:p>
          <a:p>
            <a:pPr algn="just"/>
            <a:r>
              <a:rPr lang="fr-FR" sz="2400" dirty="0" smtClean="0">
                <a:solidFill>
                  <a:schemeClr val="tx1"/>
                </a:solidFill>
                <a:latin typeface="Calibri" pitchFamily="34" charset="0"/>
                <a:cs typeface="Calibri" pitchFamily="34" charset="0"/>
              </a:rPr>
              <a:t> -  Lavage des aliments.</a:t>
            </a:r>
          </a:p>
          <a:p>
            <a:pPr algn="just"/>
            <a:r>
              <a:rPr lang="fr-FR" sz="2400" dirty="0" smtClean="0">
                <a:solidFill>
                  <a:schemeClr val="tx1"/>
                </a:solidFill>
                <a:latin typeface="Calibri" pitchFamily="34" charset="0"/>
                <a:cs typeface="Calibri" pitchFamily="34" charset="0"/>
              </a:rPr>
              <a:t> -  Nettoyage des établis.</a:t>
            </a:r>
          </a:p>
          <a:p>
            <a:pPr algn="just"/>
            <a:r>
              <a:rPr lang="fr-FR" sz="2400" dirty="0" smtClean="0">
                <a:solidFill>
                  <a:schemeClr val="tx1"/>
                </a:solidFill>
                <a:latin typeface="Calibri" pitchFamily="34" charset="0"/>
                <a:cs typeface="Calibri" pitchFamily="34" charset="0"/>
              </a:rPr>
              <a:t> -  Contrôle des abattoirs.</a:t>
            </a:r>
          </a:p>
          <a:p>
            <a:pPr algn="just"/>
            <a:endParaRPr lang="fr-FR" sz="2400" b="1" u="sng" dirty="0" smtClean="0">
              <a:solidFill>
                <a:schemeClr val="accent3"/>
              </a:solidFill>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1092</TotalTime>
  <Words>411</Words>
  <Application>Microsoft Office PowerPoint</Application>
  <PresentationFormat>Affichage à l'écran (4:3)</PresentationFormat>
  <Paragraphs>82</Paragraphs>
  <Slides>7</Slides>
  <Notes>0</Notes>
  <HiddenSlides>0</HiddenSlides>
  <MMClips>0</MMClips>
  <ScaleCrop>false</ScaleCrop>
  <HeadingPairs>
    <vt:vector size="4" baseType="variant">
      <vt:variant>
        <vt:lpstr>Thème</vt:lpstr>
      </vt:variant>
      <vt:variant>
        <vt:i4>1</vt:i4>
      </vt:variant>
      <vt:variant>
        <vt:lpstr>Titres des diapositives</vt:lpstr>
      </vt:variant>
      <vt:variant>
        <vt:i4>7</vt:i4>
      </vt:variant>
    </vt:vector>
  </HeadingPairs>
  <TitlesOfParts>
    <vt:vector size="8" baseType="lpstr">
      <vt:lpstr>Solstice</vt:lpstr>
      <vt:lpstr>Diapositive 1</vt:lpstr>
      <vt:lpstr>Diapositive 2</vt:lpstr>
      <vt:lpstr>Diapositive 3</vt:lpstr>
      <vt:lpstr>2-Le réservoir:</vt:lpstr>
      <vt:lpstr>Le cycle:</vt:lpstr>
      <vt:lpstr>Diapositive 6</vt:lpstr>
      <vt:lpstr>Diapositive 7</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CILIES</dc:title>
  <dc:creator>vista</dc:creator>
  <cp:lastModifiedBy>acer</cp:lastModifiedBy>
  <cp:revision>70</cp:revision>
  <dcterms:created xsi:type="dcterms:W3CDTF">2011-01-09T16:24:19Z</dcterms:created>
  <dcterms:modified xsi:type="dcterms:W3CDTF">2024-02-26T20:44:00Z</dcterms:modified>
</cp:coreProperties>
</file>