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4"/>
  </p:notesMasterIdLst>
  <p:sldIdLst>
    <p:sldId id="353" r:id="rId2"/>
    <p:sldId id="257" r:id="rId3"/>
    <p:sldId id="314" r:id="rId4"/>
    <p:sldId id="315" r:id="rId5"/>
    <p:sldId id="264" r:id="rId6"/>
    <p:sldId id="327" r:id="rId7"/>
    <p:sldId id="267" r:id="rId8"/>
    <p:sldId id="270" r:id="rId9"/>
    <p:sldId id="307" r:id="rId10"/>
    <p:sldId id="346" r:id="rId11"/>
    <p:sldId id="316" r:id="rId12"/>
    <p:sldId id="280" r:id="rId13"/>
    <p:sldId id="319" r:id="rId14"/>
    <p:sldId id="311" r:id="rId15"/>
    <p:sldId id="320" r:id="rId16"/>
    <p:sldId id="301" r:id="rId17"/>
    <p:sldId id="321" r:id="rId18"/>
    <p:sldId id="286" r:id="rId19"/>
    <p:sldId id="326" r:id="rId20"/>
    <p:sldId id="298" r:id="rId21"/>
    <p:sldId id="329" r:id="rId22"/>
    <p:sldId id="330" r:id="rId23"/>
    <p:sldId id="352" r:id="rId24"/>
    <p:sldId id="350" r:id="rId25"/>
    <p:sldId id="351" r:id="rId26"/>
    <p:sldId id="348" r:id="rId27"/>
    <p:sldId id="333" r:id="rId28"/>
    <p:sldId id="335" r:id="rId29"/>
    <p:sldId id="336" r:id="rId30"/>
    <p:sldId id="290" r:id="rId31"/>
    <p:sldId id="288" r:id="rId32"/>
    <p:sldId id="337" r:id="rId3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2" d="100"/>
          <a:sy n="72" d="100"/>
        </p:scale>
        <p:origin x="-1326" y="-6"/>
      </p:cViewPr>
      <p:guideLst>
        <p:guide orient="horz" pos="2160"/>
        <p:guide pos="2880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E24517-BD5E-4CF5-A8B9-41ED130C5F87}" type="datetimeFigureOut">
              <a:rPr lang="fr-FR" smtClean="0"/>
              <a:pPr/>
              <a:t>19/03/2024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C7E65B-8D48-4E72-A586-83306256CCD1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C7E65B-8D48-4E72-A586-83306256CCD1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C7E65B-8D48-4E72-A586-83306256CCD1}" type="slidenum">
              <a:rPr lang="fr-FR" smtClean="0"/>
              <a:pPr/>
              <a:t>17</a:t>
            </a:fld>
            <a:endParaRPr lang="fr-FR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A59BDE-2A5B-41ED-94CA-66348CE4DE09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2" name="Sous-titr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19/03/2024</a:t>
            </a:fld>
            <a:endParaRPr lang="fr-FR" dirty="0"/>
          </a:p>
        </p:txBody>
      </p:sp>
      <p:sp>
        <p:nvSpPr>
          <p:cNvPr id="20" name="Espace réservé du pied de pag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19/03/2024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19/03/2024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19/03/2024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19/03/2024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Ellipse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19/03/2024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19/03/2024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19/03/2024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19/03/2024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19/03/2024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FDC13A-D49B-45AC-B795-DAE4B178473E}" type="datetimeFigureOut">
              <a:rPr lang="fr-FR" smtClean="0"/>
              <a:pPr/>
              <a:t>19/03/2024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9" name="Organigramme : Processu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Organigramme : Processu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cteurs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Ellipse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Bouée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Espace réservé du titre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Espace réservé du text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24" name="Espace réservé de la date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DFDC13A-D49B-45AC-B795-DAE4B178473E}" type="datetimeFigureOut">
              <a:rPr lang="fr-FR" smtClean="0"/>
              <a:pPr/>
              <a:t>19/03/2024</a:t>
            </a:fld>
            <a:endParaRPr lang="fr-FR" dirty="0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fr-FR" dirty="0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BB1E0D-E357-4AB8-BE82-DE0D0E81BC89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3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42976" y="142852"/>
            <a:ext cx="7858180" cy="30003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4"/>
          <p:cNvSpPr txBox="1">
            <a:spLocks noChangeArrowheads="1"/>
          </p:cNvSpPr>
          <p:nvPr/>
        </p:nvSpPr>
        <p:spPr bwMode="auto">
          <a:xfrm>
            <a:off x="2500298" y="785794"/>
            <a:ext cx="49091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Université Abderrahmane Mira – Bejaïa</a:t>
            </a:r>
          </a:p>
        </p:txBody>
      </p:sp>
      <p:pic>
        <p:nvPicPr>
          <p:cNvPr id="7" name="Picture 7" descr="C:\Documents and Settings\Administrateur\Bureau\téléchargem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1428736"/>
            <a:ext cx="2786062" cy="57150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643306" y="2285992"/>
            <a:ext cx="24114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 dirty="0"/>
              <a:t>Faculté de médecine</a:t>
            </a:r>
          </a:p>
        </p:txBody>
      </p:sp>
      <p:sp>
        <p:nvSpPr>
          <p:cNvPr id="9" name="Rectangle 8"/>
          <p:cNvSpPr/>
          <p:nvPr/>
        </p:nvSpPr>
        <p:spPr>
          <a:xfrm>
            <a:off x="1142976" y="5857892"/>
            <a:ext cx="7858180" cy="50006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Sous-titre 2"/>
          <p:cNvSpPr>
            <a:spLocks noGrp="1"/>
          </p:cNvSpPr>
          <p:nvPr>
            <p:ph type="subTitle" idx="1"/>
          </p:nvPr>
        </p:nvSpPr>
        <p:spPr>
          <a:xfrm>
            <a:off x="1214414" y="5929330"/>
            <a:ext cx="1571636" cy="357190"/>
          </a:xfrm>
        </p:spPr>
        <p:txBody>
          <a:bodyPr>
            <a:normAutofit/>
          </a:bodyPr>
          <a:lstStyle/>
          <a:p>
            <a:r>
              <a:rPr lang="fr-FR" sz="18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Dr. AMIOUR </a:t>
            </a:r>
          </a:p>
          <a:p>
            <a:endParaRPr lang="fr-FR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ZoneTexte 8"/>
          <p:cNvSpPr txBox="1">
            <a:spLocks noChangeArrowheads="1"/>
          </p:cNvSpPr>
          <p:nvPr/>
        </p:nvSpPr>
        <p:spPr bwMode="auto">
          <a:xfrm>
            <a:off x="5500694" y="5929330"/>
            <a:ext cx="38331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b="1" dirty="0"/>
              <a:t>Année universitaire </a:t>
            </a:r>
            <a:r>
              <a:rPr lang="fr-FR" b="1" dirty="0" smtClean="0"/>
              <a:t>2023/2024</a:t>
            </a:r>
            <a:endParaRPr lang="fr-FR" b="1" dirty="0"/>
          </a:p>
        </p:txBody>
      </p:sp>
      <p:sp>
        <p:nvSpPr>
          <p:cNvPr id="12" name="Organigramme : Connecteur 11"/>
          <p:cNvSpPr/>
          <p:nvPr/>
        </p:nvSpPr>
        <p:spPr>
          <a:xfrm>
            <a:off x="4714876" y="3000372"/>
            <a:ext cx="457200" cy="457200"/>
          </a:xfrm>
          <a:prstGeom prst="flowChartConnector">
            <a:avLst/>
          </a:prstGeom>
          <a:solidFill>
            <a:schemeClr val="bg1"/>
          </a:solidFill>
          <a:ln w="38100">
            <a:solidFill>
              <a:schemeClr val="tx2">
                <a:lumMod val="20000"/>
                <a:lumOff val="8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4" name="Connecteur droit 13"/>
          <p:cNvCxnSpPr/>
          <p:nvPr/>
        </p:nvCxnSpPr>
        <p:spPr>
          <a:xfrm>
            <a:off x="5214942" y="3286124"/>
            <a:ext cx="3786214" cy="1588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1142976" y="3286124"/>
            <a:ext cx="3500461" cy="1589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928662" y="4000504"/>
            <a:ext cx="764386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            LA TOXOPLASMOSE </a:t>
            </a:r>
          </a:p>
        </p:txBody>
      </p:sp>
      <p:sp>
        <p:nvSpPr>
          <p:cNvPr id="15" name="Arc plein 14"/>
          <p:cNvSpPr/>
          <p:nvPr/>
        </p:nvSpPr>
        <p:spPr>
          <a:xfrm rot="5400000">
            <a:off x="464315" y="392885"/>
            <a:ext cx="1357322" cy="1428760"/>
          </a:xfrm>
          <a:prstGeom prst="blockArc">
            <a:avLst>
              <a:gd name="adj1" fmla="val 10738851"/>
              <a:gd name="adj2" fmla="val 21423427"/>
              <a:gd name="adj3" fmla="val 10448"/>
            </a:avLst>
          </a:prstGeom>
          <a:solidFill>
            <a:srgbClr val="DBCFB7"/>
          </a:solidFill>
          <a:ln>
            <a:solidFill>
              <a:srgbClr val="D0BF9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6815158" cy="6096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La 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vacuole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parasitophore </a:t>
            </a:r>
            <a:r>
              <a:rPr lang="fr-FR" sz="2400" dirty="0">
                <a:latin typeface="Calibri" pitchFamily="34" charset="0"/>
                <a:cs typeface="Calibri" pitchFamily="34" charset="0"/>
              </a:rPr>
              <a:t>(VP) de </a:t>
            </a:r>
            <a:r>
              <a:rPr lang="fr-FR" sz="2400" i="1" dirty="0">
                <a:latin typeface="Calibri" pitchFamily="34" charset="0"/>
                <a:cs typeface="Calibri" pitchFamily="34" charset="0"/>
              </a:rPr>
              <a:t>T. gondii</a:t>
            </a:r>
          </a:p>
        </p:txBody>
      </p:sp>
      <p:sp>
        <p:nvSpPr>
          <p:cNvPr id="33806" name="Rectangle 14"/>
          <p:cNvSpPr>
            <a:spLocks noGrp="1" noChangeArrowheads="1"/>
          </p:cNvSpPr>
          <p:nvPr>
            <p:ph sz="half" idx="1"/>
          </p:nvPr>
        </p:nvSpPr>
        <p:spPr>
          <a:xfrm>
            <a:off x="285720" y="838200"/>
            <a:ext cx="8248680" cy="6858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fr-FR" sz="2000" dirty="0"/>
              <a:t>Un compartiment spécialisé au sein de la cellule-hôte, 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fr-FR" sz="2000" dirty="0"/>
              <a:t>formé activement par le parasite</a:t>
            </a:r>
          </a:p>
        </p:txBody>
      </p:sp>
      <p:grpSp>
        <p:nvGrpSpPr>
          <p:cNvPr id="2" name="Group 236"/>
          <p:cNvGrpSpPr>
            <a:grpSpLocks/>
          </p:cNvGrpSpPr>
          <p:nvPr/>
        </p:nvGrpSpPr>
        <p:grpSpPr bwMode="auto">
          <a:xfrm>
            <a:off x="500034" y="1714489"/>
            <a:ext cx="3561372" cy="1790713"/>
            <a:chOff x="288" y="965"/>
            <a:chExt cx="2475" cy="1195"/>
          </a:xfrm>
        </p:grpSpPr>
        <p:grpSp>
          <p:nvGrpSpPr>
            <p:cNvPr id="3" name="Group 131"/>
            <p:cNvGrpSpPr>
              <a:grpSpLocks/>
            </p:cNvGrpSpPr>
            <p:nvPr/>
          </p:nvGrpSpPr>
          <p:grpSpPr bwMode="auto">
            <a:xfrm>
              <a:off x="288" y="1093"/>
              <a:ext cx="1243" cy="1067"/>
              <a:chOff x="-84" y="0"/>
              <a:chExt cx="1980" cy="1757"/>
            </a:xfrm>
          </p:grpSpPr>
          <p:sp>
            <p:nvSpPr>
              <p:cNvPr id="33924" name="Oval 132"/>
              <p:cNvSpPr>
                <a:spLocks noChangeArrowheads="1"/>
              </p:cNvSpPr>
              <p:nvPr/>
            </p:nvSpPr>
            <p:spPr bwMode="auto">
              <a:xfrm rot="-2396329">
                <a:off x="-84" y="369"/>
                <a:ext cx="1780" cy="1316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4" name="Group 133"/>
              <p:cNvGrpSpPr>
                <a:grpSpLocks/>
              </p:cNvGrpSpPr>
              <p:nvPr/>
            </p:nvGrpSpPr>
            <p:grpSpPr bwMode="auto">
              <a:xfrm rot="1393374">
                <a:off x="384" y="794"/>
                <a:ext cx="302" cy="166"/>
                <a:chOff x="3969" y="2729"/>
                <a:chExt cx="667" cy="356"/>
              </a:xfrm>
            </p:grpSpPr>
            <p:sp>
              <p:nvSpPr>
                <p:cNvPr id="33926" name="Oval 134"/>
                <p:cNvSpPr>
                  <a:spLocks noChangeArrowheads="1"/>
                </p:cNvSpPr>
                <p:nvPr/>
              </p:nvSpPr>
              <p:spPr bwMode="auto">
                <a:xfrm rot="20700000">
                  <a:off x="3960" y="2748"/>
                  <a:ext cx="685" cy="322"/>
                </a:xfrm>
                <a:prstGeom prst="ellipse">
                  <a:avLst/>
                </a:prstGeom>
                <a:solidFill>
                  <a:srgbClr val="C0C0C0"/>
                </a:solidFill>
                <a:ln w="360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927" name="Freeform 135"/>
                <p:cNvSpPr>
                  <a:spLocks noChangeArrowheads="1"/>
                </p:cNvSpPr>
                <p:nvPr/>
              </p:nvSpPr>
              <p:spPr bwMode="auto">
                <a:xfrm>
                  <a:off x="4064" y="2706"/>
                  <a:ext cx="497" cy="396"/>
                </a:xfrm>
                <a:custGeom>
                  <a:avLst/>
                  <a:gdLst/>
                  <a:ahLst/>
                  <a:cxnLst>
                    <a:cxn ang="0">
                      <a:pos x="465" y="570"/>
                    </a:cxn>
                    <a:cxn ang="0">
                      <a:pos x="695" y="846"/>
                    </a:cxn>
                    <a:cxn ang="0">
                      <a:pos x="796" y="553"/>
                    </a:cxn>
                    <a:cxn ang="0">
                      <a:pos x="1228" y="642"/>
                    </a:cxn>
                    <a:cxn ang="0">
                      <a:pos x="1625" y="457"/>
                    </a:cxn>
                    <a:cxn ang="0">
                      <a:pos x="2088" y="532"/>
                    </a:cxn>
                    <a:cxn ang="0">
                      <a:pos x="1811" y="895"/>
                    </a:cxn>
                    <a:cxn ang="0">
                      <a:pos x="1747" y="1251"/>
                    </a:cxn>
                    <a:cxn ang="0">
                      <a:pos x="1517" y="974"/>
                    </a:cxn>
                    <a:cxn ang="0">
                      <a:pos x="1179" y="888"/>
                    </a:cxn>
                    <a:cxn ang="0">
                      <a:pos x="1116" y="1247"/>
                    </a:cxn>
                    <a:cxn ang="0">
                      <a:pos x="546" y="1156"/>
                    </a:cxn>
                    <a:cxn ang="0">
                      <a:pos x="227" y="1423"/>
                    </a:cxn>
                    <a:cxn ang="0">
                      <a:pos x="0" y="1196"/>
                    </a:cxn>
                    <a:cxn ang="0">
                      <a:pos x="252" y="961"/>
                    </a:cxn>
                    <a:cxn ang="0">
                      <a:pos x="170" y="645"/>
                    </a:cxn>
                    <a:cxn ang="0">
                      <a:pos x="465" y="570"/>
                    </a:cxn>
                  </a:cxnLst>
                  <a:rect l="0" t="0" r="r" b="b"/>
                  <a:pathLst>
                    <a:path w="2192" h="1747">
                      <a:moveTo>
                        <a:pt x="465" y="570"/>
                      </a:moveTo>
                      <a:cubicBezTo>
                        <a:pt x="685" y="509"/>
                        <a:pt x="587" y="850"/>
                        <a:pt x="695" y="846"/>
                      </a:cubicBezTo>
                      <a:cubicBezTo>
                        <a:pt x="757" y="845"/>
                        <a:pt x="728" y="972"/>
                        <a:pt x="796" y="553"/>
                      </a:cubicBezTo>
                      <a:cubicBezTo>
                        <a:pt x="892" y="0"/>
                        <a:pt x="797" y="782"/>
                        <a:pt x="1228" y="642"/>
                      </a:cubicBezTo>
                      <a:cubicBezTo>
                        <a:pt x="1483" y="556"/>
                        <a:pt x="1331" y="8"/>
                        <a:pt x="1625" y="457"/>
                      </a:cubicBezTo>
                      <a:cubicBezTo>
                        <a:pt x="1732" y="621"/>
                        <a:pt x="2191" y="165"/>
                        <a:pt x="2088" y="532"/>
                      </a:cubicBezTo>
                      <a:cubicBezTo>
                        <a:pt x="2041" y="712"/>
                        <a:pt x="1656" y="583"/>
                        <a:pt x="1811" y="895"/>
                      </a:cubicBezTo>
                      <a:cubicBezTo>
                        <a:pt x="1955" y="1183"/>
                        <a:pt x="1860" y="1247"/>
                        <a:pt x="1747" y="1251"/>
                      </a:cubicBezTo>
                      <a:cubicBezTo>
                        <a:pt x="1629" y="1256"/>
                        <a:pt x="1616" y="1143"/>
                        <a:pt x="1517" y="974"/>
                      </a:cubicBezTo>
                      <a:cubicBezTo>
                        <a:pt x="1370" y="721"/>
                        <a:pt x="1271" y="754"/>
                        <a:pt x="1179" y="888"/>
                      </a:cubicBezTo>
                      <a:cubicBezTo>
                        <a:pt x="971" y="1211"/>
                        <a:pt x="1577" y="907"/>
                        <a:pt x="1116" y="1247"/>
                      </a:cubicBezTo>
                      <a:cubicBezTo>
                        <a:pt x="778" y="1493"/>
                        <a:pt x="986" y="1091"/>
                        <a:pt x="546" y="1156"/>
                      </a:cubicBezTo>
                      <a:cubicBezTo>
                        <a:pt x="126" y="1221"/>
                        <a:pt x="557" y="1746"/>
                        <a:pt x="227" y="1423"/>
                      </a:cubicBezTo>
                      <a:lnTo>
                        <a:pt x="0" y="1196"/>
                      </a:lnTo>
                      <a:lnTo>
                        <a:pt x="252" y="961"/>
                      </a:lnTo>
                      <a:lnTo>
                        <a:pt x="170" y="645"/>
                      </a:lnTo>
                      <a:lnTo>
                        <a:pt x="465" y="570"/>
                      </a:lnTo>
                    </a:path>
                  </a:pathLst>
                </a:custGeom>
                <a:solidFill>
                  <a:srgbClr val="CCCCCC"/>
                </a:solidFill>
                <a:ln w="360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5" name="Group 136"/>
              <p:cNvGrpSpPr>
                <a:grpSpLocks/>
              </p:cNvGrpSpPr>
              <p:nvPr/>
            </p:nvGrpSpPr>
            <p:grpSpPr bwMode="auto">
              <a:xfrm rot="27717248">
                <a:off x="916" y="1131"/>
                <a:ext cx="311" cy="161"/>
                <a:chOff x="3969" y="2729"/>
                <a:chExt cx="667" cy="356"/>
              </a:xfrm>
            </p:grpSpPr>
            <p:sp>
              <p:nvSpPr>
                <p:cNvPr id="33929" name="Oval 137"/>
                <p:cNvSpPr>
                  <a:spLocks noChangeArrowheads="1"/>
                </p:cNvSpPr>
                <p:nvPr/>
              </p:nvSpPr>
              <p:spPr bwMode="auto">
                <a:xfrm rot="20700000">
                  <a:off x="3960" y="2748"/>
                  <a:ext cx="685" cy="322"/>
                </a:xfrm>
                <a:prstGeom prst="ellipse">
                  <a:avLst/>
                </a:prstGeom>
                <a:solidFill>
                  <a:srgbClr val="C0C0C0"/>
                </a:solidFill>
                <a:ln w="360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930" name="Freeform 138"/>
                <p:cNvSpPr>
                  <a:spLocks noChangeArrowheads="1"/>
                </p:cNvSpPr>
                <p:nvPr/>
              </p:nvSpPr>
              <p:spPr bwMode="auto">
                <a:xfrm>
                  <a:off x="4064" y="2706"/>
                  <a:ext cx="497" cy="396"/>
                </a:xfrm>
                <a:custGeom>
                  <a:avLst/>
                  <a:gdLst/>
                  <a:ahLst/>
                  <a:cxnLst>
                    <a:cxn ang="0">
                      <a:pos x="465" y="570"/>
                    </a:cxn>
                    <a:cxn ang="0">
                      <a:pos x="695" y="846"/>
                    </a:cxn>
                    <a:cxn ang="0">
                      <a:pos x="796" y="553"/>
                    </a:cxn>
                    <a:cxn ang="0">
                      <a:pos x="1228" y="642"/>
                    </a:cxn>
                    <a:cxn ang="0">
                      <a:pos x="1625" y="457"/>
                    </a:cxn>
                    <a:cxn ang="0">
                      <a:pos x="2088" y="532"/>
                    </a:cxn>
                    <a:cxn ang="0">
                      <a:pos x="1811" y="895"/>
                    </a:cxn>
                    <a:cxn ang="0">
                      <a:pos x="1747" y="1251"/>
                    </a:cxn>
                    <a:cxn ang="0">
                      <a:pos x="1517" y="974"/>
                    </a:cxn>
                    <a:cxn ang="0">
                      <a:pos x="1179" y="888"/>
                    </a:cxn>
                    <a:cxn ang="0">
                      <a:pos x="1116" y="1247"/>
                    </a:cxn>
                    <a:cxn ang="0">
                      <a:pos x="546" y="1156"/>
                    </a:cxn>
                    <a:cxn ang="0">
                      <a:pos x="227" y="1423"/>
                    </a:cxn>
                    <a:cxn ang="0">
                      <a:pos x="0" y="1196"/>
                    </a:cxn>
                    <a:cxn ang="0">
                      <a:pos x="252" y="961"/>
                    </a:cxn>
                    <a:cxn ang="0">
                      <a:pos x="170" y="645"/>
                    </a:cxn>
                    <a:cxn ang="0">
                      <a:pos x="465" y="570"/>
                    </a:cxn>
                  </a:cxnLst>
                  <a:rect l="0" t="0" r="r" b="b"/>
                  <a:pathLst>
                    <a:path w="2192" h="1747">
                      <a:moveTo>
                        <a:pt x="465" y="570"/>
                      </a:moveTo>
                      <a:cubicBezTo>
                        <a:pt x="685" y="509"/>
                        <a:pt x="587" y="850"/>
                        <a:pt x="695" y="846"/>
                      </a:cubicBezTo>
                      <a:cubicBezTo>
                        <a:pt x="757" y="845"/>
                        <a:pt x="728" y="972"/>
                        <a:pt x="796" y="553"/>
                      </a:cubicBezTo>
                      <a:cubicBezTo>
                        <a:pt x="892" y="0"/>
                        <a:pt x="797" y="782"/>
                        <a:pt x="1228" y="642"/>
                      </a:cubicBezTo>
                      <a:cubicBezTo>
                        <a:pt x="1483" y="556"/>
                        <a:pt x="1331" y="8"/>
                        <a:pt x="1625" y="457"/>
                      </a:cubicBezTo>
                      <a:cubicBezTo>
                        <a:pt x="1732" y="621"/>
                        <a:pt x="2191" y="165"/>
                        <a:pt x="2088" y="532"/>
                      </a:cubicBezTo>
                      <a:cubicBezTo>
                        <a:pt x="2041" y="712"/>
                        <a:pt x="1656" y="583"/>
                        <a:pt x="1811" y="895"/>
                      </a:cubicBezTo>
                      <a:cubicBezTo>
                        <a:pt x="1955" y="1183"/>
                        <a:pt x="1860" y="1247"/>
                        <a:pt x="1747" y="1251"/>
                      </a:cubicBezTo>
                      <a:cubicBezTo>
                        <a:pt x="1629" y="1256"/>
                        <a:pt x="1616" y="1143"/>
                        <a:pt x="1517" y="974"/>
                      </a:cubicBezTo>
                      <a:cubicBezTo>
                        <a:pt x="1370" y="721"/>
                        <a:pt x="1271" y="754"/>
                        <a:pt x="1179" y="888"/>
                      </a:cubicBezTo>
                      <a:cubicBezTo>
                        <a:pt x="971" y="1211"/>
                        <a:pt x="1577" y="907"/>
                        <a:pt x="1116" y="1247"/>
                      </a:cubicBezTo>
                      <a:cubicBezTo>
                        <a:pt x="778" y="1493"/>
                        <a:pt x="986" y="1091"/>
                        <a:pt x="546" y="1156"/>
                      </a:cubicBezTo>
                      <a:cubicBezTo>
                        <a:pt x="126" y="1221"/>
                        <a:pt x="557" y="1746"/>
                        <a:pt x="227" y="1423"/>
                      </a:cubicBezTo>
                      <a:lnTo>
                        <a:pt x="0" y="1196"/>
                      </a:lnTo>
                      <a:lnTo>
                        <a:pt x="252" y="961"/>
                      </a:lnTo>
                      <a:lnTo>
                        <a:pt x="170" y="645"/>
                      </a:lnTo>
                      <a:lnTo>
                        <a:pt x="465" y="570"/>
                      </a:lnTo>
                    </a:path>
                  </a:pathLst>
                </a:custGeom>
                <a:solidFill>
                  <a:srgbClr val="CCCCCC"/>
                </a:solidFill>
                <a:ln w="360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6" name="Group 139"/>
              <p:cNvGrpSpPr>
                <a:grpSpLocks/>
              </p:cNvGrpSpPr>
              <p:nvPr/>
            </p:nvGrpSpPr>
            <p:grpSpPr bwMode="auto">
              <a:xfrm rot="15855256">
                <a:off x="254" y="1143"/>
                <a:ext cx="653" cy="576"/>
                <a:chOff x="2175" y="1753"/>
                <a:chExt cx="1794" cy="1541"/>
              </a:xfrm>
            </p:grpSpPr>
            <p:sp>
              <p:nvSpPr>
                <p:cNvPr id="33932" name="Freeform 140"/>
                <p:cNvSpPr>
                  <a:spLocks noChangeArrowheads="1"/>
                </p:cNvSpPr>
                <p:nvPr/>
              </p:nvSpPr>
              <p:spPr bwMode="auto">
                <a:xfrm>
                  <a:off x="2175" y="1753"/>
                  <a:ext cx="1794" cy="1541"/>
                </a:xfrm>
                <a:custGeom>
                  <a:avLst/>
                  <a:gdLst/>
                  <a:ahLst/>
                  <a:cxnLst>
                    <a:cxn ang="0">
                      <a:pos x="1864" y="452"/>
                    </a:cxn>
                    <a:cxn ang="0">
                      <a:pos x="2638" y="303"/>
                    </a:cxn>
                    <a:cxn ang="0">
                      <a:pos x="2885" y="336"/>
                    </a:cxn>
                    <a:cxn ang="0">
                      <a:pos x="3949" y="418"/>
                    </a:cxn>
                    <a:cxn ang="0">
                      <a:pos x="4863" y="749"/>
                    </a:cxn>
                    <a:cxn ang="0">
                      <a:pos x="4826" y="1261"/>
                    </a:cxn>
                    <a:cxn ang="0">
                      <a:pos x="4484" y="1541"/>
                    </a:cxn>
                    <a:cxn ang="0">
                      <a:pos x="4913" y="2094"/>
                    </a:cxn>
                    <a:cxn ang="0">
                      <a:pos x="4789" y="2878"/>
                    </a:cxn>
                    <a:cxn ang="0">
                      <a:pos x="4262" y="3059"/>
                    </a:cxn>
                    <a:cxn ang="0">
                      <a:pos x="3607" y="4219"/>
                    </a:cxn>
                    <a:cxn ang="0">
                      <a:pos x="3153" y="4040"/>
                    </a:cxn>
                    <a:cxn ang="0">
                      <a:pos x="2581" y="3781"/>
                    </a:cxn>
                    <a:cxn ang="0">
                      <a:pos x="1578" y="3651"/>
                    </a:cxn>
                    <a:cxn ang="0">
                      <a:pos x="796" y="3062"/>
                    </a:cxn>
                    <a:cxn ang="0">
                      <a:pos x="786" y="2428"/>
                    </a:cxn>
                    <a:cxn ang="0">
                      <a:pos x="530" y="1454"/>
                    </a:cxn>
                    <a:cxn ang="0">
                      <a:pos x="993" y="607"/>
                    </a:cxn>
                    <a:cxn ang="0">
                      <a:pos x="1354" y="534"/>
                    </a:cxn>
                    <a:cxn ang="0">
                      <a:pos x="1392" y="721"/>
                    </a:cxn>
                    <a:cxn ang="0">
                      <a:pos x="1864" y="452"/>
                    </a:cxn>
                  </a:cxnLst>
                  <a:rect l="0" t="0" r="r" b="b"/>
                  <a:pathLst>
                    <a:path w="5242" h="4665">
                      <a:moveTo>
                        <a:pt x="1864" y="452"/>
                      </a:moveTo>
                      <a:cubicBezTo>
                        <a:pt x="2389" y="271"/>
                        <a:pt x="2144" y="238"/>
                        <a:pt x="2638" y="303"/>
                      </a:cubicBezTo>
                      <a:cubicBezTo>
                        <a:pt x="2885" y="336"/>
                        <a:pt x="3379" y="399"/>
                        <a:pt x="2885" y="336"/>
                      </a:cubicBezTo>
                      <a:cubicBezTo>
                        <a:pt x="2367" y="266"/>
                        <a:pt x="3574" y="363"/>
                        <a:pt x="3949" y="418"/>
                      </a:cubicBezTo>
                      <a:cubicBezTo>
                        <a:pt x="4367" y="480"/>
                        <a:pt x="4462" y="805"/>
                        <a:pt x="4863" y="749"/>
                      </a:cubicBezTo>
                      <a:cubicBezTo>
                        <a:pt x="5214" y="702"/>
                        <a:pt x="5241" y="1745"/>
                        <a:pt x="4826" y="1261"/>
                      </a:cubicBezTo>
                      <a:cubicBezTo>
                        <a:pt x="4332" y="683"/>
                        <a:pt x="4319" y="1065"/>
                        <a:pt x="4484" y="1541"/>
                      </a:cubicBezTo>
                      <a:cubicBezTo>
                        <a:pt x="4667" y="2064"/>
                        <a:pt x="4977" y="1661"/>
                        <a:pt x="4913" y="2094"/>
                      </a:cubicBezTo>
                      <a:cubicBezTo>
                        <a:pt x="4869" y="2398"/>
                        <a:pt x="5010" y="2663"/>
                        <a:pt x="4789" y="2878"/>
                      </a:cubicBezTo>
                      <a:cubicBezTo>
                        <a:pt x="4369" y="3288"/>
                        <a:pt x="4563" y="2242"/>
                        <a:pt x="4262" y="3059"/>
                      </a:cubicBezTo>
                      <a:cubicBezTo>
                        <a:pt x="4136" y="3400"/>
                        <a:pt x="3937" y="4045"/>
                        <a:pt x="3607" y="4219"/>
                      </a:cubicBezTo>
                      <a:cubicBezTo>
                        <a:pt x="3454" y="4300"/>
                        <a:pt x="2613" y="4664"/>
                        <a:pt x="3153" y="4040"/>
                      </a:cubicBezTo>
                      <a:cubicBezTo>
                        <a:pt x="3644" y="3471"/>
                        <a:pt x="2872" y="3947"/>
                        <a:pt x="2581" y="3781"/>
                      </a:cubicBezTo>
                      <a:cubicBezTo>
                        <a:pt x="2290" y="3616"/>
                        <a:pt x="1916" y="3644"/>
                        <a:pt x="1578" y="3651"/>
                      </a:cubicBezTo>
                      <a:cubicBezTo>
                        <a:pt x="1196" y="3658"/>
                        <a:pt x="814" y="3387"/>
                        <a:pt x="796" y="3062"/>
                      </a:cubicBezTo>
                      <a:cubicBezTo>
                        <a:pt x="787" y="2848"/>
                        <a:pt x="0" y="2519"/>
                        <a:pt x="786" y="2428"/>
                      </a:cubicBezTo>
                      <a:cubicBezTo>
                        <a:pt x="1131" y="2386"/>
                        <a:pt x="775" y="1790"/>
                        <a:pt x="530" y="1454"/>
                      </a:cubicBezTo>
                      <a:cubicBezTo>
                        <a:pt x="246" y="1064"/>
                        <a:pt x="1121" y="1023"/>
                        <a:pt x="993" y="607"/>
                      </a:cubicBezTo>
                      <a:cubicBezTo>
                        <a:pt x="886" y="253"/>
                        <a:pt x="1860" y="0"/>
                        <a:pt x="1354" y="534"/>
                      </a:cubicBezTo>
                      <a:lnTo>
                        <a:pt x="1392" y="721"/>
                      </a:lnTo>
                      <a:lnTo>
                        <a:pt x="1864" y="452"/>
                      </a:lnTo>
                    </a:path>
                  </a:pathLst>
                </a:custGeom>
                <a:solidFill>
                  <a:schemeClr val="bg2"/>
                </a:solidFill>
                <a:ln w="36000">
                  <a:solidFill>
                    <a:srgbClr val="CCCCCC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933" name="Oval 141"/>
                <p:cNvSpPr>
                  <a:spLocks noChangeArrowheads="1"/>
                </p:cNvSpPr>
                <p:nvPr/>
              </p:nvSpPr>
              <p:spPr bwMode="auto">
                <a:xfrm rot="420000">
                  <a:off x="2532" y="1870"/>
                  <a:ext cx="1115" cy="1105"/>
                </a:xfrm>
                <a:prstGeom prst="ellipse">
                  <a:avLst/>
                </a:prstGeom>
                <a:solidFill>
                  <a:schemeClr val="tx1"/>
                </a:solidFill>
                <a:ln w="36000">
                  <a:solidFill>
                    <a:srgbClr val="999999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7" name="Group 142"/>
              <p:cNvGrpSpPr>
                <a:grpSpLocks/>
              </p:cNvGrpSpPr>
              <p:nvPr/>
            </p:nvGrpSpPr>
            <p:grpSpPr bwMode="auto">
              <a:xfrm rot="-1713958">
                <a:off x="1168" y="0"/>
                <a:ext cx="728" cy="264"/>
                <a:chOff x="1584" y="48"/>
                <a:chExt cx="1198" cy="463"/>
              </a:xfrm>
            </p:grpSpPr>
            <p:sp>
              <p:nvSpPr>
                <p:cNvPr id="33935" name="Freeform 143"/>
                <p:cNvSpPr>
                  <a:spLocks noChangeArrowheads="1"/>
                </p:cNvSpPr>
                <p:nvPr/>
              </p:nvSpPr>
              <p:spPr bwMode="auto">
                <a:xfrm rot="11868170">
                  <a:off x="1584" y="48"/>
                  <a:ext cx="1198" cy="463"/>
                </a:xfrm>
                <a:custGeom>
                  <a:avLst/>
                  <a:gdLst/>
                  <a:ahLst/>
                  <a:cxnLst>
                    <a:cxn ang="0">
                      <a:pos x="37" y="170"/>
                    </a:cxn>
                    <a:cxn ang="0">
                      <a:pos x="79" y="121"/>
                    </a:cxn>
                    <a:cxn ang="0">
                      <a:pos x="295" y="50"/>
                    </a:cxn>
                    <a:cxn ang="0">
                      <a:pos x="700" y="1"/>
                    </a:cxn>
                    <a:cxn ang="0">
                      <a:pos x="992" y="26"/>
                    </a:cxn>
                    <a:cxn ang="0">
                      <a:pos x="1176" y="56"/>
                    </a:cxn>
                    <a:cxn ang="0">
                      <a:pos x="1242" y="100"/>
                    </a:cxn>
                    <a:cxn ang="0">
                      <a:pos x="1241" y="152"/>
                    </a:cxn>
                    <a:cxn ang="0">
                      <a:pos x="1193" y="186"/>
                    </a:cxn>
                    <a:cxn ang="0">
                      <a:pos x="928" y="296"/>
                    </a:cxn>
                    <a:cxn ang="0">
                      <a:pos x="664" y="384"/>
                    </a:cxn>
                    <a:cxn ang="0">
                      <a:pos x="568" y="432"/>
                    </a:cxn>
                    <a:cxn ang="0">
                      <a:pos x="451" y="522"/>
                    </a:cxn>
                    <a:cxn ang="0">
                      <a:pos x="289" y="576"/>
                    </a:cxn>
                    <a:cxn ang="0">
                      <a:pos x="182" y="559"/>
                    </a:cxn>
                    <a:cxn ang="0">
                      <a:pos x="81" y="505"/>
                    </a:cxn>
                    <a:cxn ang="0">
                      <a:pos x="29" y="418"/>
                    </a:cxn>
                    <a:cxn ang="0">
                      <a:pos x="5" y="356"/>
                    </a:cxn>
                    <a:cxn ang="0">
                      <a:pos x="0" y="288"/>
                    </a:cxn>
                    <a:cxn ang="0">
                      <a:pos x="37" y="170"/>
                    </a:cxn>
                  </a:cxnLst>
                  <a:rect l="0" t="0" r="r" b="b"/>
                  <a:pathLst>
                    <a:path w="1248" h="576">
                      <a:moveTo>
                        <a:pt x="37" y="170"/>
                      </a:moveTo>
                      <a:cubicBezTo>
                        <a:pt x="44" y="149"/>
                        <a:pt x="62" y="128"/>
                        <a:pt x="79" y="121"/>
                      </a:cubicBezTo>
                      <a:cubicBezTo>
                        <a:pt x="150" y="93"/>
                        <a:pt x="220" y="64"/>
                        <a:pt x="295" y="50"/>
                      </a:cubicBezTo>
                      <a:cubicBezTo>
                        <a:pt x="428" y="24"/>
                        <a:pt x="605" y="2"/>
                        <a:pt x="700" y="1"/>
                      </a:cubicBezTo>
                      <a:cubicBezTo>
                        <a:pt x="787" y="0"/>
                        <a:pt x="967" y="21"/>
                        <a:pt x="992" y="26"/>
                      </a:cubicBezTo>
                      <a:cubicBezTo>
                        <a:pt x="1018" y="31"/>
                        <a:pt x="1153" y="46"/>
                        <a:pt x="1176" y="56"/>
                      </a:cubicBezTo>
                      <a:cubicBezTo>
                        <a:pt x="1200" y="65"/>
                        <a:pt x="1240" y="89"/>
                        <a:pt x="1242" y="100"/>
                      </a:cubicBezTo>
                      <a:cubicBezTo>
                        <a:pt x="1244" y="119"/>
                        <a:pt x="1248" y="134"/>
                        <a:pt x="1241" y="152"/>
                      </a:cubicBezTo>
                      <a:cubicBezTo>
                        <a:pt x="1236" y="165"/>
                        <a:pt x="1247" y="168"/>
                        <a:pt x="1193" y="186"/>
                      </a:cubicBezTo>
                      <a:cubicBezTo>
                        <a:pt x="1157" y="198"/>
                        <a:pt x="1037" y="260"/>
                        <a:pt x="928" y="296"/>
                      </a:cubicBezTo>
                      <a:cubicBezTo>
                        <a:pt x="838" y="326"/>
                        <a:pt x="724" y="365"/>
                        <a:pt x="664" y="384"/>
                      </a:cubicBezTo>
                      <a:lnTo>
                        <a:pt x="568" y="432"/>
                      </a:lnTo>
                      <a:lnTo>
                        <a:pt x="451" y="522"/>
                      </a:lnTo>
                      <a:lnTo>
                        <a:pt x="289" y="576"/>
                      </a:lnTo>
                      <a:lnTo>
                        <a:pt x="182" y="559"/>
                      </a:lnTo>
                      <a:lnTo>
                        <a:pt x="81" y="505"/>
                      </a:lnTo>
                      <a:lnTo>
                        <a:pt x="29" y="418"/>
                      </a:lnTo>
                      <a:lnTo>
                        <a:pt x="5" y="356"/>
                      </a:lnTo>
                      <a:lnTo>
                        <a:pt x="0" y="288"/>
                      </a:lnTo>
                      <a:lnTo>
                        <a:pt x="37" y="170"/>
                      </a:lnTo>
                    </a:path>
                  </a:pathLst>
                </a:custGeom>
                <a:solidFill>
                  <a:srgbClr val="F3F3F3"/>
                </a:solidFill>
                <a:ln w="9525">
                  <a:solidFill>
                    <a:srgbClr val="80808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936" name="Oval 144"/>
                <p:cNvSpPr>
                  <a:spLocks noChangeArrowheads="1"/>
                </p:cNvSpPr>
                <p:nvPr/>
              </p:nvSpPr>
              <p:spPr bwMode="auto">
                <a:xfrm>
                  <a:off x="1776" y="325"/>
                  <a:ext cx="149" cy="59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937" name="Oval 145"/>
                <p:cNvSpPr>
                  <a:spLocks noChangeArrowheads="1"/>
                </p:cNvSpPr>
                <p:nvPr/>
              </p:nvSpPr>
              <p:spPr bwMode="auto">
                <a:xfrm>
                  <a:off x="1920" y="288"/>
                  <a:ext cx="144" cy="4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938" name="Oval 146"/>
                <p:cNvSpPr>
                  <a:spLocks noChangeArrowheads="1"/>
                </p:cNvSpPr>
                <p:nvPr/>
              </p:nvSpPr>
              <p:spPr bwMode="auto">
                <a:xfrm>
                  <a:off x="1728" y="220"/>
                  <a:ext cx="144" cy="68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33939" name="Text Box 147"/>
            <p:cNvSpPr txBox="1">
              <a:spLocks noChangeArrowheads="1"/>
            </p:cNvSpPr>
            <p:nvPr/>
          </p:nvSpPr>
          <p:spPr bwMode="auto">
            <a:xfrm>
              <a:off x="1579" y="1299"/>
              <a:ext cx="894" cy="493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fr-FR" sz="1400" dirty="0"/>
                <a:t>Sécrétion des </a:t>
              </a:r>
            </a:p>
            <a:p>
              <a:pPr algn="ctr"/>
              <a:r>
                <a:rPr lang="fr-FR" sz="1400" dirty="0"/>
                <a:t>micronèmes</a:t>
              </a:r>
            </a:p>
          </p:txBody>
        </p:sp>
        <p:sp>
          <p:nvSpPr>
            <p:cNvPr id="33940" name="Text Box 148"/>
            <p:cNvSpPr txBox="1">
              <a:spLocks noChangeArrowheads="1"/>
            </p:cNvSpPr>
            <p:nvPr/>
          </p:nvSpPr>
          <p:spPr bwMode="auto">
            <a:xfrm>
              <a:off x="1529" y="965"/>
              <a:ext cx="1234" cy="246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fr-FR" dirty="0">
                  <a:latin typeface="Calibri" pitchFamily="34" charset="0"/>
                  <a:cs typeface="Calibri" pitchFamily="34" charset="0"/>
                </a:rPr>
                <a:t>1. Attachement</a:t>
              </a:r>
            </a:p>
          </p:txBody>
        </p:sp>
      </p:grpSp>
      <p:grpSp>
        <p:nvGrpSpPr>
          <p:cNvPr id="8" name="Group 237"/>
          <p:cNvGrpSpPr>
            <a:grpSpLocks/>
          </p:cNvGrpSpPr>
          <p:nvPr/>
        </p:nvGrpSpPr>
        <p:grpSpPr bwMode="auto">
          <a:xfrm>
            <a:off x="3357554" y="2071678"/>
            <a:ext cx="3316288" cy="1814512"/>
            <a:chOff x="1265" y="1706"/>
            <a:chExt cx="2089" cy="1143"/>
          </a:xfrm>
        </p:grpSpPr>
        <p:grpSp>
          <p:nvGrpSpPr>
            <p:cNvPr id="9" name="Group 150"/>
            <p:cNvGrpSpPr>
              <a:grpSpLocks/>
            </p:cNvGrpSpPr>
            <p:nvPr/>
          </p:nvGrpSpPr>
          <p:grpSpPr bwMode="auto">
            <a:xfrm>
              <a:off x="1265" y="1822"/>
              <a:ext cx="1111" cy="1027"/>
              <a:chOff x="908" y="1000"/>
              <a:chExt cx="1780" cy="1736"/>
            </a:xfrm>
          </p:grpSpPr>
          <p:sp>
            <p:nvSpPr>
              <p:cNvPr id="33943" name="Oval 151"/>
              <p:cNvSpPr>
                <a:spLocks noChangeArrowheads="1"/>
              </p:cNvSpPr>
              <p:nvPr/>
            </p:nvSpPr>
            <p:spPr bwMode="auto">
              <a:xfrm rot="-2396329">
                <a:off x="908" y="1348"/>
                <a:ext cx="1780" cy="1316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0" name="Group 152"/>
              <p:cNvGrpSpPr>
                <a:grpSpLocks/>
              </p:cNvGrpSpPr>
              <p:nvPr/>
            </p:nvGrpSpPr>
            <p:grpSpPr bwMode="auto">
              <a:xfrm rot="1393374">
                <a:off x="1376" y="1773"/>
                <a:ext cx="302" cy="166"/>
                <a:chOff x="3969" y="2729"/>
                <a:chExt cx="667" cy="356"/>
              </a:xfrm>
            </p:grpSpPr>
            <p:sp>
              <p:nvSpPr>
                <p:cNvPr id="33945" name="Oval 153"/>
                <p:cNvSpPr>
                  <a:spLocks noChangeArrowheads="1"/>
                </p:cNvSpPr>
                <p:nvPr/>
              </p:nvSpPr>
              <p:spPr bwMode="auto">
                <a:xfrm rot="20700000">
                  <a:off x="3960" y="2748"/>
                  <a:ext cx="685" cy="322"/>
                </a:xfrm>
                <a:prstGeom prst="ellipse">
                  <a:avLst/>
                </a:prstGeom>
                <a:solidFill>
                  <a:srgbClr val="C0C0C0"/>
                </a:solidFill>
                <a:ln w="360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946" name="Freeform 154"/>
                <p:cNvSpPr>
                  <a:spLocks noChangeArrowheads="1"/>
                </p:cNvSpPr>
                <p:nvPr/>
              </p:nvSpPr>
              <p:spPr bwMode="auto">
                <a:xfrm>
                  <a:off x="4064" y="2706"/>
                  <a:ext cx="497" cy="396"/>
                </a:xfrm>
                <a:custGeom>
                  <a:avLst/>
                  <a:gdLst/>
                  <a:ahLst/>
                  <a:cxnLst>
                    <a:cxn ang="0">
                      <a:pos x="465" y="570"/>
                    </a:cxn>
                    <a:cxn ang="0">
                      <a:pos x="695" y="846"/>
                    </a:cxn>
                    <a:cxn ang="0">
                      <a:pos x="796" y="553"/>
                    </a:cxn>
                    <a:cxn ang="0">
                      <a:pos x="1228" y="642"/>
                    </a:cxn>
                    <a:cxn ang="0">
                      <a:pos x="1625" y="457"/>
                    </a:cxn>
                    <a:cxn ang="0">
                      <a:pos x="2088" y="532"/>
                    </a:cxn>
                    <a:cxn ang="0">
                      <a:pos x="1811" y="895"/>
                    </a:cxn>
                    <a:cxn ang="0">
                      <a:pos x="1747" y="1251"/>
                    </a:cxn>
                    <a:cxn ang="0">
                      <a:pos x="1517" y="974"/>
                    </a:cxn>
                    <a:cxn ang="0">
                      <a:pos x="1179" y="888"/>
                    </a:cxn>
                    <a:cxn ang="0">
                      <a:pos x="1116" y="1247"/>
                    </a:cxn>
                    <a:cxn ang="0">
                      <a:pos x="546" y="1156"/>
                    </a:cxn>
                    <a:cxn ang="0">
                      <a:pos x="227" y="1423"/>
                    </a:cxn>
                    <a:cxn ang="0">
                      <a:pos x="0" y="1196"/>
                    </a:cxn>
                    <a:cxn ang="0">
                      <a:pos x="252" y="961"/>
                    </a:cxn>
                    <a:cxn ang="0">
                      <a:pos x="170" y="645"/>
                    </a:cxn>
                    <a:cxn ang="0">
                      <a:pos x="465" y="570"/>
                    </a:cxn>
                  </a:cxnLst>
                  <a:rect l="0" t="0" r="r" b="b"/>
                  <a:pathLst>
                    <a:path w="2192" h="1747">
                      <a:moveTo>
                        <a:pt x="465" y="570"/>
                      </a:moveTo>
                      <a:cubicBezTo>
                        <a:pt x="685" y="509"/>
                        <a:pt x="587" y="850"/>
                        <a:pt x="695" y="846"/>
                      </a:cubicBezTo>
                      <a:cubicBezTo>
                        <a:pt x="757" y="845"/>
                        <a:pt x="728" y="972"/>
                        <a:pt x="796" y="553"/>
                      </a:cubicBezTo>
                      <a:cubicBezTo>
                        <a:pt x="892" y="0"/>
                        <a:pt x="797" y="782"/>
                        <a:pt x="1228" y="642"/>
                      </a:cubicBezTo>
                      <a:cubicBezTo>
                        <a:pt x="1483" y="556"/>
                        <a:pt x="1331" y="8"/>
                        <a:pt x="1625" y="457"/>
                      </a:cubicBezTo>
                      <a:cubicBezTo>
                        <a:pt x="1732" y="621"/>
                        <a:pt x="2191" y="165"/>
                        <a:pt x="2088" y="532"/>
                      </a:cubicBezTo>
                      <a:cubicBezTo>
                        <a:pt x="2041" y="712"/>
                        <a:pt x="1656" y="583"/>
                        <a:pt x="1811" y="895"/>
                      </a:cubicBezTo>
                      <a:cubicBezTo>
                        <a:pt x="1955" y="1183"/>
                        <a:pt x="1860" y="1247"/>
                        <a:pt x="1747" y="1251"/>
                      </a:cubicBezTo>
                      <a:cubicBezTo>
                        <a:pt x="1629" y="1256"/>
                        <a:pt x="1616" y="1143"/>
                        <a:pt x="1517" y="974"/>
                      </a:cubicBezTo>
                      <a:cubicBezTo>
                        <a:pt x="1370" y="721"/>
                        <a:pt x="1271" y="754"/>
                        <a:pt x="1179" y="888"/>
                      </a:cubicBezTo>
                      <a:cubicBezTo>
                        <a:pt x="971" y="1211"/>
                        <a:pt x="1577" y="907"/>
                        <a:pt x="1116" y="1247"/>
                      </a:cubicBezTo>
                      <a:cubicBezTo>
                        <a:pt x="778" y="1493"/>
                        <a:pt x="986" y="1091"/>
                        <a:pt x="546" y="1156"/>
                      </a:cubicBezTo>
                      <a:cubicBezTo>
                        <a:pt x="126" y="1221"/>
                        <a:pt x="557" y="1746"/>
                        <a:pt x="227" y="1423"/>
                      </a:cubicBezTo>
                      <a:lnTo>
                        <a:pt x="0" y="1196"/>
                      </a:lnTo>
                      <a:lnTo>
                        <a:pt x="252" y="961"/>
                      </a:lnTo>
                      <a:lnTo>
                        <a:pt x="170" y="645"/>
                      </a:lnTo>
                      <a:lnTo>
                        <a:pt x="465" y="570"/>
                      </a:lnTo>
                    </a:path>
                  </a:pathLst>
                </a:custGeom>
                <a:solidFill>
                  <a:srgbClr val="CCCCCC"/>
                </a:solidFill>
                <a:ln w="360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1" name="Group 155"/>
              <p:cNvGrpSpPr>
                <a:grpSpLocks/>
              </p:cNvGrpSpPr>
              <p:nvPr/>
            </p:nvGrpSpPr>
            <p:grpSpPr bwMode="auto">
              <a:xfrm rot="27717248">
                <a:off x="1908" y="2110"/>
                <a:ext cx="311" cy="161"/>
                <a:chOff x="3969" y="2729"/>
                <a:chExt cx="667" cy="356"/>
              </a:xfrm>
            </p:grpSpPr>
            <p:sp>
              <p:nvSpPr>
                <p:cNvPr id="33948" name="Oval 156"/>
                <p:cNvSpPr>
                  <a:spLocks noChangeArrowheads="1"/>
                </p:cNvSpPr>
                <p:nvPr/>
              </p:nvSpPr>
              <p:spPr bwMode="auto">
                <a:xfrm rot="20700000">
                  <a:off x="3960" y="2748"/>
                  <a:ext cx="685" cy="322"/>
                </a:xfrm>
                <a:prstGeom prst="ellipse">
                  <a:avLst/>
                </a:prstGeom>
                <a:solidFill>
                  <a:srgbClr val="C0C0C0"/>
                </a:solidFill>
                <a:ln w="360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949" name="Freeform 157"/>
                <p:cNvSpPr>
                  <a:spLocks noChangeArrowheads="1"/>
                </p:cNvSpPr>
                <p:nvPr/>
              </p:nvSpPr>
              <p:spPr bwMode="auto">
                <a:xfrm>
                  <a:off x="4064" y="2706"/>
                  <a:ext cx="497" cy="396"/>
                </a:xfrm>
                <a:custGeom>
                  <a:avLst/>
                  <a:gdLst/>
                  <a:ahLst/>
                  <a:cxnLst>
                    <a:cxn ang="0">
                      <a:pos x="465" y="570"/>
                    </a:cxn>
                    <a:cxn ang="0">
                      <a:pos x="695" y="846"/>
                    </a:cxn>
                    <a:cxn ang="0">
                      <a:pos x="796" y="553"/>
                    </a:cxn>
                    <a:cxn ang="0">
                      <a:pos x="1228" y="642"/>
                    </a:cxn>
                    <a:cxn ang="0">
                      <a:pos x="1625" y="457"/>
                    </a:cxn>
                    <a:cxn ang="0">
                      <a:pos x="2088" y="532"/>
                    </a:cxn>
                    <a:cxn ang="0">
                      <a:pos x="1811" y="895"/>
                    </a:cxn>
                    <a:cxn ang="0">
                      <a:pos x="1747" y="1251"/>
                    </a:cxn>
                    <a:cxn ang="0">
                      <a:pos x="1517" y="974"/>
                    </a:cxn>
                    <a:cxn ang="0">
                      <a:pos x="1179" y="888"/>
                    </a:cxn>
                    <a:cxn ang="0">
                      <a:pos x="1116" y="1247"/>
                    </a:cxn>
                    <a:cxn ang="0">
                      <a:pos x="546" y="1156"/>
                    </a:cxn>
                    <a:cxn ang="0">
                      <a:pos x="227" y="1423"/>
                    </a:cxn>
                    <a:cxn ang="0">
                      <a:pos x="0" y="1196"/>
                    </a:cxn>
                    <a:cxn ang="0">
                      <a:pos x="252" y="961"/>
                    </a:cxn>
                    <a:cxn ang="0">
                      <a:pos x="170" y="645"/>
                    </a:cxn>
                    <a:cxn ang="0">
                      <a:pos x="465" y="570"/>
                    </a:cxn>
                  </a:cxnLst>
                  <a:rect l="0" t="0" r="r" b="b"/>
                  <a:pathLst>
                    <a:path w="2192" h="1747">
                      <a:moveTo>
                        <a:pt x="465" y="570"/>
                      </a:moveTo>
                      <a:cubicBezTo>
                        <a:pt x="685" y="509"/>
                        <a:pt x="587" y="850"/>
                        <a:pt x="695" y="846"/>
                      </a:cubicBezTo>
                      <a:cubicBezTo>
                        <a:pt x="757" y="845"/>
                        <a:pt x="728" y="972"/>
                        <a:pt x="796" y="553"/>
                      </a:cubicBezTo>
                      <a:cubicBezTo>
                        <a:pt x="892" y="0"/>
                        <a:pt x="797" y="782"/>
                        <a:pt x="1228" y="642"/>
                      </a:cubicBezTo>
                      <a:cubicBezTo>
                        <a:pt x="1483" y="556"/>
                        <a:pt x="1331" y="8"/>
                        <a:pt x="1625" y="457"/>
                      </a:cubicBezTo>
                      <a:cubicBezTo>
                        <a:pt x="1732" y="621"/>
                        <a:pt x="2191" y="165"/>
                        <a:pt x="2088" y="532"/>
                      </a:cubicBezTo>
                      <a:cubicBezTo>
                        <a:pt x="2041" y="712"/>
                        <a:pt x="1656" y="583"/>
                        <a:pt x="1811" y="895"/>
                      </a:cubicBezTo>
                      <a:cubicBezTo>
                        <a:pt x="1955" y="1183"/>
                        <a:pt x="1860" y="1247"/>
                        <a:pt x="1747" y="1251"/>
                      </a:cubicBezTo>
                      <a:cubicBezTo>
                        <a:pt x="1629" y="1256"/>
                        <a:pt x="1616" y="1143"/>
                        <a:pt x="1517" y="974"/>
                      </a:cubicBezTo>
                      <a:cubicBezTo>
                        <a:pt x="1370" y="721"/>
                        <a:pt x="1271" y="754"/>
                        <a:pt x="1179" y="888"/>
                      </a:cubicBezTo>
                      <a:cubicBezTo>
                        <a:pt x="971" y="1211"/>
                        <a:pt x="1577" y="907"/>
                        <a:pt x="1116" y="1247"/>
                      </a:cubicBezTo>
                      <a:cubicBezTo>
                        <a:pt x="778" y="1493"/>
                        <a:pt x="986" y="1091"/>
                        <a:pt x="546" y="1156"/>
                      </a:cubicBezTo>
                      <a:cubicBezTo>
                        <a:pt x="126" y="1221"/>
                        <a:pt x="557" y="1746"/>
                        <a:pt x="227" y="1423"/>
                      </a:cubicBezTo>
                      <a:lnTo>
                        <a:pt x="0" y="1196"/>
                      </a:lnTo>
                      <a:lnTo>
                        <a:pt x="252" y="961"/>
                      </a:lnTo>
                      <a:lnTo>
                        <a:pt x="170" y="645"/>
                      </a:lnTo>
                      <a:lnTo>
                        <a:pt x="465" y="570"/>
                      </a:lnTo>
                    </a:path>
                  </a:pathLst>
                </a:custGeom>
                <a:solidFill>
                  <a:srgbClr val="CCCCCC"/>
                </a:solidFill>
                <a:ln w="360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2" name="Group 158"/>
              <p:cNvGrpSpPr>
                <a:grpSpLocks/>
              </p:cNvGrpSpPr>
              <p:nvPr/>
            </p:nvGrpSpPr>
            <p:grpSpPr bwMode="auto">
              <a:xfrm rot="15855256">
                <a:off x="1246" y="2122"/>
                <a:ext cx="653" cy="576"/>
                <a:chOff x="2175" y="1753"/>
                <a:chExt cx="1794" cy="1541"/>
              </a:xfrm>
            </p:grpSpPr>
            <p:sp>
              <p:nvSpPr>
                <p:cNvPr id="33951" name="Freeform 159"/>
                <p:cNvSpPr>
                  <a:spLocks noChangeArrowheads="1"/>
                </p:cNvSpPr>
                <p:nvPr/>
              </p:nvSpPr>
              <p:spPr bwMode="auto">
                <a:xfrm>
                  <a:off x="2175" y="1753"/>
                  <a:ext cx="1794" cy="1541"/>
                </a:xfrm>
                <a:custGeom>
                  <a:avLst/>
                  <a:gdLst/>
                  <a:ahLst/>
                  <a:cxnLst>
                    <a:cxn ang="0">
                      <a:pos x="1864" y="452"/>
                    </a:cxn>
                    <a:cxn ang="0">
                      <a:pos x="2638" y="303"/>
                    </a:cxn>
                    <a:cxn ang="0">
                      <a:pos x="2885" y="336"/>
                    </a:cxn>
                    <a:cxn ang="0">
                      <a:pos x="3949" y="418"/>
                    </a:cxn>
                    <a:cxn ang="0">
                      <a:pos x="4863" y="749"/>
                    </a:cxn>
                    <a:cxn ang="0">
                      <a:pos x="4826" y="1261"/>
                    </a:cxn>
                    <a:cxn ang="0">
                      <a:pos x="4484" y="1541"/>
                    </a:cxn>
                    <a:cxn ang="0">
                      <a:pos x="4913" y="2094"/>
                    </a:cxn>
                    <a:cxn ang="0">
                      <a:pos x="4789" y="2878"/>
                    </a:cxn>
                    <a:cxn ang="0">
                      <a:pos x="4262" y="3059"/>
                    </a:cxn>
                    <a:cxn ang="0">
                      <a:pos x="3607" y="4219"/>
                    </a:cxn>
                    <a:cxn ang="0">
                      <a:pos x="3153" y="4040"/>
                    </a:cxn>
                    <a:cxn ang="0">
                      <a:pos x="2581" y="3781"/>
                    </a:cxn>
                    <a:cxn ang="0">
                      <a:pos x="1578" y="3651"/>
                    </a:cxn>
                    <a:cxn ang="0">
                      <a:pos x="796" y="3062"/>
                    </a:cxn>
                    <a:cxn ang="0">
                      <a:pos x="786" y="2428"/>
                    </a:cxn>
                    <a:cxn ang="0">
                      <a:pos x="530" y="1454"/>
                    </a:cxn>
                    <a:cxn ang="0">
                      <a:pos x="993" y="607"/>
                    </a:cxn>
                    <a:cxn ang="0">
                      <a:pos x="1354" y="534"/>
                    </a:cxn>
                    <a:cxn ang="0">
                      <a:pos x="1392" y="721"/>
                    </a:cxn>
                    <a:cxn ang="0">
                      <a:pos x="1864" y="452"/>
                    </a:cxn>
                  </a:cxnLst>
                  <a:rect l="0" t="0" r="r" b="b"/>
                  <a:pathLst>
                    <a:path w="5242" h="4665">
                      <a:moveTo>
                        <a:pt x="1864" y="452"/>
                      </a:moveTo>
                      <a:cubicBezTo>
                        <a:pt x="2389" y="271"/>
                        <a:pt x="2144" y="238"/>
                        <a:pt x="2638" y="303"/>
                      </a:cubicBezTo>
                      <a:cubicBezTo>
                        <a:pt x="2885" y="336"/>
                        <a:pt x="3379" y="399"/>
                        <a:pt x="2885" y="336"/>
                      </a:cubicBezTo>
                      <a:cubicBezTo>
                        <a:pt x="2367" y="266"/>
                        <a:pt x="3574" y="363"/>
                        <a:pt x="3949" y="418"/>
                      </a:cubicBezTo>
                      <a:cubicBezTo>
                        <a:pt x="4367" y="480"/>
                        <a:pt x="4462" y="805"/>
                        <a:pt x="4863" y="749"/>
                      </a:cubicBezTo>
                      <a:cubicBezTo>
                        <a:pt x="5214" y="702"/>
                        <a:pt x="5241" y="1745"/>
                        <a:pt x="4826" y="1261"/>
                      </a:cubicBezTo>
                      <a:cubicBezTo>
                        <a:pt x="4332" y="683"/>
                        <a:pt x="4319" y="1065"/>
                        <a:pt x="4484" y="1541"/>
                      </a:cubicBezTo>
                      <a:cubicBezTo>
                        <a:pt x="4667" y="2064"/>
                        <a:pt x="4977" y="1661"/>
                        <a:pt x="4913" y="2094"/>
                      </a:cubicBezTo>
                      <a:cubicBezTo>
                        <a:pt x="4869" y="2398"/>
                        <a:pt x="5010" y="2663"/>
                        <a:pt x="4789" y="2878"/>
                      </a:cubicBezTo>
                      <a:cubicBezTo>
                        <a:pt x="4369" y="3288"/>
                        <a:pt x="4563" y="2242"/>
                        <a:pt x="4262" y="3059"/>
                      </a:cubicBezTo>
                      <a:cubicBezTo>
                        <a:pt x="4136" y="3400"/>
                        <a:pt x="3937" y="4045"/>
                        <a:pt x="3607" y="4219"/>
                      </a:cubicBezTo>
                      <a:cubicBezTo>
                        <a:pt x="3454" y="4300"/>
                        <a:pt x="2613" y="4664"/>
                        <a:pt x="3153" y="4040"/>
                      </a:cubicBezTo>
                      <a:cubicBezTo>
                        <a:pt x="3644" y="3471"/>
                        <a:pt x="2872" y="3947"/>
                        <a:pt x="2581" y="3781"/>
                      </a:cubicBezTo>
                      <a:cubicBezTo>
                        <a:pt x="2290" y="3616"/>
                        <a:pt x="1916" y="3644"/>
                        <a:pt x="1578" y="3651"/>
                      </a:cubicBezTo>
                      <a:cubicBezTo>
                        <a:pt x="1196" y="3658"/>
                        <a:pt x="814" y="3387"/>
                        <a:pt x="796" y="3062"/>
                      </a:cubicBezTo>
                      <a:cubicBezTo>
                        <a:pt x="787" y="2848"/>
                        <a:pt x="0" y="2519"/>
                        <a:pt x="786" y="2428"/>
                      </a:cubicBezTo>
                      <a:cubicBezTo>
                        <a:pt x="1131" y="2386"/>
                        <a:pt x="775" y="1790"/>
                        <a:pt x="530" y="1454"/>
                      </a:cubicBezTo>
                      <a:cubicBezTo>
                        <a:pt x="246" y="1064"/>
                        <a:pt x="1121" y="1023"/>
                        <a:pt x="993" y="607"/>
                      </a:cubicBezTo>
                      <a:cubicBezTo>
                        <a:pt x="886" y="253"/>
                        <a:pt x="1860" y="0"/>
                        <a:pt x="1354" y="534"/>
                      </a:cubicBezTo>
                      <a:lnTo>
                        <a:pt x="1392" y="721"/>
                      </a:lnTo>
                      <a:lnTo>
                        <a:pt x="1864" y="452"/>
                      </a:lnTo>
                    </a:path>
                  </a:pathLst>
                </a:custGeom>
                <a:solidFill>
                  <a:schemeClr val="bg2"/>
                </a:solidFill>
                <a:ln w="36000">
                  <a:solidFill>
                    <a:srgbClr val="CCCCCC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952" name="Oval 160"/>
                <p:cNvSpPr>
                  <a:spLocks noChangeArrowheads="1"/>
                </p:cNvSpPr>
                <p:nvPr/>
              </p:nvSpPr>
              <p:spPr bwMode="auto">
                <a:xfrm rot="420000">
                  <a:off x="2532" y="1870"/>
                  <a:ext cx="1115" cy="1105"/>
                </a:xfrm>
                <a:prstGeom prst="ellipse">
                  <a:avLst/>
                </a:prstGeom>
                <a:solidFill>
                  <a:schemeClr val="tx1"/>
                </a:solidFill>
                <a:ln w="36000">
                  <a:solidFill>
                    <a:srgbClr val="999999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3953" name="Oval 161"/>
              <p:cNvSpPr>
                <a:spLocks noChangeArrowheads="1"/>
              </p:cNvSpPr>
              <p:nvPr/>
            </p:nvSpPr>
            <p:spPr bwMode="auto">
              <a:xfrm rot="1882381">
                <a:off x="2128" y="1280"/>
                <a:ext cx="240" cy="240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954" name="Oval 162"/>
              <p:cNvSpPr>
                <a:spLocks noChangeArrowheads="1"/>
              </p:cNvSpPr>
              <p:nvPr/>
            </p:nvSpPr>
            <p:spPr bwMode="auto">
              <a:xfrm rot="1882381">
                <a:off x="2208" y="1192"/>
                <a:ext cx="192" cy="240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3" name="Group 163"/>
              <p:cNvGrpSpPr>
                <a:grpSpLocks/>
              </p:cNvGrpSpPr>
              <p:nvPr/>
            </p:nvGrpSpPr>
            <p:grpSpPr bwMode="auto">
              <a:xfrm>
                <a:off x="2152" y="1000"/>
                <a:ext cx="291" cy="528"/>
                <a:chOff x="2397" y="192"/>
                <a:chExt cx="387" cy="720"/>
              </a:xfrm>
            </p:grpSpPr>
            <p:grpSp>
              <p:nvGrpSpPr>
                <p:cNvPr id="14" name="Group 164"/>
                <p:cNvGrpSpPr>
                  <a:grpSpLocks/>
                </p:cNvGrpSpPr>
                <p:nvPr/>
              </p:nvGrpSpPr>
              <p:grpSpPr bwMode="auto">
                <a:xfrm>
                  <a:off x="2448" y="192"/>
                  <a:ext cx="336" cy="720"/>
                  <a:chOff x="2496" y="192"/>
                  <a:chExt cx="250" cy="508"/>
                </a:xfrm>
              </p:grpSpPr>
              <p:sp>
                <p:nvSpPr>
                  <p:cNvPr id="33957" name="Oval 165"/>
                  <p:cNvSpPr>
                    <a:spLocks noChangeArrowheads="1"/>
                  </p:cNvSpPr>
                  <p:nvPr/>
                </p:nvSpPr>
                <p:spPr bwMode="auto">
                  <a:xfrm rot="2198606">
                    <a:off x="2498" y="364"/>
                    <a:ext cx="192" cy="33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grpSp>
                <p:nvGrpSpPr>
                  <p:cNvPr id="15" name="Group 166"/>
                  <p:cNvGrpSpPr>
                    <a:grpSpLocks/>
                  </p:cNvGrpSpPr>
                  <p:nvPr/>
                </p:nvGrpSpPr>
                <p:grpSpPr bwMode="auto">
                  <a:xfrm rot="1960977">
                    <a:off x="2496" y="192"/>
                    <a:ext cx="250" cy="477"/>
                    <a:chOff x="2925" y="575"/>
                    <a:chExt cx="250" cy="477"/>
                  </a:xfrm>
                </p:grpSpPr>
                <p:sp>
                  <p:nvSpPr>
                    <p:cNvPr id="33959" name="Freeform 167"/>
                    <p:cNvSpPr>
                      <a:spLocks noChangeArrowheads="1"/>
                    </p:cNvSpPr>
                    <p:nvPr/>
                  </p:nvSpPr>
                  <p:spPr bwMode="auto">
                    <a:xfrm rot="5514097">
                      <a:off x="2857" y="643"/>
                      <a:ext cx="384" cy="248"/>
                    </a:xfrm>
                    <a:custGeom>
                      <a:avLst/>
                      <a:gdLst/>
                      <a:ahLst/>
                      <a:cxnLst>
                        <a:cxn ang="0">
                          <a:pos x="37" y="170"/>
                        </a:cxn>
                        <a:cxn ang="0">
                          <a:pos x="79" y="121"/>
                        </a:cxn>
                        <a:cxn ang="0">
                          <a:pos x="295" y="50"/>
                        </a:cxn>
                        <a:cxn ang="0">
                          <a:pos x="700" y="1"/>
                        </a:cxn>
                        <a:cxn ang="0">
                          <a:pos x="992" y="26"/>
                        </a:cxn>
                        <a:cxn ang="0">
                          <a:pos x="1176" y="56"/>
                        </a:cxn>
                        <a:cxn ang="0">
                          <a:pos x="1242" y="100"/>
                        </a:cxn>
                        <a:cxn ang="0">
                          <a:pos x="1241" y="152"/>
                        </a:cxn>
                        <a:cxn ang="0">
                          <a:pos x="1193" y="186"/>
                        </a:cxn>
                        <a:cxn ang="0">
                          <a:pos x="928" y="296"/>
                        </a:cxn>
                        <a:cxn ang="0">
                          <a:pos x="664" y="384"/>
                        </a:cxn>
                        <a:cxn ang="0">
                          <a:pos x="568" y="432"/>
                        </a:cxn>
                        <a:cxn ang="0">
                          <a:pos x="451" y="522"/>
                        </a:cxn>
                        <a:cxn ang="0">
                          <a:pos x="289" y="576"/>
                        </a:cxn>
                        <a:cxn ang="0">
                          <a:pos x="182" y="559"/>
                        </a:cxn>
                        <a:cxn ang="0">
                          <a:pos x="81" y="505"/>
                        </a:cxn>
                        <a:cxn ang="0">
                          <a:pos x="29" y="418"/>
                        </a:cxn>
                        <a:cxn ang="0">
                          <a:pos x="5" y="356"/>
                        </a:cxn>
                        <a:cxn ang="0">
                          <a:pos x="0" y="288"/>
                        </a:cxn>
                        <a:cxn ang="0">
                          <a:pos x="37" y="170"/>
                        </a:cxn>
                      </a:cxnLst>
                      <a:rect l="0" t="0" r="r" b="b"/>
                      <a:pathLst>
                        <a:path w="1248" h="576">
                          <a:moveTo>
                            <a:pt x="37" y="170"/>
                          </a:moveTo>
                          <a:cubicBezTo>
                            <a:pt x="44" y="149"/>
                            <a:pt x="62" y="128"/>
                            <a:pt x="79" y="121"/>
                          </a:cubicBezTo>
                          <a:cubicBezTo>
                            <a:pt x="150" y="93"/>
                            <a:pt x="220" y="64"/>
                            <a:pt x="295" y="50"/>
                          </a:cubicBezTo>
                          <a:cubicBezTo>
                            <a:pt x="428" y="24"/>
                            <a:pt x="605" y="2"/>
                            <a:pt x="700" y="1"/>
                          </a:cubicBezTo>
                          <a:cubicBezTo>
                            <a:pt x="787" y="0"/>
                            <a:pt x="967" y="21"/>
                            <a:pt x="992" y="26"/>
                          </a:cubicBezTo>
                          <a:cubicBezTo>
                            <a:pt x="1018" y="31"/>
                            <a:pt x="1153" y="46"/>
                            <a:pt x="1176" y="56"/>
                          </a:cubicBezTo>
                          <a:cubicBezTo>
                            <a:pt x="1200" y="65"/>
                            <a:pt x="1240" y="89"/>
                            <a:pt x="1242" y="100"/>
                          </a:cubicBezTo>
                          <a:cubicBezTo>
                            <a:pt x="1244" y="119"/>
                            <a:pt x="1248" y="134"/>
                            <a:pt x="1241" y="152"/>
                          </a:cubicBezTo>
                          <a:cubicBezTo>
                            <a:pt x="1236" y="165"/>
                            <a:pt x="1247" y="168"/>
                            <a:pt x="1193" y="186"/>
                          </a:cubicBezTo>
                          <a:cubicBezTo>
                            <a:pt x="1157" y="198"/>
                            <a:pt x="1037" y="260"/>
                            <a:pt x="928" y="296"/>
                          </a:cubicBezTo>
                          <a:cubicBezTo>
                            <a:pt x="838" y="326"/>
                            <a:pt x="724" y="365"/>
                            <a:pt x="664" y="384"/>
                          </a:cubicBezTo>
                          <a:lnTo>
                            <a:pt x="568" y="432"/>
                          </a:lnTo>
                          <a:lnTo>
                            <a:pt x="451" y="522"/>
                          </a:lnTo>
                          <a:lnTo>
                            <a:pt x="289" y="576"/>
                          </a:lnTo>
                          <a:lnTo>
                            <a:pt x="182" y="559"/>
                          </a:lnTo>
                          <a:lnTo>
                            <a:pt x="81" y="505"/>
                          </a:lnTo>
                          <a:lnTo>
                            <a:pt x="29" y="418"/>
                          </a:lnTo>
                          <a:lnTo>
                            <a:pt x="5" y="356"/>
                          </a:lnTo>
                          <a:lnTo>
                            <a:pt x="0" y="288"/>
                          </a:lnTo>
                          <a:lnTo>
                            <a:pt x="37" y="170"/>
                          </a:lnTo>
                        </a:path>
                      </a:pathLst>
                    </a:custGeom>
                    <a:solidFill>
                      <a:srgbClr val="F3F3F3"/>
                    </a:solidFill>
                    <a:ln w="9525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3960" name="Freeform 168"/>
                    <p:cNvSpPr>
                      <a:spLocks noChangeArrowheads="1"/>
                    </p:cNvSpPr>
                    <p:nvPr/>
                  </p:nvSpPr>
                  <p:spPr bwMode="auto">
                    <a:xfrm rot="4688487" flipH="1">
                      <a:off x="2953" y="829"/>
                      <a:ext cx="240" cy="205"/>
                    </a:xfrm>
                    <a:custGeom>
                      <a:avLst/>
                      <a:gdLst/>
                      <a:ahLst/>
                      <a:cxnLst>
                        <a:cxn ang="0">
                          <a:pos x="37" y="170"/>
                        </a:cxn>
                        <a:cxn ang="0">
                          <a:pos x="79" y="121"/>
                        </a:cxn>
                        <a:cxn ang="0">
                          <a:pos x="295" y="50"/>
                        </a:cxn>
                        <a:cxn ang="0">
                          <a:pos x="700" y="1"/>
                        </a:cxn>
                        <a:cxn ang="0">
                          <a:pos x="992" y="26"/>
                        </a:cxn>
                        <a:cxn ang="0">
                          <a:pos x="1176" y="56"/>
                        </a:cxn>
                        <a:cxn ang="0">
                          <a:pos x="1242" y="100"/>
                        </a:cxn>
                        <a:cxn ang="0">
                          <a:pos x="1241" y="152"/>
                        </a:cxn>
                        <a:cxn ang="0">
                          <a:pos x="1193" y="186"/>
                        </a:cxn>
                        <a:cxn ang="0">
                          <a:pos x="928" y="296"/>
                        </a:cxn>
                        <a:cxn ang="0">
                          <a:pos x="664" y="384"/>
                        </a:cxn>
                        <a:cxn ang="0">
                          <a:pos x="568" y="432"/>
                        </a:cxn>
                        <a:cxn ang="0">
                          <a:pos x="451" y="522"/>
                        </a:cxn>
                        <a:cxn ang="0">
                          <a:pos x="289" y="576"/>
                        </a:cxn>
                        <a:cxn ang="0">
                          <a:pos x="182" y="559"/>
                        </a:cxn>
                        <a:cxn ang="0">
                          <a:pos x="81" y="505"/>
                        </a:cxn>
                        <a:cxn ang="0">
                          <a:pos x="29" y="418"/>
                        </a:cxn>
                        <a:cxn ang="0">
                          <a:pos x="5" y="356"/>
                        </a:cxn>
                        <a:cxn ang="0">
                          <a:pos x="0" y="288"/>
                        </a:cxn>
                        <a:cxn ang="0">
                          <a:pos x="37" y="170"/>
                        </a:cxn>
                      </a:cxnLst>
                      <a:rect l="0" t="0" r="r" b="b"/>
                      <a:pathLst>
                        <a:path w="1248" h="576">
                          <a:moveTo>
                            <a:pt x="37" y="170"/>
                          </a:moveTo>
                          <a:cubicBezTo>
                            <a:pt x="44" y="149"/>
                            <a:pt x="62" y="128"/>
                            <a:pt x="79" y="121"/>
                          </a:cubicBezTo>
                          <a:cubicBezTo>
                            <a:pt x="150" y="93"/>
                            <a:pt x="220" y="64"/>
                            <a:pt x="295" y="50"/>
                          </a:cubicBezTo>
                          <a:cubicBezTo>
                            <a:pt x="428" y="24"/>
                            <a:pt x="605" y="2"/>
                            <a:pt x="700" y="1"/>
                          </a:cubicBezTo>
                          <a:cubicBezTo>
                            <a:pt x="787" y="0"/>
                            <a:pt x="967" y="21"/>
                            <a:pt x="992" y="26"/>
                          </a:cubicBezTo>
                          <a:cubicBezTo>
                            <a:pt x="1018" y="31"/>
                            <a:pt x="1153" y="46"/>
                            <a:pt x="1176" y="56"/>
                          </a:cubicBezTo>
                          <a:cubicBezTo>
                            <a:pt x="1200" y="65"/>
                            <a:pt x="1240" y="89"/>
                            <a:pt x="1242" y="100"/>
                          </a:cubicBezTo>
                          <a:cubicBezTo>
                            <a:pt x="1244" y="119"/>
                            <a:pt x="1248" y="134"/>
                            <a:pt x="1241" y="152"/>
                          </a:cubicBezTo>
                          <a:cubicBezTo>
                            <a:pt x="1236" y="165"/>
                            <a:pt x="1247" y="168"/>
                            <a:pt x="1193" y="186"/>
                          </a:cubicBezTo>
                          <a:cubicBezTo>
                            <a:pt x="1157" y="198"/>
                            <a:pt x="1037" y="260"/>
                            <a:pt x="928" y="296"/>
                          </a:cubicBezTo>
                          <a:cubicBezTo>
                            <a:pt x="838" y="326"/>
                            <a:pt x="724" y="365"/>
                            <a:pt x="664" y="384"/>
                          </a:cubicBezTo>
                          <a:lnTo>
                            <a:pt x="568" y="432"/>
                          </a:lnTo>
                          <a:lnTo>
                            <a:pt x="451" y="522"/>
                          </a:lnTo>
                          <a:lnTo>
                            <a:pt x="289" y="576"/>
                          </a:lnTo>
                          <a:lnTo>
                            <a:pt x="182" y="559"/>
                          </a:lnTo>
                          <a:lnTo>
                            <a:pt x="81" y="505"/>
                          </a:lnTo>
                          <a:lnTo>
                            <a:pt x="29" y="418"/>
                          </a:lnTo>
                          <a:lnTo>
                            <a:pt x="5" y="356"/>
                          </a:lnTo>
                          <a:lnTo>
                            <a:pt x="0" y="288"/>
                          </a:lnTo>
                          <a:lnTo>
                            <a:pt x="37" y="170"/>
                          </a:lnTo>
                        </a:path>
                      </a:pathLst>
                    </a:custGeom>
                    <a:solidFill>
                      <a:srgbClr val="F3F3F3"/>
                    </a:solidFill>
                    <a:ln w="9525">
                      <a:solidFill>
                        <a:srgbClr val="808080"/>
                      </a:solidFill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3961" name="Oval 169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064" y="768"/>
                      <a:ext cx="96" cy="192"/>
                    </a:xfrm>
                    <a:prstGeom prst="ellipse">
                      <a:avLst/>
                    </a:prstGeom>
                    <a:solidFill>
                      <a:srgbClr val="F3F3F3"/>
                    </a:solidFill>
                    <a:ln w="9525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</p:grpSp>
            <p:sp>
              <p:nvSpPr>
                <p:cNvPr id="33962" name="Freeform 170"/>
                <p:cNvSpPr>
                  <a:spLocks/>
                </p:cNvSpPr>
                <p:nvPr/>
              </p:nvSpPr>
              <p:spPr bwMode="auto">
                <a:xfrm rot="3709737">
                  <a:off x="2469" y="588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216" y="448"/>
                    </a:cxn>
                    <a:cxn ang="0">
                      <a:pos x="176" y="440"/>
                    </a:cxn>
                    <a:cxn ang="0">
                      <a:pos x="168" y="360"/>
                    </a:cxn>
                    <a:cxn ang="0">
                      <a:pos x="128" y="264"/>
                    </a:cxn>
                    <a:cxn ang="0">
                      <a:pos x="48" y="144"/>
                    </a:cxn>
                    <a:cxn ang="0">
                      <a:pos x="24" y="120"/>
                    </a:cxn>
                    <a:cxn ang="0">
                      <a:pos x="0" y="104"/>
                    </a:cxn>
                    <a:cxn ang="0">
                      <a:pos x="8" y="64"/>
                    </a:cxn>
                    <a:cxn ang="0">
                      <a:pos x="136" y="0"/>
                    </a:cxn>
                    <a:cxn ang="0">
                      <a:pos x="160" y="88"/>
                    </a:cxn>
                    <a:cxn ang="0">
                      <a:pos x="216" y="448"/>
                    </a:cxn>
                  </a:cxnLst>
                  <a:rect l="0" t="0" r="r" b="b"/>
                  <a:pathLst>
                    <a:path w="216" h="452">
                      <a:moveTo>
                        <a:pt x="216" y="448"/>
                      </a:moveTo>
                      <a:cubicBezTo>
                        <a:pt x="203" y="445"/>
                        <a:pt x="183" y="452"/>
                        <a:pt x="176" y="440"/>
                      </a:cubicBezTo>
                      <a:cubicBezTo>
                        <a:pt x="163" y="416"/>
                        <a:pt x="172" y="386"/>
                        <a:pt x="168" y="360"/>
                      </a:cubicBezTo>
                      <a:cubicBezTo>
                        <a:pt x="157" y="294"/>
                        <a:pt x="160" y="307"/>
                        <a:pt x="128" y="264"/>
                      </a:cubicBezTo>
                      <a:cubicBezTo>
                        <a:pt x="115" y="183"/>
                        <a:pt x="103" y="185"/>
                        <a:pt x="48" y="144"/>
                      </a:cubicBezTo>
                      <a:cubicBezTo>
                        <a:pt x="39" y="137"/>
                        <a:pt x="33" y="127"/>
                        <a:pt x="24" y="120"/>
                      </a:cubicBezTo>
                      <a:cubicBezTo>
                        <a:pt x="17" y="114"/>
                        <a:pt x="8" y="109"/>
                        <a:pt x="0" y="104"/>
                      </a:cubicBezTo>
                      <a:cubicBezTo>
                        <a:pt x="3" y="91"/>
                        <a:pt x="2" y="76"/>
                        <a:pt x="8" y="64"/>
                      </a:cubicBezTo>
                      <a:cubicBezTo>
                        <a:pt x="30" y="15"/>
                        <a:pt x="92" y="15"/>
                        <a:pt x="136" y="0"/>
                      </a:cubicBezTo>
                      <a:cubicBezTo>
                        <a:pt x="154" y="72"/>
                        <a:pt x="145" y="43"/>
                        <a:pt x="160" y="88"/>
                      </a:cubicBezTo>
                      <a:cubicBezTo>
                        <a:pt x="135" y="238"/>
                        <a:pt x="216" y="313"/>
                        <a:pt x="216" y="448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963" name="Freeform 171"/>
                <p:cNvSpPr>
                  <a:spLocks/>
                </p:cNvSpPr>
                <p:nvPr/>
              </p:nvSpPr>
              <p:spPr bwMode="auto">
                <a:xfrm rot="3709737">
                  <a:off x="2533" y="632"/>
                  <a:ext cx="96" cy="240"/>
                </a:xfrm>
                <a:custGeom>
                  <a:avLst/>
                  <a:gdLst/>
                  <a:ahLst/>
                  <a:cxnLst>
                    <a:cxn ang="0">
                      <a:pos x="216" y="448"/>
                    </a:cxn>
                    <a:cxn ang="0">
                      <a:pos x="176" y="440"/>
                    </a:cxn>
                    <a:cxn ang="0">
                      <a:pos x="168" y="360"/>
                    </a:cxn>
                    <a:cxn ang="0">
                      <a:pos x="128" y="264"/>
                    </a:cxn>
                    <a:cxn ang="0">
                      <a:pos x="48" y="144"/>
                    </a:cxn>
                    <a:cxn ang="0">
                      <a:pos x="24" y="120"/>
                    </a:cxn>
                    <a:cxn ang="0">
                      <a:pos x="0" y="104"/>
                    </a:cxn>
                    <a:cxn ang="0">
                      <a:pos x="8" y="64"/>
                    </a:cxn>
                    <a:cxn ang="0">
                      <a:pos x="136" y="0"/>
                    </a:cxn>
                    <a:cxn ang="0">
                      <a:pos x="160" y="88"/>
                    </a:cxn>
                    <a:cxn ang="0">
                      <a:pos x="216" y="448"/>
                    </a:cxn>
                  </a:cxnLst>
                  <a:rect l="0" t="0" r="r" b="b"/>
                  <a:pathLst>
                    <a:path w="216" h="452">
                      <a:moveTo>
                        <a:pt x="216" y="448"/>
                      </a:moveTo>
                      <a:cubicBezTo>
                        <a:pt x="203" y="445"/>
                        <a:pt x="183" y="452"/>
                        <a:pt x="176" y="440"/>
                      </a:cubicBezTo>
                      <a:cubicBezTo>
                        <a:pt x="163" y="416"/>
                        <a:pt x="172" y="386"/>
                        <a:pt x="168" y="360"/>
                      </a:cubicBezTo>
                      <a:cubicBezTo>
                        <a:pt x="157" y="294"/>
                        <a:pt x="160" y="307"/>
                        <a:pt x="128" y="264"/>
                      </a:cubicBezTo>
                      <a:cubicBezTo>
                        <a:pt x="115" y="183"/>
                        <a:pt x="103" y="185"/>
                        <a:pt x="48" y="144"/>
                      </a:cubicBezTo>
                      <a:cubicBezTo>
                        <a:pt x="39" y="137"/>
                        <a:pt x="33" y="127"/>
                        <a:pt x="24" y="120"/>
                      </a:cubicBezTo>
                      <a:cubicBezTo>
                        <a:pt x="17" y="114"/>
                        <a:pt x="8" y="109"/>
                        <a:pt x="0" y="104"/>
                      </a:cubicBezTo>
                      <a:cubicBezTo>
                        <a:pt x="3" y="91"/>
                        <a:pt x="2" y="76"/>
                        <a:pt x="8" y="64"/>
                      </a:cubicBezTo>
                      <a:cubicBezTo>
                        <a:pt x="30" y="15"/>
                        <a:pt x="92" y="15"/>
                        <a:pt x="136" y="0"/>
                      </a:cubicBezTo>
                      <a:cubicBezTo>
                        <a:pt x="154" y="72"/>
                        <a:pt x="145" y="43"/>
                        <a:pt x="160" y="88"/>
                      </a:cubicBezTo>
                      <a:cubicBezTo>
                        <a:pt x="135" y="238"/>
                        <a:pt x="216" y="313"/>
                        <a:pt x="216" y="448"/>
                      </a:cubicBezTo>
                      <a:close/>
                    </a:path>
                  </a:pathLst>
                </a:custGeom>
                <a:solidFill>
                  <a:srgbClr val="FF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33964" name="Text Box 172"/>
            <p:cNvSpPr txBox="1">
              <a:spLocks noChangeArrowheads="1"/>
            </p:cNvSpPr>
            <p:nvPr/>
          </p:nvSpPr>
          <p:spPr bwMode="auto">
            <a:xfrm>
              <a:off x="2390" y="1976"/>
              <a:ext cx="964" cy="640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fr-FR" sz="2000" dirty="0">
                  <a:latin typeface="Calibri" pitchFamily="34" charset="0"/>
                  <a:cs typeface="Calibri" pitchFamily="34" charset="0"/>
                </a:rPr>
                <a:t>Sécrétion des </a:t>
              </a:r>
            </a:p>
            <a:p>
              <a:pPr algn="ctr"/>
              <a:r>
                <a:rPr lang="fr-FR" sz="2000" dirty="0">
                  <a:latin typeface="Calibri" pitchFamily="34" charset="0"/>
                  <a:cs typeface="Calibri" pitchFamily="34" charset="0"/>
                </a:rPr>
                <a:t>rhoptries</a:t>
              </a:r>
            </a:p>
          </p:txBody>
        </p:sp>
        <p:sp>
          <p:nvSpPr>
            <p:cNvPr id="33965" name="Text Box 173"/>
            <p:cNvSpPr txBox="1">
              <a:spLocks noChangeArrowheads="1"/>
            </p:cNvSpPr>
            <p:nvPr/>
          </p:nvSpPr>
          <p:spPr bwMode="auto">
            <a:xfrm>
              <a:off x="2438" y="1706"/>
              <a:ext cx="826" cy="250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fr-FR" dirty="0"/>
                <a:t>2. Invasion</a:t>
              </a:r>
            </a:p>
          </p:txBody>
        </p:sp>
      </p:grpSp>
      <p:grpSp>
        <p:nvGrpSpPr>
          <p:cNvPr id="16" name="Group 246"/>
          <p:cNvGrpSpPr>
            <a:grpSpLocks/>
          </p:cNvGrpSpPr>
          <p:nvPr/>
        </p:nvGrpSpPr>
        <p:grpSpPr bwMode="auto">
          <a:xfrm>
            <a:off x="1357389" y="4429131"/>
            <a:ext cx="7615933" cy="2235200"/>
            <a:chOff x="1067" y="2816"/>
            <a:chExt cx="5310" cy="1408"/>
          </a:xfrm>
        </p:grpSpPr>
        <p:grpSp>
          <p:nvGrpSpPr>
            <p:cNvPr id="17" name="Group 244"/>
            <p:cNvGrpSpPr>
              <a:grpSpLocks/>
            </p:cNvGrpSpPr>
            <p:nvPr/>
          </p:nvGrpSpPr>
          <p:grpSpPr bwMode="auto">
            <a:xfrm>
              <a:off x="3840" y="3360"/>
              <a:ext cx="2537" cy="864"/>
              <a:chOff x="3552" y="3264"/>
              <a:chExt cx="2537" cy="864"/>
            </a:xfrm>
          </p:grpSpPr>
          <p:grpSp>
            <p:nvGrpSpPr>
              <p:cNvPr id="18" name="Group 194"/>
              <p:cNvGrpSpPr>
                <a:grpSpLocks/>
              </p:cNvGrpSpPr>
              <p:nvPr/>
            </p:nvGrpSpPr>
            <p:grpSpPr bwMode="auto">
              <a:xfrm>
                <a:off x="3552" y="3264"/>
                <a:ext cx="1104" cy="864"/>
                <a:chOff x="3763" y="2733"/>
                <a:chExt cx="1809" cy="1424"/>
              </a:xfrm>
            </p:grpSpPr>
            <p:sp>
              <p:nvSpPr>
                <p:cNvPr id="33987" name="Oval 195"/>
                <p:cNvSpPr>
                  <a:spLocks noChangeArrowheads="1"/>
                </p:cNvSpPr>
                <p:nvPr/>
              </p:nvSpPr>
              <p:spPr bwMode="auto">
                <a:xfrm rot="-2396329">
                  <a:off x="3763" y="2733"/>
                  <a:ext cx="1809" cy="1353"/>
                </a:xfrm>
                <a:prstGeom prst="ellipse">
                  <a:avLst/>
                </a:prstGeom>
                <a:solidFill>
                  <a:srgbClr val="DDDDDD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grpSp>
              <p:nvGrpSpPr>
                <p:cNvPr id="19" name="Group 196"/>
                <p:cNvGrpSpPr>
                  <a:grpSpLocks/>
                </p:cNvGrpSpPr>
                <p:nvPr/>
              </p:nvGrpSpPr>
              <p:grpSpPr bwMode="auto">
                <a:xfrm rot="1393374">
                  <a:off x="4176" y="3194"/>
                  <a:ext cx="302" cy="166"/>
                  <a:chOff x="3969" y="2729"/>
                  <a:chExt cx="667" cy="356"/>
                </a:xfrm>
              </p:grpSpPr>
              <p:sp>
                <p:nvSpPr>
                  <p:cNvPr id="33989" name="Oval 197"/>
                  <p:cNvSpPr>
                    <a:spLocks noChangeArrowheads="1"/>
                  </p:cNvSpPr>
                  <p:nvPr/>
                </p:nvSpPr>
                <p:spPr bwMode="auto">
                  <a:xfrm rot="20700000">
                    <a:off x="3960" y="2748"/>
                    <a:ext cx="685" cy="322"/>
                  </a:xfrm>
                  <a:prstGeom prst="ellipse">
                    <a:avLst/>
                  </a:prstGeom>
                  <a:solidFill>
                    <a:srgbClr val="C0C0C0"/>
                  </a:solidFill>
                  <a:ln w="36000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3990" name="Freeform 198"/>
                  <p:cNvSpPr>
                    <a:spLocks noChangeArrowheads="1"/>
                  </p:cNvSpPr>
                  <p:nvPr/>
                </p:nvSpPr>
                <p:spPr bwMode="auto">
                  <a:xfrm>
                    <a:off x="4064" y="2706"/>
                    <a:ext cx="497" cy="396"/>
                  </a:xfrm>
                  <a:custGeom>
                    <a:avLst/>
                    <a:gdLst/>
                    <a:ahLst/>
                    <a:cxnLst>
                      <a:cxn ang="0">
                        <a:pos x="465" y="570"/>
                      </a:cxn>
                      <a:cxn ang="0">
                        <a:pos x="695" y="846"/>
                      </a:cxn>
                      <a:cxn ang="0">
                        <a:pos x="796" y="553"/>
                      </a:cxn>
                      <a:cxn ang="0">
                        <a:pos x="1228" y="642"/>
                      </a:cxn>
                      <a:cxn ang="0">
                        <a:pos x="1625" y="457"/>
                      </a:cxn>
                      <a:cxn ang="0">
                        <a:pos x="2088" y="532"/>
                      </a:cxn>
                      <a:cxn ang="0">
                        <a:pos x="1811" y="895"/>
                      </a:cxn>
                      <a:cxn ang="0">
                        <a:pos x="1747" y="1251"/>
                      </a:cxn>
                      <a:cxn ang="0">
                        <a:pos x="1517" y="974"/>
                      </a:cxn>
                      <a:cxn ang="0">
                        <a:pos x="1179" y="888"/>
                      </a:cxn>
                      <a:cxn ang="0">
                        <a:pos x="1116" y="1247"/>
                      </a:cxn>
                      <a:cxn ang="0">
                        <a:pos x="546" y="1156"/>
                      </a:cxn>
                      <a:cxn ang="0">
                        <a:pos x="227" y="1423"/>
                      </a:cxn>
                      <a:cxn ang="0">
                        <a:pos x="0" y="1196"/>
                      </a:cxn>
                      <a:cxn ang="0">
                        <a:pos x="252" y="961"/>
                      </a:cxn>
                      <a:cxn ang="0">
                        <a:pos x="170" y="645"/>
                      </a:cxn>
                      <a:cxn ang="0">
                        <a:pos x="465" y="570"/>
                      </a:cxn>
                    </a:cxnLst>
                    <a:rect l="0" t="0" r="r" b="b"/>
                    <a:pathLst>
                      <a:path w="2192" h="1747">
                        <a:moveTo>
                          <a:pt x="465" y="570"/>
                        </a:moveTo>
                        <a:cubicBezTo>
                          <a:pt x="685" y="509"/>
                          <a:pt x="587" y="850"/>
                          <a:pt x="695" y="846"/>
                        </a:cubicBezTo>
                        <a:cubicBezTo>
                          <a:pt x="757" y="845"/>
                          <a:pt x="728" y="972"/>
                          <a:pt x="796" y="553"/>
                        </a:cubicBezTo>
                        <a:cubicBezTo>
                          <a:pt x="892" y="0"/>
                          <a:pt x="797" y="782"/>
                          <a:pt x="1228" y="642"/>
                        </a:cubicBezTo>
                        <a:cubicBezTo>
                          <a:pt x="1483" y="556"/>
                          <a:pt x="1331" y="8"/>
                          <a:pt x="1625" y="457"/>
                        </a:cubicBezTo>
                        <a:cubicBezTo>
                          <a:pt x="1732" y="621"/>
                          <a:pt x="2191" y="165"/>
                          <a:pt x="2088" y="532"/>
                        </a:cubicBezTo>
                        <a:cubicBezTo>
                          <a:pt x="2041" y="712"/>
                          <a:pt x="1656" y="583"/>
                          <a:pt x="1811" y="895"/>
                        </a:cubicBezTo>
                        <a:cubicBezTo>
                          <a:pt x="1955" y="1183"/>
                          <a:pt x="1860" y="1247"/>
                          <a:pt x="1747" y="1251"/>
                        </a:cubicBezTo>
                        <a:cubicBezTo>
                          <a:pt x="1629" y="1256"/>
                          <a:pt x="1616" y="1143"/>
                          <a:pt x="1517" y="974"/>
                        </a:cubicBezTo>
                        <a:cubicBezTo>
                          <a:pt x="1370" y="721"/>
                          <a:pt x="1271" y="754"/>
                          <a:pt x="1179" y="888"/>
                        </a:cubicBezTo>
                        <a:cubicBezTo>
                          <a:pt x="971" y="1211"/>
                          <a:pt x="1577" y="907"/>
                          <a:pt x="1116" y="1247"/>
                        </a:cubicBezTo>
                        <a:cubicBezTo>
                          <a:pt x="778" y="1493"/>
                          <a:pt x="986" y="1091"/>
                          <a:pt x="546" y="1156"/>
                        </a:cubicBezTo>
                        <a:cubicBezTo>
                          <a:pt x="126" y="1221"/>
                          <a:pt x="557" y="1746"/>
                          <a:pt x="227" y="1423"/>
                        </a:cubicBezTo>
                        <a:lnTo>
                          <a:pt x="0" y="1196"/>
                        </a:lnTo>
                        <a:lnTo>
                          <a:pt x="252" y="961"/>
                        </a:lnTo>
                        <a:lnTo>
                          <a:pt x="170" y="645"/>
                        </a:lnTo>
                        <a:lnTo>
                          <a:pt x="465" y="570"/>
                        </a:lnTo>
                      </a:path>
                    </a:pathLst>
                  </a:custGeom>
                  <a:solidFill>
                    <a:srgbClr val="CCCCCC"/>
                  </a:solidFill>
                  <a:ln w="36000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20" name="Group 199"/>
                <p:cNvGrpSpPr>
                  <a:grpSpLocks/>
                </p:cNvGrpSpPr>
                <p:nvPr/>
              </p:nvGrpSpPr>
              <p:grpSpPr bwMode="auto">
                <a:xfrm rot="27717248">
                  <a:off x="4725" y="3700"/>
                  <a:ext cx="311" cy="161"/>
                  <a:chOff x="3969" y="2729"/>
                  <a:chExt cx="667" cy="356"/>
                </a:xfrm>
              </p:grpSpPr>
              <p:sp>
                <p:nvSpPr>
                  <p:cNvPr id="33992" name="Oval 200"/>
                  <p:cNvSpPr>
                    <a:spLocks noChangeArrowheads="1"/>
                  </p:cNvSpPr>
                  <p:nvPr/>
                </p:nvSpPr>
                <p:spPr bwMode="auto">
                  <a:xfrm rot="20700000">
                    <a:off x="3960" y="2748"/>
                    <a:ext cx="685" cy="322"/>
                  </a:xfrm>
                  <a:prstGeom prst="ellipse">
                    <a:avLst/>
                  </a:prstGeom>
                  <a:solidFill>
                    <a:srgbClr val="C0C0C0"/>
                  </a:solidFill>
                  <a:ln w="36000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3993" name="Freeform 201"/>
                  <p:cNvSpPr>
                    <a:spLocks noChangeArrowheads="1"/>
                  </p:cNvSpPr>
                  <p:nvPr/>
                </p:nvSpPr>
                <p:spPr bwMode="auto">
                  <a:xfrm>
                    <a:off x="4064" y="2706"/>
                    <a:ext cx="497" cy="396"/>
                  </a:xfrm>
                  <a:custGeom>
                    <a:avLst/>
                    <a:gdLst/>
                    <a:ahLst/>
                    <a:cxnLst>
                      <a:cxn ang="0">
                        <a:pos x="465" y="570"/>
                      </a:cxn>
                      <a:cxn ang="0">
                        <a:pos x="695" y="846"/>
                      </a:cxn>
                      <a:cxn ang="0">
                        <a:pos x="796" y="553"/>
                      </a:cxn>
                      <a:cxn ang="0">
                        <a:pos x="1228" y="642"/>
                      </a:cxn>
                      <a:cxn ang="0">
                        <a:pos x="1625" y="457"/>
                      </a:cxn>
                      <a:cxn ang="0">
                        <a:pos x="2088" y="532"/>
                      </a:cxn>
                      <a:cxn ang="0">
                        <a:pos x="1811" y="895"/>
                      </a:cxn>
                      <a:cxn ang="0">
                        <a:pos x="1747" y="1251"/>
                      </a:cxn>
                      <a:cxn ang="0">
                        <a:pos x="1517" y="974"/>
                      </a:cxn>
                      <a:cxn ang="0">
                        <a:pos x="1179" y="888"/>
                      </a:cxn>
                      <a:cxn ang="0">
                        <a:pos x="1116" y="1247"/>
                      </a:cxn>
                      <a:cxn ang="0">
                        <a:pos x="546" y="1156"/>
                      </a:cxn>
                      <a:cxn ang="0">
                        <a:pos x="227" y="1423"/>
                      </a:cxn>
                      <a:cxn ang="0">
                        <a:pos x="0" y="1196"/>
                      </a:cxn>
                      <a:cxn ang="0">
                        <a:pos x="252" y="961"/>
                      </a:cxn>
                      <a:cxn ang="0">
                        <a:pos x="170" y="645"/>
                      </a:cxn>
                      <a:cxn ang="0">
                        <a:pos x="465" y="570"/>
                      </a:cxn>
                    </a:cxnLst>
                    <a:rect l="0" t="0" r="r" b="b"/>
                    <a:pathLst>
                      <a:path w="2192" h="1747">
                        <a:moveTo>
                          <a:pt x="465" y="570"/>
                        </a:moveTo>
                        <a:cubicBezTo>
                          <a:pt x="685" y="509"/>
                          <a:pt x="587" y="850"/>
                          <a:pt x="695" y="846"/>
                        </a:cubicBezTo>
                        <a:cubicBezTo>
                          <a:pt x="757" y="845"/>
                          <a:pt x="728" y="972"/>
                          <a:pt x="796" y="553"/>
                        </a:cubicBezTo>
                        <a:cubicBezTo>
                          <a:pt x="892" y="0"/>
                          <a:pt x="797" y="782"/>
                          <a:pt x="1228" y="642"/>
                        </a:cubicBezTo>
                        <a:cubicBezTo>
                          <a:pt x="1483" y="556"/>
                          <a:pt x="1331" y="8"/>
                          <a:pt x="1625" y="457"/>
                        </a:cubicBezTo>
                        <a:cubicBezTo>
                          <a:pt x="1732" y="621"/>
                          <a:pt x="2191" y="165"/>
                          <a:pt x="2088" y="532"/>
                        </a:cubicBezTo>
                        <a:cubicBezTo>
                          <a:pt x="2041" y="712"/>
                          <a:pt x="1656" y="583"/>
                          <a:pt x="1811" y="895"/>
                        </a:cubicBezTo>
                        <a:cubicBezTo>
                          <a:pt x="1955" y="1183"/>
                          <a:pt x="1860" y="1247"/>
                          <a:pt x="1747" y="1251"/>
                        </a:cubicBezTo>
                        <a:cubicBezTo>
                          <a:pt x="1629" y="1256"/>
                          <a:pt x="1616" y="1143"/>
                          <a:pt x="1517" y="974"/>
                        </a:cubicBezTo>
                        <a:cubicBezTo>
                          <a:pt x="1370" y="721"/>
                          <a:pt x="1271" y="754"/>
                          <a:pt x="1179" y="888"/>
                        </a:cubicBezTo>
                        <a:cubicBezTo>
                          <a:pt x="971" y="1211"/>
                          <a:pt x="1577" y="907"/>
                          <a:pt x="1116" y="1247"/>
                        </a:cubicBezTo>
                        <a:cubicBezTo>
                          <a:pt x="778" y="1493"/>
                          <a:pt x="986" y="1091"/>
                          <a:pt x="546" y="1156"/>
                        </a:cubicBezTo>
                        <a:cubicBezTo>
                          <a:pt x="126" y="1221"/>
                          <a:pt x="557" y="1746"/>
                          <a:pt x="227" y="1423"/>
                        </a:cubicBezTo>
                        <a:lnTo>
                          <a:pt x="0" y="1196"/>
                        </a:lnTo>
                        <a:lnTo>
                          <a:pt x="252" y="961"/>
                        </a:lnTo>
                        <a:lnTo>
                          <a:pt x="170" y="645"/>
                        </a:lnTo>
                        <a:lnTo>
                          <a:pt x="465" y="570"/>
                        </a:lnTo>
                      </a:path>
                    </a:pathLst>
                  </a:custGeom>
                  <a:solidFill>
                    <a:srgbClr val="CCCCCC"/>
                  </a:solidFill>
                  <a:ln w="36000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21" name="Group 202"/>
                <p:cNvGrpSpPr>
                  <a:grpSpLocks/>
                </p:cNvGrpSpPr>
                <p:nvPr/>
              </p:nvGrpSpPr>
              <p:grpSpPr bwMode="auto">
                <a:xfrm rot="15855256">
                  <a:off x="4089" y="3543"/>
                  <a:ext cx="653" cy="576"/>
                  <a:chOff x="2175" y="1753"/>
                  <a:chExt cx="1794" cy="1541"/>
                </a:xfrm>
              </p:grpSpPr>
              <p:sp>
                <p:nvSpPr>
                  <p:cNvPr id="33995" name="Freeform 203"/>
                  <p:cNvSpPr>
                    <a:spLocks noChangeArrowheads="1"/>
                  </p:cNvSpPr>
                  <p:nvPr/>
                </p:nvSpPr>
                <p:spPr bwMode="auto">
                  <a:xfrm>
                    <a:off x="2175" y="1753"/>
                    <a:ext cx="1794" cy="1541"/>
                  </a:xfrm>
                  <a:custGeom>
                    <a:avLst/>
                    <a:gdLst/>
                    <a:ahLst/>
                    <a:cxnLst>
                      <a:cxn ang="0">
                        <a:pos x="1864" y="452"/>
                      </a:cxn>
                      <a:cxn ang="0">
                        <a:pos x="2638" y="303"/>
                      </a:cxn>
                      <a:cxn ang="0">
                        <a:pos x="2885" y="336"/>
                      </a:cxn>
                      <a:cxn ang="0">
                        <a:pos x="3949" y="418"/>
                      </a:cxn>
                      <a:cxn ang="0">
                        <a:pos x="4863" y="749"/>
                      </a:cxn>
                      <a:cxn ang="0">
                        <a:pos x="4826" y="1261"/>
                      </a:cxn>
                      <a:cxn ang="0">
                        <a:pos x="4484" y="1541"/>
                      </a:cxn>
                      <a:cxn ang="0">
                        <a:pos x="4913" y="2094"/>
                      </a:cxn>
                      <a:cxn ang="0">
                        <a:pos x="4789" y="2878"/>
                      </a:cxn>
                      <a:cxn ang="0">
                        <a:pos x="4262" y="3059"/>
                      </a:cxn>
                      <a:cxn ang="0">
                        <a:pos x="3607" y="4219"/>
                      </a:cxn>
                      <a:cxn ang="0">
                        <a:pos x="3153" y="4040"/>
                      </a:cxn>
                      <a:cxn ang="0">
                        <a:pos x="2581" y="3781"/>
                      </a:cxn>
                      <a:cxn ang="0">
                        <a:pos x="1578" y="3651"/>
                      </a:cxn>
                      <a:cxn ang="0">
                        <a:pos x="796" y="3062"/>
                      </a:cxn>
                      <a:cxn ang="0">
                        <a:pos x="786" y="2428"/>
                      </a:cxn>
                      <a:cxn ang="0">
                        <a:pos x="530" y="1454"/>
                      </a:cxn>
                      <a:cxn ang="0">
                        <a:pos x="993" y="607"/>
                      </a:cxn>
                      <a:cxn ang="0">
                        <a:pos x="1354" y="534"/>
                      </a:cxn>
                      <a:cxn ang="0">
                        <a:pos x="1392" y="721"/>
                      </a:cxn>
                      <a:cxn ang="0">
                        <a:pos x="1864" y="452"/>
                      </a:cxn>
                    </a:cxnLst>
                    <a:rect l="0" t="0" r="r" b="b"/>
                    <a:pathLst>
                      <a:path w="5242" h="4665">
                        <a:moveTo>
                          <a:pt x="1864" y="452"/>
                        </a:moveTo>
                        <a:cubicBezTo>
                          <a:pt x="2389" y="271"/>
                          <a:pt x="2144" y="238"/>
                          <a:pt x="2638" y="303"/>
                        </a:cubicBezTo>
                        <a:cubicBezTo>
                          <a:pt x="2885" y="336"/>
                          <a:pt x="3379" y="399"/>
                          <a:pt x="2885" y="336"/>
                        </a:cubicBezTo>
                        <a:cubicBezTo>
                          <a:pt x="2367" y="266"/>
                          <a:pt x="3574" y="363"/>
                          <a:pt x="3949" y="418"/>
                        </a:cubicBezTo>
                        <a:cubicBezTo>
                          <a:pt x="4367" y="480"/>
                          <a:pt x="4462" y="805"/>
                          <a:pt x="4863" y="749"/>
                        </a:cubicBezTo>
                        <a:cubicBezTo>
                          <a:pt x="5214" y="702"/>
                          <a:pt x="5241" y="1745"/>
                          <a:pt x="4826" y="1261"/>
                        </a:cubicBezTo>
                        <a:cubicBezTo>
                          <a:pt x="4332" y="683"/>
                          <a:pt x="4319" y="1065"/>
                          <a:pt x="4484" y="1541"/>
                        </a:cubicBezTo>
                        <a:cubicBezTo>
                          <a:pt x="4667" y="2064"/>
                          <a:pt x="4977" y="1661"/>
                          <a:pt x="4913" y="2094"/>
                        </a:cubicBezTo>
                        <a:cubicBezTo>
                          <a:pt x="4869" y="2398"/>
                          <a:pt x="5010" y="2663"/>
                          <a:pt x="4789" y="2878"/>
                        </a:cubicBezTo>
                        <a:cubicBezTo>
                          <a:pt x="4369" y="3288"/>
                          <a:pt x="4563" y="2242"/>
                          <a:pt x="4262" y="3059"/>
                        </a:cubicBezTo>
                        <a:cubicBezTo>
                          <a:pt x="4136" y="3400"/>
                          <a:pt x="3937" y="4045"/>
                          <a:pt x="3607" y="4219"/>
                        </a:cubicBezTo>
                        <a:cubicBezTo>
                          <a:pt x="3454" y="4300"/>
                          <a:pt x="2613" y="4664"/>
                          <a:pt x="3153" y="4040"/>
                        </a:cubicBezTo>
                        <a:cubicBezTo>
                          <a:pt x="3644" y="3471"/>
                          <a:pt x="2872" y="3947"/>
                          <a:pt x="2581" y="3781"/>
                        </a:cubicBezTo>
                        <a:cubicBezTo>
                          <a:pt x="2290" y="3616"/>
                          <a:pt x="1916" y="3644"/>
                          <a:pt x="1578" y="3651"/>
                        </a:cubicBezTo>
                        <a:cubicBezTo>
                          <a:pt x="1196" y="3658"/>
                          <a:pt x="814" y="3387"/>
                          <a:pt x="796" y="3062"/>
                        </a:cubicBezTo>
                        <a:cubicBezTo>
                          <a:pt x="787" y="2848"/>
                          <a:pt x="0" y="2519"/>
                          <a:pt x="786" y="2428"/>
                        </a:cubicBezTo>
                        <a:cubicBezTo>
                          <a:pt x="1131" y="2386"/>
                          <a:pt x="775" y="1790"/>
                          <a:pt x="530" y="1454"/>
                        </a:cubicBezTo>
                        <a:cubicBezTo>
                          <a:pt x="246" y="1064"/>
                          <a:pt x="1121" y="1023"/>
                          <a:pt x="993" y="607"/>
                        </a:cubicBezTo>
                        <a:cubicBezTo>
                          <a:pt x="886" y="253"/>
                          <a:pt x="1860" y="0"/>
                          <a:pt x="1354" y="534"/>
                        </a:cubicBezTo>
                        <a:lnTo>
                          <a:pt x="1392" y="721"/>
                        </a:lnTo>
                        <a:lnTo>
                          <a:pt x="1864" y="452"/>
                        </a:lnTo>
                      </a:path>
                    </a:pathLst>
                  </a:custGeom>
                  <a:solidFill>
                    <a:schemeClr val="bg2"/>
                  </a:solidFill>
                  <a:ln w="36000">
                    <a:solidFill>
                      <a:srgbClr val="CCCCCC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3996" name="Oval 204"/>
                  <p:cNvSpPr>
                    <a:spLocks noChangeArrowheads="1"/>
                  </p:cNvSpPr>
                  <p:nvPr/>
                </p:nvSpPr>
                <p:spPr bwMode="auto">
                  <a:xfrm rot="420000">
                    <a:off x="2532" y="1870"/>
                    <a:ext cx="1115" cy="1105"/>
                  </a:xfrm>
                  <a:prstGeom prst="ellipse">
                    <a:avLst/>
                  </a:prstGeom>
                  <a:solidFill>
                    <a:schemeClr val="tx1"/>
                  </a:solidFill>
                  <a:ln w="36000">
                    <a:solidFill>
                      <a:srgbClr val="999999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22" name="Group 205"/>
                <p:cNvGrpSpPr>
                  <a:grpSpLocks/>
                </p:cNvGrpSpPr>
                <p:nvPr/>
              </p:nvGrpSpPr>
              <p:grpSpPr bwMode="auto">
                <a:xfrm>
                  <a:off x="4416" y="2784"/>
                  <a:ext cx="960" cy="576"/>
                  <a:chOff x="288" y="3012"/>
                  <a:chExt cx="1152" cy="828"/>
                </a:xfrm>
              </p:grpSpPr>
              <p:sp>
                <p:nvSpPr>
                  <p:cNvPr id="33998" name="Oval 206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288" y="3012"/>
                    <a:ext cx="1152" cy="828"/>
                  </a:xfrm>
                  <a:prstGeom prst="ellipse">
                    <a:avLst/>
                  </a:prstGeom>
                  <a:solidFill>
                    <a:srgbClr val="FFCC99">
                      <a:alpha val="50000"/>
                    </a:srgbClr>
                  </a:solidFill>
                  <a:ln w="36000">
                    <a:solidFill>
                      <a:srgbClr val="FF6633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3999" name="Freeform 207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932" y="3024"/>
                    <a:ext cx="94" cy="368"/>
                  </a:xfrm>
                  <a:custGeom>
                    <a:avLst/>
                    <a:gdLst/>
                    <a:ahLst/>
                    <a:cxnLst>
                      <a:cxn ang="0">
                        <a:pos x="322" y="0"/>
                      </a:cxn>
                      <a:cxn ang="0">
                        <a:pos x="310" y="704"/>
                      </a:cxn>
                      <a:cxn ang="0">
                        <a:pos x="540" y="1535"/>
                      </a:cxn>
                      <a:cxn ang="0">
                        <a:pos x="67" y="2257"/>
                      </a:cxn>
                      <a:cxn ang="0">
                        <a:pos x="176" y="2979"/>
                      </a:cxn>
                      <a:cxn ang="0">
                        <a:pos x="290" y="3871"/>
                      </a:cxn>
                      <a:cxn ang="0">
                        <a:pos x="485" y="4678"/>
                      </a:cxn>
                      <a:cxn ang="0">
                        <a:pos x="503" y="4893"/>
                      </a:cxn>
                    </a:cxnLst>
                    <a:rect l="0" t="0" r="r" b="b"/>
                    <a:pathLst>
                      <a:path w="939" h="4894">
                        <a:moveTo>
                          <a:pt x="322" y="0"/>
                        </a:moveTo>
                        <a:cubicBezTo>
                          <a:pt x="749" y="77"/>
                          <a:pt x="733" y="496"/>
                          <a:pt x="310" y="704"/>
                        </a:cubicBezTo>
                        <a:cubicBezTo>
                          <a:pt x="12" y="852"/>
                          <a:pt x="224" y="1259"/>
                          <a:pt x="540" y="1535"/>
                        </a:cubicBezTo>
                        <a:cubicBezTo>
                          <a:pt x="938" y="1882"/>
                          <a:pt x="0" y="1848"/>
                          <a:pt x="67" y="2257"/>
                        </a:cubicBezTo>
                        <a:cubicBezTo>
                          <a:pt x="113" y="2526"/>
                          <a:pt x="140" y="2710"/>
                          <a:pt x="176" y="2979"/>
                        </a:cubicBezTo>
                        <a:cubicBezTo>
                          <a:pt x="213" y="3249"/>
                          <a:pt x="71" y="3641"/>
                          <a:pt x="290" y="3871"/>
                        </a:cubicBezTo>
                        <a:cubicBezTo>
                          <a:pt x="523" y="4118"/>
                          <a:pt x="425" y="4409"/>
                          <a:pt x="485" y="4678"/>
                        </a:cubicBezTo>
                        <a:lnTo>
                          <a:pt x="503" y="4893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00" name="Freeform 208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798" y="3030"/>
                    <a:ext cx="413" cy="40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555" y="736"/>
                      </a:cxn>
                      <a:cxn ang="0">
                        <a:pos x="913" y="1532"/>
                      </a:cxn>
                      <a:cxn ang="0">
                        <a:pos x="682" y="2383"/>
                      </a:cxn>
                      <a:cxn ang="0">
                        <a:pos x="1466" y="3164"/>
                      </a:cxn>
                      <a:cxn ang="0">
                        <a:pos x="1961" y="3984"/>
                      </a:cxn>
                      <a:cxn ang="0">
                        <a:pos x="3000" y="4619"/>
                      </a:cxn>
                      <a:cxn ang="0">
                        <a:pos x="3982" y="5337"/>
                      </a:cxn>
                      <a:cxn ang="0">
                        <a:pos x="4116" y="5386"/>
                      </a:cxn>
                    </a:cxnLst>
                    <a:rect l="0" t="0" r="r" b="b"/>
                    <a:pathLst>
                      <a:path w="4117" h="5387">
                        <a:moveTo>
                          <a:pt x="0" y="0"/>
                        </a:moveTo>
                        <a:cubicBezTo>
                          <a:pt x="21" y="288"/>
                          <a:pt x="133" y="658"/>
                          <a:pt x="555" y="736"/>
                        </a:cubicBezTo>
                        <a:cubicBezTo>
                          <a:pt x="1077" y="834"/>
                          <a:pt x="925" y="1252"/>
                          <a:pt x="913" y="1532"/>
                        </a:cubicBezTo>
                        <a:cubicBezTo>
                          <a:pt x="896" y="1827"/>
                          <a:pt x="470" y="2097"/>
                          <a:pt x="682" y="2383"/>
                        </a:cubicBezTo>
                        <a:cubicBezTo>
                          <a:pt x="897" y="2674"/>
                          <a:pt x="1048" y="3018"/>
                          <a:pt x="1466" y="3164"/>
                        </a:cubicBezTo>
                        <a:cubicBezTo>
                          <a:pt x="1870" y="3302"/>
                          <a:pt x="1815" y="3694"/>
                          <a:pt x="1961" y="3984"/>
                        </a:cubicBezTo>
                        <a:cubicBezTo>
                          <a:pt x="2130" y="4317"/>
                          <a:pt x="2652" y="4400"/>
                          <a:pt x="3000" y="4619"/>
                        </a:cubicBezTo>
                        <a:cubicBezTo>
                          <a:pt x="3360" y="4846"/>
                          <a:pt x="3580" y="5162"/>
                          <a:pt x="3982" y="5337"/>
                        </a:cubicBezTo>
                        <a:lnTo>
                          <a:pt x="4116" y="5386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01" name="Freeform 209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913" y="3095"/>
                    <a:ext cx="346" cy="223"/>
                  </a:xfrm>
                  <a:custGeom>
                    <a:avLst/>
                    <a:gdLst/>
                    <a:ahLst/>
                    <a:cxnLst>
                      <a:cxn ang="0">
                        <a:pos x="0" y="2947"/>
                      </a:cxn>
                      <a:cxn ang="0">
                        <a:pos x="501" y="2128"/>
                      </a:cxn>
                      <a:cxn ang="0">
                        <a:pos x="1571" y="1932"/>
                      </a:cxn>
                      <a:cxn ang="0">
                        <a:pos x="2369" y="1483"/>
                      </a:cxn>
                      <a:cxn ang="0">
                        <a:pos x="3053" y="908"/>
                      </a:cxn>
                      <a:cxn ang="0">
                        <a:pos x="3304" y="80"/>
                      </a:cxn>
                      <a:cxn ang="0">
                        <a:pos x="3435" y="0"/>
                      </a:cxn>
                    </a:cxnLst>
                    <a:rect l="0" t="0" r="r" b="b"/>
                    <a:pathLst>
                      <a:path w="3463" h="2948">
                        <a:moveTo>
                          <a:pt x="0" y="2947"/>
                        </a:moveTo>
                        <a:cubicBezTo>
                          <a:pt x="58" y="2641"/>
                          <a:pt x="270" y="2375"/>
                          <a:pt x="501" y="2128"/>
                        </a:cubicBezTo>
                        <a:cubicBezTo>
                          <a:pt x="796" y="1812"/>
                          <a:pt x="1221" y="2090"/>
                          <a:pt x="1571" y="1932"/>
                        </a:cubicBezTo>
                        <a:cubicBezTo>
                          <a:pt x="1857" y="1805"/>
                          <a:pt x="2107" y="1637"/>
                          <a:pt x="2369" y="1483"/>
                        </a:cubicBezTo>
                        <a:cubicBezTo>
                          <a:pt x="2630" y="1329"/>
                          <a:pt x="2820" y="1117"/>
                          <a:pt x="3053" y="908"/>
                        </a:cubicBezTo>
                        <a:cubicBezTo>
                          <a:pt x="3462" y="546"/>
                          <a:pt x="2654" y="258"/>
                          <a:pt x="3304" y="80"/>
                        </a:cubicBezTo>
                        <a:lnTo>
                          <a:pt x="3435" y="0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02" name="Freeform 210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736" y="3088"/>
                    <a:ext cx="452" cy="68"/>
                  </a:xfrm>
                  <a:custGeom>
                    <a:avLst/>
                    <a:gdLst/>
                    <a:ahLst/>
                    <a:cxnLst>
                      <a:cxn ang="0">
                        <a:pos x="0" y="90"/>
                      </a:cxn>
                      <a:cxn ang="0">
                        <a:pos x="1077" y="370"/>
                      </a:cxn>
                      <a:cxn ang="0">
                        <a:pos x="2036" y="819"/>
                      </a:cxn>
                      <a:cxn ang="0">
                        <a:pos x="3146" y="639"/>
                      </a:cxn>
                      <a:cxn ang="0">
                        <a:pos x="4134" y="192"/>
                      </a:cxn>
                      <a:cxn ang="0">
                        <a:pos x="4478" y="342"/>
                      </a:cxn>
                      <a:cxn ang="0">
                        <a:pos x="4511" y="343"/>
                      </a:cxn>
                    </a:cxnLst>
                    <a:rect l="0" t="0" r="r" b="b"/>
                    <a:pathLst>
                      <a:path w="4512" h="897">
                        <a:moveTo>
                          <a:pt x="0" y="90"/>
                        </a:moveTo>
                        <a:cubicBezTo>
                          <a:pt x="391" y="0"/>
                          <a:pt x="886" y="107"/>
                          <a:pt x="1077" y="370"/>
                        </a:cubicBezTo>
                        <a:cubicBezTo>
                          <a:pt x="1309" y="685"/>
                          <a:pt x="1674" y="846"/>
                          <a:pt x="2036" y="819"/>
                        </a:cubicBezTo>
                        <a:cubicBezTo>
                          <a:pt x="2413" y="791"/>
                          <a:pt x="2846" y="896"/>
                          <a:pt x="3146" y="639"/>
                        </a:cubicBezTo>
                        <a:cubicBezTo>
                          <a:pt x="3399" y="425"/>
                          <a:pt x="3712" y="114"/>
                          <a:pt x="4134" y="192"/>
                        </a:cubicBezTo>
                        <a:lnTo>
                          <a:pt x="4478" y="342"/>
                        </a:lnTo>
                        <a:lnTo>
                          <a:pt x="4511" y="343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03" name="Freeform 211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697" y="3062"/>
                    <a:ext cx="259" cy="39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627" y="840"/>
                      </a:cxn>
                      <a:cxn ang="0">
                        <a:pos x="1190" y="1712"/>
                      </a:cxn>
                      <a:cxn ang="0">
                        <a:pos x="1225" y="2604"/>
                      </a:cxn>
                      <a:cxn ang="0">
                        <a:pos x="665" y="3439"/>
                      </a:cxn>
                      <a:cxn ang="0">
                        <a:pos x="1109" y="4505"/>
                      </a:cxn>
                      <a:cxn ang="0">
                        <a:pos x="1884" y="5124"/>
                      </a:cxn>
                      <a:cxn ang="0">
                        <a:pos x="2222" y="5217"/>
                      </a:cxn>
                      <a:cxn ang="0">
                        <a:pos x="2555" y="5286"/>
                      </a:cxn>
                      <a:cxn ang="0">
                        <a:pos x="2589" y="5284"/>
                      </a:cxn>
                    </a:cxnLst>
                    <a:rect l="0" t="0" r="r" b="b"/>
                    <a:pathLst>
                      <a:path w="2590" h="5291">
                        <a:moveTo>
                          <a:pt x="0" y="0"/>
                        </a:moveTo>
                        <a:cubicBezTo>
                          <a:pt x="143" y="308"/>
                          <a:pt x="316" y="628"/>
                          <a:pt x="627" y="840"/>
                        </a:cubicBezTo>
                        <a:cubicBezTo>
                          <a:pt x="962" y="1067"/>
                          <a:pt x="1115" y="1393"/>
                          <a:pt x="1190" y="1712"/>
                        </a:cubicBezTo>
                        <a:cubicBezTo>
                          <a:pt x="1260" y="2005"/>
                          <a:pt x="1268" y="2308"/>
                          <a:pt x="1225" y="2604"/>
                        </a:cubicBezTo>
                        <a:cubicBezTo>
                          <a:pt x="1175" y="2948"/>
                          <a:pt x="650" y="3091"/>
                          <a:pt x="665" y="3439"/>
                        </a:cubicBezTo>
                        <a:cubicBezTo>
                          <a:pt x="680" y="3814"/>
                          <a:pt x="844" y="4195"/>
                          <a:pt x="1109" y="4505"/>
                        </a:cubicBezTo>
                        <a:cubicBezTo>
                          <a:pt x="1298" y="4722"/>
                          <a:pt x="1370" y="5290"/>
                          <a:pt x="1884" y="5124"/>
                        </a:cubicBezTo>
                        <a:lnTo>
                          <a:pt x="2222" y="5217"/>
                        </a:lnTo>
                        <a:lnTo>
                          <a:pt x="2555" y="5286"/>
                        </a:lnTo>
                        <a:lnTo>
                          <a:pt x="2589" y="5284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04" name="Freeform 212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557" y="3114"/>
                    <a:ext cx="178" cy="72"/>
                  </a:xfrm>
                  <a:custGeom>
                    <a:avLst/>
                    <a:gdLst/>
                    <a:ahLst/>
                    <a:cxnLst>
                      <a:cxn ang="0">
                        <a:pos x="1781" y="822"/>
                      </a:cxn>
                      <a:cxn ang="0">
                        <a:pos x="703" y="543"/>
                      </a:cxn>
                      <a:cxn ang="0">
                        <a:pos x="372" y="527"/>
                      </a:cxn>
                      <a:cxn ang="0">
                        <a:pos x="153" y="265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782" h="975">
                        <a:moveTo>
                          <a:pt x="1781" y="822"/>
                        </a:moveTo>
                        <a:cubicBezTo>
                          <a:pt x="1356" y="974"/>
                          <a:pt x="1101" y="561"/>
                          <a:pt x="703" y="543"/>
                        </a:cubicBezTo>
                        <a:lnTo>
                          <a:pt x="372" y="527"/>
                        </a:lnTo>
                        <a:lnTo>
                          <a:pt x="153" y="265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05" name="Freeform 213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903" y="3344"/>
                    <a:ext cx="50" cy="76"/>
                  </a:xfrm>
                  <a:custGeom>
                    <a:avLst/>
                    <a:gdLst/>
                    <a:ahLst/>
                    <a:cxnLst>
                      <a:cxn ang="0">
                        <a:pos x="372" y="0"/>
                      </a:cxn>
                      <a:cxn ang="0">
                        <a:pos x="368" y="849"/>
                      </a:cxn>
                      <a:cxn ang="0">
                        <a:pos x="497" y="993"/>
                      </a:cxn>
                    </a:cxnLst>
                    <a:rect l="0" t="0" r="r" b="b"/>
                    <a:pathLst>
                      <a:path w="498" h="994">
                        <a:moveTo>
                          <a:pt x="372" y="0"/>
                        </a:moveTo>
                        <a:cubicBezTo>
                          <a:pt x="0" y="273"/>
                          <a:pt x="340" y="565"/>
                          <a:pt x="368" y="849"/>
                        </a:cubicBezTo>
                        <a:lnTo>
                          <a:pt x="497" y="993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06" name="Freeform 214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545" y="3130"/>
                    <a:ext cx="312" cy="36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166" y="459"/>
                      </a:cxn>
                      <a:cxn ang="0">
                        <a:pos x="1246" y="1186"/>
                      </a:cxn>
                      <a:cxn ang="0">
                        <a:pos x="875" y="2049"/>
                      </a:cxn>
                      <a:cxn ang="0">
                        <a:pos x="1776" y="2749"/>
                      </a:cxn>
                      <a:cxn ang="0">
                        <a:pos x="2678" y="3100"/>
                      </a:cxn>
                      <a:cxn ang="0">
                        <a:pos x="2890" y="3935"/>
                      </a:cxn>
                      <a:cxn ang="0">
                        <a:pos x="3113" y="4379"/>
                      </a:cxn>
                      <a:cxn ang="0">
                        <a:pos x="3102" y="4474"/>
                      </a:cxn>
                      <a:cxn ang="0">
                        <a:pos x="3113" y="4838"/>
                      </a:cxn>
                    </a:cxnLst>
                    <a:rect l="0" t="0" r="r" b="b"/>
                    <a:pathLst>
                      <a:path w="3114" h="4839">
                        <a:moveTo>
                          <a:pt x="0" y="0"/>
                        </a:moveTo>
                        <a:cubicBezTo>
                          <a:pt x="346" y="253"/>
                          <a:pt x="755" y="398"/>
                          <a:pt x="1166" y="459"/>
                        </a:cubicBezTo>
                        <a:cubicBezTo>
                          <a:pt x="1669" y="533"/>
                          <a:pt x="1376" y="978"/>
                          <a:pt x="1246" y="1186"/>
                        </a:cubicBezTo>
                        <a:cubicBezTo>
                          <a:pt x="1079" y="1451"/>
                          <a:pt x="639" y="1695"/>
                          <a:pt x="875" y="2049"/>
                        </a:cubicBezTo>
                        <a:cubicBezTo>
                          <a:pt x="1090" y="2372"/>
                          <a:pt x="1454" y="2548"/>
                          <a:pt x="1776" y="2749"/>
                        </a:cubicBezTo>
                        <a:cubicBezTo>
                          <a:pt x="2050" y="2921"/>
                          <a:pt x="2373" y="2994"/>
                          <a:pt x="2678" y="3100"/>
                        </a:cubicBezTo>
                        <a:cubicBezTo>
                          <a:pt x="3067" y="3234"/>
                          <a:pt x="2892" y="3648"/>
                          <a:pt x="2890" y="3935"/>
                        </a:cubicBezTo>
                        <a:lnTo>
                          <a:pt x="3113" y="4379"/>
                        </a:lnTo>
                        <a:lnTo>
                          <a:pt x="3102" y="4474"/>
                        </a:lnTo>
                        <a:lnTo>
                          <a:pt x="3113" y="4838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07" name="Freeform 215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491" y="3194"/>
                    <a:ext cx="287" cy="377"/>
                  </a:xfrm>
                  <a:custGeom>
                    <a:avLst/>
                    <a:gdLst/>
                    <a:ahLst/>
                    <a:cxnLst>
                      <a:cxn ang="0">
                        <a:pos x="480" y="5012"/>
                      </a:cxn>
                      <a:cxn ang="0">
                        <a:pos x="189" y="4042"/>
                      </a:cxn>
                      <a:cxn ang="0">
                        <a:pos x="56" y="3099"/>
                      </a:cxn>
                      <a:cxn ang="0">
                        <a:pos x="851" y="2425"/>
                      </a:cxn>
                      <a:cxn ang="0">
                        <a:pos x="1939" y="2156"/>
                      </a:cxn>
                      <a:cxn ang="0">
                        <a:pos x="2522" y="1509"/>
                      </a:cxn>
                      <a:cxn ang="0">
                        <a:pos x="2469" y="647"/>
                      </a:cxn>
                      <a:cxn ang="0">
                        <a:pos x="2283" y="377"/>
                      </a:cxn>
                      <a:cxn ang="0">
                        <a:pos x="2098" y="108"/>
                      </a:cxn>
                      <a:cxn ang="0">
                        <a:pos x="2018" y="0"/>
                      </a:cxn>
                    </a:cxnLst>
                    <a:rect l="0" t="0" r="r" b="b"/>
                    <a:pathLst>
                      <a:path w="2866" h="5013">
                        <a:moveTo>
                          <a:pt x="480" y="5012"/>
                        </a:moveTo>
                        <a:cubicBezTo>
                          <a:pt x="368" y="4694"/>
                          <a:pt x="274" y="4371"/>
                          <a:pt x="189" y="4042"/>
                        </a:cubicBezTo>
                        <a:cubicBezTo>
                          <a:pt x="109" y="3735"/>
                          <a:pt x="0" y="3423"/>
                          <a:pt x="56" y="3099"/>
                        </a:cubicBezTo>
                        <a:cubicBezTo>
                          <a:pt x="129" y="2680"/>
                          <a:pt x="540" y="2567"/>
                          <a:pt x="851" y="2425"/>
                        </a:cubicBezTo>
                        <a:cubicBezTo>
                          <a:pt x="1193" y="2269"/>
                          <a:pt x="1566" y="2163"/>
                          <a:pt x="1939" y="2156"/>
                        </a:cubicBezTo>
                        <a:cubicBezTo>
                          <a:pt x="2312" y="2149"/>
                          <a:pt x="2523" y="1807"/>
                          <a:pt x="2522" y="1509"/>
                        </a:cubicBezTo>
                        <a:cubicBezTo>
                          <a:pt x="2521" y="1211"/>
                          <a:pt x="2865" y="877"/>
                          <a:pt x="2469" y="647"/>
                        </a:cubicBezTo>
                        <a:lnTo>
                          <a:pt x="2283" y="377"/>
                        </a:lnTo>
                        <a:lnTo>
                          <a:pt x="2098" y="108"/>
                        </a:lnTo>
                        <a:lnTo>
                          <a:pt x="2018" y="0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08" name="Freeform 216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1062" y="3012"/>
                    <a:ext cx="138" cy="481"/>
                  </a:xfrm>
                  <a:custGeom>
                    <a:avLst/>
                    <a:gdLst/>
                    <a:ahLst/>
                    <a:cxnLst>
                      <a:cxn ang="0">
                        <a:pos x="822" y="0"/>
                      </a:cxn>
                      <a:cxn ang="0">
                        <a:pos x="132" y="836"/>
                      </a:cxn>
                      <a:cxn ang="0">
                        <a:pos x="769" y="1752"/>
                      </a:cxn>
                      <a:cxn ang="0">
                        <a:pos x="1326" y="2561"/>
                      </a:cxn>
                      <a:cxn ang="0">
                        <a:pos x="1326" y="3477"/>
                      </a:cxn>
                      <a:cxn ang="0">
                        <a:pos x="1326" y="4339"/>
                      </a:cxn>
                      <a:cxn ang="0">
                        <a:pos x="1273" y="5202"/>
                      </a:cxn>
                      <a:cxn ang="0">
                        <a:pos x="875" y="5956"/>
                      </a:cxn>
                      <a:cxn ang="0">
                        <a:pos x="26" y="6306"/>
                      </a:cxn>
                      <a:cxn ang="0">
                        <a:pos x="0" y="6387"/>
                      </a:cxn>
                    </a:cxnLst>
                    <a:rect l="0" t="0" r="r" b="b"/>
                    <a:pathLst>
                      <a:path w="1378" h="6388">
                        <a:moveTo>
                          <a:pt x="822" y="0"/>
                        </a:moveTo>
                        <a:cubicBezTo>
                          <a:pt x="593" y="272"/>
                          <a:pt x="201" y="443"/>
                          <a:pt x="132" y="836"/>
                        </a:cubicBezTo>
                        <a:cubicBezTo>
                          <a:pt x="55" y="1276"/>
                          <a:pt x="528" y="1491"/>
                          <a:pt x="769" y="1752"/>
                        </a:cubicBezTo>
                        <a:cubicBezTo>
                          <a:pt x="980" y="1982"/>
                          <a:pt x="1377" y="2158"/>
                          <a:pt x="1326" y="2561"/>
                        </a:cubicBezTo>
                        <a:cubicBezTo>
                          <a:pt x="1287" y="2863"/>
                          <a:pt x="1326" y="3171"/>
                          <a:pt x="1326" y="3477"/>
                        </a:cubicBezTo>
                        <a:cubicBezTo>
                          <a:pt x="1326" y="3764"/>
                          <a:pt x="1370" y="4055"/>
                          <a:pt x="1326" y="4339"/>
                        </a:cubicBezTo>
                        <a:cubicBezTo>
                          <a:pt x="1280" y="4631"/>
                          <a:pt x="1264" y="4913"/>
                          <a:pt x="1273" y="5202"/>
                        </a:cubicBezTo>
                        <a:cubicBezTo>
                          <a:pt x="1282" y="5484"/>
                          <a:pt x="1273" y="5894"/>
                          <a:pt x="875" y="5956"/>
                        </a:cubicBezTo>
                        <a:cubicBezTo>
                          <a:pt x="573" y="6003"/>
                          <a:pt x="311" y="6195"/>
                          <a:pt x="26" y="6306"/>
                        </a:cubicBezTo>
                        <a:lnTo>
                          <a:pt x="0" y="6387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09" name="Freeform 217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432" y="3224"/>
                    <a:ext cx="94" cy="367"/>
                  </a:xfrm>
                  <a:custGeom>
                    <a:avLst/>
                    <a:gdLst/>
                    <a:ahLst/>
                    <a:cxnLst>
                      <a:cxn ang="0">
                        <a:pos x="322" y="0"/>
                      </a:cxn>
                      <a:cxn ang="0">
                        <a:pos x="310" y="704"/>
                      </a:cxn>
                      <a:cxn ang="0">
                        <a:pos x="542" y="1536"/>
                      </a:cxn>
                      <a:cxn ang="0">
                        <a:pos x="67" y="2259"/>
                      </a:cxn>
                      <a:cxn ang="0">
                        <a:pos x="129" y="3067"/>
                      </a:cxn>
                      <a:cxn ang="0">
                        <a:pos x="291" y="3873"/>
                      </a:cxn>
                      <a:cxn ang="0">
                        <a:pos x="485" y="4680"/>
                      </a:cxn>
                      <a:cxn ang="0">
                        <a:pos x="502" y="4895"/>
                      </a:cxn>
                    </a:cxnLst>
                    <a:rect l="0" t="0" r="r" b="b"/>
                    <a:pathLst>
                      <a:path w="940" h="4896">
                        <a:moveTo>
                          <a:pt x="322" y="0"/>
                        </a:moveTo>
                        <a:cubicBezTo>
                          <a:pt x="749" y="81"/>
                          <a:pt x="732" y="496"/>
                          <a:pt x="310" y="704"/>
                        </a:cubicBezTo>
                        <a:cubicBezTo>
                          <a:pt x="14" y="854"/>
                          <a:pt x="226" y="1260"/>
                          <a:pt x="542" y="1536"/>
                        </a:cubicBezTo>
                        <a:cubicBezTo>
                          <a:pt x="939" y="1883"/>
                          <a:pt x="0" y="1850"/>
                          <a:pt x="67" y="2259"/>
                        </a:cubicBezTo>
                        <a:cubicBezTo>
                          <a:pt x="114" y="2528"/>
                          <a:pt x="93" y="2798"/>
                          <a:pt x="129" y="3067"/>
                        </a:cubicBezTo>
                        <a:cubicBezTo>
                          <a:pt x="165" y="3335"/>
                          <a:pt x="70" y="3641"/>
                          <a:pt x="291" y="3873"/>
                        </a:cubicBezTo>
                        <a:cubicBezTo>
                          <a:pt x="523" y="4118"/>
                          <a:pt x="425" y="4409"/>
                          <a:pt x="485" y="4680"/>
                        </a:cubicBezTo>
                        <a:lnTo>
                          <a:pt x="502" y="4895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10" name="Freeform 218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347" y="3374"/>
                    <a:ext cx="435" cy="376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785" y="346"/>
                      </a:cxn>
                      <a:cxn ang="0">
                        <a:pos x="1147" y="1144"/>
                      </a:cxn>
                      <a:cxn ang="0">
                        <a:pos x="912" y="1992"/>
                      </a:cxn>
                      <a:cxn ang="0">
                        <a:pos x="1701" y="2773"/>
                      </a:cxn>
                      <a:cxn ang="0">
                        <a:pos x="2192" y="3593"/>
                      </a:cxn>
                      <a:cxn ang="0">
                        <a:pos x="3234" y="4229"/>
                      </a:cxn>
                      <a:cxn ang="0">
                        <a:pos x="4212" y="4947"/>
                      </a:cxn>
                      <a:cxn ang="0">
                        <a:pos x="4349" y="4996"/>
                      </a:cxn>
                    </a:cxnLst>
                    <a:rect l="0" t="0" r="r" b="b"/>
                    <a:pathLst>
                      <a:path w="4350" h="4997">
                        <a:moveTo>
                          <a:pt x="0" y="0"/>
                        </a:moveTo>
                        <a:cubicBezTo>
                          <a:pt x="68" y="282"/>
                          <a:pt x="368" y="267"/>
                          <a:pt x="785" y="346"/>
                        </a:cubicBezTo>
                        <a:cubicBezTo>
                          <a:pt x="1309" y="444"/>
                          <a:pt x="1160" y="862"/>
                          <a:pt x="1147" y="1144"/>
                        </a:cubicBezTo>
                        <a:cubicBezTo>
                          <a:pt x="1131" y="1436"/>
                          <a:pt x="705" y="1706"/>
                          <a:pt x="912" y="1992"/>
                        </a:cubicBezTo>
                        <a:cubicBezTo>
                          <a:pt x="1127" y="2283"/>
                          <a:pt x="1279" y="2629"/>
                          <a:pt x="1701" y="2773"/>
                        </a:cubicBezTo>
                        <a:cubicBezTo>
                          <a:pt x="2102" y="2911"/>
                          <a:pt x="2049" y="3305"/>
                          <a:pt x="2192" y="3593"/>
                        </a:cubicBezTo>
                        <a:cubicBezTo>
                          <a:pt x="2360" y="3926"/>
                          <a:pt x="2882" y="4009"/>
                          <a:pt x="3234" y="4229"/>
                        </a:cubicBezTo>
                        <a:cubicBezTo>
                          <a:pt x="3594" y="4455"/>
                          <a:pt x="3814" y="4771"/>
                          <a:pt x="4212" y="4947"/>
                        </a:cubicBezTo>
                        <a:lnTo>
                          <a:pt x="4349" y="4996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11" name="Freeform 219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447" y="3427"/>
                    <a:ext cx="347" cy="221"/>
                  </a:xfrm>
                  <a:custGeom>
                    <a:avLst/>
                    <a:gdLst/>
                    <a:ahLst/>
                    <a:cxnLst>
                      <a:cxn ang="0">
                        <a:pos x="0" y="2947"/>
                      </a:cxn>
                      <a:cxn ang="0">
                        <a:pos x="502" y="2127"/>
                      </a:cxn>
                      <a:cxn ang="0">
                        <a:pos x="1570" y="1931"/>
                      </a:cxn>
                      <a:cxn ang="0">
                        <a:pos x="2369" y="1482"/>
                      </a:cxn>
                      <a:cxn ang="0">
                        <a:pos x="3053" y="907"/>
                      </a:cxn>
                      <a:cxn ang="0">
                        <a:pos x="3305" y="78"/>
                      </a:cxn>
                      <a:cxn ang="0">
                        <a:pos x="3435" y="0"/>
                      </a:cxn>
                    </a:cxnLst>
                    <a:rect l="0" t="0" r="r" b="b"/>
                    <a:pathLst>
                      <a:path w="3461" h="2948">
                        <a:moveTo>
                          <a:pt x="0" y="2947"/>
                        </a:moveTo>
                        <a:cubicBezTo>
                          <a:pt x="57" y="2642"/>
                          <a:pt x="272" y="2376"/>
                          <a:pt x="502" y="2127"/>
                        </a:cubicBezTo>
                        <a:cubicBezTo>
                          <a:pt x="796" y="1811"/>
                          <a:pt x="1221" y="2091"/>
                          <a:pt x="1570" y="1931"/>
                        </a:cubicBezTo>
                        <a:cubicBezTo>
                          <a:pt x="1856" y="1805"/>
                          <a:pt x="2106" y="1637"/>
                          <a:pt x="2369" y="1482"/>
                        </a:cubicBezTo>
                        <a:cubicBezTo>
                          <a:pt x="2632" y="1327"/>
                          <a:pt x="2820" y="1116"/>
                          <a:pt x="3053" y="907"/>
                        </a:cubicBezTo>
                        <a:cubicBezTo>
                          <a:pt x="3460" y="546"/>
                          <a:pt x="2655" y="257"/>
                          <a:pt x="3305" y="78"/>
                        </a:cubicBezTo>
                        <a:lnTo>
                          <a:pt x="3435" y="0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12" name="Freeform 220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449" y="3665"/>
                    <a:ext cx="40" cy="105"/>
                  </a:xfrm>
                  <a:custGeom>
                    <a:avLst/>
                    <a:gdLst/>
                    <a:ahLst/>
                    <a:cxnLst>
                      <a:cxn ang="0">
                        <a:pos x="400" y="0"/>
                      </a:cxn>
                      <a:cxn ang="0">
                        <a:pos x="301" y="841"/>
                      </a:cxn>
                      <a:cxn ang="0">
                        <a:pos x="83" y="1393"/>
                      </a:cxn>
                    </a:cxnLst>
                    <a:rect l="0" t="0" r="r" b="b"/>
                    <a:pathLst>
                      <a:path w="401" h="1394">
                        <a:moveTo>
                          <a:pt x="400" y="0"/>
                        </a:moveTo>
                        <a:cubicBezTo>
                          <a:pt x="0" y="226"/>
                          <a:pt x="305" y="557"/>
                          <a:pt x="301" y="841"/>
                        </a:cubicBezTo>
                        <a:lnTo>
                          <a:pt x="83" y="1393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13" name="Freeform 221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630" y="3331"/>
                    <a:ext cx="138" cy="482"/>
                  </a:xfrm>
                  <a:custGeom>
                    <a:avLst/>
                    <a:gdLst/>
                    <a:ahLst/>
                    <a:cxnLst>
                      <a:cxn ang="0">
                        <a:pos x="823" y="0"/>
                      </a:cxn>
                      <a:cxn ang="0">
                        <a:pos x="133" y="836"/>
                      </a:cxn>
                      <a:cxn ang="0">
                        <a:pos x="769" y="1752"/>
                      </a:cxn>
                      <a:cxn ang="0">
                        <a:pos x="1326" y="2561"/>
                      </a:cxn>
                      <a:cxn ang="0">
                        <a:pos x="1326" y="3477"/>
                      </a:cxn>
                      <a:cxn ang="0">
                        <a:pos x="1326" y="4339"/>
                      </a:cxn>
                      <a:cxn ang="0">
                        <a:pos x="1274" y="5201"/>
                      </a:cxn>
                      <a:cxn ang="0">
                        <a:pos x="876" y="5956"/>
                      </a:cxn>
                      <a:cxn ang="0">
                        <a:pos x="27" y="6306"/>
                      </a:cxn>
                      <a:cxn ang="0">
                        <a:pos x="0" y="6387"/>
                      </a:cxn>
                    </a:cxnLst>
                    <a:rect l="0" t="0" r="r" b="b"/>
                    <a:pathLst>
                      <a:path w="1379" h="6388">
                        <a:moveTo>
                          <a:pt x="823" y="0"/>
                        </a:moveTo>
                        <a:cubicBezTo>
                          <a:pt x="594" y="272"/>
                          <a:pt x="202" y="443"/>
                          <a:pt x="133" y="836"/>
                        </a:cubicBezTo>
                        <a:cubicBezTo>
                          <a:pt x="56" y="1276"/>
                          <a:pt x="529" y="1491"/>
                          <a:pt x="769" y="1752"/>
                        </a:cubicBezTo>
                        <a:cubicBezTo>
                          <a:pt x="981" y="1982"/>
                          <a:pt x="1378" y="2158"/>
                          <a:pt x="1326" y="2561"/>
                        </a:cubicBezTo>
                        <a:cubicBezTo>
                          <a:pt x="1288" y="2863"/>
                          <a:pt x="1326" y="3171"/>
                          <a:pt x="1326" y="3477"/>
                        </a:cubicBezTo>
                        <a:cubicBezTo>
                          <a:pt x="1326" y="3764"/>
                          <a:pt x="1371" y="4055"/>
                          <a:pt x="1326" y="4339"/>
                        </a:cubicBezTo>
                        <a:cubicBezTo>
                          <a:pt x="1280" y="4631"/>
                          <a:pt x="1265" y="4913"/>
                          <a:pt x="1274" y="5201"/>
                        </a:cubicBezTo>
                        <a:cubicBezTo>
                          <a:pt x="1283" y="5484"/>
                          <a:pt x="1274" y="5894"/>
                          <a:pt x="876" y="5956"/>
                        </a:cubicBezTo>
                        <a:cubicBezTo>
                          <a:pt x="574" y="6003"/>
                          <a:pt x="312" y="6195"/>
                          <a:pt x="27" y="6306"/>
                        </a:cubicBezTo>
                        <a:lnTo>
                          <a:pt x="0" y="6387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14" name="Freeform 222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1023" y="3208"/>
                    <a:ext cx="397" cy="230"/>
                  </a:xfrm>
                  <a:custGeom>
                    <a:avLst/>
                    <a:gdLst/>
                    <a:ahLst/>
                    <a:cxnLst>
                      <a:cxn ang="0">
                        <a:pos x="3765" y="0"/>
                      </a:cxn>
                      <a:cxn ang="0">
                        <a:pos x="3200" y="409"/>
                      </a:cxn>
                      <a:cxn ang="0">
                        <a:pos x="2680" y="1090"/>
                      </a:cxn>
                      <a:cxn ang="0">
                        <a:pos x="1827" y="1133"/>
                      </a:cxn>
                      <a:cxn ang="0">
                        <a:pos x="1321" y="1651"/>
                      </a:cxn>
                      <a:cxn ang="0">
                        <a:pos x="681" y="2276"/>
                      </a:cxn>
                      <a:cxn ang="0">
                        <a:pos x="160" y="2915"/>
                      </a:cxn>
                      <a:cxn ang="0">
                        <a:pos x="0" y="3057"/>
                      </a:cxn>
                    </a:cxnLst>
                    <a:rect l="0" t="0" r="r" b="b"/>
                    <a:pathLst>
                      <a:path w="3958" h="3058">
                        <a:moveTo>
                          <a:pt x="3765" y="0"/>
                        </a:moveTo>
                        <a:cubicBezTo>
                          <a:pt x="3957" y="397"/>
                          <a:pt x="3616" y="630"/>
                          <a:pt x="3200" y="409"/>
                        </a:cubicBezTo>
                        <a:cubicBezTo>
                          <a:pt x="2907" y="253"/>
                          <a:pt x="2710" y="669"/>
                          <a:pt x="2680" y="1090"/>
                        </a:cubicBezTo>
                        <a:cubicBezTo>
                          <a:pt x="2642" y="1622"/>
                          <a:pt x="2111" y="835"/>
                          <a:pt x="1827" y="1133"/>
                        </a:cubicBezTo>
                        <a:cubicBezTo>
                          <a:pt x="1642" y="1330"/>
                          <a:pt x="1512" y="1462"/>
                          <a:pt x="1321" y="1651"/>
                        </a:cubicBezTo>
                        <a:cubicBezTo>
                          <a:pt x="1131" y="1840"/>
                          <a:pt x="734" y="1959"/>
                          <a:pt x="681" y="2276"/>
                        </a:cubicBezTo>
                        <a:cubicBezTo>
                          <a:pt x="626" y="2612"/>
                          <a:pt x="337" y="2705"/>
                          <a:pt x="160" y="2915"/>
                        </a:cubicBezTo>
                        <a:lnTo>
                          <a:pt x="0" y="3057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15" name="Freeform 223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996" y="3237"/>
                    <a:ext cx="317" cy="38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716" y="763"/>
                      </a:cxn>
                      <a:cxn ang="0">
                        <a:pos x="1371" y="1564"/>
                      </a:cxn>
                      <a:cxn ang="0">
                        <a:pos x="1507" y="2446"/>
                      </a:cxn>
                      <a:cxn ang="0">
                        <a:pos x="1042" y="3341"/>
                      </a:cxn>
                      <a:cxn ang="0">
                        <a:pos x="1603" y="4348"/>
                      </a:cxn>
                      <a:cxn ang="0">
                        <a:pos x="2442" y="4874"/>
                      </a:cxn>
                      <a:cxn ang="0">
                        <a:pos x="2786" y="4928"/>
                      </a:cxn>
                      <a:cxn ang="0">
                        <a:pos x="3129" y="4957"/>
                      </a:cxn>
                      <a:cxn ang="0">
                        <a:pos x="3162" y="4952"/>
                      </a:cxn>
                    </a:cxnLst>
                    <a:rect l="0" t="0" r="r" b="b"/>
                    <a:pathLst>
                      <a:path w="3163" h="5100">
                        <a:moveTo>
                          <a:pt x="0" y="0"/>
                        </a:moveTo>
                        <a:cubicBezTo>
                          <a:pt x="176" y="290"/>
                          <a:pt x="380" y="588"/>
                          <a:pt x="716" y="763"/>
                        </a:cubicBezTo>
                        <a:cubicBezTo>
                          <a:pt x="1073" y="950"/>
                          <a:pt x="1263" y="1256"/>
                          <a:pt x="1371" y="1564"/>
                        </a:cubicBezTo>
                        <a:cubicBezTo>
                          <a:pt x="1473" y="1847"/>
                          <a:pt x="1517" y="2147"/>
                          <a:pt x="1507" y="2446"/>
                        </a:cubicBezTo>
                        <a:cubicBezTo>
                          <a:pt x="1497" y="2794"/>
                          <a:pt x="988" y="2999"/>
                          <a:pt x="1042" y="3341"/>
                        </a:cubicBezTo>
                        <a:cubicBezTo>
                          <a:pt x="1097" y="3711"/>
                          <a:pt x="1304" y="4074"/>
                          <a:pt x="1603" y="4348"/>
                        </a:cubicBezTo>
                        <a:cubicBezTo>
                          <a:pt x="1813" y="4542"/>
                          <a:pt x="1949" y="5099"/>
                          <a:pt x="2442" y="4874"/>
                        </a:cubicBezTo>
                        <a:lnTo>
                          <a:pt x="2786" y="4928"/>
                        </a:lnTo>
                        <a:lnTo>
                          <a:pt x="3129" y="4957"/>
                        </a:lnTo>
                        <a:lnTo>
                          <a:pt x="3162" y="4952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16" name="Freeform 224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858" y="3306"/>
                    <a:ext cx="186" cy="60"/>
                  </a:xfrm>
                  <a:custGeom>
                    <a:avLst/>
                    <a:gdLst/>
                    <a:ahLst/>
                    <a:cxnLst>
                      <a:cxn ang="0">
                        <a:pos x="1858" y="612"/>
                      </a:cxn>
                      <a:cxn ang="0">
                        <a:pos x="756" y="457"/>
                      </a:cxn>
                      <a:cxn ang="0">
                        <a:pos x="426" y="481"/>
                      </a:cxn>
                      <a:cxn ang="0">
                        <a:pos x="179" y="246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859" h="811">
                        <a:moveTo>
                          <a:pt x="1858" y="612"/>
                        </a:moveTo>
                        <a:cubicBezTo>
                          <a:pt x="1453" y="810"/>
                          <a:pt x="1154" y="431"/>
                          <a:pt x="756" y="457"/>
                        </a:cubicBezTo>
                        <a:lnTo>
                          <a:pt x="426" y="481"/>
                        </a:lnTo>
                        <a:lnTo>
                          <a:pt x="179" y="24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17" name="Freeform 225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1068" y="3448"/>
                    <a:ext cx="50" cy="75"/>
                  </a:xfrm>
                  <a:custGeom>
                    <a:avLst/>
                    <a:gdLst/>
                    <a:ahLst/>
                    <a:cxnLst>
                      <a:cxn ang="0">
                        <a:pos x="371" y="0"/>
                      </a:cxn>
                      <a:cxn ang="0">
                        <a:pos x="368" y="851"/>
                      </a:cxn>
                      <a:cxn ang="0">
                        <a:pos x="497" y="994"/>
                      </a:cxn>
                    </a:cxnLst>
                    <a:rect l="0" t="0" r="r" b="b"/>
                    <a:pathLst>
                      <a:path w="498" h="995">
                        <a:moveTo>
                          <a:pt x="371" y="0"/>
                        </a:moveTo>
                        <a:cubicBezTo>
                          <a:pt x="0" y="273"/>
                          <a:pt x="340" y="566"/>
                          <a:pt x="368" y="851"/>
                        </a:cubicBezTo>
                        <a:lnTo>
                          <a:pt x="497" y="994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18" name="Freeform 226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855" y="3344"/>
                    <a:ext cx="312" cy="365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167" y="458"/>
                      </a:cxn>
                      <a:cxn ang="0">
                        <a:pos x="1246" y="1185"/>
                      </a:cxn>
                      <a:cxn ang="0">
                        <a:pos x="875" y="2048"/>
                      </a:cxn>
                      <a:cxn ang="0">
                        <a:pos x="1776" y="2749"/>
                      </a:cxn>
                      <a:cxn ang="0">
                        <a:pos x="2678" y="3099"/>
                      </a:cxn>
                      <a:cxn ang="0">
                        <a:pos x="2890" y="3934"/>
                      </a:cxn>
                      <a:cxn ang="0">
                        <a:pos x="3114" y="4379"/>
                      </a:cxn>
                      <a:cxn ang="0">
                        <a:pos x="3102" y="4473"/>
                      </a:cxn>
                      <a:cxn ang="0">
                        <a:pos x="3114" y="4837"/>
                      </a:cxn>
                    </a:cxnLst>
                    <a:rect l="0" t="0" r="r" b="b"/>
                    <a:pathLst>
                      <a:path w="3115" h="4838">
                        <a:moveTo>
                          <a:pt x="0" y="0"/>
                        </a:moveTo>
                        <a:cubicBezTo>
                          <a:pt x="346" y="253"/>
                          <a:pt x="755" y="398"/>
                          <a:pt x="1167" y="458"/>
                        </a:cubicBezTo>
                        <a:cubicBezTo>
                          <a:pt x="1669" y="532"/>
                          <a:pt x="1376" y="978"/>
                          <a:pt x="1246" y="1185"/>
                        </a:cubicBezTo>
                        <a:cubicBezTo>
                          <a:pt x="1080" y="1450"/>
                          <a:pt x="640" y="1695"/>
                          <a:pt x="875" y="2048"/>
                        </a:cubicBezTo>
                        <a:cubicBezTo>
                          <a:pt x="1090" y="2371"/>
                          <a:pt x="1454" y="2548"/>
                          <a:pt x="1776" y="2749"/>
                        </a:cubicBezTo>
                        <a:cubicBezTo>
                          <a:pt x="2051" y="2920"/>
                          <a:pt x="2373" y="2993"/>
                          <a:pt x="2678" y="3099"/>
                        </a:cubicBezTo>
                        <a:cubicBezTo>
                          <a:pt x="3067" y="3234"/>
                          <a:pt x="2893" y="3647"/>
                          <a:pt x="2890" y="3934"/>
                        </a:cubicBezTo>
                        <a:lnTo>
                          <a:pt x="3114" y="4379"/>
                        </a:lnTo>
                        <a:lnTo>
                          <a:pt x="3102" y="4473"/>
                        </a:lnTo>
                        <a:lnTo>
                          <a:pt x="3114" y="4837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19" name="Freeform 227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1024" y="3384"/>
                    <a:ext cx="224" cy="375"/>
                  </a:xfrm>
                  <a:custGeom>
                    <a:avLst/>
                    <a:gdLst/>
                    <a:ahLst/>
                    <a:cxnLst>
                      <a:cxn ang="0">
                        <a:pos x="729" y="0"/>
                      </a:cxn>
                      <a:cxn ang="0">
                        <a:pos x="1604" y="808"/>
                      </a:cxn>
                      <a:cxn ang="0">
                        <a:pos x="2214" y="1778"/>
                      </a:cxn>
                      <a:cxn ang="0">
                        <a:pos x="1339" y="2641"/>
                      </a:cxn>
                      <a:cxn ang="0">
                        <a:pos x="331" y="3503"/>
                      </a:cxn>
                      <a:cxn ang="0">
                        <a:pos x="251" y="4527"/>
                      </a:cxn>
                      <a:cxn ang="0">
                        <a:pos x="357" y="4877"/>
                      </a:cxn>
                      <a:cxn ang="0">
                        <a:pos x="384" y="4985"/>
                      </a:cxn>
                    </a:cxnLst>
                    <a:rect l="0" t="0" r="r" b="b"/>
                    <a:pathLst>
                      <a:path w="2237" h="4986">
                        <a:moveTo>
                          <a:pt x="729" y="0"/>
                        </a:moveTo>
                        <a:cubicBezTo>
                          <a:pt x="1063" y="217"/>
                          <a:pt x="1366" y="487"/>
                          <a:pt x="1604" y="808"/>
                        </a:cubicBezTo>
                        <a:cubicBezTo>
                          <a:pt x="1830" y="1113"/>
                          <a:pt x="2195" y="1393"/>
                          <a:pt x="2214" y="1778"/>
                        </a:cubicBezTo>
                        <a:cubicBezTo>
                          <a:pt x="2236" y="2222"/>
                          <a:pt x="1657" y="2405"/>
                          <a:pt x="1339" y="2641"/>
                        </a:cubicBezTo>
                        <a:cubicBezTo>
                          <a:pt x="983" y="2904"/>
                          <a:pt x="662" y="3209"/>
                          <a:pt x="331" y="3503"/>
                        </a:cubicBezTo>
                        <a:cubicBezTo>
                          <a:pt x="0" y="3797"/>
                          <a:pt x="217" y="4199"/>
                          <a:pt x="251" y="4527"/>
                        </a:cubicBezTo>
                        <a:lnTo>
                          <a:pt x="357" y="4877"/>
                        </a:lnTo>
                        <a:lnTo>
                          <a:pt x="384" y="4985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20" name="Freeform 228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815" y="3462"/>
                    <a:ext cx="112" cy="374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80" y="971"/>
                      </a:cxn>
                      <a:cxn ang="0">
                        <a:pos x="186" y="2102"/>
                      </a:cxn>
                      <a:cxn ang="0">
                        <a:pos x="186" y="3046"/>
                      </a:cxn>
                      <a:cxn ang="0">
                        <a:pos x="345" y="3989"/>
                      </a:cxn>
                      <a:cxn ang="0">
                        <a:pos x="1114" y="4663"/>
                      </a:cxn>
                      <a:cxn ang="0">
                        <a:pos x="1061" y="4932"/>
                      </a:cxn>
                      <a:cxn ang="0">
                        <a:pos x="1061" y="4959"/>
                      </a:cxn>
                    </a:cxnLst>
                    <a:rect l="0" t="0" r="r" b="b"/>
                    <a:pathLst>
                      <a:path w="1115" h="4960">
                        <a:moveTo>
                          <a:pt x="0" y="0"/>
                        </a:moveTo>
                        <a:cubicBezTo>
                          <a:pt x="20" y="324"/>
                          <a:pt x="44" y="648"/>
                          <a:pt x="80" y="971"/>
                        </a:cubicBezTo>
                        <a:cubicBezTo>
                          <a:pt x="122" y="1348"/>
                          <a:pt x="164" y="1724"/>
                          <a:pt x="186" y="2102"/>
                        </a:cubicBezTo>
                        <a:cubicBezTo>
                          <a:pt x="203" y="2416"/>
                          <a:pt x="154" y="2732"/>
                          <a:pt x="186" y="3046"/>
                        </a:cubicBezTo>
                        <a:cubicBezTo>
                          <a:pt x="218" y="3360"/>
                          <a:pt x="106" y="3683"/>
                          <a:pt x="345" y="3989"/>
                        </a:cubicBezTo>
                        <a:cubicBezTo>
                          <a:pt x="584" y="4295"/>
                          <a:pt x="1051" y="4229"/>
                          <a:pt x="1114" y="4663"/>
                        </a:cubicBezTo>
                        <a:lnTo>
                          <a:pt x="1061" y="4932"/>
                        </a:lnTo>
                        <a:lnTo>
                          <a:pt x="1061" y="4959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21" name="Freeform 229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774" y="3470"/>
                    <a:ext cx="193" cy="349"/>
                  </a:xfrm>
                  <a:custGeom>
                    <a:avLst/>
                    <a:gdLst/>
                    <a:ahLst/>
                    <a:cxnLst>
                      <a:cxn ang="0">
                        <a:pos x="1644" y="0"/>
                      </a:cxn>
                      <a:cxn ang="0">
                        <a:pos x="1697" y="916"/>
                      </a:cxn>
                      <a:cxn ang="0">
                        <a:pos x="929" y="1833"/>
                      </a:cxn>
                      <a:cxn ang="0">
                        <a:pos x="637" y="2722"/>
                      </a:cxn>
                      <a:cxn ang="0">
                        <a:pos x="610" y="3611"/>
                      </a:cxn>
                      <a:cxn ang="0">
                        <a:pos x="54" y="4527"/>
                      </a:cxn>
                      <a:cxn ang="0">
                        <a:pos x="0" y="4635"/>
                      </a:cxn>
                    </a:cxnLst>
                    <a:rect l="0" t="0" r="r" b="b"/>
                    <a:pathLst>
                      <a:path w="1926" h="4636">
                        <a:moveTo>
                          <a:pt x="1644" y="0"/>
                        </a:moveTo>
                        <a:cubicBezTo>
                          <a:pt x="1783" y="270"/>
                          <a:pt x="1925" y="617"/>
                          <a:pt x="1697" y="916"/>
                        </a:cubicBezTo>
                        <a:cubicBezTo>
                          <a:pt x="1454" y="1237"/>
                          <a:pt x="1221" y="1563"/>
                          <a:pt x="929" y="1833"/>
                        </a:cubicBezTo>
                        <a:cubicBezTo>
                          <a:pt x="643" y="2097"/>
                          <a:pt x="684" y="2404"/>
                          <a:pt x="637" y="2722"/>
                        </a:cubicBezTo>
                        <a:cubicBezTo>
                          <a:pt x="593" y="3014"/>
                          <a:pt x="715" y="3327"/>
                          <a:pt x="610" y="3611"/>
                        </a:cubicBezTo>
                        <a:cubicBezTo>
                          <a:pt x="486" y="3948"/>
                          <a:pt x="305" y="4269"/>
                          <a:pt x="54" y="4527"/>
                        </a:cubicBezTo>
                        <a:lnTo>
                          <a:pt x="0" y="4635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4022" name="Freeform 230"/>
                  <p:cNvSpPr>
                    <a:spLocks noChangeArrowheads="1"/>
                  </p:cNvSpPr>
                  <p:nvPr/>
                </p:nvSpPr>
                <p:spPr bwMode="auto">
                  <a:xfrm rot="-825882">
                    <a:off x="698" y="3437"/>
                    <a:ext cx="520" cy="268"/>
                  </a:xfrm>
                  <a:custGeom>
                    <a:avLst/>
                    <a:gdLst/>
                    <a:ahLst/>
                    <a:cxnLst>
                      <a:cxn ang="0">
                        <a:pos x="5197" y="38"/>
                      </a:cxn>
                      <a:cxn ang="0">
                        <a:pos x="4242" y="146"/>
                      </a:cxn>
                      <a:cxn ang="0">
                        <a:pos x="3791" y="981"/>
                      </a:cxn>
                      <a:cxn ang="0">
                        <a:pos x="3500" y="1844"/>
                      </a:cxn>
                      <a:cxn ang="0">
                        <a:pos x="2651" y="2518"/>
                      </a:cxn>
                      <a:cxn ang="0">
                        <a:pos x="1670" y="3057"/>
                      </a:cxn>
                      <a:cxn ang="0">
                        <a:pos x="795" y="3380"/>
                      </a:cxn>
                      <a:cxn ang="0">
                        <a:pos x="477" y="3407"/>
                      </a:cxn>
                      <a:cxn ang="0">
                        <a:pos x="211" y="3487"/>
                      </a:cxn>
                      <a:cxn ang="0">
                        <a:pos x="0" y="3569"/>
                      </a:cxn>
                    </a:cxnLst>
                    <a:rect l="0" t="0" r="r" b="b"/>
                    <a:pathLst>
                      <a:path w="5198" h="3570">
                        <a:moveTo>
                          <a:pt x="5197" y="38"/>
                        </a:moveTo>
                        <a:cubicBezTo>
                          <a:pt x="4873" y="0"/>
                          <a:pt x="4557" y="91"/>
                          <a:pt x="4242" y="146"/>
                        </a:cubicBezTo>
                        <a:cubicBezTo>
                          <a:pt x="3854" y="214"/>
                          <a:pt x="3914" y="702"/>
                          <a:pt x="3791" y="981"/>
                        </a:cubicBezTo>
                        <a:cubicBezTo>
                          <a:pt x="3657" y="1288"/>
                          <a:pt x="3722" y="1557"/>
                          <a:pt x="3500" y="1844"/>
                        </a:cubicBezTo>
                        <a:cubicBezTo>
                          <a:pt x="3256" y="2157"/>
                          <a:pt x="2946" y="2294"/>
                          <a:pt x="2651" y="2518"/>
                        </a:cubicBezTo>
                        <a:cubicBezTo>
                          <a:pt x="2356" y="2742"/>
                          <a:pt x="1992" y="2866"/>
                          <a:pt x="1670" y="3057"/>
                        </a:cubicBezTo>
                        <a:cubicBezTo>
                          <a:pt x="1399" y="3217"/>
                          <a:pt x="1115" y="3397"/>
                          <a:pt x="795" y="3380"/>
                        </a:cubicBezTo>
                        <a:lnTo>
                          <a:pt x="477" y="3407"/>
                        </a:lnTo>
                        <a:lnTo>
                          <a:pt x="211" y="3487"/>
                        </a:lnTo>
                        <a:lnTo>
                          <a:pt x="0" y="3569"/>
                        </a:lnTo>
                      </a:path>
                    </a:pathLst>
                  </a:custGeom>
                  <a:noFill/>
                  <a:ln w="360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4023" name="AutoShape 231"/>
                <p:cNvSpPr>
                  <a:spLocks noChangeArrowheads="1"/>
                </p:cNvSpPr>
                <p:nvPr/>
              </p:nvSpPr>
              <p:spPr bwMode="auto">
                <a:xfrm rot="11034951">
                  <a:off x="4910" y="2834"/>
                  <a:ext cx="192" cy="432"/>
                </a:xfrm>
                <a:prstGeom prst="moon">
                  <a:avLst>
                    <a:gd name="adj" fmla="val 87500"/>
                  </a:avLst>
                </a:prstGeom>
                <a:solidFill>
                  <a:srgbClr val="F3F3F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024" name="AutoShape 232"/>
                <p:cNvSpPr>
                  <a:spLocks noChangeArrowheads="1"/>
                </p:cNvSpPr>
                <p:nvPr/>
              </p:nvSpPr>
              <p:spPr bwMode="auto">
                <a:xfrm rot="13222456">
                  <a:off x="5062" y="2930"/>
                  <a:ext cx="192" cy="432"/>
                </a:xfrm>
                <a:prstGeom prst="moon">
                  <a:avLst>
                    <a:gd name="adj" fmla="val 87500"/>
                  </a:avLst>
                </a:prstGeom>
                <a:solidFill>
                  <a:srgbClr val="F3F3F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025" name="AutoShape 233"/>
                <p:cNvSpPr>
                  <a:spLocks noChangeArrowheads="1"/>
                </p:cNvSpPr>
                <p:nvPr/>
              </p:nvSpPr>
              <p:spPr bwMode="auto">
                <a:xfrm rot="21423007">
                  <a:off x="4718" y="2810"/>
                  <a:ext cx="192" cy="432"/>
                </a:xfrm>
                <a:prstGeom prst="moon">
                  <a:avLst>
                    <a:gd name="adj" fmla="val 87500"/>
                  </a:avLst>
                </a:prstGeom>
                <a:solidFill>
                  <a:srgbClr val="F3F3F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026" name="AutoShape 234"/>
                <p:cNvSpPr>
                  <a:spLocks noChangeArrowheads="1"/>
                </p:cNvSpPr>
                <p:nvPr/>
              </p:nvSpPr>
              <p:spPr bwMode="auto">
                <a:xfrm rot="19263541">
                  <a:off x="4558" y="2914"/>
                  <a:ext cx="192" cy="432"/>
                </a:xfrm>
                <a:prstGeom prst="moon">
                  <a:avLst>
                    <a:gd name="adj" fmla="val 87500"/>
                  </a:avLst>
                </a:prstGeom>
                <a:solidFill>
                  <a:srgbClr val="F3F3F3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4027" name="Text Box 235"/>
              <p:cNvSpPr txBox="1">
                <a:spLocks noChangeArrowheads="1"/>
              </p:cNvSpPr>
              <p:nvPr/>
            </p:nvSpPr>
            <p:spPr bwMode="auto">
              <a:xfrm>
                <a:off x="4664" y="3305"/>
                <a:ext cx="1425" cy="58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fr-FR" dirty="0"/>
                  <a:t>4. Prolifération </a:t>
                </a:r>
              </a:p>
              <a:p>
                <a:pPr algn="ctr"/>
                <a:r>
                  <a:rPr lang="fr-FR" dirty="0"/>
                  <a:t>des </a:t>
                </a:r>
              </a:p>
              <a:p>
                <a:pPr algn="ctr"/>
                <a:r>
                  <a:rPr lang="fr-FR" dirty="0"/>
                  <a:t>parasites</a:t>
                </a:r>
              </a:p>
            </p:txBody>
          </p:sp>
        </p:grpSp>
        <p:pic>
          <p:nvPicPr>
            <p:cNvPr id="34032" name="Picture 240"/>
            <p:cNvPicPr>
              <a:picLocks noChangeAspect="1" noChangeArrowheads="1"/>
            </p:cNvPicPr>
            <p:nvPr/>
          </p:nvPicPr>
          <p:blipFill>
            <a:blip r:embed="rId2">
              <a:lum contrast="12000"/>
            </a:blip>
            <a:srcRect/>
            <a:stretch>
              <a:fillRect/>
            </a:stretch>
          </p:blipFill>
          <p:spPr bwMode="auto">
            <a:xfrm>
              <a:off x="1067" y="2816"/>
              <a:ext cx="1395" cy="1279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34033" name="Text Box 241"/>
            <p:cNvSpPr txBox="1">
              <a:spLocks noChangeArrowheads="1"/>
            </p:cNvSpPr>
            <p:nvPr/>
          </p:nvSpPr>
          <p:spPr bwMode="auto">
            <a:xfrm>
              <a:off x="1216" y="3986"/>
              <a:ext cx="1268" cy="23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fr-FR" sz="1800" dirty="0">
                  <a:latin typeface="Calibri" pitchFamily="34" charset="0"/>
                  <a:cs typeface="Calibri" pitchFamily="34" charset="0"/>
                </a:rPr>
                <a:t>[Lebrun et al.,2007]</a:t>
              </a:r>
            </a:p>
          </p:txBody>
        </p:sp>
        <p:sp>
          <p:nvSpPr>
            <p:cNvPr id="34034" name="Line 242"/>
            <p:cNvSpPr>
              <a:spLocks noChangeShapeType="1"/>
            </p:cNvSpPr>
            <p:nvPr/>
          </p:nvSpPr>
          <p:spPr bwMode="auto">
            <a:xfrm>
              <a:off x="1625" y="4002"/>
              <a:ext cx="126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3" name="Group 245"/>
          <p:cNvGrpSpPr>
            <a:grpSpLocks/>
          </p:cNvGrpSpPr>
          <p:nvPr/>
        </p:nvGrpSpPr>
        <p:grpSpPr bwMode="auto">
          <a:xfrm>
            <a:off x="5340383" y="3357908"/>
            <a:ext cx="3659626" cy="1571289"/>
            <a:chOff x="3363" y="2038"/>
            <a:chExt cx="2395" cy="1130"/>
          </a:xfrm>
        </p:grpSpPr>
        <p:grpSp>
          <p:nvGrpSpPr>
            <p:cNvPr id="24" name="Group 175"/>
            <p:cNvGrpSpPr>
              <a:grpSpLocks/>
            </p:cNvGrpSpPr>
            <p:nvPr/>
          </p:nvGrpSpPr>
          <p:grpSpPr bwMode="auto">
            <a:xfrm>
              <a:off x="3363" y="2336"/>
              <a:ext cx="1110" cy="832"/>
              <a:chOff x="2121" y="2136"/>
              <a:chExt cx="1788" cy="1416"/>
            </a:xfrm>
          </p:grpSpPr>
          <p:sp>
            <p:nvSpPr>
              <p:cNvPr id="33968" name="Oval 176"/>
              <p:cNvSpPr>
                <a:spLocks noChangeArrowheads="1"/>
              </p:cNvSpPr>
              <p:nvPr/>
            </p:nvSpPr>
            <p:spPr bwMode="auto">
              <a:xfrm rot="-2396329">
                <a:off x="2121" y="2159"/>
                <a:ext cx="1788" cy="1350"/>
              </a:xfrm>
              <a:prstGeom prst="ellipse">
                <a:avLst/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969" name="Oval 177"/>
              <p:cNvSpPr>
                <a:spLocks noChangeArrowheads="1"/>
              </p:cNvSpPr>
              <p:nvPr/>
            </p:nvSpPr>
            <p:spPr bwMode="auto">
              <a:xfrm rot="16918724">
                <a:off x="3094" y="2258"/>
                <a:ext cx="615" cy="371"/>
              </a:xfrm>
              <a:prstGeom prst="ellipse">
                <a:avLst/>
              </a:prstGeom>
              <a:noFill/>
              <a:ln w="76200">
                <a:pattFill prst="pct25">
                  <a:fgClr>
                    <a:schemeClr val="bg2"/>
                  </a:fgClr>
                  <a:bgClr>
                    <a:srgbClr val="FFFFFF"/>
                  </a:bgClr>
                </a:patt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970" name="Oval 178"/>
              <p:cNvSpPr>
                <a:spLocks noChangeArrowheads="1"/>
              </p:cNvSpPr>
              <p:nvPr/>
            </p:nvSpPr>
            <p:spPr bwMode="auto">
              <a:xfrm rot="-4683258">
                <a:off x="3106" y="2269"/>
                <a:ext cx="594" cy="35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25" name="Group 179"/>
              <p:cNvGrpSpPr>
                <a:grpSpLocks/>
              </p:cNvGrpSpPr>
              <p:nvPr/>
            </p:nvGrpSpPr>
            <p:grpSpPr bwMode="auto">
              <a:xfrm rot="1393374">
                <a:off x="2496" y="2544"/>
                <a:ext cx="302" cy="166"/>
                <a:chOff x="3969" y="2729"/>
                <a:chExt cx="667" cy="356"/>
              </a:xfrm>
            </p:grpSpPr>
            <p:sp>
              <p:nvSpPr>
                <p:cNvPr id="33972" name="Oval 180"/>
                <p:cNvSpPr>
                  <a:spLocks noChangeArrowheads="1"/>
                </p:cNvSpPr>
                <p:nvPr/>
              </p:nvSpPr>
              <p:spPr bwMode="auto">
                <a:xfrm rot="20700000">
                  <a:off x="3960" y="2748"/>
                  <a:ext cx="685" cy="322"/>
                </a:xfrm>
                <a:prstGeom prst="ellipse">
                  <a:avLst/>
                </a:prstGeom>
                <a:solidFill>
                  <a:srgbClr val="C0C0C0"/>
                </a:solidFill>
                <a:ln w="360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973" name="Freeform 181"/>
                <p:cNvSpPr>
                  <a:spLocks noChangeArrowheads="1"/>
                </p:cNvSpPr>
                <p:nvPr/>
              </p:nvSpPr>
              <p:spPr bwMode="auto">
                <a:xfrm>
                  <a:off x="4064" y="2706"/>
                  <a:ext cx="497" cy="396"/>
                </a:xfrm>
                <a:custGeom>
                  <a:avLst/>
                  <a:gdLst/>
                  <a:ahLst/>
                  <a:cxnLst>
                    <a:cxn ang="0">
                      <a:pos x="465" y="570"/>
                    </a:cxn>
                    <a:cxn ang="0">
                      <a:pos x="695" y="846"/>
                    </a:cxn>
                    <a:cxn ang="0">
                      <a:pos x="796" y="553"/>
                    </a:cxn>
                    <a:cxn ang="0">
                      <a:pos x="1228" y="642"/>
                    </a:cxn>
                    <a:cxn ang="0">
                      <a:pos x="1625" y="457"/>
                    </a:cxn>
                    <a:cxn ang="0">
                      <a:pos x="2088" y="532"/>
                    </a:cxn>
                    <a:cxn ang="0">
                      <a:pos x="1811" y="895"/>
                    </a:cxn>
                    <a:cxn ang="0">
                      <a:pos x="1747" y="1251"/>
                    </a:cxn>
                    <a:cxn ang="0">
                      <a:pos x="1517" y="974"/>
                    </a:cxn>
                    <a:cxn ang="0">
                      <a:pos x="1179" y="888"/>
                    </a:cxn>
                    <a:cxn ang="0">
                      <a:pos x="1116" y="1247"/>
                    </a:cxn>
                    <a:cxn ang="0">
                      <a:pos x="546" y="1156"/>
                    </a:cxn>
                    <a:cxn ang="0">
                      <a:pos x="227" y="1423"/>
                    </a:cxn>
                    <a:cxn ang="0">
                      <a:pos x="0" y="1196"/>
                    </a:cxn>
                    <a:cxn ang="0">
                      <a:pos x="252" y="961"/>
                    </a:cxn>
                    <a:cxn ang="0">
                      <a:pos x="170" y="645"/>
                    </a:cxn>
                    <a:cxn ang="0">
                      <a:pos x="465" y="570"/>
                    </a:cxn>
                  </a:cxnLst>
                  <a:rect l="0" t="0" r="r" b="b"/>
                  <a:pathLst>
                    <a:path w="2192" h="1747">
                      <a:moveTo>
                        <a:pt x="465" y="570"/>
                      </a:moveTo>
                      <a:cubicBezTo>
                        <a:pt x="685" y="509"/>
                        <a:pt x="587" y="850"/>
                        <a:pt x="695" y="846"/>
                      </a:cubicBezTo>
                      <a:cubicBezTo>
                        <a:pt x="757" y="845"/>
                        <a:pt x="728" y="972"/>
                        <a:pt x="796" y="553"/>
                      </a:cubicBezTo>
                      <a:cubicBezTo>
                        <a:pt x="892" y="0"/>
                        <a:pt x="797" y="782"/>
                        <a:pt x="1228" y="642"/>
                      </a:cubicBezTo>
                      <a:cubicBezTo>
                        <a:pt x="1483" y="556"/>
                        <a:pt x="1331" y="8"/>
                        <a:pt x="1625" y="457"/>
                      </a:cubicBezTo>
                      <a:cubicBezTo>
                        <a:pt x="1732" y="621"/>
                        <a:pt x="2191" y="165"/>
                        <a:pt x="2088" y="532"/>
                      </a:cubicBezTo>
                      <a:cubicBezTo>
                        <a:pt x="2041" y="712"/>
                        <a:pt x="1656" y="583"/>
                        <a:pt x="1811" y="895"/>
                      </a:cubicBezTo>
                      <a:cubicBezTo>
                        <a:pt x="1955" y="1183"/>
                        <a:pt x="1860" y="1247"/>
                        <a:pt x="1747" y="1251"/>
                      </a:cubicBezTo>
                      <a:cubicBezTo>
                        <a:pt x="1629" y="1256"/>
                        <a:pt x="1616" y="1143"/>
                        <a:pt x="1517" y="974"/>
                      </a:cubicBezTo>
                      <a:cubicBezTo>
                        <a:pt x="1370" y="721"/>
                        <a:pt x="1271" y="754"/>
                        <a:pt x="1179" y="888"/>
                      </a:cubicBezTo>
                      <a:cubicBezTo>
                        <a:pt x="971" y="1211"/>
                        <a:pt x="1577" y="907"/>
                        <a:pt x="1116" y="1247"/>
                      </a:cubicBezTo>
                      <a:cubicBezTo>
                        <a:pt x="778" y="1493"/>
                        <a:pt x="986" y="1091"/>
                        <a:pt x="546" y="1156"/>
                      </a:cubicBezTo>
                      <a:cubicBezTo>
                        <a:pt x="126" y="1221"/>
                        <a:pt x="557" y="1746"/>
                        <a:pt x="227" y="1423"/>
                      </a:cubicBezTo>
                      <a:lnTo>
                        <a:pt x="0" y="1196"/>
                      </a:lnTo>
                      <a:lnTo>
                        <a:pt x="252" y="961"/>
                      </a:lnTo>
                      <a:lnTo>
                        <a:pt x="170" y="645"/>
                      </a:lnTo>
                      <a:lnTo>
                        <a:pt x="465" y="570"/>
                      </a:lnTo>
                    </a:path>
                  </a:pathLst>
                </a:custGeom>
                <a:solidFill>
                  <a:srgbClr val="CCCCCC"/>
                </a:solidFill>
                <a:ln w="360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26" name="Group 182"/>
              <p:cNvGrpSpPr>
                <a:grpSpLocks/>
              </p:cNvGrpSpPr>
              <p:nvPr/>
            </p:nvGrpSpPr>
            <p:grpSpPr bwMode="auto">
              <a:xfrm rot="27717248">
                <a:off x="3220" y="2980"/>
                <a:ext cx="311" cy="161"/>
                <a:chOff x="3969" y="2729"/>
                <a:chExt cx="667" cy="356"/>
              </a:xfrm>
            </p:grpSpPr>
            <p:sp>
              <p:nvSpPr>
                <p:cNvPr id="33975" name="Oval 183"/>
                <p:cNvSpPr>
                  <a:spLocks noChangeArrowheads="1"/>
                </p:cNvSpPr>
                <p:nvPr/>
              </p:nvSpPr>
              <p:spPr bwMode="auto">
                <a:xfrm rot="20700000">
                  <a:off x="3960" y="2748"/>
                  <a:ext cx="685" cy="322"/>
                </a:xfrm>
                <a:prstGeom prst="ellipse">
                  <a:avLst/>
                </a:prstGeom>
                <a:solidFill>
                  <a:srgbClr val="C0C0C0"/>
                </a:solidFill>
                <a:ln w="360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976" name="Freeform 184"/>
                <p:cNvSpPr>
                  <a:spLocks noChangeArrowheads="1"/>
                </p:cNvSpPr>
                <p:nvPr/>
              </p:nvSpPr>
              <p:spPr bwMode="auto">
                <a:xfrm>
                  <a:off x="4064" y="2706"/>
                  <a:ext cx="497" cy="396"/>
                </a:xfrm>
                <a:custGeom>
                  <a:avLst/>
                  <a:gdLst/>
                  <a:ahLst/>
                  <a:cxnLst>
                    <a:cxn ang="0">
                      <a:pos x="465" y="570"/>
                    </a:cxn>
                    <a:cxn ang="0">
                      <a:pos x="695" y="846"/>
                    </a:cxn>
                    <a:cxn ang="0">
                      <a:pos x="796" y="553"/>
                    </a:cxn>
                    <a:cxn ang="0">
                      <a:pos x="1228" y="642"/>
                    </a:cxn>
                    <a:cxn ang="0">
                      <a:pos x="1625" y="457"/>
                    </a:cxn>
                    <a:cxn ang="0">
                      <a:pos x="2088" y="532"/>
                    </a:cxn>
                    <a:cxn ang="0">
                      <a:pos x="1811" y="895"/>
                    </a:cxn>
                    <a:cxn ang="0">
                      <a:pos x="1747" y="1251"/>
                    </a:cxn>
                    <a:cxn ang="0">
                      <a:pos x="1517" y="974"/>
                    </a:cxn>
                    <a:cxn ang="0">
                      <a:pos x="1179" y="888"/>
                    </a:cxn>
                    <a:cxn ang="0">
                      <a:pos x="1116" y="1247"/>
                    </a:cxn>
                    <a:cxn ang="0">
                      <a:pos x="546" y="1156"/>
                    </a:cxn>
                    <a:cxn ang="0">
                      <a:pos x="227" y="1423"/>
                    </a:cxn>
                    <a:cxn ang="0">
                      <a:pos x="0" y="1196"/>
                    </a:cxn>
                    <a:cxn ang="0">
                      <a:pos x="252" y="961"/>
                    </a:cxn>
                    <a:cxn ang="0">
                      <a:pos x="170" y="645"/>
                    </a:cxn>
                    <a:cxn ang="0">
                      <a:pos x="465" y="570"/>
                    </a:cxn>
                  </a:cxnLst>
                  <a:rect l="0" t="0" r="r" b="b"/>
                  <a:pathLst>
                    <a:path w="2192" h="1747">
                      <a:moveTo>
                        <a:pt x="465" y="570"/>
                      </a:moveTo>
                      <a:cubicBezTo>
                        <a:pt x="685" y="509"/>
                        <a:pt x="587" y="850"/>
                        <a:pt x="695" y="846"/>
                      </a:cubicBezTo>
                      <a:cubicBezTo>
                        <a:pt x="757" y="845"/>
                        <a:pt x="728" y="972"/>
                        <a:pt x="796" y="553"/>
                      </a:cubicBezTo>
                      <a:cubicBezTo>
                        <a:pt x="892" y="0"/>
                        <a:pt x="797" y="782"/>
                        <a:pt x="1228" y="642"/>
                      </a:cubicBezTo>
                      <a:cubicBezTo>
                        <a:pt x="1483" y="556"/>
                        <a:pt x="1331" y="8"/>
                        <a:pt x="1625" y="457"/>
                      </a:cubicBezTo>
                      <a:cubicBezTo>
                        <a:pt x="1732" y="621"/>
                        <a:pt x="2191" y="165"/>
                        <a:pt x="2088" y="532"/>
                      </a:cubicBezTo>
                      <a:cubicBezTo>
                        <a:pt x="2041" y="712"/>
                        <a:pt x="1656" y="583"/>
                        <a:pt x="1811" y="895"/>
                      </a:cubicBezTo>
                      <a:cubicBezTo>
                        <a:pt x="1955" y="1183"/>
                        <a:pt x="1860" y="1247"/>
                        <a:pt x="1747" y="1251"/>
                      </a:cubicBezTo>
                      <a:cubicBezTo>
                        <a:pt x="1629" y="1256"/>
                        <a:pt x="1616" y="1143"/>
                        <a:pt x="1517" y="974"/>
                      </a:cubicBezTo>
                      <a:cubicBezTo>
                        <a:pt x="1370" y="721"/>
                        <a:pt x="1271" y="754"/>
                        <a:pt x="1179" y="888"/>
                      </a:cubicBezTo>
                      <a:cubicBezTo>
                        <a:pt x="971" y="1211"/>
                        <a:pt x="1577" y="907"/>
                        <a:pt x="1116" y="1247"/>
                      </a:cubicBezTo>
                      <a:cubicBezTo>
                        <a:pt x="778" y="1493"/>
                        <a:pt x="986" y="1091"/>
                        <a:pt x="546" y="1156"/>
                      </a:cubicBezTo>
                      <a:cubicBezTo>
                        <a:pt x="126" y="1221"/>
                        <a:pt x="557" y="1746"/>
                        <a:pt x="227" y="1423"/>
                      </a:cubicBezTo>
                      <a:lnTo>
                        <a:pt x="0" y="1196"/>
                      </a:lnTo>
                      <a:lnTo>
                        <a:pt x="252" y="961"/>
                      </a:lnTo>
                      <a:lnTo>
                        <a:pt x="170" y="645"/>
                      </a:lnTo>
                      <a:lnTo>
                        <a:pt x="465" y="570"/>
                      </a:lnTo>
                    </a:path>
                  </a:pathLst>
                </a:custGeom>
                <a:solidFill>
                  <a:srgbClr val="CCCCCC"/>
                </a:solidFill>
                <a:ln w="36000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27" name="Group 185"/>
              <p:cNvGrpSpPr>
                <a:grpSpLocks/>
              </p:cNvGrpSpPr>
              <p:nvPr/>
            </p:nvGrpSpPr>
            <p:grpSpPr bwMode="auto">
              <a:xfrm rot="15855256">
                <a:off x="2450" y="2938"/>
                <a:ext cx="653" cy="576"/>
                <a:chOff x="2175" y="1753"/>
                <a:chExt cx="1794" cy="1541"/>
              </a:xfrm>
            </p:grpSpPr>
            <p:sp>
              <p:nvSpPr>
                <p:cNvPr id="33978" name="Freeform 186"/>
                <p:cNvSpPr>
                  <a:spLocks noChangeArrowheads="1"/>
                </p:cNvSpPr>
                <p:nvPr/>
              </p:nvSpPr>
              <p:spPr bwMode="auto">
                <a:xfrm>
                  <a:off x="2175" y="1753"/>
                  <a:ext cx="1794" cy="1541"/>
                </a:xfrm>
                <a:custGeom>
                  <a:avLst/>
                  <a:gdLst/>
                  <a:ahLst/>
                  <a:cxnLst>
                    <a:cxn ang="0">
                      <a:pos x="1864" y="452"/>
                    </a:cxn>
                    <a:cxn ang="0">
                      <a:pos x="2638" y="303"/>
                    </a:cxn>
                    <a:cxn ang="0">
                      <a:pos x="2885" y="336"/>
                    </a:cxn>
                    <a:cxn ang="0">
                      <a:pos x="3949" y="418"/>
                    </a:cxn>
                    <a:cxn ang="0">
                      <a:pos x="4863" y="749"/>
                    </a:cxn>
                    <a:cxn ang="0">
                      <a:pos x="4826" y="1261"/>
                    </a:cxn>
                    <a:cxn ang="0">
                      <a:pos x="4484" y="1541"/>
                    </a:cxn>
                    <a:cxn ang="0">
                      <a:pos x="4913" y="2094"/>
                    </a:cxn>
                    <a:cxn ang="0">
                      <a:pos x="4789" y="2878"/>
                    </a:cxn>
                    <a:cxn ang="0">
                      <a:pos x="4262" y="3059"/>
                    </a:cxn>
                    <a:cxn ang="0">
                      <a:pos x="3607" y="4219"/>
                    </a:cxn>
                    <a:cxn ang="0">
                      <a:pos x="3153" y="4040"/>
                    </a:cxn>
                    <a:cxn ang="0">
                      <a:pos x="2581" y="3781"/>
                    </a:cxn>
                    <a:cxn ang="0">
                      <a:pos x="1578" y="3651"/>
                    </a:cxn>
                    <a:cxn ang="0">
                      <a:pos x="796" y="3062"/>
                    </a:cxn>
                    <a:cxn ang="0">
                      <a:pos x="786" y="2428"/>
                    </a:cxn>
                    <a:cxn ang="0">
                      <a:pos x="530" y="1454"/>
                    </a:cxn>
                    <a:cxn ang="0">
                      <a:pos x="993" y="607"/>
                    </a:cxn>
                    <a:cxn ang="0">
                      <a:pos x="1354" y="534"/>
                    </a:cxn>
                    <a:cxn ang="0">
                      <a:pos x="1392" y="721"/>
                    </a:cxn>
                    <a:cxn ang="0">
                      <a:pos x="1864" y="452"/>
                    </a:cxn>
                  </a:cxnLst>
                  <a:rect l="0" t="0" r="r" b="b"/>
                  <a:pathLst>
                    <a:path w="5242" h="4665">
                      <a:moveTo>
                        <a:pt x="1864" y="452"/>
                      </a:moveTo>
                      <a:cubicBezTo>
                        <a:pt x="2389" y="271"/>
                        <a:pt x="2144" y="238"/>
                        <a:pt x="2638" y="303"/>
                      </a:cubicBezTo>
                      <a:cubicBezTo>
                        <a:pt x="2885" y="336"/>
                        <a:pt x="3379" y="399"/>
                        <a:pt x="2885" y="336"/>
                      </a:cubicBezTo>
                      <a:cubicBezTo>
                        <a:pt x="2367" y="266"/>
                        <a:pt x="3574" y="363"/>
                        <a:pt x="3949" y="418"/>
                      </a:cubicBezTo>
                      <a:cubicBezTo>
                        <a:pt x="4367" y="480"/>
                        <a:pt x="4462" y="805"/>
                        <a:pt x="4863" y="749"/>
                      </a:cubicBezTo>
                      <a:cubicBezTo>
                        <a:pt x="5214" y="702"/>
                        <a:pt x="5241" y="1745"/>
                        <a:pt x="4826" y="1261"/>
                      </a:cubicBezTo>
                      <a:cubicBezTo>
                        <a:pt x="4332" y="683"/>
                        <a:pt x="4319" y="1065"/>
                        <a:pt x="4484" y="1541"/>
                      </a:cubicBezTo>
                      <a:cubicBezTo>
                        <a:pt x="4667" y="2064"/>
                        <a:pt x="4977" y="1661"/>
                        <a:pt x="4913" y="2094"/>
                      </a:cubicBezTo>
                      <a:cubicBezTo>
                        <a:pt x="4869" y="2398"/>
                        <a:pt x="5010" y="2663"/>
                        <a:pt x="4789" y="2878"/>
                      </a:cubicBezTo>
                      <a:cubicBezTo>
                        <a:pt x="4369" y="3288"/>
                        <a:pt x="4563" y="2242"/>
                        <a:pt x="4262" y="3059"/>
                      </a:cubicBezTo>
                      <a:cubicBezTo>
                        <a:pt x="4136" y="3400"/>
                        <a:pt x="3937" y="4045"/>
                        <a:pt x="3607" y="4219"/>
                      </a:cubicBezTo>
                      <a:cubicBezTo>
                        <a:pt x="3454" y="4300"/>
                        <a:pt x="2613" y="4664"/>
                        <a:pt x="3153" y="4040"/>
                      </a:cubicBezTo>
                      <a:cubicBezTo>
                        <a:pt x="3644" y="3471"/>
                        <a:pt x="2872" y="3947"/>
                        <a:pt x="2581" y="3781"/>
                      </a:cubicBezTo>
                      <a:cubicBezTo>
                        <a:pt x="2290" y="3616"/>
                        <a:pt x="1916" y="3644"/>
                        <a:pt x="1578" y="3651"/>
                      </a:cubicBezTo>
                      <a:cubicBezTo>
                        <a:pt x="1196" y="3658"/>
                        <a:pt x="814" y="3387"/>
                        <a:pt x="796" y="3062"/>
                      </a:cubicBezTo>
                      <a:cubicBezTo>
                        <a:pt x="787" y="2848"/>
                        <a:pt x="0" y="2519"/>
                        <a:pt x="786" y="2428"/>
                      </a:cubicBezTo>
                      <a:cubicBezTo>
                        <a:pt x="1131" y="2386"/>
                        <a:pt x="775" y="1790"/>
                        <a:pt x="530" y="1454"/>
                      </a:cubicBezTo>
                      <a:cubicBezTo>
                        <a:pt x="246" y="1064"/>
                        <a:pt x="1121" y="1023"/>
                        <a:pt x="993" y="607"/>
                      </a:cubicBezTo>
                      <a:cubicBezTo>
                        <a:pt x="886" y="253"/>
                        <a:pt x="1860" y="0"/>
                        <a:pt x="1354" y="534"/>
                      </a:cubicBezTo>
                      <a:lnTo>
                        <a:pt x="1392" y="721"/>
                      </a:lnTo>
                      <a:lnTo>
                        <a:pt x="1864" y="452"/>
                      </a:lnTo>
                    </a:path>
                  </a:pathLst>
                </a:custGeom>
                <a:solidFill>
                  <a:schemeClr val="bg2"/>
                </a:solidFill>
                <a:ln w="36000">
                  <a:solidFill>
                    <a:srgbClr val="CCCCCC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979" name="Oval 187"/>
                <p:cNvSpPr>
                  <a:spLocks noChangeArrowheads="1"/>
                </p:cNvSpPr>
                <p:nvPr/>
              </p:nvSpPr>
              <p:spPr bwMode="auto">
                <a:xfrm rot="420000">
                  <a:off x="2532" y="1870"/>
                  <a:ext cx="1115" cy="1105"/>
                </a:xfrm>
                <a:prstGeom prst="ellipse">
                  <a:avLst/>
                </a:prstGeom>
                <a:solidFill>
                  <a:schemeClr val="tx1"/>
                </a:solidFill>
                <a:ln w="36000">
                  <a:solidFill>
                    <a:srgbClr val="999999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3980" name="AutoShape 188"/>
              <p:cNvSpPr>
                <a:spLocks noChangeArrowheads="1"/>
              </p:cNvSpPr>
              <p:nvPr/>
            </p:nvSpPr>
            <p:spPr bwMode="auto">
              <a:xfrm rot="1065800">
                <a:off x="3248" y="2204"/>
                <a:ext cx="242" cy="489"/>
              </a:xfrm>
              <a:prstGeom prst="moon">
                <a:avLst>
                  <a:gd name="adj" fmla="val 80954"/>
                </a:avLst>
              </a:prstGeom>
              <a:solidFill>
                <a:srgbClr val="F3F3F3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981" name="Oval 189"/>
              <p:cNvSpPr>
                <a:spLocks noChangeArrowheads="1"/>
              </p:cNvSpPr>
              <p:nvPr/>
            </p:nvSpPr>
            <p:spPr bwMode="auto">
              <a:xfrm rot="3853186">
                <a:off x="3265" y="2519"/>
                <a:ext cx="56" cy="57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rgbClr val="FF99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982" name="Oval 190"/>
              <p:cNvSpPr>
                <a:spLocks noChangeArrowheads="1"/>
              </p:cNvSpPr>
              <p:nvPr/>
            </p:nvSpPr>
            <p:spPr bwMode="auto">
              <a:xfrm rot="3833166">
                <a:off x="3360" y="2520"/>
                <a:ext cx="56" cy="56"/>
              </a:xfrm>
              <a:prstGeom prst="ellipse">
                <a:avLst/>
              </a:prstGeom>
              <a:solidFill>
                <a:srgbClr val="FF9900"/>
              </a:solidFill>
              <a:ln w="9525">
                <a:solidFill>
                  <a:srgbClr val="FF9933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983" name="Text Box 191"/>
            <p:cNvSpPr txBox="1">
              <a:spLocks noChangeArrowheads="1"/>
            </p:cNvSpPr>
            <p:nvPr/>
          </p:nvSpPr>
          <p:spPr bwMode="auto">
            <a:xfrm>
              <a:off x="4543" y="2397"/>
              <a:ext cx="971" cy="531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fr-FR" sz="1400" dirty="0"/>
                <a:t>Sécrétion des </a:t>
              </a:r>
            </a:p>
            <a:p>
              <a:pPr algn="ctr"/>
              <a:r>
                <a:rPr lang="fr-FR" sz="1400" dirty="0"/>
                <a:t>granules denses</a:t>
              </a:r>
            </a:p>
          </p:txBody>
        </p:sp>
        <p:sp>
          <p:nvSpPr>
            <p:cNvPr id="33984" name="Text Box 192"/>
            <p:cNvSpPr txBox="1">
              <a:spLocks noChangeArrowheads="1"/>
            </p:cNvSpPr>
            <p:nvPr/>
          </p:nvSpPr>
          <p:spPr bwMode="auto">
            <a:xfrm>
              <a:off x="4122" y="2038"/>
              <a:ext cx="1636" cy="288"/>
            </a:xfrm>
            <a:prstGeom prst="rect">
              <a:avLst/>
            </a:prstGeom>
            <a:ln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fr-FR" sz="2000" dirty="0">
                  <a:latin typeface="Calibri" pitchFamily="34" charset="0"/>
                  <a:cs typeface="Calibri" pitchFamily="34" charset="0"/>
                </a:rPr>
                <a:t>3. Maturation de la VP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cer\Downloads\180px-ToxoOocystFecalFlota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214290"/>
            <a:ext cx="3286148" cy="2928958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4" descr="T. gondii sporulated oocyst, unstain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3500438"/>
            <a:ext cx="3429024" cy="2928958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142844" y="142852"/>
            <a:ext cx="5357850" cy="6357982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buNone/>
            </a:pPr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3- l’oocyste :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Ovoïde 14 µm/ 9 µm.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Résulte d’une multiplication sexuée.</a:t>
            </a:r>
          </a:p>
          <a:p>
            <a:pPr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renferme 02 sporocystes dont chacun contient 04 sporozoïtes ( future trophozoïtes). </a:t>
            </a: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Forme de résistance, dans le milieu extérieur, et de contamination. </a:t>
            </a: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Reste infestant 01 an sur un sol humide.</a:t>
            </a:r>
          </a:p>
          <a:p>
            <a:pPr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Non détruit par HCL gastrique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sensible à la dessiccation.</a:t>
            </a:r>
          </a:p>
          <a:p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286512" y="2714620"/>
            <a:ext cx="1995739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b="1" dirty="0" smtClean="0">
                <a:latin typeface="Calibri" pitchFamily="34" charset="0"/>
                <a:cs typeface="Calibri" pitchFamily="34" charset="0"/>
              </a:rPr>
              <a:t>Oocyste immature </a:t>
            </a:r>
            <a:endParaRPr lang="fr-FR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6643702" y="6143644"/>
            <a:ext cx="1699183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b="1" dirty="0" smtClean="0">
                <a:latin typeface="Calibri" pitchFamily="34" charset="0"/>
                <a:cs typeface="Calibri" pitchFamily="34" charset="0"/>
              </a:rPr>
              <a:t>Oocyste mature</a:t>
            </a:r>
            <a:endParaRPr lang="fr-FR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357982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fr-FR" sz="2000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</a:t>
            </a:r>
            <a:r>
              <a:rPr lang="fr-FR" sz="2400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2- 2-  </a:t>
            </a: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Réservoir:</a:t>
            </a:r>
            <a:endParaRPr lang="fr-FR" sz="2400" dirty="0" smtClean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-"/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Tous les animaux homéothermes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: les mammifères terrestres et marins , les oiseaux …  :   (kystes).</a:t>
            </a:r>
          </a:p>
          <a:p>
            <a:pPr>
              <a:buFontTx/>
              <a:buChar char="-"/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Réservoir tellurique  :   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(oocystes).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2- 3-  </a:t>
            </a: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Mode de contamination:</a:t>
            </a:r>
          </a:p>
          <a:p>
            <a:pPr marL="514350" indent="-514350">
              <a:lnSpc>
                <a:spcPct val="90000"/>
              </a:lnSpc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I.  Par Ingestion d’oocystes </a:t>
            </a:r>
            <a:r>
              <a:rPr lang="fr-F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Eau ou aliments contaminés par déjection de chat</a:t>
            </a:r>
          </a:p>
          <a:p>
            <a:pPr marL="514350" indent="-514350">
              <a:lnSpc>
                <a:spcPct val="90000"/>
              </a:lnSpc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II.  Par Ingestion de kystes (bradyzo</a:t>
            </a:r>
            <a:r>
              <a:rPr lang="fr-FR" altLang="ja-JP" sz="2400" b="1" u="sng" dirty="0" smtClean="0">
                <a:solidFill>
                  <a:srgbClr val="C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ïtes)</a:t>
            </a:r>
            <a:r>
              <a:rPr lang="fr-FR" altLang="ja-JP" sz="2400" b="1" dirty="0" smtClean="0">
                <a:solidFill>
                  <a:srgbClr val="C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:</a:t>
            </a:r>
          </a:p>
          <a:p>
            <a:pPr marL="514350" indent="-514350">
              <a:lnSpc>
                <a:spcPct val="90000"/>
              </a:lnSpc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-  Viande crue ou mal cuite.</a:t>
            </a:r>
          </a:p>
          <a:p>
            <a:pPr>
              <a:lnSpc>
                <a:spcPct val="90000"/>
              </a:lnSpc>
              <a:buNone/>
            </a:pPr>
            <a:r>
              <a:rPr lang="fr-FR" altLang="ja-JP" sz="2400" b="1" u="sng" dirty="0" smtClean="0">
                <a:solidFill>
                  <a:srgbClr val="C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                                      III.  Par Transmission de kystes (bradyzoïtes</a:t>
            </a:r>
            <a:r>
              <a:rPr lang="fr-FR" altLang="ja-JP" sz="2400" b="1" dirty="0" smtClean="0">
                <a:solidFill>
                  <a:srgbClr val="C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) :</a:t>
            </a:r>
          </a:p>
          <a:p>
            <a:pPr>
              <a:lnSpc>
                <a:spcPct val="90000"/>
              </a:lnSpc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Allogreffe cœur, rein, foie</a:t>
            </a:r>
          </a:p>
          <a:p>
            <a:pPr>
              <a:lnSpc>
                <a:spcPct val="90000"/>
              </a:lnSpc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IV.  Par Passage Transplacentaire de trophozo</a:t>
            </a:r>
            <a:r>
              <a:rPr lang="fr-FR" altLang="ja-JP" sz="2400" b="1" u="sng" dirty="0" smtClean="0">
                <a:solidFill>
                  <a:srgbClr val="C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ïtes </a:t>
            </a:r>
            <a:r>
              <a:rPr lang="fr-FR" altLang="ja-JP" sz="2400" b="1" dirty="0" smtClean="0">
                <a:solidFill>
                  <a:srgbClr val="C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:</a:t>
            </a:r>
          </a:p>
          <a:p>
            <a:pPr>
              <a:lnSpc>
                <a:spcPct val="90000"/>
              </a:lnSpc>
              <a:buNone/>
            </a:pPr>
            <a:r>
              <a:rPr lang="fr-FR" altLang="ja-JP" sz="2000" dirty="0" smtClean="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-  Séroconversion au cours de la grossesse.</a:t>
            </a:r>
          </a:p>
          <a:p>
            <a:pPr>
              <a:lnSpc>
                <a:spcPct val="90000"/>
              </a:lnSpc>
              <a:buNone/>
            </a:pPr>
            <a:r>
              <a:rPr lang="fr-FR" altLang="ja-JP" sz="2000" dirty="0" smtClean="0">
                <a:solidFill>
                  <a:schemeClr val="tx1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- </a:t>
            </a:r>
            <a:r>
              <a:rPr lang="fr-CA" sz="2000" dirty="0" smtClean="0">
                <a:latin typeface="Calibri" pitchFamily="34" charset="0"/>
                <a:cs typeface="Calibri" pitchFamily="34" charset="0"/>
              </a:rPr>
              <a:t>Transfusion sanguine , voie transcutanée.</a:t>
            </a:r>
            <a:endParaRPr lang="fr-FR" altLang="ja-JP" sz="2000" dirty="0" smtClean="0">
              <a:solidFill>
                <a:schemeClr val="tx1"/>
              </a:solidFill>
              <a:latin typeface="Calibri" pitchFamily="34" charset="0"/>
              <a:ea typeface="ＭＳ Ｐゴシック" charset="-128"/>
              <a:cs typeface="Calibri" pitchFamily="34" charset="0"/>
            </a:endParaRPr>
          </a:p>
          <a:p>
            <a:pPr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V.  Par réactivation endogène</a:t>
            </a:r>
            <a:r>
              <a:rPr lang="fr-F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: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- Par rupture des kyste  lors d’une immunodépression.</a:t>
            </a:r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85011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2- 4-  Cycle évolutif :</a:t>
            </a:r>
            <a:endParaRPr lang="fr-FR" sz="2400" b="1" dirty="0"/>
          </a:p>
        </p:txBody>
      </p:sp>
      <p:pic>
        <p:nvPicPr>
          <p:cNvPr id="3074" name="Picture 2" descr="C:\Users\acer\Downloads\FIG-2-Toxoplasma-gondii-life-cycle-Domesticated-and-wild-cats-are-the-definitive-host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500042"/>
            <a:ext cx="8786874" cy="61436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1857356" y="1714488"/>
            <a:ext cx="39946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HI</a:t>
            </a:r>
            <a:endParaRPr lang="fr-F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500430" y="4500570"/>
            <a:ext cx="39946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smtClean="0"/>
              <a:t>HI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6715140" y="4429132"/>
            <a:ext cx="47641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HD</a:t>
            </a:r>
            <a:endParaRPr lang="fr-F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71472" y="4857760"/>
            <a:ext cx="47641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HD</a:t>
            </a:r>
            <a:endParaRPr lang="fr-FR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11" descr="C:\Users\acer\Desktop\nrmicro2858-f1.jpg"/>
          <p:cNvPicPr>
            <a:picLocks noChangeAspect="1" noChangeArrowheads="1"/>
          </p:cNvPicPr>
          <p:nvPr/>
        </p:nvPicPr>
        <p:blipFill>
          <a:blip r:embed="rId3" cstate="print"/>
          <a:srcRect l="63636" b="71084"/>
          <a:stretch>
            <a:fillRect/>
          </a:stretch>
        </p:blipFill>
        <p:spPr bwMode="auto">
          <a:xfrm>
            <a:off x="6000760" y="428604"/>
            <a:ext cx="3000396" cy="1928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ZoneTexte 10"/>
          <p:cNvSpPr txBox="1"/>
          <p:nvPr/>
        </p:nvSpPr>
        <p:spPr>
          <a:xfrm>
            <a:off x="8143900" y="2000240"/>
            <a:ext cx="39946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HI</a:t>
            </a:r>
            <a:endParaRPr lang="fr-FR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2" name="Picture 5" descr="C:\Users\acer\Desktop\gr1.jpg"/>
          <p:cNvPicPr>
            <a:picLocks noChangeAspect="1" noChangeArrowheads="1"/>
          </p:cNvPicPr>
          <p:nvPr/>
        </p:nvPicPr>
        <p:blipFill>
          <a:blip r:embed="rId4"/>
          <a:srcRect l="1869" t="72987" r="84112" b="7317"/>
          <a:stretch>
            <a:fillRect/>
          </a:stretch>
        </p:blipFill>
        <p:spPr bwMode="auto">
          <a:xfrm>
            <a:off x="785786" y="5500702"/>
            <a:ext cx="2643206" cy="12144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Picture 5" descr="C:\Users\acer\Desktop\gr1.jpg"/>
          <p:cNvPicPr>
            <a:picLocks noChangeAspect="1" noChangeArrowheads="1"/>
          </p:cNvPicPr>
          <p:nvPr/>
        </p:nvPicPr>
        <p:blipFill>
          <a:blip r:embed="rId4"/>
          <a:srcRect l="39744" t="72750" r="43589" b="6589"/>
          <a:stretch>
            <a:fillRect/>
          </a:stretch>
        </p:blipFill>
        <p:spPr bwMode="auto">
          <a:xfrm>
            <a:off x="3286116" y="2714620"/>
            <a:ext cx="928694" cy="9286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cer\Downloads\FIG-2-Life-cycle-of-Toxoplasma-gondii-Shown-are-the-biology-infection-and-replica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8715436" cy="6357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ZoneTexte 4"/>
          <p:cNvSpPr txBox="1"/>
          <p:nvPr/>
        </p:nvSpPr>
        <p:spPr>
          <a:xfrm>
            <a:off x="2357422" y="2143116"/>
            <a:ext cx="10001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HI</a:t>
            </a:r>
            <a:endParaRPr lang="fr-F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7286644" y="857232"/>
            <a:ext cx="85725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HD</a:t>
            </a:r>
            <a:endParaRPr lang="fr-F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571868" y="6143644"/>
            <a:ext cx="2286016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latin typeface="Calibri" pitchFamily="34" charset="0"/>
                <a:cs typeface="Calibri" pitchFamily="34" charset="0"/>
              </a:rPr>
              <a:t>       ½  extérieur</a:t>
            </a:r>
            <a:endParaRPr lang="fr-FR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0" y="4071942"/>
            <a:ext cx="128585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latin typeface="Calibri" pitchFamily="34" charset="0"/>
                <a:cs typeface="Calibri" pitchFamily="34" charset="0"/>
              </a:rPr>
              <a:t>Cellule intestinale</a:t>
            </a:r>
            <a:endParaRPr lang="fr-FR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000364" y="1500174"/>
            <a:ext cx="579326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1400" b="1" dirty="0" smtClean="0">
                <a:latin typeface="Calibri" pitchFamily="34" charset="0"/>
                <a:cs typeface="Calibri" pitchFamily="34" charset="0"/>
              </a:rPr>
              <a:t>Kyste</a:t>
            </a:r>
            <a:endParaRPr lang="fr-FR" sz="14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786182" y="4643446"/>
            <a:ext cx="1714512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  Oocyte mur</a:t>
            </a:r>
            <a:endParaRPr lang="fr-FR" sz="2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6786578" y="5286388"/>
            <a:ext cx="200026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latin typeface="Calibri" pitchFamily="34" charset="0"/>
                <a:cs typeface="Calibri" pitchFamily="34" charset="0"/>
              </a:rPr>
              <a:t> Oocyste immature</a:t>
            </a:r>
            <a:endParaRPr lang="fr-FR" b="1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429420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indent="142875" eaLnBrk="0" hangingPunct="0"/>
            <a:endParaRPr lang="fr-FR" sz="2000" b="1" dirty="0" smtClean="0">
              <a:latin typeface="Calibri" pitchFamily="34" charset="0"/>
              <a:cs typeface="Calibri" pitchFamily="34" charset="0"/>
            </a:endParaRPr>
          </a:p>
          <a:p>
            <a:pPr indent="142875" eaLnBrk="0" hangingPunct="0"/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Le cycle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peut être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direct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, c’est-à-dire sans hôte intermédiaire ou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indirect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en passant par un ou plusieurs hôtes intermédiaires.</a:t>
            </a:r>
          </a:p>
          <a:p>
            <a:pPr indent="142875" eaLnBrk="0" hangingPunct="0"/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L’hôte définitif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du parasite est principalement le chat, mais les autres félidés sont aussi concernés.</a:t>
            </a:r>
          </a:p>
          <a:p>
            <a:pPr indent="142875" eaLnBrk="0" hangingPunct="0"/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Les hôtes intermédiaires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sont tous les animaux à sang chaud : mammifères et oiseaux .</a:t>
            </a:r>
          </a:p>
          <a:p>
            <a:r>
              <a:rPr lang="fr-FR" sz="2000" b="1" u="sng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1 – cycle asexué , incomplet </a:t>
            </a:r>
            <a:r>
              <a:rPr lang="fr-FR" sz="2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r>
              <a:rPr lang="fr-BE" sz="2000" dirty="0" smtClean="0">
                <a:latin typeface="Calibri" pitchFamily="34" charset="0"/>
                <a:cs typeface="Calibri" pitchFamily="34" charset="0"/>
              </a:rPr>
              <a:t>Il ne fait intervenir que des hôtes intermédiaires par Ingestion des kystes</a:t>
            </a:r>
          </a:p>
          <a:p>
            <a:r>
              <a:rPr lang="fr-BE" sz="2000" dirty="0" smtClean="0">
                <a:latin typeface="Calibri" pitchFamily="34" charset="0"/>
                <a:cs typeface="Calibri" pitchFamily="34" charset="0"/>
              </a:rPr>
              <a:t> Libération des bradyzoïtes  - - - </a:t>
            </a:r>
            <a:r>
              <a:rPr lang="fr-BE" sz="2000" b="1" dirty="0" smtClean="0">
                <a:latin typeface="Calibri" pitchFamily="34" charset="0"/>
                <a:cs typeface="Calibri" pitchFamily="34" charset="0"/>
              </a:rPr>
              <a:t>Tachyzoïtes</a:t>
            </a:r>
          </a:p>
          <a:p>
            <a:r>
              <a:rPr lang="fr-BE" sz="2000" dirty="0" smtClean="0">
                <a:latin typeface="Calibri" pitchFamily="34" charset="0"/>
                <a:cs typeface="Calibri" pitchFamily="34" charset="0"/>
              </a:rPr>
              <a:t> Dissémination par voie lymphatico-sanguine</a:t>
            </a:r>
          </a:p>
          <a:p>
            <a:r>
              <a:rPr lang="fr-BE" sz="2000" dirty="0" smtClean="0">
                <a:latin typeface="Calibri" pitchFamily="34" charset="0"/>
                <a:cs typeface="Calibri" pitchFamily="34" charset="0"/>
              </a:rPr>
              <a:t> Réaction immunitaire </a:t>
            </a:r>
            <a:r>
              <a:rPr lang="fr-BE" sz="2000" dirty="0" smtClean="0">
                <a:latin typeface="Calibri" pitchFamily="34" charset="0"/>
                <a:cs typeface="Calibri" pitchFamily="34" charset="0"/>
                <a:sym typeface="Wingdings" pitchFamily="2" charset="2"/>
              </a:rPr>
              <a:t></a:t>
            </a:r>
            <a:r>
              <a:rPr lang="fr-BE" sz="2000" b="1" dirty="0" smtClean="0">
                <a:latin typeface="Calibri" pitchFamily="34" charset="0"/>
                <a:cs typeface="Calibri" pitchFamily="34" charset="0"/>
                <a:sym typeface="Wingdings" pitchFamily="2" charset="2"/>
              </a:rPr>
              <a:t>kystes intracellulaires</a:t>
            </a:r>
          </a:p>
          <a:p>
            <a:r>
              <a:rPr lang="fr-BE" sz="2000" dirty="0" smtClean="0">
                <a:latin typeface="Calibri" pitchFamily="34" charset="0"/>
                <a:cs typeface="Calibri" pitchFamily="34" charset="0"/>
              </a:rPr>
              <a:t>Au cours de la phase parasitémique, le passage transplaceintaire et l’infection fœtale est possible ( 1 semaine à 1 mois).</a:t>
            </a:r>
          </a:p>
          <a:p>
            <a:r>
              <a:rPr lang="fr-BE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2- cycle sexué , complet </a:t>
            </a:r>
            <a:r>
              <a:rPr lang="fr-BE" sz="2000" dirty="0" smtClean="0">
                <a:latin typeface="Calibri" pitchFamily="34" charset="0"/>
                <a:cs typeface="Calibri" pitchFamily="34" charset="0"/>
              </a:rPr>
              <a:t>: fait intervenir l’HD (le chat) : </a:t>
            </a:r>
            <a:r>
              <a:rPr lang="fr-BE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schizogonie </a:t>
            </a:r>
            <a:r>
              <a:rPr lang="fr-BE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BE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et </a:t>
            </a:r>
            <a:r>
              <a:rPr lang="fr-BE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gammogonie</a:t>
            </a:r>
            <a:r>
              <a:rPr lang="fr-BE" sz="2000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fr-BE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Elimination avec les déjections </a:t>
            </a:r>
            <a:r>
              <a:rPr lang="fr-BE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d’oocystes immatures.</a:t>
            </a:r>
          </a:p>
          <a:p>
            <a:r>
              <a:rPr lang="fr-BE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Sporogonie </a:t>
            </a:r>
            <a:r>
              <a:rPr lang="fr-BE" sz="2000" dirty="0" smtClean="0">
                <a:latin typeface="Calibri" pitchFamily="34" charset="0"/>
                <a:cs typeface="Calibri" pitchFamily="34" charset="0"/>
              </a:rPr>
              <a:t>: maturation des oocystes dans le milieu extérieur(humidité , chaleur).</a:t>
            </a:r>
          </a:p>
          <a:p>
            <a:pPr indent="142875" eaLnBrk="0" hangingPunct="0"/>
            <a:endParaRPr lang="fr-FR" sz="20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5720" y="142852"/>
            <a:ext cx="86439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2- 5 -  Répartition géographique : </a:t>
            </a:r>
            <a:endParaRPr lang="fr-FR" sz="2400" dirty="0"/>
          </a:p>
        </p:txBody>
      </p:sp>
      <p:pic>
        <p:nvPicPr>
          <p:cNvPr id="4" name="Picture 7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rcRect l="891" r="1941" b="2110"/>
          <a:stretch>
            <a:fillRect/>
          </a:stretch>
        </p:blipFill>
        <p:spPr bwMode="auto">
          <a:xfrm>
            <a:off x="357158" y="785794"/>
            <a:ext cx="8501122" cy="55721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14282" y="214290"/>
            <a:ext cx="585791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3. Physiopathologie : </a:t>
            </a:r>
            <a:endParaRPr lang="fr-FR" sz="2400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14283" y="928670"/>
            <a:ext cx="2786081" cy="5572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 fontScale="92500"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000" b="1" i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   Primo-infestation: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b="1" i="1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À partir du tube digestif, les parasites gagnent les organes cibles par voie lymphatique puis sanguine.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Organes cibles: cœur, cerveau, muscle, œil.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Contrôle par système immunitaire, parasite survit sous forme de kystes;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80% des cas asymptomatique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143240" y="928670"/>
            <a:ext cx="3000396" cy="55721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000" b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Réactivation endogène 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Au cours d’une immunodépression cellulaire, reviviscence des kystes.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Bradyzo</a:t>
            </a:r>
            <a:r>
              <a:rPr kumimoji="0" lang="fr-FR" altLang="ja-JP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charset="-128"/>
                <a:cs typeface="Calibri" pitchFamily="34" charset="0"/>
              </a:rPr>
              <a:t>ïte=&gt;tachyzoïte se multiplie</a:t>
            </a:r>
            <a:r>
              <a:rPr kumimoji="0" lang="fr-FR" altLang="ja-JP" sz="20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charset="-128"/>
                <a:cs typeface="Calibri" pitchFamily="34" charset="0"/>
              </a:rPr>
              <a:t> </a:t>
            </a:r>
            <a:r>
              <a:rPr kumimoji="0" lang="fr-FR" altLang="ja-JP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charset="-128"/>
                <a:cs typeface="Calibri" pitchFamily="34" charset="0"/>
              </a:rPr>
              <a:t>localement.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altLang="ja-JP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ＭＳ Ｐゴシック" charset="-128"/>
                <a:cs typeface="Calibri" pitchFamily="34" charset="0"/>
              </a:rPr>
              <a:t>Abcès, voire dissémination sanguine.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altLang="ja-JP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ＭＳ Ｐゴシック" charset="-128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ea typeface="ＭＳ Ｐゴシック" charset="-128"/>
                <a:cs typeface="Calibri" pitchFamily="34" charset="0"/>
              </a:rPr>
              <a:t>  Ré infestation exogène :</a:t>
            </a:r>
            <a:r>
              <a:rPr kumimoji="0" lang="fr-FR" sz="2000" b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Anodine</a:t>
            </a:r>
            <a:endParaRPr kumimoji="0" lang="fr-FR" sz="20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6286512" y="1071546"/>
            <a:ext cx="2714644" cy="531275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Les kystes de Toxoplasma gondii se trouvant dans les cellules :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   -  SNC.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   -  Rétine.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   -  Ganglions. </a:t>
            </a:r>
          </a:p>
          <a:p>
            <a:pPr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   -  muscles.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Vont déterminés des granulomes toxoplasmiques qui peuvent évoluer vers la nécrose et la calcification.</a:t>
            </a:r>
            <a:endParaRPr lang="fr-FR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86512" y="214290"/>
            <a:ext cx="2714644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4 . Anatomie pathologique </a:t>
            </a:r>
            <a:endParaRPr lang="fr-FR" sz="20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214290"/>
            <a:ext cx="8858312" cy="6357982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6 – Clinique:</a:t>
            </a:r>
            <a:endParaRPr lang="fr-FR" b="1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2000" i="1" dirty="0" smtClean="0">
              <a:latin typeface="Calibri" pitchFamily="34" charset="0"/>
              <a:cs typeface="Calibri" pitchFamily="34" charset="0"/>
            </a:endParaRPr>
          </a:p>
          <a:p>
            <a:endParaRPr lang="fr-FR" sz="2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85720" y="928670"/>
            <a:ext cx="4429155" cy="54292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fr-FR" sz="2000" b="1" u="sng" dirty="0" smtClean="0">
                <a:solidFill>
                  <a:srgbClr val="C00000"/>
                </a:solidFill>
              </a:rPr>
              <a:t>Toxoplasmose acquise du patient immunocompétent:</a:t>
            </a:r>
            <a:endParaRPr lang="fr-FR" sz="20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Asymptomatique 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80% des cas.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Fièvre 38°C ,syndrome</a:t>
            </a:r>
            <a:r>
              <a:rPr kumimoji="0" lang="fr-FR" sz="20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pseudo grippal</a:t>
            </a: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Asthénie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Adénopathies cervicales et occipitales.+++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Éruption maculo-papuleuse fugace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Splénomégalie : rare.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Syndrome mononucléosique</a:t>
            </a:r>
            <a:r>
              <a:rPr kumimoji="0" lang="fr-FR" sz="20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biologique.</a:t>
            </a:r>
            <a:endParaRPr kumimoji="0" lang="fr-FR" sz="2000" b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929190" y="928670"/>
            <a:ext cx="3944935" cy="54292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fr-FR" sz="2000" b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indent="-274320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Char char=""/>
            </a:pPr>
            <a:r>
              <a:rPr lang="fr-FR" sz="2000" b="1" u="sng" dirty="0" smtClean="0">
                <a:solidFill>
                  <a:srgbClr val="C00000"/>
                </a:solidFill>
              </a:rPr>
              <a:t>Toxoplasmose acquise du patient immunodéprimé: Neurotoxoplasmose :</a:t>
            </a:r>
            <a:endParaRPr lang="fr-FR" sz="2000" b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Chorio-rétinite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Abcès du cerveau</a:t>
            </a:r>
            <a:endParaRPr lang="fr-FR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Défaillance</a:t>
            </a:r>
            <a:r>
              <a:rPr kumimoji="0" lang="fr-FR" sz="20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multi viscérales </a:t>
            </a:r>
            <a:r>
              <a:rPr kumimoji="0" lang="fr-FR" sz="20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 </a:t>
            </a: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Hépatites, pneumonies, septicémies…</a:t>
            </a:r>
            <a:endParaRPr kumimoji="0" lang="fr-FR" sz="20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2" descr="C:\Users\acer\Pictures\toxoplasmose-35-638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072066" y="4286256"/>
            <a:ext cx="3643338" cy="1857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85728"/>
            <a:ext cx="8786874" cy="6286544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8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</a:t>
            </a:r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6 – Clinique:</a:t>
            </a:r>
            <a:endParaRPr lang="fr-FR" b="1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sz="2000" i="1" dirty="0" smtClean="0">
              <a:latin typeface="Calibri" pitchFamily="34" charset="0"/>
              <a:cs typeface="Calibri" pitchFamily="34" charset="0"/>
            </a:endParaRPr>
          </a:p>
          <a:p>
            <a:endParaRPr lang="fr-FR" sz="2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57158" y="928670"/>
            <a:ext cx="4429155" cy="56436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Toxoplasmose Congénitale :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lang="fr-FR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Primo infection </a:t>
            </a: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au cours de la grossesse.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Absence de protection du fœtus car les 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IgM ne passent pas la barrière placentaire</a:t>
            </a: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.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Risque de transmission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" pitchFamily="2" charset="2"/>
              <a:buNone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	• 1er trimestre: 17%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• 2° trimestre: 50%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• 3° trimestre: 65%</a:t>
            </a: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Plus la séroconversion est précoce, plus les</a:t>
            </a:r>
            <a:r>
              <a:rPr kumimoji="0" lang="fr-FR" sz="2000" b="1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lésions sont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graves.</a:t>
            </a:r>
            <a:endParaRPr kumimoji="0" lang="fr-FR" sz="2000" b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4929190" y="928670"/>
            <a:ext cx="4071966" cy="56436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 lnSpcReduction="10000"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Mort fœtale</a:t>
            </a:r>
            <a:r>
              <a:rPr kumimoji="0" lang="fr-FR" sz="20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: avortement , mort in utéro.</a:t>
            </a: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Encéphalomyélite.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Hydrocéphalie 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Calcification</a:t>
            </a:r>
            <a:r>
              <a:rPr kumimoji="0" lang="fr-FR" sz="20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intracrâniennes: </a:t>
            </a:r>
            <a:r>
              <a:rPr kumimoji="0" lang="fr-FR" sz="20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pathognomoniques</a:t>
            </a:r>
            <a:r>
              <a:rPr kumimoji="0" lang="fr-FR" sz="2000" b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aspect « </a:t>
            </a:r>
            <a:r>
              <a:rPr kumimoji="0" lang="fr-FR" sz="2000" b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en coup d’ongles ».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lang="fr-FR" sz="2000" baseline="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Microphtalmie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Atteintes viscérales: hépatite, Ictère …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Cataracte</a:t>
            </a: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Retard psychomoteur, choriorétinite.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endParaRPr kumimoji="0" lang="fr-FR" sz="20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4414" y="785794"/>
            <a:ext cx="7715304" cy="5786478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fr-F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INTRODUCTION</a:t>
            </a:r>
            <a:r>
              <a:rPr lang="fr-FR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fr-FR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1. Définition</a:t>
            </a:r>
          </a:p>
          <a:p>
            <a:pPr>
              <a:buNone/>
            </a:pPr>
            <a:r>
              <a:rPr lang="fr-F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2- Épidémiologie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1. Agent pathogène :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1.1. Classification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1.2. Morphologie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2. Réservoir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3. Mode de transmission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4. Cycle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                    5. Répartition géographique</a:t>
            </a:r>
          </a:p>
          <a:p>
            <a:pPr>
              <a:buNone/>
            </a:pPr>
            <a:r>
              <a:rPr lang="fr-F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3. Physiopathologie</a:t>
            </a:r>
          </a:p>
          <a:p>
            <a:pPr>
              <a:buNone/>
            </a:pPr>
            <a:r>
              <a:rPr lang="fr-F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4. ANAPATH</a:t>
            </a:r>
          </a:p>
          <a:p>
            <a:pPr>
              <a:buNone/>
            </a:pPr>
            <a:r>
              <a:rPr lang="fr-F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5. Pathogénie</a:t>
            </a:r>
          </a:p>
          <a:p>
            <a:pPr>
              <a:buNone/>
            </a:pPr>
            <a:r>
              <a:rPr lang="fr-F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6. Clinique</a:t>
            </a:r>
          </a:p>
          <a:p>
            <a:pPr>
              <a:buNone/>
            </a:pPr>
            <a:r>
              <a:rPr lang="fr-FR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7</a:t>
            </a:r>
            <a:r>
              <a:rPr lang="fr-F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 Diagnostic biologique</a:t>
            </a:r>
          </a:p>
          <a:p>
            <a:pPr>
              <a:buNone/>
            </a:pPr>
            <a:r>
              <a:rPr lang="fr-F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8. Traitement  </a:t>
            </a:r>
          </a:p>
          <a:p>
            <a:pPr>
              <a:buNone/>
            </a:pPr>
            <a:r>
              <a:rPr lang="fr-FR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9. Prévention</a:t>
            </a:r>
          </a:p>
          <a:p>
            <a:pPr>
              <a:buNone/>
            </a:pPr>
            <a:endParaRPr lang="fr-FR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7158" y="142852"/>
            <a:ext cx="8572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Plan du cours </a:t>
            </a:r>
            <a:endParaRPr lang="fr-FR" sz="2800" b="1" u="sng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C:\Users\acer\Desktop\njhy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857364"/>
            <a:ext cx="2073488" cy="19288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17" descr="C:\Users\acer\Desktop\747_toxoplasmosis4.jpg"/>
          <p:cNvPicPr>
            <a:picLocks noChangeAspect="1" noChangeArrowheads="1"/>
          </p:cNvPicPr>
          <p:nvPr/>
        </p:nvPicPr>
        <p:blipFill>
          <a:blip r:embed="rId3"/>
          <a:srcRect l="19718" t="20067" r="19718"/>
          <a:stretch>
            <a:fillRect/>
          </a:stretch>
        </p:blipFill>
        <p:spPr bwMode="auto">
          <a:xfrm>
            <a:off x="6143636" y="3929066"/>
            <a:ext cx="2643206" cy="25717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286544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7 - Diagnostic: </a:t>
            </a: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endParaRPr lang="fr-FR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2" descr="C:\Users\acer\Downloads\Diapositive 1_fichiers\img8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715272" y="48708"/>
            <a:ext cx="1214446" cy="828031"/>
          </a:xfrm>
          <a:prstGeom prst="rect">
            <a:avLst/>
          </a:prstGeom>
          <a:noFill/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14282" y="785794"/>
            <a:ext cx="6000792" cy="550072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400" b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1. Diagnostic radiologique: 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           Echographie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           TDM cérébrale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400" b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2.  Diagnostic biologique</a:t>
            </a:r>
            <a:r>
              <a:rPr kumimoji="0" lang="fr-FR" sz="24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</a:t>
            </a:r>
            <a:r>
              <a:rPr kumimoji="0" lang="fr-FR" sz="2000" b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2.1. D’orientation</a:t>
            </a: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   </a:t>
            </a: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FNS</a:t>
            </a: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:  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_ syndrome mononucléosique</a:t>
            </a:r>
            <a:r>
              <a:rPr kumimoji="0" lang="fr-FR" sz="2000" b="1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(lymphocytes stimulés).</a:t>
            </a:r>
            <a:endParaRPr kumimoji="0" lang="fr-FR" sz="200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               _ 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hyper éosinophilie 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  </a:t>
            </a:r>
            <a:r>
              <a:rPr kumimoji="0" lang="fr-FR" sz="2000" b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VS</a:t>
            </a: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: accélérée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endParaRPr kumimoji="0" lang="fr-FR" sz="2000" b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-</a:t>
            </a:r>
            <a:r>
              <a:rPr kumimoji="0" lang="fr-FR" sz="20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</a:t>
            </a:r>
            <a:r>
              <a:rPr kumimoji="0" lang="fr-FR" sz="2000" b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Sang du cordon: hyper éosinophilie, thrombopénie, gamma GT élevé , LDH élevé.      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endParaRPr kumimoji="0" lang="fr-FR" sz="24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endParaRPr kumimoji="0" lang="fr-FR" sz="24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12" descr="C:\Users\acer\Desktop\lasenfermedades49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3571876"/>
            <a:ext cx="2571768" cy="26432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15" descr="C:\Users\acer\Desktop\ultrasound-technician-drawing_csp6162550.jpg"/>
          <p:cNvPicPr>
            <a:picLocks noChangeAspect="1" noChangeArrowheads="1"/>
          </p:cNvPicPr>
          <p:nvPr/>
        </p:nvPicPr>
        <p:blipFill>
          <a:blip r:embed="rId4"/>
          <a:srcRect b="9950"/>
          <a:stretch>
            <a:fillRect/>
          </a:stretch>
        </p:blipFill>
        <p:spPr bwMode="auto">
          <a:xfrm>
            <a:off x="6357950" y="928670"/>
            <a:ext cx="2500330" cy="25003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8" y="214290"/>
            <a:ext cx="8572560" cy="6286544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sz="2400" b="1" u="sng" dirty="0" smtClean="0">
                <a:ln>
                  <a:solidFill>
                    <a:schemeClr val="bg1"/>
                  </a:solidFill>
                </a:ln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Diagnostic: </a:t>
            </a: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457200">
              <a:lnSpc>
                <a:spcPct val="90000"/>
              </a:lnSpc>
              <a:buNone/>
            </a:pPr>
            <a:endParaRPr lang="fr-FR" sz="2200" b="1" i="1" u="sng" dirty="0" smtClean="0">
              <a:ln>
                <a:solidFill>
                  <a:schemeClr val="bg1"/>
                </a:solidFill>
              </a:ln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endParaRPr lang="fr-FR" dirty="0">
              <a:ln>
                <a:solidFill>
                  <a:schemeClr val="bg1"/>
                </a:solidFill>
              </a:ln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14282" y="571480"/>
            <a:ext cx="4643470" cy="499826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b="1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000" b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                                             2.2 Dgc Direct :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Mise en évidence du parasite,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intéressant chez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l’immunodéprimé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et pour 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la toxoplasmose congénitale.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000" b="1" u="sng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                                Prélèvements:</a:t>
            </a:r>
            <a:r>
              <a:rPr kumimoji="0" lang="fr-FR" sz="2000" b="1" u="sng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endParaRPr kumimoji="0" lang="fr-FR" sz="2000" b="1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-  sang, LCR,LBA, ponction moelle osseuse, ganglionnaire, biopsie cérébrale, de la chambre antérieure( 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chez Immunodéprimé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Char char="-"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Liquide amniotique(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à partir de la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18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ème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semaine d’aménorrhée),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sang du cordon, placenta </a:t>
            </a:r>
            <a:r>
              <a:rPr kumimoji="0" lang="fr-FR" sz="20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( toxo congénitale).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endParaRPr kumimoji="0" lang="fr-FR" sz="20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" pitchFamily="2" charset="2"/>
              <a:buChar char="ü"/>
              <a:tabLst/>
              <a:defRPr/>
            </a:pPr>
            <a:endParaRPr kumimoji="0" lang="fr-FR" sz="26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" pitchFamily="2" charset="2"/>
              <a:buChar char="ü"/>
              <a:tabLst/>
              <a:defRPr/>
            </a:pPr>
            <a:endParaRPr kumimoji="0" lang="fr-FR" sz="26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" pitchFamily="2" charset="2"/>
              <a:buChar char="ü"/>
              <a:tabLst/>
              <a:defRPr/>
            </a:pPr>
            <a:endParaRPr kumimoji="0" lang="fr-FR" sz="2600" b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000628" y="285728"/>
            <a:ext cx="3929090" cy="53578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1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La recherche du parasite Se fait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: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Frottis sanguin.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Immunofluorescence directe(AC monoclonaux).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Inoculation à la souris.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- Culture cellulaire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Char char="-"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PCR: polymérase chaine réaction (amplification de l’ADN parasitaire</a:t>
            </a:r>
            <a:r>
              <a:rPr kumimoji="0" lang="fr-FR" sz="2600" b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" pitchFamily="2" charset="2"/>
              <a:buChar char="Ø"/>
              <a:tabLst/>
              <a:defRPr/>
            </a:pPr>
            <a:r>
              <a:rPr kumimoji="0" lang="fr-FR" sz="2000" b="1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Interprétation</a:t>
            </a:r>
            <a:r>
              <a:rPr kumimoji="0" lang="fr-FR" sz="2000" b="1" u="sng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buFont typeface="Arial" pitchFamily="34" charset="0"/>
              <a:buChar char="•"/>
            </a:pP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Présence de Tachyzoïtes :  toxo   évolutive.</a:t>
            </a:r>
          </a:p>
          <a:p>
            <a:pPr>
              <a:buFont typeface="Arial" pitchFamily="34" charset="0"/>
              <a:buChar char="•"/>
            </a:pP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Présence de kystes: toxo ancienne.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Char char="-"/>
              <a:tabLst/>
              <a:defRPr/>
            </a:pPr>
            <a:endParaRPr kumimoji="0" lang="fr-FR" sz="2600" b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Picture 13" descr="C:\Users\acer\Desktop\1278749_stock-photo-microscope-kid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2714644" cy="1143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16" descr="C:\Users\acer\Desktop\bj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5143512"/>
            <a:ext cx="3929090" cy="1571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ZoneTexte 10"/>
          <p:cNvSpPr txBox="1"/>
          <p:nvPr/>
        </p:nvSpPr>
        <p:spPr>
          <a:xfrm>
            <a:off x="3857620" y="6072206"/>
            <a:ext cx="250033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>
                <a:latin typeface="Calibri" pitchFamily="34" charset="0"/>
                <a:cs typeface="Calibri" pitchFamily="34" charset="0"/>
              </a:rPr>
              <a:t>       Amniocentèse</a:t>
            </a:r>
            <a:endParaRPr lang="fr-FR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2"/>
          <p:cNvSpPr txBox="1">
            <a:spLocks/>
          </p:cNvSpPr>
          <p:nvPr/>
        </p:nvSpPr>
        <p:spPr>
          <a:xfrm>
            <a:off x="214282" y="1714488"/>
            <a:ext cx="4329114" cy="46434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Char char=""/>
              <a:tabLst/>
              <a:defRPr/>
            </a:pPr>
            <a:r>
              <a:rPr kumimoji="0" lang="fr-FR" sz="2000" b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2.3 Dgc</a:t>
            </a:r>
            <a:r>
              <a:rPr kumimoji="0" lang="fr-FR" sz="2000" b="1" u="sng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indirect : sérologie </a:t>
            </a:r>
            <a:r>
              <a:rPr kumimoji="0" lang="fr-FR" sz="200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: 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</a:t>
            </a:r>
            <a:r>
              <a:rPr kumimoji="0" lang="fr-FR" sz="2000" b="1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intéressante chez sujet immunocompétent ,</a:t>
            </a:r>
            <a:r>
              <a:rPr kumimoji="0" lang="fr-FR" sz="200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b="1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femme enceinte et le nouveau-né.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b="1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- 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Constitue la base essentielle du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gc de la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maladie et sa surveillance.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  -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Plusieurs techniques sont utilisées pour la détection des anticorps antitoxoplasmiques :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 IFI , ELISA 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endParaRPr kumimoji="0" lang="fr-FR" sz="200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786314" y="428604"/>
            <a:ext cx="4143403" cy="59400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Idéal , sérologie: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   -  en prénuptial.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   - en pré-</a:t>
            </a:r>
            <a:r>
              <a:rPr lang="fr-FR" sz="2000" dirty="0" err="1" smtClean="0">
                <a:latin typeface="Calibri" pitchFamily="34" charset="0"/>
                <a:cs typeface="Calibri" pitchFamily="34" charset="0"/>
              </a:rPr>
              <a:t>conceptionel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   - au tout début de la grossesse.</a:t>
            </a: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BUT :   connaitre le statut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Sérologique  de la femme:</a:t>
            </a: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-Sérologie positive avant a grossesse :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femme immunisée.</a:t>
            </a: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- Sérologie négative au cours de la    grossesse:</a:t>
            </a:r>
          </a:p>
          <a:p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Femme à risque d’une toxoplasmose      </a:t>
            </a:r>
          </a:p>
          <a:p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 per gravidique et risque de toxo. </a:t>
            </a:r>
          </a:p>
          <a:p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  Congénitale.</a:t>
            </a: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</a:t>
            </a:r>
          </a:p>
        </p:txBody>
      </p:sp>
      <p:pic>
        <p:nvPicPr>
          <p:cNvPr id="12" name="Picture 3" descr="C:\Users\acer\Desktop\bn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286280" cy="13573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acer\Downloads\Diapositive 1_fichiers\img81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215338" y="48708"/>
            <a:ext cx="714380" cy="828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643998" cy="6357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 descr="C:\Users\acer\Pictures\toxoplasmose-28-638.jpg"/>
          <p:cNvPicPr>
            <a:picLocks noChangeAspect="1" noChangeArrowheads="1"/>
          </p:cNvPicPr>
          <p:nvPr/>
        </p:nvPicPr>
        <p:blipFill>
          <a:blip r:embed="rId3"/>
          <a:srcRect l="4255" t="30243" r="4255" b="34529"/>
          <a:stretch>
            <a:fillRect/>
          </a:stretch>
        </p:blipFill>
        <p:spPr bwMode="auto">
          <a:xfrm>
            <a:off x="5786446" y="1285860"/>
            <a:ext cx="3214710" cy="13573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4"/>
          <p:cNvSpPr>
            <a:spLocks noGrp="1" noChangeArrowheads="1"/>
          </p:cNvSpPr>
          <p:nvPr>
            <p:ph type="title"/>
          </p:nvPr>
        </p:nvSpPr>
        <p:spPr>
          <a:xfrm>
            <a:off x="214282" y="214290"/>
            <a:ext cx="8643998" cy="525444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fr-FR" sz="2800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i</a:t>
            </a:r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nterprétation </a:t>
            </a:r>
            <a:r>
              <a:rPr lang="fr-FR" sz="2800" b="1" u="sng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d’une sérologie </a:t>
            </a:r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Toxoplasmose:</a:t>
            </a:r>
            <a:endParaRPr lang="fr-FR" sz="2800" b="1" u="sng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8611" name="AutoShape 7"/>
          <p:cNvSpPr>
            <a:spLocks noChangeArrowheads="1"/>
          </p:cNvSpPr>
          <p:nvPr/>
        </p:nvSpPr>
        <p:spPr bwMode="auto">
          <a:xfrm>
            <a:off x="323850" y="2492375"/>
            <a:ext cx="1223963" cy="720725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IgG -</a:t>
            </a:r>
            <a:endParaRPr lang="fr-FR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fr-F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IgM-</a:t>
            </a:r>
            <a:endParaRPr lang="fr-FR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8612" name="AutoShape 8"/>
          <p:cNvSpPr>
            <a:spLocks noChangeArrowheads="1"/>
          </p:cNvSpPr>
          <p:nvPr/>
        </p:nvSpPr>
        <p:spPr bwMode="auto">
          <a:xfrm>
            <a:off x="2484438" y="2492375"/>
            <a:ext cx="1223962" cy="720725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IgG</a:t>
            </a:r>
            <a:r>
              <a:rPr lang="fr-F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+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IgM </a:t>
            </a:r>
            <a:r>
              <a:rPr lang="fr-F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-</a:t>
            </a:r>
          </a:p>
        </p:txBody>
      </p:sp>
      <p:sp>
        <p:nvSpPr>
          <p:cNvPr id="68613" name="AutoShape 9"/>
          <p:cNvSpPr>
            <a:spLocks noChangeArrowheads="1"/>
          </p:cNvSpPr>
          <p:nvPr/>
        </p:nvSpPr>
        <p:spPr bwMode="auto">
          <a:xfrm>
            <a:off x="5003800" y="2492375"/>
            <a:ext cx="1223963" cy="720725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IgG-</a:t>
            </a:r>
            <a:endParaRPr lang="fr-FR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fr-F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fr-F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IgM</a:t>
            </a:r>
            <a:r>
              <a:rPr lang="fr-F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+</a:t>
            </a:r>
          </a:p>
        </p:txBody>
      </p:sp>
      <p:sp>
        <p:nvSpPr>
          <p:cNvPr id="68614" name="AutoShape 10"/>
          <p:cNvSpPr>
            <a:spLocks noChangeArrowheads="1"/>
          </p:cNvSpPr>
          <p:nvPr/>
        </p:nvSpPr>
        <p:spPr bwMode="auto">
          <a:xfrm>
            <a:off x="7451725" y="2492375"/>
            <a:ext cx="1223963" cy="720725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fr-F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IgG</a:t>
            </a:r>
            <a:r>
              <a:rPr lang="fr-F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+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IgM</a:t>
            </a:r>
            <a:r>
              <a:rPr lang="fr-FR" sz="20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+</a:t>
            </a:r>
          </a:p>
        </p:txBody>
      </p:sp>
      <p:sp>
        <p:nvSpPr>
          <p:cNvPr id="68615" name="AutoShape 11"/>
          <p:cNvSpPr>
            <a:spLocks noChangeArrowheads="1"/>
          </p:cNvSpPr>
          <p:nvPr/>
        </p:nvSpPr>
        <p:spPr bwMode="auto">
          <a:xfrm>
            <a:off x="3000364" y="1000108"/>
            <a:ext cx="2952750" cy="1063641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r-FR" sz="32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IgG </a:t>
            </a:r>
          </a:p>
          <a:p>
            <a:pPr algn="ctr"/>
            <a:r>
              <a:rPr lang="fr-FR" sz="32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IgM</a:t>
            </a:r>
            <a:endParaRPr lang="fr-FR" sz="3200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094" name="AutoShape 14"/>
          <p:cNvSpPr>
            <a:spLocks noChangeArrowheads="1"/>
          </p:cNvSpPr>
          <p:nvPr/>
        </p:nvSpPr>
        <p:spPr bwMode="auto">
          <a:xfrm>
            <a:off x="827088" y="3284538"/>
            <a:ext cx="287337" cy="576262"/>
          </a:xfrm>
          <a:prstGeom prst="downArrow">
            <a:avLst>
              <a:gd name="adj1" fmla="val 50000"/>
              <a:gd name="adj2" fmla="val 50138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6098" name="AutoShape 18"/>
          <p:cNvSpPr>
            <a:spLocks noChangeArrowheads="1"/>
          </p:cNvSpPr>
          <p:nvPr/>
        </p:nvSpPr>
        <p:spPr bwMode="auto">
          <a:xfrm>
            <a:off x="2357421" y="3284538"/>
            <a:ext cx="269891" cy="430214"/>
          </a:xfrm>
          <a:prstGeom prst="downArrow">
            <a:avLst>
              <a:gd name="adj1" fmla="val 50000"/>
              <a:gd name="adj2" fmla="val 50138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6099" name="AutoShape 19"/>
          <p:cNvSpPr>
            <a:spLocks noChangeArrowheads="1"/>
          </p:cNvSpPr>
          <p:nvPr/>
        </p:nvSpPr>
        <p:spPr bwMode="auto">
          <a:xfrm>
            <a:off x="5508625" y="3284538"/>
            <a:ext cx="287338" cy="576262"/>
          </a:xfrm>
          <a:prstGeom prst="downArrow">
            <a:avLst>
              <a:gd name="adj1" fmla="val 50000"/>
              <a:gd name="adj2" fmla="val 50138"/>
            </a:avLst>
          </a:prstGeom>
          <a:solidFill>
            <a:schemeClr val="accent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6100" name="AutoShape 20"/>
          <p:cNvSpPr>
            <a:spLocks noChangeArrowheads="1"/>
          </p:cNvSpPr>
          <p:nvPr/>
        </p:nvSpPr>
        <p:spPr bwMode="auto">
          <a:xfrm>
            <a:off x="7956550" y="3284538"/>
            <a:ext cx="287338" cy="576262"/>
          </a:xfrm>
          <a:prstGeom prst="downArrow">
            <a:avLst>
              <a:gd name="adj1" fmla="val 50000"/>
              <a:gd name="adj2" fmla="val 50138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6101" name="AutoShape 21"/>
          <p:cNvSpPr>
            <a:spLocks noChangeArrowheads="1"/>
          </p:cNvSpPr>
          <p:nvPr/>
        </p:nvSpPr>
        <p:spPr bwMode="auto">
          <a:xfrm>
            <a:off x="323850" y="3860800"/>
            <a:ext cx="1081088" cy="647700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fr-FR" sz="1800" b="1" dirty="0">
                <a:latin typeface="Calibri" pitchFamily="34" charset="0"/>
                <a:cs typeface="Calibri" pitchFamily="34" charset="0"/>
              </a:rPr>
              <a:t>Non</a:t>
            </a:r>
          </a:p>
          <a:p>
            <a:pPr algn="ctr"/>
            <a:r>
              <a:rPr lang="fr-FR" sz="1800" b="1" dirty="0">
                <a:latin typeface="Calibri" pitchFamily="34" charset="0"/>
                <a:cs typeface="Calibri" pitchFamily="34" charset="0"/>
              </a:rPr>
              <a:t> immunisé</a:t>
            </a:r>
          </a:p>
        </p:txBody>
      </p:sp>
      <p:sp>
        <p:nvSpPr>
          <p:cNvPr id="46102" name="AutoShape 22"/>
          <p:cNvSpPr>
            <a:spLocks noChangeArrowheads="1"/>
          </p:cNvSpPr>
          <p:nvPr/>
        </p:nvSpPr>
        <p:spPr bwMode="auto">
          <a:xfrm>
            <a:off x="1500166" y="3786190"/>
            <a:ext cx="1857388" cy="854084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fr-FR" b="1" dirty="0" smtClean="0">
                <a:latin typeface="Calibri" pitchFamily="34" charset="0"/>
                <a:cs typeface="Calibri" pitchFamily="34" charset="0"/>
              </a:rPr>
              <a:t>IgG  faible et </a:t>
            </a:r>
          </a:p>
          <a:p>
            <a:pPr algn="ctr"/>
            <a:r>
              <a:rPr lang="fr-FR" b="1" dirty="0" smtClean="0">
                <a:latin typeface="Calibri" pitchFamily="34" charset="0"/>
                <a:cs typeface="Calibri" pitchFamily="34" charset="0"/>
              </a:rPr>
              <a:t>Stable /Immunisée</a:t>
            </a:r>
            <a:endParaRPr lang="fr-FR" sz="1800" b="1" dirty="0" smtClean="0">
              <a:latin typeface="Calibri" pitchFamily="34" charset="0"/>
              <a:cs typeface="Calibri" pitchFamily="34" charset="0"/>
            </a:endParaRPr>
          </a:p>
          <a:p>
            <a:pPr algn="ctr"/>
            <a:endParaRPr lang="fr-FR" sz="1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103" name="AutoShape 23"/>
          <p:cNvSpPr>
            <a:spLocks noChangeArrowheads="1"/>
          </p:cNvSpPr>
          <p:nvPr/>
        </p:nvSpPr>
        <p:spPr bwMode="auto">
          <a:xfrm>
            <a:off x="4643438" y="3860800"/>
            <a:ext cx="2160587" cy="720725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fr-FR" sz="1800" b="1" dirty="0">
                <a:latin typeface="Calibri" pitchFamily="34" charset="0"/>
                <a:cs typeface="Calibri" pitchFamily="34" charset="0"/>
              </a:rPr>
              <a:t>Toxo récente ou</a:t>
            </a:r>
          </a:p>
          <a:p>
            <a:pPr algn="ctr"/>
            <a:r>
              <a:rPr lang="fr-FR" sz="18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IgM </a:t>
            </a:r>
            <a:r>
              <a:rPr lang="fr-FR" sz="1800" b="1" dirty="0">
                <a:latin typeface="Calibri" pitchFamily="34" charset="0"/>
                <a:cs typeface="Calibri" pitchFamily="34" charset="0"/>
              </a:rPr>
              <a:t>non spécifiques</a:t>
            </a:r>
          </a:p>
        </p:txBody>
      </p:sp>
      <p:sp>
        <p:nvSpPr>
          <p:cNvPr id="46104" name="AutoShape 24"/>
          <p:cNvSpPr>
            <a:spLocks noChangeArrowheads="1"/>
          </p:cNvSpPr>
          <p:nvPr/>
        </p:nvSpPr>
        <p:spPr bwMode="auto">
          <a:xfrm>
            <a:off x="7451725" y="3860800"/>
            <a:ext cx="1368425" cy="720725"/>
          </a:xfrm>
          <a:prstGeom prst="flowChartProcess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Avidité 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IgG</a:t>
            </a:r>
            <a:endParaRPr lang="fr-FR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fr-FR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+ </a:t>
            </a:r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IgA</a:t>
            </a:r>
            <a:endParaRPr lang="fr-FR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105" name="AutoShape 25"/>
          <p:cNvSpPr>
            <a:spLocks noChangeArrowheads="1"/>
          </p:cNvSpPr>
          <p:nvPr/>
        </p:nvSpPr>
        <p:spPr bwMode="auto">
          <a:xfrm>
            <a:off x="827088" y="4581525"/>
            <a:ext cx="287337" cy="576263"/>
          </a:xfrm>
          <a:prstGeom prst="downArrow">
            <a:avLst>
              <a:gd name="adj1" fmla="val 50000"/>
              <a:gd name="adj2" fmla="val 50138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6106" name="AutoShape 26"/>
          <p:cNvSpPr>
            <a:spLocks noChangeArrowheads="1"/>
          </p:cNvSpPr>
          <p:nvPr/>
        </p:nvSpPr>
        <p:spPr bwMode="auto">
          <a:xfrm>
            <a:off x="323850" y="5157788"/>
            <a:ext cx="1223963" cy="720725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fr-FR" sz="1800" b="1" dirty="0">
                <a:latin typeface="Calibri" pitchFamily="34" charset="0"/>
                <a:cs typeface="Calibri" pitchFamily="34" charset="0"/>
              </a:rPr>
              <a:t>Contrôle à</a:t>
            </a:r>
          </a:p>
          <a:p>
            <a:pPr algn="ctr">
              <a:defRPr/>
            </a:pPr>
            <a:r>
              <a:rPr lang="fr-FR" b="1" dirty="0" smtClean="0">
                <a:latin typeface="Calibri" pitchFamily="34" charset="0"/>
                <a:cs typeface="Calibri" pitchFamily="34" charset="0"/>
              </a:rPr>
              <a:t>1mois</a:t>
            </a:r>
            <a:endParaRPr lang="fr-FR" sz="1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107" name="AutoShape 27"/>
          <p:cNvSpPr>
            <a:spLocks noChangeArrowheads="1"/>
          </p:cNvSpPr>
          <p:nvPr/>
        </p:nvSpPr>
        <p:spPr bwMode="auto">
          <a:xfrm>
            <a:off x="1692275" y="5157788"/>
            <a:ext cx="1223963" cy="720725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fr-FR" sz="1800" b="1" dirty="0">
                <a:latin typeface="Calibri" pitchFamily="34" charset="0"/>
                <a:cs typeface="Calibri" pitchFamily="34" charset="0"/>
              </a:rPr>
              <a:t>Contrôle à</a:t>
            </a:r>
          </a:p>
          <a:p>
            <a:pPr algn="ctr">
              <a:defRPr/>
            </a:pPr>
            <a:r>
              <a:rPr lang="fr-FR" sz="1800" b="1" dirty="0">
                <a:latin typeface="Calibri" pitchFamily="34" charset="0"/>
                <a:cs typeface="Calibri" pitchFamily="34" charset="0"/>
              </a:rPr>
              <a:t>3 semaines</a:t>
            </a:r>
          </a:p>
        </p:txBody>
      </p:sp>
      <p:sp>
        <p:nvSpPr>
          <p:cNvPr id="46108" name="AutoShape 28"/>
          <p:cNvSpPr>
            <a:spLocks noChangeArrowheads="1"/>
          </p:cNvSpPr>
          <p:nvPr/>
        </p:nvSpPr>
        <p:spPr bwMode="auto">
          <a:xfrm>
            <a:off x="3786182" y="3286124"/>
            <a:ext cx="287338" cy="576262"/>
          </a:xfrm>
          <a:prstGeom prst="downArrow">
            <a:avLst>
              <a:gd name="adj1" fmla="val 50000"/>
              <a:gd name="adj2" fmla="val 50138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6109" name="AutoShape 29"/>
          <p:cNvSpPr>
            <a:spLocks noChangeArrowheads="1"/>
          </p:cNvSpPr>
          <p:nvPr/>
        </p:nvSpPr>
        <p:spPr bwMode="auto">
          <a:xfrm>
            <a:off x="8388350" y="5445125"/>
            <a:ext cx="287338" cy="431800"/>
          </a:xfrm>
          <a:prstGeom prst="downArrow">
            <a:avLst>
              <a:gd name="adj1" fmla="val 50000"/>
              <a:gd name="adj2" fmla="val 37569"/>
            </a:avLst>
          </a:prstGeom>
          <a:solidFill>
            <a:srgbClr val="C0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6110" name="AutoShape 30"/>
          <p:cNvSpPr>
            <a:spLocks noChangeArrowheads="1"/>
          </p:cNvSpPr>
          <p:nvPr/>
        </p:nvSpPr>
        <p:spPr bwMode="auto">
          <a:xfrm>
            <a:off x="5508625" y="4652963"/>
            <a:ext cx="287338" cy="504825"/>
          </a:xfrm>
          <a:prstGeom prst="downArrow">
            <a:avLst>
              <a:gd name="adj1" fmla="val 50278"/>
              <a:gd name="adj2" fmla="val 43923"/>
            </a:avLst>
          </a:prstGeom>
          <a:solidFill>
            <a:schemeClr val="accent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6111" name="AutoShape 31"/>
          <p:cNvSpPr>
            <a:spLocks noChangeArrowheads="1"/>
          </p:cNvSpPr>
          <p:nvPr/>
        </p:nvSpPr>
        <p:spPr bwMode="auto">
          <a:xfrm>
            <a:off x="4714876" y="5229225"/>
            <a:ext cx="2000263" cy="576263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IgM  autre technique</a:t>
            </a:r>
            <a:endParaRPr lang="fr-FR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fr-FR" sz="16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IgA</a:t>
            </a:r>
            <a:endParaRPr lang="fr-FR" sz="16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112" name="AutoShape 32"/>
          <p:cNvSpPr>
            <a:spLocks noChangeArrowheads="1"/>
          </p:cNvSpPr>
          <p:nvPr/>
        </p:nvSpPr>
        <p:spPr bwMode="auto">
          <a:xfrm>
            <a:off x="5076825" y="5876925"/>
            <a:ext cx="1223963" cy="720725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fr-FR" sz="1800" b="1" dirty="0">
                <a:latin typeface="Calibri" pitchFamily="34" charset="0"/>
                <a:cs typeface="Calibri" pitchFamily="34" charset="0"/>
              </a:rPr>
              <a:t>Contrôle à</a:t>
            </a:r>
          </a:p>
          <a:p>
            <a:pPr algn="ctr">
              <a:defRPr/>
            </a:pP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3 semaines</a:t>
            </a:r>
            <a:endParaRPr lang="fr-FR" sz="18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113" name="AutoShape 33"/>
          <p:cNvSpPr>
            <a:spLocks noChangeArrowheads="1"/>
          </p:cNvSpPr>
          <p:nvPr/>
        </p:nvSpPr>
        <p:spPr bwMode="auto">
          <a:xfrm>
            <a:off x="7286644" y="4652963"/>
            <a:ext cx="1462069" cy="720725"/>
          </a:xfrm>
          <a:prstGeom prst="flowChartProcess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Contrôle à</a:t>
            </a:r>
          </a:p>
          <a:p>
            <a:pPr algn="ctr"/>
            <a:r>
              <a:rPr lang="fr-FR" sz="18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3 semaines</a:t>
            </a:r>
          </a:p>
        </p:txBody>
      </p:sp>
      <p:sp>
        <p:nvSpPr>
          <p:cNvPr id="46114" name="AutoShape 34"/>
          <p:cNvSpPr>
            <a:spLocks noChangeArrowheads="1"/>
          </p:cNvSpPr>
          <p:nvPr/>
        </p:nvSpPr>
        <p:spPr bwMode="auto">
          <a:xfrm>
            <a:off x="7286644" y="5429264"/>
            <a:ext cx="287338" cy="431800"/>
          </a:xfrm>
          <a:prstGeom prst="downArrow">
            <a:avLst>
              <a:gd name="adj1" fmla="val 50000"/>
              <a:gd name="adj2" fmla="val 37569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6116" name="AutoShape 36"/>
          <p:cNvSpPr>
            <a:spLocks noChangeArrowheads="1"/>
          </p:cNvSpPr>
          <p:nvPr/>
        </p:nvSpPr>
        <p:spPr bwMode="auto">
          <a:xfrm>
            <a:off x="6715141" y="5949950"/>
            <a:ext cx="1143008" cy="720725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Toxo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</a:t>
            </a:r>
            <a:endParaRPr lang="fr-FR" sz="2000" b="1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fr-FR" sz="2000" b="1" dirty="0">
                <a:latin typeface="Calibri" pitchFamily="34" charset="0"/>
                <a:cs typeface="Calibri" pitchFamily="34" charset="0"/>
              </a:rPr>
              <a:t>ancienne</a:t>
            </a:r>
            <a:endParaRPr lang="fr-FR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117" name="AutoShape 37"/>
          <p:cNvSpPr>
            <a:spLocks noChangeArrowheads="1"/>
          </p:cNvSpPr>
          <p:nvPr/>
        </p:nvSpPr>
        <p:spPr bwMode="auto">
          <a:xfrm>
            <a:off x="8001024" y="5949950"/>
            <a:ext cx="1000132" cy="720725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fr-FR" sz="2000" b="1" dirty="0">
                <a:latin typeface="Calibri" pitchFamily="34" charset="0"/>
                <a:cs typeface="Calibri" pitchFamily="34" charset="0"/>
              </a:rPr>
              <a:t>Toxo </a:t>
            </a:r>
          </a:p>
          <a:p>
            <a:pPr algn="ctr"/>
            <a:r>
              <a:rPr lang="fr-FR" sz="1800" b="1" dirty="0">
                <a:latin typeface="Calibri" pitchFamily="34" charset="0"/>
                <a:cs typeface="Calibri" pitchFamily="34" charset="0"/>
              </a:rPr>
              <a:t>récente</a:t>
            </a:r>
            <a:endParaRPr lang="fr-FR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118" name="AutoShape 38"/>
          <p:cNvSpPr>
            <a:spLocks noChangeArrowheads="1"/>
          </p:cNvSpPr>
          <p:nvPr/>
        </p:nvSpPr>
        <p:spPr bwMode="auto">
          <a:xfrm>
            <a:off x="2214546" y="4714884"/>
            <a:ext cx="287337" cy="285752"/>
          </a:xfrm>
          <a:prstGeom prst="downArrow">
            <a:avLst>
              <a:gd name="adj1" fmla="val 50000"/>
              <a:gd name="adj2" fmla="val 50138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6119" name="AutoShape 39"/>
          <p:cNvSpPr>
            <a:spLocks noChangeArrowheads="1"/>
          </p:cNvSpPr>
          <p:nvPr/>
        </p:nvSpPr>
        <p:spPr bwMode="auto">
          <a:xfrm>
            <a:off x="3500430" y="3857628"/>
            <a:ext cx="936625" cy="649288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endParaRPr lang="fr-FR" sz="2000" b="1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fr-FR" sz="1600" b="1" dirty="0">
                <a:latin typeface="Calibri" pitchFamily="34" charset="0"/>
                <a:cs typeface="Calibri" pitchFamily="34" charset="0"/>
              </a:rPr>
              <a:t>Si</a:t>
            </a:r>
          </a:p>
          <a:p>
            <a:pPr algn="ctr"/>
            <a:r>
              <a:rPr lang="fr-FR" sz="1600" b="1" dirty="0" smtClean="0">
                <a:latin typeface="Calibri" pitchFamily="34" charset="0"/>
                <a:cs typeface="Calibri" pitchFamily="34" charset="0"/>
              </a:rPr>
              <a:t>IgG&gt;300</a:t>
            </a:r>
            <a:endParaRPr lang="fr-FR" sz="1600" b="1" dirty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fr-FR" sz="1800" b="1" dirty="0">
                <a:latin typeface="Calibri" pitchFamily="34" charset="0"/>
                <a:cs typeface="Calibri" pitchFamily="34" charset="0"/>
              </a:rPr>
              <a:t> </a:t>
            </a:r>
            <a:endParaRPr lang="fr-FR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121" name="AutoShape 41"/>
          <p:cNvSpPr>
            <a:spLocks noChangeArrowheads="1"/>
          </p:cNvSpPr>
          <p:nvPr/>
        </p:nvSpPr>
        <p:spPr bwMode="auto">
          <a:xfrm>
            <a:off x="3492500" y="4581525"/>
            <a:ext cx="287338" cy="431800"/>
          </a:xfrm>
          <a:prstGeom prst="downArrow">
            <a:avLst>
              <a:gd name="adj1" fmla="val 50000"/>
              <a:gd name="adj2" fmla="val 37569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6122" name="AutoShape 42"/>
          <p:cNvSpPr>
            <a:spLocks noChangeArrowheads="1"/>
          </p:cNvSpPr>
          <p:nvPr/>
        </p:nvSpPr>
        <p:spPr bwMode="auto">
          <a:xfrm>
            <a:off x="3059113" y="5013325"/>
            <a:ext cx="1225550" cy="647700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fr-FR" sz="1600" b="1" dirty="0">
                <a:latin typeface="Calibri" pitchFamily="34" charset="0"/>
                <a:cs typeface="Calibri" pitchFamily="34" charset="0"/>
              </a:rPr>
              <a:t>Avidité </a:t>
            </a:r>
            <a:r>
              <a:rPr lang="fr-FR" sz="1600" b="1" dirty="0" smtClean="0">
                <a:latin typeface="Calibri" pitchFamily="34" charset="0"/>
                <a:cs typeface="Calibri" pitchFamily="34" charset="0"/>
              </a:rPr>
              <a:t>IgG</a:t>
            </a:r>
            <a:endParaRPr lang="fr-FR" sz="1600" b="1" dirty="0">
              <a:latin typeface="Calibri" pitchFamily="34" charset="0"/>
              <a:cs typeface="Calibri" pitchFamily="34" charset="0"/>
            </a:endParaRPr>
          </a:p>
          <a:p>
            <a:pPr algn="ctr">
              <a:defRPr/>
            </a:pPr>
            <a:r>
              <a:rPr lang="fr-FR" sz="1600" b="1" dirty="0">
                <a:latin typeface="Calibri" pitchFamily="34" charset="0"/>
                <a:cs typeface="Calibri" pitchFamily="34" charset="0"/>
              </a:rPr>
              <a:t>+ </a:t>
            </a:r>
            <a:r>
              <a:rPr lang="fr-FR" sz="1600" b="1" dirty="0" smtClean="0">
                <a:latin typeface="Calibri" pitchFamily="34" charset="0"/>
                <a:cs typeface="Calibri" pitchFamily="34" charset="0"/>
              </a:rPr>
              <a:t>IgA</a:t>
            </a:r>
            <a:endParaRPr lang="fr-FR" sz="16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6124" name="AutoShape 44"/>
          <p:cNvSpPr>
            <a:spLocks noChangeArrowheads="1"/>
          </p:cNvSpPr>
          <p:nvPr/>
        </p:nvSpPr>
        <p:spPr bwMode="auto">
          <a:xfrm>
            <a:off x="2771775" y="6021388"/>
            <a:ext cx="1944688" cy="720725"/>
          </a:xfrm>
          <a:prstGeom prst="flowChartProcess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fr-FR" sz="1600" b="1" dirty="0">
                <a:latin typeface="Calibri" pitchFamily="34" charset="0"/>
                <a:cs typeface="Calibri" pitchFamily="34" charset="0"/>
              </a:rPr>
              <a:t>Toxo récente sans IgM</a:t>
            </a:r>
          </a:p>
          <a:p>
            <a:pPr algn="ctr"/>
            <a:r>
              <a:rPr lang="fr-FR" sz="1600" b="1" dirty="0">
                <a:latin typeface="Calibri" pitchFamily="34" charset="0"/>
                <a:cs typeface="Calibri" pitchFamily="34" charset="0"/>
              </a:rPr>
              <a:t>ou séroréactivation</a:t>
            </a:r>
            <a:r>
              <a:rPr lang="fr-FR" b="1" dirty="0"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46125" name="AutoShape 45"/>
          <p:cNvSpPr>
            <a:spLocks noChangeArrowheads="1"/>
          </p:cNvSpPr>
          <p:nvPr/>
        </p:nvSpPr>
        <p:spPr bwMode="auto">
          <a:xfrm>
            <a:off x="3492500" y="5734050"/>
            <a:ext cx="287338" cy="28733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8642" name="AutoShape 46"/>
          <p:cNvSpPr>
            <a:spLocks noChangeAspect="1" noChangeArrowheads="1"/>
          </p:cNvSpPr>
          <p:nvPr/>
        </p:nvSpPr>
        <p:spPr bwMode="auto">
          <a:xfrm rot="5400000">
            <a:off x="7160429" y="411943"/>
            <a:ext cx="630238" cy="2663825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334 h 21600"/>
              <a:gd name="T14" fmla="*/ 15949 w 21600"/>
              <a:gd name="T15" fmla="*/ 982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427" y="0"/>
                </a:lnTo>
                <a:lnTo>
                  <a:pt x="12427" y="2334"/>
                </a:lnTo>
                <a:cubicBezTo>
                  <a:pt x="5564" y="2334"/>
                  <a:pt x="0" y="6732"/>
                  <a:pt x="0" y="12158"/>
                </a:cubicBezTo>
                <a:lnTo>
                  <a:pt x="0" y="21600"/>
                </a:lnTo>
                <a:lnTo>
                  <a:pt x="7656" y="21600"/>
                </a:lnTo>
                <a:lnTo>
                  <a:pt x="7656" y="12158"/>
                </a:lnTo>
                <a:cubicBezTo>
                  <a:pt x="7656" y="10869"/>
                  <a:pt x="9792" y="9824"/>
                  <a:pt x="12427" y="9824"/>
                </a:cubicBezTo>
                <a:lnTo>
                  <a:pt x="12427" y="12158"/>
                </a:lnTo>
                <a:close/>
              </a:path>
            </a:pathLst>
          </a:custGeom>
          <a:solidFill>
            <a:srgbClr val="C00000"/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FR"/>
          </a:p>
        </p:txBody>
      </p:sp>
      <p:sp>
        <p:nvSpPr>
          <p:cNvPr id="68643" name="AutoShape 47"/>
          <p:cNvSpPr>
            <a:spLocks noChangeAspect="1" noChangeArrowheads="1"/>
          </p:cNvSpPr>
          <p:nvPr/>
        </p:nvSpPr>
        <p:spPr bwMode="auto">
          <a:xfrm rot="16200000" flipH="1">
            <a:off x="1223138" y="348443"/>
            <a:ext cx="647700" cy="2808287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334 h 21600"/>
              <a:gd name="T14" fmla="*/ 15949 w 21600"/>
              <a:gd name="T15" fmla="*/ 982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2427" y="0"/>
                </a:lnTo>
                <a:lnTo>
                  <a:pt x="12427" y="2334"/>
                </a:lnTo>
                <a:cubicBezTo>
                  <a:pt x="5564" y="2334"/>
                  <a:pt x="0" y="6732"/>
                  <a:pt x="0" y="12158"/>
                </a:cubicBezTo>
                <a:lnTo>
                  <a:pt x="0" y="21600"/>
                </a:lnTo>
                <a:lnTo>
                  <a:pt x="7656" y="21600"/>
                </a:lnTo>
                <a:lnTo>
                  <a:pt x="7656" y="12158"/>
                </a:lnTo>
                <a:cubicBezTo>
                  <a:pt x="7656" y="10869"/>
                  <a:pt x="9792" y="9824"/>
                  <a:pt x="12427" y="9824"/>
                </a:cubicBezTo>
                <a:lnTo>
                  <a:pt x="12427" y="12158"/>
                </a:lnTo>
                <a:close/>
              </a:path>
            </a:pathLst>
          </a:custGeom>
          <a:solidFill>
            <a:schemeClr val="accent1"/>
          </a:solidFill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fr-FR"/>
          </a:p>
        </p:txBody>
      </p:sp>
      <p:sp>
        <p:nvSpPr>
          <p:cNvPr id="68644" name="AutoShape 48"/>
          <p:cNvSpPr>
            <a:spLocks noChangeArrowheads="1"/>
          </p:cNvSpPr>
          <p:nvPr/>
        </p:nvSpPr>
        <p:spPr bwMode="auto">
          <a:xfrm>
            <a:off x="3132138" y="2143116"/>
            <a:ext cx="296854" cy="349259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68645" name="AutoShape 49"/>
          <p:cNvSpPr>
            <a:spLocks noChangeArrowheads="1"/>
          </p:cNvSpPr>
          <p:nvPr/>
        </p:nvSpPr>
        <p:spPr bwMode="auto">
          <a:xfrm>
            <a:off x="5508625" y="2143116"/>
            <a:ext cx="277821" cy="350847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6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6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6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6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6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6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6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6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6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6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6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6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6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6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6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6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6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6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6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6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6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6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6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6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6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6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46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46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46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46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46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6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6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6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6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6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6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6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94" grpId="0" animBg="1"/>
      <p:bldP spid="46098" grpId="0" animBg="1"/>
      <p:bldP spid="46099" grpId="0" animBg="1"/>
      <p:bldP spid="46100" grpId="0" animBg="1"/>
      <p:bldP spid="46101" grpId="0" animBg="1" autoUpdateAnimBg="0"/>
      <p:bldP spid="46102" grpId="0" animBg="1" autoUpdateAnimBg="0"/>
      <p:bldP spid="46103" grpId="0" animBg="1" autoUpdateAnimBg="0"/>
      <p:bldP spid="46104" grpId="0" animBg="1" autoUpdateAnimBg="0"/>
      <p:bldP spid="46105" grpId="0" animBg="1"/>
      <p:bldP spid="46106" grpId="0" animBg="1" autoUpdateAnimBg="0"/>
      <p:bldP spid="46107" grpId="0" animBg="1" autoUpdateAnimBg="0"/>
      <p:bldP spid="46108" grpId="0" animBg="1"/>
      <p:bldP spid="46109" grpId="0" animBg="1"/>
      <p:bldP spid="46110" grpId="0" animBg="1"/>
      <p:bldP spid="46111" grpId="0" animBg="1" autoUpdateAnimBg="0"/>
      <p:bldP spid="46112" grpId="0" animBg="1" autoUpdateAnimBg="0"/>
      <p:bldP spid="46113" grpId="0" animBg="1" autoUpdateAnimBg="0"/>
      <p:bldP spid="46114" grpId="0" animBg="1"/>
      <p:bldP spid="46116" grpId="0" animBg="1" autoUpdateAnimBg="0"/>
      <p:bldP spid="46117" grpId="0" animBg="1" autoUpdateAnimBg="0"/>
      <p:bldP spid="46118" grpId="0" animBg="1"/>
      <p:bldP spid="46119" grpId="0" animBg="1" autoUpdateAnimBg="0"/>
      <p:bldP spid="46121" grpId="0" animBg="1"/>
      <p:bldP spid="46122" grpId="0" animBg="1" autoUpdateAnimBg="0"/>
      <p:bldP spid="46124" grpId="0" animBg="1" autoUpdateAnimBg="0"/>
      <p:bldP spid="461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170008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fr-FR" sz="2000" b="1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Test d'avidité des IgG</a:t>
            </a:r>
            <a:r>
              <a:rPr lang="fr-FR" sz="2400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:</a:t>
            </a:r>
          </a:p>
          <a:p>
            <a:pPr>
              <a:buNone/>
            </a:pPr>
            <a:endParaRPr lang="fr-FR" sz="2400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400" dirty="0" smtClean="0">
                <a:latin typeface="Calibri" pitchFamily="34" charset="0"/>
                <a:cs typeface="Calibri" pitchFamily="34" charset="0"/>
              </a:rPr>
              <a:t>La force de la liaison du complexe immun Ag-Ac  et faciliter la datation de l’infection. </a:t>
            </a:r>
          </a:p>
          <a:p>
            <a:r>
              <a:rPr lang="fr-FR" sz="2400" dirty="0" smtClean="0">
                <a:latin typeface="Calibri" pitchFamily="34" charset="0"/>
                <a:cs typeface="Calibri" pitchFamily="34" charset="0"/>
              </a:rPr>
              <a:t>Le résultat de cette analyse est exprimé en pourcentage, ou "indice d’avidité" : </a:t>
            </a:r>
          </a:p>
          <a:p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un indice inférieur à 20 % 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: indice faible : révèle plutôt une infection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récente.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 </a:t>
            </a:r>
          </a:p>
          <a:p>
            <a:r>
              <a:rPr lang="fr-FR" sz="24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un pourcentage supérieur à 35 %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: indice élevé : indique que l’infection est </a:t>
            </a:r>
            <a:r>
              <a:rPr lang="fr-FR" sz="2400" b="1" dirty="0" smtClean="0">
                <a:latin typeface="Calibri" pitchFamily="34" charset="0"/>
                <a:cs typeface="Calibri" pitchFamily="34" charset="0"/>
              </a:rPr>
              <a:t>ancienne 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r>
              <a:rPr lang="fr-FR" sz="2400" dirty="0" smtClean="0">
                <a:latin typeface="Calibri" pitchFamily="34" charset="0"/>
                <a:cs typeface="Calibri" pitchFamily="34" charset="0"/>
              </a:rPr>
              <a:t> entre 20 et 35 %, il faut renouveler le test quatre semaines plus tard, pour pouvoir dater la contamination.</a:t>
            </a:r>
            <a:endParaRPr lang="fr-FR" sz="2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8"/>
          <p:cNvGraphicFramePr>
            <a:graphicFrameLocks noGrp="1"/>
          </p:cNvGraphicFramePr>
          <p:nvPr/>
        </p:nvGraphicFramePr>
        <p:xfrm>
          <a:off x="142845" y="714355"/>
          <a:ext cx="8786874" cy="6015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958"/>
                <a:gridCol w="2928958"/>
                <a:gridCol w="2928958"/>
              </a:tblGrid>
              <a:tr h="623955">
                <a:tc>
                  <a:txBody>
                    <a:bodyPr/>
                    <a:lstStyle/>
                    <a:p>
                      <a:endParaRPr lang="fr-FR" sz="1600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1er prélèvement</a:t>
                      </a:r>
                      <a:endParaRPr lang="fr-FR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2e prélèvement</a:t>
                      </a:r>
                      <a:endParaRPr lang="fr-FR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1600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Interprétation du résultat</a:t>
                      </a:r>
                      <a:endParaRPr lang="fr-FR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742036"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IgM = 0</a:t>
                      </a:r>
                    </a:p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IgG = 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             </a:t>
                      </a:r>
                    </a:p>
                    <a:p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                           / </a:t>
                      </a:r>
                      <a:endParaRPr lang="fr-FR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Sérologie toxoplasmique </a:t>
                      </a:r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négative, Absence d'immunisation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fr-FR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623955"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IgM = 0</a:t>
                      </a:r>
                    </a:p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IgG = 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1er cas 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: -</a:t>
                      </a:r>
                      <a:r>
                        <a:rPr lang="fr-FR" sz="1600" baseline="0" dirty="0" smtClean="0"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 IgM = 0</a:t>
                      </a:r>
                    </a:p>
                    <a:p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   </a:t>
                      </a:r>
                      <a:r>
                        <a:rPr lang="fr-FR" sz="1600" baseline="0" dirty="0" smtClean="0">
                          <a:latin typeface="Calibri" pitchFamily="34" charset="0"/>
                          <a:cs typeface="Calibri" pitchFamily="34" charset="0"/>
                        </a:rPr>
                        <a:t>         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    - IgG = taux stables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0" dirty="0" smtClean="0">
                          <a:latin typeface="Calibri" pitchFamily="34" charset="0"/>
                          <a:cs typeface="Calibri" pitchFamily="34" charset="0"/>
                        </a:rPr>
                        <a:t>Affection ancienne 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(&gt; 3 - 5 mois). </a:t>
                      </a:r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Sujet immunisé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fr-FR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1079799">
                <a:tc>
                  <a:txBody>
                    <a:bodyPr/>
                    <a:lstStyle/>
                    <a:p>
                      <a:endParaRPr lang="fr-FR" sz="160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2e cas 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: -  IgM = 0</a:t>
                      </a:r>
                    </a:p>
                    <a:p>
                      <a:r>
                        <a:rPr lang="fr-FR" sz="1600" baseline="0" dirty="0" smtClean="0">
                          <a:latin typeface="Calibri" pitchFamily="34" charset="0"/>
                          <a:cs typeface="Calibri" pitchFamily="34" charset="0"/>
                        </a:rPr>
                        <a:t>              - 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 IgG = taux augmentés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Primo-infection sans IgM 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(où dans laquelle les IgM ont disparu) </a:t>
                      </a:r>
                    </a:p>
                    <a:p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ou </a:t>
                      </a:r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réactivation sérologique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endParaRPr lang="fr-FR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832987"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IgM = +</a:t>
                      </a:r>
                    </a:p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IgG = +</a:t>
                      </a:r>
                      <a:endParaRPr lang="fr-FR" sz="1600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1er cas 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:- IgM = +</a:t>
                      </a:r>
                    </a:p>
                    <a:p>
                      <a:r>
                        <a:rPr lang="fr-FR" sz="1600" baseline="0" dirty="0" smtClean="0">
                          <a:latin typeface="Calibri" pitchFamily="34" charset="0"/>
                          <a:cs typeface="Calibri" pitchFamily="34" charset="0"/>
                        </a:rPr>
                        <a:t>             -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 IgG = taux stables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Affection ancienne. Présence d'IgM résiduelles</a:t>
                      </a:r>
                    </a:p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Sujet immunisé.</a:t>
                      </a:r>
                    </a:p>
                  </a:txBody>
                  <a:tcPr/>
                </a:tc>
              </a:tr>
              <a:tr h="623955">
                <a:tc>
                  <a:txBody>
                    <a:bodyPr/>
                    <a:lstStyle/>
                    <a:p>
                      <a:endParaRPr lang="fr-FR" sz="160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2e cas:- 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IgM = + </a:t>
                      </a:r>
                    </a:p>
                    <a:p>
                      <a:r>
                        <a:rPr lang="fr-FR" sz="1600" baseline="0" dirty="0" smtClean="0">
                          <a:latin typeface="Calibri" pitchFamily="34" charset="0"/>
                          <a:cs typeface="Calibri" pitchFamily="34" charset="0"/>
                        </a:rPr>
                        <a:t>          -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 IgG = taux augmentés</a:t>
                      </a:r>
                      <a:endParaRPr lang="fr-FR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Infection récente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 datant de moins de 3 mois.</a:t>
                      </a:r>
                      <a:endParaRPr lang="fr-FR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623955"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IgM = +</a:t>
                      </a:r>
                    </a:p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IgG = 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IgM = + </a:t>
                      </a:r>
                    </a:p>
                    <a:p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IgG = +</a:t>
                      </a:r>
                      <a:endParaRPr lang="fr-FR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Primo-infection</a:t>
                      </a:r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 datant de moins de 3 mois.</a:t>
                      </a:r>
                      <a:endParaRPr lang="fr-FR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</a:tr>
              <a:tr h="784035">
                <a:tc>
                  <a:txBody>
                    <a:bodyPr/>
                    <a:lstStyle/>
                    <a:p>
                      <a:endParaRPr lang="fr-FR" sz="1600" dirty="0" smtClean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 IgM = + (taux stables)</a:t>
                      </a:r>
                    </a:p>
                    <a:p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 IgG = 0</a:t>
                      </a:r>
                      <a:endParaRPr lang="fr-FR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600" dirty="0" smtClean="0">
                          <a:latin typeface="Calibri" pitchFamily="34" charset="0"/>
                          <a:cs typeface="Calibri" pitchFamily="34" charset="0"/>
                        </a:rPr>
                        <a:t>Présence d'IgM non spécifiques</a:t>
                      </a:r>
                    </a:p>
                    <a:p>
                      <a:r>
                        <a:rPr lang="fr-FR" sz="1600" b="1" dirty="0" smtClean="0">
                          <a:latin typeface="Calibri" pitchFamily="34" charset="0"/>
                          <a:cs typeface="Calibri" pitchFamily="34" charset="0"/>
                        </a:rPr>
                        <a:t>Sujet non immunisé.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42844" y="142852"/>
            <a:ext cx="8786874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Interprétation de la sérologie chez femme enceinte  et sujet immunocompétent </a:t>
            </a: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 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cer\Downloads\Diapositive 1_fichiers\img81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215338" y="48708"/>
            <a:ext cx="714380" cy="828031"/>
          </a:xfrm>
          <a:prstGeom prst="rect">
            <a:avLst/>
          </a:prstGeom>
          <a:noFill/>
        </p:spPr>
      </p:pic>
      <p:pic>
        <p:nvPicPr>
          <p:cNvPr id="6" name="Picture 2" descr="C:\Users\acer\Pictures\toxoplasmose-59-638.jpg"/>
          <p:cNvPicPr>
            <a:picLocks noChangeAspect="1" noChangeArrowheads="1"/>
          </p:cNvPicPr>
          <p:nvPr/>
        </p:nvPicPr>
        <p:blipFill>
          <a:blip r:embed="rId3"/>
          <a:srcRect l="3846" t="6250" r="3846" b="4687"/>
          <a:stretch>
            <a:fillRect/>
          </a:stretch>
        </p:blipFill>
        <p:spPr bwMode="auto">
          <a:xfrm>
            <a:off x="142844" y="2071678"/>
            <a:ext cx="3714776" cy="45005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 t="4054" b="2703"/>
          <a:stretch>
            <a:fillRect/>
          </a:stretch>
        </p:blipFill>
        <p:spPr bwMode="auto">
          <a:xfrm>
            <a:off x="4071934" y="142852"/>
            <a:ext cx="4857784" cy="64294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14" descr="C:\Users\acer\Desktop\njh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214290"/>
            <a:ext cx="3714776" cy="1714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t="1587" b="4762"/>
          <a:stretch>
            <a:fillRect/>
          </a:stretch>
        </p:blipFill>
        <p:spPr bwMode="auto">
          <a:xfrm>
            <a:off x="3857620" y="285728"/>
            <a:ext cx="5143536" cy="62151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785926"/>
            <a:ext cx="3571900" cy="471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C:\Users\acer\Desktop\aid4548317-v4-728px-Kill-Toxoplasma-Gondii-Step-7-Version-2.jpg"/>
          <p:cNvPicPr>
            <a:picLocks noChangeAspect="1" noChangeArrowheads="1"/>
          </p:cNvPicPr>
          <p:nvPr/>
        </p:nvPicPr>
        <p:blipFill>
          <a:blip r:embed="rId4" cstate="print"/>
          <a:srcRect b="9434"/>
          <a:stretch>
            <a:fillRect/>
          </a:stretch>
        </p:blipFill>
        <p:spPr bwMode="auto">
          <a:xfrm>
            <a:off x="142844" y="285728"/>
            <a:ext cx="3571900" cy="13573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acer\Downloads\Diapositive 1_fichiers\img81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8215338" y="48708"/>
            <a:ext cx="714380" cy="828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cer\Pictures\toxoplasmose-65-638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85720" y="428604"/>
            <a:ext cx="8572560" cy="60722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acer\Downloads\Diapositive 1_fichiers\img81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7715272" y="48708"/>
            <a:ext cx="1214446" cy="8280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4414" y="285728"/>
            <a:ext cx="7715304" cy="6286544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fr-FR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Introduction :</a:t>
            </a:r>
          </a:p>
          <a:p>
            <a:pPr>
              <a:buNone/>
            </a:pPr>
            <a:endParaRPr lang="fr-FR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Le plus souvent latente.</a:t>
            </a:r>
          </a:p>
          <a:p>
            <a:pPr>
              <a:buNone/>
            </a:pPr>
            <a:endParaRPr lang="fr-FR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Elle n'est patente que chez certains sujets non immunisés( les nouveau-nés infectés in utero) ou les immunodéprimés, en particulier les sidéens.</a:t>
            </a:r>
          </a:p>
          <a:p>
            <a:pPr>
              <a:buNone/>
            </a:pPr>
            <a:endParaRPr lang="fr-FR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Depuis les années 1980, la toxoplasmose est devenue un important problème de santé publique dans les régions tropicales à cause de </a:t>
            </a:r>
            <a:r>
              <a:rPr lang="fr-FR" b="1" dirty="0" smtClean="0">
                <a:latin typeface="Calibri" pitchFamily="34" charset="0"/>
                <a:cs typeface="Calibri" pitchFamily="34" charset="0"/>
              </a:rPr>
              <a:t>sa fréquence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 et de </a:t>
            </a:r>
            <a:r>
              <a:rPr lang="fr-FR" b="1" dirty="0" smtClean="0">
                <a:latin typeface="Calibri" pitchFamily="34" charset="0"/>
                <a:cs typeface="Calibri" pitchFamily="34" charset="0"/>
              </a:rPr>
              <a:t>sa gravité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au cours de l'infection à VIH/Sida.</a:t>
            </a:r>
          </a:p>
          <a:p>
            <a:pPr>
              <a:buFont typeface="Wingdings" pitchFamily="2" charset="2"/>
              <a:buChar char="Ø"/>
            </a:pPr>
            <a:endParaRPr lang="fr-FR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Les femmes enceintes non immunisées  constituant un groupe à risque qu’il faut protéger.</a:t>
            </a:r>
          </a:p>
          <a:p>
            <a:pPr>
              <a:buNone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La séroprévalence varie dans chaque pays selon les habitudes  culinaires.</a:t>
            </a:r>
            <a:endParaRPr lang="fr-FR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241446"/>
          </a:xfr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8- Traitement</a:t>
            </a:r>
            <a:r>
              <a:rPr lang="fr-FR" sz="28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</a:t>
            </a:r>
            <a:endParaRPr lang="fr-FR" i="1" dirty="0" smtClean="0">
              <a:latin typeface="Calibri" pitchFamily="34" charset="0"/>
              <a:cs typeface="Calibri" pitchFamily="34" charset="0"/>
            </a:endParaRPr>
          </a:p>
          <a:p>
            <a:endParaRPr lang="fr-FR" dirty="0"/>
          </a:p>
        </p:txBody>
      </p:sp>
      <p:pic>
        <p:nvPicPr>
          <p:cNvPr id="5" name="Picture 2" descr="C:\Users\acer\Pictures\toxoplasmose-67-638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14282" y="1000108"/>
            <a:ext cx="4429156" cy="56436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2" descr="C:\Users\acer\Pictures\toxoplasmose-68-638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71838" y="1000108"/>
            <a:ext cx="4129318" cy="56436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12" descr="C:\Users\acer\Desktop\nj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3" y="142852"/>
            <a:ext cx="1857387" cy="10715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429420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8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</a:t>
            </a:r>
            <a:r>
              <a:rPr lang="fr-FR" sz="28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9 – Prophylaxie :</a:t>
            </a:r>
            <a:endParaRPr lang="fr-FR" b="1" u="sng" dirty="0" smtClean="0"/>
          </a:p>
          <a:p>
            <a:pPr marL="609600" indent="-609600">
              <a:buNone/>
            </a:pPr>
            <a:endParaRPr lang="fr-FR" altLang="fr-FR" sz="2000" i="1" dirty="0" smtClean="0">
              <a:latin typeface="Calibri" pitchFamily="34" charset="0"/>
              <a:cs typeface="Calibri" pitchFamily="34" charset="0"/>
            </a:endParaRPr>
          </a:p>
          <a:p>
            <a:pPr marL="609600" indent="-609600">
              <a:buNone/>
            </a:pPr>
            <a:endParaRPr lang="fr-FR" altLang="fr-FR" sz="2400" dirty="0" smtClean="0"/>
          </a:p>
          <a:p>
            <a:pPr marL="609600" indent="-609600">
              <a:buNone/>
            </a:pPr>
            <a:r>
              <a:rPr lang="fr-FR" altLang="fr-FR" sz="2400" b="1" dirty="0" smtClean="0"/>
              <a:t>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14282" y="857232"/>
            <a:ext cx="6286544" cy="564360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Autofit/>
          </a:bodyPr>
          <a:lstStyle/>
          <a:p>
            <a:pPr marL="274320" marR="0" lvl="0" indent="-274320" algn="just" defTabSz="914400" rtl="0" eaLnBrk="1" fontAlgn="auto" latinLnBrk="0" hangingPunct="1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7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fr-FR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-  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prévention chez la femme enceinte: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" pitchFamily="2" charset="2"/>
              <a:buChar char="Ø"/>
              <a:tabLst/>
              <a:defRPr/>
            </a:pP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 dépister les femmes immunisées au moment du mariage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        ( examen prénuptial) ou avant la grossesse ( examen en  </a:t>
            </a:r>
          </a:p>
          <a:p>
            <a:pPr marL="274320" marR="0" lvl="0" indent="-274320" algn="just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lang="fr-FR" dirty="0" smtClean="0">
                <a:latin typeface="Calibri" pitchFamily="34" charset="0"/>
                <a:cs typeface="Calibri" pitchFamily="34" charset="0"/>
              </a:rPr>
              <a:t>       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préconception).</a:t>
            </a:r>
            <a:endParaRPr lang="fr-FR" dirty="0" smtClean="0">
              <a:latin typeface="Calibri" pitchFamily="34" charset="0"/>
              <a:cs typeface="Calibri" pitchFamily="34" charset="0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" pitchFamily="2" charset="2"/>
              <a:buChar char="Ø"/>
              <a:tabLst/>
              <a:defRPr/>
            </a:pP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Surveiller</a:t>
            </a:r>
            <a:r>
              <a:rPr kumimoji="0" lang="fr-FR" u="none" strike="noStrike" kern="1200" cap="none" spc="0" normalizeH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 les femmes enceintes non immunisées pendant toute leur grossesse (examens sérologiques / MOIS) et leur conseiller des mesures hygiéno-diététiques :</a:t>
            </a:r>
          </a:p>
          <a:p>
            <a:pPr marL="773113" marR="0" lvl="1" indent="-228600" algn="just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Char char=""/>
              <a:tabLst/>
              <a:defRPr/>
            </a:pPr>
            <a:endParaRPr kumimoji="0" lang="fr-FR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1280160" marR="0" lvl="4" indent="-228600" algn="just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70000"/>
              <a:buFont typeface="Wingdings"/>
              <a:buChar char=""/>
              <a:tabLst/>
              <a:defRPr/>
            </a:pP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Consommer de la viande bien cuite .</a:t>
            </a:r>
          </a:p>
          <a:p>
            <a:pPr marL="1280160" marR="0" lvl="4" indent="-228600" algn="just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70000"/>
              <a:buFont typeface="Wingdings"/>
              <a:buChar char=""/>
              <a:tabLst/>
              <a:defRPr/>
            </a:pP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Consommer des aliments bien lavés .</a:t>
            </a:r>
          </a:p>
          <a:p>
            <a:pPr marL="1280160" marR="0" lvl="4" indent="-228600" algn="just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70000"/>
              <a:buFont typeface="Wingdings"/>
              <a:buChar char=""/>
              <a:tabLst/>
              <a:defRPr/>
            </a:pP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Éviter le contact avec les chats  et leurs litières.</a:t>
            </a:r>
          </a:p>
          <a:p>
            <a:pPr marL="1280160" marR="0" lvl="4" indent="-228600" algn="just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70000"/>
              <a:buFont typeface="Wingdings"/>
              <a:buChar char=""/>
              <a:tabLst/>
              <a:defRPr/>
            </a:pP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Lavage des mains avant les repas.</a:t>
            </a:r>
          </a:p>
          <a:p>
            <a:pPr marL="1280160" marR="0" lvl="4" indent="-228600" algn="just" defTabSz="914400" rtl="0" eaLnBrk="1" fontAlgn="auto" latinLnBrk="0" hangingPunct="1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70000"/>
              <a:buFont typeface="Wingdings"/>
              <a:buChar char=""/>
              <a:tabLst/>
              <a:defRPr/>
            </a:pP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Eviter les travaux de jardinage</a:t>
            </a:r>
          </a:p>
          <a:p>
            <a:pPr marL="773113" marR="0" lvl="1" indent="-228600" algn="just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None/>
              <a:tabLst/>
              <a:defRPr/>
            </a:pPr>
            <a:endParaRPr kumimoji="0" lang="fr-FR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just" defTabSz="914400" rtl="0" eaLnBrk="1" fontAlgn="auto" latinLnBrk="0" hangingPunct="1">
              <a:lnSpc>
                <a:spcPct val="40000"/>
              </a:lnSpc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 </a:t>
            </a:r>
          </a:p>
          <a:p>
            <a:pPr marL="773113" marR="0" lvl="1" indent="-228600" algn="just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 typeface="Wingdings 2"/>
              <a:buNone/>
              <a:tabLst/>
              <a:defRPr/>
            </a:pPr>
            <a:endParaRPr kumimoji="0" lang="fr-FR" i="1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3" descr="C:\Users\acer\Desktop\imagesefg.jpg"/>
          <p:cNvPicPr>
            <a:picLocks noChangeAspect="1" noChangeArrowheads="1"/>
          </p:cNvPicPr>
          <p:nvPr/>
        </p:nvPicPr>
        <p:blipFill>
          <a:blip r:embed="rId2"/>
          <a:srcRect b="16667"/>
          <a:stretch>
            <a:fillRect/>
          </a:stretch>
        </p:blipFill>
        <p:spPr bwMode="auto">
          <a:xfrm>
            <a:off x="6643702" y="5357826"/>
            <a:ext cx="2286016" cy="11430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16" descr="C:\Users\acer\Desktop\imagesbnhgt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2643182"/>
            <a:ext cx="2286016" cy="12144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C:\Users\acer\Desktop\aid4548317-v4-728px-Kill-Toxoplasma-Gondii-Step-14-Version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4000504"/>
            <a:ext cx="2286016" cy="11944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4" descr="C:\Users\acer\Desktop\v4-728px-Kill-Toxoplasma-Gondii-Step-12-Version-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857232"/>
            <a:ext cx="2286016" cy="16430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14282" y="357166"/>
            <a:ext cx="8715436" cy="5857917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>
            <a:normAutofit/>
          </a:bodyPr>
          <a:lstStyle/>
          <a:p>
            <a:pPr marL="274320" marR="0" lvl="0" indent="-274320" algn="ju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</a:p>
          <a:p>
            <a:pPr marL="274320" marR="0" lvl="0" indent="-274320" algn="ju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r>
              <a:rPr kumimoji="0" lang="fr-FR" sz="2400" b="1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                                                         Prévention chez l’immunodéprimé :</a:t>
            </a:r>
          </a:p>
          <a:p>
            <a:pPr marL="274320" marR="0" lvl="0" indent="-274320" algn="ju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 typeface="Wingdings 2"/>
              <a:buNone/>
              <a:tabLst/>
              <a:defRPr/>
            </a:pPr>
            <a:endParaRPr kumimoji="0" lang="fr-FR" sz="2000" b="1" u="sng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ju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Char char="-"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Dépistage systématique de la toxoplasmose chez tout immunodéprimé, associé aux mesures hygiéno-diététiques chez les patients non immunisés.</a:t>
            </a:r>
          </a:p>
          <a:p>
            <a:pPr marL="274320" marR="0" lvl="0" indent="-274320" algn="ju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endParaRPr kumimoji="0" lang="fr-FR" sz="2000" u="none" strike="noStrike" kern="1200" cap="none" spc="0" normalizeH="0" baseline="0" noProof="0" dirty="0" smtClean="0">
              <a:ln>
                <a:noFill/>
              </a:ln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274320" marR="0" lvl="0" indent="-274320" algn="ju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Char char="-"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Prévention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de la réactivation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endogène par </a:t>
            </a:r>
          </a:p>
          <a:p>
            <a:pPr marL="274320" marR="0" lvl="0" indent="-274320" algn="ju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           - Une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Chimioprophylaxie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primaire ou secondaire dés l’aggravation de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 </a:t>
            </a:r>
          </a:p>
          <a:p>
            <a:pPr marL="274320" marR="0" lvl="0" indent="-274320" algn="just" defTabSz="914400" rtl="0" eaLnBrk="1" fontAlgn="auto" latinLnBrk="0" hangingPunct="1">
              <a:spcBef>
                <a:spcPts val="600"/>
              </a:spcBef>
              <a:spcAft>
                <a:spcPts val="0"/>
              </a:spcAft>
              <a:buClr>
                <a:schemeClr val="tx2"/>
              </a:buClr>
              <a:buSzPct val="73000"/>
              <a:tabLst/>
              <a:defRPr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           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l’immunodépression.</a:t>
            </a: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 marL="773113" marR="0" lvl="1" indent="-228600" algn="just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buFontTx/>
              <a:buChar char="-"/>
              <a:tabLst/>
              <a:defRPr/>
            </a:pP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Détermination de l’état sérologique du donneur  et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receveur en cas de </a:t>
            </a:r>
          </a:p>
          <a:p>
            <a:pPr marL="773113" marR="0" lvl="1" indent="-228600" algn="just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tabLst/>
              <a:defRPr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uLnTx/>
                <a:uFillTx/>
                <a:latin typeface="Calibri" pitchFamily="34" charset="0"/>
                <a:cs typeface="Calibri" pitchFamily="34" charset="0"/>
              </a:rPr>
              <a:t>greffe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85000"/>
                  </a:schemeClr>
                </a:solidFill>
                <a:uLnTx/>
                <a:uFillTx/>
                <a:latin typeface="Calibri" pitchFamily="34" charset="0"/>
                <a:cs typeface="Calibri" pitchFamily="34" charset="0"/>
              </a:rPr>
              <a:t>. </a:t>
            </a:r>
            <a:r>
              <a:rPr kumimoji="0" lang="fr-FR" sz="200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( la prudence s’impose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 chez un receveur non immunisé susceptible </a:t>
            </a:r>
          </a:p>
          <a:p>
            <a:pPr marL="773113" marR="0" lvl="1" indent="-228600" algn="just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tabLst/>
              <a:defRPr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</a:t>
            </a:r>
            <a:r>
              <a:rPr kumimoji="0" lang="fr-FR" sz="200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uLnTx/>
                <a:uFillTx/>
                <a:latin typeface="Calibri" pitchFamily="34" charset="0"/>
                <a:cs typeface="Calibri" pitchFamily="34" charset="0"/>
              </a:rPr>
              <a:t>de recevoir un greffon de donneur immunisé ).</a:t>
            </a:r>
            <a:endParaRPr kumimoji="0" lang="fr-FR" sz="200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773113" marR="0" lvl="1" indent="-228600" algn="just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tabLst/>
              <a:defRPr/>
            </a:pPr>
            <a:endParaRPr kumimoji="0" lang="fr-FR" sz="200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85000"/>
                </a:schemeClr>
              </a:solidFill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773113" marR="0" lvl="1" indent="-228600" algn="just" defTabSz="914400" rtl="0" eaLnBrk="1" fontAlgn="auto" latinLnBrk="0" hangingPunct="1">
              <a:spcBef>
                <a:spcPts val="500"/>
              </a:spcBef>
              <a:spcAft>
                <a:spcPts val="0"/>
              </a:spcAft>
              <a:buClr>
                <a:schemeClr val="accent4"/>
              </a:buClr>
              <a:buSzPct val="80000"/>
              <a:tabLst/>
              <a:defRPr/>
            </a:pPr>
            <a:endParaRPr kumimoji="0" lang="fr-FR" sz="200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85000"/>
                </a:schemeClr>
              </a:solidFill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18" descr="C:\Users\acer\Desktop\40addd68dea879b18c56024ab341f4a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782" y="5429264"/>
            <a:ext cx="1621498" cy="12233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6286544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fr-FR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Introduction :</a:t>
            </a:r>
          </a:p>
          <a:p>
            <a:pPr>
              <a:buFont typeface="Wingdings" pitchFamily="2" charset="2"/>
              <a:buChar char="Ø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La maladie est présente partout dans le monde, on estime qu’un tiers de la population mondiale est infectée .</a:t>
            </a:r>
          </a:p>
          <a:p>
            <a:pPr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Le parasite est décrit pour la première fois en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1908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à l'Institut Pasteur de Tunis par deux médecins français: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Charles Nicolle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et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Louis Herbert Manceaux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,  sur un rongeur sauvage d'Afrique du Nord, le </a:t>
            </a:r>
            <a:r>
              <a:rPr lang="fr-FR" sz="2000" b="1" dirty="0" smtClean="0">
                <a:solidFill>
                  <a:srgbClr val="009900"/>
                </a:solidFill>
                <a:latin typeface="Calibri" pitchFamily="34" charset="0"/>
                <a:cs typeface="Calibri" pitchFamily="34" charset="0"/>
              </a:rPr>
              <a:t>Ctenodactylus gondii. </a:t>
            </a:r>
          </a:p>
          <a:p>
            <a:pPr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Au même moment, l'italien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Alfonso Splendore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trouve ce même parasite après la mort des lapins de son laboratoire à Sao Paulo au Brésil. Nicolle et Manceaux présentent le genre Toxoplasma et T. gondii devient l'espèce type du genre . 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Toxoplasma Gondii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du grec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toxon (arc)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et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plasma (forme).  En 1970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Cycle évolutif établit ( chat HD ).</a:t>
            </a:r>
          </a:p>
          <a:p>
            <a:pPr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En 1948 Sabin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et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Feldman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mettent au point un test immunologique, </a:t>
            </a: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le Dye test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, qui permet le diagnostic sérologique de la maladie.</a:t>
            </a:r>
          </a:p>
          <a:p>
            <a:pPr>
              <a:buFont typeface="Wingdings" pitchFamily="2" charset="2"/>
              <a:buChar char="Ø"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fr-FR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fr-FR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b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fr-FR" b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4414" y="214290"/>
            <a:ext cx="7715304" cy="6241446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1- Définition:</a:t>
            </a:r>
          </a:p>
          <a:p>
            <a:pPr>
              <a:buNone/>
            </a:pPr>
            <a:endParaRPr lang="fr-FR" sz="24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 C’est une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anthropozoonose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(zoonose) cosmopolite,  due à un protozoaire :  de la classe des 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SPOROZOAIRES  « </a:t>
            </a:r>
            <a:r>
              <a:rPr lang="fr-FR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Toxoplasma gondii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». </a:t>
            </a:r>
          </a:p>
          <a:p>
            <a:pPr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Le parasite infecte le plus souvent des animaux à sang chaud, y compris l’être humain, mais son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hôte définitif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est un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félidé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  </a:t>
            </a:r>
            <a:r>
              <a:rPr lang="fr-FR" sz="2000" b="1" dirty="0" smtClean="0">
                <a:latin typeface="Calibri" pitchFamily="34" charset="0"/>
                <a:cs typeface="Calibri" pitchFamily="34" charset="0"/>
              </a:rPr>
              <a:t>( chat +++).</a:t>
            </a: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 Autrefois redoutée dans sa forme congénitale, actuellement sa localisation cérébrale est au premier plan avec l'épidémie de VIH/Sida. </a:t>
            </a:r>
            <a:r>
              <a:rPr lang="fr-FR" sz="24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fr-FR" sz="2400" dirty="0" smtClean="0">
                <a:latin typeface="Calibri" pitchFamily="34" charset="0"/>
                <a:cs typeface="Calibri" pitchFamily="34" charset="0"/>
              </a:rPr>
            </a:b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             </a:t>
            </a:r>
          </a:p>
          <a:p>
            <a:pPr>
              <a:buNone/>
            </a:pPr>
            <a:r>
              <a:rPr lang="fr-FR" sz="2400" dirty="0" smtClean="0">
                <a:latin typeface="Calibri" pitchFamily="34" charset="0"/>
                <a:cs typeface="Calibri" pitchFamily="34" charset="0"/>
              </a:rPr>
              <a:t>                      </a:t>
            </a:r>
            <a:r>
              <a:rPr lang="fr-FR" sz="2000" dirty="0" smtClean="0">
                <a:latin typeface="Calibri" pitchFamily="34" charset="0"/>
                <a:cs typeface="Calibri" pitchFamily="34" charset="0"/>
              </a:rPr>
              <a:t>Parasitose bénigne  sauf si :</a:t>
            </a:r>
          </a:p>
          <a:p>
            <a:pPr>
              <a:buFont typeface="Wingdings" pitchFamily="2" charset="2"/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		                    • Femme enceinte .</a:t>
            </a:r>
          </a:p>
          <a:p>
            <a:pPr>
              <a:buFont typeface="Wingdings" pitchFamily="2" charset="2"/>
              <a:buNone/>
            </a:pPr>
            <a:r>
              <a:rPr lang="fr-FR" sz="2000" dirty="0" smtClean="0">
                <a:latin typeface="Calibri" pitchFamily="34" charset="0"/>
                <a:cs typeface="Calibri" pitchFamily="34" charset="0"/>
              </a:rPr>
              <a:t>		                     • Immunodéprimé.</a:t>
            </a:r>
            <a:endParaRPr lang="fr-FR" sz="20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8596" y="428604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i="1" u="sng" dirty="0" smtClean="0">
                <a:solidFill>
                  <a:schemeClr val="accent5">
                    <a:lumMod val="50000"/>
                  </a:schemeClr>
                </a:solidFill>
              </a:rPr>
              <a:t>                   </a:t>
            </a:r>
            <a:endParaRPr lang="fr-FR" sz="2400" b="1" i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Forme libre 6"/>
          <p:cNvSpPr/>
          <p:nvPr/>
        </p:nvSpPr>
        <p:spPr>
          <a:xfrm>
            <a:off x="2500298" y="4357694"/>
            <a:ext cx="4206239" cy="1931963"/>
          </a:xfrm>
          <a:custGeom>
            <a:avLst/>
            <a:gdLst>
              <a:gd name="connsiteX0" fmla="*/ 302455 w 4206239"/>
              <a:gd name="connsiteY0" fmla="*/ 276665 h 1931963"/>
              <a:gd name="connsiteX1" fmla="*/ 3763107 w 4206239"/>
              <a:gd name="connsiteY1" fmla="*/ 248529 h 1931963"/>
              <a:gd name="connsiteX2" fmla="*/ 2961249 w 4206239"/>
              <a:gd name="connsiteY2" fmla="*/ 1697501 h 1931963"/>
              <a:gd name="connsiteX3" fmla="*/ 443132 w 4206239"/>
              <a:gd name="connsiteY3" fmla="*/ 1655298 h 1931963"/>
              <a:gd name="connsiteX4" fmla="*/ 302455 w 4206239"/>
              <a:gd name="connsiteY4" fmla="*/ 220394 h 1931963"/>
              <a:gd name="connsiteX5" fmla="*/ 288387 w 4206239"/>
              <a:gd name="connsiteY5" fmla="*/ 332935 h 1931963"/>
              <a:gd name="connsiteX6" fmla="*/ 780757 w 4206239"/>
              <a:gd name="connsiteY6" fmla="*/ 79717 h 1931963"/>
              <a:gd name="connsiteX7" fmla="*/ 780757 w 4206239"/>
              <a:gd name="connsiteY7" fmla="*/ 79717 h 1931963"/>
              <a:gd name="connsiteX8" fmla="*/ 780757 w 4206239"/>
              <a:gd name="connsiteY8" fmla="*/ 93785 h 1931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206239" h="1931963">
                <a:moveTo>
                  <a:pt x="302455" y="276665"/>
                </a:moveTo>
                <a:cubicBezTo>
                  <a:pt x="1811215" y="144194"/>
                  <a:pt x="3319975" y="11723"/>
                  <a:pt x="3763107" y="248529"/>
                </a:cubicBezTo>
                <a:cubicBezTo>
                  <a:pt x="4206239" y="485335"/>
                  <a:pt x="3514578" y="1463040"/>
                  <a:pt x="2961249" y="1697501"/>
                </a:cubicBezTo>
                <a:cubicBezTo>
                  <a:pt x="2407920" y="1931963"/>
                  <a:pt x="886264" y="1901482"/>
                  <a:pt x="443132" y="1655298"/>
                </a:cubicBezTo>
                <a:cubicBezTo>
                  <a:pt x="0" y="1409114"/>
                  <a:pt x="328246" y="440788"/>
                  <a:pt x="302455" y="220394"/>
                </a:cubicBezTo>
                <a:cubicBezTo>
                  <a:pt x="276664" y="0"/>
                  <a:pt x="208670" y="356381"/>
                  <a:pt x="288387" y="332935"/>
                </a:cubicBezTo>
                <a:cubicBezTo>
                  <a:pt x="368104" y="309489"/>
                  <a:pt x="780757" y="79717"/>
                  <a:pt x="780757" y="79717"/>
                </a:cubicBezTo>
                <a:lnTo>
                  <a:pt x="780757" y="79717"/>
                </a:lnTo>
                <a:lnTo>
                  <a:pt x="780757" y="93785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14414" y="214290"/>
            <a:ext cx="7715304" cy="6241446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fr-FR" sz="2400" b="1" i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1- Définition:</a:t>
            </a:r>
          </a:p>
          <a:p>
            <a:pPr>
              <a:buNone/>
            </a:pPr>
            <a:r>
              <a:rPr lang="fr-FR" sz="2000" b="1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-    </a:t>
            </a: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ON parle de Toxoplasmose:</a:t>
            </a:r>
          </a:p>
          <a:p>
            <a:pPr>
              <a:buNone/>
            </a:pPr>
            <a:endParaRPr lang="fr-FR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0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contamination post-natale  = </a:t>
            </a:r>
            <a:r>
              <a:rPr lang="fr-FR" sz="2000" b="1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toxoplasmose acquise.</a:t>
            </a:r>
          </a:p>
          <a:p>
            <a:r>
              <a:rPr lang="fr-FR" sz="20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contamination anténatale   = </a:t>
            </a:r>
            <a:r>
              <a:rPr lang="fr-FR" sz="2000" b="1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toxoplasmose congénitale.</a:t>
            </a:r>
          </a:p>
          <a:p>
            <a:endParaRPr lang="fr-FR" sz="2000" i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0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Phase aigue          = </a:t>
            </a:r>
            <a:r>
              <a:rPr lang="fr-FR" sz="2000" b="1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toxoplasmose évolutive  </a:t>
            </a:r>
            <a:r>
              <a:rPr lang="fr-FR" sz="20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 Parasitémie ( 10jrs à quelques semaines.</a:t>
            </a:r>
          </a:p>
          <a:p>
            <a:r>
              <a:rPr lang="fr-FR" sz="20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Phase chronique   = </a:t>
            </a:r>
            <a:r>
              <a:rPr lang="fr-FR" sz="2000" b="1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toxoplasmose ancienne  </a:t>
            </a:r>
            <a:r>
              <a:rPr lang="fr-FR" sz="20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= parasite  au niveau  du cerveau, rétine, muscles striés (myocarde).</a:t>
            </a:r>
          </a:p>
          <a:p>
            <a:endParaRPr lang="fr-FR" sz="2000" i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000" b="1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Immunité définitive </a:t>
            </a:r>
            <a:r>
              <a:rPr lang="fr-FR" sz="20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(entretenue /KYSTE).</a:t>
            </a:r>
          </a:p>
          <a:p>
            <a:r>
              <a:rPr lang="fr-FR" sz="20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Immunité protectrice </a:t>
            </a:r>
            <a:r>
              <a:rPr lang="fr-FR" sz="20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(contre ré infestation).</a:t>
            </a:r>
          </a:p>
          <a:p>
            <a:r>
              <a:rPr lang="fr-FR" sz="20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fr-FR" sz="2000" b="1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Immunité non stérilisante</a:t>
            </a:r>
            <a:r>
              <a:rPr lang="fr-FR" sz="2000" i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None/>
            </a:pPr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fr-FR" sz="2000" i="1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1538" y="285728"/>
            <a:ext cx="7786742" cy="6170008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90000"/>
              </a:lnSpc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2- Epidémiologie </a:t>
            </a:r>
            <a:r>
              <a:rPr lang="fr-FR" sz="2000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</a:t>
            </a:r>
          </a:p>
          <a:p>
            <a:pPr>
              <a:lnSpc>
                <a:spcPct val="90000"/>
              </a:lnSpc>
              <a:buNone/>
            </a:pPr>
            <a:endParaRPr lang="fr-FR" sz="2000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2- 1- Agent pathogène: </a:t>
            </a:r>
          </a:p>
          <a:p>
            <a:pPr>
              <a:lnSpc>
                <a:spcPct val="90000"/>
              </a:lnSpc>
              <a:buNone/>
            </a:pPr>
            <a:endParaRPr lang="fr-FR" sz="20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     Classification:</a:t>
            </a:r>
          </a:p>
          <a:p>
            <a:pPr>
              <a:lnSpc>
                <a:spcPct val="90000"/>
              </a:lnSpc>
              <a:buNone/>
            </a:pPr>
            <a:endParaRPr lang="fr-FR" sz="20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buNone/>
            </a:pPr>
            <a:endParaRPr lang="fr-FR" sz="2000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fr-FR" sz="2000" dirty="0" smtClean="0">
                <a:latin typeface="Calibri" pitchFamily="34" charset="0"/>
                <a:cs typeface="Calibri" pitchFamily="34" charset="0"/>
              </a:rPr>
              <a:t>  Règne: Animal (Protistes)</a:t>
            </a:r>
            <a:endParaRPr lang="fr-FR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Classe : Apicomplexa ( Sporozoaires).</a:t>
            </a:r>
          </a:p>
          <a:p>
            <a:pPr algn="just"/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Sous-classe : Coccidae </a:t>
            </a:r>
          </a:p>
          <a:p>
            <a:pPr algn="just"/>
            <a:r>
              <a:rPr lang="fr-FR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Famille :Sarcocystidés</a:t>
            </a:r>
          </a:p>
          <a:p>
            <a:pPr algn="just"/>
            <a:r>
              <a:rPr lang="fr-FR" sz="2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fr-F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Genre :Toxoplasma</a:t>
            </a:r>
          </a:p>
          <a:p>
            <a:pPr algn="just"/>
            <a:r>
              <a:rPr lang="fr-F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Espèce :gondii</a:t>
            </a:r>
          </a:p>
        </p:txBody>
      </p:sp>
      <p:pic>
        <p:nvPicPr>
          <p:cNvPr id="5" name="Picture 2" descr="C:\Users\acer\Desktop\stock-vector-toxoplasma-gondii-is-an-obligate-intracellular-parasitic-protozoan-that-causes-the-disease-486857728.jpg"/>
          <p:cNvPicPr>
            <a:picLocks noChangeAspect="1" noChangeArrowheads="1"/>
          </p:cNvPicPr>
          <p:nvPr/>
        </p:nvPicPr>
        <p:blipFill>
          <a:blip r:embed="rId2" cstate="print"/>
          <a:srcRect b="7519"/>
          <a:stretch>
            <a:fillRect/>
          </a:stretch>
        </p:blipFill>
        <p:spPr bwMode="auto">
          <a:xfrm>
            <a:off x="4286248" y="3857628"/>
            <a:ext cx="4643469" cy="27146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42852"/>
            <a:ext cx="6643734" cy="6429420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rtl="1">
              <a:buNone/>
            </a:pPr>
            <a:r>
              <a:rPr lang="fr-FR" sz="2400" b="1" u="sng" dirty="0" smtClean="0">
                <a:solidFill>
                  <a:srgbClr val="C00000"/>
                </a:solidFill>
                <a:latin typeface="Arial" charset="0"/>
              </a:rPr>
              <a:t>                                                 </a:t>
            </a:r>
            <a:r>
              <a:rPr lang="fr-FR" sz="24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Morphologie</a:t>
            </a:r>
            <a:r>
              <a:rPr lang="fr-FR" sz="24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 </a:t>
            </a:r>
          </a:p>
          <a:p>
            <a:pPr rtl="1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Le parasite se présente sous 3 formes :</a:t>
            </a: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</a:t>
            </a:r>
          </a:p>
          <a:p>
            <a:pPr rtl="1">
              <a:buNone/>
            </a:pP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</a:t>
            </a: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. Le Tachyzoïte</a:t>
            </a: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Trophozoite </a:t>
            </a:r>
            <a:r>
              <a:rPr lang="fr-FR" sz="20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: </a:t>
            </a: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>
              <a:spcBef>
                <a:spcPct val="50000"/>
              </a:spcBef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Forme végétative en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Arc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 , 5-10 µm /1-3 µm.</a:t>
            </a:r>
          </a:p>
          <a:p>
            <a:pPr>
              <a:spcBef>
                <a:spcPct val="50000"/>
              </a:spcBef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Extrémité postérieure arrondie, renferme un noyau rond.</a:t>
            </a:r>
          </a:p>
          <a:p>
            <a:pPr>
              <a:spcBef>
                <a:spcPct val="50000"/>
              </a:spcBef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Extrémité antérieure effilée , constitue </a:t>
            </a:r>
            <a:r>
              <a:rPr lang="fr-FR" sz="1800" b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le complexe Apical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Forme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endocellulaire.</a:t>
            </a:r>
          </a:p>
          <a:p>
            <a:pPr>
              <a:spcBef>
                <a:spcPct val="50000"/>
              </a:spcBef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Multiplication asexuée : Division binaire :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 endodyogénie 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:  à l’intérieur des Macrophages.</a:t>
            </a:r>
          </a:p>
          <a:p>
            <a:pPr>
              <a:spcBef>
                <a:spcPct val="50000"/>
              </a:spcBef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Détruite par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l’HCL gastrique               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pas de contamination par leur ingestion.</a:t>
            </a:r>
          </a:p>
          <a:p>
            <a:pPr>
              <a:spcBef>
                <a:spcPct val="50000"/>
              </a:spcBef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Composition Antigénique : la  </a:t>
            </a:r>
            <a:r>
              <a:rPr lang="fr-FR" sz="1800" b="1" dirty="0" smtClean="0">
                <a:latin typeface="Calibri" pitchFamily="34" charset="0"/>
                <a:cs typeface="Calibri" pitchFamily="34" charset="0"/>
              </a:rPr>
              <a:t>Protéine de surface   P30 ++++  </a:t>
            </a:r>
            <a:r>
              <a:rPr lang="fr-FR" sz="1800" dirty="0" smtClean="0">
                <a:latin typeface="Calibri" pitchFamily="34" charset="0"/>
                <a:cs typeface="Calibri" pitchFamily="34" charset="0"/>
              </a:rPr>
              <a:t>(diagnostic précoce IgG, IgM, IgA, des primo-infection et des toxoplasmoses  congénitales).</a:t>
            </a:r>
          </a:p>
          <a:p>
            <a:pPr>
              <a:spcBef>
                <a:spcPct val="50000"/>
              </a:spcBef>
            </a:pPr>
            <a:r>
              <a:rPr lang="fr-FR" sz="1800" dirty="0" smtClean="0">
                <a:latin typeface="Calibri" pitchFamily="34" charset="0"/>
                <a:cs typeface="Calibri" pitchFamily="34" charset="0"/>
              </a:rPr>
              <a:t> Echappent à l’action des processus de digestion cellulaire.</a:t>
            </a:r>
          </a:p>
          <a:p>
            <a:pPr>
              <a:spcBef>
                <a:spcPct val="50000"/>
              </a:spcBef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  <a:p>
            <a:pPr lvl="0">
              <a:lnSpc>
                <a:spcPct val="80000"/>
              </a:lnSpc>
              <a:buNone/>
              <a:defRPr/>
            </a:pPr>
            <a:endParaRPr lang="fr-FR" sz="2000" b="1" u="sng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2" descr="C:\Users\acer\Downloads\indextx.jpg"/>
          <p:cNvPicPr>
            <a:picLocks noChangeAspect="1" noChangeArrowheads="1"/>
          </p:cNvPicPr>
          <p:nvPr/>
        </p:nvPicPr>
        <p:blipFill>
          <a:blip r:embed="rId2"/>
          <a:srcRect l="9804" r="14215"/>
          <a:stretch>
            <a:fillRect/>
          </a:stretch>
        </p:blipFill>
        <p:spPr bwMode="auto">
          <a:xfrm>
            <a:off x="6357950" y="357166"/>
            <a:ext cx="2571768" cy="29289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Flèche droite 9"/>
          <p:cNvSpPr/>
          <p:nvPr/>
        </p:nvSpPr>
        <p:spPr>
          <a:xfrm>
            <a:off x="3571868" y="3857628"/>
            <a:ext cx="357190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10" descr="C:\Users\acer\Desktop\image1-37.jpg"/>
          <p:cNvPicPr>
            <a:picLocks noChangeAspect="1" noChangeArrowheads="1"/>
          </p:cNvPicPr>
          <p:nvPr/>
        </p:nvPicPr>
        <p:blipFill>
          <a:blip r:embed="rId3"/>
          <a:srcRect l="23877" r="24390" b="32432"/>
          <a:stretch>
            <a:fillRect/>
          </a:stretch>
        </p:blipFill>
        <p:spPr bwMode="auto">
          <a:xfrm>
            <a:off x="6572264" y="3786190"/>
            <a:ext cx="2357454" cy="23574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214290"/>
            <a:ext cx="3143272" cy="6500858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1">
              <a:buNone/>
            </a:pPr>
            <a:r>
              <a:rPr lang="fr-FR" sz="2000" b="1" u="sng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                           2. Le Kyste :</a:t>
            </a:r>
            <a:endParaRPr lang="fr-BE" sz="2000" u="sng" dirty="0" smtClean="0"/>
          </a:p>
          <a:p>
            <a:r>
              <a:rPr lang="fr-BE" sz="2000" dirty="0" smtClean="0">
                <a:latin typeface="Calibri" pitchFamily="34" charset="0"/>
                <a:cs typeface="Calibri" pitchFamily="34" charset="0"/>
              </a:rPr>
              <a:t>Forme : sphérique ou ovoïde .Taille 50 à 200 µm.</a:t>
            </a:r>
          </a:p>
          <a:p>
            <a:r>
              <a:rPr lang="fr-BE" sz="2000" dirty="0" smtClean="0">
                <a:latin typeface="Calibri" pitchFamily="34" charset="0"/>
                <a:cs typeface="Calibri" pitchFamily="34" charset="0"/>
              </a:rPr>
              <a:t>Entouré d’une membrane épaisse et résistante.</a:t>
            </a:r>
          </a:p>
          <a:p>
            <a:r>
              <a:rPr lang="fr-BE" sz="2000" dirty="0" smtClean="0">
                <a:latin typeface="Calibri" pitchFamily="34" charset="0"/>
                <a:cs typeface="Calibri" pitchFamily="34" charset="0"/>
              </a:rPr>
              <a:t> il contient  plusieurs milliers </a:t>
            </a:r>
            <a:r>
              <a:rPr lang="fr-BE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</a:t>
            </a:r>
            <a:r>
              <a:rPr lang="fr-BE" sz="2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bradyzoïtes </a:t>
            </a:r>
            <a:r>
              <a:rPr lang="fr-BE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(Tachyzoïte dont le métabolisme est ramollit, endormit ).</a:t>
            </a:r>
          </a:p>
          <a:p>
            <a:r>
              <a:rPr lang="fr-BE" sz="2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Pas de multiplication.</a:t>
            </a:r>
          </a:p>
          <a:p>
            <a:pPr rtl="1">
              <a:buNone/>
            </a:pPr>
            <a:endParaRPr lang="fr-FR" sz="20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C:\Users\acer\Downloads\indextxé.jpg"/>
          <p:cNvPicPr>
            <a:picLocks noChangeAspect="1" noChangeArrowheads="1"/>
          </p:cNvPicPr>
          <p:nvPr/>
        </p:nvPicPr>
        <p:blipFill>
          <a:blip r:embed="rId2"/>
          <a:srcRect l="18605" b="11999"/>
          <a:stretch>
            <a:fillRect/>
          </a:stretch>
        </p:blipFill>
        <p:spPr bwMode="auto">
          <a:xfrm>
            <a:off x="357158" y="4714884"/>
            <a:ext cx="2786050" cy="1857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2" descr="C:\Users\acer\Pictures\toxoplasmose-12-638.jpg"/>
          <p:cNvPicPr>
            <a:picLocks noChangeAspect="1" noChangeArrowheads="1"/>
          </p:cNvPicPr>
          <p:nvPr/>
        </p:nvPicPr>
        <p:blipFill>
          <a:blip r:embed="rId3"/>
          <a:srcRect t="3529" b="3529"/>
          <a:stretch>
            <a:fillRect/>
          </a:stretch>
        </p:blipFill>
        <p:spPr bwMode="auto">
          <a:xfrm>
            <a:off x="3500430" y="285728"/>
            <a:ext cx="5429288" cy="63579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3362</TotalTime>
  <Words>1990</Words>
  <Application>Microsoft Office PowerPoint</Application>
  <PresentationFormat>Affichage à l'écran (4:3)</PresentationFormat>
  <Paragraphs>429</Paragraphs>
  <Slides>32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3" baseType="lpstr">
      <vt:lpstr>Solstice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    La vacuole parasitophore (VP) de T. gondii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       interprétation d’une sérologie Toxoplasmose: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flagellés intestinaux </dc:title>
  <dc:creator>acer</dc:creator>
  <cp:lastModifiedBy>acer</cp:lastModifiedBy>
  <cp:revision>498</cp:revision>
  <dcterms:created xsi:type="dcterms:W3CDTF">2015-11-14T19:48:45Z</dcterms:created>
  <dcterms:modified xsi:type="dcterms:W3CDTF">2024-03-19T09:40:08Z</dcterms:modified>
</cp:coreProperties>
</file>