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9"/>
  </p:notesMasterIdLst>
  <p:sldIdLst>
    <p:sldId id="331" r:id="rId2"/>
    <p:sldId id="257" r:id="rId3"/>
    <p:sldId id="315" r:id="rId4"/>
    <p:sldId id="267" r:id="rId5"/>
    <p:sldId id="316" r:id="rId6"/>
    <p:sldId id="326" r:id="rId7"/>
    <p:sldId id="270" r:id="rId8"/>
    <p:sldId id="308" r:id="rId9"/>
    <p:sldId id="302" r:id="rId10"/>
    <p:sldId id="280" r:id="rId11"/>
    <p:sldId id="323" r:id="rId12"/>
    <p:sldId id="311" r:id="rId13"/>
    <p:sldId id="327" r:id="rId14"/>
    <p:sldId id="324" r:id="rId15"/>
    <p:sldId id="309" r:id="rId16"/>
    <p:sldId id="301" r:id="rId17"/>
    <p:sldId id="318" r:id="rId18"/>
    <p:sldId id="319" r:id="rId19"/>
    <p:sldId id="286" r:id="rId20"/>
    <p:sldId id="328" r:id="rId21"/>
    <p:sldId id="329" r:id="rId22"/>
    <p:sldId id="320" r:id="rId23"/>
    <p:sldId id="298" r:id="rId24"/>
    <p:sldId id="321" r:id="rId25"/>
    <p:sldId id="330" r:id="rId26"/>
    <p:sldId id="290" r:id="rId27"/>
    <p:sldId id="288" r:id="rId2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36" y="60"/>
      </p:cViewPr>
      <p:guideLst>
        <p:guide orient="horz" pos="2160"/>
        <p:guide pos="2880"/>
      </p:guideLst>
    </p:cSldViewPr>
  </p:slideViewPr>
  <p:notesTextViewPr>
    <p:cViewPr>
      <p:scale>
        <a:sx n="400" d="100"/>
        <a:sy n="4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E24517-BD5E-4CF5-A8B9-41ED130C5F87}" type="datetimeFigureOut">
              <a:rPr lang="fr-FR" smtClean="0"/>
              <a:pPr/>
              <a:t>14/04/2024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C7E65B-8D48-4E72-A586-83306256CCD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C7E65B-8D48-4E72-A586-83306256CCD1}" type="slidenum">
              <a:rPr lang="fr-FR" smtClean="0"/>
              <a:pPr/>
              <a:t>14</a:t>
            </a:fld>
            <a:endParaRPr lang="fr-F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C7E65B-8D48-4E72-A586-83306256CCD1}" type="slidenum">
              <a:rPr lang="fr-FR" smtClean="0"/>
              <a:pPr/>
              <a:t>16</a:t>
            </a:fld>
            <a:endParaRPr lang="fr-F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C7E65B-8D48-4E72-A586-83306256CCD1}" type="slidenum">
              <a:rPr lang="fr-FR" smtClean="0"/>
              <a:pPr/>
              <a:t>17</a:t>
            </a:fld>
            <a:endParaRPr lang="fr-FR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C7E65B-8D48-4E72-A586-83306256CCD1}" type="slidenum">
              <a:rPr lang="fr-FR" smtClean="0"/>
              <a:pPr/>
              <a:t>18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2" name="Sous-titr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FDC13A-D49B-45AC-B795-DAE4B178473E}" type="datetimeFigureOut">
              <a:rPr lang="fr-FR" smtClean="0"/>
              <a:pPr/>
              <a:t>14/04/2024</a:t>
            </a:fld>
            <a:endParaRPr lang="fr-FR" dirty="0"/>
          </a:p>
        </p:txBody>
      </p:sp>
      <p:sp>
        <p:nvSpPr>
          <p:cNvPr id="20" name="Espace réservé du pied de pag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BB1E0D-E357-4AB8-BE82-DE0D0E81BC8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l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FDC13A-D49B-45AC-B795-DAE4B178473E}" type="datetimeFigureOut">
              <a:rPr lang="fr-FR" smtClean="0"/>
              <a:pPr/>
              <a:t>14/04/2024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BB1E0D-E357-4AB8-BE82-DE0D0E81BC89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FDC13A-D49B-45AC-B795-DAE4B178473E}" type="datetimeFigureOut">
              <a:rPr lang="fr-FR" smtClean="0"/>
              <a:pPr/>
              <a:t>14/04/2024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BB1E0D-E357-4AB8-BE82-DE0D0E81BC89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FDC13A-D49B-45AC-B795-DAE4B178473E}" type="datetimeFigureOut">
              <a:rPr lang="fr-FR" smtClean="0"/>
              <a:pPr/>
              <a:t>14/04/2024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BB1E0D-E357-4AB8-BE82-DE0D0E81BC89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FDC13A-D49B-45AC-B795-DAE4B178473E}" type="datetimeFigureOut">
              <a:rPr lang="fr-FR" smtClean="0"/>
              <a:pPr/>
              <a:t>14/04/2024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BB1E0D-E357-4AB8-BE82-DE0D0E81BC8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FDC13A-D49B-45AC-B795-DAE4B178473E}" type="datetimeFigureOut">
              <a:rPr lang="fr-FR" smtClean="0"/>
              <a:pPr/>
              <a:t>14/04/2024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BB1E0D-E357-4AB8-BE82-DE0D0E81BC89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FDC13A-D49B-45AC-B795-DAE4B178473E}" type="datetimeFigureOut">
              <a:rPr lang="fr-FR" smtClean="0"/>
              <a:pPr/>
              <a:t>14/04/2024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BB1E0D-E357-4AB8-BE82-DE0D0E81BC89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FDC13A-D49B-45AC-B795-DAE4B178473E}" type="datetimeFigureOut">
              <a:rPr lang="fr-FR" smtClean="0"/>
              <a:pPr/>
              <a:t>14/04/2024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BB1E0D-E357-4AB8-BE82-DE0D0E81BC89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FDC13A-D49B-45AC-B795-DAE4B178473E}" type="datetimeFigureOut">
              <a:rPr lang="fr-FR" smtClean="0"/>
              <a:pPr/>
              <a:t>14/04/2024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BB1E0D-E357-4AB8-BE82-DE0D0E81BC8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FDC13A-D49B-45AC-B795-DAE4B178473E}" type="datetimeFigureOut">
              <a:rPr lang="fr-FR" smtClean="0"/>
              <a:pPr/>
              <a:t>14/04/2024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BB1E0D-E357-4AB8-BE82-DE0D0E81BC89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FDC13A-D49B-45AC-B795-DAE4B178473E}" type="datetimeFigureOut">
              <a:rPr lang="fr-FR" smtClean="0"/>
              <a:pPr/>
              <a:t>14/04/2024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BB1E0D-E357-4AB8-BE82-DE0D0E81BC8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9" name="Organigramme : Processu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Organigramme : Processu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cteurs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Bouée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Espace réservé du titre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4" name="Espace réservé de la date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DFDC13A-D49B-45AC-B795-DAE4B178473E}" type="datetimeFigureOut">
              <a:rPr lang="fr-FR" smtClean="0"/>
              <a:pPr/>
              <a:t>14/04/2024</a:t>
            </a:fld>
            <a:endParaRPr lang="fr-FR" dirty="0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fr-FR" dirty="0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ABB1E0D-E357-4AB8-BE82-DE0D0E81BC8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7.jpeg"/><Relationship Id="rId7" Type="http://schemas.openxmlformats.org/officeDocument/2006/relationships/image" Target="../media/image30.png"/><Relationship Id="rId2" Type="http://schemas.openxmlformats.org/officeDocument/2006/relationships/hyperlink" Target="http://www.uvp5.univ-paris5.fr/campus-parasitologie/cycle2/poly/3016ico.asp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hyperlink" Target="http://www.uvp5.univ-paris5.fr/campus-parasitologie/cycle2/poly/3017ico.asp" TargetMode="External"/><Relationship Id="rId9" Type="http://schemas.openxmlformats.org/officeDocument/2006/relationships/image" Target="../media/image3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wmf"/><Relationship Id="rId4" Type="http://schemas.openxmlformats.org/officeDocument/2006/relationships/image" Target="../media/image36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42976" y="142852"/>
            <a:ext cx="7858180" cy="30003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4"/>
          <p:cNvSpPr txBox="1">
            <a:spLocks noChangeArrowheads="1"/>
          </p:cNvSpPr>
          <p:nvPr/>
        </p:nvSpPr>
        <p:spPr bwMode="auto">
          <a:xfrm>
            <a:off x="2500298" y="785794"/>
            <a:ext cx="49091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2000" b="1" dirty="0"/>
              <a:t>Université Abderrahmane Mira – Bejaïa</a:t>
            </a:r>
          </a:p>
        </p:txBody>
      </p:sp>
      <p:pic>
        <p:nvPicPr>
          <p:cNvPr id="7" name="Picture 7" descr="C:\Documents and Settings\Administrateur\Bureau\téléchargemen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1428736"/>
            <a:ext cx="2786062" cy="571500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3643306" y="2285992"/>
            <a:ext cx="24114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b="1" dirty="0"/>
              <a:t>Faculté de médecine</a:t>
            </a:r>
          </a:p>
        </p:txBody>
      </p:sp>
      <p:sp>
        <p:nvSpPr>
          <p:cNvPr id="9" name="Rectangle 8"/>
          <p:cNvSpPr/>
          <p:nvPr/>
        </p:nvSpPr>
        <p:spPr>
          <a:xfrm>
            <a:off x="1142976" y="5857892"/>
            <a:ext cx="7858180" cy="5000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Sous-titre 2"/>
          <p:cNvSpPr>
            <a:spLocks noGrp="1"/>
          </p:cNvSpPr>
          <p:nvPr>
            <p:ph type="subTitle" idx="1"/>
          </p:nvPr>
        </p:nvSpPr>
        <p:spPr>
          <a:xfrm>
            <a:off x="1214414" y="5929330"/>
            <a:ext cx="1571636" cy="357190"/>
          </a:xfrm>
        </p:spPr>
        <p:txBody>
          <a:bodyPr>
            <a:normAutofit/>
          </a:bodyPr>
          <a:lstStyle/>
          <a:p>
            <a:r>
              <a:rPr lang="fr-FR" sz="1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Dr. AMIOUR </a:t>
            </a:r>
          </a:p>
          <a:p>
            <a:endParaRPr lang="fr-FR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ZoneTexte 8"/>
          <p:cNvSpPr txBox="1">
            <a:spLocks noChangeArrowheads="1"/>
          </p:cNvSpPr>
          <p:nvPr/>
        </p:nvSpPr>
        <p:spPr bwMode="auto">
          <a:xfrm>
            <a:off x="5500694" y="5929330"/>
            <a:ext cx="38331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b="1" dirty="0"/>
              <a:t>Année universitaire </a:t>
            </a:r>
            <a:r>
              <a:rPr lang="fr-FR" b="1" dirty="0" smtClean="0"/>
              <a:t>2023/2024</a:t>
            </a:r>
            <a:endParaRPr lang="fr-FR" b="1" dirty="0"/>
          </a:p>
        </p:txBody>
      </p:sp>
      <p:sp>
        <p:nvSpPr>
          <p:cNvPr id="12" name="Organigramme : Connecteur 11"/>
          <p:cNvSpPr/>
          <p:nvPr/>
        </p:nvSpPr>
        <p:spPr>
          <a:xfrm>
            <a:off x="4714876" y="3000372"/>
            <a:ext cx="457200" cy="457200"/>
          </a:xfrm>
          <a:prstGeom prst="flowChartConnector">
            <a:avLst/>
          </a:prstGeom>
          <a:solidFill>
            <a:schemeClr val="bg1"/>
          </a:solidFill>
          <a:ln w="38100"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13"/>
          <p:cNvCxnSpPr/>
          <p:nvPr/>
        </p:nvCxnSpPr>
        <p:spPr>
          <a:xfrm>
            <a:off x="5214942" y="3286124"/>
            <a:ext cx="3786214" cy="1588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>
            <a:off x="1142976" y="3286124"/>
            <a:ext cx="3500461" cy="1589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928662" y="4000504"/>
            <a:ext cx="764386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         </a:t>
            </a:r>
            <a:r>
              <a:rPr lang="fr-FR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   LE PALUDISME </a:t>
            </a:r>
            <a:endParaRPr lang="fr-FR" sz="44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Arc plein 14"/>
          <p:cNvSpPr/>
          <p:nvPr/>
        </p:nvSpPr>
        <p:spPr>
          <a:xfrm rot="5400000">
            <a:off x="464315" y="392885"/>
            <a:ext cx="1357322" cy="1428760"/>
          </a:xfrm>
          <a:prstGeom prst="blockArc">
            <a:avLst>
              <a:gd name="adj1" fmla="val 10738851"/>
              <a:gd name="adj2" fmla="val 21423427"/>
              <a:gd name="adj3" fmla="val 10448"/>
            </a:avLst>
          </a:prstGeom>
          <a:solidFill>
            <a:srgbClr val="DBCFB7"/>
          </a:solidFill>
          <a:ln>
            <a:solidFill>
              <a:srgbClr val="D0BF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6572264" y="4857760"/>
            <a:ext cx="2214578" cy="4616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  MALARIA</a:t>
            </a:r>
            <a:r>
              <a:rPr lang="fr-FR" dirty="0" smtClean="0"/>
              <a:t>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214290"/>
            <a:ext cx="8643998" cy="6241446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fr-FR" sz="2800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2- 3-  </a:t>
            </a:r>
            <a:r>
              <a:rPr lang="fr-FR" sz="2800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Réservoir:</a:t>
            </a:r>
            <a:endParaRPr lang="fr-FR" sz="2000" i="1" dirty="0" smtClean="0">
              <a:latin typeface="Calibri" pitchFamily="34" charset="0"/>
              <a:cs typeface="Calibri" pitchFamily="34" charset="0"/>
            </a:endParaRPr>
          </a:p>
          <a:p>
            <a:pPr>
              <a:buFontTx/>
              <a:buChar char="-"/>
            </a:pPr>
            <a:endParaRPr lang="fr-FR" sz="2000" b="1" i="1" dirty="0" smtClean="0">
              <a:latin typeface="Calibri" pitchFamily="34" charset="0"/>
              <a:cs typeface="Calibri" pitchFamily="34" charset="0"/>
            </a:endParaRPr>
          </a:p>
          <a:p>
            <a:pPr>
              <a:buFontTx/>
              <a:buChar char="-"/>
            </a:pPr>
            <a:r>
              <a:rPr lang="fr-FR" sz="2000" b="1" i="1" dirty="0" smtClean="0">
                <a:latin typeface="Calibri" pitchFamily="34" charset="0"/>
                <a:cs typeface="Calibri" pitchFamily="34" charset="0"/>
              </a:rPr>
              <a:t>HOMME .</a:t>
            </a:r>
          </a:p>
          <a:p>
            <a:pPr>
              <a:buNone/>
            </a:pPr>
            <a:r>
              <a:rPr lang="fr-FR" sz="2400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2- 4 -  </a:t>
            </a:r>
            <a:r>
              <a:rPr lang="fr-FR" sz="2800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Mode de contamination:</a:t>
            </a:r>
          </a:p>
          <a:p>
            <a:pPr>
              <a:buNone/>
            </a:pPr>
            <a:endParaRPr lang="fr-FR" sz="2800" b="1" i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Par Piqûre</a:t>
            </a:r>
            <a:r>
              <a:rPr lang="fr-FR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d’anophèle femelle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(Le soir et surtout la nuit)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Une seule piqûre infectante   suffit pour acquérir un paludisme.</a:t>
            </a:r>
          </a:p>
          <a:p>
            <a:pPr>
              <a:lnSpc>
                <a:spcPct val="90000"/>
              </a:lnSpc>
              <a:buNone/>
              <a:defRPr/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defRPr/>
            </a:pPr>
            <a:r>
              <a:rPr lang="fr-FR" sz="2000" b="1" u="sng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Autres Transmissions possibles:</a:t>
            </a:r>
          </a:p>
          <a:p>
            <a:pPr>
              <a:lnSpc>
                <a:spcPct val="90000"/>
              </a:lnSpc>
              <a:buNone/>
              <a:defRPr/>
            </a:pPr>
            <a:endParaRPr lang="fr-FR" sz="2000" b="1" u="sng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lnSpc>
                <a:spcPct val="90000"/>
              </a:lnSpc>
              <a:defRPr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par voie placentaire</a:t>
            </a:r>
          </a:p>
          <a:p>
            <a:pPr lvl="1">
              <a:lnSpc>
                <a:spcPct val="90000"/>
              </a:lnSpc>
              <a:defRPr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par transfusion sanguine</a:t>
            </a:r>
          </a:p>
          <a:p>
            <a:pPr>
              <a:buNone/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fr-FR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fr-FR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2844" y="142852"/>
            <a:ext cx="90011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   2-5 -  </a:t>
            </a:r>
            <a:r>
              <a:rPr lang="fr-FR" sz="28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Cycle évolutif:</a:t>
            </a:r>
            <a:endParaRPr lang="fr-FR" sz="2800" dirty="0"/>
          </a:p>
        </p:txBody>
      </p:sp>
      <p:pic>
        <p:nvPicPr>
          <p:cNvPr id="6" name="Picture 5" descr="Malaria_LifeCycle(French_version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785794"/>
            <a:ext cx="8715436" cy="58579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143240" y="785794"/>
            <a:ext cx="1785950" cy="9858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cer\Desktop\Sans titre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r="44399" b="80151"/>
          <a:stretch>
            <a:fillRect/>
          </a:stretch>
        </p:blipFill>
        <p:spPr bwMode="auto">
          <a:xfrm>
            <a:off x="285720" y="214290"/>
            <a:ext cx="8501122" cy="64294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1" descr="C:\Users\acer\Desktop\nrmicro1529-f1.jpg"/>
          <p:cNvPicPr>
            <a:picLocks noChangeAspect="1" noChangeArrowheads="1"/>
          </p:cNvPicPr>
          <p:nvPr/>
        </p:nvPicPr>
        <p:blipFill>
          <a:blip r:embed="rId3" cstate="print"/>
          <a:srcRect b="10177"/>
          <a:stretch>
            <a:fillRect/>
          </a:stretch>
        </p:blipFill>
        <p:spPr bwMode="auto">
          <a:xfrm>
            <a:off x="3786182" y="1152508"/>
            <a:ext cx="928694" cy="9906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C:\Users\acer\Desktop\imagescorps bleu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60" y="2071678"/>
            <a:ext cx="1295400" cy="7858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acer\Desktop\imagesbhjt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67500" y="3143248"/>
            <a:ext cx="2262218" cy="1714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cer\Desktop\palu123_comic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572560" cy="32861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2" descr="C:\Users\acer\Desktop\palu456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714752"/>
            <a:ext cx="8572560" cy="28575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cer\Desktop\palu78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290"/>
            <a:ext cx="8715436" cy="60007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14282" y="142852"/>
            <a:ext cx="87868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                               </a:t>
            </a:r>
            <a:r>
              <a:rPr lang="fr-FR" sz="28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Cycle évolutif :</a:t>
            </a:r>
            <a:endParaRPr lang="fr-FR" sz="280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idx="1"/>
          </p:nvPr>
        </p:nvSpPr>
        <p:spPr>
          <a:xfrm>
            <a:off x="285720" y="714356"/>
            <a:ext cx="8358218" cy="5857894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None/>
            </a:pPr>
            <a:r>
              <a:rPr lang="fr-FR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</a:t>
            </a:r>
            <a:r>
              <a:rPr lang="fr-FR" sz="20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Chez l’homme </a:t>
            </a:r>
            <a:r>
              <a:rPr lang="fr-FR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:        2 étapes</a:t>
            </a:r>
          </a:p>
          <a:p>
            <a:pPr lvl="1" eaLnBrk="1" hangingPunct="1">
              <a:lnSpc>
                <a:spcPct val="90000"/>
              </a:lnSpc>
            </a:pPr>
            <a:endParaRPr lang="fr-FR" sz="2000" b="1" u="sng" dirty="0" smtClean="0">
              <a:latin typeface="Calibri" pitchFamily="34" charset="0"/>
              <a:cs typeface="Calibri" pitchFamily="34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fr-FR" sz="2000" b="1" u="sng" dirty="0" smtClean="0">
                <a:latin typeface="Calibri" pitchFamily="34" charset="0"/>
                <a:cs typeface="Calibri" pitchFamily="34" charset="0"/>
              </a:rPr>
              <a:t>Etape hépatique</a:t>
            </a:r>
          </a:p>
          <a:p>
            <a:pPr lvl="2" eaLnBrk="1" hangingPunct="1">
              <a:lnSpc>
                <a:spcPct val="90000"/>
              </a:lnSpc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Parasites inoculés par l’anophèle</a:t>
            </a:r>
            <a:r>
              <a:rPr lang="fr-FR" dirty="0" smtClean="0">
                <a:latin typeface="Calibri" pitchFamily="34" charset="0"/>
                <a:cs typeface="Calibri" pitchFamily="34" charset="0"/>
                <a:sym typeface="Wingdings" pitchFamily="2" charset="2"/>
              </a:rPr>
              <a:t>foie</a:t>
            </a:r>
          </a:p>
          <a:p>
            <a:pPr lvl="2" eaLnBrk="1" hangingPunct="1">
              <a:lnSpc>
                <a:spcPct val="90000"/>
              </a:lnSpc>
            </a:pPr>
            <a:r>
              <a:rPr lang="fr-FR" dirty="0" smtClean="0">
                <a:latin typeface="Calibri" pitchFamily="34" charset="0"/>
                <a:cs typeface="Calibri" pitchFamily="34" charset="0"/>
                <a:sym typeface="Wingdings" pitchFamily="2" charset="2"/>
              </a:rPr>
              <a:t>Multiplication en 7-14 j incubation Libération des mérozoïtes)  GR</a:t>
            </a:r>
          </a:p>
          <a:p>
            <a:pPr lvl="2" eaLnBrk="1" hangingPunct="1">
              <a:lnSpc>
                <a:spcPct val="90000"/>
              </a:lnSpc>
            </a:pPr>
            <a:r>
              <a:rPr lang="fr-FR" dirty="0" smtClean="0">
                <a:latin typeface="Calibri" pitchFamily="34" charset="0"/>
                <a:cs typeface="Calibri" pitchFamily="34" charset="0"/>
                <a:sym typeface="Wingdings" pitchFamily="2" charset="2"/>
              </a:rPr>
              <a:t>Possibilité de persistance de formes latentes (hypnozoïtes) pour Plasmodium (vivax , ovale , malariae) sur  des années avec passages sanguins répétés.</a:t>
            </a:r>
          </a:p>
          <a:p>
            <a:pPr lvl="1" eaLnBrk="1" hangingPunct="1">
              <a:lnSpc>
                <a:spcPct val="90000"/>
              </a:lnSpc>
            </a:pPr>
            <a:r>
              <a:rPr lang="fr-FR" sz="2000" b="1" u="sng" dirty="0" smtClean="0">
                <a:latin typeface="Calibri" pitchFamily="34" charset="0"/>
                <a:cs typeface="Calibri" pitchFamily="34" charset="0"/>
                <a:sym typeface="Wingdings" pitchFamily="2" charset="2"/>
              </a:rPr>
              <a:t>Etape sanguine</a:t>
            </a:r>
          </a:p>
          <a:p>
            <a:pPr lvl="2" eaLnBrk="1" hangingPunct="1">
              <a:lnSpc>
                <a:spcPct val="90000"/>
              </a:lnSpc>
            </a:pPr>
            <a:r>
              <a:rPr lang="fr-FR" dirty="0" smtClean="0">
                <a:latin typeface="Calibri" pitchFamily="34" charset="0"/>
                <a:cs typeface="Calibri" pitchFamily="34" charset="0"/>
                <a:sym typeface="Wingdings" pitchFamily="2" charset="2"/>
              </a:rPr>
              <a:t>Multiplication dans les globules rouges lyse (éclatement = signes cliniques) libération de parasites nouvelle colonisation de GR</a:t>
            </a:r>
          </a:p>
          <a:p>
            <a:pPr lvl="2" eaLnBrk="1" hangingPunct="1">
              <a:lnSpc>
                <a:spcPct val="90000"/>
              </a:lnSpc>
            </a:pPr>
            <a:r>
              <a:rPr lang="fr-FR" dirty="0" smtClean="0">
                <a:latin typeface="Calibri" pitchFamily="34" charset="0"/>
                <a:cs typeface="Calibri" pitchFamily="34" charset="0"/>
                <a:sym typeface="Wingdings" pitchFamily="2" charset="2"/>
              </a:rPr>
              <a:t>Cycle de 48-72 heures selon l’espèce  responsable.</a:t>
            </a:r>
          </a:p>
          <a:p>
            <a:pPr lvl="2" eaLnBrk="1" hangingPunct="1">
              <a:lnSpc>
                <a:spcPct val="90000"/>
              </a:lnSpc>
              <a:buNone/>
            </a:pPr>
            <a:r>
              <a:rPr lang="fr-FR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  <a:sym typeface="Wingdings" pitchFamily="2" charset="2"/>
              </a:rPr>
              <a:t>                                                               Chez l’anophèle : </a:t>
            </a:r>
          </a:p>
          <a:p>
            <a:pPr lvl="2">
              <a:lnSpc>
                <a:spcPct val="90000"/>
              </a:lnSpc>
              <a:buFontTx/>
              <a:buChar char="-"/>
            </a:pPr>
            <a:r>
              <a:rPr lang="fr-FR" dirty="0" smtClean="0">
                <a:latin typeface="Calibri" pitchFamily="34" charset="0"/>
                <a:cs typeface="Calibri" pitchFamily="34" charset="0"/>
                <a:sym typeface="Wingdings" pitchFamily="2" charset="2"/>
              </a:rPr>
              <a:t>sporogonie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14282" y="142852"/>
            <a:ext cx="87154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</a:t>
            </a:r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2- 6 -  Répartition géographique: </a:t>
            </a:r>
            <a:endParaRPr lang="fr-FR" sz="2400" dirty="0"/>
          </a:p>
        </p:txBody>
      </p:sp>
      <p:pic>
        <p:nvPicPr>
          <p:cNvPr id="4" name="Picture 2" descr="C:\Users\acer\Desktop\carte_paludism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642918"/>
            <a:ext cx="6072230" cy="57150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266" name="Picture 2" descr="C:\Users\acer\Desktop\imagesde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0826" y="642918"/>
            <a:ext cx="2466975" cy="57150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42844" y="142852"/>
            <a:ext cx="88583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3. Physiopathologie : </a:t>
            </a:r>
            <a:endParaRPr lang="fr-FR" sz="2800" dirty="0"/>
          </a:p>
        </p:txBody>
      </p:sp>
      <p:sp>
        <p:nvSpPr>
          <p:cNvPr id="3" name="Rectangle 2"/>
          <p:cNvSpPr/>
          <p:nvPr/>
        </p:nvSpPr>
        <p:spPr>
          <a:xfrm>
            <a:off x="214282" y="714356"/>
            <a:ext cx="4643470" cy="59400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Les stades exo-érythrocytaires ne  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donnent lieu à aucune pathologie.</a:t>
            </a:r>
          </a:p>
          <a:p>
            <a:pPr>
              <a:buNone/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La schizogonie érythrocytaire provoque  </a:t>
            </a:r>
          </a:p>
          <a:p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     une anoxie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dans tous les organes par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trois mécanismes différents:</a:t>
            </a:r>
            <a:br>
              <a:rPr lang="fr-FR" sz="2000" dirty="0" smtClean="0">
                <a:latin typeface="Calibri" pitchFamily="34" charset="0"/>
                <a:cs typeface="Calibri" pitchFamily="34" charset="0"/>
              </a:rPr>
            </a:br>
            <a:r>
              <a:rPr lang="fr-FR" sz="20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fr-FR" sz="2000" dirty="0" smtClean="0">
                <a:latin typeface="Calibri" pitchFamily="34" charset="0"/>
                <a:cs typeface="Calibri" pitchFamily="34" charset="0"/>
              </a:rPr>
            </a:br>
            <a:r>
              <a:rPr lang="fr-FR" sz="2000" dirty="0" smtClean="0">
                <a:latin typeface="Calibri" pitchFamily="34" charset="0"/>
                <a:cs typeface="Calibri" pitchFamily="34" charset="0"/>
              </a:rPr>
              <a:t>1-  L'activité de multiplication du parasite 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 entraîne la sécrétion du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“Tumor </a:t>
            </a:r>
          </a:p>
          <a:p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      Necrosis Factor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” (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TNF)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 par les 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 macrophages activés par les 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 interleukines des lymphocytes T CD4+. 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 Cette cytokine jouerait un rôle dans la 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 production des lésions vasculaires, 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 causant des nécroses hémorragiques.</a:t>
            </a:r>
          </a:p>
          <a:p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fr-FR" sz="2000" dirty="0" smtClean="0">
                <a:latin typeface="Calibri" pitchFamily="34" charset="0"/>
                <a:cs typeface="Calibri" pitchFamily="34" charset="0"/>
              </a:rPr>
            </a:b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</a:t>
            </a:r>
            <a:endParaRPr lang="fr-FR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00628" y="714356"/>
            <a:ext cx="3929090" cy="59400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None/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2-  Ralentissements de la circulation   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sanguine  causer  au niveau des 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capillaires par la perte   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d'élasticité des érythrocytes 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parasités.</a:t>
            </a:r>
          </a:p>
          <a:p>
            <a:pPr>
              <a:buNone/>
            </a:pPr>
            <a:endParaRPr lang="fr-FR" sz="2000" b="1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3 -  S'il s'agit de P.falciparum,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l'adhérence des érythrocytes  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parasités à l'endothélium du réseau veineux post-capillaire pourra aller jusqu'à l'anoxie tissulaire.</a:t>
            </a:r>
          </a:p>
          <a:p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L'anémie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s'installe   progressivement, 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due à l'hémolyse permanente.</a:t>
            </a:r>
          </a:p>
          <a:p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endParaRPr lang="fr-FR" sz="20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14282" y="142852"/>
            <a:ext cx="89297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3. Physiopathologie </a:t>
            </a:r>
            <a:r>
              <a:rPr lang="fr-FR" sz="2800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: </a:t>
            </a:r>
            <a:endParaRPr lang="fr-FR" sz="2800" dirty="0"/>
          </a:p>
        </p:txBody>
      </p:sp>
      <p:sp>
        <p:nvSpPr>
          <p:cNvPr id="3" name="Rectangle 2"/>
          <p:cNvSpPr/>
          <p:nvPr/>
        </p:nvSpPr>
        <p:spPr>
          <a:xfrm>
            <a:off x="214282" y="714356"/>
            <a:ext cx="4214842" cy="570374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0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Le neuropaludisme: 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(accès pernicieux « cerebral malaria » des anglo-saxons)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 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: </a:t>
            </a:r>
          </a:p>
          <a:p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Les formes âgées de P. falciparum (trophozoïtes âgés, schizontes) disparaissent de la circulation sanguine périphérique et sont séquestrées dans les capillaires des organes profonds (cerveau mais aussi reins, poumons …). </a:t>
            </a:r>
          </a:p>
          <a:p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Cette séquestration est, au moins en partie, due à des phénomènes  d’adhésion cellulaire (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cytoadhérence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) entre les globules rouges parasités et les cellules endothéliales de ces capillaires. </a:t>
            </a:r>
            <a:endParaRPr lang="fr-FR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0" y="714356"/>
            <a:ext cx="4286280" cy="553997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Défenses immunitaires de l’</a:t>
            </a:r>
            <a:r>
              <a:rPr lang="fr-FR" u="sng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hote</a:t>
            </a:r>
            <a:r>
              <a:rPr lang="fr-FR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:</a:t>
            </a:r>
            <a:endParaRPr lang="fr-FR" u="sng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Prémunition.</a:t>
            </a:r>
          </a:p>
          <a:p>
            <a:pPr>
              <a:lnSpc>
                <a:spcPct val="80000"/>
              </a:lnSpc>
              <a:defRPr/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Immunité non définitive, non stérilisante.</a:t>
            </a:r>
          </a:p>
          <a:p>
            <a:pPr>
              <a:lnSpc>
                <a:spcPct val="80000"/>
              </a:lnSpc>
              <a:defRPr/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Entretenue par des impaludations régulières.</a:t>
            </a:r>
          </a:p>
          <a:p>
            <a:pPr>
              <a:lnSpc>
                <a:spcPct val="80000"/>
              </a:lnSpc>
              <a:defRPr/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N’empêche pas d’être parasité, empêche les accès palustres graves.</a:t>
            </a:r>
          </a:p>
          <a:p>
            <a:pPr>
              <a:lnSpc>
                <a:spcPct val="80000"/>
              </a:lnSpc>
              <a:defRPr/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Disparaît en 1 à 2 ans si sortie de la zone d ’endémie.</a:t>
            </a:r>
          </a:p>
          <a:p>
            <a:pPr>
              <a:lnSpc>
                <a:spcPct val="80000"/>
              </a:lnSpc>
              <a:defRPr/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Existe chez les autochtones (s’acquiert dans l’enfance)</a:t>
            </a:r>
          </a:p>
          <a:p>
            <a:pPr lvl="1">
              <a:lnSpc>
                <a:spcPct val="80000"/>
              </a:lnSpc>
              <a:defRPr/>
            </a:pP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&lt; 3 mois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: protection par les anticorps maternels</a:t>
            </a:r>
          </a:p>
          <a:p>
            <a:pPr lvl="1">
              <a:lnSpc>
                <a:spcPct val="80000"/>
              </a:lnSpc>
              <a:defRPr/>
            </a:pP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&gt; 4 ans: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immunité de l’enfant.</a:t>
            </a:r>
          </a:p>
          <a:p>
            <a:pPr lvl="1">
              <a:lnSpc>
                <a:spcPct val="80000"/>
              </a:lnSpc>
              <a:defRPr/>
            </a:pP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Entre les 2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: accès palustres simples ou graves, risque de décès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fr-FR" sz="28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4– Clinique:</a:t>
            </a:r>
            <a:endParaRPr lang="fr-FR" b="1" dirty="0" smtClean="0">
              <a:latin typeface="Calibri" pitchFamily="34" charset="0"/>
              <a:cs typeface="Calibri" pitchFamily="34" charset="0"/>
            </a:endParaRPr>
          </a:p>
          <a:p>
            <a:pPr>
              <a:buFontTx/>
              <a:buNone/>
              <a:defRPr/>
            </a:pPr>
            <a:endParaRPr lang="fr-FR" sz="2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Tx/>
              <a:buNone/>
              <a:defRPr/>
            </a:pP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     </a:t>
            </a:r>
            <a:r>
              <a:rPr lang="fr-FR" sz="2000" b="1" u="sng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URGENCE MEDICALE </a:t>
            </a:r>
            <a:r>
              <a:rPr lang="fr-FR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>
              <a:buFontTx/>
              <a:buNone/>
              <a:defRPr/>
            </a:pP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  Toute fièvre chez un patient au retour d’une zone d’endémie palustre</a:t>
            </a:r>
          </a:p>
          <a:p>
            <a:pPr>
              <a:buFontTx/>
              <a:buNone/>
              <a:defRPr/>
            </a:pP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 </a:t>
            </a:r>
            <a:r>
              <a:rPr lang="fr-FR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EST </a:t>
            </a: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un paludisme jusqu’à preuve du contraire.</a:t>
            </a:r>
          </a:p>
          <a:p>
            <a:pPr>
              <a:buFontTx/>
              <a:buNone/>
              <a:defRPr/>
            </a:pP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	</a:t>
            </a:r>
            <a:r>
              <a:rPr lang="fr-FR" sz="2000" b="1" u="sng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                                          Circonstances de  diagnostic</a:t>
            </a:r>
            <a:r>
              <a:rPr lang="fr-FR" sz="2000" u="sng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: </a:t>
            </a:r>
          </a:p>
          <a:p>
            <a:pPr>
              <a:buFontTx/>
              <a:buNone/>
              <a:defRPr/>
            </a:pP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	fièvre au retour d ’un voyage en zone d ’endémie +++</a:t>
            </a:r>
          </a:p>
          <a:p>
            <a:pPr>
              <a:buFontTx/>
              <a:buNone/>
              <a:defRPr/>
            </a:pP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	quelque soit le type et la qualité de la prophylaxie</a:t>
            </a:r>
          </a:p>
          <a:p>
            <a:endParaRPr lang="fr-FR" sz="20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Forme libre 5"/>
          <p:cNvSpPr/>
          <p:nvPr/>
        </p:nvSpPr>
        <p:spPr>
          <a:xfrm>
            <a:off x="-214346" y="-285776"/>
            <a:ext cx="8882244" cy="4283613"/>
          </a:xfrm>
          <a:custGeom>
            <a:avLst/>
            <a:gdLst>
              <a:gd name="connsiteX0" fmla="*/ 841717 w 8860302"/>
              <a:gd name="connsiteY0" fmla="*/ 1125416 h 4283613"/>
              <a:gd name="connsiteX1" fmla="*/ 8072511 w 8860302"/>
              <a:gd name="connsiteY1" fmla="*/ 1280160 h 4283613"/>
              <a:gd name="connsiteX2" fmla="*/ 5568462 w 8860302"/>
              <a:gd name="connsiteY2" fmla="*/ 3896751 h 4283613"/>
              <a:gd name="connsiteX3" fmla="*/ 715108 w 8860302"/>
              <a:gd name="connsiteY3" fmla="*/ 3601330 h 4283613"/>
              <a:gd name="connsiteX4" fmla="*/ 1277815 w 8860302"/>
              <a:gd name="connsiteY4" fmla="*/ 422031 h 4283613"/>
              <a:gd name="connsiteX5" fmla="*/ 1137138 w 8860302"/>
              <a:gd name="connsiteY5" fmla="*/ 1069145 h 4283613"/>
              <a:gd name="connsiteX6" fmla="*/ 1840523 w 8860302"/>
              <a:gd name="connsiteY6" fmla="*/ 886265 h 4283613"/>
              <a:gd name="connsiteX7" fmla="*/ 1840523 w 8860302"/>
              <a:gd name="connsiteY7" fmla="*/ 886265 h 4283613"/>
              <a:gd name="connsiteX8" fmla="*/ 813582 w 8860302"/>
              <a:gd name="connsiteY8" fmla="*/ 942536 h 4283613"/>
              <a:gd name="connsiteX9" fmla="*/ 1165274 w 8860302"/>
              <a:gd name="connsiteY9" fmla="*/ 942536 h 4283613"/>
              <a:gd name="connsiteX10" fmla="*/ 1165274 w 8860302"/>
              <a:gd name="connsiteY10" fmla="*/ 942536 h 4283613"/>
              <a:gd name="connsiteX11" fmla="*/ 1165274 w 8860302"/>
              <a:gd name="connsiteY11" fmla="*/ 942536 h 4283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60302" h="4283613">
                <a:moveTo>
                  <a:pt x="841717" y="1125416"/>
                </a:moveTo>
                <a:cubicBezTo>
                  <a:pt x="4063218" y="971843"/>
                  <a:pt x="7284720" y="818271"/>
                  <a:pt x="8072511" y="1280160"/>
                </a:cubicBezTo>
                <a:cubicBezTo>
                  <a:pt x="8860302" y="1742049"/>
                  <a:pt x="6794696" y="3509889"/>
                  <a:pt x="5568462" y="3896751"/>
                </a:cubicBezTo>
                <a:cubicBezTo>
                  <a:pt x="4342228" y="4283613"/>
                  <a:pt x="1430216" y="4180450"/>
                  <a:pt x="715108" y="3601330"/>
                </a:cubicBezTo>
                <a:cubicBezTo>
                  <a:pt x="0" y="3022210"/>
                  <a:pt x="1207477" y="844062"/>
                  <a:pt x="1277815" y="422031"/>
                </a:cubicBezTo>
                <a:cubicBezTo>
                  <a:pt x="1348153" y="0"/>
                  <a:pt x="1043353" y="991773"/>
                  <a:pt x="1137138" y="1069145"/>
                </a:cubicBezTo>
                <a:cubicBezTo>
                  <a:pt x="1230923" y="1146517"/>
                  <a:pt x="1840523" y="886265"/>
                  <a:pt x="1840523" y="886265"/>
                </a:cubicBezTo>
                <a:lnTo>
                  <a:pt x="1840523" y="886265"/>
                </a:lnTo>
                <a:lnTo>
                  <a:pt x="813582" y="942536"/>
                </a:lnTo>
                <a:cubicBezTo>
                  <a:pt x="701041" y="951915"/>
                  <a:pt x="1165274" y="942536"/>
                  <a:pt x="1165274" y="942536"/>
                </a:cubicBezTo>
                <a:lnTo>
                  <a:pt x="1165274" y="942536"/>
                </a:lnTo>
                <a:lnTo>
                  <a:pt x="1165274" y="942536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786050" y="4357694"/>
            <a:ext cx="3143272" cy="2031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fr-FR" sz="2000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Incubation</a:t>
            </a:r>
            <a:r>
              <a:rPr lang="fr-FR" sz="2000" i="1" dirty="0" smtClean="0">
                <a:latin typeface="Calibri" pitchFamily="34" charset="0"/>
                <a:cs typeface="Calibri" pitchFamily="34" charset="0"/>
              </a:rPr>
              <a:t> : 7-20j après la piqûre.</a:t>
            </a:r>
          </a:p>
          <a:p>
            <a:pPr lvl="1">
              <a:lnSpc>
                <a:spcPct val="90000"/>
              </a:lnSpc>
              <a:buFont typeface="Arial" pitchFamily="34" charset="0"/>
              <a:buChar char="•"/>
            </a:pPr>
            <a:r>
              <a:rPr lang="fr-FR" sz="2000" i="1" dirty="0" smtClean="0">
                <a:latin typeface="Calibri" pitchFamily="34" charset="0"/>
                <a:cs typeface="Calibri" pitchFamily="34" charset="0"/>
              </a:rPr>
              <a:t>  </a:t>
            </a:r>
            <a:r>
              <a:rPr lang="fr-FR" sz="2000" b="1" i="1" dirty="0" smtClean="0">
                <a:latin typeface="Calibri" pitchFamily="34" charset="0"/>
                <a:cs typeface="Calibri" pitchFamily="34" charset="0"/>
              </a:rPr>
              <a:t>&lt; 2 mois </a:t>
            </a:r>
            <a:r>
              <a:rPr lang="fr-FR" sz="2000" i="1" dirty="0" smtClean="0">
                <a:latin typeface="Calibri" pitchFamily="34" charset="0"/>
                <a:cs typeface="Calibri" pitchFamily="34" charset="0"/>
              </a:rPr>
              <a:t>(95-98% des cas) pour </a:t>
            </a:r>
            <a:r>
              <a:rPr lang="fr-FR" sz="2000" b="1" i="1" dirty="0" smtClean="0">
                <a:latin typeface="Calibri" pitchFamily="34" charset="0"/>
                <a:cs typeface="Calibri" pitchFamily="34" charset="0"/>
              </a:rPr>
              <a:t>P. falciparum</a:t>
            </a:r>
          </a:p>
          <a:p>
            <a:pPr lvl="1">
              <a:lnSpc>
                <a:spcPct val="90000"/>
              </a:lnSpc>
              <a:buFont typeface="Arial" pitchFamily="34" charset="0"/>
              <a:buChar char="•"/>
            </a:pPr>
            <a:r>
              <a:rPr lang="fr-FR" sz="2000" i="1" dirty="0" smtClean="0">
                <a:latin typeface="Calibri" pitchFamily="34" charset="0"/>
                <a:cs typeface="Calibri" pitchFamily="34" charset="0"/>
              </a:rPr>
              <a:t>  des </a:t>
            </a:r>
            <a:r>
              <a:rPr lang="fr-FR" sz="2000" b="1" i="1" dirty="0" smtClean="0">
                <a:latin typeface="Calibri" pitchFamily="34" charset="0"/>
                <a:cs typeface="Calibri" pitchFamily="34" charset="0"/>
              </a:rPr>
              <a:t>Mois ou années </a:t>
            </a:r>
            <a:r>
              <a:rPr lang="fr-FR" sz="2000" i="1" dirty="0" smtClean="0">
                <a:latin typeface="Calibri" pitchFamily="34" charset="0"/>
                <a:cs typeface="Calibri" pitchFamily="34" charset="0"/>
              </a:rPr>
              <a:t>pour les autres espèces de Plasmodium.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928670"/>
            <a:ext cx="8429684" cy="5643602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>
              <a:buNone/>
            </a:pPr>
            <a:endParaRPr lang="fr-FR" i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fr-FR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INTRODUCTION</a:t>
            </a:r>
            <a:r>
              <a:rPr lang="fr-FR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fr-FR" i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fr-FR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1. Définition</a:t>
            </a:r>
          </a:p>
          <a:p>
            <a:pPr>
              <a:buNone/>
            </a:pPr>
            <a:r>
              <a:rPr lang="fr-FR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2- Épidémiologie</a:t>
            </a:r>
            <a:r>
              <a:rPr lang="fr-FR" dirty="0" smtClean="0">
                <a:latin typeface="Calibri" pitchFamily="34" charset="0"/>
                <a:cs typeface="Calibri" pitchFamily="34" charset="0"/>
              </a:rPr>
              <a:t>:</a:t>
            </a:r>
          </a:p>
          <a:p>
            <a:pPr>
              <a:buNone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                          1. Agent pathogène :</a:t>
            </a:r>
          </a:p>
          <a:p>
            <a:pPr>
              <a:buNone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                                                                1.1. Classification</a:t>
            </a:r>
          </a:p>
          <a:p>
            <a:pPr>
              <a:buNone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                                                                1.2. Morphologie</a:t>
            </a:r>
          </a:p>
          <a:p>
            <a:pPr>
              <a:buNone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                          2. Vecteur.</a:t>
            </a:r>
          </a:p>
          <a:p>
            <a:pPr>
              <a:buNone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                          3. Réservoir</a:t>
            </a:r>
          </a:p>
          <a:p>
            <a:pPr>
              <a:buNone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                          4. Mode de transmission</a:t>
            </a:r>
          </a:p>
          <a:p>
            <a:pPr>
              <a:buNone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                          5. Cycle</a:t>
            </a:r>
          </a:p>
          <a:p>
            <a:pPr>
              <a:buNone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                          6. Répartition géographique</a:t>
            </a:r>
          </a:p>
          <a:p>
            <a:pPr>
              <a:buNone/>
            </a:pPr>
            <a:r>
              <a:rPr lang="fr-FR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3.Physiopathologie.</a:t>
            </a:r>
          </a:p>
          <a:p>
            <a:pPr>
              <a:buNone/>
            </a:pPr>
            <a:r>
              <a:rPr lang="fr-FR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4. Clinique</a:t>
            </a:r>
          </a:p>
          <a:p>
            <a:pPr>
              <a:buNone/>
            </a:pPr>
            <a:r>
              <a:rPr lang="fr-FR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5</a:t>
            </a:r>
            <a:r>
              <a:rPr lang="fr-FR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. Diagnostic biologique</a:t>
            </a:r>
          </a:p>
          <a:p>
            <a:pPr>
              <a:buNone/>
            </a:pPr>
            <a:r>
              <a:rPr lang="fr-FR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6. Traitement  </a:t>
            </a:r>
          </a:p>
          <a:p>
            <a:pPr>
              <a:buNone/>
            </a:pPr>
            <a:r>
              <a:rPr lang="fr-FR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7. Prévention</a:t>
            </a:r>
          </a:p>
          <a:p>
            <a:pPr>
              <a:buNone/>
            </a:pPr>
            <a:endParaRPr lang="fr-FR" i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fr-FR" i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fr-FR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5720" y="214290"/>
            <a:ext cx="76438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Plan du cours </a:t>
            </a:r>
            <a:endParaRPr lang="fr-FR" sz="2800" b="1" u="sng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4"/>
          <p:cNvPicPr>
            <a:picLocks noGrp="1" noChangeAspect="1" noChangeArrowheads="1"/>
          </p:cNvPicPr>
          <p:nvPr/>
        </p:nvPicPr>
        <p:blipFill>
          <a:blip r:embed="rId2" cstate="print"/>
          <a:srcRect b="41860"/>
          <a:stretch>
            <a:fillRect/>
          </a:stretch>
        </p:blipFill>
        <p:spPr bwMode="auto">
          <a:xfrm>
            <a:off x="5429256" y="3714752"/>
            <a:ext cx="3357586" cy="26432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C:\Users\acer\Desktop\imagestr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785794"/>
            <a:ext cx="3000396" cy="16624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142844" y="214290"/>
            <a:ext cx="4286279" cy="6215106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endParaRPr lang="fr-FR" sz="1800" b="1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buNone/>
            </a:pPr>
            <a:r>
              <a:rPr lang="fr-FR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Forme de primo-invasion:</a:t>
            </a:r>
          </a:p>
          <a:p>
            <a:pPr>
              <a:lnSpc>
                <a:spcPct val="90000"/>
              </a:lnSpc>
              <a:buNone/>
            </a:pPr>
            <a:endParaRPr lang="fr-FR" sz="1800" b="1" u="sng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</a:pPr>
            <a:r>
              <a:rPr lang="fr-FR" sz="18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Se voie avec toutes les espèces</a:t>
            </a:r>
            <a:r>
              <a:rPr lang="fr-FR" sz="1800" b="1" u="sng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fr-FR" sz="1800" b="1" u="sng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</a:pPr>
            <a:r>
              <a:rPr lang="fr-FR" sz="1800" dirty="0" smtClean="0">
                <a:latin typeface="Calibri" pitchFamily="34" charset="0"/>
                <a:cs typeface="Calibri" pitchFamily="34" charset="0"/>
              </a:rPr>
              <a:t>Au </a:t>
            </a:r>
            <a:r>
              <a:rPr lang="fr-FR" sz="1800" dirty="0">
                <a:latin typeface="Calibri" pitchFamily="34" charset="0"/>
                <a:cs typeface="Calibri" pitchFamily="34" charset="0"/>
              </a:rPr>
              <a:t>retour des tropiques (dans les 4 mois):</a:t>
            </a:r>
          </a:p>
          <a:p>
            <a:pPr lvl="1">
              <a:lnSpc>
                <a:spcPct val="90000"/>
              </a:lnSpc>
            </a:pPr>
            <a:r>
              <a:rPr lang="fr-FR" sz="1800" dirty="0">
                <a:latin typeface="Calibri" pitchFamily="34" charset="0"/>
                <a:cs typeface="Calibri" pitchFamily="34" charset="0"/>
              </a:rPr>
              <a:t>Fièvre +/- brutale</a:t>
            </a:r>
          </a:p>
          <a:p>
            <a:pPr lvl="1">
              <a:lnSpc>
                <a:spcPct val="90000"/>
              </a:lnSpc>
            </a:pPr>
            <a:r>
              <a:rPr lang="fr-FR" sz="1800" dirty="0">
                <a:latin typeface="Calibri" pitchFamily="34" charset="0"/>
                <a:cs typeface="Calibri" pitchFamily="34" charset="0"/>
              </a:rPr>
              <a:t>Diarrhée</a:t>
            </a:r>
          </a:p>
          <a:p>
            <a:pPr lvl="1">
              <a:lnSpc>
                <a:spcPct val="90000"/>
              </a:lnSpc>
            </a:pPr>
            <a:r>
              <a:rPr lang="fr-FR" sz="1800" dirty="0">
                <a:latin typeface="Calibri" pitchFamily="34" charset="0"/>
                <a:cs typeface="Calibri" pitchFamily="34" charset="0"/>
              </a:rPr>
              <a:t>Céphalées +++</a:t>
            </a:r>
          </a:p>
          <a:p>
            <a:pPr lvl="1">
              <a:lnSpc>
                <a:spcPct val="90000"/>
              </a:lnSpc>
            </a:pPr>
            <a:r>
              <a:rPr lang="fr-FR" sz="1800" dirty="0">
                <a:latin typeface="Calibri" pitchFamily="34" charset="0"/>
                <a:cs typeface="Calibri" pitchFamily="34" charset="0"/>
              </a:rPr>
              <a:t>Frissons</a:t>
            </a:r>
          </a:p>
          <a:p>
            <a:pPr lvl="1">
              <a:lnSpc>
                <a:spcPct val="90000"/>
              </a:lnSpc>
            </a:pPr>
            <a:r>
              <a:rPr lang="fr-FR" sz="1800" dirty="0" smtClean="0">
                <a:latin typeface="Calibri" pitchFamily="34" charset="0"/>
                <a:cs typeface="Calibri" pitchFamily="34" charset="0"/>
              </a:rPr>
              <a:t>Courbatures</a:t>
            </a:r>
          </a:p>
          <a:p>
            <a:pPr lvl="1">
              <a:lnSpc>
                <a:spcPct val="90000"/>
              </a:lnSpc>
              <a:buNone/>
            </a:pPr>
            <a:endParaRPr lang="fr-FR" sz="1800" dirty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</a:pPr>
            <a:r>
              <a:rPr lang="fr-FR" sz="1800" dirty="0" smtClean="0">
                <a:latin typeface="Calibri" pitchFamily="34" charset="0"/>
                <a:cs typeface="Calibri" pitchFamily="34" charset="0"/>
              </a:rPr>
              <a:t>Evolution dépends des espèces :</a:t>
            </a:r>
            <a:endParaRPr lang="fr-FR" sz="1800" dirty="0">
              <a:latin typeface="Calibri" pitchFamily="34" charset="0"/>
              <a:cs typeface="Calibri" pitchFamily="34" charset="0"/>
            </a:endParaRPr>
          </a:p>
          <a:p>
            <a:pPr lvl="1">
              <a:lnSpc>
                <a:spcPct val="90000"/>
              </a:lnSpc>
            </a:pPr>
            <a:r>
              <a:rPr lang="fr-FR" sz="1800" dirty="0">
                <a:latin typeface="Calibri" pitchFamily="34" charset="0"/>
                <a:cs typeface="Calibri" pitchFamily="34" charset="0"/>
              </a:rPr>
              <a:t>Guérison</a:t>
            </a:r>
          </a:p>
          <a:p>
            <a:pPr lvl="1">
              <a:lnSpc>
                <a:spcPct val="90000"/>
              </a:lnSpc>
            </a:pPr>
            <a:r>
              <a:rPr lang="fr-FR" sz="1800" dirty="0">
                <a:latin typeface="Calibri" pitchFamily="34" charset="0"/>
                <a:cs typeface="Calibri" pitchFamily="34" charset="0"/>
              </a:rPr>
              <a:t>Mort</a:t>
            </a:r>
          </a:p>
          <a:p>
            <a:pPr lvl="1">
              <a:lnSpc>
                <a:spcPct val="90000"/>
              </a:lnSpc>
            </a:pPr>
            <a:r>
              <a:rPr lang="fr-FR" sz="1800" dirty="0">
                <a:latin typeface="Calibri" pitchFamily="34" charset="0"/>
                <a:cs typeface="Calibri" pitchFamily="34" charset="0"/>
              </a:rPr>
              <a:t>Accès périodiques</a:t>
            </a:r>
          </a:p>
          <a:p>
            <a:pPr lvl="1">
              <a:lnSpc>
                <a:spcPct val="90000"/>
              </a:lnSpc>
            </a:pPr>
            <a:endParaRPr lang="fr-FR" sz="18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42" name="Picture 2" descr="C:\Users\acer\Desktop\imagess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214290"/>
            <a:ext cx="4214842" cy="61436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14282" y="285728"/>
            <a:ext cx="8572559" cy="585791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endParaRPr kumimoji="0" lang="fr-FR" sz="20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lvl="0" indent="-274320">
              <a:spcBef>
                <a:spcPts val="600"/>
              </a:spcBef>
              <a:buClr>
                <a:schemeClr val="tx2"/>
              </a:buClr>
              <a:buSzPct val="73000"/>
            </a:pPr>
            <a:r>
              <a:rPr lang="fr-FR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</a:t>
            </a:r>
            <a:r>
              <a:rPr lang="fr-FR" sz="24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Accès palustres simples :</a:t>
            </a:r>
          </a:p>
          <a:p>
            <a:pPr marL="274320" lvl="0" indent="-274320">
              <a:spcBef>
                <a:spcPts val="600"/>
              </a:spcBef>
              <a:buClr>
                <a:schemeClr val="tx2"/>
              </a:buClr>
              <a:buSzPct val="73000"/>
            </a:pPr>
            <a:endParaRPr lang="fr-FR" sz="2000" b="1" u="sng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Se voient surtout avec </a:t>
            </a:r>
            <a:r>
              <a:rPr kumimoji="0" lang="fr-FR" sz="2000" b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fr-FR" sz="20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P. Vivax</a:t>
            </a:r>
            <a:r>
              <a:rPr kumimoji="0" lang="fr-FR" sz="2000" b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, </a:t>
            </a:r>
            <a:r>
              <a:rPr kumimoji="0" lang="fr-FR" sz="20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ovale </a:t>
            </a: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ou </a:t>
            </a:r>
            <a:r>
              <a:rPr kumimoji="0" lang="fr-FR" sz="20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malariae.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endParaRPr kumimoji="0" lang="fr-FR" sz="2000" b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Survenue stéréotypée:</a:t>
            </a:r>
          </a:p>
          <a:p>
            <a:pPr marL="521208" marR="0" lvl="1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85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accès de 1 à 2 heures</a:t>
            </a:r>
          </a:p>
          <a:p>
            <a:pPr marL="758952" marR="0" lvl="2" indent="-2286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60000"/>
              <a:buFont typeface="Wingdings"/>
              <a:buChar char=""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Sensation de froid avec frissons +++</a:t>
            </a:r>
          </a:p>
          <a:p>
            <a:pPr marL="758952" marR="0" lvl="2" indent="-2286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60000"/>
              <a:buFont typeface="Wingdings"/>
              <a:buChar char=""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Fièvre d</a:t>
            </a:r>
            <a:r>
              <a:rPr kumimoji="0" lang="ja-JP" alt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’</a:t>
            </a: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ascension rapide (patient tout rouge)</a:t>
            </a:r>
          </a:p>
          <a:p>
            <a:pPr marL="758952" marR="0" lvl="2" indent="-2286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60000"/>
              <a:buFont typeface="Wingdings"/>
              <a:buChar char=""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Défervescence thermique avec sueurs +++</a:t>
            </a:r>
          </a:p>
          <a:p>
            <a:pPr marL="758952" marR="0" lvl="2" indent="-2286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60000"/>
              <a:tabLst/>
              <a:defRPr/>
            </a:pPr>
            <a:endParaRPr kumimoji="0" lang="fr-FR" sz="20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Tous les 2jrs  (vivax/ovale) ou 3 jours (malariae).</a:t>
            </a:r>
            <a:endParaRPr kumimoji="0" lang="fr-FR" sz="20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 descr="C:\Users\acer\Desktop\paludisme-32-638.jpg"/>
          <p:cNvPicPr>
            <a:picLocks noChangeAspect="1" noChangeArrowheads="1"/>
          </p:cNvPicPr>
          <p:nvPr/>
        </p:nvPicPr>
        <p:blipFill>
          <a:blip r:embed="rId2"/>
          <a:srcRect l="52351" t="51566" r="2978" b="10856"/>
          <a:stretch>
            <a:fillRect/>
          </a:stretch>
        </p:blipFill>
        <p:spPr bwMode="auto">
          <a:xfrm>
            <a:off x="6000760" y="3786190"/>
            <a:ext cx="3000396" cy="2071702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 descr="16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r="39344"/>
          <a:stretch>
            <a:fillRect/>
          </a:stretch>
        </p:blipFill>
        <p:spPr>
          <a:xfrm>
            <a:off x="6000760" y="1214422"/>
            <a:ext cx="3000396" cy="2428893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214282" y="285728"/>
            <a:ext cx="3429023" cy="6215105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fr-FR" sz="20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Accès palustre grave : </a:t>
            </a:r>
          </a:p>
          <a:p>
            <a:pPr>
              <a:buNone/>
            </a:pPr>
            <a:r>
              <a:rPr lang="fr-FR" sz="20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Accès pernicieux:</a:t>
            </a:r>
          </a:p>
          <a:p>
            <a:pPr>
              <a:buNone/>
            </a:pPr>
            <a:r>
              <a:rPr lang="fr-FR" sz="2000" b="1" i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Neuropaludisme :</a:t>
            </a:r>
          </a:p>
          <a:p>
            <a:pPr>
              <a:buNone/>
            </a:pPr>
            <a:endParaRPr lang="fr-FR" sz="2000" u="sng" dirty="0" smtClean="0">
              <a:latin typeface="Calibri" pitchFamily="34" charset="0"/>
              <a:cs typeface="Calibri" pitchFamily="34" charset="0"/>
            </a:endParaRPr>
          </a:p>
          <a:p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P</a:t>
            </a:r>
            <a:r>
              <a:rPr lang="fr-FR" sz="2000" b="1" dirty="0">
                <a:latin typeface="Calibri" pitchFamily="34" charset="0"/>
                <a:cs typeface="Calibri" pitchFamily="34" charset="0"/>
              </a:rPr>
              <a:t>. falciparum</a:t>
            </a:r>
          </a:p>
          <a:p>
            <a:r>
              <a:rPr lang="fr-FR" altLang="ja-JP" sz="2000" dirty="0" smtClean="0">
                <a:latin typeface="Calibri" pitchFamily="34" charset="0"/>
                <a:cs typeface="Calibri" pitchFamily="34" charset="0"/>
              </a:rPr>
              <a:t>Les signes cliniques apparaissent d</a:t>
            </a:r>
            <a:r>
              <a:rPr lang="ja-JP" altLang="fr-FR" sz="2000" dirty="0" smtClean="0">
                <a:latin typeface="Calibri" pitchFamily="34" charset="0"/>
                <a:cs typeface="Calibri" pitchFamily="34" charset="0"/>
              </a:rPr>
              <a:t>’</a:t>
            </a:r>
            <a:r>
              <a:rPr lang="fr-FR" sz="2000" dirty="0">
                <a:latin typeface="Calibri" pitchFamily="34" charset="0"/>
                <a:cs typeface="Calibri" pitchFamily="34" charset="0"/>
              </a:rPr>
              <a:t>emblée ou à tout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moment d’où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l’urgence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 diagnostique et thérapeutique:</a:t>
            </a:r>
            <a:endParaRPr lang="fr-FR" sz="2000" dirty="0">
              <a:latin typeface="Calibri" pitchFamily="34" charset="0"/>
              <a:cs typeface="Calibri" pitchFamily="34" charset="0"/>
            </a:endParaRPr>
          </a:p>
          <a:p>
            <a:pPr lvl="1"/>
            <a:r>
              <a:rPr lang="fr-FR" sz="2000" dirty="0">
                <a:latin typeface="Calibri" pitchFamily="34" charset="0"/>
                <a:cs typeface="Calibri" pitchFamily="34" charset="0"/>
              </a:rPr>
              <a:t>Neurologique: coma, convulsions</a:t>
            </a:r>
          </a:p>
          <a:p>
            <a:pPr lvl="1"/>
            <a:r>
              <a:rPr lang="fr-FR" sz="2000" dirty="0">
                <a:latin typeface="Calibri" pitchFamily="34" charset="0"/>
                <a:cs typeface="Calibri" pitchFamily="34" charset="0"/>
              </a:rPr>
              <a:t>Détresse respiratoire</a:t>
            </a:r>
          </a:p>
          <a:p>
            <a:pPr lvl="1"/>
            <a:r>
              <a:rPr lang="fr-FR" sz="2000" dirty="0">
                <a:latin typeface="Calibri" pitchFamily="34" charset="0"/>
                <a:cs typeface="Calibri" pitchFamily="34" charset="0"/>
              </a:rPr>
              <a:t>Choc</a:t>
            </a:r>
          </a:p>
          <a:p>
            <a:pPr lvl="1"/>
            <a:r>
              <a:rPr lang="fr-FR" sz="2000" dirty="0">
                <a:latin typeface="Calibri" pitchFamily="34" charset="0"/>
                <a:cs typeface="Calibri" pitchFamily="34" charset="0"/>
              </a:rPr>
              <a:t>Insuffisance rénale aiguë</a:t>
            </a:r>
          </a:p>
          <a:p>
            <a:pPr lvl="1"/>
            <a:r>
              <a:rPr lang="fr-FR" sz="2000" dirty="0">
                <a:latin typeface="Calibri" pitchFamily="34" charset="0"/>
                <a:cs typeface="Calibri" pitchFamily="34" charset="0"/>
              </a:rPr>
              <a:t>Anémie sévère, hémorragies</a:t>
            </a:r>
          </a:p>
        </p:txBody>
      </p:sp>
      <p:pic>
        <p:nvPicPr>
          <p:cNvPr id="36866" name="Picture 2" descr="C:\Users\acer\Desktop\slide_4.jpg"/>
          <p:cNvPicPr>
            <a:picLocks noChangeAspect="1" noChangeArrowheads="1"/>
          </p:cNvPicPr>
          <p:nvPr/>
        </p:nvPicPr>
        <p:blipFill>
          <a:blip r:embed="rId2"/>
          <a:srcRect l="7408" t="6250" r="7407" b="5208"/>
          <a:stretch>
            <a:fillRect/>
          </a:stretch>
        </p:blipFill>
        <p:spPr bwMode="auto">
          <a:xfrm>
            <a:off x="3786182" y="285728"/>
            <a:ext cx="5143536" cy="62151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14282" y="285728"/>
            <a:ext cx="5214974" cy="614366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274320" lvl="0" indent="-274320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SzPct val="73000"/>
            </a:pPr>
            <a:r>
              <a:rPr lang="fr-FR" sz="20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5 - DIAGNOSTIC: </a:t>
            </a:r>
            <a:endParaRPr lang="fr-FR" sz="2000" i="1" dirty="0" smtClean="0"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lang="fr-FR" sz="2000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E</a:t>
            </a:r>
            <a:r>
              <a:rPr kumimoji="0" lang="fr-FR" sz="2000" b="1" i="1" u="sng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xamen</a:t>
            </a:r>
            <a:r>
              <a:rPr kumimoji="0" lang="fr-FR" sz="2000" b="1" i="1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non spécifiques: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endParaRPr kumimoji="0" lang="fr-FR" sz="2000" b="1" i="1" u="sng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521208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fr-FR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NFS</a:t>
            </a:r>
            <a:r>
              <a:rPr kumimoji="0" lang="fr-FR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85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: leuco-neutropénie, thrombopénie++, anémie</a:t>
            </a:r>
          </a:p>
          <a:p>
            <a:pPr marL="521208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fr-FR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Cytolyse hépatique </a:t>
            </a:r>
            <a:r>
              <a:rPr kumimoji="0" lang="fr-FR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: </a:t>
            </a:r>
            <a:r>
              <a:rPr kumimoji="0" lang="fr-FR" sz="200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transaminase élevés</a:t>
            </a:r>
            <a:r>
              <a:rPr kumimoji="0" lang="fr-FR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85000"/>
                  </a:schemeClr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.</a:t>
            </a:r>
          </a:p>
          <a:p>
            <a:pPr marL="521208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fr-FR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Syndrome inflammatoire </a:t>
            </a: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(</a:t>
            </a: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  <a:sym typeface="Wingdings" pitchFamily="2" charset="2"/>
              </a:rPr>
              <a:t>CRP, VS)</a:t>
            </a:r>
          </a:p>
          <a:p>
            <a:pPr marL="521208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tabLst/>
              <a:defRPr/>
            </a:pPr>
            <a:endParaRPr kumimoji="0" lang="fr-FR" sz="2000" b="0" i="1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85000"/>
                </a:schemeClr>
              </a:solidFill>
              <a:effectLst/>
              <a:uLnTx/>
              <a:uFillTx/>
              <a:latin typeface="Calibri" pitchFamily="34" charset="0"/>
              <a:cs typeface="Calibri" pitchFamily="34" charset="0"/>
              <a:sym typeface="Wingdings" pitchFamily="2" charset="2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lang="fr-FR" sz="2000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D</a:t>
            </a:r>
            <a:r>
              <a:rPr kumimoji="0" lang="fr-FR" sz="2000" b="1" i="1" u="sng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iagnostic</a:t>
            </a:r>
            <a:r>
              <a:rPr kumimoji="0" lang="fr-FR" sz="2000" b="1" i="1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 de certitude :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kumimoji="0" lang="fr-FR" sz="2000" b="1" i="1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faits en urgence avant traitement =</a:t>
            </a:r>
            <a:r>
              <a:rPr kumimoji="0" lang="fr-FR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recherche du parasite :   « </a:t>
            </a:r>
            <a:r>
              <a:rPr kumimoji="0" lang="fr-FR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prélèvent de sang +++++ ».</a:t>
            </a:r>
          </a:p>
          <a:p>
            <a:pPr marL="521208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fr-FR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Frottis sanguin +++</a:t>
            </a:r>
          </a:p>
          <a:p>
            <a:pPr marL="521208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fr-FR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Goutte épaisse +++</a:t>
            </a:r>
          </a:p>
          <a:p>
            <a:pPr marL="521208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Recherche d’antigènes de plasmodium</a:t>
            </a:r>
            <a:r>
              <a:rPr kumimoji="0" lang="fr-FR" sz="20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(tests rapides) </a:t>
            </a: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, d’ADN (PCR) .</a:t>
            </a:r>
          </a:p>
          <a:p>
            <a:pPr marL="758952" marR="0" lvl="2" indent="-228600" algn="l" defTabSz="914400" rtl="0" eaLnBrk="1" fontAlgn="auto" latinLnBrk="0" hangingPunct="1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60000"/>
              <a:tabLst/>
              <a:defRPr/>
            </a:pPr>
            <a:endParaRPr kumimoji="0" lang="fr-FR" sz="20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5643570" y="285728"/>
            <a:ext cx="3214710" cy="60722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endParaRPr kumimoji="0" lang="fr-FR" sz="20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Frottis :</a:t>
            </a:r>
          </a:p>
          <a:p>
            <a:pPr marL="521208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Permet un comptage.</a:t>
            </a:r>
          </a:p>
          <a:p>
            <a:pPr marL="521208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Diagnostic d’espèce.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Goutte épaisse:</a:t>
            </a:r>
          </a:p>
          <a:p>
            <a:pPr marL="521208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Plus sensible</a:t>
            </a:r>
          </a:p>
          <a:p>
            <a:pPr marL="521208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2"/>
              <a:buChar char=""/>
              <a:tabLst/>
              <a:defRPr/>
            </a:pPr>
            <a:r>
              <a:rPr lang="fr-FR" sz="20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Diagnostic de genre.</a:t>
            </a:r>
            <a:endParaRPr kumimoji="0" lang="fr-FR" sz="20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Résultats :</a:t>
            </a:r>
          </a:p>
          <a:p>
            <a:pPr marL="521208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1-3 heures</a:t>
            </a:r>
          </a:p>
          <a:p>
            <a:pPr marL="521208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Expérience ++ du médecin biologiste.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Un résultat négatif n’exclue pas le diagnostic.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lang="fr-FR" sz="2000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Diagnostique immunologique : </a:t>
            </a:r>
            <a:r>
              <a:rPr lang="fr-FR" sz="2000" b="1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sérologie </a:t>
            </a:r>
            <a:endParaRPr kumimoji="0" lang="fr-FR" sz="20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endParaRPr kumimoji="0" lang="fr-FR" sz="20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521208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" pitchFamily="2" charset="2"/>
              <a:buNone/>
              <a:tabLst/>
              <a:defRPr/>
            </a:pPr>
            <a:endParaRPr kumimoji="0" lang="fr-FR" sz="2000" b="0" i="1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85000"/>
                </a:schemeClr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3016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214290"/>
            <a:ext cx="3929090" cy="21431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6" descr="3017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2571744"/>
            <a:ext cx="4214842" cy="1785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2643182"/>
            <a:ext cx="3919540" cy="17145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5" descr="frottis_realisation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29124" y="285728"/>
            <a:ext cx="4357718" cy="20002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1" descr="C:\Users\acer\Desktop\imagesbjii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7158" y="4572008"/>
            <a:ext cx="3929090" cy="20717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 descr="C:\Users\acer\Desktop\Sans titre.png"/>
          <p:cNvPicPr>
            <a:picLocks noChangeAspect="1" noChangeArrowheads="1"/>
          </p:cNvPicPr>
          <p:nvPr/>
        </p:nvPicPr>
        <p:blipFill>
          <a:blip r:embed="rId9"/>
          <a:srcRect l="26880" t="2290" r="44399" b="90917"/>
          <a:stretch>
            <a:fillRect/>
          </a:stretch>
        </p:blipFill>
        <p:spPr bwMode="auto">
          <a:xfrm>
            <a:off x="4572000" y="4500570"/>
            <a:ext cx="4214842" cy="21431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ZoneTexte 9"/>
          <p:cNvSpPr txBox="1"/>
          <p:nvPr/>
        </p:nvSpPr>
        <p:spPr>
          <a:xfrm>
            <a:off x="1285852" y="6143644"/>
            <a:ext cx="100013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>
                <a:latin typeface="Calibri" pitchFamily="34" charset="0"/>
                <a:cs typeface="Calibri" pitchFamily="34" charset="0"/>
              </a:rPr>
              <a:t> Frottis</a:t>
            </a:r>
            <a:r>
              <a:rPr lang="fr-FR" dirty="0" smtClean="0"/>
              <a:t>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C:\Users\acer\Desktop\1-s2.0-S1383576914001433-gr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715436" cy="628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285728"/>
            <a:ext cx="5643602" cy="278608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endParaRPr lang="fr-FR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6- Traitement:</a:t>
            </a:r>
          </a:p>
          <a:p>
            <a:pPr>
              <a:buNone/>
            </a:pPr>
            <a:endParaRPr lang="fr-FR" sz="24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fr-FR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>
              <a:buNone/>
            </a:pPr>
            <a:r>
              <a:rPr lang="fr-FR" sz="24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-  Les Antipaludéens : </a:t>
            </a:r>
            <a:endParaRPr lang="fr-FR" sz="2400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285720" y="3214686"/>
            <a:ext cx="5715040" cy="342902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800" b="1" i="1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                         7– Prophylaxie :</a:t>
            </a:r>
            <a:endParaRPr kumimoji="0" lang="fr-FR" sz="2600" b="1" i="0" u="sng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b="1" i="1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                                        prophylaxie générale</a:t>
            </a:r>
            <a:r>
              <a:rPr kumimoji="0" lang="fr-FR" sz="2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</a:t>
            </a: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: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t>   Lutte anti vectorielle .</a:t>
            </a:r>
          </a:p>
          <a:p>
            <a:pPr marL="609600" marR="0" lvl="0" indent="-609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endParaRPr kumimoji="0" lang="fr-FR" altLang="fr-FR" sz="2000" b="0" i="1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  <a:p>
            <a:pPr marL="609600" marR="0" lvl="0" indent="-609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endParaRPr kumimoji="0" lang="fr-FR" altLang="fr-F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09600" marR="0" lvl="0" indent="-6096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altLang="fr-F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pic>
        <p:nvPicPr>
          <p:cNvPr id="8194" name="Picture 2" descr="C:\Users\acer\Desktop\f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4429132"/>
            <a:ext cx="2500330" cy="20002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20421" b="11609"/>
          <a:stretch/>
        </p:blipFill>
        <p:spPr>
          <a:xfrm>
            <a:off x="6215074" y="285728"/>
            <a:ext cx="2714612" cy="15001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21050" b="11542"/>
          <a:stretch/>
        </p:blipFill>
        <p:spPr>
          <a:xfrm>
            <a:off x="6215074" y="2428868"/>
            <a:ext cx="2714644" cy="16668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22652" b="10810"/>
          <a:stretch/>
        </p:blipFill>
        <p:spPr>
          <a:xfrm>
            <a:off x="6143636" y="4643446"/>
            <a:ext cx="2714645" cy="1785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ectangle 9"/>
          <p:cNvSpPr/>
          <p:nvPr/>
        </p:nvSpPr>
        <p:spPr>
          <a:xfrm>
            <a:off x="7215206" y="571480"/>
            <a:ext cx="785818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dirty="0" smtClean="0"/>
              <a:t>1960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7286644" y="2857496"/>
            <a:ext cx="642942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b="1" dirty="0" smtClean="0">
                <a:solidFill>
                  <a:schemeClr val="tx1"/>
                </a:solidFill>
                <a:latin typeface="Candara"/>
              </a:rPr>
              <a:t>1970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072330" y="4929198"/>
            <a:ext cx="642942" cy="376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b="1" i="1" dirty="0" smtClean="0">
                <a:latin typeface="Candara"/>
              </a:rPr>
              <a:t>1990</a:t>
            </a:r>
            <a:endParaRPr lang="fr-FR" i="1" dirty="0"/>
          </a:p>
        </p:txBody>
      </p:sp>
      <p:pic>
        <p:nvPicPr>
          <p:cNvPr id="8195" name="Picture 3" descr="C:\Users\acer\Desktop\imagesfgt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285728"/>
            <a:ext cx="1643074" cy="15001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285728"/>
            <a:ext cx="7643866" cy="6000791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spcBef>
                <a:spcPct val="50000"/>
              </a:spcBef>
              <a:buNone/>
            </a:pPr>
            <a:r>
              <a:rPr lang="fr-FR" sz="2000" b="1" i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prophylaxie individuelle:</a:t>
            </a:r>
          </a:p>
          <a:p>
            <a:pPr marL="609600" indent="-609600">
              <a:buNone/>
            </a:pPr>
            <a:endParaRPr lang="fr-FR" altLang="fr-FR" sz="2000" i="1" dirty="0" smtClean="0">
              <a:latin typeface="Calibri" pitchFamily="34" charset="0"/>
              <a:cs typeface="Calibri" pitchFamily="34" charset="0"/>
            </a:endParaRPr>
          </a:p>
          <a:p>
            <a:pPr marL="609600" indent="-609600">
              <a:buNone/>
            </a:pPr>
            <a:endParaRPr lang="fr-FR" altLang="fr-FR" sz="2400" dirty="0" smtClean="0"/>
          </a:p>
          <a:p>
            <a:pPr marL="609600" indent="-609600">
              <a:buNone/>
            </a:pPr>
            <a:r>
              <a:rPr lang="fr-FR" altLang="fr-FR" sz="2400" b="1" dirty="0" smtClean="0"/>
              <a:t> 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85720" y="785794"/>
            <a:ext cx="5000660" cy="54292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endParaRPr kumimoji="0" lang="fr-FR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Intérêt +++	</a:t>
            </a:r>
          </a:p>
          <a:p>
            <a:pPr marL="521208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fr-FR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Efficace en zone I,II,III</a:t>
            </a:r>
          </a:p>
          <a:p>
            <a:pPr marL="521208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fr-FR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Évite d’autres pathologies (dengue,</a:t>
            </a:r>
            <a:r>
              <a:rPr kumimoji="0" lang="fr-FR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…..</a:t>
            </a:r>
            <a:r>
              <a:rPr kumimoji="0" lang="fr-FR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)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Répulsif anti moustique cutané</a:t>
            </a:r>
          </a:p>
          <a:p>
            <a:pPr marL="521208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fr-FR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pas tous efficaces, Contre</a:t>
            </a:r>
            <a:r>
              <a:rPr kumimoji="0" lang="fr-FR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lang="fr-FR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indication </a:t>
            </a:r>
            <a:r>
              <a:rPr kumimoji="0" lang="fr-FR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pour certaines   femmes enceintes.</a:t>
            </a:r>
          </a:p>
          <a:p>
            <a:pPr marL="521208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fr-FR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à base de DEET.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Manches longues et pantalons (soir)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Moustiquaires / vêtements imprégnés 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Insecticides diffuseurs.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lang="fr-FR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Chimioprophylaxie : il faut connaitre les régions de résistance à la chloroquine .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Vaccination : en cours </a:t>
            </a:r>
          </a:p>
        </p:txBody>
      </p:sp>
      <p:pic>
        <p:nvPicPr>
          <p:cNvPr id="9218" name="Picture 2" descr="C:\Users\acer\Desktop\imagesh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4786322"/>
            <a:ext cx="3429024" cy="15144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219" name="Picture 3" descr="C:\Users\acer\Desktop\vhy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785794"/>
            <a:ext cx="3429024" cy="37862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85728"/>
            <a:ext cx="8401080" cy="6286544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fr-FR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Intérêt :</a:t>
            </a:r>
          </a:p>
          <a:p>
            <a:pPr>
              <a:buNone/>
            </a:pPr>
            <a:endParaRPr lang="fr-FR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36 % de la population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(2,3 milliards) court un risque de paludisme.</a:t>
            </a:r>
          </a:p>
          <a:p>
            <a:pPr>
              <a:lnSpc>
                <a:spcPct val="80000"/>
              </a:lnSpc>
              <a:buNone/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fr-FR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300 millions de cas / an (10 cas / sec).</a:t>
            </a:r>
          </a:p>
          <a:p>
            <a:pPr>
              <a:lnSpc>
                <a:spcPct val="80000"/>
              </a:lnSpc>
              <a:buNone/>
            </a:pPr>
            <a:endParaRPr lang="fr-FR" sz="2000" b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2,7 millions de morts / an</a:t>
            </a:r>
          </a:p>
          <a:p>
            <a:pPr lvl="1">
              <a:lnSpc>
                <a:spcPct val="80000"/>
              </a:lnSpc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80 – 90 % d’enfants </a:t>
            </a:r>
          </a:p>
          <a:p>
            <a:pPr lvl="1">
              <a:lnSpc>
                <a:spcPct val="80000"/>
              </a:lnSpc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en majorité africains.</a:t>
            </a:r>
          </a:p>
          <a:p>
            <a:pPr lvl="1">
              <a:lnSpc>
                <a:spcPct val="80000"/>
              </a:lnSpc>
              <a:buNone/>
            </a:pPr>
            <a:endParaRPr lang="fr-FR" sz="2000" b="1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Séquelles neurologiques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fréquentes (enfants):</a:t>
            </a:r>
          </a:p>
          <a:p>
            <a:pPr>
              <a:lnSpc>
                <a:spcPct val="80000"/>
              </a:lnSpc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10-20 % accès graves.</a:t>
            </a:r>
          </a:p>
          <a:p>
            <a:pPr>
              <a:lnSpc>
                <a:spcPct val="80000"/>
              </a:lnSpc>
              <a:buNone/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Majorité des cas  graves </a:t>
            </a:r>
            <a:r>
              <a:rPr lang="fr-FR" sz="2000" dirty="0" smtClean="0">
                <a:latin typeface="Calibri" pitchFamily="34" charset="0"/>
                <a:cs typeface="Calibri" pitchFamily="34" charset="0"/>
                <a:sym typeface="Wingdings" pitchFamily="2" charset="2"/>
              </a:rPr>
              <a:t> : Le  paludisme  reste  une  maladie  potentiellement  mortelle  pour  un  sujet  non-immun  (cas  des voyageurs).</a:t>
            </a: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fr-FR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357166"/>
            <a:ext cx="8543956" cy="6098570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     1- Définition:</a:t>
            </a:r>
          </a:p>
          <a:p>
            <a:pPr>
              <a:lnSpc>
                <a:spcPct val="90000"/>
              </a:lnSpc>
              <a:buNone/>
            </a:pPr>
            <a:endParaRPr lang="fr-FR" sz="2400" dirty="0" smtClean="0">
              <a:latin typeface="Calibri" pitchFamily="34" charset="0"/>
              <a:cs typeface="Calibri" pitchFamily="34" charset="0"/>
            </a:endParaRP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C’est  une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 Anthroponose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sanguicole   (</a:t>
            </a:r>
            <a:r>
              <a:rPr lang="fr-FR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érythrocytopathie) , </a:t>
            </a:r>
            <a:r>
              <a:rPr lang="fr-FR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potentiellement mortelle ,</a:t>
            </a: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due à un protozoaire sanguicole (hématozoaire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) du genre </a:t>
            </a:r>
            <a:r>
              <a:rPr lang="fr-FR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Plasmodium 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et  transmise par la piqure d’un insecte vecteur :    </a:t>
            </a:r>
            <a:r>
              <a:rPr lang="fr-FR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Anophèle femelle infestée.</a:t>
            </a: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buNone/>
            </a:pPr>
            <a:endParaRPr lang="fr-FR" sz="20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buNone/>
            </a:pPr>
            <a:r>
              <a:rPr lang="fr-FR" sz="20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                 2- Epidémiologie :</a:t>
            </a:r>
          </a:p>
          <a:p>
            <a:pPr>
              <a:lnSpc>
                <a:spcPct val="90000"/>
              </a:lnSpc>
              <a:buNone/>
            </a:pPr>
            <a:endParaRPr lang="fr-FR" sz="20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buNone/>
            </a:pPr>
            <a:r>
              <a:rPr lang="fr-FR" sz="20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        2- 1- Agent pathogène: </a:t>
            </a:r>
          </a:p>
          <a:p>
            <a:pPr>
              <a:lnSpc>
                <a:spcPct val="90000"/>
              </a:lnSpc>
              <a:buNone/>
            </a:pPr>
            <a:r>
              <a:rPr lang="fr-FR" sz="20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                           Classification: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Règne: Animal (Protistes).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Classe: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Sporozoaire.</a:t>
            </a:r>
          </a:p>
          <a:p>
            <a:r>
              <a:rPr lang="fr-FR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Genre: Plasmodium.</a:t>
            </a:r>
          </a:p>
          <a:p>
            <a:r>
              <a:rPr lang="fr-FR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Espèces: 05</a:t>
            </a:r>
            <a:r>
              <a:rPr lang="fr-FR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: falciparum , </a:t>
            </a:r>
            <a:r>
              <a:rPr lang="fr-FR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vivax , ovale , malariae ,knowlesi.  </a:t>
            </a:r>
          </a:p>
          <a:p>
            <a:pPr>
              <a:buNone/>
            </a:pPr>
            <a:r>
              <a:rPr lang="fr-FR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</a:t>
            </a: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(critères  biologiques, cliniques,    géographiques et  thérapeutiques </a:t>
            </a: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différents).</a:t>
            </a:r>
            <a:endParaRPr lang="fr-FR" sz="20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14282" y="285728"/>
            <a:ext cx="4429156" cy="628654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>
            <a:normAutofit fontScale="77500" lnSpcReduction="20000"/>
          </a:bodyPr>
          <a:lstStyle/>
          <a:p>
            <a:pPr marL="521208" marR="0" lvl="1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" pitchFamily="2" charset="2"/>
              <a:buChar char="§"/>
              <a:tabLst/>
              <a:defRPr/>
            </a:pPr>
            <a:r>
              <a:rPr kumimoji="0" lang="fr-FR" sz="3100" b="1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Calibri" pitchFamily="34" charset="0"/>
                <a:cs typeface="Calibri" pitchFamily="34" charset="0"/>
              </a:rPr>
              <a:t>P. falciparum </a:t>
            </a:r>
            <a:r>
              <a:rPr kumimoji="0" lang="fr-FR" sz="3100" b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Calibri" pitchFamily="34" charset="0"/>
                <a:cs typeface="Calibri" pitchFamily="34" charset="0"/>
              </a:rPr>
              <a:t>: ++++</a:t>
            </a:r>
          </a:p>
          <a:p>
            <a:pPr marL="521208" marR="0" lvl="1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tabLst/>
              <a:defRPr/>
            </a:pPr>
            <a:endParaRPr kumimoji="0" lang="fr-FR" sz="2300" b="1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758952" marR="0" lvl="2" indent="-2286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60000"/>
              <a:buFont typeface="Wingdings"/>
              <a:buChar char=""/>
              <a:tabLst/>
              <a:defRPr/>
            </a:pPr>
            <a:r>
              <a:rPr kumimoji="0" lang="fr-FR" sz="2300" b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Calibri" pitchFamily="34" charset="0"/>
                <a:cs typeface="Calibri" pitchFamily="34" charset="0"/>
              </a:rPr>
              <a:t> Le plus répandu</a:t>
            </a:r>
          </a:p>
          <a:p>
            <a:pPr marL="758952" marR="0" lvl="2" indent="-2286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60000"/>
              <a:buFont typeface="Wingdings"/>
              <a:buChar char=""/>
              <a:tabLst/>
              <a:defRPr/>
            </a:pPr>
            <a:r>
              <a:rPr kumimoji="0" lang="fr-FR" sz="2300" b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Calibri" pitchFamily="34" charset="0"/>
                <a:cs typeface="Calibri" pitchFamily="34" charset="0"/>
              </a:rPr>
              <a:t> Le plus dangereux </a:t>
            </a:r>
            <a:r>
              <a:rPr kumimoji="0" lang="fr-FR" sz="23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alibri" pitchFamily="34" charset="0"/>
                <a:cs typeface="Calibri" pitchFamily="34" charset="0"/>
              </a:rPr>
              <a:t>(Celui qui tue).</a:t>
            </a:r>
          </a:p>
          <a:p>
            <a:pPr marL="758952" marR="0" lvl="2" indent="-2286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60000"/>
              <a:buFont typeface="Wingdings"/>
              <a:buChar char=""/>
              <a:tabLst/>
              <a:defRPr/>
            </a:pPr>
            <a:r>
              <a:rPr lang="fr-FR" sz="23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Le plus résistant.</a:t>
            </a:r>
            <a:endParaRPr lang="fr-FR" sz="23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758952" marR="0" lvl="2" indent="-2286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60000"/>
              <a:buFont typeface="Wingdings"/>
              <a:buChar char=""/>
              <a:tabLst/>
              <a:defRPr/>
            </a:pPr>
            <a:r>
              <a:rPr lang="fr-FR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longévité: 2 mois; </a:t>
            </a:r>
            <a:r>
              <a:rPr lang="fr-FR" sz="23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pas de rechutes tardives.</a:t>
            </a:r>
          </a:p>
          <a:p>
            <a:pPr marL="758952" marR="0" lvl="2" indent="-2286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60000"/>
              <a:buFont typeface="Wingdings"/>
              <a:buChar char=""/>
              <a:tabLst/>
              <a:defRPr/>
            </a:pPr>
            <a:r>
              <a:rPr lang="fr-FR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cycle érythrocytaire</a:t>
            </a:r>
            <a:r>
              <a:rPr lang="fr-FR" sz="23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: 48 heures (fièvre tierce maligne, J1, J3).</a:t>
            </a:r>
          </a:p>
          <a:p>
            <a:pPr marL="758952" marR="0" lvl="2" indent="-2286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60000"/>
              <a:buFont typeface="Wingdings"/>
              <a:buChar char=""/>
              <a:tabLst/>
              <a:defRPr/>
            </a:pPr>
            <a:r>
              <a:rPr lang="fr-FR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parasitisme parfois intense.</a:t>
            </a:r>
          </a:p>
          <a:p>
            <a:pPr marL="758952" marR="0" lvl="2" indent="-2286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60000"/>
              <a:tabLst/>
              <a:defRPr/>
            </a:pPr>
            <a:endParaRPr kumimoji="0" lang="fr-FR" sz="23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521208" marR="0" lvl="1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fr-FR" sz="3100" b="1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Calibri" pitchFamily="34" charset="0"/>
                <a:cs typeface="Calibri" pitchFamily="34" charset="0"/>
              </a:rPr>
              <a:t>P. vivax, P. ovale:</a:t>
            </a:r>
          </a:p>
          <a:p>
            <a:pPr marL="758952" marR="0" lvl="2" indent="-2286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60000"/>
              <a:tabLst/>
              <a:defRPr/>
            </a:pPr>
            <a:endParaRPr lang="fr-FR" sz="23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758952" marR="0" lvl="2" indent="-2286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60000"/>
              <a:buFont typeface="Wingdings"/>
              <a:buChar char=""/>
              <a:tabLst/>
              <a:defRPr/>
            </a:pPr>
            <a:r>
              <a:rPr lang="fr-FR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longévité</a:t>
            </a:r>
            <a:r>
              <a:rPr lang="fr-FR" sz="23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: 5 ans, accès de reviviscence(pendant 3 à 4 ans).</a:t>
            </a:r>
          </a:p>
          <a:p>
            <a:pPr marL="758952" marR="0" lvl="2" indent="-2286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60000"/>
              <a:buFont typeface="Wingdings"/>
              <a:buChar char=""/>
              <a:tabLst/>
              <a:defRPr/>
            </a:pPr>
            <a:r>
              <a:rPr lang="fr-FR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cycle érythrocytaire</a:t>
            </a:r>
            <a:r>
              <a:rPr lang="fr-FR" sz="23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: 48 heures (fièvre tierce bénigne)</a:t>
            </a:r>
          </a:p>
          <a:p>
            <a:pPr marL="758952" marR="0" lvl="2" indent="-2286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60000"/>
              <a:buFont typeface="Wingdings"/>
              <a:buChar char=""/>
              <a:tabLst/>
              <a:defRPr/>
            </a:pPr>
            <a:r>
              <a:rPr lang="fr-FR" sz="23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parasitisme peu intense</a:t>
            </a:r>
            <a:endParaRPr kumimoji="0" lang="fr-FR" sz="230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758952" marR="0" lvl="2" indent="-2286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60000"/>
              <a:buFont typeface="Wingdings"/>
              <a:buChar char=""/>
              <a:tabLst/>
              <a:defRPr/>
            </a:pPr>
            <a:r>
              <a:rPr kumimoji="0" lang="fr-FR" sz="23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alibri" pitchFamily="34" charset="0"/>
                <a:cs typeface="Calibri" pitchFamily="34" charset="0"/>
              </a:rPr>
              <a:t>P. ovale,  Afrique+++ </a:t>
            </a:r>
            <a:r>
              <a:rPr kumimoji="0" lang="fr-FR" sz="230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alibri" pitchFamily="34" charset="0"/>
                <a:cs typeface="Calibri" pitchFamily="34" charset="0"/>
              </a:rPr>
              <a:t>, Asie.</a:t>
            </a:r>
          </a:p>
          <a:p>
            <a:pPr marL="758952" lvl="2" indent="-228600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/>
            </a:pPr>
            <a:r>
              <a:rPr lang="fr-FR" sz="23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P. vivax  </a:t>
            </a:r>
            <a:r>
              <a:rPr lang="fr-FR" sz="2300" b="1" dirty="0" smtClean="0">
                <a:latin typeface="Calibri" pitchFamily="34" charset="0"/>
                <a:cs typeface="Calibri" pitchFamily="34" charset="0"/>
              </a:rPr>
              <a:t>Cosmopolite </a:t>
            </a:r>
            <a:r>
              <a:rPr lang="fr-FR" sz="2300" dirty="0" smtClean="0">
                <a:latin typeface="Calibri" pitchFamily="34" charset="0"/>
                <a:cs typeface="Calibri" pitchFamily="34" charset="0"/>
              </a:rPr>
              <a:t>(Asie du sud est +++)</a:t>
            </a:r>
          </a:p>
          <a:p>
            <a:pPr marL="758952" marR="0" lvl="2" indent="-2286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60000"/>
              <a:buFont typeface="Wingdings"/>
              <a:buChar char=""/>
              <a:tabLst/>
              <a:defRPr/>
            </a:pPr>
            <a:endParaRPr kumimoji="0" lang="fr-FR" sz="2300" b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758952" marR="0" lvl="2" indent="-2286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60000"/>
              <a:buFont typeface="Wingdings"/>
              <a:buChar char=""/>
              <a:tabLst/>
              <a:defRPr/>
            </a:pPr>
            <a:endParaRPr kumimoji="0" lang="fr-FR" sz="23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786314" y="214290"/>
            <a:ext cx="4214842" cy="63579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>
            <a:normAutofit fontScale="92500" lnSpcReduction="10000"/>
          </a:bodyPr>
          <a:lstStyle/>
          <a:p>
            <a:pPr marL="521208" marR="0" lvl="1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tabLst/>
              <a:defRPr/>
            </a:pPr>
            <a:endParaRPr kumimoji="0" lang="fr-FR" sz="18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521208" marR="0" lvl="1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2"/>
              <a:buChar char=""/>
              <a:tabLst/>
              <a:defRPr/>
            </a:pPr>
            <a:r>
              <a:rPr kumimoji="0" lang="fr-FR" sz="2600" b="1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uLnTx/>
                <a:uFillTx/>
                <a:latin typeface="Calibri" pitchFamily="34" charset="0"/>
                <a:cs typeface="Calibri" pitchFamily="34" charset="0"/>
              </a:rPr>
              <a:t>P. malariae:</a:t>
            </a:r>
          </a:p>
          <a:p>
            <a:pPr marL="758952" marR="0" lvl="2" indent="-2286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60000"/>
              <a:buFont typeface="Wingdings"/>
              <a:buChar char=""/>
              <a:tabLst/>
              <a:defRPr/>
            </a:pPr>
            <a:r>
              <a:rPr kumimoji="0" lang="fr-FR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alibri" pitchFamily="34" charset="0"/>
                <a:cs typeface="Calibri" pitchFamily="34" charset="0"/>
              </a:rPr>
              <a:t>Un peu partout.</a:t>
            </a:r>
          </a:p>
          <a:p>
            <a:pPr marL="758952" marR="0" lvl="2" indent="-2286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60000"/>
              <a:buFont typeface="Wingdings"/>
              <a:buChar char=""/>
              <a:tabLst/>
              <a:defRPr/>
            </a:pPr>
            <a:r>
              <a:rPr lang="fr-F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longévité:  20 ans.</a:t>
            </a:r>
          </a:p>
          <a:p>
            <a:pPr marL="758952" marR="0" lvl="2" indent="-2286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60000"/>
              <a:buFont typeface="Wingdings"/>
              <a:buChar char=""/>
              <a:tabLst/>
              <a:defRPr/>
            </a:pPr>
            <a:r>
              <a:rPr lang="fr-F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accès de reviviscence (</a:t>
            </a:r>
            <a:r>
              <a:rPr lang="fr-FR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jusqu’à 20 ans après le retour de la zone d’endémie)</a:t>
            </a:r>
          </a:p>
          <a:p>
            <a:pPr marL="758952" marR="0" lvl="2" indent="-2286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60000"/>
              <a:buFont typeface="Wingdings"/>
              <a:buChar char=""/>
              <a:tabLst/>
              <a:defRPr/>
            </a:pPr>
            <a:r>
              <a:rPr lang="fr-F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cycle érythrocytaire: </a:t>
            </a:r>
            <a:r>
              <a:rPr lang="fr-FR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72 heures (fièvre quarte bénigne : j1, j4).</a:t>
            </a:r>
          </a:p>
          <a:p>
            <a:pPr marL="758952" marR="0" lvl="2" indent="-2286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60000"/>
              <a:tabLst/>
              <a:defRPr/>
            </a:pPr>
            <a:endParaRPr lang="fr-FR" b="1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758952" lvl="2" indent="-228600">
              <a:spcBef>
                <a:spcPts val="400"/>
              </a:spcBef>
              <a:buClr>
                <a:schemeClr val="accent4"/>
              </a:buClr>
              <a:buSzPct val="60000"/>
              <a:buFont typeface="Wingdings" pitchFamily="2" charset="2"/>
              <a:buChar char="§"/>
              <a:defRPr/>
            </a:pPr>
            <a:r>
              <a:rPr lang="fr-FR" sz="24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P. knowlesi :</a:t>
            </a:r>
          </a:p>
          <a:p>
            <a:pPr marL="758952" lvl="2" indent="-228600">
              <a:spcBef>
                <a:spcPts val="400"/>
              </a:spcBef>
              <a:buClr>
                <a:schemeClr val="accent4"/>
              </a:buClr>
              <a:buSzPct val="60000"/>
              <a:defRPr/>
            </a:pPr>
            <a:endParaRPr lang="fr-FR" b="1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marL="758952" marR="0" lvl="2" indent="-2286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60000"/>
              <a:buFont typeface="Wingdings"/>
              <a:buChar char=""/>
              <a:tabLst/>
              <a:defRPr/>
            </a:pPr>
            <a:r>
              <a:rPr lang="fr-FR" sz="19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morphologiquement  proche  de  </a:t>
            </a:r>
            <a:r>
              <a:rPr lang="fr-FR" sz="19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P.  malariae.</a:t>
            </a:r>
          </a:p>
          <a:p>
            <a:pPr marL="758952" marR="0" lvl="2" indent="-2286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60000"/>
              <a:buFont typeface="Wingdings"/>
              <a:buChar char=""/>
              <a:tabLst/>
              <a:defRPr/>
            </a:pPr>
            <a:r>
              <a:rPr lang="fr-FR" sz="19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Il  se  différencie  des  autres  espèces  par  un  Cycle érythrocytaire de </a:t>
            </a:r>
            <a:r>
              <a:rPr lang="fr-FR" sz="19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24 heures responsable d'une fièvre quotidienne.</a:t>
            </a:r>
          </a:p>
          <a:p>
            <a:pPr marL="758952" marR="0" lvl="2" indent="-2286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60000"/>
              <a:buFont typeface="Wingdings"/>
              <a:buChar char=""/>
              <a:tabLst/>
              <a:defRPr/>
            </a:pPr>
            <a:r>
              <a:rPr lang="fr-FR" sz="19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Accès parfois mortel </a:t>
            </a:r>
            <a:r>
              <a:rPr lang="fr-FR" sz="19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(parasitisme intense).</a:t>
            </a:r>
          </a:p>
          <a:p>
            <a:pPr lvl="1">
              <a:defRPr/>
            </a:pPr>
            <a:endParaRPr lang="fr-FR" sz="19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758952" lvl="2" indent="-228600">
              <a:spcBef>
                <a:spcPts val="400"/>
              </a:spcBef>
              <a:buClr>
                <a:schemeClr val="accent4"/>
              </a:buClr>
              <a:buSzPct val="60000"/>
              <a:buFont typeface="Wingdings" pitchFamily="2" charset="2"/>
              <a:buChar char="§"/>
              <a:defRPr/>
            </a:pPr>
            <a:endParaRPr lang="fr-FR" sz="19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defRPr/>
            </a:pPr>
            <a:endParaRPr lang="fr-FR" sz="24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758952" marR="0" lvl="2" indent="-22860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60000"/>
              <a:buFont typeface="Wingdings"/>
              <a:buChar char=""/>
              <a:tabLst/>
              <a:defRPr/>
            </a:pPr>
            <a:endParaRPr kumimoji="0" lang="fr-FR" sz="180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acer\Desktop\RBCremodelling-we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642918"/>
            <a:ext cx="6000792" cy="55721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142844" y="142852"/>
            <a:ext cx="87868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   cycle érythrocytaire :</a:t>
            </a:r>
            <a:endParaRPr lang="fr-FR" sz="2400" b="1" u="sng" dirty="0">
              <a:solidFill>
                <a:srgbClr val="C00000"/>
              </a:solidFill>
            </a:endParaRPr>
          </a:p>
        </p:txBody>
      </p:sp>
      <p:pic>
        <p:nvPicPr>
          <p:cNvPr id="1027" name="Picture 3" descr="C:\Users\acer\Desktop\paludisme-33-638.jpg"/>
          <p:cNvPicPr>
            <a:picLocks noChangeAspect="1" noChangeArrowheads="1"/>
          </p:cNvPicPr>
          <p:nvPr/>
        </p:nvPicPr>
        <p:blipFill>
          <a:blip r:embed="rId3"/>
          <a:srcRect l="59404" t="29645" r="4153" b="28079"/>
          <a:stretch>
            <a:fillRect/>
          </a:stretch>
        </p:blipFill>
        <p:spPr bwMode="auto">
          <a:xfrm>
            <a:off x="6357950" y="642918"/>
            <a:ext cx="2571768" cy="55007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214290"/>
            <a:ext cx="2357454" cy="650085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rtl="1">
              <a:buNone/>
            </a:pPr>
            <a:r>
              <a:rPr lang="fr-FR" sz="19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Morphologie</a:t>
            </a:r>
            <a:r>
              <a:rPr lang="fr-FR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: </a:t>
            </a:r>
          </a:p>
          <a:p>
            <a:pPr rtl="1">
              <a:buNone/>
            </a:pPr>
            <a:endParaRPr lang="fr-FR" sz="2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rtl="1">
              <a:buNone/>
            </a:pP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Le parasite passe par </a:t>
            </a:r>
            <a:r>
              <a:rPr lang="fr-FR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03 stades    </a:t>
            </a: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ou formes   dans l’hématie (globule rouge) :</a:t>
            </a:r>
          </a:p>
          <a:p>
            <a:pPr lvl="1">
              <a:defRPr/>
            </a:pPr>
            <a:endParaRPr lang="fr-FR" sz="1800" b="1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defRPr/>
            </a:pPr>
            <a:r>
              <a:rPr lang="fr-FR" sz="1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Le trophozoïte.</a:t>
            </a:r>
          </a:p>
          <a:p>
            <a:pPr lvl="1">
              <a:defRPr/>
            </a:pPr>
            <a:r>
              <a:rPr lang="fr-FR" sz="1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Le schizonte.</a:t>
            </a:r>
          </a:p>
          <a:p>
            <a:pPr lvl="1">
              <a:defRPr/>
            </a:pPr>
            <a:r>
              <a:rPr lang="fr-FR" sz="1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Le gamétocyte.</a:t>
            </a:r>
          </a:p>
          <a:p>
            <a:pPr lvl="1">
              <a:buNone/>
              <a:defRPr/>
            </a:pPr>
            <a:endParaRPr lang="fr-FR" sz="18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buNone/>
              <a:defRPr/>
            </a:pPr>
            <a:endParaRPr lang="fr-FR" sz="18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rtl="1">
              <a:buNone/>
            </a:pPr>
            <a:r>
              <a:rPr lang="fr-FR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spcBef>
                <a:spcPct val="50000"/>
              </a:spcBef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spcBef>
                <a:spcPct val="50000"/>
              </a:spcBef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spcBef>
                <a:spcPct val="50000"/>
              </a:spcBef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 lvl="0">
              <a:lnSpc>
                <a:spcPct val="80000"/>
              </a:lnSpc>
              <a:buNone/>
              <a:defRPr/>
            </a:pPr>
            <a:endParaRPr lang="fr-FR" sz="20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C:\Users\acer\Desktop\paludismo_plasmodiu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214290"/>
            <a:ext cx="6181737" cy="64294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 descr="C:\Users\acer\Desktop\un.png"/>
          <p:cNvPicPr>
            <a:picLocks noChangeAspect="1" noChangeArrowheads="1"/>
          </p:cNvPicPr>
          <p:nvPr/>
        </p:nvPicPr>
        <p:blipFill>
          <a:blip r:embed="rId3"/>
          <a:srcRect l="20476" t="7692" r="12978"/>
          <a:stretch>
            <a:fillRect/>
          </a:stretch>
        </p:blipFill>
        <p:spPr bwMode="auto">
          <a:xfrm>
            <a:off x="428596" y="4572008"/>
            <a:ext cx="1928826" cy="19288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acer\Desktop\pl_sp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429684" cy="62293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3"/>
          <p:cNvSpPr>
            <a:spLocks noGrp="1" noChangeArrowheads="1"/>
          </p:cNvSpPr>
          <p:nvPr>
            <p:ph idx="1"/>
          </p:nvPr>
        </p:nvSpPr>
        <p:spPr>
          <a:xfrm>
            <a:off x="214282" y="214290"/>
            <a:ext cx="4929222" cy="642942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>
              <a:buNone/>
            </a:pPr>
            <a:r>
              <a:rPr lang="fr-FR" altLang="fr-FR" sz="28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2- 2 – Vecteur :</a:t>
            </a:r>
          </a:p>
          <a:p>
            <a:pPr>
              <a:buFontTx/>
              <a:buChar char="-"/>
            </a:pPr>
            <a:endParaRPr lang="fr-FR" altLang="fr-FR" sz="2000" b="1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</a:pP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Moustique du genre Anophèles.</a:t>
            </a:r>
          </a:p>
          <a:p>
            <a:pPr>
              <a:lnSpc>
                <a:spcPct val="90000"/>
              </a:lnSpc>
              <a:buNone/>
            </a:pPr>
            <a:endParaRPr lang="fr-FR" sz="2000" b="1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</a:pP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Femelles  hématophages : </a:t>
            </a:r>
            <a:r>
              <a:rPr lang="fr-FR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Anophèle femelle.</a:t>
            </a:r>
          </a:p>
          <a:p>
            <a:pPr>
              <a:lnSpc>
                <a:spcPct val="90000"/>
              </a:lnSpc>
              <a:buNone/>
            </a:pPr>
            <a:endParaRPr lang="fr-FR" sz="2000" b="1" dirty="0" smtClean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Moustiques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très inféodés à l</a:t>
            </a:r>
            <a:r>
              <a:rPr lang="ja-JP" altLang="fr-FR" sz="2000" b="1" dirty="0" smtClean="0">
                <a:latin typeface="Calibri" pitchFamily="34" charset="0"/>
                <a:cs typeface="Calibri" pitchFamily="34" charset="0"/>
              </a:rPr>
              <a:t>’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homme:</a:t>
            </a:r>
          </a:p>
          <a:p>
            <a:pPr lvl="1">
              <a:lnSpc>
                <a:spcPct val="90000"/>
              </a:lnSpc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Pique de façon préférentielle  l’homme</a:t>
            </a:r>
          </a:p>
          <a:p>
            <a:pPr lvl="1">
              <a:lnSpc>
                <a:spcPct val="90000"/>
              </a:lnSpc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Se repose à l</a:t>
            </a:r>
            <a:r>
              <a:rPr lang="ja-JP" altLang="fr-FR" sz="2000" dirty="0" smtClean="0">
                <a:latin typeface="Calibri" pitchFamily="34" charset="0"/>
                <a:cs typeface="Calibri" pitchFamily="34" charset="0"/>
              </a:rPr>
              <a:t>’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intérieur des habitations</a:t>
            </a:r>
          </a:p>
          <a:p>
            <a:pPr lvl="1">
              <a:lnSpc>
                <a:spcPct val="90000"/>
              </a:lnSpc>
              <a:buNone/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Pique à la tombée du jour</a:t>
            </a:r>
          </a:p>
          <a:p>
            <a:pPr>
              <a:lnSpc>
                <a:spcPct val="90000"/>
              </a:lnSpc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Pic d’activité: minuit-4h.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  <a:sym typeface="Arial Narrow Special G2" pitchFamily="34" charset="2"/>
              </a:rPr>
              <a:t>Gîtes :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Eau calme , maraes.</a:t>
            </a:r>
          </a:p>
          <a:p>
            <a:pPr eaLnBrk="1" hangingPunct="1">
              <a:buNone/>
            </a:pPr>
            <a:endParaRPr lang="fr-FR" altLang="fr-FR" sz="2000" dirty="0" smtClean="0">
              <a:latin typeface="Calibri" pitchFamily="34" charset="0"/>
              <a:cs typeface="Calibri" pitchFamily="34" charset="0"/>
            </a:endParaRPr>
          </a:p>
          <a:p>
            <a:pPr eaLnBrk="1" hangingPunct="1">
              <a:buNone/>
            </a:pPr>
            <a:endParaRPr lang="fr-FR" altLang="fr-FR" sz="2000" dirty="0" smtClean="0">
              <a:latin typeface="Calibri" pitchFamily="34" charset="0"/>
              <a:cs typeface="Calibri" pitchFamily="34" charset="0"/>
            </a:endParaRPr>
          </a:p>
          <a:p>
            <a:pPr eaLnBrk="1" hangingPunct="1">
              <a:buFontTx/>
              <a:buChar char="-"/>
            </a:pPr>
            <a:endParaRPr lang="fr-FR" altLang="fr-FR" sz="2000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 descr="C:\Users\acer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214290"/>
            <a:ext cx="3657600" cy="24288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C:\Users\acer\Desktop\imageshj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2786058"/>
            <a:ext cx="3609979" cy="1504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C:\Users\acer\Desktop\imageshui.jpg"/>
          <p:cNvPicPr>
            <a:picLocks noChangeAspect="1" noChangeArrowheads="1"/>
          </p:cNvPicPr>
          <p:nvPr/>
        </p:nvPicPr>
        <p:blipFill>
          <a:blip r:embed="rId4"/>
          <a:srcRect r="5204"/>
          <a:stretch>
            <a:fillRect/>
          </a:stretch>
        </p:blipFill>
        <p:spPr bwMode="auto">
          <a:xfrm>
            <a:off x="5286380" y="4500570"/>
            <a:ext cx="3571900" cy="20717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3324</TotalTime>
  <Words>1208</Words>
  <Application>Microsoft Office PowerPoint</Application>
  <PresentationFormat>Affichage à l'écran (4:3)</PresentationFormat>
  <Paragraphs>298</Paragraphs>
  <Slides>27</Slides>
  <Notes>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28" baseType="lpstr">
      <vt:lpstr>Solstice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flagellés intestinaux </dc:title>
  <dc:creator>acer</dc:creator>
  <cp:lastModifiedBy>acer</cp:lastModifiedBy>
  <cp:revision>446</cp:revision>
  <dcterms:created xsi:type="dcterms:W3CDTF">2015-11-14T19:48:45Z</dcterms:created>
  <dcterms:modified xsi:type="dcterms:W3CDTF">2024-04-14T20:39:26Z</dcterms:modified>
</cp:coreProperties>
</file>