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342" r:id="rId2"/>
    <p:sldId id="312" r:id="rId3"/>
    <p:sldId id="313" r:id="rId4"/>
    <p:sldId id="314" r:id="rId5"/>
    <p:sldId id="315" r:id="rId6"/>
    <p:sldId id="316" r:id="rId7"/>
    <p:sldId id="317" r:id="rId8"/>
    <p:sldId id="333" r:id="rId9"/>
    <p:sldId id="323" r:id="rId10"/>
    <p:sldId id="319" r:id="rId11"/>
    <p:sldId id="328" r:id="rId12"/>
    <p:sldId id="320" r:id="rId13"/>
    <p:sldId id="341" r:id="rId14"/>
    <p:sldId id="340" r:id="rId15"/>
    <p:sldId id="310" r:id="rId16"/>
    <p:sldId id="338" r:id="rId17"/>
    <p:sldId id="327" r:id="rId18"/>
    <p:sldId id="329" r:id="rId19"/>
    <p:sldId id="311" r:id="rId20"/>
    <p:sldId id="331" r:id="rId21"/>
    <p:sldId id="335" r:id="rId22"/>
    <p:sldId id="332" r:id="rId23"/>
  </p:sldIdLst>
  <p:sldSz cx="9144000" cy="6858000" type="screen4x3"/>
  <p:notesSz cx="6858000" cy="9144000"/>
  <p:defaultTextStyle>
    <a:defPPr>
      <a:defRPr lang="fr-FR"/>
    </a:defPPr>
    <a:lvl1pPr marL="0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35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66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00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33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666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598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32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464" algn="l" defTabSz="91386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209AC-9858-430B-89E4-A9FF659D8400}" type="datetimeFigureOut">
              <a:rPr lang="fr-FR" smtClean="0"/>
              <a:pPr/>
              <a:t>07/05/2024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5CB2D-8D29-403A-960F-8F9B2F0EEDB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2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22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34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45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55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66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77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88" algn="l" defTabSz="9142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6C1B7CB-142C-4061-A917-528434D13E72}" type="datetimeFigureOut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3A24EDD-11EA-4093-A68A-126613665F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2976" y="142852"/>
            <a:ext cx="7858180" cy="30003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4"/>
          <p:cNvSpPr txBox="1">
            <a:spLocks noChangeArrowheads="1"/>
          </p:cNvSpPr>
          <p:nvPr/>
        </p:nvSpPr>
        <p:spPr bwMode="auto">
          <a:xfrm>
            <a:off x="2500298" y="785794"/>
            <a:ext cx="4909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Université Abderrahmane Mira – Bejaïa</a:t>
            </a:r>
          </a:p>
        </p:txBody>
      </p:sp>
      <p:pic>
        <p:nvPicPr>
          <p:cNvPr id="7" name="Picture 7" descr="C:\Documents and Settings\Administrateur\Bureau\téléchargem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428736"/>
            <a:ext cx="2786062" cy="5715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643306" y="2285992"/>
            <a:ext cx="24114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b="1" dirty="0"/>
              <a:t>Faculté de médecine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2976" y="5857892"/>
            <a:ext cx="7858180" cy="5000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ous-titre 2"/>
          <p:cNvSpPr>
            <a:spLocks noGrp="1"/>
          </p:cNvSpPr>
          <p:nvPr>
            <p:ph type="subTitle" idx="1"/>
          </p:nvPr>
        </p:nvSpPr>
        <p:spPr>
          <a:xfrm>
            <a:off x="1214414" y="5929330"/>
            <a:ext cx="1571636" cy="357190"/>
          </a:xfrm>
        </p:spPr>
        <p:txBody>
          <a:bodyPr>
            <a:normAutofit/>
          </a:bodyPr>
          <a:lstStyle/>
          <a:p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Dr. AMIOUR </a:t>
            </a:r>
          </a:p>
          <a:p>
            <a:endParaRPr lang="fr-FR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ZoneTexte 8"/>
          <p:cNvSpPr txBox="1">
            <a:spLocks noChangeArrowheads="1"/>
          </p:cNvSpPr>
          <p:nvPr/>
        </p:nvSpPr>
        <p:spPr bwMode="auto">
          <a:xfrm>
            <a:off x="5500694" y="5929330"/>
            <a:ext cx="38331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b="1" dirty="0"/>
              <a:t>Année universitaire </a:t>
            </a:r>
            <a:r>
              <a:rPr lang="fr-FR" b="1" dirty="0" smtClean="0"/>
              <a:t>2023/2024</a:t>
            </a:r>
            <a:endParaRPr lang="fr-FR" b="1" dirty="0"/>
          </a:p>
        </p:txBody>
      </p:sp>
      <p:sp>
        <p:nvSpPr>
          <p:cNvPr id="12" name="Organigramme : Connecteur 11"/>
          <p:cNvSpPr/>
          <p:nvPr/>
        </p:nvSpPr>
        <p:spPr>
          <a:xfrm>
            <a:off x="4714876" y="3000372"/>
            <a:ext cx="457200" cy="457200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tx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>
          <a:xfrm>
            <a:off x="5214942" y="3286124"/>
            <a:ext cx="3786214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1142976" y="3286124"/>
            <a:ext cx="3500461" cy="1589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85720" y="4000504"/>
            <a:ext cx="88582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N. </a:t>
            </a:r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Tissulaires. </a:t>
            </a:r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à transmission </a:t>
            </a:r>
          </a:p>
          <a:p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</a:t>
            </a:r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</a:t>
            </a:r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transcutanée  </a:t>
            </a:r>
          </a:p>
          <a:p>
            <a:r>
              <a:rPr lang="fr-F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</a:t>
            </a:r>
          </a:p>
        </p:txBody>
      </p:sp>
      <p:sp>
        <p:nvSpPr>
          <p:cNvPr id="15" name="Arc plein 14"/>
          <p:cNvSpPr/>
          <p:nvPr/>
        </p:nvSpPr>
        <p:spPr>
          <a:xfrm rot="5400000">
            <a:off x="464315" y="392885"/>
            <a:ext cx="1357322" cy="1428760"/>
          </a:xfrm>
          <a:prstGeom prst="blockArc">
            <a:avLst>
              <a:gd name="adj1" fmla="val 10738851"/>
              <a:gd name="adj2" fmla="val 21423427"/>
              <a:gd name="adj3" fmla="val 10448"/>
            </a:avLst>
          </a:prstGeom>
          <a:solidFill>
            <a:srgbClr val="DBCFB7"/>
          </a:solidFill>
          <a:ln>
            <a:solidFill>
              <a:srgbClr val="D0BF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866124" cy="51761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I.  Le syndrome de larva migrans cutanée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1538" y="785794"/>
            <a:ext cx="7858177" cy="577121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fr-FR" sz="8000" b="1" u="sng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8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 -                                                                                                      Définition:</a:t>
            </a:r>
          </a:p>
          <a:p>
            <a:pPr>
              <a:buNone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dirty="0" smtClean="0">
                <a:latin typeface="Calibri" pitchFamily="34" charset="0"/>
                <a:cs typeface="Calibri" pitchFamily="34" charset="0"/>
              </a:rPr>
            </a:br>
            <a:r>
              <a:rPr lang="fr-FR" sz="8000" dirty="0" smtClean="0">
                <a:latin typeface="Calibri" pitchFamily="34" charset="0"/>
                <a:cs typeface="Calibri" pitchFamily="34" charset="0"/>
              </a:rPr>
              <a:t>Le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syndrome de larva migrans cutanée 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>(ou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larbish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> ou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Creeping disease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>) correspond à l’ensemble des symptômes dus à la pénétration transcutanée chez l’homme de larves d’ankylostomes parasitant normalement l’animal (</a:t>
            </a:r>
            <a:r>
              <a:rPr lang="fr-FR" sz="8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dermite ankylostomienne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>
              <a:buNone/>
            </a:pPr>
            <a:r>
              <a:rPr lang="fr-FR" sz="8000" dirty="0" smtClean="0">
                <a:latin typeface="Calibri" pitchFamily="34" charset="0"/>
                <a:cs typeface="Calibri" pitchFamily="34" charset="0"/>
              </a:rPr>
              <a:t>    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= impasse parasitaire.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8000" dirty="0" smtClean="0">
                <a:latin typeface="Calibri" pitchFamily="34" charset="0"/>
                <a:cs typeface="Calibri" pitchFamily="34" charset="0"/>
              </a:rPr>
            </a:br>
            <a:endParaRPr lang="fr-FR" sz="8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fr-FR" sz="96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2  -                                                               Agents pathogènes :</a:t>
            </a:r>
          </a:p>
          <a:p>
            <a:pPr>
              <a:buNone/>
            </a:pPr>
            <a:r>
              <a:rPr lang="fr-FR" sz="5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5000" dirty="0" smtClean="0">
                <a:latin typeface="Calibri" pitchFamily="34" charset="0"/>
                <a:cs typeface="Calibri" pitchFamily="34" charset="0"/>
              </a:rPr>
            </a:br>
            <a:r>
              <a:rPr lang="fr-FR" sz="5000" dirty="0" smtClean="0">
                <a:latin typeface="Calibri" pitchFamily="34" charset="0"/>
                <a:cs typeface="Calibri" pitchFamily="34" charset="0"/>
              </a:rPr>
              <a:t>   </a:t>
            </a:r>
            <a:r>
              <a:rPr lang="fr-FR" sz="8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Ancylostoma caninum : </a:t>
            </a:r>
            <a:r>
              <a:rPr lang="fr-FR" sz="8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parasite du 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chien </a:t>
            </a:r>
            <a:endParaRPr lang="fr-FR" sz="80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fr-FR" sz="8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Ancylostoma brasiliensis  : </a:t>
            </a:r>
            <a:r>
              <a:rPr lang="fr-FR" sz="8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parasite du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 chat.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8000" dirty="0" smtClean="0">
                <a:latin typeface="Calibri" pitchFamily="34" charset="0"/>
                <a:cs typeface="Calibri" pitchFamily="34" charset="0"/>
              </a:rPr>
            </a:br>
            <a:r>
              <a:rPr lang="fr-FR" sz="8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8000" dirty="0" smtClean="0">
                <a:latin typeface="Calibri" pitchFamily="34" charset="0"/>
                <a:cs typeface="Calibri" pitchFamily="34" charset="0"/>
              </a:rPr>
            </a:br>
            <a:r>
              <a:rPr lang="fr-FR" sz="8000" dirty="0" smtClean="0">
                <a:latin typeface="Calibri" pitchFamily="34" charset="0"/>
                <a:cs typeface="Calibri" pitchFamily="34" charset="0"/>
              </a:rPr>
              <a:t>Leur cycle naturel est comparable à celui des </a:t>
            </a: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ankylostomes humains 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>et aboutit à la présence de larves infestantes dans les sols humides et chauds souillés par les déjections des chiens et des chats.</a:t>
            </a:r>
            <a:br>
              <a:rPr lang="fr-FR" sz="8000" dirty="0" smtClean="0">
                <a:latin typeface="Calibri" pitchFamily="34" charset="0"/>
                <a:cs typeface="Calibri" pitchFamily="34" charset="0"/>
              </a:rPr>
            </a:br>
            <a:r>
              <a:rPr lang="fr-FR" sz="80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8000" dirty="0" smtClean="0">
                <a:latin typeface="Calibri" pitchFamily="34" charset="0"/>
                <a:cs typeface="Calibri" pitchFamily="34" charset="0"/>
              </a:rPr>
            </a:b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L’homme s’infeste en marchant pieds nus ou en s’allongeant sur le sol contaminé. </a:t>
            </a:r>
            <a:r>
              <a:rPr lang="fr-FR" sz="8000" dirty="0" smtClean="0">
                <a:latin typeface="Calibri" pitchFamily="34" charset="0"/>
                <a:cs typeface="Calibri" pitchFamily="34" charset="0"/>
              </a:rPr>
              <a:t>Les larves pénètrent activement par voie transcutanée, migrent sous la peau et, n'étant pas adaptées à l'homme, meurent en quelques semaines à mois.</a:t>
            </a:r>
          </a:p>
          <a:p>
            <a:pPr>
              <a:buNone/>
            </a:pPr>
            <a:r>
              <a:rPr lang="fr-FR" sz="8000" b="1" dirty="0" smtClean="0">
                <a:latin typeface="Calibri" pitchFamily="34" charset="0"/>
                <a:cs typeface="Calibri" pitchFamily="34" charset="0"/>
              </a:rPr>
              <a:t> </a:t>
            </a:r>
            <a:endParaRPr lang="fr-FR" sz="8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cer\Desktop\LarvaMig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7683524" cy="64468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215074" y="214290"/>
            <a:ext cx="1643074" cy="1285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6" rIns="91395" bIns="45696"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4" y="316967"/>
            <a:ext cx="4786344" cy="625530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fr-FR" sz="2500" b="1" i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3  -                                            Clinique:</a:t>
            </a:r>
          </a:p>
          <a:p>
            <a:pPr>
              <a:buNone/>
            </a:pPr>
            <a:endParaRPr lang="fr-FR" sz="2500" b="1" i="1" u="sng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sz="1900" i="1" dirty="0" smtClean="0">
                <a:latin typeface="Calibri" pitchFamily="34" charset="0"/>
                <a:cs typeface="Calibri" pitchFamily="34" charset="0"/>
              </a:rPr>
              <a:t>La pénétration transcutanée de larve peut entraîner  l’apparition de papules (folliculite ankylostomienne) , d’où part un trajet serpigineux,   érythémateux et prurigineux avançant d’environ   </a:t>
            </a:r>
            <a:r>
              <a:rPr lang="fr-FR" sz="1900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03 cm / jour, (Vitesse de migration (+) lente).</a:t>
            </a:r>
          </a:p>
          <a:p>
            <a:pPr>
              <a:buNone/>
            </a:pPr>
            <a:endParaRPr lang="fr-FR" sz="1900" i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sz="1900" i="1" dirty="0" smtClean="0">
                <a:latin typeface="Calibri" pitchFamily="34" charset="0"/>
                <a:cs typeface="Calibri" pitchFamily="34" charset="0"/>
              </a:rPr>
              <a:t>(Vitesse de migration Larva currens   (</a:t>
            </a:r>
            <a:r>
              <a:rPr lang="fr-FR" sz="1900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5 à 6 cm / heure  : larves d’anguillule de l’homme)).</a:t>
            </a:r>
          </a:p>
          <a:p>
            <a:endParaRPr lang="fr-FR" b="1" i="1" dirty="0" smtClean="0"/>
          </a:p>
          <a:p>
            <a:pPr>
              <a:buFont typeface="Wingdings" pitchFamily="2" charset="2"/>
              <a:buChar char="ü"/>
            </a:pPr>
            <a:r>
              <a:rPr lang="fr-FR" sz="2300" i="1" dirty="0" smtClean="0">
                <a:latin typeface="Calibri" pitchFamily="34" charset="0"/>
                <a:cs typeface="Calibri" pitchFamily="34" charset="0"/>
              </a:rPr>
              <a:t> Elles sont localisées aux régions cutanées en contact avec le sol.</a:t>
            </a:r>
          </a:p>
          <a:p>
            <a:pPr>
              <a:buNone/>
            </a:pPr>
            <a:endParaRPr lang="fr-FR" sz="2300" i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sz="2300" i="1" dirty="0" smtClean="0">
                <a:latin typeface="Calibri" pitchFamily="34" charset="0"/>
                <a:cs typeface="Calibri" pitchFamily="34" charset="0"/>
              </a:rPr>
              <a:t>  Les lésions, prurigineuses, disparaissent au bout de quelques mois. </a:t>
            </a:r>
          </a:p>
          <a:p>
            <a:pPr>
              <a:buNone/>
            </a:pPr>
            <a:endParaRPr lang="fr-FR" sz="2300" i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sz="2300" i="1" dirty="0" smtClean="0">
                <a:latin typeface="Calibri" pitchFamily="34" charset="0"/>
                <a:cs typeface="Calibri" pitchFamily="34" charset="0"/>
              </a:rPr>
              <a:t>Risque de surinfection ( impétiginisation).</a:t>
            </a:r>
          </a:p>
          <a:p>
            <a:pPr>
              <a:buFont typeface="Wingdings" pitchFamily="2" charset="2"/>
              <a:buChar char="ü"/>
            </a:pPr>
            <a:r>
              <a:rPr lang="fr-FR" sz="2300" i="1" dirty="0" smtClean="0">
                <a:latin typeface="Calibri" pitchFamily="34" charset="0"/>
                <a:cs typeface="Calibri" pitchFamily="34" charset="0"/>
              </a:rPr>
              <a:t>Pas d’évolution en adultes.</a:t>
            </a:r>
          </a:p>
          <a:p>
            <a:pPr>
              <a:buFont typeface="Wingdings" pitchFamily="2" charset="2"/>
              <a:buChar char="ü"/>
            </a:pPr>
            <a:r>
              <a:rPr lang="fr-FR" sz="2400" i="1" dirty="0" smtClean="0">
                <a:latin typeface="Calibri" pitchFamily="34" charset="0"/>
                <a:cs typeface="Calibri" pitchFamily="34" charset="0"/>
              </a:rPr>
              <a:t>En l’absence de traitement le syndrome dure quelques semaines rarement plusieurs mois.</a:t>
            </a:r>
          </a:p>
          <a:p>
            <a:pPr>
              <a:buFont typeface="Wingdings" pitchFamily="2" charset="2"/>
              <a:buChar char="ü"/>
            </a:pPr>
            <a:endParaRPr lang="fr-FR" sz="2300" i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endParaRPr lang="fr-FR" b="1" i="1" dirty="0" smtClean="0"/>
          </a:p>
          <a:p>
            <a:endParaRPr lang="fr-FR" i="1" dirty="0"/>
          </a:p>
        </p:txBody>
      </p:sp>
      <p:pic>
        <p:nvPicPr>
          <p:cNvPr id="5" name="Picture 2" descr="C:\Users\acer\Downloads\LM cutané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316967"/>
            <a:ext cx="3643338" cy="1897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acer\Desktop\LMCUT3.jpg"/>
          <p:cNvPicPr>
            <a:picLocks noChangeAspect="1" noChangeArrowheads="1"/>
          </p:cNvPicPr>
          <p:nvPr/>
        </p:nvPicPr>
        <p:blipFill>
          <a:blip r:embed="rId3"/>
          <a:srcRect b="22115"/>
          <a:stretch>
            <a:fillRect/>
          </a:stretch>
        </p:blipFill>
        <p:spPr bwMode="auto">
          <a:xfrm>
            <a:off x="5143504" y="4429132"/>
            <a:ext cx="1824456" cy="2143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3" descr="C:\Users\acer\Desktop\LMCUT4.jpg"/>
          <p:cNvPicPr>
            <a:picLocks noChangeAspect="1" noChangeArrowheads="1"/>
          </p:cNvPicPr>
          <p:nvPr/>
        </p:nvPicPr>
        <p:blipFill>
          <a:blip r:embed="rId4"/>
          <a:srcRect b="25122"/>
          <a:stretch>
            <a:fillRect/>
          </a:stretch>
        </p:blipFill>
        <p:spPr bwMode="auto">
          <a:xfrm>
            <a:off x="7143769" y="4429132"/>
            <a:ext cx="1714512" cy="2143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C:\Users\acer\Desktop\image_4228_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357430"/>
            <a:ext cx="3643338" cy="19383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247811"/>
            <a:ext cx="4813832" cy="632446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fr-FR" sz="5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4  -                                            Diagnostic :</a:t>
            </a:r>
            <a:r>
              <a:rPr lang="fr-FR" sz="5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>
              <a:buNone/>
            </a:pPr>
            <a:r>
              <a:rPr lang="fr-FR" sz="4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Le diagnostic repose sur:</a:t>
            </a:r>
          </a:p>
          <a:p>
            <a:pPr>
              <a:buNone/>
            </a:pPr>
            <a:endParaRPr lang="fr-FR" sz="4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fr-FR" sz="4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sz="4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la  clinique 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(lésions serpigineuses, de migration lente) .</a:t>
            </a:r>
          </a:p>
          <a:p>
            <a:pPr>
              <a:buFont typeface="Wingdings" pitchFamily="2" charset="2"/>
              <a:buChar char="ü"/>
            </a:pPr>
            <a:r>
              <a:rPr lang="fr-FR" sz="4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4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l’anamnèse</a:t>
            </a:r>
            <a:r>
              <a:rPr lang="fr-FR" sz="4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rapportant un séjour en zone d’endémie.</a:t>
            </a:r>
          </a:p>
          <a:p>
            <a:pPr>
              <a:buFont typeface="Wingdings" pitchFamily="2" charset="2"/>
              <a:buChar char="ü"/>
            </a:pPr>
            <a:r>
              <a:rPr lang="fr-FR" sz="4400" dirty="0" smtClean="0">
                <a:latin typeface="Calibri" pitchFamily="34" charset="0"/>
                <a:cs typeface="Calibri" pitchFamily="34" charset="0"/>
              </a:rPr>
              <a:t>  Le</a:t>
            </a:r>
            <a:r>
              <a:rPr lang="fr-FR" sz="4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taux des éosinophiles 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est </a:t>
            </a:r>
            <a:r>
              <a:rPr lang="fr-FR" sz="4400" b="1" dirty="0" smtClean="0">
                <a:latin typeface="Calibri" pitchFamily="34" charset="0"/>
                <a:cs typeface="Calibri" pitchFamily="34" charset="0"/>
              </a:rPr>
              <a:t>souvent normal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.( HEOS inconstante).</a:t>
            </a:r>
          </a:p>
          <a:p>
            <a:pPr>
              <a:buFont typeface="Wingdings" pitchFamily="2" charset="2"/>
              <a:buChar char="ü"/>
            </a:pPr>
            <a:r>
              <a:rPr lang="fr-FR" sz="4400" dirty="0" smtClean="0">
                <a:latin typeface="Calibri" pitchFamily="34" charset="0"/>
                <a:cs typeface="Calibri" pitchFamily="34" charset="0"/>
              </a:rPr>
              <a:t>  La tentative d</a:t>
            </a:r>
            <a:r>
              <a:rPr lang="fr-FR" sz="4400" b="1" dirty="0" smtClean="0">
                <a:latin typeface="Calibri" pitchFamily="34" charset="0"/>
                <a:cs typeface="Calibri" pitchFamily="34" charset="0"/>
              </a:rPr>
              <a:t>’extraction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 de la larve est   </a:t>
            </a:r>
            <a:r>
              <a:rPr lang="fr-FR" sz="4400" b="1" dirty="0" smtClean="0">
                <a:latin typeface="Calibri" pitchFamily="34" charset="0"/>
                <a:cs typeface="Calibri" pitchFamily="34" charset="0"/>
              </a:rPr>
              <a:t>aléatoire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, douloureuse et inutile.</a:t>
            </a:r>
          </a:p>
          <a:p>
            <a:pPr>
              <a:buFont typeface="Wingdings" pitchFamily="2" charset="2"/>
              <a:buChar char="ü"/>
            </a:pPr>
            <a:r>
              <a:rPr lang="fr-FR" sz="4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La biopsie cutanée 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est</a:t>
            </a:r>
            <a:r>
              <a:rPr lang="fr-FR" sz="4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4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inutile</a:t>
            </a:r>
            <a:r>
              <a:rPr lang="fr-FR" sz="4400" dirty="0" smtClean="0">
                <a:latin typeface="Calibri" pitchFamily="34" charset="0"/>
                <a:cs typeface="Calibri" pitchFamily="34" charset="0"/>
              </a:rPr>
              <a:t>, la larve étant « en avance » sur la lésion et n’étant donc pas observée.</a:t>
            </a:r>
          </a:p>
          <a:p>
            <a:pPr>
              <a:buNone/>
            </a:pPr>
            <a:endParaRPr lang="fr-FR" sz="37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fr-FR" sz="5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5  -                                                  Traitement</a:t>
            </a:r>
            <a:r>
              <a:rPr lang="fr-FR" sz="5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 </a:t>
            </a:r>
          </a:p>
          <a:p>
            <a:pPr>
              <a:buNone/>
            </a:pPr>
            <a:r>
              <a:rPr lang="fr-FR" sz="37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</a:t>
            </a:r>
            <a:r>
              <a:rPr lang="fr-FR" sz="3700" dirty="0" smtClean="0">
                <a:latin typeface="Calibri" pitchFamily="34" charset="0"/>
                <a:cs typeface="Calibri" pitchFamily="34" charset="0"/>
              </a:rPr>
              <a:t>Il est uniquement médical: </a:t>
            </a:r>
            <a:br>
              <a:rPr lang="fr-FR" sz="3700" dirty="0" smtClean="0">
                <a:latin typeface="Calibri" pitchFamily="34" charset="0"/>
                <a:cs typeface="Calibri" pitchFamily="34" charset="0"/>
              </a:rPr>
            </a:br>
            <a:r>
              <a:rPr lang="fr-FR" sz="37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3700" dirty="0" smtClean="0">
                <a:latin typeface="Calibri" pitchFamily="34" charset="0"/>
                <a:cs typeface="Calibri" pitchFamily="34" charset="0"/>
              </a:rPr>
            </a:br>
            <a:r>
              <a:rPr lang="fr-FR" sz="37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fr-FR" sz="3700" b="1" dirty="0" smtClean="0">
                <a:latin typeface="Calibri" pitchFamily="34" charset="0"/>
                <a:cs typeface="Calibri" pitchFamily="34" charset="0"/>
              </a:rPr>
              <a:t>ivermectine (Stromectol®) </a:t>
            </a:r>
            <a:r>
              <a:rPr lang="fr-FR" sz="3700" dirty="0" smtClean="0">
                <a:latin typeface="Calibri" pitchFamily="34" charset="0"/>
                <a:cs typeface="Calibri" pitchFamily="34" charset="0"/>
              </a:rPr>
              <a:t>: 200 µg/kg en une prise.</a:t>
            </a:r>
            <a:br>
              <a:rPr lang="fr-FR" sz="3700" dirty="0" smtClean="0">
                <a:latin typeface="Calibri" pitchFamily="34" charset="0"/>
                <a:cs typeface="Calibri" pitchFamily="34" charset="0"/>
              </a:rPr>
            </a:br>
            <a:r>
              <a:rPr lang="fr-FR" sz="37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fr-FR" sz="3700" dirty="0" smtClean="0">
                <a:latin typeface="Calibri" pitchFamily="34" charset="0"/>
                <a:cs typeface="Calibri" pitchFamily="34" charset="0"/>
              </a:rPr>
            </a:br>
            <a:r>
              <a:rPr lang="fr-FR" sz="3700" dirty="0" smtClean="0">
                <a:latin typeface="Calibri" pitchFamily="34" charset="0"/>
                <a:cs typeface="Calibri" pitchFamily="34" charset="0"/>
              </a:rPr>
              <a:t>- albendazole (Zentel®, Eskazol®) : un comprimé à 400 mg pendant trois jours, en alternative.</a:t>
            </a:r>
            <a:br>
              <a:rPr lang="fr-FR" sz="3700" dirty="0" smtClean="0">
                <a:latin typeface="Calibri" pitchFamily="34" charset="0"/>
                <a:cs typeface="Calibri" pitchFamily="34" charset="0"/>
              </a:rPr>
            </a:br>
            <a:endParaRPr lang="fr-FR" sz="3700" dirty="0" smtClean="0">
              <a:latin typeface="Calibri" pitchFamily="34" charset="0"/>
              <a:cs typeface="Calibri" pitchFamily="34" charset="0"/>
            </a:endParaRPr>
          </a:p>
          <a:p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223592" y="247813"/>
            <a:ext cx="3779230" cy="62932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04" tIns="45701" rIns="91404" bIns="45701">
            <a:normAutofit/>
          </a:bodyPr>
          <a:lstStyle/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defRPr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6-                                  Prophylaxie:</a:t>
            </a: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ü"/>
              <a:defRPr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Éviter de marcher pieds nus dans les pays tropicaux.</a:t>
            </a: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defRPr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ü"/>
              <a:defRPr/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A la plage, s'asseoir ou s'allonger sur une natte (ou serviette) suffisamment épaisse pour que les larves ne puissent pas la traverser.</a:t>
            </a: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defRPr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ü"/>
              <a:defRPr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Éviter le contact et les jeux avec les jeunes chiens et les chats non vermifugés.</a:t>
            </a: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defRPr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ü"/>
              <a:defRPr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Bien laver les mains des enfants après contact avec la terre ou le sable (la contamination par les mains sales est la plus fréquente chez l'enfant).</a:t>
            </a:r>
          </a:p>
          <a:p>
            <a:pPr marL="274213" indent="-274213" defTabSz="801512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/>
            </a:pPr>
            <a:endParaRPr lang="fr-FR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41301" y="142852"/>
            <a:ext cx="8688417" cy="50006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              </a:t>
            </a:r>
            <a:r>
              <a:rPr lang="fr-FR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2.  LES filaires et  Filarioses</a:t>
            </a:r>
            <a:endParaRPr lang="fr-FR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60007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fr-FR" sz="18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                                             1. Définition :</a:t>
            </a:r>
          </a:p>
          <a:p>
            <a:pPr>
              <a:buNone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-  Les filarioses sont des nématodoses tropicales dues à des nématodes de la famille des Filaridés.</a:t>
            </a:r>
          </a:p>
          <a:p>
            <a:pPr>
              <a:buNone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-  Ils sont réparti en 2 groupes :</a:t>
            </a:r>
          </a:p>
          <a:p>
            <a:pPr>
              <a:buNone/>
            </a:pPr>
            <a:r>
              <a:rPr lang="fr-FR" sz="18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                        A. Filarioses pathogènes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fr-FR" sz="1800" dirty="0">
                <a:latin typeface="Calibri" pitchFamily="34" charset="0"/>
                <a:cs typeface="Calibri" pitchFamily="34" charset="0"/>
              </a:rPr>
              <a:t>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+++ </a:t>
            </a:r>
          </a:p>
          <a:p>
            <a:pPr>
              <a:buNone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  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on distingues 2 types en fonction de la localisation des adultes dans l’organisme. </a:t>
            </a:r>
          </a:p>
          <a:p>
            <a:pPr>
              <a:buNone/>
            </a:pPr>
            <a:r>
              <a:rPr lang="fr-FR" sz="1800" b="1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a)- Filarioses lymphatiques </a:t>
            </a:r>
            <a:r>
              <a:rPr lang="fr-FR" sz="1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:  A</a:t>
            </a:r>
            <a:r>
              <a:rPr lang="fr-FR" sz="1800" b="1" dirty="0" smtClean="0">
                <a:latin typeface="Calibri" pitchFamily="34" charset="0"/>
                <a:cs typeface="Calibri" pitchFamily="34" charset="0"/>
              </a:rPr>
              <a:t>dultes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dans les ganglions et les  vaisseaux lymphatiques .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  <a:cs typeface="Calibri" pitchFamily="34" charset="0"/>
              </a:rPr>
              <a:t>    -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Wuchereriose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fr-FR" sz="18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Wuchereria bancrofti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fr-FR" sz="1800" b="1" dirty="0" smtClean="0">
                <a:latin typeface="Calibri" pitchFamily="34" charset="0"/>
                <a:cs typeface="Calibri" pitchFamily="34" charset="0"/>
              </a:rPr>
              <a:t>Asie , Afrique, Amérique centrale et du sud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  <a:cs typeface="Calibri" pitchFamily="34" charset="0"/>
              </a:rPr>
              <a:t>    -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Brugioses  :</a:t>
            </a: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</a:t>
            </a:r>
            <a:r>
              <a:rPr lang="fr-FR" sz="18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Brugia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- </a:t>
            </a:r>
            <a:r>
              <a:rPr lang="fr-FR" sz="18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Brugia malayi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exclusivement en Asie (</a:t>
            </a:r>
            <a:r>
              <a:rPr lang="fr-FR" sz="1800" b="1" dirty="0" smtClean="0">
                <a:latin typeface="Calibri" pitchFamily="34" charset="0"/>
                <a:cs typeface="Calibri" pitchFamily="34" charset="0"/>
              </a:rPr>
              <a:t>Malaisie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  <a:cs typeface="Calibri" pitchFamily="34" charset="0"/>
              </a:rPr>
              <a:t>                                             - </a:t>
            </a:r>
            <a:r>
              <a:rPr lang="fr-FR" sz="18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Brugia timori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Asie ( </a:t>
            </a:r>
            <a:r>
              <a:rPr lang="fr-FR" sz="1800" b="1" dirty="0" smtClean="0">
                <a:latin typeface="Calibri" pitchFamily="34" charset="0"/>
                <a:cs typeface="Calibri" pitchFamily="34" charset="0"/>
              </a:rPr>
              <a:t>ile timor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Indonésie)</a:t>
            </a:r>
          </a:p>
          <a:p>
            <a:pPr>
              <a:buNone/>
            </a:pPr>
            <a:r>
              <a:rPr lang="fr-FR" sz="1800" b="1" u="sng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b)- Filarioses cutanéo-muqueuses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adultes dans le tissu sous-cutané.</a:t>
            </a:r>
          </a:p>
          <a:p>
            <a:pPr>
              <a:buNone/>
            </a:pP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Onchocercose </a:t>
            </a: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- </a:t>
            </a:r>
            <a:r>
              <a:rPr lang="fr-FR" sz="18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Onchocerca volvulus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Afrique , Amérique centrale et sud , Yémen.</a:t>
            </a:r>
          </a:p>
          <a:p>
            <a:pPr>
              <a:buNone/>
            </a:pP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La Loase </a:t>
            </a: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          - </a:t>
            </a:r>
            <a:r>
              <a:rPr lang="fr-FR" sz="18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Loa loa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: Afrique centrale (</a:t>
            </a:r>
            <a:r>
              <a:rPr lang="fr-FR" sz="1800" b="1" spc="-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</a:t>
            </a:r>
            <a:r>
              <a:rPr lang="fr-FR" sz="1800" b="1" spc="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1800" b="1" spc="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fr-FR" sz="1800" b="1" spc="-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1800" b="1" spc="-9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ment</a:t>
            </a:r>
            <a:r>
              <a:rPr lang="fr-FR" sz="1800" b="1" spc="-19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1800" b="1" spc="-9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fr-FR" sz="1800" b="1" spc="-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fr-FR" sz="1800" b="1" spc="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1800" b="1" spc="4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ai</a:t>
            </a:r>
            <a:r>
              <a:rPr lang="fr-FR" sz="1800" b="1" spc="-9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).</a:t>
            </a:r>
            <a:endParaRPr lang="fr-FR" sz="1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(- Dracunculose 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 - </a:t>
            </a: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Dracunculus medinensis 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 (</a:t>
            </a: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Filariose de Médine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filariose à  </a:t>
            </a:r>
          </a:p>
          <a:p>
            <a:pPr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                                 transmission </a:t>
            </a: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orale 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 Asie, Amérique latine, Afrique 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Algérie ++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)).</a:t>
            </a:r>
          </a:p>
          <a:p>
            <a:pPr>
              <a:buNone/>
            </a:pPr>
            <a:r>
              <a:rPr lang="fr-FR" sz="18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    B. Filarioses peu ou pas pathogènes</a:t>
            </a: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:</a:t>
            </a:r>
          </a:p>
          <a:p>
            <a:pPr>
              <a:buNone/>
            </a:pP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-  </a:t>
            </a:r>
            <a:r>
              <a:rPr lang="fr-FR" sz="1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Adultes </a:t>
            </a:r>
            <a:r>
              <a:rPr lang="fr-FR" sz="1600" dirty="0" smtClean="0">
                <a:latin typeface="Calibri" pitchFamily="34" charset="0"/>
                <a:cs typeface="Calibri" pitchFamily="34" charset="0"/>
              </a:rPr>
              <a:t>dans le tissu sous-cutané et les séreuses :</a:t>
            </a:r>
          </a:p>
          <a:p>
            <a:pPr>
              <a:buNone/>
            </a:pPr>
            <a:r>
              <a:rPr lang="fr-FR" sz="1600" dirty="0" smtClean="0">
                <a:latin typeface="Calibri" pitchFamily="34" charset="0"/>
                <a:cs typeface="Calibri" pitchFamily="34" charset="0"/>
              </a:rPr>
              <a:t>   - </a:t>
            </a:r>
            <a:r>
              <a:rPr lang="fr-FR" sz="16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Mansonelloses : </a:t>
            </a:r>
            <a:r>
              <a:rPr lang="fr-FR" sz="1600" dirty="0" smtClean="0">
                <a:latin typeface="Calibri" pitchFamily="34" charset="0"/>
                <a:cs typeface="Calibri" pitchFamily="34" charset="0"/>
              </a:rPr>
              <a:t>Mansonella perstans , streptocerca , ozzardi : Afrique, Amérique centrale. </a:t>
            </a:r>
          </a:p>
        </p:txBody>
      </p:sp>
      <p:pic>
        <p:nvPicPr>
          <p:cNvPr id="7170" name="Picture 2" descr="C:\Users\acer\Desktop\dfg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142853"/>
            <a:ext cx="857241" cy="8572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357166"/>
            <a:ext cx="7786742" cy="628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2. Epidémiologie :</a:t>
            </a:r>
          </a:p>
          <a:p>
            <a:pPr>
              <a:buNone/>
            </a:pP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- Agents pathogènes :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7159" y="1285861"/>
            <a:ext cx="5857916" cy="3883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1" tIns="45715" rIns="91431" bIns="45715" rtlCol="0">
            <a:spAutoFit/>
          </a:bodyPr>
          <a:lstStyle/>
          <a:p>
            <a:r>
              <a:rPr lang="fr-FR" sz="2000" b="1" u="sng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 1.                                             Filaires adultes : 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 Nématodes blancs.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Filiforme.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4 – 10 cm de long (1 mètre pour Dracunculus).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Vivipare. </a:t>
            </a:r>
          </a:p>
          <a:p>
            <a:pPr marL="12699">
              <a:lnSpc>
                <a:spcPts val="2085"/>
              </a:lnSpc>
              <a:spcBef>
                <a:spcPts val="104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-  Longévité : +++ :</a:t>
            </a:r>
            <a:r>
              <a:rPr lang="fr-FR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(- F. lymphatiques  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ent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pdt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fr-FR" b="1" spc="-9" dirty="0" smtClean="0">
                <a:latin typeface="Calibri" pitchFamily="34" charset="0"/>
                <a:cs typeface="Calibri" pitchFamily="34" charset="0"/>
              </a:rPr>
              <a:t>5</a:t>
            </a:r>
            <a:r>
              <a:rPr lang="fr-FR" b="1" spc="4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20</a:t>
            </a:r>
            <a:r>
              <a:rPr lang="fr-FR" b="1"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fr-FR" b="1" spc="-9" dirty="0" smtClean="0">
                <a:latin typeface="Calibri" pitchFamily="34" charset="0"/>
                <a:cs typeface="Calibri" pitchFamily="34" charset="0"/>
              </a:rPr>
              <a:t>ns ,</a:t>
            </a:r>
          </a:p>
          <a:p>
            <a:pPr marL="12699">
              <a:lnSpc>
                <a:spcPts val="2085"/>
              </a:lnSpc>
              <a:spcBef>
                <a:spcPts val="104"/>
              </a:spcBef>
            </a:pPr>
            <a:r>
              <a:rPr lang="fr-FR" b="1" spc="-9" baseline="144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spc="-9" dirty="0" smtClean="0">
                <a:latin typeface="Calibri" pitchFamily="34" charset="0"/>
                <a:cs typeface="Calibri" pitchFamily="34" charset="0"/>
              </a:rPr>
              <a:t>                               -  L. loa  vivent sous la peau pdt 15 ans </a:t>
            </a:r>
            <a:endParaRPr lang="fr-FR" baseline="1449" dirty="0" smtClean="0">
              <a:latin typeface="Calibri" pitchFamily="34" charset="0"/>
              <a:cs typeface="Calibri" pitchFamily="34" charset="0"/>
            </a:endParaRPr>
          </a:p>
          <a:p>
            <a:pPr marL="12699">
              <a:lnSpc>
                <a:spcPts val="2085"/>
              </a:lnSpc>
              <a:spcBef>
                <a:spcPts val="104"/>
              </a:spcBef>
            </a:pPr>
            <a:r>
              <a:rPr lang="fr-FR" baseline="1449" dirty="0" smtClean="0">
                <a:latin typeface="Calibri" pitchFamily="34" charset="0"/>
                <a:cs typeface="Calibri" pitchFamily="34" charset="0"/>
              </a:rPr>
              <a:t>                                              -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O. volvulus  vivent dans le derme libre</a:t>
            </a:r>
          </a:p>
          <a:p>
            <a:pPr marL="12699">
              <a:lnSpc>
                <a:spcPts val="2085"/>
              </a:lnSpc>
              <a:spcBef>
                <a:spcPts val="104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                              ou  dans les nodules fibreux pdt 15 ans ).</a:t>
            </a:r>
          </a:p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fr-FR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pc="125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  R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fr-FR" b="1" spc="-9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fr-FR" b="1" spc="-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oir</a:t>
            </a:r>
            <a:r>
              <a:rPr lang="fr-FR" b="1" spc="-9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b="1" spc="-1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fr-FR" b="1" spc="-25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</a:t>
            </a:r>
            <a:r>
              <a:rPr lang="fr-FR" b="1" spc="-3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</a:t>
            </a:r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pha</a:t>
            </a:r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b="1" spc="-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qu</a:t>
            </a:r>
            <a:r>
              <a:rPr lang="fr-FR" b="1" spc="-9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 de</a:t>
            </a:r>
            <a:r>
              <a:rPr lang="fr-FR" b="1" spc="-1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l’</a:t>
            </a:r>
            <a:r>
              <a:rPr lang="fr-FR" b="1" spc="4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 , derme.</a:t>
            </a:r>
            <a:endParaRPr lang="fr-FR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endParaRPr lang="fr-FR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7158" y="5357827"/>
            <a:ext cx="5857916" cy="1323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1" tIns="45715" rIns="91431" bIns="45715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fr-FR" sz="2000" b="1" u="sng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Larves : microfilaires:</a:t>
            </a:r>
          </a:p>
          <a:p>
            <a:pPr marL="457200" indent="-457200"/>
            <a:endParaRPr lang="fr-FR" sz="2000" b="1" u="sng" dirty="0" smtClean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sz="2000" dirty="0" smtClean="0">
                <a:latin typeface="Calibri" pitchFamily="34" charset="0"/>
                <a:cs typeface="Calibri" pitchFamily="34" charset="0"/>
              </a:rPr>
              <a:t>-  Microscopique : 300/8 µm</a:t>
            </a:r>
          </a:p>
          <a:p>
            <a:pPr>
              <a:buFontTx/>
              <a:buChar char="-"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Présence de gaine ou non .</a:t>
            </a:r>
          </a:p>
        </p:txBody>
      </p:sp>
      <p:pic>
        <p:nvPicPr>
          <p:cNvPr id="3077" name="Picture 5" descr="C:\Users\acer\Desktop\loa_2.jpg"/>
          <p:cNvPicPr>
            <a:picLocks noChangeAspect="1" noChangeArrowheads="1"/>
          </p:cNvPicPr>
          <p:nvPr/>
        </p:nvPicPr>
        <p:blipFill>
          <a:blip r:embed="rId2"/>
          <a:srcRect l="17500" r="17499"/>
          <a:stretch>
            <a:fillRect/>
          </a:stretch>
        </p:blipFill>
        <p:spPr bwMode="auto">
          <a:xfrm>
            <a:off x="6357950" y="3857628"/>
            <a:ext cx="2571768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0" name="Picture 8" descr="C:\Users\acer\Desktop\nn.jpg"/>
          <p:cNvPicPr>
            <a:picLocks noChangeAspect="1" noChangeArrowheads="1"/>
          </p:cNvPicPr>
          <p:nvPr/>
        </p:nvPicPr>
        <p:blipFill>
          <a:blip r:embed="rId3"/>
          <a:srcRect b="17968"/>
          <a:stretch>
            <a:fillRect/>
          </a:stretch>
        </p:blipFill>
        <p:spPr bwMode="auto">
          <a:xfrm>
            <a:off x="6357950" y="1285860"/>
            <a:ext cx="2500330" cy="2357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357166"/>
            <a:ext cx="7786742" cy="628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2. Epidémiologie :</a:t>
            </a:r>
          </a:p>
          <a:p>
            <a:pPr>
              <a:buNone/>
            </a:pP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- Agents pathogènes : </a:t>
            </a:r>
          </a:p>
        </p:txBody>
      </p:sp>
      <p:pic>
        <p:nvPicPr>
          <p:cNvPr id="15" name="Picture 7" descr="C:\Users\acer\Desktop\l_loa1.jpg"/>
          <p:cNvPicPr>
            <a:picLocks noChangeAspect="1" noChangeArrowheads="1"/>
          </p:cNvPicPr>
          <p:nvPr/>
        </p:nvPicPr>
        <p:blipFill>
          <a:blip r:embed="rId2"/>
          <a:srcRect b="12000"/>
          <a:stretch>
            <a:fillRect/>
          </a:stretch>
        </p:blipFill>
        <p:spPr bwMode="auto">
          <a:xfrm>
            <a:off x="5286380" y="1285860"/>
            <a:ext cx="3689624" cy="5286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C:\Users\acer\Desktop\i761_3.jpg"/>
          <p:cNvPicPr>
            <a:picLocks noChangeAspect="1" noChangeArrowheads="1"/>
          </p:cNvPicPr>
          <p:nvPr/>
        </p:nvPicPr>
        <p:blipFill>
          <a:blip r:embed="rId3"/>
          <a:srcRect l="-16571"/>
          <a:stretch>
            <a:fillRect/>
          </a:stretch>
        </p:blipFill>
        <p:spPr bwMode="auto">
          <a:xfrm>
            <a:off x="428596" y="1285860"/>
            <a:ext cx="4643470" cy="5286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357166"/>
            <a:ext cx="7786742" cy="628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2. Epidémiologie :</a:t>
            </a:r>
          </a:p>
          <a:p>
            <a:pPr>
              <a:buNone/>
            </a:pP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- Agents pathogènes : </a:t>
            </a:r>
          </a:p>
        </p:txBody>
      </p:sp>
      <p:pic>
        <p:nvPicPr>
          <p:cNvPr id="9218" name="Picture 2" descr="C:\Users\acer\Desktop\0196-02B.JPG"/>
          <p:cNvPicPr>
            <a:picLocks noChangeAspect="1" noChangeArrowheads="1"/>
          </p:cNvPicPr>
          <p:nvPr/>
        </p:nvPicPr>
        <p:blipFill>
          <a:blip r:embed="rId2"/>
          <a:srcRect t="6024"/>
          <a:stretch>
            <a:fillRect/>
          </a:stretch>
        </p:blipFill>
        <p:spPr bwMode="auto">
          <a:xfrm>
            <a:off x="500034" y="1357298"/>
            <a:ext cx="7358114" cy="5072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285722" y="214290"/>
            <a:ext cx="7614071" cy="863161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18029" y="1731673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18029" y="2627939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18029" y="3282157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18029" y="3936376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18029" y="4591978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18029" y="5243430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18029" y="5897649"/>
            <a:ext cx="6781760" cy="0"/>
          </a:xfrm>
          <a:custGeom>
            <a:avLst/>
            <a:gdLst/>
            <a:ahLst/>
            <a:cxnLst/>
            <a:rect l="l" t="t" r="r" b="b"/>
            <a:pathLst>
              <a:path w="7930892">
                <a:moveTo>
                  <a:pt x="0" y="0"/>
                </a:moveTo>
                <a:lnTo>
                  <a:pt x="7930892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5720" y="142852"/>
            <a:ext cx="136061" cy="5698428"/>
          </a:xfrm>
          <a:custGeom>
            <a:avLst/>
            <a:gdLst/>
            <a:ahLst/>
            <a:cxnLst/>
            <a:rect l="l" t="t" r="r" b="b"/>
            <a:pathLst>
              <a:path h="5311140">
                <a:moveTo>
                  <a:pt x="0" y="0"/>
                </a:moveTo>
                <a:lnTo>
                  <a:pt x="0" y="531114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72111" y="1077454"/>
            <a:ext cx="0" cy="4820194"/>
          </a:xfrm>
          <a:custGeom>
            <a:avLst/>
            <a:gdLst/>
            <a:ahLst/>
            <a:cxnLst/>
            <a:rect l="l" t="t" r="r" b="b"/>
            <a:pathLst>
              <a:path h="5311140">
                <a:moveTo>
                  <a:pt x="0" y="0"/>
                </a:moveTo>
                <a:lnTo>
                  <a:pt x="0" y="531114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38001" y="1077454"/>
            <a:ext cx="0" cy="4820194"/>
          </a:xfrm>
          <a:custGeom>
            <a:avLst/>
            <a:gdLst/>
            <a:ahLst/>
            <a:cxnLst/>
            <a:rect l="l" t="t" r="r" b="b"/>
            <a:pathLst>
              <a:path h="5311140">
                <a:moveTo>
                  <a:pt x="0" y="0"/>
                </a:moveTo>
                <a:lnTo>
                  <a:pt x="0" y="531114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99790" y="1077454"/>
            <a:ext cx="0" cy="4820194"/>
          </a:xfrm>
          <a:custGeom>
            <a:avLst/>
            <a:gdLst/>
            <a:ahLst/>
            <a:cxnLst/>
            <a:rect l="l" t="t" r="r" b="b"/>
            <a:pathLst>
              <a:path h="5311140">
                <a:moveTo>
                  <a:pt x="0" y="0"/>
                </a:moveTo>
                <a:lnTo>
                  <a:pt x="0" y="531114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90705" y="1731673"/>
            <a:ext cx="0" cy="4165976"/>
          </a:xfrm>
          <a:custGeom>
            <a:avLst/>
            <a:gdLst/>
            <a:ahLst/>
            <a:cxnLst/>
            <a:rect l="l" t="t" r="r" b="b"/>
            <a:pathLst>
              <a:path h="4590288">
                <a:moveTo>
                  <a:pt x="0" y="0"/>
                </a:moveTo>
                <a:lnTo>
                  <a:pt x="0" y="459028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857357" y="214292"/>
            <a:ext cx="2214578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b="1" spc="4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sz="1600" b="1" spc="4" smtClean="0">
                <a:latin typeface="Arial"/>
                <a:cs typeface="Arial"/>
              </a:rPr>
              <a:t>Fil</a:t>
            </a:r>
            <a:r>
              <a:rPr sz="1600" b="1" spc="-4" smtClean="0">
                <a:latin typeface="Arial"/>
                <a:cs typeface="Arial"/>
              </a:rPr>
              <a:t>ar</a:t>
            </a:r>
            <a:r>
              <a:rPr sz="1600" b="1" spc="4" smtClean="0">
                <a:latin typeface="Arial"/>
                <a:cs typeface="Arial"/>
              </a:rPr>
              <a:t>io</a:t>
            </a:r>
            <a:r>
              <a:rPr sz="1600" b="1" spc="-4" smtClean="0">
                <a:latin typeface="Arial"/>
                <a:cs typeface="Arial"/>
              </a:rPr>
              <a:t>s</a:t>
            </a:r>
            <a:r>
              <a:rPr sz="1600" b="1" smtClean="0">
                <a:latin typeface="Arial"/>
                <a:cs typeface="Arial"/>
              </a:rPr>
              <a:t>e </a:t>
            </a:r>
            <a:r>
              <a:rPr sz="1600" b="1" spc="4" dirty="0" smtClean="0">
                <a:latin typeface="Arial"/>
                <a:cs typeface="Arial"/>
              </a:rPr>
              <a:t>l</a:t>
            </a:r>
            <a:r>
              <a:rPr sz="1600" b="1" spc="-12" dirty="0" smtClean="0">
                <a:latin typeface="Arial"/>
                <a:cs typeface="Arial"/>
              </a:rPr>
              <a:t>y</a:t>
            </a:r>
            <a:r>
              <a:rPr sz="1600" b="1" spc="-4" dirty="0" smtClean="0">
                <a:latin typeface="Arial"/>
                <a:cs typeface="Arial"/>
              </a:rPr>
              <a:t>m</a:t>
            </a:r>
            <a:r>
              <a:rPr sz="1600" b="1" spc="4" dirty="0" smtClean="0">
                <a:latin typeface="Arial"/>
                <a:cs typeface="Arial"/>
              </a:rPr>
              <a:t>ph</a:t>
            </a:r>
            <a:r>
              <a:rPr sz="1600" b="1" spc="-4" dirty="0" smtClean="0">
                <a:latin typeface="Arial"/>
                <a:cs typeface="Arial"/>
              </a:rPr>
              <a:t>a</a:t>
            </a:r>
            <a:r>
              <a:rPr sz="1600" b="1" dirty="0" smtClean="0">
                <a:latin typeface="Arial"/>
                <a:cs typeface="Arial"/>
              </a:rPr>
              <a:t>t</a:t>
            </a:r>
            <a:r>
              <a:rPr sz="1600" b="1" spc="4" dirty="0" smtClean="0">
                <a:latin typeface="Arial"/>
                <a:cs typeface="Arial"/>
              </a:rPr>
              <a:t>iqu</a:t>
            </a:r>
            <a:r>
              <a:rPr sz="1600" b="1" dirty="0" smtClean="0"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71935" y="214292"/>
            <a:ext cx="3071833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587837">
              <a:lnSpc>
                <a:spcPct val="95825"/>
              </a:lnSpc>
              <a:spcBef>
                <a:spcPts val="368"/>
              </a:spcBef>
            </a:pPr>
            <a:r>
              <a:rPr sz="1600" b="1" spc="4" smtClean="0">
                <a:solidFill>
                  <a:schemeClr val="bg1"/>
                </a:solidFill>
                <a:latin typeface="Arial"/>
                <a:cs typeface="Arial"/>
              </a:rPr>
              <a:t>Fil</a:t>
            </a:r>
            <a:r>
              <a:rPr sz="1600" b="1" spc="-4" smtClean="0">
                <a:solidFill>
                  <a:schemeClr val="bg1"/>
                </a:solidFill>
                <a:latin typeface="Arial"/>
                <a:cs typeface="Arial"/>
              </a:rPr>
              <a:t>ar</a:t>
            </a:r>
            <a:r>
              <a:rPr sz="1600" b="1" spc="4" smtClean="0">
                <a:solidFill>
                  <a:schemeClr val="bg1"/>
                </a:solidFill>
                <a:latin typeface="Arial"/>
                <a:cs typeface="Arial"/>
              </a:rPr>
              <a:t>io</a:t>
            </a:r>
            <a:r>
              <a:rPr sz="1600" b="1" spc="-4" smtClean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1600" b="1" smtClean="0">
                <a:solidFill>
                  <a:schemeClr val="bg1"/>
                </a:solidFill>
                <a:latin typeface="Arial"/>
                <a:cs typeface="Arial"/>
              </a:rPr>
              <a:t>e t</a:t>
            </a:r>
            <a:r>
              <a:rPr sz="1600" b="1" spc="4" smtClean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1600" b="1" spc="-4" smtClean="0">
                <a:solidFill>
                  <a:schemeClr val="bg1"/>
                </a:solidFill>
                <a:latin typeface="Arial"/>
                <a:cs typeface="Arial"/>
              </a:rPr>
              <a:t>ss</a:t>
            </a:r>
            <a:r>
              <a:rPr sz="1600" b="1" spc="-8" smtClean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1600" b="1" spc="4" smtClean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1600" b="1" spc="-4" smtClean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1600" b="1" spc="4" smtClean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1600" b="1" spc="-4" smtClean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1600" b="1" smtClean="0">
                <a:solidFill>
                  <a:schemeClr val="bg1"/>
                </a:solidFill>
                <a:latin typeface="Arial"/>
                <a:cs typeface="Arial"/>
              </a:rPr>
              <a:t>e</a:t>
            </a:r>
            <a:endParaRPr lang="fr-FR" sz="16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587837">
              <a:lnSpc>
                <a:spcPct val="95825"/>
              </a:lnSpc>
              <a:spcBef>
                <a:spcPts val="368"/>
              </a:spcBef>
            </a:pPr>
            <a:r>
              <a:rPr lang="fr-FR" b="1" dirty="0" smtClean="0">
                <a:solidFill>
                  <a:schemeClr val="bg1"/>
                </a:solidFill>
                <a:latin typeface="Arial"/>
                <a:cs typeface="Arial"/>
              </a:rPr>
              <a:t>Cutanéo-muqueuses</a:t>
            </a:r>
            <a:endParaRPr sz="1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5722" y="1000109"/>
            <a:ext cx="1571636" cy="10715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sz="1600" b="1" spc="-25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r>
              <a:rPr lang="fr-FR" sz="1600" b="1" spc="-25" dirty="0" smtClean="0">
                <a:latin typeface="Arial"/>
                <a:cs typeface="Arial"/>
              </a:rPr>
              <a:t>    </a:t>
            </a:r>
            <a:r>
              <a:rPr sz="1600" b="1" spc="-25" smtClean="0">
                <a:latin typeface="Arial"/>
                <a:cs typeface="Arial"/>
              </a:rPr>
              <a:t>A</a:t>
            </a:r>
            <a:r>
              <a:rPr sz="1600" b="1" spc="12" smtClean="0">
                <a:latin typeface="Arial"/>
                <a:cs typeface="Arial"/>
              </a:rPr>
              <a:t>g</a:t>
            </a:r>
            <a:r>
              <a:rPr sz="1600" b="1" spc="-4" smtClean="0">
                <a:latin typeface="Arial"/>
                <a:cs typeface="Arial"/>
              </a:rPr>
              <a:t>e</a:t>
            </a:r>
            <a:r>
              <a:rPr sz="1600" b="1" spc="4" smtClean="0">
                <a:latin typeface="Arial"/>
                <a:cs typeface="Arial"/>
              </a:rPr>
              <a:t>n</a:t>
            </a:r>
            <a:r>
              <a:rPr sz="1600" b="1" smtClean="0">
                <a:latin typeface="Arial"/>
                <a:cs typeface="Arial"/>
              </a:rPr>
              <a:t>t</a:t>
            </a:r>
            <a:r>
              <a:rPr sz="1600" b="1" spc="4" smtClean="0">
                <a:latin typeface="Arial"/>
                <a:cs typeface="Arial"/>
              </a:rPr>
              <a:t> </a:t>
            </a:r>
            <a:r>
              <a:rPr lang="fr-FR" sz="1600" b="1" spc="4" dirty="0" smtClean="0">
                <a:latin typeface="Arial"/>
                <a:cs typeface="Arial"/>
              </a:rPr>
              <a:t>  </a:t>
            </a:r>
            <a:r>
              <a:rPr sz="1600" b="1" spc="4" smtClean="0">
                <a:latin typeface="Arial"/>
                <a:cs typeface="Arial"/>
              </a:rPr>
              <a:t>p</a:t>
            </a:r>
            <a:r>
              <a:rPr sz="1600" b="1" spc="-4" smtClean="0">
                <a:latin typeface="Arial"/>
                <a:cs typeface="Arial"/>
              </a:rPr>
              <a:t>a</a:t>
            </a:r>
            <a:r>
              <a:rPr sz="1600" b="1" smtClean="0">
                <a:latin typeface="Arial"/>
                <a:cs typeface="Arial"/>
              </a:rPr>
              <a:t>t</a:t>
            </a:r>
            <a:r>
              <a:rPr sz="1600" b="1" spc="4" smtClean="0">
                <a:latin typeface="Arial"/>
                <a:cs typeface="Arial"/>
              </a:rPr>
              <a:t>hog</a:t>
            </a:r>
            <a:r>
              <a:rPr sz="1600" b="1" spc="-4" smtClean="0">
                <a:latin typeface="Arial"/>
                <a:cs typeface="Arial"/>
              </a:rPr>
              <a:t>è</a:t>
            </a:r>
            <a:r>
              <a:rPr sz="1600" b="1" spc="4" smtClean="0">
                <a:latin typeface="Arial"/>
                <a:cs typeface="Arial"/>
              </a:rPr>
              <a:t>n</a:t>
            </a:r>
            <a:r>
              <a:rPr sz="1600" b="1" smtClean="0">
                <a:latin typeface="Arial"/>
                <a:cs typeface="Arial"/>
              </a:rPr>
              <a:t>e</a:t>
            </a:r>
            <a:r>
              <a:rPr lang="fr-FR" sz="1600" b="1" dirty="0" smtClean="0">
                <a:latin typeface="Arial"/>
                <a:cs typeface="Arial"/>
              </a:rPr>
              <a:t> 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57357" y="1000109"/>
            <a:ext cx="2214578" cy="10715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i="1" spc="4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sz="1600" b="1" i="1" spc="4" smtClean="0">
                <a:latin typeface="Arial"/>
                <a:cs typeface="Arial"/>
              </a:rPr>
              <a:t>W.</a:t>
            </a:r>
            <a:r>
              <a:rPr lang="fr-FR" sz="1600" b="1" i="1" spc="4" dirty="0" smtClean="0">
                <a:latin typeface="Arial"/>
                <a:cs typeface="Arial"/>
              </a:rPr>
              <a:t>b</a:t>
            </a:r>
            <a:r>
              <a:rPr sz="1600" b="1" i="1" spc="-4" smtClean="0">
                <a:latin typeface="Arial"/>
                <a:cs typeface="Arial"/>
              </a:rPr>
              <a:t>an</a:t>
            </a:r>
            <a:r>
              <a:rPr sz="1600" b="1" i="1" smtClean="0">
                <a:latin typeface="Arial"/>
                <a:cs typeface="Arial"/>
              </a:rPr>
              <a:t>cr</a:t>
            </a:r>
            <a:r>
              <a:rPr sz="1600" b="1" i="1" spc="-4" smtClean="0">
                <a:latin typeface="Arial"/>
                <a:cs typeface="Arial"/>
              </a:rPr>
              <a:t>o</a:t>
            </a:r>
            <a:r>
              <a:rPr sz="1600" b="1" i="1" spc="4" smtClean="0">
                <a:latin typeface="Arial"/>
                <a:cs typeface="Arial"/>
              </a:rPr>
              <a:t>ft</a:t>
            </a:r>
            <a:r>
              <a:rPr sz="1600" b="1" i="1" smtClean="0">
                <a:latin typeface="Arial"/>
                <a:cs typeface="Arial"/>
              </a:rPr>
              <a:t>i</a:t>
            </a:r>
            <a:r>
              <a:rPr lang="fr-FR" sz="1600" b="1" i="1" dirty="0" smtClean="0">
                <a:latin typeface="Arial"/>
                <a:cs typeface="Arial"/>
              </a:rPr>
              <a:t> +++</a:t>
            </a:r>
            <a:endParaRPr sz="1600" b="1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468"/>
              </a:spcBef>
            </a:pPr>
            <a:r>
              <a:rPr sz="1600" b="1" i="1" smtClean="0">
                <a:latin typeface="Arial"/>
                <a:cs typeface="Arial"/>
              </a:rPr>
              <a:t>B</a:t>
            </a:r>
            <a:r>
              <a:rPr sz="1600" b="1" i="1" spc="4" smtClean="0">
                <a:latin typeface="Arial"/>
                <a:cs typeface="Arial"/>
              </a:rPr>
              <a:t>.</a:t>
            </a:r>
            <a:r>
              <a:rPr lang="fr-FR" sz="1600" b="1" i="1" spc="-8" dirty="0" smtClean="0">
                <a:latin typeface="Arial"/>
                <a:cs typeface="Arial"/>
              </a:rPr>
              <a:t>m</a:t>
            </a:r>
            <a:r>
              <a:rPr sz="1600" b="1" i="1" spc="-4" smtClean="0">
                <a:latin typeface="Arial"/>
                <a:cs typeface="Arial"/>
              </a:rPr>
              <a:t>a</a:t>
            </a:r>
            <a:r>
              <a:rPr sz="1600" b="1" i="1" spc="8" smtClean="0">
                <a:latin typeface="Arial"/>
                <a:cs typeface="Arial"/>
              </a:rPr>
              <a:t>l</a:t>
            </a:r>
            <a:r>
              <a:rPr sz="1600" b="1" i="1" spc="-4" smtClean="0">
                <a:latin typeface="Arial"/>
                <a:cs typeface="Arial"/>
              </a:rPr>
              <a:t>a</a:t>
            </a:r>
            <a:r>
              <a:rPr sz="1600" b="1" i="1" smtClean="0">
                <a:latin typeface="Arial"/>
                <a:cs typeface="Arial"/>
              </a:rPr>
              <a:t>yi</a:t>
            </a:r>
            <a:r>
              <a:rPr lang="fr-FR" sz="1600" b="1" i="1" dirty="0" smtClean="0">
                <a:latin typeface="Arial"/>
                <a:cs typeface="Arial"/>
              </a:rPr>
              <a:t> , B.timori  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71936" y="1000109"/>
            <a:ext cx="1500197" cy="10715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1499">
              <a:lnSpc>
                <a:spcPct val="95825"/>
              </a:lnSpc>
              <a:spcBef>
                <a:spcPts val="368"/>
              </a:spcBef>
            </a:pPr>
            <a:endParaRPr lang="fr-FR" sz="1600" i="1" spc="-4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i="1" spc="-4" dirty="0" smtClean="0">
                <a:latin typeface="Arial"/>
                <a:cs typeface="Arial"/>
              </a:rPr>
              <a:t>   </a:t>
            </a:r>
            <a:r>
              <a:rPr sz="1600" b="1" spc="-4" smtClean="0">
                <a:latin typeface="Arial"/>
                <a:cs typeface="Arial"/>
              </a:rPr>
              <a:t>Lo</a:t>
            </a:r>
            <a:r>
              <a:rPr sz="1600" b="1" smtClean="0">
                <a:latin typeface="Arial"/>
                <a:cs typeface="Arial"/>
              </a:rPr>
              <a:t>a </a:t>
            </a:r>
            <a:r>
              <a:rPr sz="1600" b="1" spc="-4" dirty="0" smtClean="0">
                <a:latin typeface="Arial"/>
                <a:cs typeface="Arial"/>
              </a:rPr>
              <a:t>l</a:t>
            </a:r>
            <a:r>
              <a:rPr sz="1600" b="1" spc="4" dirty="0" smtClean="0">
                <a:latin typeface="Arial"/>
                <a:cs typeface="Arial"/>
              </a:rPr>
              <a:t>o</a:t>
            </a:r>
            <a:r>
              <a:rPr sz="1600" b="1" dirty="0" smtClean="0">
                <a:latin typeface="Arial"/>
                <a:cs typeface="Arial"/>
              </a:rPr>
              <a:t>a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72133" y="1000109"/>
            <a:ext cx="1571635" cy="107157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i="1" spc="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i="1" spc="4" dirty="0" smtClean="0">
                <a:latin typeface="Arial"/>
                <a:cs typeface="Arial"/>
              </a:rPr>
              <a:t>   </a:t>
            </a:r>
            <a:r>
              <a:rPr lang="fr-FR" sz="1600" b="1" i="1" spc="4" dirty="0" smtClean="0">
                <a:latin typeface="Arial"/>
                <a:cs typeface="Arial"/>
              </a:rPr>
              <a:t>Onchocerca</a:t>
            </a: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i="1" spc="4" dirty="0" smtClean="0">
                <a:latin typeface="Arial"/>
                <a:cs typeface="Arial"/>
              </a:rPr>
              <a:t>     </a:t>
            </a:r>
            <a:r>
              <a:rPr sz="1600" b="1" smtClean="0">
                <a:latin typeface="Arial"/>
                <a:cs typeface="Arial"/>
              </a:rPr>
              <a:t>v</a:t>
            </a:r>
            <a:r>
              <a:rPr sz="1600" b="1" spc="-4" smtClean="0">
                <a:latin typeface="Arial"/>
                <a:cs typeface="Arial"/>
              </a:rPr>
              <a:t>ol</a:t>
            </a:r>
            <a:r>
              <a:rPr sz="1600" b="1" smtClean="0">
                <a:latin typeface="Arial"/>
                <a:cs typeface="Arial"/>
              </a:rPr>
              <a:t>v</a:t>
            </a:r>
            <a:r>
              <a:rPr sz="1600" b="1" spc="-4" smtClean="0">
                <a:latin typeface="Arial"/>
                <a:cs typeface="Arial"/>
              </a:rPr>
              <a:t>ulu</a:t>
            </a:r>
            <a:r>
              <a:rPr sz="1600" b="1" smtClean="0">
                <a:latin typeface="Arial"/>
                <a:cs typeface="Arial"/>
              </a:rPr>
              <a:t>s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5722" y="2071679"/>
            <a:ext cx="1571636" cy="8572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sz="1600" b="1" spc="-25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r>
              <a:rPr lang="fr-FR" b="1" spc="-25" dirty="0" smtClean="0">
                <a:latin typeface="Arial"/>
                <a:cs typeface="Arial"/>
              </a:rPr>
              <a:t>      </a:t>
            </a:r>
            <a:r>
              <a:rPr sz="1600" b="1" spc="-25" smtClean="0">
                <a:latin typeface="Arial"/>
                <a:cs typeface="Arial"/>
              </a:rPr>
              <a:t>A</a:t>
            </a:r>
            <a:r>
              <a:rPr sz="1600" b="1" spc="12" smtClean="0">
                <a:latin typeface="Arial"/>
                <a:cs typeface="Arial"/>
              </a:rPr>
              <a:t>d</a:t>
            </a:r>
            <a:r>
              <a:rPr sz="1600" b="1" spc="4" smtClean="0">
                <a:latin typeface="Arial"/>
                <a:cs typeface="Arial"/>
              </a:rPr>
              <a:t>ul</a:t>
            </a:r>
            <a:r>
              <a:rPr sz="1600" b="1" smtClean="0">
                <a:latin typeface="Arial"/>
                <a:cs typeface="Arial"/>
              </a:rPr>
              <a:t>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7357" y="2071678"/>
            <a:ext cx="2214578" cy="8572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sz="1600" b="1" smtClean="0">
                <a:latin typeface="Arial"/>
                <a:cs typeface="Arial"/>
              </a:rPr>
              <a:t>vx</a:t>
            </a:r>
            <a:r>
              <a:rPr sz="1600" b="1" spc="-4" smtClean="0">
                <a:latin typeface="Arial"/>
                <a:cs typeface="Arial"/>
              </a:rPr>
              <a:t> </a:t>
            </a:r>
            <a:r>
              <a:rPr sz="1600" b="1" spc="8" dirty="0" smtClean="0">
                <a:latin typeface="Arial"/>
                <a:cs typeface="Arial"/>
              </a:rPr>
              <a:t>l</a:t>
            </a:r>
            <a:r>
              <a:rPr sz="1600" b="1" spc="-8" dirty="0" smtClean="0">
                <a:latin typeface="Arial"/>
                <a:cs typeface="Arial"/>
              </a:rPr>
              <a:t>y</a:t>
            </a:r>
            <a:r>
              <a:rPr sz="1600" b="1" dirty="0" smtClean="0">
                <a:latin typeface="Arial"/>
                <a:cs typeface="Arial"/>
              </a:rPr>
              <a:t>m</a:t>
            </a:r>
            <a:r>
              <a:rPr sz="1600" b="1" spc="4" dirty="0" smtClean="0">
                <a:latin typeface="Arial"/>
                <a:cs typeface="Arial"/>
              </a:rPr>
              <a:t>p</a:t>
            </a:r>
            <a:r>
              <a:rPr sz="1600" b="1" spc="-4" dirty="0" smtClean="0">
                <a:latin typeface="Arial"/>
                <a:cs typeface="Arial"/>
              </a:rPr>
              <a:t>ha</a:t>
            </a:r>
            <a:r>
              <a:rPr sz="1600" b="1" spc="4" dirty="0" smtClean="0">
                <a:latin typeface="Arial"/>
                <a:cs typeface="Arial"/>
              </a:rPr>
              <a:t>t</a:t>
            </a:r>
            <a:r>
              <a:rPr sz="1600" b="1" spc="-4" dirty="0" smtClean="0">
                <a:latin typeface="Arial"/>
                <a:cs typeface="Arial"/>
              </a:rPr>
              <a:t>i</a:t>
            </a:r>
            <a:r>
              <a:rPr sz="1600" b="1" spc="4" dirty="0" smtClean="0">
                <a:latin typeface="Arial"/>
                <a:cs typeface="Arial"/>
              </a:rPr>
              <a:t>q</a:t>
            </a:r>
            <a:r>
              <a:rPr sz="1600" b="1" spc="-4" dirty="0" smtClean="0">
                <a:latin typeface="Arial"/>
                <a:cs typeface="Arial"/>
              </a:rPr>
              <a:t>u</a:t>
            </a:r>
            <a:r>
              <a:rPr sz="1600" b="1" spc="4" dirty="0" smtClean="0">
                <a:latin typeface="Arial"/>
                <a:cs typeface="Arial"/>
              </a:rPr>
              <a:t>e</a:t>
            </a:r>
            <a:r>
              <a:rPr sz="1600" b="1" dirty="0" smtClean="0">
                <a:latin typeface="Arial"/>
                <a:cs typeface="Arial"/>
              </a:rPr>
              <a:t>s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71935" y="2071678"/>
            <a:ext cx="1500198" cy="8572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1499">
              <a:lnSpc>
                <a:spcPct val="95825"/>
              </a:lnSpc>
              <a:spcBef>
                <a:spcPts val="368"/>
              </a:spcBef>
            </a:pPr>
            <a:endParaRPr lang="fr-FR" sz="1600" spc="-4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b="1" spc="-4" dirty="0" smtClean="0">
                <a:latin typeface="Arial"/>
                <a:cs typeface="Arial"/>
              </a:rPr>
              <a:t>    </a:t>
            </a:r>
            <a:r>
              <a:rPr sz="1600" b="1" spc="-4" smtClean="0">
                <a:latin typeface="Arial"/>
                <a:cs typeface="Arial"/>
              </a:rPr>
              <a:t>pea</a:t>
            </a:r>
            <a:r>
              <a:rPr sz="1600" b="1" smtClean="0">
                <a:latin typeface="Arial"/>
                <a:cs typeface="Arial"/>
              </a:rPr>
              <a:t>u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72133" y="2071678"/>
            <a:ext cx="1571635" cy="8572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spc="-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b="1" spc="-4" dirty="0" smtClean="0">
                <a:latin typeface="Arial"/>
                <a:cs typeface="Arial"/>
              </a:rPr>
              <a:t>      </a:t>
            </a:r>
            <a:r>
              <a:rPr sz="1600" b="1" spc="-4" smtClean="0">
                <a:latin typeface="Arial"/>
                <a:cs typeface="Arial"/>
              </a:rPr>
              <a:t>pea</a:t>
            </a:r>
            <a:r>
              <a:rPr sz="1600" b="1" smtClean="0">
                <a:latin typeface="Arial"/>
                <a:cs typeface="Arial"/>
              </a:rPr>
              <a:t>u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5722" y="2928934"/>
            <a:ext cx="1571636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sz="1600" b="1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r>
              <a:rPr lang="fr-FR" b="1" dirty="0" smtClean="0">
                <a:latin typeface="Arial"/>
                <a:cs typeface="Arial"/>
              </a:rPr>
              <a:t>   </a:t>
            </a:r>
            <a:r>
              <a:rPr sz="1600" b="1" smtClean="0">
                <a:latin typeface="Arial"/>
                <a:cs typeface="Arial"/>
              </a:rPr>
              <a:t>M</a:t>
            </a:r>
            <a:r>
              <a:rPr sz="1600" b="1" spc="4" smtClean="0">
                <a:latin typeface="Arial"/>
                <a:cs typeface="Arial"/>
              </a:rPr>
              <a:t>i</a:t>
            </a:r>
            <a:r>
              <a:rPr sz="1600" b="1" spc="-4" smtClean="0">
                <a:latin typeface="Arial"/>
                <a:cs typeface="Arial"/>
              </a:rPr>
              <a:t>cr</a:t>
            </a:r>
            <a:r>
              <a:rPr sz="1600" b="1" spc="4" smtClean="0">
                <a:latin typeface="Arial"/>
                <a:cs typeface="Arial"/>
              </a:rPr>
              <a:t>o</a:t>
            </a:r>
            <a:r>
              <a:rPr sz="1600" b="1" smtClean="0">
                <a:latin typeface="Arial"/>
                <a:cs typeface="Arial"/>
              </a:rPr>
              <a:t>f</a:t>
            </a:r>
            <a:r>
              <a:rPr sz="1600" b="1" spc="4" smtClean="0">
                <a:latin typeface="Arial"/>
                <a:cs typeface="Arial"/>
              </a:rPr>
              <a:t>il</a:t>
            </a:r>
            <a:r>
              <a:rPr sz="1600" b="1" spc="-4" smtClean="0">
                <a:latin typeface="Arial"/>
                <a:cs typeface="Arial"/>
              </a:rPr>
              <a:t>a</a:t>
            </a:r>
            <a:r>
              <a:rPr sz="1600" b="1" spc="4" smtClean="0">
                <a:latin typeface="Arial"/>
                <a:cs typeface="Arial"/>
              </a:rPr>
              <a:t>i</a:t>
            </a:r>
            <a:r>
              <a:rPr sz="1600" b="1" spc="-4" smtClean="0">
                <a:latin typeface="Arial"/>
                <a:cs typeface="Arial"/>
              </a:rPr>
              <a:t>r</a:t>
            </a:r>
            <a:r>
              <a:rPr sz="1600" b="1" smtClean="0"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57357" y="2928934"/>
            <a:ext cx="221457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sz="1600" b="1" smtClean="0">
                <a:latin typeface="Arial"/>
                <a:cs typeface="Arial"/>
              </a:rPr>
              <a:t>s</a:t>
            </a:r>
            <a:r>
              <a:rPr sz="1600" b="1" spc="-4" smtClean="0">
                <a:latin typeface="Arial"/>
                <a:cs typeface="Arial"/>
              </a:rPr>
              <a:t>an</a:t>
            </a:r>
            <a:r>
              <a:rPr sz="1600" b="1" smtClean="0">
                <a:latin typeface="Arial"/>
                <a:cs typeface="Arial"/>
              </a:rPr>
              <a:t>g</a:t>
            </a:r>
            <a:r>
              <a:rPr sz="1600" smtClean="0">
                <a:latin typeface="Arial"/>
                <a:cs typeface="Arial"/>
              </a:rPr>
              <a:t> (</a:t>
            </a:r>
            <a:r>
              <a:rPr lang="fr-FR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périodicité</a:t>
            </a:r>
            <a:r>
              <a:rPr lang="fr-FR" sz="1600" dirty="0" smtClean="0">
                <a:latin typeface="Arial"/>
                <a:cs typeface="Arial"/>
              </a:rPr>
              <a:t> </a:t>
            </a:r>
            <a:r>
              <a:rPr sz="1600" b="1" spc="-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</a:t>
            </a:r>
            <a:r>
              <a:rPr sz="16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sz="1600" b="1" spc="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sz="1600" b="1" spc="-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sz="1600" b="1" spc="8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sz="1600" b="1" spc="-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</a:t>
            </a:r>
            <a:r>
              <a:rPr sz="1600" b="1" spc="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sz="1600" dirty="0" smtClean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1935" y="2928934"/>
            <a:ext cx="1500198" cy="7143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sz="1600" b="1" smtClean="0">
                <a:latin typeface="Arial"/>
                <a:cs typeface="Arial"/>
              </a:rPr>
              <a:t>s</a:t>
            </a:r>
            <a:r>
              <a:rPr sz="1600" b="1" spc="-4" smtClean="0">
                <a:latin typeface="Arial"/>
                <a:cs typeface="Arial"/>
              </a:rPr>
              <a:t>an</a:t>
            </a:r>
            <a:r>
              <a:rPr sz="1600" b="1" smtClean="0">
                <a:latin typeface="Arial"/>
                <a:cs typeface="Arial"/>
              </a:rPr>
              <a:t>g </a:t>
            </a:r>
            <a:r>
              <a:rPr sz="1600" smtClean="0">
                <a:latin typeface="Arial"/>
                <a:cs typeface="Arial"/>
              </a:rPr>
              <a:t>(</a:t>
            </a:r>
            <a:r>
              <a:rPr lang="fr-FR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périodicité </a:t>
            </a:r>
            <a:r>
              <a:rPr sz="1600" b="1" spc="-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sz="1600" b="1" spc="8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sz="1600" b="1" spc="-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sz="16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sz="1600" b="1" spc="-4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ne</a:t>
            </a:r>
            <a:r>
              <a:rPr sz="1600" dirty="0" smtClean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72133" y="2928934"/>
            <a:ext cx="1571635" cy="7143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spc="-4" dirty="0" smtClean="0">
              <a:latin typeface="Calibri" pitchFamily="34" charset="0"/>
              <a:cs typeface="Calibri" pitchFamily="34" charset="0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Calibri" pitchFamily="34" charset="0"/>
                <a:cs typeface="Calibri" pitchFamily="34" charset="0"/>
              </a:rPr>
              <a:t>Derme et  Œil </a:t>
            </a: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spc="-4" dirty="0" smtClean="0">
                <a:latin typeface="Arial"/>
                <a:cs typeface="Arial"/>
              </a:rPr>
              <a:t> 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5722" y="4214818"/>
            <a:ext cx="1571636" cy="14287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b="1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r>
              <a:rPr lang="fr-FR" b="1" dirty="0" smtClean="0">
                <a:latin typeface="Arial"/>
                <a:cs typeface="Arial"/>
              </a:rPr>
              <a:t> </a:t>
            </a:r>
            <a:r>
              <a:rPr sz="1600" b="1" smtClean="0">
                <a:latin typeface="Arial"/>
                <a:cs typeface="Arial"/>
              </a:rPr>
              <a:t>V</a:t>
            </a:r>
            <a:r>
              <a:rPr sz="1600" b="1" spc="-4" smtClean="0">
                <a:latin typeface="Arial"/>
                <a:cs typeface="Arial"/>
              </a:rPr>
              <a:t>ec</a:t>
            </a:r>
            <a:r>
              <a:rPr sz="1600" b="1" smtClean="0">
                <a:latin typeface="Arial"/>
                <a:cs typeface="Arial"/>
              </a:rPr>
              <a:t>t</a:t>
            </a:r>
            <a:r>
              <a:rPr sz="1600" b="1" spc="-4" smtClean="0">
                <a:latin typeface="Arial"/>
                <a:cs typeface="Arial"/>
              </a:rPr>
              <a:t>e</a:t>
            </a:r>
            <a:r>
              <a:rPr sz="1600" b="1" spc="4" smtClean="0">
                <a:latin typeface="Arial"/>
                <a:cs typeface="Arial"/>
              </a:rPr>
              <a:t>u</a:t>
            </a:r>
            <a:r>
              <a:rPr sz="1600" b="1" smtClean="0">
                <a:latin typeface="Arial"/>
                <a:cs typeface="Arial"/>
              </a:rPr>
              <a:t>r</a:t>
            </a:r>
            <a:r>
              <a:rPr lang="fr-FR" sz="1600" b="1" dirty="0" smtClean="0">
                <a:latin typeface="Arial"/>
                <a:cs typeface="Arial"/>
              </a:rPr>
              <a:t> ou HI</a:t>
            </a: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sz="1600" b="1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57357" y="4214818"/>
            <a:ext cx="2214578" cy="1428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D</a:t>
            </a:r>
            <a:r>
              <a:rPr sz="1600" b="1" spc="-4" smtClean="0">
                <a:latin typeface="Arial"/>
                <a:cs typeface="Arial"/>
              </a:rPr>
              <a:t>ip</a:t>
            </a:r>
            <a:r>
              <a:rPr sz="1600" b="1" spc="4" smtClean="0">
                <a:latin typeface="Arial"/>
                <a:cs typeface="Arial"/>
              </a:rPr>
              <a:t>t</a:t>
            </a:r>
            <a:r>
              <a:rPr sz="1600" b="1" spc="-4" smtClean="0">
                <a:latin typeface="Arial"/>
                <a:cs typeface="Arial"/>
              </a:rPr>
              <a:t>è</a:t>
            </a:r>
            <a:r>
              <a:rPr sz="1600" b="1" smtClean="0">
                <a:latin typeface="Arial"/>
                <a:cs typeface="Arial"/>
              </a:rPr>
              <a:t>re</a:t>
            </a:r>
            <a:r>
              <a:rPr lang="fr-FR" sz="1600" b="1" dirty="0" smtClean="0">
                <a:latin typeface="Arial"/>
                <a:cs typeface="Arial"/>
              </a:rPr>
              <a:t>: vecteur</a:t>
            </a: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solidFill>
                  <a:srgbClr val="C00000"/>
                </a:solidFill>
                <a:latin typeface="Arial"/>
                <a:cs typeface="Arial"/>
              </a:rPr>
              <a:t>Moustiques femelles</a:t>
            </a: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(Culex, Aedes,…. )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71935" y="4214818"/>
            <a:ext cx="1500198" cy="14287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1499">
              <a:lnSpc>
                <a:spcPct val="95825"/>
              </a:lnSpc>
              <a:spcBef>
                <a:spcPts val="368"/>
              </a:spcBef>
            </a:pPr>
            <a:endParaRPr lang="fr-FR" sz="1400" b="1" spc="-4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sz="1400" b="1" spc="-4" dirty="0" smtClean="0">
                <a:latin typeface="Arial"/>
                <a:cs typeface="Arial"/>
              </a:rPr>
              <a:t>D</a:t>
            </a:r>
            <a:r>
              <a:rPr sz="1400" b="1" spc="-4" smtClean="0">
                <a:latin typeface="Arial"/>
                <a:cs typeface="Arial"/>
              </a:rPr>
              <a:t>ip</a:t>
            </a:r>
            <a:r>
              <a:rPr sz="1400" b="1" spc="4" smtClean="0">
                <a:latin typeface="Arial"/>
                <a:cs typeface="Arial"/>
              </a:rPr>
              <a:t>t</a:t>
            </a:r>
            <a:r>
              <a:rPr sz="1400" b="1" spc="-4" smtClean="0">
                <a:latin typeface="Arial"/>
                <a:cs typeface="Arial"/>
              </a:rPr>
              <a:t>è</a:t>
            </a:r>
            <a:r>
              <a:rPr sz="1400" b="1" smtClean="0">
                <a:latin typeface="Arial"/>
                <a:cs typeface="Arial"/>
              </a:rPr>
              <a:t>re</a:t>
            </a:r>
            <a:r>
              <a:rPr lang="fr-FR" sz="1400" b="1" dirty="0" smtClean="0">
                <a:latin typeface="Arial"/>
                <a:cs typeface="Arial"/>
              </a:rPr>
              <a:t>: vecteur </a:t>
            </a: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sz="1400" b="1" dirty="0" smtClean="0">
                <a:latin typeface="Arial"/>
                <a:cs typeface="Arial"/>
              </a:rPr>
              <a:t>Taon :</a:t>
            </a: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solidFill>
                  <a:srgbClr val="C00000"/>
                </a:solidFill>
                <a:latin typeface="Arial"/>
                <a:cs typeface="Arial"/>
              </a:rPr>
              <a:t>Chrysops femelle</a:t>
            </a: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endParaRPr sz="1200" b="1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72133" y="4214818"/>
            <a:ext cx="1571635" cy="14287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400" b="1" spc="-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400" b="1" spc="-4" dirty="0" smtClean="0">
                <a:latin typeface="Arial"/>
                <a:cs typeface="Arial"/>
              </a:rPr>
              <a:t>D</a:t>
            </a:r>
            <a:r>
              <a:rPr sz="1400" b="1" spc="-4" smtClean="0">
                <a:latin typeface="Arial"/>
                <a:cs typeface="Arial"/>
              </a:rPr>
              <a:t>ip</a:t>
            </a:r>
            <a:r>
              <a:rPr sz="1400" b="1" spc="4" smtClean="0">
                <a:latin typeface="Arial"/>
                <a:cs typeface="Arial"/>
              </a:rPr>
              <a:t>t</a:t>
            </a:r>
            <a:r>
              <a:rPr sz="1400" b="1" spc="-4" smtClean="0">
                <a:latin typeface="Arial"/>
                <a:cs typeface="Arial"/>
              </a:rPr>
              <a:t>è</a:t>
            </a:r>
            <a:r>
              <a:rPr sz="1400" b="1" smtClean="0">
                <a:latin typeface="Arial"/>
                <a:cs typeface="Arial"/>
              </a:rPr>
              <a:t>re</a:t>
            </a:r>
            <a:r>
              <a:rPr lang="fr-FR" sz="1400" b="1" dirty="0" smtClean="0">
                <a:latin typeface="Arial"/>
                <a:cs typeface="Arial"/>
              </a:rPr>
              <a:t>: vecteur</a:t>
            </a: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Simulie femelle</a:t>
            </a: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solidFill>
                  <a:srgbClr val="C00000"/>
                </a:solidFill>
                <a:latin typeface="Arial"/>
                <a:cs typeface="Arial"/>
              </a:rPr>
              <a:t>Simulium    damnosum</a:t>
            </a:r>
            <a:endParaRPr sz="1600" b="1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5722" y="5643578"/>
            <a:ext cx="1571636" cy="10001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r>
              <a:rPr lang="fr-FR" b="1" spc="-4" dirty="0" smtClean="0">
                <a:latin typeface="Arial"/>
                <a:cs typeface="Arial"/>
              </a:rPr>
              <a:t> </a:t>
            </a:r>
            <a:r>
              <a:rPr sz="1600" b="1" spc="-4" smtClean="0">
                <a:latin typeface="Arial"/>
                <a:cs typeface="Arial"/>
              </a:rPr>
              <a:t>C</a:t>
            </a:r>
            <a:r>
              <a:rPr sz="1600" b="1" spc="4" smtClean="0">
                <a:latin typeface="Arial"/>
                <a:cs typeface="Arial"/>
              </a:rPr>
              <a:t>on</a:t>
            </a:r>
            <a:r>
              <a:rPr sz="1600" b="1" smtClean="0">
                <a:latin typeface="Arial"/>
                <a:cs typeface="Arial"/>
              </a:rPr>
              <a:t>t</a:t>
            </a:r>
            <a:r>
              <a:rPr sz="1600" b="1" spc="-4" smtClean="0">
                <a:latin typeface="Arial"/>
                <a:cs typeface="Arial"/>
              </a:rPr>
              <a:t>am</a:t>
            </a:r>
            <a:r>
              <a:rPr sz="1600" b="1" spc="4" smtClean="0">
                <a:latin typeface="Arial"/>
                <a:cs typeface="Arial"/>
              </a:rPr>
              <a:t>in</a:t>
            </a:r>
            <a:r>
              <a:rPr sz="1600" b="1" spc="-4" smtClean="0">
                <a:latin typeface="Arial"/>
                <a:cs typeface="Arial"/>
              </a:rPr>
              <a:t>a</a:t>
            </a:r>
            <a:r>
              <a:rPr sz="1600" b="1" smtClean="0">
                <a:latin typeface="Arial"/>
                <a:cs typeface="Arial"/>
              </a:rPr>
              <a:t>t</a:t>
            </a:r>
            <a:r>
              <a:rPr sz="1600" b="1" spc="4" smtClean="0">
                <a:latin typeface="Arial"/>
                <a:cs typeface="Arial"/>
              </a:rPr>
              <a:t>i</a:t>
            </a:r>
            <a:r>
              <a:rPr sz="1600" b="1" spc="-8" smtClean="0">
                <a:latin typeface="Arial"/>
                <a:cs typeface="Arial"/>
              </a:rPr>
              <a:t>o</a:t>
            </a:r>
            <a:r>
              <a:rPr sz="1600" b="1" smtClean="0"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57357" y="5643578"/>
            <a:ext cx="2214578" cy="10001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P</a:t>
            </a:r>
            <a:r>
              <a:rPr sz="1600" b="1" spc="-4" smtClean="0">
                <a:latin typeface="Arial"/>
                <a:cs typeface="Arial"/>
              </a:rPr>
              <a:t>iqû</a:t>
            </a:r>
            <a:r>
              <a:rPr sz="1600" b="1" spc="8" smtClean="0">
                <a:latin typeface="Arial"/>
                <a:cs typeface="Arial"/>
              </a:rPr>
              <a:t>r</a:t>
            </a:r>
            <a:r>
              <a:rPr sz="1600" b="1" smtClean="0">
                <a:latin typeface="Arial"/>
                <a:cs typeface="Arial"/>
              </a:rPr>
              <a:t>e</a:t>
            </a:r>
            <a:endParaRPr lang="fr-FR" sz="1600" b="1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(transcutanée)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1935" y="5643578"/>
            <a:ext cx="1500198" cy="10001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1499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P</a:t>
            </a:r>
            <a:r>
              <a:rPr sz="1600" b="1" spc="-4" smtClean="0">
                <a:latin typeface="Arial"/>
                <a:cs typeface="Arial"/>
              </a:rPr>
              <a:t>iqû</a:t>
            </a:r>
            <a:r>
              <a:rPr sz="1600" b="1" spc="8" smtClean="0">
                <a:latin typeface="Arial"/>
                <a:cs typeface="Arial"/>
              </a:rPr>
              <a:t>r</a:t>
            </a:r>
            <a:r>
              <a:rPr sz="1600" b="1" smtClean="0">
                <a:latin typeface="Arial"/>
                <a:cs typeface="Arial"/>
              </a:rPr>
              <a:t>e</a:t>
            </a:r>
            <a:endParaRPr lang="fr-FR" sz="1600" b="1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(transcutanée)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2133" y="5643578"/>
            <a:ext cx="1571635" cy="10001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P</a:t>
            </a:r>
            <a:r>
              <a:rPr sz="1600" b="1" spc="-4" smtClean="0">
                <a:latin typeface="Arial"/>
                <a:cs typeface="Arial"/>
              </a:rPr>
              <a:t>iqû</a:t>
            </a:r>
            <a:r>
              <a:rPr sz="1600" b="1" spc="8" smtClean="0">
                <a:latin typeface="Arial"/>
                <a:cs typeface="Arial"/>
              </a:rPr>
              <a:t>r</a:t>
            </a:r>
            <a:r>
              <a:rPr sz="1600" b="1" smtClean="0">
                <a:latin typeface="Arial"/>
                <a:cs typeface="Arial"/>
              </a:rPr>
              <a:t>e</a:t>
            </a:r>
            <a:endParaRPr lang="fr-FR" sz="1600" b="1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(transcutanée)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472" y="316738"/>
            <a:ext cx="117286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9" name="object 9"/>
          <p:cNvSpPr txBox="1"/>
          <p:nvPr/>
        </p:nvSpPr>
        <p:spPr>
          <a:xfrm>
            <a:off x="1129758" y="316738"/>
            <a:ext cx="119892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8" name="object 8"/>
          <p:cNvSpPr txBox="1"/>
          <p:nvPr/>
        </p:nvSpPr>
        <p:spPr>
          <a:xfrm>
            <a:off x="773989" y="441216"/>
            <a:ext cx="121848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7" name="object 7"/>
          <p:cNvSpPr txBox="1"/>
          <p:nvPr/>
        </p:nvSpPr>
        <p:spPr>
          <a:xfrm>
            <a:off x="895839" y="441216"/>
            <a:ext cx="116634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6" name="object 6"/>
          <p:cNvSpPr txBox="1"/>
          <p:nvPr/>
        </p:nvSpPr>
        <p:spPr>
          <a:xfrm>
            <a:off x="773989" y="439834"/>
            <a:ext cx="238482" cy="125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5" name="object 5"/>
          <p:cNvSpPr txBox="1"/>
          <p:nvPr/>
        </p:nvSpPr>
        <p:spPr>
          <a:xfrm>
            <a:off x="1012472" y="441220"/>
            <a:ext cx="117286" cy="12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4" name="object 4"/>
          <p:cNvSpPr txBox="1"/>
          <p:nvPr/>
        </p:nvSpPr>
        <p:spPr>
          <a:xfrm>
            <a:off x="1129758" y="441220"/>
            <a:ext cx="119892" cy="12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2" name="object 2"/>
          <p:cNvSpPr txBox="1"/>
          <p:nvPr/>
        </p:nvSpPr>
        <p:spPr>
          <a:xfrm>
            <a:off x="1012472" y="690182"/>
            <a:ext cx="117286" cy="121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7">
              <a:lnSpc>
                <a:spcPts val="877"/>
              </a:lnSpc>
            </a:pPr>
            <a:endParaRPr sz="900"/>
          </a:p>
        </p:txBody>
      </p:sp>
      <p:sp>
        <p:nvSpPr>
          <p:cNvPr id="51" name="object 36"/>
          <p:cNvSpPr txBox="1"/>
          <p:nvPr/>
        </p:nvSpPr>
        <p:spPr>
          <a:xfrm>
            <a:off x="7143768" y="214292"/>
            <a:ext cx="1785950" cy="7858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b="1" spc="4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b="1" spc="4" dirty="0" smtClean="0">
                <a:latin typeface="Calibri" pitchFamily="34" charset="0"/>
                <a:cs typeface="Calibri" pitchFamily="34" charset="0"/>
              </a:rPr>
              <a:t>   Dracunculose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" name="object 31"/>
          <p:cNvSpPr txBox="1"/>
          <p:nvPr/>
        </p:nvSpPr>
        <p:spPr>
          <a:xfrm>
            <a:off x="7143768" y="1000108"/>
            <a:ext cx="1785950" cy="10715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i="1" spc="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i="1" spc="4" dirty="0" smtClean="0">
                <a:latin typeface="Arial"/>
                <a:cs typeface="Arial"/>
              </a:rPr>
              <a:t>   </a:t>
            </a:r>
            <a:r>
              <a:rPr lang="fr-FR" sz="1600" b="1" i="1" spc="4" dirty="0" smtClean="0">
                <a:latin typeface="Arial"/>
                <a:cs typeface="Arial"/>
              </a:rPr>
              <a:t>Dracunculus    medinensis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55" name="object 27"/>
          <p:cNvSpPr txBox="1"/>
          <p:nvPr/>
        </p:nvSpPr>
        <p:spPr>
          <a:xfrm>
            <a:off x="7143768" y="2071678"/>
            <a:ext cx="1785950" cy="8572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spc="-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b="1" spc="-4" dirty="0" smtClean="0">
                <a:latin typeface="Arial"/>
                <a:cs typeface="Arial"/>
              </a:rPr>
              <a:t>      </a:t>
            </a:r>
            <a:r>
              <a:rPr sz="1600" b="1" spc="-4" smtClean="0">
                <a:latin typeface="Arial"/>
                <a:cs typeface="Arial"/>
              </a:rPr>
              <a:t>pea</a:t>
            </a:r>
            <a:r>
              <a:rPr sz="1600" b="1" smtClean="0">
                <a:latin typeface="Arial"/>
                <a:cs typeface="Arial"/>
              </a:rPr>
              <a:t>u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56" name="object 23"/>
          <p:cNvSpPr txBox="1"/>
          <p:nvPr/>
        </p:nvSpPr>
        <p:spPr>
          <a:xfrm>
            <a:off x="7143768" y="2928934"/>
            <a:ext cx="1785950" cy="71438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 l’utérus de la femelle ou milieu extérieur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57" name="object 19"/>
          <p:cNvSpPr txBox="1"/>
          <p:nvPr/>
        </p:nvSpPr>
        <p:spPr>
          <a:xfrm>
            <a:off x="7143768" y="4214818"/>
            <a:ext cx="1785950" cy="14287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400" b="1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400" b="1" dirty="0" smtClean="0">
                <a:latin typeface="Arial"/>
                <a:cs typeface="Arial"/>
              </a:rPr>
              <a:t>HI: Crustacé d’eau douce: </a:t>
            </a:r>
            <a:r>
              <a:rPr lang="fr-FR" sz="1600" b="1" dirty="0" smtClean="0">
                <a:latin typeface="Arial"/>
                <a:cs typeface="Arial"/>
              </a:rPr>
              <a:t>Cyclops</a:t>
            </a:r>
          </a:p>
        </p:txBody>
      </p:sp>
      <p:sp>
        <p:nvSpPr>
          <p:cNvPr id="58" name="object 15"/>
          <p:cNvSpPr txBox="1"/>
          <p:nvPr/>
        </p:nvSpPr>
        <p:spPr>
          <a:xfrm>
            <a:off x="7143768" y="5643578"/>
            <a:ext cx="1785950" cy="10001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    </a:t>
            </a: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     voie orale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60" name="object 22"/>
          <p:cNvSpPr txBox="1"/>
          <p:nvPr/>
        </p:nvSpPr>
        <p:spPr>
          <a:xfrm>
            <a:off x="285722" y="3643315"/>
            <a:ext cx="1571636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47">
              <a:lnSpc>
                <a:spcPct val="95825"/>
              </a:lnSpc>
              <a:spcBef>
                <a:spcPts val="368"/>
              </a:spcBef>
            </a:pPr>
            <a:endParaRPr lang="fr-FR" sz="1600" b="1" dirty="0" smtClean="0">
              <a:latin typeface="Arial"/>
              <a:cs typeface="Arial"/>
            </a:endParaRPr>
          </a:p>
          <a:p>
            <a:pPr marL="80147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         HD</a:t>
            </a:r>
          </a:p>
        </p:txBody>
      </p:sp>
      <p:sp>
        <p:nvSpPr>
          <p:cNvPr id="61" name="object 21"/>
          <p:cNvSpPr txBox="1"/>
          <p:nvPr/>
        </p:nvSpPr>
        <p:spPr>
          <a:xfrm>
            <a:off x="1857356" y="3643314"/>
            <a:ext cx="2214578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56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0156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      Homme</a:t>
            </a:r>
            <a:endParaRPr lang="fr-FR" sz="1600" b="1" dirty="0" smtClean="0">
              <a:latin typeface="Arial"/>
              <a:cs typeface="Arial"/>
            </a:endParaRPr>
          </a:p>
        </p:txBody>
      </p:sp>
      <p:sp>
        <p:nvSpPr>
          <p:cNvPr id="62" name="object 20"/>
          <p:cNvSpPr txBox="1"/>
          <p:nvPr/>
        </p:nvSpPr>
        <p:spPr>
          <a:xfrm>
            <a:off x="4071934" y="3643314"/>
            <a:ext cx="1500198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1499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     Homme </a:t>
            </a:r>
            <a:endParaRPr lang="fr-FR" sz="1600" b="1" dirty="0" smtClean="0">
              <a:latin typeface="Arial"/>
              <a:cs typeface="Arial"/>
            </a:endParaRPr>
          </a:p>
          <a:p>
            <a:pPr marL="81499">
              <a:lnSpc>
                <a:spcPct val="95825"/>
              </a:lnSpc>
              <a:spcBef>
                <a:spcPts val="368"/>
              </a:spcBef>
            </a:pPr>
            <a:endParaRPr sz="1200" b="1">
              <a:latin typeface="Arial"/>
              <a:cs typeface="Arial"/>
            </a:endParaRPr>
          </a:p>
        </p:txBody>
      </p:sp>
      <p:sp>
        <p:nvSpPr>
          <p:cNvPr id="63" name="object 19"/>
          <p:cNvSpPr txBox="1"/>
          <p:nvPr/>
        </p:nvSpPr>
        <p:spPr>
          <a:xfrm>
            <a:off x="5572132" y="3643314"/>
            <a:ext cx="1571635" cy="5715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endParaRPr lang="fr-FR" sz="1600" b="1" spc="-4" dirty="0" smtClean="0">
              <a:latin typeface="Arial"/>
              <a:cs typeface="Arial"/>
            </a:endParaRPr>
          </a:p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spc="-4" dirty="0" smtClean="0">
                <a:latin typeface="Arial"/>
                <a:cs typeface="Arial"/>
              </a:rPr>
              <a:t>       Homme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64" name="object 19"/>
          <p:cNvSpPr txBox="1"/>
          <p:nvPr/>
        </p:nvSpPr>
        <p:spPr>
          <a:xfrm>
            <a:off x="7143768" y="3643314"/>
            <a:ext cx="1785950" cy="5715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>
            <a:noAutofit/>
          </a:bodyPr>
          <a:lstStyle/>
          <a:p>
            <a:pPr marL="80168">
              <a:lnSpc>
                <a:spcPct val="95825"/>
              </a:lnSpc>
              <a:spcBef>
                <a:spcPts val="368"/>
              </a:spcBef>
            </a:pPr>
            <a:r>
              <a:rPr lang="fr-FR" sz="1600" b="1" dirty="0" smtClean="0">
                <a:latin typeface="Arial"/>
                <a:cs typeface="Arial"/>
              </a:rPr>
              <a:t>  Homme  et mammifères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9"/>
          <p:cNvSpPr/>
          <p:nvPr/>
        </p:nvSpPr>
        <p:spPr>
          <a:xfrm rot="5400000">
            <a:off x="1821638" y="178571"/>
            <a:ext cx="2143141" cy="2357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357686" y="428604"/>
            <a:ext cx="4572000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None/>
            </a:pPr>
            <a:r>
              <a:rPr lang="fr-FR" sz="2000" spc="4" dirty="0" smtClean="0">
                <a:latin typeface="Calibri" pitchFamily="34" charset="0"/>
                <a:cs typeface="Calibri" pitchFamily="34" charset="0"/>
              </a:rPr>
              <a:t>                          La loase </a:t>
            </a:r>
          </a:p>
          <a:p>
            <a:pPr>
              <a:buNone/>
            </a:pPr>
            <a:r>
              <a:rPr lang="fr-FR" sz="2000" spc="4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sz="2000"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= </a:t>
            </a:r>
            <a:r>
              <a:rPr lang="fr-FR" sz="20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000"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on =  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Chrysops  femelle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 mouche rouge,  hôte intermédiaire 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Elle pique le jour.</a:t>
            </a:r>
          </a:p>
          <a:p>
            <a:pPr>
              <a:buNone/>
            </a:pPr>
            <a:endParaRPr lang="fr-FR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bject 24"/>
          <p:cNvSpPr/>
          <p:nvPr/>
        </p:nvSpPr>
        <p:spPr>
          <a:xfrm>
            <a:off x="1643042" y="2571744"/>
            <a:ext cx="2357454" cy="2071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357686" y="2857496"/>
            <a:ext cx="4572000" cy="12240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spc="4" dirty="0" smtClean="0">
                <a:latin typeface="Calibri" pitchFamily="34" charset="0"/>
                <a:cs typeface="Calibri" pitchFamily="34" charset="0"/>
              </a:rPr>
              <a:t>                      L’onchocercose: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spc="4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fr-FR" spc="-9" dirty="0" smtClean="0">
                <a:latin typeface="Calibri" pitchFamily="34" charset="0"/>
                <a:cs typeface="Calibri" pitchFamily="34" charset="0"/>
              </a:rPr>
              <a:t>ô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e in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pc="-9" dirty="0" smtClean="0">
                <a:latin typeface="Calibri" pitchFamily="34" charset="0"/>
                <a:cs typeface="Calibri" pitchFamily="34" charset="0"/>
              </a:rPr>
              <a:t>er</a:t>
            </a:r>
            <a:r>
              <a:rPr lang="fr-FR" spc="-14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édiai</a:t>
            </a:r>
            <a:r>
              <a:rPr lang="fr-FR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e :</a:t>
            </a:r>
            <a:r>
              <a:rPr lang="fr-FR" spc="-4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fr-FR" b="1"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b="1" spc="-14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ulie  femelle : Simulium damnosum ( Bufalo fly)  </a:t>
            </a:r>
            <a:r>
              <a:rPr lang="fr-FR" spc="4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mo</a:t>
            </a:r>
            <a:r>
              <a:rPr lang="fr-FR" spc="-9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lang="fr-FR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pc="-9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pc="-9" dirty="0" smtClean="0">
                <a:latin typeface="Calibri" pitchFamily="34" charset="0"/>
                <a:cs typeface="Calibri" pitchFamily="34" charset="0"/>
              </a:rPr>
              <a:t>ro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n)  , Mouche noire 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3" descr="zoo1"/>
          <p:cNvPicPr>
            <a:picLocks noChangeAspect="1" noChangeArrowheads="1"/>
          </p:cNvPicPr>
          <p:nvPr/>
        </p:nvPicPr>
        <p:blipFill>
          <a:blip r:embed="rId4"/>
          <a:srcRect r="26136"/>
          <a:stretch>
            <a:fillRect/>
          </a:stretch>
        </p:blipFill>
        <p:spPr bwMode="auto">
          <a:xfrm>
            <a:off x="1714480" y="4929198"/>
            <a:ext cx="2357454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286248" y="5143512"/>
            <a:ext cx="45720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                         Dracunculose : </a:t>
            </a:r>
          </a:p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HI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fr-FR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Cyclops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(crustacé  d’eau douce).</a:t>
            </a: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contenu 2"/>
          <p:cNvSpPr txBox="1">
            <a:spLocks/>
          </p:cNvSpPr>
          <p:nvPr/>
        </p:nvSpPr>
        <p:spPr>
          <a:xfrm>
            <a:off x="285720" y="357166"/>
            <a:ext cx="8501122" cy="62865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1" tIns="45715" rIns="91431" bIns="45715">
            <a:normAutofit/>
          </a:bodyPr>
          <a:lstStyle/>
          <a:p>
            <a:pPr marL="274160" indent="-274160" defTabSz="914311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c-  Cycle évolutif et mode de contamination :</a:t>
            </a:r>
          </a:p>
          <a:p>
            <a:pPr marL="274160" indent="-274160" defTabSz="914311">
              <a:spcBef>
                <a:spcPts val="600"/>
              </a:spcBef>
              <a:buClr>
                <a:schemeClr val="tx2"/>
              </a:buClr>
              <a:buSzPct val="73000"/>
            </a:pPr>
            <a:r>
              <a:rPr lang="fr-FR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cycles indirects longs , hétéroxènes.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12472" y="316737"/>
            <a:ext cx="117286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7" name="object 7"/>
          <p:cNvSpPr txBox="1"/>
          <p:nvPr/>
        </p:nvSpPr>
        <p:spPr>
          <a:xfrm>
            <a:off x="895838" y="441216"/>
            <a:ext cx="116634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2" name="object 2"/>
          <p:cNvSpPr txBox="1"/>
          <p:nvPr/>
        </p:nvSpPr>
        <p:spPr>
          <a:xfrm>
            <a:off x="1012472" y="690181"/>
            <a:ext cx="117286" cy="121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24" name="Flèche droite 23"/>
          <p:cNvSpPr/>
          <p:nvPr/>
        </p:nvSpPr>
        <p:spPr>
          <a:xfrm>
            <a:off x="7286644" y="5572140"/>
            <a:ext cx="456114" cy="2074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8" tIns="40083" rIns="80168" bIns="40083" rtlCol="0" anchor="ctr"/>
          <a:lstStyle/>
          <a:p>
            <a:pPr algn="ctr"/>
            <a:endParaRPr lang="fr-FR"/>
          </a:p>
        </p:txBody>
      </p:sp>
      <p:pic>
        <p:nvPicPr>
          <p:cNvPr id="4099" name="Picture 3" descr="C:\Users\acer\Desktop\fig1-Version-simplifiee.png"/>
          <p:cNvPicPr>
            <a:picLocks noChangeAspect="1" noChangeArrowheads="1"/>
          </p:cNvPicPr>
          <p:nvPr/>
        </p:nvPicPr>
        <p:blipFill>
          <a:blip r:embed="rId2"/>
          <a:srcRect t="10189"/>
          <a:stretch>
            <a:fillRect/>
          </a:stretch>
        </p:blipFill>
        <p:spPr bwMode="auto">
          <a:xfrm>
            <a:off x="428596" y="1285860"/>
            <a:ext cx="8215370" cy="5214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Rectangle 31"/>
          <p:cNvSpPr/>
          <p:nvPr/>
        </p:nvSpPr>
        <p:spPr>
          <a:xfrm>
            <a:off x="3428993" y="4929198"/>
            <a:ext cx="2242519" cy="369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31" tIns="45715" rIns="91431" bIns="45715">
            <a:spAutoFit/>
          </a:bodyPr>
          <a:lstStyle/>
          <a:p>
            <a:r>
              <a:rPr lang="fr-FR" b="1" i="1" spc="-12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ô</a:t>
            </a:r>
            <a:r>
              <a:rPr lang="fr-FR" b="1" i="1" spc="-4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lang="fr-FR" b="1" i="1" spc="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b="1" i="1" spc="-8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lang="fr-FR" b="1" i="1" spc="-12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lang="fr-FR" b="1" i="1" spc="4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lang="fr-FR" b="1" i="1" spc="-8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lang="fr-FR" b="1" i="1" spc="-4" dirty="0" smtClean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édia</a:t>
            </a:r>
            <a:r>
              <a:rPr lang="fr-FR" b="1" i="1" spc="-8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re 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3571869" y="3571876"/>
            <a:ext cx="1564000" cy="369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31" tIns="45715" rIns="91431" bIns="45715">
            <a:spAutoFit/>
          </a:bodyPr>
          <a:lstStyle/>
          <a:p>
            <a:r>
              <a:rPr lang="fr-FR" b="1" i="1" spc="-12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ô</a:t>
            </a:r>
            <a:r>
              <a:rPr lang="fr-FR" b="1" i="1" spc="-4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lang="fr-FR" b="1" i="1" spc="-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lang="fr-FR" b="1" i="1" spc="-12" dirty="0" smtClean="0">
                <a:solidFill>
                  <a:srgbClr val="FF0000"/>
                </a:solidFill>
                <a:latin typeface="Arial"/>
                <a:cs typeface="Arial"/>
              </a:rPr>
              <a:t>é</a:t>
            </a:r>
            <a:r>
              <a:rPr lang="fr-FR" b="1" i="1" spc="4" dirty="0" smtClean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in</a:t>
            </a:r>
            <a:r>
              <a:rPr lang="fr-FR" b="1" i="1" spc="-8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lang="fr-FR" b="1" i="1" spc="4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fr-FR" b="1" i="1" spc="-8" dirty="0" smtClean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lang="fr-FR" b="1" i="1" dirty="0" smtClean="0">
                <a:solidFill>
                  <a:srgbClr val="FF0000"/>
                </a:solidFill>
                <a:latin typeface="Arial"/>
                <a:cs typeface="Arial"/>
              </a:rPr>
              <a:t>f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012472" y="316737"/>
            <a:ext cx="117286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7" name="object 7"/>
          <p:cNvSpPr txBox="1"/>
          <p:nvPr/>
        </p:nvSpPr>
        <p:spPr>
          <a:xfrm>
            <a:off x="895838" y="441216"/>
            <a:ext cx="116634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2" name="object 2"/>
          <p:cNvSpPr txBox="1"/>
          <p:nvPr/>
        </p:nvSpPr>
        <p:spPr>
          <a:xfrm>
            <a:off x="1012472" y="690181"/>
            <a:ext cx="117286" cy="121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pic>
        <p:nvPicPr>
          <p:cNvPr id="4098" name="Picture 2" descr="C:\Users\acer\Desktop\08filaires-filario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7786742" cy="63579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ZoneTexte 34"/>
          <p:cNvSpPr txBox="1"/>
          <p:nvPr/>
        </p:nvSpPr>
        <p:spPr>
          <a:xfrm>
            <a:off x="857226" y="5715016"/>
            <a:ext cx="2429942" cy="369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31" tIns="45715" rIns="91431" bIns="45715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Filarioses lymphatiques</a:t>
            </a:r>
            <a:endParaRPr lang="fr-FR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012472" y="316737"/>
            <a:ext cx="117286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7" name="object 7"/>
          <p:cNvSpPr txBox="1"/>
          <p:nvPr/>
        </p:nvSpPr>
        <p:spPr>
          <a:xfrm>
            <a:off x="895838" y="441216"/>
            <a:ext cx="116634" cy="124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sp>
        <p:nvSpPr>
          <p:cNvPr id="2" name="object 2"/>
          <p:cNvSpPr txBox="1"/>
          <p:nvPr/>
        </p:nvSpPr>
        <p:spPr>
          <a:xfrm>
            <a:off x="1012472" y="690181"/>
            <a:ext cx="117286" cy="121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269">
              <a:lnSpc>
                <a:spcPts val="877"/>
              </a:lnSpc>
            </a:pPr>
            <a:endParaRPr sz="900"/>
          </a:p>
        </p:txBody>
      </p:sp>
      <p:pic>
        <p:nvPicPr>
          <p:cNvPr id="31" name="Picture 2" descr="C:\Users\acer\Desktop\f17-07-978229474839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7643866" cy="6143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ZoneTexte 33"/>
          <p:cNvSpPr txBox="1"/>
          <p:nvPr/>
        </p:nvSpPr>
        <p:spPr>
          <a:xfrm>
            <a:off x="3071802" y="5643578"/>
            <a:ext cx="1513043" cy="369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1" tIns="45715" rIns="91431" bIns="45715" rtlCol="0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Onchocercose</a:t>
            </a:r>
            <a:endParaRPr lang="fr-FR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1538" y="285728"/>
            <a:ext cx="7858180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3.                                                                                                            Clinique :</a:t>
            </a:r>
          </a:p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A.                                                                         Les filarioses lymphatiques :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00100" y="1214422"/>
            <a:ext cx="7858180" cy="258531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Phase de pénétration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Asymptomatique.</a:t>
            </a:r>
          </a:p>
          <a:p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         Phase aigue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localisation des adultes dans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le système lymphatique .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Incubation : 3 mois – 1 an.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Signes généraux : fièvre, asthénie.</a:t>
            </a:r>
          </a:p>
          <a:p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-  Lymphangite aigue des membres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inferieurs +++</a:t>
            </a: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1285852" y="3000372"/>
            <a:ext cx="5286412" cy="1071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135" marR="26657">
              <a:lnSpc>
                <a:spcPts val="1517"/>
              </a:lnSpc>
              <a:spcBef>
                <a:spcPts val="75"/>
              </a:spcBef>
            </a:pPr>
            <a:r>
              <a:rPr lang="fr-FR" sz="900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-  </a:t>
            </a:r>
            <a:r>
              <a:rPr sz="90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sz="900" spc="53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dirty="0" smtClean="0">
                <a:latin typeface="Calibri" pitchFamily="34" charset="0"/>
                <a:cs typeface="Calibri" pitchFamily="34" charset="0"/>
              </a:rPr>
              <a:t>Œdème</a:t>
            </a:r>
            <a:r>
              <a:rPr spc="-48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smtClean="0">
                <a:latin typeface="Calibri" pitchFamily="34" charset="0"/>
                <a:cs typeface="Calibri" pitchFamily="34" charset="0"/>
              </a:rPr>
              <a:t>i</a:t>
            </a:r>
            <a:r>
              <a:rPr smtClean="0">
                <a:latin typeface="Calibri" pitchFamily="34" charset="0"/>
                <a:cs typeface="Calibri" pitchFamily="34" charset="0"/>
              </a:rPr>
              <a:t>nf</a:t>
            </a:r>
            <a:r>
              <a:rPr spc="4" smtClean="0">
                <a:latin typeface="Calibri" pitchFamily="34" charset="0"/>
                <a:cs typeface="Calibri" pitchFamily="34" charset="0"/>
              </a:rPr>
              <a:t>l</a:t>
            </a:r>
            <a:r>
              <a:rPr smtClean="0">
                <a:latin typeface="Calibri" pitchFamily="34" charset="0"/>
                <a:cs typeface="Calibri" pitchFamily="34" charset="0"/>
              </a:rPr>
              <a:t>am</a:t>
            </a:r>
            <a:r>
              <a:rPr spc="12" smtClean="0">
                <a:latin typeface="Calibri" pitchFamily="34" charset="0"/>
                <a:cs typeface="Calibri" pitchFamily="34" charset="0"/>
              </a:rPr>
              <a:t>m</a:t>
            </a:r>
            <a:r>
              <a:rPr smtClean="0">
                <a:latin typeface="Calibri" pitchFamily="34" charset="0"/>
                <a:cs typeface="Calibri" pitchFamily="34" charset="0"/>
              </a:rPr>
              <a:t>ato</a:t>
            </a:r>
            <a:r>
              <a:rPr spc="4" smtClean="0">
                <a:latin typeface="Calibri" pitchFamily="34" charset="0"/>
                <a:cs typeface="Calibri" pitchFamily="34" charset="0"/>
              </a:rPr>
              <a:t>i</a:t>
            </a:r>
            <a:r>
              <a:rPr spc="-4" smtClean="0">
                <a:latin typeface="Calibri" pitchFamily="34" charset="0"/>
                <a:cs typeface="Calibri" pitchFamily="34" charset="0"/>
              </a:rPr>
              <a:t>r</a:t>
            </a:r>
            <a:r>
              <a:rPr smtClean="0">
                <a:latin typeface="Calibri" pitchFamily="34" charset="0"/>
                <a:cs typeface="Calibri" pitchFamily="34" charset="0"/>
              </a:rPr>
              <a:t>e</a:t>
            </a:r>
            <a:r>
              <a:rPr spc="-76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pc="4" dirty="0" smtClean="0">
                <a:latin typeface="Calibri" pitchFamily="34" charset="0"/>
                <a:cs typeface="Calibri" pitchFamily="34" charset="0"/>
              </a:rPr>
              <a:t> douloureux.</a:t>
            </a:r>
            <a:endParaRPr>
              <a:latin typeface="Calibri" pitchFamily="34" charset="0"/>
              <a:cs typeface="Calibri" pitchFamily="34" charset="0"/>
            </a:endParaRPr>
          </a:p>
          <a:p>
            <a:pPr marL="11135" marR="26657">
              <a:lnSpc>
                <a:spcPct val="95825"/>
              </a:lnSpc>
              <a:spcBef>
                <a:spcPts val="3"/>
              </a:spcBef>
            </a:pPr>
            <a:r>
              <a:rPr lang="fr-FR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spc="53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dirty="0" smtClean="0">
                <a:latin typeface="Calibri" pitchFamily="34" charset="0"/>
                <a:cs typeface="Calibri" pitchFamily="34" charset="0"/>
              </a:rPr>
              <a:t>dén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dirty="0" smtClean="0">
                <a:latin typeface="Calibri" pitchFamily="34" charset="0"/>
                <a:cs typeface="Calibri" pitchFamily="34" charset="0"/>
              </a:rPr>
              <a:t>te</a:t>
            </a:r>
            <a:r>
              <a:rPr spc="-43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dirty="0" smtClean="0">
                <a:latin typeface="Calibri" pitchFamily="34" charset="0"/>
                <a:cs typeface="Calibri" pitchFamily="34" charset="0"/>
              </a:rPr>
              <a:t>ég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dirty="0" smtClean="0">
                <a:latin typeface="Calibri" pitchFamily="34" charset="0"/>
                <a:cs typeface="Calibri" pitchFamily="34" charset="0"/>
              </a:rPr>
              <a:t>on</a:t>
            </a:r>
            <a:r>
              <a:rPr spc="-8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-57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dirty="0" smtClean="0">
                <a:latin typeface="Calibri" pitchFamily="34" charset="0"/>
                <a:cs typeface="Calibri" pitchFamily="34" charset="0"/>
              </a:rPr>
              <a:t>ate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dirty="0" smtClean="0">
                <a:latin typeface="Calibri" pitchFamily="34" charset="0"/>
                <a:cs typeface="Calibri" pitchFamily="34" charset="0"/>
              </a:rPr>
              <a:t>te</a:t>
            </a:r>
            <a:endParaRPr>
              <a:latin typeface="Calibri" pitchFamily="34" charset="0"/>
              <a:cs typeface="Calibri" pitchFamily="34" charset="0"/>
            </a:endParaRPr>
          </a:p>
          <a:p>
            <a:pPr marL="11135">
              <a:lnSpc>
                <a:spcPct val="95825"/>
              </a:lnSpc>
              <a:spcBef>
                <a:spcPts val="70"/>
              </a:spcBef>
              <a:buFontTx/>
              <a:buChar char="-"/>
            </a:pPr>
            <a:r>
              <a:rPr lang="fr-FR" spc="4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spc="4" smtClean="0">
                <a:latin typeface="Calibri" pitchFamily="34" charset="0"/>
                <a:cs typeface="Calibri" pitchFamily="34" charset="0"/>
              </a:rPr>
              <a:t>P</a:t>
            </a:r>
            <a:r>
              <a:rPr spc="-4" smtClean="0">
                <a:latin typeface="Calibri" pitchFamily="34" charset="0"/>
                <a:cs typeface="Calibri" pitchFamily="34" charset="0"/>
              </a:rPr>
              <a:t>r</a:t>
            </a:r>
            <a:r>
              <a:rPr smtClean="0">
                <a:latin typeface="Calibri" pitchFamily="34" charset="0"/>
                <a:cs typeface="Calibri" pitchFamily="34" charset="0"/>
              </a:rPr>
              <a:t>og</a:t>
            </a:r>
            <a:r>
              <a:rPr spc="-4" smtClean="0">
                <a:latin typeface="Calibri" pitchFamily="34" charset="0"/>
                <a:cs typeface="Calibri" pitchFamily="34" charset="0"/>
              </a:rPr>
              <a:t>r</a:t>
            </a:r>
            <a:r>
              <a:rPr smtClean="0">
                <a:latin typeface="Calibri" pitchFamily="34" charset="0"/>
                <a:cs typeface="Calibri" pitchFamily="34" charset="0"/>
              </a:rPr>
              <a:t>e</a:t>
            </a:r>
            <a:r>
              <a:rPr spc="4" smtClean="0">
                <a:latin typeface="Calibri" pitchFamily="34" charset="0"/>
                <a:cs typeface="Calibri" pitchFamily="34" charset="0"/>
              </a:rPr>
              <a:t>ssi</a:t>
            </a:r>
            <a:r>
              <a:rPr smtClean="0">
                <a:latin typeface="Calibri" pitchFamily="34" charset="0"/>
                <a:cs typeface="Calibri" pitchFamily="34" charset="0"/>
              </a:rPr>
              <a:t>on</a:t>
            </a:r>
            <a:r>
              <a:rPr spc="-75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dirty="0" smtClean="0">
                <a:latin typeface="Calibri" pitchFamily="34" charset="0"/>
                <a:cs typeface="Calibri" pitchFamily="34" charset="0"/>
              </a:rPr>
              <a:t>ent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dirty="0" smtClean="0">
                <a:latin typeface="Calibri" pitchFamily="34" charset="0"/>
                <a:cs typeface="Calibri" pitchFamily="34" charset="0"/>
              </a:rPr>
              <a:t>fuge</a:t>
            </a:r>
            <a:r>
              <a:rPr spc="-4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dirty="0" smtClean="0">
                <a:latin typeface="Calibri" pitchFamily="34" charset="0"/>
                <a:cs typeface="Calibri" pitchFamily="34" charset="0"/>
              </a:rPr>
              <a:t>de</a:t>
            </a:r>
            <a:r>
              <a:rPr spc="-2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1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ci</a:t>
            </a:r>
            <a:r>
              <a:rPr dirty="0" smtClean="0">
                <a:latin typeface="Calibri" pitchFamily="34" charset="0"/>
                <a:cs typeface="Calibri" pitchFamily="34" charset="0"/>
              </a:rPr>
              <a:t>ne</a:t>
            </a:r>
            <a:r>
              <a:rPr spc="-38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smtClean="0">
                <a:latin typeface="Calibri" pitchFamily="34" charset="0"/>
                <a:cs typeface="Calibri" pitchFamily="34" charset="0"/>
              </a:rPr>
              <a:t>v</a:t>
            </a:r>
            <a:r>
              <a:rPr smtClean="0">
                <a:latin typeface="Calibri" pitchFamily="34" charset="0"/>
                <a:cs typeface="Calibri" pitchFamily="34" charset="0"/>
              </a:rPr>
              <a:t>e</a:t>
            </a:r>
            <a:r>
              <a:rPr spc="-4" smtClean="0">
                <a:latin typeface="Calibri" pitchFamily="34" charset="0"/>
                <a:cs typeface="Calibri" pitchFamily="34" charset="0"/>
              </a:rPr>
              <a:t>r</a:t>
            </a:r>
            <a:r>
              <a:rPr smtClean="0">
                <a:latin typeface="Calibri" pitchFamily="34" charset="0"/>
                <a:cs typeface="Calibri" pitchFamily="34" charset="0"/>
              </a:rPr>
              <a:t>s</a:t>
            </a:r>
            <a:r>
              <a:rPr spc="-22" smtClean="0">
                <a:latin typeface="Calibri" pitchFamily="34" charset="0"/>
                <a:cs typeface="Calibri" pitchFamily="34" charset="0"/>
              </a:rPr>
              <a:t> </a:t>
            </a:r>
            <a:r>
              <a:rPr spc="4" smtClean="0">
                <a:latin typeface="Calibri" pitchFamily="34" charset="0"/>
                <a:cs typeface="Calibri" pitchFamily="34" charset="0"/>
              </a:rPr>
              <a:t>l’</a:t>
            </a:r>
            <a:r>
              <a:rPr smtClean="0">
                <a:latin typeface="Calibri" pitchFamily="34" charset="0"/>
                <a:cs typeface="Calibri" pitchFamily="34" charset="0"/>
              </a:rPr>
              <a:t>e</a:t>
            </a:r>
            <a:r>
              <a:rPr spc="-4" smtClean="0">
                <a:latin typeface="Calibri" pitchFamily="34" charset="0"/>
                <a:cs typeface="Calibri" pitchFamily="34" charset="0"/>
              </a:rPr>
              <a:t>x</a:t>
            </a:r>
            <a:r>
              <a:rPr smtClean="0">
                <a:latin typeface="Calibri" pitchFamily="34" charset="0"/>
                <a:cs typeface="Calibri" pitchFamily="34" charset="0"/>
              </a:rPr>
              <a:t>t</a:t>
            </a:r>
            <a:r>
              <a:rPr spc="-4" smtClean="0">
                <a:latin typeface="Calibri" pitchFamily="34" charset="0"/>
                <a:cs typeface="Calibri" pitchFamily="34" charset="0"/>
              </a:rPr>
              <a:t>r</a:t>
            </a:r>
            <a:r>
              <a:rPr spc="8" smtClean="0">
                <a:latin typeface="Calibri" pitchFamily="34" charset="0"/>
                <a:cs typeface="Calibri" pitchFamily="34" charset="0"/>
              </a:rPr>
              <a:t>é</a:t>
            </a:r>
            <a:r>
              <a:rPr smtClean="0">
                <a:latin typeface="Calibri" pitchFamily="34" charset="0"/>
                <a:cs typeface="Calibri" pitchFamily="34" charset="0"/>
              </a:rPr>
              <a:t>m</a:t>
            </a:r>
            <a:r>
              <a:rPr spc="4" smtClean="0">
                <a:latin typeface="Calibri" pitchFamily="34" charset="0"/>
                <a:cs typeface="Calibri" pitchFamily="34" charset="0"/>
              </a:rPr>
              <a:t>i</a:t>
            </a:r>
            <a:r>
              <a:rPr smtClean="0">
                <a:latin typeface="Calibri" pitchFamily="34" charset="0"/>
                <a:cs typeface="Calibri" pitchFamily="34" charset="0"/>
              </a:rPr>
              <a:t>té</a:t>
            </a: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marL="11135">
              <a:lnSpc>
                <a:spcPct val="95825"/>
              </a:lnSpc>
              <a:spcBef>
                <a:spcPts val="70"/>
              </a:spcBef>
            </a:pPr>
            <a:r>
              <a:rPr lang="fr-FR" spc="-55" dirty="0" smtClean="0">
                <a:latin typeface="Calibri" pitchFamily="34" charset="0"/>
                <a:cs typeface="Calibri" pitchFamily="34" charset="0"/>
              </a:rPr>
              <a:t>   </a:t>
            </a:r>
            <a:r>
              <a:rPr spc="-55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pc="-55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smtClean="0">
                <a:latin typeface="Calibri" pitchFamily="34" charset="0"/>
                <a:cs typeface="Calibri" pitchFamily="34" charset="0"/>
              </a:rPr>
              <a:t>des</a:t>
            </a:r>
            <a:r>
              <a:rPr spc="-18" smtClean="0">
                <a:latin typeface="Calibri" pitchFamily="34" charset="0"/>
                <a:cs typeface="Calibri" pitchFamily="34" charset="0"/>
              </a:rPr>
              <a:t> </a:t>
            </a:r>
            <a:r>
              <a:rPr smtClean="0">
                <a:latin typeface="Calibri" pitchFamily="34" charset="0"/>
                <a:cs typeface="Calibri" pitchFamily="34" charset="0"/>
              </a:rPr>
              <a:t>mem</a:t>
            </a:r>
            <a:r>
              <a:rPr spc="8" smtClean="0">
                <a:latin typeface="Calibri" pitchFamily="34" charset="0"/>
                <a:cs typeface="Calibri" pitchFamily="34" charset="0"/>
              </a:rPr>
              <a:t>b</a:t>
            </a:r>
            <a:r>
              <a:rPr spc="-4" smtClean="0">
                <a:latin typeface="Calibri" pitchFamily="34" charset="0"/>
                <a:cs typeface="Calibri" pitchFamily="34" charset="0"/>
              </a:rPr>
              <a:t>r</a:t>
            </a:r>
            <a:r>
              <a:rPr smtClean="0">
                <a:latin typeface="Calibri" pitchFamily="34" charset="0"/>
                <a:cs typeface="Calibri" pitchFamily="34" charset="0"/>
              </a:rPr>
              <a:t>e</a:t>
            </a:r>
            <a:r>
              <a:rPr spc="17" smtClean="0">
                <a:latin typeface="Calibri" pitchFamily="34" charset="0"/>
                <a:cs typeface="Calibri" pitchFamily="34" charset="0"/>
              </a:rPr>
              <a:t>s</a:t>
            </a:r>
            <a:r>
              <a:rPr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, </a:t>
            </a:r>
            <a:r>
              <a:rPr spc="53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F</a:t>
            </a:r>
            <a:r>
              <a:rPr smtClean="0">
                <a:latin typeface="Calibri" pitchFamily="34" charset="0"/>
                <a:cs typeface="Calibri" pitchFamily="34" charset="0"/>
              </a:rPr>
              <a:t>uga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mtClean="0">
                <a:latin typeface="Calibri" pitchFamily="34" charset="0"/>
                <a:cs typeface="Calibri" pitchFamily="34" charset="0"/>
              </a:rPr>
              <a:t>es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, </a:t>
            </a:r>
            <a:r>
              <a:rPr smtClean="0">
                <a:latin typeface="Calibri" pitchFamily="34" charset="0"/>
                <a:cs typeface="Calibri" pitchFamily="34" charset="0"/>
              </a:rPr>
              <a:t>Ré</a:t>
            </a:r>
            <a:r>
              <a:rPr spc="4" smtClean="0">
                <a:latin typeface="Calibri" pitchFamily="34" charset="0"/>
                <a:cs typeface="Calibri" pitchFamily="34" charset="0"/>
              </a:rPr>
              <a:t>ci</a:t>
            </a:r>
            <a:r>
              <a:rPr spc="-8" smtClean="0">
                <a:latin typeface="Calibri" pitchFamily="34" charset="0"/>
                <a:cs typeface="Calibri" pitchFamily="34" charset="0"/>
              </a:rPr>
              <a:t>d</a:t>
            </a:r>
            <a:r>
              <a:rPr spc="-4" smtClean="0">
                <a:latin typeface="Calibri" pitchFamily="34" charset="0"/>
                <a:cs typeface="Calibri" pitchFamily="34" charset="0"/>
              </a:rPr>
              <a:t>i</a:t>
            </a:r>
            <a:r>
              <a:rPr spc="4" smtClean="0">
                <a:latin typeface="Calibri" pitchFamily="34" charset="0"/>
                <a:cs typeface="Calibri" pitchFamily="34" charset="0"/>
              </a:rPr>
              <a:t>v</a:t>
            </a:r>
            <a:r>
              <a:rPr smtClean="0">
                <a:latin typeface="Calibri" pitchFamily="34" charset="0"/>
                <a:cs typeface="Calibri" pitchFamily="34" charset="0"/>
              </a:rPr>
              <a:t>antes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object 12"/>
          <p:cNvSpPr txBox="1"/>
          <p:nvPr/>
        </p:nvSpPr>
        <p:spPr>
          <a:xfrm>
            <a:off x="1071538" y="4000504"/>
            <a:ext cx="8340371" cy="3571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135">
              <a:lnSpc>
                <a:spcPts val="1700"/>
              </a:lnSpc>
              <a:spcBef>
                <a:spcPts val="85"/>
              </a:spcBef>
            </a:pP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b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fr-FR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11135">
              <a:lnSpc>
                <a:spcPts val="1700"/>
              </a:lnSpc>
              <a:spcBef>
                <a:spcPts val="85"/>
              </a:spcBef>
            </a:pP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b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b="1" spc="88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b="1" spc="-25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b="1" spc="8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tt</a:t>
            </a:r>
            <a:r>
              <a:rPr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</a:t>
            </a:r>
            <a:r>
              <a:rPr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te 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g</a:t>
            </a:r>
            <a:r>
              <a:rPr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</a:t>
            </a:r>
            <a:r>
              <a:rPr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 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g</a:t>
            </a:r>
            <a:r>
              <a:rPr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ni</a:t>
            </a:r>
            <a:r>
              <a:rPr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spc="8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12" dirty="0" smtClean="0">
                <a:latin typeface="Calibri" pitchFamily="34" charset="0"/>
                <a:cs typeface="Calibri" pitchFamily="34" charset="0"/>
              </a:rPr>
              <a:t>l</a:t>
            </a:r>
            <a:r>
              <a:rPr spc="-8" dirty="0" smtClean="0">
                <a:latin typeface="Calibri" pitchFamily="34" charset="0"/>
                <a:cs typeface="Calibri" pitchFamily="34" charset="0"/>
              </a:rPr>
              <a:t>y</a:t>
            </a:r>
            <a:r>
              <a:rPr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ha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gi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dirty="0" smtClean="0">
                <a:latin typeface="Calibri" pitchFamily="34" charset="0"/>
                <a:cs typeface="Calibri" pitchFamily="34" charset="0"/>
              </a:rPr>
              <a:t>e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spc="8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dirty="0" smtClean="0">
                <a:latin typeface="Calibri" pitchFamily="34" charset="0"/>
                <a:cs typeface="Calibri" pitchFamily="34" charset="0"/>
              </a:rPr>
              <a:t>scr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smtClean="0">
                <a:latin typeface="Calibri" pitchFamily="34" charset="0"/>
                <a:cs typeface="Calibri" pitchFamily="34" charset="0"/>
              </a:rPr>
              <a:t>,</a:t>
            </a:r>
            <a:r>
              <a:rPr spc="8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o</a:t>
            </a:r>
            <a:r>
              <a:rPr smtClean="0">
                <a:latin typeface="Calibri" pitchFamily="34" charset="0"/>
                <a:cs typeface="Calibri" pitchFamily="34" charset="0"/>
              </a:rPr>
              <a:t>rc</a:t>
            </a:r>
            <a:r>
              <a:rPr spc="-4" smtClean="0">
                <a:latin typeface="Calibri" pitchFamily="34" charset="0"/>
                <a:cs typeface="Calibri" pitchFamily="34" charset="0"/>
              </a:rPr>
              <a:t>hi</a:t>
            </a:r>
            <a:r>
              <a:rPr spc="4" smtClean="0">
                <a:latin typeface="Calibri" pitchFamily="34" charset="0"/>
                <a:cs typeface="Calibri" pitchFamily="34" charset="0"/>
              </a:rPr>
              <a:t>t</a:t>
            </a:r>
            <a:r>
              <a:rPr smtClean="0">
                <a:latin typeface="Calibri" pitchFamily="34" charset="0"/>
                <a:cs typeface="Calibri" pitchFamily="34" charset="0"/>
              </a:rPr>
              <a:t>e</a:t>
            </a: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marL="11135">
              <a:lnSpc>
                <a:spcPts val="1700"/>
              </a:lnSpc>
              <a:spcBef>
                <a:spcPts val="85"/>
              </a:spcBef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 marL="11135">
              <a:lnSpc>
                <a:spcPts val="1700"/>
              </a:lnSpc>
              <a:spcBef>
                <a:spcPts val="85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Phase chronique </a:t>
            </a:r>
            <a:r>
              <a:rPr lang="fr-FR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  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évolution sur plusieurs dizaines d’années</a:t>
            </a:r>
          </a:p>
          <a:p>
            <a:pPr marL="11135">
              <a:lnSpc>
                <a:spcPts val="1700"/>
              </a:lnSpc>
              <a:spcBef>
                <a:spcPts val="85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11135">
              <a:lnSpc>
                <a:spcPts val="1700"/>
              </a:lnSpc>
              <a:spcBef>
                <a:spcPts val="85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- 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Ralentissement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de la circulation lymphatique </a:t>
            </a:r>
          </a:p>
          <a:p>
            <a:pPr marL="11135">
              <a:lnSpc>
                <a:spcPts val="1700"/>
              </a:lnSpc>
              <a:spcBef>
                <a:spcPts val="85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- 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Varices lymphatiques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avec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fistulisation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( chylurie, chylothorax).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object 12"/>
          <p:cNvSpPr txBox="1"/>
          <p:nvPr/>
        </p:nvSpPr>
        <p:spPr>
          <a:xfrm>
            <a:off x="1071538" y="5715016"/>
            <a:ext cx="7286676" cy="857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spc="19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pc="19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b="1" spc="-4" dirty="0" smtClean="0">
                <a:latin typeface="Calibri" pitchFamily="34" charset="0"/>
                <a:cs typeface="Calibri" pitchFamily="34" charset="0"/>
              </a:rPr>
              <a:t>El</a:t>
            </a:r>
            <a:r>
              <a:rPr b="1" spc="0" dirty="0" smtClean="0">
                <a:latin typeface="Calibri" pitchFamily="34" charset="0"/>
                <a:cs typeface="Calibri" pitchFamily="34" charset="0"/>
              </a:rPr>
              <a:t>éphan</a:t>
            </a:r>
            <a:r>
              <a:rPr b="1" spc="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b="1" spc="-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b="1"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b="1" spc="0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b="1" spc="-1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b="1" spc="0" dirty="0" smtClean="0">
                <a:latin typeface="Calibri" pitchFamily="34" charset="0"/>
                <a:cs typeface="Calibri" pitchFamily="34" charset="0"/>
              </a:rPr>
              <a:t>s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b="1" spc="-4" dirty="0" smtClean="0">
                <a:latin typeface="Calibri" pitchFamily="34" charset="0"/>
                <a:cs typeface="Calibri" pitchFamily="34" charset="0"/>
              </a:rPr>
              <a:t>st</a:t>
            </a:r>
            <a:r>
              <a:rPr b="1"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b="1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b="1" spc="0" dirty="0" smtClean="0">
                <a:latin typeface="Calibri" pitchFamily="34" charset="0"/>
                <a:cs typeface="Calibri" pitchFamily="34" charset="0"/>
              </a:rPr>
              <a:t>e l</a:t>
            </a:r>
            <a:r>
              <a:rPr b="1" spc="-4" dirty="0" smtClean="0">
                <a:latin typeface="Calibri" pitchFamily="34" charset="0"/>
                <a:cs typeface="Calibri" pitchFamily="34" charset="0"/>
              </a:rPr>
              <a:t>y</a:t>
            </a:r>
            <a:r>
              <a:rPr b="1" spc="-14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b="1" spc="0" dirty="0" smtClean="0">
                <a:latin typeface="Calibri" pitchFamily="34" charset="0"/>
                <a:cs typeface="Calibri" pitchFamily="34" charset="0"/>
              </a:rPr>
              <a:t>pha</a:t>
            </a:r>
            <a:r>
              <a:rPr b="1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b="1" spc="0" dirty="0" smtClean="0">
                <a:latin typeface="Calibri" pitchFamily="34" charset="0"/>
                <a:cs typeface="Calibri" pitchFamily="34" charset="0"/>
              </a:rPr>
              <a:t>ique</a:t>
            </a:r>
            <a:r>
              <a:rPr b="1"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sc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um,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ein,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s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up 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0" smtClean="0">
                <a:latin typeface="Calibri" pitchFamily="34" charset="0"/>
                <a:cs typeface="Calibri" pitchFamily="34" charset="0"/>
              </a:rPr>
              <a:t>t</a:t>
            </a:r>
            <a:r>
              <a:rPr spc="-19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inf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, c’est une </a:t>
            </a:r>
            <a:r>
              <a:rPr lang="fr-FR" b="1" spc="0" dirty="0" smtClean="0">
                <a:latin typeface="Calibri" pitchFamily="34" charset="0"/>
                <a:cs typeface="Calibri" pitchFamily="34" charset="0"/>
              </a:rPr>
              <a:t>hypertrophie sclérofibrineuse 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du derme et hypoderme succédant à des crises de lymphangites. Peuvent aboutir à des infirmités monstrueuses.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3" y="285728"/>
            <a:ext cx="7858180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3.                                                                                                            Clinique :</a:t>
            </a:r>
          </a:p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A.                                                                         Les filarioses lymphatiques : </a:t>
            </a:r>
          </a:p>
        </p:txBody>
      </p:sp>
      <p:sp>
        <p:nvSpPr>
          <p:cNvPr id="11" name="object 18"/>
          <p:cNvSpPr/>
          <p:nvPr/>
        </p:nvSpPr>
        <p:spPr>
          <a:xfrm>
            <a:off x="5643570" y="1785926"/>
            <a:ext cx="2286016" cy="428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7"/>
          <p:cNvSpPr/>
          <p:nvPr/>
        </p:nvSpPr>
        <p:spPr>
          <a:xfrm>
            <a:off x="3143240" y="4143380"/>
            <a:ext cx="2428892" cy="2357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428736"/>
            <a:ext cx="2428892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object 19"/>
          <p:cNvSpPr/>
          <p:nvPr/>
        </p:nvSpPr>
        <p:spPr>
          <a:xfrm>
            <a:off x="500034" y="4071942"/>
            <a:ext cx="2500330" cy="24288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1428736"/>
            <a:ext cx="2286016" cy="252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3" y="285728"/>
            <a:ext cx="7858180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3.                                                                                                            Clinique :</a:t>
            </a:r>
          </a:p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B.                                                                                                           La loase  :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4282" y="1214422"/>
            <a:ext cx="7858180" cy="48013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Phase d’incubation 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Asymptomatique pdt 3 mois.</a:t>
            </a:r>
          </a:p>
          <a:p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    Phase d’état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- 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passage des adultes sous les conjonctives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: 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 Reptation du ver adulte sous la peau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b="1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 Œdème de Calabar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érythémateux, unilatéral, prurigineux,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fugace et migrateur (qq heurs à qq jours), membres sup , face,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 thorax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                                     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                                     </a:t>
            </a: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object 18"/>
          <p:cNvSpPr txBox="1"/>
          <p:nvPr/>
        </p:nvSpPr>
        <p:spPr>
          <a:xfrm>
            <a:off x="500034" y="2214554"/>
            <a:ext cx="7624761" cy="428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pc="-4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ho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oph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bie,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la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oieme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ion </a:t>
            </a:r>
            <a:r>
              <a:rPr spc="0" smtClean="0">
                <a:latin typeface="Calibri" pitchFamily="34" charset="0"/>
                <a:cs typeface="Calibri" pitchFamily="34" charset="0"/>
              </a:rPr>
              <a:t>de</a:t>
            </a:r>
            <a:r>
              <a:rPr spc="-14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pc="4" dirty="0" smtClean="0">
                <a:latin typeface="Calibri" pitchFamily="34" charset="0"/>
                <a:cs typeface="Calibri" pitchFamily="34" charset="0"/>
              </a:rPr>
              <a:t>corps étranger.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spc="4" dirty="0" smtClean="0">
                <a:latin typeface="Calibri" pitchFamily="34" charset="0"/>
                <a:cs typeface="Calibri" pitchFamily="34" charset="0"/>
              </a:rPr>
              <a:t> Extraction possible. 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object 24"/>
          <p:cNvSpPr/>
          <p:nvPr/>
        </p:nvSpPr>
        <p:spPr>
          <a:xfrm>
            <a:off x="6429388" y="1142984"/>
            <a:ext cx="2500330" cy="1428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643182"/>
            <a:ext cx="2500298" cy="18573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8" name="object 19"/>
          <p:cNvSpPr txBox="1"/>
          <p:nvPr/>
        </p:nvSpPr>
        <p:spPr>
          <a:xfrm>
            <a:off x="428596" y="3286124"/>
            <a:ext cx="4572032" cy="687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  <a:buFontTx/>
              <a:buChar char="-"/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F</a:t>
            </a:r>
            <a:r>
              <a:rPr spc="0" smtClean="0">
                <a:latin typeface="Calibri" pitchFamily="34" charset="0"/>
                <a:cs typeface="Calibri" pitchFamily="34" charset="0"/>
              </a:rPr>
              <a:t>ou</a:t>
            </a:r>
            <a:r>
              <a:rPr spc="-9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milleme</a:t>
            </a:r>
            <a:r>
              <a:rPr spc="-9" smtClean="0">
                <a:latin typeface="Calibri" pitchFamily="34" charset="0"/>
                <a:cs typeface="Calibri" pitchFamily="34" charset="0"/>
              </a:rPr>
              <a:t>n</a:t>
            </a:r>
            <a:r>
              <a:rPr spc="0" smtClean="0">
                <a:latin typeface="Calibri" pitchFamily="34" charset="0"/>
                <a:cs typeface="Calibri" pitchFamily="34" charset="0"/>
              </a:rPr>
              <a:t>t</a:t>
            </a:r>
            <a:r>
              <a:rPr spc="-4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d</a:t>
            </a:r>
            <a:r>
              <a:rPr spc="-9" smtClean="0">
                <a:latin typeface="Calibri" pitchFamily="34" charset="0"/>
                <a:cs typeface="Calibri" pitchFamily="34" charset="0"/>
              </a:rPr>
              <a:t>é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9" smtClean="0">
                <a:latin typeface="Calibri" pitchFamily="34" charset="0"/>
                <a:cs typeface="Calibri" pitchFamily="34" charset="0"/>
              </a:rPr>
              <a:t>g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-9" smtClean="0">
                <a:latin typeface="Calibri" pitchFamily="34" charset="0"/>
                <a:cs typeface="Calibri" pitchFamily="34" charset="0"/>
              </a:rPr>
              <a:t>é</a:t>
            </a:r>
            <a:r>
              <a:rPr spc="0" smtClean="0">
                <a:latin typeface="Calibri" pitchFamily="34" charset="0"/>
                <a:cs typeface="Calibri" pitchFamily="34" charset="0"/>
              </a:rPr>
              <a:t>able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, prurit localisé 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spc="0" dirty="0" smtClean="0">
                <a:latin typeface="Calibri" pitchFamily="34" charset="0"/>
                <a:cs typeface="Calibri" pitchFamily="34" charset="0"/>
              </a:rPr>
              <a:t> -  cordon palpable, mobile , se déplaçant </a:t>
            </a:r>
            <a:r>
              <a:rPr lang="fr-FR" b="1" spc="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 cm/h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object 21"/>
          <p:cNvSpPr/>
          <p:nvPr/>
        </p:nvSpPr>
        <p:spPr>
          <a:xfrm>
            <a:off x="6572264" y="4714884"/>
            <a:ext cx="2357454" cy="1714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30"/>
          <p:cNvSpPr/>
          <p:nvPr/>
        </p:nvSpPr>
        <p:spPr>
          <a:xfrm>
            <a:off x="1500166" y="4714884"/>
            <a:ext cx="2266943" cy="1714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19"/>
          <p:cNvSpPr/>
          <p:nvPr/>
        </p:nvSpPr>
        <p:spPr>
          <a:xfrm>
            <a:off x="4000496" y="4714884"/>
            <a:ext cx="2214578" cy="17276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3" y="142852"/>
            <a:ext cx="7858180" cy="65722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3.                                                                                                            Clinique :</a:t>
            </a:r>
          </a:p>
          <a:p>
            <a:pPr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C.                                                                                              L’onchocercose  :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4282" y="1214422"/>
            <a:ext cx="7858180" cy="590930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Phase d’incubation 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 Asymptomatique , porteurs sains .</a:t>
            </a:r>
          </a:p>
          <a:p>
            <a:r>
              <a:rPr lang="fr-FR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    Phase d’état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-   </a:t>
            </a:r>
            <a:r>
              <a:rPr lang="fr-FR" b="1" u="sng" dirty="0" smtClean="0">
                <a:latin typeface="Calibri" pitchFamily="34" charset="0"/>
                <a:cs typeface="Calibri" pitchFamily="34" charset="0"/>
              </a:rPr>
              <a:t>Syndrome cutané :</a:t>
            </a: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                                     </a:t>
            </a:r>
          </a:p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                                       </a:t>
            </a: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fr-FR" b="1" u="sng" dirty="0" smtClean="0">
                <a:latin typeface="Calibri" pitchFamily="34" charset="0"/>
                <a:cs typeface="Calibri" pitchFamily="34" charset="0"/>
              </a:rPr>
              <a:t>Syndrome kystique : </a:t>
            </a: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fr-FR" b="1" u="sng" dirty="0" smtClean="0">
                <a:latin typeface="Calibri" pitchFamily="34" charset="0"/>
                <a:cs typeface="Calibri" pitchFamily="34" charset="0"/>
              </a:rPr>
              <a:t>Syndrome oculaire : </a:t>
            </a: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  <a:p>
            <a:endParaRPr lang="fr-FR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object 15"/>
          <p:cNvSpPr txBox="1"/>
          <p:nvPr/>
        </p:nvSpPr>
        <p:spPr>
          <a:xfrm>
            <a:off x="571472" y="2143117"/>
            <a:ext cx="5143536" cy="6429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it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olé é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oluant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v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s</a:t>
            </a:r>
            <a:r>
              <a:rPr spc="-9" smtClean="0">
                <a:latin typeface="Calibri" pitchFamily="34" charset="0"/>
                <a:cs typeface="Calibri" pitchFamily="34" charset="0"/>
              </a:rPr>
              <a:t> d</a:t>
            </a:r>
            <a:r>
              <a:rPr spc="0" smtClean="0">
                <a:latin typeface="Calibri" pitchFamily="34" charset="0"/>
                <a:cs typeface="Calibri" pitchFamily="34" charset="0"/>
              </a:rPr>
              <a:t>es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 lésions </a:t>
            </a:r>
            <a:r>
              <a:rPr lang="fr-FR" spc="0" dirty="0">
                <a:latin typeface="Calibri" pitchFamily="34" charset="0"/>
                <a:cs typeface="Calibri" pitchFamily="34" charset="0"/>
              </a:rPr>
              <a:t>d</a:t>
            </a:r>
            <a:r>
              <a:rPr spc="0" smtClean="0">
                <a:latin typeface="Calibri" pitchFamily="34" charset="0"/>
                <a:cs typeface="Calibri" pitchFamily="34" charset="0"/>
              </a:rPr>
              <a:t>e </a:t>
            </a:r>
            <a:r>
              <a:rPr spc="-9" smtClean="0">
                <a:latin typeface="Calibri" pitchFamily="34" charset="0"/>
                <a:cs typeface="Calibri" pitchFamily="34" charset="0"/>
              </a:rPr>
              <a:t>g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-1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age</a:t>
            </a:r>
            <a:endParaRPr lang="fr-FR" spc="0" dirty="0" smtClean="0">
              <a:latin typeface="Calibri" pitchFamily="34" charset="0"/>
              <a:cs typeface="Calibri" pitchFamily="34" charset="0"/>
            </a:endParaRP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dirty="0" smtClean="0">
                <a:latin typeface="Calibri" pitchFamily="34" charset="0"/>
                <a:cs typeface="Calibri" pitchFamily="34" charset="0"/>
              </a:rPr>
              <a:t>      </a:t>
            </a:r>
            <a:r>
              <a:rPr spc="-14" smtClean="0">
                <a:latin typeface="Calibri" pitchFamily="34" charset="0"/>
                <a:cs typeface="Calibri" pitchFamily="34" charset="0"/>
              </a:rPr>
              <a:t> 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-14" smtClean="0">
                <a:latin typeface="Calibri" pitchFamily="34" charset="0"/>
                <a:cs typeface="Calibri" pitchFamily="34" charset="0"/>
              </a:rPr>
              <a:t>i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14" smtClean="0">
                <a:latin typeface="Calibri" pitchFamily="34" charset="0"/>
                <a:cs typeface="Calibri" pitchFamily="34" charset="0"/>
              </a:rPr>
              <a:t>t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i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ielles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spc="0" smtClean="0">
                <a:latin typeface="Calibri" pitchFamily="34" charset="0"/>
                <a:cs typeface="Calibri" pitchFamily="34" charset="0"/>
              </a:rPr>
              <a:t>lom</a:t>
            </a:r>
            <a:r>
              <a:rPr spc="-9" smtClean="0">
                <a:latin typeface="Calibri" pitchFamily="34" charset="0"/>
                <a:cs typeface="Calibri" pitchFamily="34" charset="0"/>
              </a:rPr>
              <a:t>b</a:t>
            </a:r>
            <a:r>
              <a:rPr spc="0" smtClean="0">
                <a:latin typeface="Calibri" pitchFamily="34" charset="0"/>
                <a:cs typeface="Calibri" pitchFamily="34" charset="0"/>
              </a:rPr>
              <a:t>e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f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ui</a:t>
            </a:r>
            <a:r>
              <a:rPr spc="-4" smtClean="0">
                <a:latin typeface="Calibri" pitchFamily="34" charset="0"/>
                <a:cs typeface="Calibri" pitchFamily="34" charset="0"/>
              </a:rPr>
              <a:t>s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-4" smtClean="0">
                <a:latin typeface="Calibri" pitchFamily="34" charset="0"/>
                <a:cs typeface="Calibri" pitchFamily="34" charset="0"/>
              </a:rPr>
              <a:t>s</a:t>
            </a:r>
            <a:r>
              <a:rPr spc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object 13"/>
          <p:cNvSpPr txBox="1"/>
          <p:nvPr/>
        </p:nvSpPr>
        <p:spPr>
          <a:xfrm>
            <a:off x="500034" y="2786058"/>
            <a:ext cx="5572164" cy="428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eau épa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ss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4" smtClean="0">
                <a:latin typeface="Calibri" pitchFamily="34" charset="0"/>
                <a:cs typeface="Calibri" pitchFamily="34" charset="0"/>
              </a:rPr>
              <a:t> 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p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a</a:t>
            </a:r>
            <a:r>
              <a:rPr b="1" spc="4" smtClean="0">
                <a:latin typeface="Calibri" pitchFamily="34" charset="0"/>
                <a:cs typeface="Calibri" pitchFamily="34" charset="0"/>
              </a:rPr>
              <a:t>c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h</a:t>
            </a:r>
            <a:r>
              <a:rPr b="1" spc="-4" smtClean="0">
                <a:latin typeface="Calibri" pitchFamily="34" charset="0"/>
                <a:cs typeface="Calibri" pitchFamily="34" charset="0"/>
              </a:rPr>
              <a:t>y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d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er</a:t>
            </a:r>
            <a:r>
              <a:rPr b="1" spc="-14" smtClean="0">
                <a:latin typeface="Calibri" pitchFamily="34" charset="0"/>
                <a:cs typeface="Calibri" pitchFamily="34" charset="0"/>
              </a:rPr>
              <a:t>m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ie</a:t>
            </a:r>
            <a:r>
              <a:rPr spc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a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-9" smtClean="0">
                <a:latin typeface="Calibri" pitchFamily="34" charset="0"/>
                <a:cs typeface="Calibri" pitchFamily="34" charset="0"/>
              </a:rPr>
              <a:t>p</a:t>
            </a:r>
            <a:r>
              <a:rPr spc="0" smtClean="0">
                <a:latin typeface="Calibri" pitchFamily="34" charset="0"/>
                <a:cs typeface="Calibri" pitchFamily="34" charset="0"/>
              </a:rPr>
              <a:t>e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t</a:t>
            </a:r>
            <a:r>
              <a:rPr spc="-19" smtClean="0">
                <a:latin typeface="Calibri" pitchFamily="34" charset="0"/>
                <a:cs typeface="Calibri" pitchFamily="34" charset="0"/>
              </a:rPr>
              <a:t>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de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p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0" smtClean="0">
                <a:latin typeface="Calibri" pitchFamily="34" charset="0"/>
                <a:cs typeface="Calibri" pitchFamily="34" charset="0"/>
              </a:rPr>
              <a:t>au de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lé</a:t>
            </a:r>
            <a:r>
              <a:rPr spc="4" smtClean="0">
                <a:latin typeface="Calibri" pitchFamily="34" charset="0"/>
                <a:cs typeface="Calibri" pitchFamily="34" charset="0"/>
              </a:rPr>
              <a:t>z</a:t>
            </a:r>
            <a:r>
              <a:rPr spc="-9" smtClean="0">
                <a:latin typeface="Calibri" pitchFamily="34" charset="0"/>
                <a:cs typeface="Calibri" pitchFamily="34" charset="0"/>
              </a:rPr>
              <a:t>a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d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object 12"/>
          <p:cNvSpPr txBox="1"/>
          <p:nvPr/>
        </p:nvSpPr>
        <p:spPr>
          <a:xfrm>
            <a:off x="500034" y="3214687"/>
            <a:ext cx="4786346" cy="5000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4" smtClean="0">
                <a:latin typeface="Calibri" pitchFamily="34" charset="0"/>
                <a:cs typeface="Calibri" pitchFamily="34" charset="0"/>
              </a:rPr>
              <a:t>D</a:t>
            </a:r>
            <a:r>
              <a:rPr spc="0" smtClean="0">
                <a:latin typeface="Calibri" pitchFamily="34" charset="0"/>
                <a:cs typeface="Calibri" pitchFamily="34" charset="0"/>
              </a:rPr>
              <a:t>épigm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0" smtClean="0">
                <a:latin typeface="Calibri" pitchFamily="34" charset="0"/>
                <a:cs typeface="Calibri" pitchFamily="34" charset="0"/>
              </a:rPr>
              <a:t>n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-14" smtClean="0">
                <a:latin typeface="Calibri" pitchFamily="34" charset="0"/>
                <a:cs typeface="Calibri" pitchFamily="34" charset="0"/>
              </a:rPr>
              <a:t>i</a:t>
            </a:r>
            <a:r>
              <a:rPr spc="0" smtClean="0">
                <a:latin typeface="Calibri" pitchFamily="34" charset="0"/>
                <a:cs typeface="Calibri" pitchFamily="34" charset="0"/>
              </a:rPr>
              <a:t>on bila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-9" smtClean="0">
                <a:latin typeface="Calibri" pitchFamily="34" charset="0"/>
                <a:cs typeface="Calibri" pitchFamily="34" charset="0"/>
              </a:rPr>
              <a:t>é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ale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spc="0" smtClean="0">
                <a:latin typeface="Calibri" pitchFamily="34" charset="0"/>
                <a:cs typeface="Calibri" pitchFamily="34" charset="0"/>
              </a:rPr>
              <a:t>es</a:t>
            </a:r>
            <a:r>
              <a:rPr spc="-9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c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ê</a:t>
            </a:r>
            <a:r>
              <a:rPr spc="-1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es</a:t>
            </a:r>
            <a:r>
              <a:rPr spc="-9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ibiales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object 19"/>
          <p:cNvSpPr/>
          <p:nvPr/>
        </p:nvSpPr>
        <p:spPr>
          <a:xfrm>
            <a:off x="6858016" y="1071546"/>
            <a:ext cx="2071702" cy="1571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0"/>
          <p:cNvSpPr/>
          <p:nvPr/>
        </p:nvSpPr>
        <p:spPr>
          <a:xfrm>
            <a:off x="5929322" y="2428868"/>
            <a:ext cx="1500198" cy="1500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1"/>
          <p:cNvSpPr/>
          <p:nvPr/>
        </p:nvSpPr>
        <p:spPr>
          <a:xfrm>
            <a:off x="7572396" y="2500306"/>
            <a:ext cx="1357322" cy="13573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17"/>
          <p:cNvSpPr txBox="1"/>
          <p:nvPr/>
        </p:nvSpPr>
        <p:spPr>
          <a:xfrm>
            <a:off x="428596" y="3786190"/>
            <a:ext cx="5786478" cy="1428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b="1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b="1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                                 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b="1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b="1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b="1"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O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n</a:t>
            </a:r>
            <a:r>
              <a:rPr b="1" spc="4" smtClean="0">
                <a:latin typeface="Calibri" pitchFamily="34" charset="0"/>
                <a:cs typeface="Calibri" pitchFamily="34" charset="0"/>
              </a:rPr>
              <a:t>c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h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o</a:t>
            </a:r>
            <a:r>
              <a:rPr b="1" spc="4" smtClean="0">
                <a:latin typeface="Calibri" pitchFamily="34" charset="0"/>
                <a:cs typeface="Calibri" pitchFamily="34" charset="0"/>
              </a:rPr>
              <a:t>c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er</a:t>
            </a:r>
            <a:r>
              <a:rPr b="1" spc="4" smtClean="0">
                <a:latin typeface="Calibri" pitchFamily="34" charset="0"/>
                <a:cs typeface="Calibri" pitchFamily="34" charset="0"/>
              </a:rPr>
              <a:t>c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o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mes</a:t>
            </a:r>
            <a:r>
              <a:rPr b="1" spc="-19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: </a:t>
            </a: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fr-FR" b="1" dirty="0" smtClean="0">
                <a:latin typeface="Calibri" pitchFamily="34" charset="0"/>
                <a:cs typeface="Calibri" pitchFamily="34" charset="0"/>
              </a:rPr>
              <a:t>    -  </a:t>
            </a:r>
            <a:r>
              <a:rPr spc="0" smtClean="0">
                <a:latin typeface="Calibri" pitchFamily="34" charset="0"/>
                <a:cs typeface="Calibri" pitchFamily="34" charset="0"/>
              </a:rPr>
              <a:t>n</a:t>
            </a:r>
            <a:r>
              <a:rPr spc="-9" smtClean="0">
                <a:latin typeface="Calibri" pitchFamily="34" charset="0"/>
                <a:cs typeface="Calibri" pitchFamily="34" charset="0"/>
              </a:rPr>
              <a:t>o</a:t>
            </a:r>
            <a:r>
              <a:rPr spc="0" smtClean="0">
                <a:latin typeface="Calibri" pitchFamily="34" charset="0"/>
                <a:cs typeface="Calibri" pitchFamily="34" charset="0"/>
              </a:rPr>
              <a:t>dul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0" smtClean="0">
                <a:latin typeface="Calibri" pitchFamily="34" charset="0"/>
                <a:cs typeface="Calibri" pitchFamily="34" charset="0"/>
              </a:rPr>
              <a:t>s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à l’en</a:t>
            </a:r>
            <a:r>
              <a:rPr spc="4" smtClean="0">
                <a:latin typeface="Calibri" pitchFamily="34" charset="0"/>
                <a:cs typeface="Calibri" pitchFamily="34" charset="0"/>
              </a:rPr>
              <a:t>k</a:t>
            </a:r>
            <a:r>
              <a:rPr spc="-19" smtClean="0">
                <a:latin typeface="Calibri" pitchFamily="34" charset="0"/>
                <a:cs typeface="Calibri" pitchFamily="34" charset="0"/>
              </a:rPr>
              <a:t>y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-9" smtClean="0">
                <a:latin typeface="Calibri" pitchFamily="34" charset="0"/>
                <a:cs typeface="Calibri" pitchFamily="34" charset="0"/>
              </a:rPr>
              <a:t>e</a:t>
            </a:r>
            <a:r>
              <a:rPr spc="0" smtClean="0">
                <a:latin typeface="Calibri" pitchFamily="34" charset="0"/>
                <a:cs typeface="Calibri" pitchFamily="34" charset="0"/>
              </a:rPr>
              <a:t>ment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 de</a:t>
            </a:r>
            <a:r>
              <a:rPr lang="fr-FR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adultes.</a:t>
            </a:r>
            <a:endParaRPr>
              <a:latin typeface="Calibri" pitchFamily="34" charset="0"/>
              <a:cs typeface="Calibri" pitchFamily="34" charset="0"/>
            </a:endParaRPr>
          </a:p>
          <a:p>
            <a:pPr marL="12700" marR="38176">
              <a:lnSpc>
                <a:spcPct val="95825"/>
              </a:lnSpc>
            </a:pP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-  </a:t>
            </a:r>
            <a:r>
              <a:rPr spc="-4" smtClean="0">
                <a:latin typeface="Calibri" pitchFamily="34" charset="0"/>
                <a:cs typeface="Calibri" pitchFamily="34" charset="0"/>
              </a:rPr>
              <a:t>Ky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es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in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olo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19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f</a:t>
            </a:r>
            <a:r>
              <a:rPr spc="0" smtClean="0">
                <a:latin typeface="Calibri" pitchFamily="34" charset="0"/>
                <a:cs typeface="Calibri" pitchFamily="34" charset="0"/>
              </a:rPr>
              <a:t>ib</a:t>
            </a:r>
            <a:r>
              <a:rPr spc="-9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eux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12700" marR="38176">
              <a:lnSpc>
                <a:spcPct val="95825"/>
              </a:lnSpc>
            </a:pP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 - </a:t>
            </a:r>
            <a:r>
              <a:rPr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ê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 iliaque,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-9" smtClean="0">
                <a:latin typeface="Calibri" pitchFamily="34" charset="0"/>
                <a:cs typeface="Calibri" pitchFamily="34" charset="0"/>
              </a:rPr>
              <a:t>g</a:t>
            </a:r>
            <a:r>
              <a:rPr spc="4" smtClean="0">
                <a:latin typeface="Calibri" pitchFamily="34" charset="0"/>
                <a:cs typeface="Calibri" pitchFamily="34" charset="0"/>
              </a:rPr>
              <a:t>r</a:t>
            </a:r>
            <a:r>
              <a:rPr spc="0" smtClean="0">
                <a:latin typeface="Calibri" pitchFamily="34" charset="0"/>
                <a:cs typeface="Calibri" pitchFamily="34" charset="0"/>
              </a:rPr>
              <a:t>il 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-9" smtClean="0">
                <a:latin typeface="Calibri" pitchFamily="34" charset="0"/>
                <a:cs typeface="Calibri" pitchFamily="34" charset="0"/>
              </a:rPr>
              <a:t>o</a:t>
            </a:r>
            <a:r>
              <a:rPr spc="4" smtClean="0">
                <a:latin typeface="Calibri" pitchFamily="34" charset="0"/>
                <a:cs typeface="Calibri" pitchFamily="34" charset="0"/>
              </a:rPr>
              <a:t>s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al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  <a:p>
            <a:pPr marL="12700" marR="38176">
              <a:lnSpc>
                <a:spcPct val="95825"/>
              </a:lnSpc>
              <a:spcBef>
                <a:spcPts val="100"/>
              </a:spcBef>
            </a:pP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 -  </a:t>
            </a: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P</a:t>
            </a:r>
            <a:r>
              <a:rPr spc="0" smtClean="0">
                <a:latin typeface="Calibri" pitchFamily="34" charset="0"/>
                <a:cs typeface="Calibri" pitchFamily="34" charset="0"/>
              </a:rPr>
              <a:t>as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de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pp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ion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ni </a:t>
            </a:r>
            <a:r>
              <a:rPr spc="0" smtClean="0">
                <a:latin typeface="Calibri" pitchFamily="34" charset="0"/>
                <a:cs typeface="Calibri" pitchFamily="34" charset="0"/>
              </a:rPr>
              <a:t>de</a:t>
            </a:r>
            <a:r>
              <a:rPr spc="-14" smtClean="0">
                <a:latin typeface="Calibri" pitchFamily="34" charset="0"/>
                <a:cs typeface="Calibri" pitchFamily="34" charset="0"/>
              </a:rPr>
              <a:t> </a:t>
            </a:r>
            <a:r>
              <a:rPr spc="-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al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i</a:t>
            </a:r>
            <a:r>
              <a:rPr spc="-4" smtClean="0">
                <a:latin typeface="Calibri" pitchFamily="34" charset="0"/>
                <a:cs typeface="Calibri" pitchFamily="34" charset="0"/>
              </a:rPr>
              <a:t>f</a:t>
            </a:r>
            <a:r>
              <a:rPr spc="0" smtClean="0">
                <a:latin typeface="Calibri" pitchFamily="34" charset="0"/>
                <a:cs typeface="Calibri" pitchFamily="34" charset="0"/>
              </a:rPr>
              <a:t>i</a:t>
            </a:r>
            <a:r>
              <a:rPr spc="4" smtClean="0">
                <a:latin typeface="Calibri" pitchFamily="34" charset="0"/>
                <a:cs typeface="Calibri" pitchFamily="34" charset="0"/>
              </a:rPr>
              <a:t>c</a:t>
            </a:r>
            <a:r>
              <a:rPr spc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ion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object 13"/>
          <p:cNvSpPr txBox="1"/>
          <p:nvPr/>
        </p:nvSpPr>
        <p:spPr>
          <a:xfrm>
            <a:off x="428596" y="5929330"/>
            <a:ext cx="5429288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è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s 1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5</a:t>
            </a:r>
            <a:r>
              <a:rPr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ans</a:t>
            </a:r>
            <a:r>
              <a:rPr spc="-9" smtClean="0">
                <a:latin typeface="Calibri" pitchFamily="34" charset="0"/>
                <a:cs typeface="Calibri" pitchFamily="34" charset="0"/>
              </a:rPr>
              <a:t> </a:t>
            </a:r>
            <a:r>
              <a:rPr spc="0" smtClean="0">
                <a:latin typeface="Calibri" pitchFamily="34" charset="0"/>
                <a:cs typeface="Calibri" pitchFamily="34" charset="0"/>
              </a:rPr>
              <a:t>d’é</a:t>
            </a:r>
            <a:r>
              <a:rPr spc="-4" smtClean="0">
                <a:latin typeface="Calibri" pitchFamily="34" charset="0"/>
                <a:cs typeface="Calibri" pitchFamily="34" charset="0"/>
              </a:rPr>
              <a:t>v</a:t>
            </a:r>
            <a:r>
              <a:rPr spc="0" smtClean="0">
                <a:latin typeface="Calibri" pitchFamily="34" charset="0"/>
                <a:cs typeface="Calibri" pitchFamily="34" charset="0"/>
              </a:rPr>
              <a:t>olu</a:t>
            </a:r>
            <a:r>
              <a:rPr spc="-4" smtClean="0">
                <a:latin typeface="Calibri" pitchFamily="34" charset="0"/>
                <a:cs typeface="Calibri" pitchFamily="34" charset="0"/>
              </a:rPr>
              <a:t>t</a:t>
            </a:r>
            <a:r>
              <a:rPr spc="0" smtClean="0">
                <a:latin typeface="Calibri" pitchFamily="34" charset="0"/>
                <a:cs typeface="Calibri" pitchFamily="34" charset="0"/>
              </a:rPr>
              <a:t>ion</a:t>
            </a:r>
            <a:r>
              <a:rPr lang="fr-FR" spc="0" dirty="0" smtClean="0">
                <a:latin typeface="Calibri" pitchFamily="34" charset="0"/>
                <a:cs typeface="Calibri" pitchFamily="34" charset="0"/>
              </a:rPr>
              <a:t>.</a:t>
            </a:r>
            <a:endParaRPr>
              <a:latin typeface="Calibri" pitchFamily="34" charset="0"/>
              <a:cs typeface="Calibri" pitchFamily="34" charset="0"/>
            </a:endParaRPr>
          </a:p>
          <a:p>
            <a:pPr marL="12700">
              <a:lnSpc>
                <a:spcPct val="95825"/>
              </a:lnSpc>
            </a:pPr>
            <a:r>
              <a:rPr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fr-FR" dirty="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spc="-200" smtClean="0">
                <a:solidFill>
                  <a:srgbClr val="9999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K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é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io</a:t>
            </a:r>
            <a:r>
              <a:rPr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é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ini</a:t>
            </a:r>
            <a:r>
              <a:rPr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spc="0" dirty="0" smtClean="0">
                <a:latin typeface="Calibri" pitchFamily="34" charset="0"/>
                <a:cs typeface="Calibri" pitchFamily="34" charset="0"/>
              </a:rPr>
              <a:t>e,</a:t>
            </a:r>
            <a:r>
              <a:rPr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b="1" spc="4" smtClean="0">
                <a:latin typeface="Calibri" pitchFamily="34" charset="0"/>
                <a:cs typeface="Calibri" pitchFamily="34" charset="0"/>
              </a:rPr>
              <a:t>c</a:t>
            </a:r>
            <a:r>
              <a:rPr b="1" spc="-9" smtClean="0">
                <a:latin typeface="Calibri" pitchFamily="34" charset="0"/>
                <a:cs typeface="Calibri" pitchFamily="34" charset="0"/>
              </a:rPr>
              <a:t>é</a:t>
            </a:r>
            <a:r>
              <a:rPr b="1" spc="4" smtClean="0">
                <a:latin typeface="Calibri" pitchFamily="34" charset="0"/>
                <a:cs typeface="Calibri" pitchFamily="34" charset="0"/>
              </a:rPr>
              <a:t>c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i</a:t>
            </a:r>
            <a:r>
              <a:rPr b="1" spc="-4" smtClean="0">
                <a:latin typeface="Calibri" pitchFamily="34" charset="0"/>
                <a:cs typeface="Calibri" pitchFamily="34" charset="0"/>
              </a:rPr>
              <a:t>t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é</a:t>
            </a:r>
            <a:r>
              <a:rPr b="1" spc="-14" smtClean="0">
                <a:latin typeface="Calibri" pitchFamily="34" charset="0"/>
                <a:cs typeface="Calibri" pitchFamily="34" charset="0"/>
              </a:rPr>
              <a:t> </a:t>
            </a:r>
            <a:r>
              <a:rPr b="1" spc="-4" smtClean="0">
                <a:latin typeface="Calibri" pitchFamily="34" charset="0"/>
                <a:cs typeface="Calibri" pitchFamily="34" charset="0"/>
              </a:rPr>
              <a:t>++</a:t>
            </a:r>
            <a:r>
              <a:rPr b="1" spc="0" smtClean="0">
                <a:latin typeface="Calibri" pitchFamily="34" charset="0"/>
                <a:cs typeface="Calibri" pitchFamily="34" charset="0"/>
              </a:rPr>
              <a:t>+</a:t>
            </a:r>
            <a:r>
              <a:rPr lang="fr-FR" b="1" spc="0" dirty="0" smtClean="0">
                <a:latin typeface="Calibri" pitchFamily="34" charset="0"/>
                <a:cs typeface="Calibri" pitchFamily="34" charset="0"/>
              </a:rPr>
              <a:t> (cécité des rivières)</a:t>
            </a:r>
            <a:endParaRPr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object 20"/>
          <p:cNvSpPr/>
          <p:nvPr/>
        </p:nvSpPr>
        <p:spPr>
          <a:xfrm>
            <a:off x="6500826" y="3857628"/>
            <a:ext cx="2214578" cy="12858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19"/>
          <p:cNvSpPr/>
          <p:nvPr/>
        </p:nvSpPr>
        <p:spPr>
          <a:xfrm>
            <a:off x="5857884" y="5214950"/>
            <a:ext cx="1500198" cy="1428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8" name="Picture 2" descr="C:\Users\acer\Desktop\filarioses-47-638.jpg"/>
          <p:cNvPicPr>
            <a:picLocks noChangeAspect="1" noChangeArrowheads="1"/>
          </p:cNvPicPr>
          <p:nvPr/>
        </p:nvPicPr>
        <p:blipFill>
          <a:blip r:embed="rId7"/>
          <a:srcRect l="59554" t="29993" r="12420" b="17493"/>
          <a:stretch>
            <a:fillRect/>
          </a:stretch>
        </p:blipFill>
        <p:spPr bwMode="auto">
          <a:xfrm>
            <a:off x="7500958" y="5286388"/>
            <a:ext cx="1373176" cy="1285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285728"/>
            <a:ext cx="7786742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buNone/>
            </a:pPr>
            <a:r>
              <a:rPr lang="fr-FR" sz="18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4.                                                               Diagnostique ++++ :</a:t>
            </a:r>
            <a:endParaRPr lang="fr-FR" sz="1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18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A.                                                        Filarioses lymphatiques: </a:t>
            </a:r>
          </a:p>
          <a:p>
            <a:pPr lvl="0">
              <a:buFont typeface="Wingdings" pitchFamily="2" charset="2"/>
              <a:buChar char="§"/>
            </a:pP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Hyper éosinophilie sanguine: 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constante  et </a:t>
            </a:r>
          </a:p>
          <a:p>
            <a:pPr lvl="0"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durable.</a:t>
            </a:r>
          </a:p>
          <a:p>
            <a:pPr lvl="0">
              <a:buFont typeface="Wingdings" pitchFamily="2" charset="2"/>
              <a:buChar char="§"/>
            </a:pPr>
            <a:r>
              <a:rPr lang="fr-FR" sz="1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Diagnostic parasitologique :</a:t>
            </a:r>
            <a:endParaRPr lang="fr-FR" sz="18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 Diagnostic direct </a:t>
            </a: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 </a:t>
            </a:r>
          </a:p>
          <a:p>
            <a:pPr lvl="0"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Mise en évidence des microfilaire dans</a:t>
            </a:r>
          </a:p>
          <a:p>
            <a:pPr lvl="0"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le sang  périphérique :  - prélèvement de sang la nuit.</a:t>
            </a:r>
          </a:p>
          <a:p>
            <a:pPr lvl="0"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état frais , frottis sanguin et goutte épaisse colorées au MGG.</a:t>
            </a:r>
          </a:p>
          <a:p>
            <a:pPr lvl="0"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Leuco concentration</a:t>
            </a:r>
          </a:p>
          <a:p>
            <a:pPr lvl="0">
              <a:buNone/>
            </a:pP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 Diagnostic indirect </a:t>
            </a: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fr-FR" sz="1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Sérologie </a:t>
            </a: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++ : </a:t>
            </a:r>
          </a:p>
          <a:p>
            <a:pPr>
              <a:buNone/>
            </a:pPr>
            <a:r>
              <a:rPr lang="fr-FR" sz="18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-  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Pas de périodicité ,  - intérêt si pas de microfilaremie détectée.  </a:t>
            </a:r>
          </a:p>
          <a:p>
            <a:pPr>
              <a:buNone/>
            </a:pPr>
            <a:r>
              <a:rPr lang="fr-FR" sz="1800" b="1" i="1" u="sng" spc="7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</a:t>
            </a:r>
            <a:r>
              <a:rPr lang="fr-FR" sz="1800" b="1" i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Tra</a:t>
            </a:r>
            <a:r>
              <a:rPr lang="fr-FR" sz="1800" b="1" i="1" u="sng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1800" b="1" i="1" u="sng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1800" b="1" i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1800" b="1" i="1" u="sng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fr-FR" sz="1800" b="1" i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1800" b="1" i="1" u="sng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</a:t>
            </a:r>
            <a:r>
              <a:rPr lang="fr-FR" sz="1800" b="1" i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t: </a:t>
            </a:r>
          </a:p>
          <a:p>
            <a:pPr>
              <a:buNone/>
            </a:pP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  Manifestations aigues :</a:t>
            </a:r>
          </a:p>
          <a:p>
            <a:pPr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 Symptomatiques : AINS</a:t>
            </a:r>
          </a:p>
          <a:p>
            <a:pPr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- Parasitologique : microfilaricides à dose croissantes</a:t>
            </a:r>
          </a:p>
          <a:p>
            <a:pPr>
              <a:buNone/>
            </a:pP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(Diethylcarbamasine Notesine° , Ivermectine,  Albendazole). </a:t>
            </a:r>
          </a:p>
          <a:p>
            <a:pPr>
              <a:buNone/>
            </a:pPr>
            <a:r>
              <a:rPr lang="fr-FR" sz="1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  Lésions tardives </a:t>
            </a:r>
            <a:r>
              <a:rPr lang="fr-FR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fr-F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chirurgie</a:t>
            </a:r>
            <a:r>
              <a:rPr lang="fr-FR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endParaRPr lang="fr-FR" sz="1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1800" dirty="0" smtClean="0">
                <a:latin typeface="Calibri" pitchFamily="34" charset="0"/>
                <a:cs typeface="Calibri" pitchFamily="34" charset="0"/>
              </a:rPr>
              <a:t>  </a:t>
            </a:r>
          </a:p>
          <a:p>
            <a:pPr lvl="0">
              <a:buNone/>
            </a:pPr>
            <a:endParaRPr lang="fr-FR" sz="18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C:\Users\acer\Desktop\njhy.png"/>
          <p:cNvPicPr>
            <a:picLocks noChangeAspect="1" noChangeArrowheads="1"/>
          </p:cNvPicPr>
          <p:nvPr/>
        </p:nvPicPr>
        <p:blipFill>
          <a:blip r:embed="rId2"/>
          <a:srcRect t="41000" r="1803" b="15340"/>
          <a:stretch>
            <a:fillRect/>
          </a:stretch>
        </p:blipFill>
        <p:spPr bwMode="auto">
          <a:xfrm>
            <a:off x="6500826" y="142853"/>
            <a:ext cx="2390818" cy="1785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\Users\acer\Desktop\filarioses-19-638.jpg"/>
          <p:cNvPicPr>
            <a:picLocks noChangeAspect="1" noChangeArrowheads="1"/>
          </p:cNvPicPr>
          <p:nvPr/>
        </p:nvPicPr>
        <p:blipFill>
          <a:blip r:embed="rId3"/>
          <a:srcRect l="28459" t="54152" r="26819"/>
          <a:stretch>
            <a:fillRect/>
          </a:stretch>
        </p:blipFill>
        <p:spPr bwMode="auto">
          <a:xfrm>
            <a:off x="6643702" y="4357694"/>
            <a:ext cx="2286016" cy="2286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bject 34"/>
          <p:cNvSpPr/>
          <p:nvPr/>
        </p:nvSpPr>
        <p:spPr>
          <a:xfrm>
            <a:off x="6572264" y="2143116"/>
            <a:ext cx="2357454" cy="2071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285728"/>
            <a:ext cx="7786742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4.                                               Diagnostique ++++ :</a:t>
            </a:r>
            <a:endParaRPr lang="fr-FR" sz="20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20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B.                                                                   La loase  : </a:t>
            </a:r>
          </a:p>
          <a:p>
            <a:pPr lvl="0">
              <a:buFont typeface="Wingdings" pitchFamily="2" charset="2"/>
              <a:buChar char="§"/>
            </a:pP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Hyper éosinophilie sanguine: </a:t>
            </a: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constante  et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durable.</a:t>
            </a:r>
          </a:p>
          <a:p>
            <a:pPr lvl="0">
              <a:buFont typeface="Wingdings" pitchFamily="2" charset="2"/>
              <a:buChar char="§"/>
            </a:pP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Diagnostic parasitologique :</a:t>
            </a:r>
            <a:endParaRPr lang="fr-FR" sz="20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 Diagnostic direct 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Mise en évidence des microfilaire dans</a:t>
            </a:r>
          </a:p>
          <a:p>
            <a:pPr lvl="0">
              <a:buNone/>
            </a:pP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le sang  périphérique :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prélèvement de sang le jour .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état frais , frottis sanguin et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goutte épaisse colorées au MGG.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Leuco concentration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</a:t>
            </a: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Numération des microfilaires obligatoire +++</a:t>
            </a:r>
          </a:p>
          <a:p>
            <a:pPr lvl="0">
              <a:buFontTx/>
              <a:buChar char="-"/>
            </a:pP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Mise e évidence des adultes : </a:t>
            </a: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sous les tégument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ou au niveau des conjonctives : extraction</a:t>
            </a: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lvl="0">
              <a:buNone/>
            </a:pP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 Diagnostic indirect 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Sérologie 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++ : </a:t>
            </a:r>
          </a:p>
          <a:p>
            <a:pPr>
              <a:buNone/>
            </a:pP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-  </a:t>
            </a: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Pas de périodicité , </a:t>
            </a:r>
          </a:p>
          <a:p>
            <a:pPr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- intérêt si pas de microfilaremie détectée.  </a:t>
            </a:r>
          </a:p>
          <a:p>
            <a:pPr lvl="0">
              <a:buNone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  </a:t>
            </a:r>
          </a:p>
          <a:p>
            <a:pPr lvl="0">
              <a:buNone/>
            </a:pPr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2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C:\Users\acer\Desktop\njhy.png"/>
          <p:cNvPicPr>
            <a:picLocks noChangeAspect="1" noChangeArrowheads="1"/>
          </p:cNvPicPr>
          <p:nvPr/>
        </p:nvPicPr>
        <p:blipFill>
          <a:blip r:embed="rId2"/>
          <a:srcRect t="41000" r="1803" b="15340"/>
          <a:stretch>
            <a:fillRect/>
          </a:stretch>
        </p:blipFill>
        <p:spPr bwMode="auto">
          <a:xfrm>
            <a:off x="5715008" y="142853"/>
            <a:ext cx="3176636" cy="14287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bject 34"/>
          <p:cNvSpPr/>
          <p:nvPr/>
        </p:nvSpPr>
        <p:spPr>
          <a:xfrm>
            <a:off x="5715008" y="1714488"/>
            <a:ext cx="3143272" cy="1500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" name="Picture 4" descr="C:\Users\acer\Desktop\fdrty.jpg"/>
          <p:cNvPicPr>
            <a:picLocks noChangeAspect="1" noChangeArrowheads="1"/>
          </p:cNvPicPr>
          <p:nvPr/>
        </p:nvPicPr>
        <p:blipFill>
          <a:blip r:embed="rId4"/>
          <a:srcRect l="8687" r="7335" b="7216"/>
          <a:stretch>
            <a:fillRect/>
          </a:stretch>
        </p:blipFill>
        <p:spPr bwMode="auto">
          <a:xfrm>
            <a:off x="5786446" y="3357563"/>
            <a:ext cx="3000396" cy="16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C:\Users\acer\Desktop\sd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5143512"/>
            <a:ext cx="3000396" cy="1566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2976" y="285728"/>
            <a:ext cx="7786742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buNone/>
            </a:pPr>
            <a:r>
              <a:rPr lang="fr-FR" sz="2400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4.                                                                     Diagnostique ++++ :</a:t>
            </a:r>
            <a:endParaRPr lang="fr-FR" sz="24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2400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B.                                                                                        La loase  : </a:t>
            </a:r>
          </a:p>
          <a:p>
            <a:pPr lvl="0">
              <a:buNone/>
            </a:pPr>
            <a:r>
              <a:rPr lang="fr-FR" sz="2400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              Traitement :</a:t>
            </a:r>
          </a:p>
          <a:p>
            <a:pPr>
              <a:buNone/>
            </a:pPr>
            <a:r>
              <a:rPr lang="fr-FR" sz="2400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-    </a:t>
            </a:r>
            <a:r>
              <a:rPr lang="fr-FR" sz="2400" spc="125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fr-FR" sz="2400" b="1" spc="-3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y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l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carba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z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ne</a:t>
            </a:r>
            <a:r>
              <a:rPr lang="fr-FR" sz="2400" b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b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z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ne</a:t>
            </a:r>
            <a:r>
              <a:rPr lang="fr-FR" sz="2400" b="1" spc="-9" baseline="26758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®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12700" marR="38176">
              <a:lnSpc>
                <a:spcPts val="2150"/>
              </a:lnSpc>
              <a:spcBef>
                <a:spcPts val="107"/>
              </a:spcBef>
              <a:buNone/>
            </a:pPr>
            <a:endParaRPr lang="fr-FR" sz="2400" spc="4" dirty="0" smtClean="0">
              <a:latin typeface="Calibri" pitchFamily="34" charset="0"/>
              <a:cs typeface="Calibri" pitchFamily="34" charset="0"/>
            </a:endParaRPr>
          </a:p>
          <a:p>
            <a:pPr marL="12700" marR="38176">
              <a:lnSpc>
                <a:spcPts val="2150"/>
              </a:lnSpc>
              <a:spcBef>
                <a:spcPts val="107"/>
              </a:spcBef>
              <a:buNone/>
            </a:pP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     - D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s 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ès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og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em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nt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c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an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s</a:t>
            </a:r>
          </a:p>
          <a:p>
            <a:pPr marL="12700">
              <a:lnSpc>
                <a:spcPct val="95825"/>
              </a:lnSpc>
              <a:spcBef>
                <a:spcPts val="217"/>
              </a:spcBef>
              <a:buNone/>
            </a:pP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    - A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ss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ié à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an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ihi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aminiqu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s ou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ï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es</a:t>
            </a:r>
          </a:p>
          <a:p>
            <a:pPr marL="12700">
              <a:lnSpc>
                <a:spcPts val="2175"/>
              </a:lnSpc>
              <a:spcBef>
                <a:spcPts val="108"/>
              </a:spcBef>
              <a:buNone/>
            </a:pP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    - 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 &gt; 50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mi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f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ilai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/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fr-FR" sz="2400" baseline="26758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fr-FR" sz="2400" spc="182" baseline="26758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spc="-4" dirty="0" err="1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err="1" smtClean="0">
                <a:latin typeface="Calibri" pitchFamily="34" charset="0"/>
                <a:cs typeface="Calibri" pitchFamily="34" charset="0"/>
              </a:rPr>
              <a:t>g</a:t>
            </a:r>
            <a:r>
              <a:rPr lang="fr-FR" sz="2400" spc="53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    </a:t>
            </a:r>
            <a:r>
              <a:rPr lang="fr-FR" sz="2400" spc="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ident</a:t>
            </a:r>
            <a:r>
              <a:rPr lang="fr-FR" sz="2400"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de l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y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 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f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ila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nne</a:t>
            </a:r>
          </a:p>
          <a:p>
            <a:pPr marL="12700">
              <a:lnSpc>
                <a:spcPts val="2175"/>
              </a:lnSpc>
              <a:spcBef>
                <a:spcPts val="108"/>
              </a:spcBef>
              <a:buNone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       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o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ible:</a:t>
            </a:r>
          </a:p>
          <a:p>
            <a:pPr marL="12700" marR="38691">
              <a:lnSpc>
                <a:spcPct val="95825"/>
              </a:lnSpc>
              <a:spcBef>
                <a:spcPts val="231"/>
              </a:spcBef>
              <a:buNone/>
            </a:pP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       f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iè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v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e,</a:t>
            </a:r>
            <a:r>
              <a:rPr lang="fr-FR" sz="2400"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é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halée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fr-FR" sz="2400" spc="-1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na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é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algie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fr-FR" sz="2400" spc="-29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en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éphali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  </a:t>
            </a:r>
          </a:p>
          <a:p>
            <a:pPr marL="12700" marR="38691">
              <a:lnSpc>
                <a:spcPct val="95825"/>
              </a:lnSpc>
              <a:spcBef>
                <a:spcPts val="231"/>
              </a:spcBef>
              <a:buNone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         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f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ila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ien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-    </a:t>
            </a:r>
            <a:r>
              <a:rPr lang="fr-FR" sz="2400" b="1" spc="125" dirty="0" smtClean="0">
                <a:solidFill>
                  <a:srgbClr val="00007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b="1" spc="-25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v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er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b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ne</a:t>
            </a:r>
            <a:r>
              <a:rPr lang="fr-FR" sz="2400" b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FR" sz="2400" b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b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b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b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iz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an</a:t>
            </a:r>
            <a:r>
              <a:rPr lang="fr-FR" sz="2400" b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®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12700" marR="38176">
              <a:lnSpc>
                <a:spcPts val="2150"/>
              </a:lnSpc>
              <a:spcBef>
                <a:spcPts val="107"/>
              </a:spcBef>
              <a:buNone/>
            </a:pP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     -  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n 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u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uni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q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ue</a:t>
            </a:r>
          </a:p>
          <a:p>
            <a:pPr marL="12700">
              <a:lnSpc>
                <a:spcPct val="95825"/>
              </a:lnSpc>
              <a:spcBef>
                <a:spcPts val="232"/>
              </a:spcBef>
              <a:buNone/>
            </a:pP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    -  Ex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ellent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microfilaricides </a:t>
            </a:r>
            <a:r>
              <a:rPr lang="fr-FR" sz="2400" spc="-14" dirty="0" smtClean="0">
                <a:latin typeface="Calibri" pitchFamily="34" charset="0"/>
                <a:cs typeface="Calibri" pitchFamily="34" charset="0"/>
              </a:rPr>
              <a:t>m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ais p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u 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fr-FR" sz="2400" spc="4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if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 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ur l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s a</a:t>
            </a:r>
            <a:r>
              <a:rPr lang="fr-FR" sz="2400" spc="-9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ul</a:t>
            </a:r>
            <a:r>
              <a:rPr lang="fr-FR" sz="24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es</a:t>
            </a:r>
          </a:p>
          <a:p>
            <a:pPr lvl="0">
              <a:buNone/>
            </a:pP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285728"/>
            <a:ext cx="7786742" cy="63579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fr-FR" sz="20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4.                                               Diagnostique ++++ :</a:t>
            </a:r>
            <a:endParaRPr lang="fr-FR" sz="20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20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C.                                                        Onchocercose  : </a:t>
            </a:r>
          </a:p>
          <a:p>
            <a:pPr lvl="0">
              <a:buFont typeface="Wingdings" pitchFamily="2" charset="2"/>
              <a:buChar char="§"/>
            </a:pP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Hyper éosinophilie sanguine: </a:t>
            </a: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constante  et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 durable.</a:t>
            </a:r>
          </a:p>
          <a:p>
            <a:pPr lvl="0">
              <a:buFont typeface="Wingdings" pitchFamily="2" charset="2"/>
              <a:buChar char="§"/>
            </a:pP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Diagnostic parasitologique :</a:t>
            </a:r>
            <a:endParaRPr lang="fr-FR" sz="20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None/>
            </a:pP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-  Diagnostic direct 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 </a:t>
            </a:r>
          </a:p>
          <a:p>
            <a:pPr lvl="0">
              <a:buNone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 Mise en évidence des microfilaire:</a:t>
            </a:r>
          </a:p>
          <a:p>
            <a:pPr lvl="0">
              <a:buNone/>
            </a:pP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-  dans le derme : </a:t>
            </a:r>
            <a:r>
              <a:rPr lang="fr-FR" sz="2000" b="1" spc="-9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spc="4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éali</a:t>
            </a:r>
            <a:r>
              <a:rPr lang="fr-FR" sz="2000" spc="-4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fr-FR" sz="2000" spc="-4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ion </a:t>
            </a:r>
          </a:p>
          <a:p>
            <a:pPr lvl="0">
              <a:buNone/>
            </a:pP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d’une</a:t>
            </a:r>
            <a:r>
              <a:rPr lang="fr-FR" sz="2000" b="1" i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biop</a:t>
            </a:r>
            <a:r>
              <a:rPr lang="fr-FR" sz="2000" b="1" i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ie</a:t>
            </a:r>
            <a:r>
              <a:rPr lang="fr-FR" sz="2000" b="1" i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i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fr-FR" sz="2000" b="1" i="1" spc="-1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an</a:t>
            </a:r>
            <a:r>
              <a:rPr lang="fr-FR" sz="2000" b="1" i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 e</a:t>
            </a:r>
            <a:r>
              <a:rPr lang="fr-FR" sz="2000" b="1" i="1" spc="-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fr-FR" sz="2000" b="1" i="1" spc="4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fr-FR" sz="2000" b="1" i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ng</a:t>
            </a:r>
            <a:r>
              <a:rPr lang="fr-FR" sz="2000" b="1" i="1" spc="-9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</a:t>
            </a:r>
          </a:p>
          <a:p>
            <a:pPr>
              <a:buNone/>
            </a:pPr>
            <a:r>
              <a:rPr lang="fr-FR" sz="2000" spc="4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fr-FR" sz="2000"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- D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ans</a:t>
            </a:r>
            <a:r>
              <a:rPr lang="fr-FR" sz="2000" b="1" spc="-9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la </a:t>
            </a:r>
            <a:r>
              <a:rPr lang="fr-FR" sz="2000" b="1" spc="-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ha</a:t>
            </a:r>
            <a:r>
              <a:rPr lang="fr-FR" sz="2000" b="1" spc="-1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fr-FR" sz="2000"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fr-FR" sz="2000" b="1" spc="-1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</a:t>
            </a:r>
            <a:r>
              <a:rPr lang="fr-FR" sz="2000" b="1" spc="-1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lang="fr-FR" sz="2000"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ie</a:t>
            </a:r>
            <a:r>
              <a:rPr lang="fr-FR" sz="2000" b="1" spc="-9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ur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 de l’</a:t>
            </a:r>
            <a:r>
              <a:rPr lang="fr-FR" sz="2000" b="1" spc="4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œ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il : 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     après examen du fond d’œil. </a:t>
            </a:r>
            <a:endParaRPr lang="fr-FR" sz="2000" b="1" dirty="0" smtClean="0">
              <a:latin typeface="Calibri" pitchFamily="34" charset="0"/>
              <a:cs typeface="Calibri" pitchFamily="34" charset="0"/>
            </a:endParaRPr>
          </a:p>
          <a:p>
            <a:pPr lvl="0">
              <a:buFontTx/>
              <a:buChar char="-"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état frais , frottis  colorées au MGG.</a:t>
            </a:r>
          </a:p>
          <a:p>
            <a:pPr lvl="0">
              <a:buNone/>
            </a:pPr>
            <a:endParaRPr lang="fr-FR" sz="20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0">
              <a:buFontTx/>
              <a:buChar char="-"/>
            </a:pP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Mise e évidence des adultes : dans les nodules</a:t>
            </a:r>
          </a:p>
          <a:p>
            <a:pPr lvl="0">
              <a:buNone/>
            </a:pP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 après incision d’un onchocercome .</a:t>
            </a:r>
          </a:p>
          <a:p>
            <a:pPr lvl="0">
              <a:buFontTx/>
              <a:buChar char="-"/>
            </a:pP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Diagnostic indirect 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Sérologie 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++ : </a:t>
            </a:r>
          </a:p>
          <a:p>
            <a:pPr lvl="0">
              <a:buNone/>
            </a:pPr>
            <a:r>
              <a:rPr lang="fr-FR" sz="20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Traitement :</a:t>
            </a:r>
          </a:p>
          <a:p>
            <a:pPr lvl="0">
              <a:buFontTx/>
              <a:buChar char="-"/>
            </a:pP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Ivermectine ou Notézine + antihistaminique   + corticoïde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None/>
            </a:pP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fr-FR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lvl="0">
              <a:buNone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  </a:t>
            </a:r>
          </a:p>
          <a:p>
            <a:pPr lvl="0">
              <a:buNone/>
            </a:pPr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fr-FR" sz="20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C:\Users\acer\Desktop\njhy.png"/>
          <p:cNvPicPr>
            <a:picLocks noChangeAspect="1" noChangeArrowheads="1"/>
          </p:cNvPicPr>
          <p:nvPr/>
        </p:nvPicPr>
        <p:blipFill>
          <a:blip r:embed="rId2"/>
          <a:srcRect t="41000" r="1803" b="15340"/>
          <a:stretch>
            <a:fillRect/>
          </a:stretch>
        </p:blipFill>
        <p:spPr bwMode="auto">
          <a:xfrm>
            <a:off x="5715008" y="142853"/>
            <a:ext cx="3176636" cy="14287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object 34"/>
          <p:cNvSpPr/>
          <p:nvPr/>
        </p:nvSpPr>
        <p:spPr>
          <a:xfrm>
            <a:off x="5715008" y="1857364"/>
            <a:ext cx="3214710" cy="1752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24"/>
          <p:cNvSpPr/>
          <p:nvPr/>
        </p:nvSpPr>
        <p:spPr>
          <a:xfrm>
            <a:off x="5715008" y="3714752"/>
            <a:ext cx="3143272" cy="17739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1993</TotalTime>
  <Words>1265</Words>
  <Application>Microsoft Office PowerPoint</Application>
  <PresentationFormat>Affichage à l'écran (4:3)</PresentationFormat>
  <Paragraphs>326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Solstice</vt:lpstr>
      <vt:lpstr>Diapositive 1</vt:lpstr>
      <vt:lpstr>   I.  Le syndrome de larva migrans cutanée</vt:lpstr>
      <vt:lpstr>Diapositive 3</vt:lpstr>
      <vt:lpstr>Diapositive 4</vt:lpstr>
      <vt:lpstr>Diapositive 5</vt:lpstr>
      <vt:lpstr>                 2.  LES filaires et  Filarioses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Nématodoses extradigestives</dc:title>
  <dc:creator>acer</dc:creator>
  <cp:lastModifiedBy>acer</cp:lastModifiedBy>
  <cp:revision>270</cp:revision>
  <dcterms:created xsi:type="dcterms:W3CDTF">2016-02-06T17:22:20Z</dcterms:created>
  <dcterms:modified xsi:type="dcterms:W3CDTF">2024-05-07T07:15:16Z</dcterms:modified>
</cp:coreProperties>
</file>