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8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5" r:id="rId17"/>
    <p:sldId id="286" r:id="rId18"/>
    <p:sldId id="287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70965-4140-4904-A76B-45ED362C91A4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FFA9AF-9C14-42DF-9305-02DE79753D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7A3B36F-10CC-4DEF-A249-570B65FF62C8}" type="datetimeFigureOut">
              <a:rPr lang="fr-FR" smtClean="0"/>
              <a:pPr/>
              <a:t>14/05/2024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45B9C24-0890-4502-B919-C9ACE4136AC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alltheweb.com/go/1/IB/img/http/bugs.uah.ualberta.ca/webbug/parasite/artifact/taenia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wmf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5720" y="4000504"/>
            <a:ext cx="88582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Cestodoses  Larvaires  </a:t>
            </a:r>
            <a:endParaRPr lang="fr-FR" sz="4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</a:t>
            </a: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6" name="Picture 3" descr="C:\Users\acer\Desktop\ty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57298"/>
            <a:ext cx="2037134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 descr="C:\Users\acer\Desktop\cgf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1214422"/>
            <a:ext cx="2000264" cy="1857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142844" y="196331"/>
            <a:ext cx="8715435" cy="57451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Diagnostic:</a:t>
            </a: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8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7443" y="986539"/>
            <a:ext cx="6453667" cy="593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  <a:buFont typeface="Wingdings" pitchFamily="2" charset="2"/>
              <a:buChar char="§"/>
            </a:pPr>
            <a:r>
              <a:rPr lang="en-CA" sz="2000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NFS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: hyper éosinophilie INCONSTANTE  .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7443" y="1704910"/>
            <a:ext cx="8674414" cy="593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Sérologie +++: 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42910" y="2357430"/>
            <a:ext cx="6805514" cy="5932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Une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sérologie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négative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n’élimine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pas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diagnostic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+++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73780" y="3213489"/>
            <a:ext cx="4154946" cy="593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EPS:</a:t>
            </a:r>
            <a:r>
              <a:rPr lang="en-CA" sz="2000" u="sng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négatif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7443" y="3788186"/>
            <a:ext cx="8602777" cy="151323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Arial Bold"/>
                <a:cs typeface="Arial Bold"/>
              </a:rPr>
              <a:t>   Examen </a:t>
            </a:r>
            <a:r>
              <a:rPr lang="en-CA" sz="2000" u="sng" dirty="0" smtClean="0">
                <a:solidFill>
                  <a:srgbClr val="C00000"/>
                </a:solidFill>
                <a:latin typeface="Arial Bold"/>
                <a:cs typeface="Arial Bold"/>
              </a:rPr>
              <a:t>parasitologique</a:t>
            </a:r>
            <a:r>
              <a:rPr lang="en-CA" sz="2000" u="sng" dirty="0" smtClean="0">
                <a:solidFill>
                  <a:srgbClr val="C00000"/>
                </a:solidFill>
                <a:latin typeface="Arial Bold"/>
                <a:cs typeface="Arial Bold"/>
              </a:rPr>
              <a:t> </a:t>
            </a:r>
            <a:r>
              <a:rPr lang="en-CA" sz="2000" u="sng" dirty="0" smtClean="0">
                <a:solidFill>
                  <a:srgbClr val="C00000"/>
                </a:solidFill>
                <a:latin typeface="Arial Bold"/>
                <a:cs typeface="Arial Bold"/>
              </a:rPr>
              <a:t> direct  </a:t>
            </a:r>
            <a:r>
              <a:rPr lang="fr-F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 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habituellement  impossible  sauf:</a:t>
            </a:r>
          </a:p>
          <a:p>
            <a:pPr>
              <a:spcBef>
                <a:spcPct val="50000"/>
              </a:spcBef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-  identifier les élements d’une vomique.</a:t>
            </a:r>
            <a:endParaRPr lang="en-CA" sz="2000" u="sng" dirty="0" smtClean="0">
              <a:solidFill>
                <a:srgbClr val="C00000"/>
              </a:solidFill>
              <a:latin typeface="Arial Bold"/>
              <a:cs typeface="Arial Bold"/>
            </a:endParaRPr>
          </a:p>
          <a:p>
            <a:pPr>
              <a:lnSpc>
                <a:spcPts val="2911"/>
              </a:lnSpc>
              <a:tabLst>
                <a:tab pos="344237" algn="l"/>
              </a:tabLst>
            </a:pPr>
            <a:r>
              <a:rPr lang="en-CA" sz="2000" dirty="0" smtClean="0">
                <a:solidFill>
                  <a:srgbClr val="C00000"/>
                </a:solidFill>
                <a:latin typeface="Arial Bold"/>
                <a:cs typeface="Arial Bold"/>
              </a:rPr>
              <a:t>  </a:t>
            </a:r>
            <a:r>
              <a:rPr lang="en-CA" sz="2000" dirty="0" smtClean="0">
                <a:latin typeface="Arial Bold"/>
                <a:cs typeface="Arial Bold"/>
              </a:rPr>
              <a:t> -  d’un Kyste opéré</a:t>
            </a:r>
            <a:r>
              <a:rPr lang="en-CA" sz="2000" dirty="0" smtClean="0">
                <a:solidFill>
                  <a:srgbClr val="000000"/>
                </a:solidFill>
                <a:latin typeface="Times New Roman"/>
                <a:cs typeface="Arial Bold"/>
              </a:rPr>
              <a:t>   ,  (</a:t>
            </a:r>
            <a:r>
              <a:rPr lang="en-CA" sz="2000" dirty="0" smtClean="0">
                <a:latin typeface="Arial Bold Italic"/>
                <a:cs typeface="Arial Bold Italic"/>
              </a:rPr>
              <a:t>sable hydatique, crochets).</a:t>
            </a:r>
          </a:p>
          <a:p>
            <a:pPr>
              <a:lnSpc>
                <a:spcPts val="2911"/>
              </a:lnSpc>
            </a:pPr>
            <a:r>
              <a:rPr lang="en-CA" sz="2000" dirty="0" smtClean="0">
                <a:solidFill>
                  <a:srgbClr val="000000"/>
                </a:solidFill>
              </a:rPr>
              <a:t> </a:t>
            </a:r>
            <a:endParaRPr lang="en-CA" sz="20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42910" y="5214950"/>
            <a:ext cx="5157863" cy="8898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endParaRPr lang="en-CA" sz="2000" b="1" i="1" dirty="0" smtClean="0">
              <a:solidFill>
                <a:srgbClr val="FF0000"/>
              </a:solidFill>
              <a:latin typeface="Arial Bold Italic"/>
              <a:cs typeface="Arial Bold Italic"/>
            </a:endParaRPr>
          </a:p>
          <a:p>
            <a:pPr>
              <a:lnSpc>
                <a:spcPts val="2309"/>
              </a:lnSpc>
            </a:pP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   Ponction</a:t>
            </a:r>
            <a:r>
              <a:rPr lang="en-CA" sz="2000" b="1" i="1" dirty="0" smtClean="0">
                <a:solidFill>
                  <a:srgbClr val="C0BFC0"/>
                </a:solidFill>
                <a:latin typeface="Arial Bold Italic"/>
                <a:cs typeface="Arial Bold Italic"/>
              </a:rPr>
              <a:t> </a:t>
            </a: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de</a:t>
            </a:r>
            <a:r>
              <a:rPr lang="en-CA" sz="2000" b="1" i="1" dirty="0" smtClean="0">
                <a:solidFill>
                  <a:srgbClr val="C0BFC0"/>
                </a:solidFill>
                <a:latin typeface="Arial Bold Italic"/>
                <a:cs typeface="Arial Bold Italic"/>
              </a:rPr>
              <a:t> </a:t>
            </a: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kyste</a:t>
            </a:r>
            <a:r>
              <a:rPr lang="en-CA" sz="2000" b="1" i="1" dirty="0" smtClean="0">
                <a:solidFill>
                  <a:srgbClr val="C0BFC0"/>
                </a:solidFill>
                <a:latin typeface="Arial Bold Italic"/>
                <a:cs typeface="Arial Bold Italic"/>
              </a:rPr>
              <a:t> </a:t>
            </a: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à</a:t>
            </a:r>
            <a:r>
              <a:rPr lang="en-CA" sz="2000" b="1" i="1" dirty="0" smtClean="0">
                <a:solidFill>
                  <a:srgbClr val="C0BFC0"/>
                </a:solidFill>
                <a:latin typeface="Arial Bold Italic"/>
                <a:cs typeface="Arial Bold Italic"/>
              </a:rPr>
              <a:t> </a:t>
            </a: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proscrire</a:t>
            </a:r>
            <a:r>
              <a:rPr lang="en-CA" sz="2000" b="1" i="1" dirty="0" smtClean="0">
                <a:solidFill>
                  <a:srgbClr val="C0BFC0"/>
                </a:solidFill>
                <a:latin typeface="Arial Bold Italic"/>
                <a:cs typeface="Arial Bold Italic"/>
              </a:rPr>
              <a:t> </a:t>
            </a:r>
            <a:r>
              <a:rPr lang="en-CA" sz="2000" b="1" i="1" dirty="0" smtClean="0">
                <a:solidFill>
                  <a:srgbClr val="FF0000"/>
                </a:solidFill>
                <a:latin typeface="Arial Bold Italic"/>
                <a:cs typeface="Arial Bold Italic"/>
              </a:rPr>
              <a:t>+++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71670" y="1714488"/>
            <a:ext cx="6304055" cy="708246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tabLst>
                <a:tab pos="1142677" algn="l"/>
                <a:tab pos="1816808" algn="l"/>
              </a:tabLst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arc spécifique n°5 en immuno électrophorèse</a:t>
            </a:r>
          </a:p>
          <a:p>
            <a:pPr>
              <a:tabLst>
                <a:tab pos="1142677" algn="l"/>
                <a:tab pos="1816808" algn="l"/>
              </a:tabLst>
            </a:pPr>
            <a:r>
              <a:rPr lang="fr-FR" sz="2000" b="1" dirty="0" smtClean="0">
                <a:latin typeface="Geneva" charset="0"/>
              </a:rPr>
              <a:t>				     </a:t>
            </a:r>
            <a:endParaRPr lang="fr-FR" sz="2000" b="1" dirty="0">
              <a:latin typeface="Geneva" charset="0"/>
            </a:endParaRPr>
          </a:p>
        </p:txBody>
      </p:sp>
      <p:pic>
        <p:nvPicPr>
          <p:cNvPr id="1026" name="Picture 2" descr="C:\Users\acer\Desktop\ez.jpg"/>
          <p:cNvPicPr>
            <a:picLocks noChangeAspect="1" noChangeArrowheads="1"/>
          </p:cNvPicPr>
          <p:nvPr/>
        </p:nvPicPr>
        <p:blipFill>
          <a:blip r:embed="rId2"/>
          <a:srcRect t="21893"/>
          <a:stretch>
            <a:fillRect/>
          </a:stretch>
        </p:blipFill>
        <p:spPr bwMode="auto">
          <a:xfrm>
            <a:off x="6000760" y="5072074"/>
            <a:ext cx="2571768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rcRect l="15887" t="18792" r="16176" b="6435"/>
          <a:stretch>
            <a:fillRect/>
          </a:stretch>
        </p:blipFill>
        <p:spPr>
          <a:xfrm>
            <a:off x="1643042" y="3143248"/>
            <a:ext cx="3643338" cy="3522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1"/>
          <p:cNvPicPr>
            <a:picLocks/>
          </p:cNvPicPr>
          <p:nvPr/>
        </p:nvPicPr>
        <p:blipFill>
          <a:blip r:embed="rId3" cstate="print"/>
          <a:srcRect l="16364" t="19292" r="16364" b="4950"/>
          <a:stretch>
            <a:fillRect/>
          </a:stretch>
        </p:blipFill>
        <p:spPr>
          <a:xfrm>
            <a:off x="5643570" y="714356"/>
            <a:ext cx="3286148" cy="48063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643042" y="6000768"/>
            <a:ext cx="4870586" cy="526143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Sable hydatique </a:t>
            </a:r>
            <a:endParaRPr lang="fr-FR" sz="2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86446" y="4714884"/>
            <a:ext cx="3139259" cy="526143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buNone/>
            </a:pPr>
            <a:r>
              <a:rPr lang="fr-FR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crochet</a:t>
            </a:r>
            <a:endParaRPr lang="fr-FR" sz="28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1"/>
          <p:cNvPicPr>
            <a:picLocks/>
          </p:cNvPicPr>
          <p:nvPr/>
        </p:nvPicPr>
        <p:blipFill>
          <a:blip r:embed="rId4" cstate="print"/>
          <a:srcRect l="14462" t="27809" r="15046" b="23620"/>
          <a:stretch>
            <a:fillRect/>
          </a:stretch>
        </p:blipFill>
        <p:spPr>
          <a:xfrm>
            <a:off x="1714480" y="714356"/>
            <a:ext cx="3582845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273780" y="196332"/>
            <a:ext cx="8584499" cy="28886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TRAITEMENT:</a:t>
            </a: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4123" y="555517"/>
            <a:ext cx="8034460" cy="66684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10"/>
              </a:lnSpc>
              <a:tabLst>
                <a:tab pos="446234" algn="l"/>
              </a:tabLst>
            </a:pP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  Essentiellement chirurgical +++</a:t>
            </a:r>
            <a:r>
              <a:rPr lang="en-CA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:  exérèse du kyste</a:t>
            </a:r>
          </a:p>
          <a:p>
            <a:pPr>
              <a:lnSpc>
                <a:spcPts val="2610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4123" y="986539"/>
            <a:ext cx="4209959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  Traitement médicamenteux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associé: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22596" y="1273888"/>
            <a:ext cx="456385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albendazole (eskazole®)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22596" y="1561236"/>
            <a:ext cx="4778164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en pré, per et post opératoire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4122" y="1848584"/>
            <a:ext cx="3807877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  suivi sérologique:</a:t>
            </a:r>
          </a:p>
          <a:p>
            <a:pPr>
              <a:lnSpc>
                <a:spcPts val="2078"/>
              </a:lnSpc>
            </a:pPr>
            <a:endParaRPr lang="en-CA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22596" y="2135933"/>
            <a:ext cx="5278230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rebond post-thérapeutique immédiat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22596" y="2423281"/>
            <a:ext cx="5992610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disparition des anticorps en 12 à 24 mois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22596" y="2714619"/>
            <a:ext cx="5563981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persistance des anticorps: signe de  récidive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305649" y="3213490"/>
            <a:ext cx="8636207" cy="361078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PROPHYLAXIE:</a:t>
            </a: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3"/>
          <p:cNvSpPr txBox="1"/>
          <p:nvPr/>
        </p:nvSpPr>
        <p:spPr>
          <a:xfrm flipH="1">
            <a:off x="846876" y="3572675"/>
            <a:ext cx="2077473" cy="47166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Mouton :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703603" y="3860023"/>
            <a:ext cx="5086226" cy="47166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Contrôle vétérinaire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5"/>
          <p:cNvSpPr txBox="1"/>
          <p:nvPr/>
        </p:nvSpPr>
        <p:spPr>
          <a:xfrm>
            <a:off x="703603" y="4147372"/>
            <a:ext cx="5014589" cy="47166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Destruction des viscères parasités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703602" y="4434720"/>
            <a:ext cx="8612269" cy="70250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Information des ruraux pratiquant un abattage non contrôlé pour </a:t>
            </a:r>
          </a:p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consommation  familiale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7"/>
          <p:cNvSpPr txBox="1"/>
          <p:nvPr/>
        </p:nvSpPr>
        <p:spPr>
          <a:xfrm>
            <a:off x="846876" y="5072074"/>
            <a:ext cx="1939174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Chien :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631966" y="5368601"/>
            <a:ext cx="6160781" cy="123798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9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Interdire l’accès aux zones d’abattage</a:t>
            </a:r>
            <a:r>
              <a:rPr lang="en-CA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t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raitement anti-  </a:t>
            </a:r>
          </a:p>
          <a:p>
            <a:pPr>
              <a:lnSpc>
                <a:spcPts val="235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helminthique régulier</a:t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endParaRPr lang="en-CA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35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Box 9"/>
          <p:cNvSpPr txBox="1"/>
          <p:nvPr/>
        </p:nvSpPr>
        <p:spPr>
          <a:xfrm>
            <a:off x="846876" y="6086972"/>
            <a:ext cx="1862562" cy="24083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Wingdings" pitchFamily="2" charset="2"/>
              <a:buChar char="§"/>
            </a:pPr>
            <a:r>
              <a:rPr lang="en-CA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Homme</a:t>
            </a:r>
            <a:r>
              <a:rPr lang="en-CA" sz="2000" u="sng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en-CA" sz="20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0"/>
          <p:cNvSpPr txBox="1"/>
          <p:nvPr/>
        </p:nvSpPr>
        <p:spPr>
          <a:xfrm>
            <a:off x="631966" y="6374321"/>
            <a:ext cx="5372774" cy="47166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dirty="0" err="1" smtClean="0">
                <a:latin typeface="Calibri" pitchFamily="34" charset="0"/>
                <a:cs typeface="Calibri" pitchFamily="34" charset="0"/>
              </a:rPr>
              <a:t>Hygiène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 individuelle (mains, légumes)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ChangeArrowheads="1"/>
          </p:cNvSpPr>
          <p:nvPr/>
        </p:nvSpPr>
        <p:spPr bwMode="auto">
          <a:xfrm>
            <a:off x="1428728" y="1345725"/>
            <a:ext cx="6000791" cy="9564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77" tIns="44445" rIns="90477" bIns="44445">
            <a:spAutoFit/>
          </a:bodyPr>
          <a:lstStyle/>
          <a:p>
            <a:pPr algn="ctr"/>
            <a:r>
              <a:rPr lang="fr-FR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  <a:cs typeface="Calibri" pitchFamily="34" charset="0"/>
              </a:rPr>
              <a:t>TAENIA SOLIUM</a:t>
            </a:r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8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INFESTATION</a:t>
            </a:r>
          </a:p>
        </p:txBody>
      </p:sp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6143636" y="3071810"/>
            <a:ext cx="2832100" cy="7089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477" tIns="44445" rIns="90477" bIns="44445">
            <a:spAutoFit/>
          </a:bodyPr>
          <a:lstStyle/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INGESTION D’ŒUFS</a:t>
            </a:r>
          </a:p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(péril fécal)</a:t>
            </a:r>
          </a:p>
        </p:txBody>
      </p:sp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1071538" y="3000372"/>
            <a:ext cx="4203700" cy="7089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477" tIns="44445" rIns="90477" bIns="44445">
            <a:spAutoFit/>
          </a:bodyPr>
          <a:lstStyle/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INGESTION DE CYSTICERQUES</a:t>
            </a:r>
          </a:p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(viande de porc mal cuite)</a:t>
            </a:r>
          </a:p>
        </p:txBody>
      </p:sp>
      <p:sp>
        <p:nvSpPr>
          <p:cNvPr id="184325" name="Rectangle 5"/>
          <p:cNvSpPr>
            <a:spLocks noChangeArrowheads="1"/>
          </p:cNvSpPr>
          <p:nvPr/>
        </p:nvSpPr>
        <p:spPr bwMode="auto">
          <a:xfrm>
            <a:off x="6357950" y="4643446"/>
            <a:ext cx="2222500" cy="708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77" tIns="44445" rIns="90477" bIns="44445">
            <a:spAutoFit/>
          </a:bodyPr>
          <a:lstStyle/>
          <a:p>
            <a:pPr algn="ctr"/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CYSTICERCOSE</a:t>
            </a:r>
            <a:endParaRPr lang="fr-FR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4326" name="Rectangle 6"/>
          <p:cNvSpPr>
            <a:spLocks noChangeArrowheads="1"/>
          </p:cNvSpPr>
          <p:nvPr/>
        </p:nvSpPr>
        <p:spPr bwMode="auto">
          <a:xfrm>
            <a:off x="1357290" y="4572008"/>
            <a:ext cx="2429525" cy="7089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0477" tIns="44445" rIns="90477" bIns="44445">
            <a:spAutoFit/>
          </a:bodyPr>
          <a:lstStyle/>
          <a:p>
            <a:pPr algn="ctr"/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TAENIASIS</a:t>
            </a:r>
            <a:endParaRPr lang="fr-FR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Flèche vers le bas 8"/>
          <p:cNvSpPr/>
          <p:nvPr/>
        </p:nvSpPr>
        <p:spPr>
          <a:xfrm>
            <a:off x="1921431" y="3860022"/>
            <a:ext cx="485982" cy="6465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rtlCol="0" anchor="ctr"/>
          <a:lstStyle/>
          <a:p>
            <a:pPr algn="ctr"/>
            <a:endParaRPr lang="fr-FR"/>
          </a:p>
        </p:txBody>
      </p:sp>
      <p:sp>
        <p:nvSpPr>
          <p:cNvPr id="10" name="Flèche vers le bas 9"/>
          <p:cNvSpPr/>
          <p:nvPr/>
        </p:nvSpPr>
        <p:spPr>
          <a:xfrm>
            <a:off x="6649473" y="3931860"/>
            <a:ext cx="485982" cy="5746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2422890" y="2566955"/>
            <a:ext cx="358185" cy="359185"/>
          </a:xfrm>
          <a:prstGeom prst="downArrow">
            <a:avLst>
              <a:gd name="adj1" fmla="val 5787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6434562" y="2566955"/>
            <a:ext cx="358185" cy="431023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14282" y="214290"/>
            <a:ext cx="8643998" cy="52358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r>
              <a:rPr lang="en-CA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</a:t>
            </a:r>
            <a:r>
              <a:rPr lang="en-CA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</a:t>
            </a:r>
            <a:r>
              <a:rPr lang="en-CA" sz="28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CYSTICERCOSE</a:t>
            </a:r>
            <a:r>
              <a:rPr lang="fr-FR" sz="28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ou ladrerie: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02144" y="1992259"/>
            <a:ext cx="6751614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400" b="1" i="1" dirty="0" smtClean="0">
                <a:solidFill>
                  <a:srgbClr val="3333CC"/>
                </a:solidFill>
                <a:latin typeface="Arial"/>
                <a:cs typeface="Arial"/>
              </a:rPr>
              <a:t>                               “ Cysticercus cellulosae “</a:t>
            </a:r>
            <a:r>
              <a:rPr lang="en-CA" sz="2400" b="1" i="1" u="sng" dirty="0" smtClean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endParaRPr lang="en-CA" sz="2400" b="1" i="1" u="sng" dirty="0" smtClean="0">
              <a:latin typeface="Arial Bold Italic"/>
              <a:cs typeface="Arial Bold Italic"/>
            </a:endParaRPr>
          </a:p>
          <a:p>
            <a:pPr>
              <a:lnSpc>
                <a:spcPts val="2078"/>
              </a:lnSpc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2143" y="2638792"/>
            <a:ext cx="3197117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b="1" i="1" u="sng" dirty="0" smtClean="0">
                <a:latin typeface="Arial"/>
                <a:cs typeface="Arial"/>
              </a:rPr>
              <a:t>•</a:t>
            </a:r>
            <a:r>
              <a:rPr lang="en-CA" b="1" i="1" u="sng" dirty="0" smtClean="0">
                <a:latin typeface="Arial Bold"/>
                <a:cs typeface="Arial Bold"/>
              </a:rPr>
              <a:t>    Homme   </a:t>
            </a:r>
            <a:r>
              <a:rPr lang="en-CA" b="1" dirty="0" smtClean="0">
                <a:latin typeface="Arial Bold"/>
                <a:cs typeface="Arial Bold"/>
              </a:rPr>
              <a:t>=    HD et HI</a:t>
            </a:r>
          </a:p>
          <a:p>
            <a:pPr>
              <a:lnSpc>
                <a:spcPts val="2078"/>
              </a:lnSpc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001822" y="2495118"/>
            <a:ext cx="4142178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b="1" i="1" u="sng" dirty="0" smtClean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r>
              <a:rPr lang="en-CA" b="1" i="1" u="sng" dirty="0" smtClean="0">
                <a:solidFill>
                  <a:srgbClr val="FF0000"/>
                </a:solidFill>
                <a:latin typeface="Arial Bold"/>
                <a:cs typeface="Arial Bold"/>
              </a:rPr>
              <a:t>  Cysticerques</a:t>
            </a:r>
          </a:p>
          <a:p>
            <a:pPr>
              <a:lnSpc>
                <a:spcPts val="2078"/>
              </a:lnSpc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858548" y="2854304"/>
            <a:ext cx="2435658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–</a:t>
            </a:r>
            <a:r>
              <a:rPr lang="en-CA" sz="1600" b="1" dirty="0" smtClean="0">
                <a:solidFill>
                  <a:srgbClr val="C0BFC0"/>
                </a:solidFill>
                <a:latin typeface="Arial Bold"/>
                <a:cs typeface="Arial Bold"/>
              </a:rPr>
              <a:t>  </a:t>
            </a:r>
            <a:r>
              <a:rPr lang="en-CA" sz="1600" b="1" dirty="0" smtClean="0">
                <a:latin typeface="Arial Bold"/>
                <a:cs typeface="Arial Bold"/>
              </a:rPr>
              <a:t>Nombre variable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858548" y="3141652"/>
            <a:ext cx="3796761" cy="81242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8"/>
              </a:lnSpc>
            </a:pPr>
            <a:r>
              <a:rPr lang="en-CA" sz="1600" dirty="0" smtClean="0">
                <a:latin typeface="Arial"/>
                <a:cs typeface="Arial"/>
              </a:rPr>
              <a:t>–</a:t>
            </a:r>
            <a:r>
              <a:rPr lang="en-CA" sz="1600" b="1" dirty="0" smtClean="0">
                <a:latin typeface="Arial Bold"/>
                <a:cs typeface="Arial Bold"/>
              </a:rPr>
              <a:t>  Viable au début de l’infection</a:t>
            </a:r>
            <a:r>
              <a:rPr lang="en-CA" sz="1600" dirty="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1600" dirty="0" smtClean="0">
                <a:solidFill>
                  <a:srgbClr val="000000"/>
                </a:solidFill>
                <a:latin typeface="Times New Roman"/>
              </a:rPr>
            </a:br>
            <a:r>
              <a:rPr lang="en-CA" sz="1600" dirty="0" smtClean="0">
                <a:latin typeface="Arial"/>
                <a:cs typeface="Arial"/>
              </a:rPr>
              <a:t>–</a:t>
            </a:r>
            <a:r>
              <a:rPr lang="en-CA" sz="1600" b="1" dirty="0" smtClean="0">
                <a:latin typeface="Arial Bold"/>
                <a:cs typeface="Arial Bold"/>
              </a:rPr>
              <a:t>  Se calcifie en 3 ans</a:t>
            </a:r>
          </a:p>
          <a:p>
            <a:pPr>
              <a:lnSpc>
                <a:spcPts val="2108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14282" y="345303"/>
            <a:ext cx="8739713" cy="61555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33"/>
              </a:lnSpc>
            </a:pPr>
            <a:r>
              <a:rPr lang="en-CA" sz="28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CYSTICERCOSE</a:t>
            </a:r>
            <a:r>
              <a:rPr lang="fr-FR" sz="32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ou ladrerie:</a:t>
            </a: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endParaRPr lang="fr-FR" sz="32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3233"/>
              </a:lnSpc>
            </a:pPr>
            <a:r>
              <a:rPr lang="en-CA" sz="28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lnSpc>
                <a:spcPts val="3233"/>
              </a:lnSpc>
            </a:pPr>
            <a:endParaRPr lang="en-CA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73781" y="2566955"/>
            <a:ext cx="8870219" cy="108323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Repartition géographique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>
              <a:lnSpc>
                <a:spcPts val="2771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identique à T. solium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417054" y="3788186"/>
            <a:ext cx="8726946" cy="72215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Contamination :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3781" y="4434719"/>
            <a:ext cx="4584767" cy="708246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Ingestion accidentelle d’embryophores</a:t>
            </a:r>
          </a:p>
          <a:p>
            <a:r>
              <a:rPr lang="en-CA" sz="2000" dirty="0" smtClean="0">
                <a:latin typeface="Calibri" pitchFamily="34" charset="0"/>
                <a:cs typeface="Calibri" pitchFamily="34" charset="0"/>
              </a:rPr>
              <a:t> (légumes souillés) +/-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6"/>
          <p:cNvSpPr txBox="1"/>
          <p:nvPr/>
        </p:nvSpPr>
        <p:spPr>
          <a:xfrm>
            <a:off x="345417" y="5440439"/>
            <a:ext cx="8798583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  <a:buFont typeface="Wingdings" pitchFamily="2" charset="2"/>
              <a:buChar char="§"/>
            </a:pPr>
            <a:r>
              <a:rPr lang="en-CA" sz="2000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Auto-contamination: </a:t>
            </a:r>
          </a:p>
          <a:p>
            <a:pPr>
              <a:lnSpc>
                <a:spcPts val="2078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7"/>
          <p:cNvSpPr txBox="1"/>
          <p:nvPr/>
        </p:nvSpPr>
        <p:spPr>
          <a:xfrm>
            <a:off x="273781" y="5799624"/>
            <a:ext cx="4583971" cy="69249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Libération d ’embryophores dans   </a:t>
            </a:r>
          </a:p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 l’estomac par  péristaltisme inversé </a:t>
            </a:r>
            <a:r>
              <a:rPr lang="en-CA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+++</a:t>
            </a:r>
          </a:p>
          <a:p>
            <a:pPr>
              <a:lnSpc>
                <a:spcPts val="1847"/>
              </a:lnSpc>
            </a:pPr>
            <a:r>
              <a:rPr lang="en-CA" sz="2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</a:t>
            </a: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8" name="Picture 6" descr="type of cestode metacestodes-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4786322"/>
            <a:ext cx="1953500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 18"/>
          <p:cNvSpPr/>
          <p:nvPr/>
        </p:nvSpPr>
        <p:spPr>
          <a:xfrm>
            <a:off x="202144" y="986539"/>
            <a:ext cx="8596439" cy="1077577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Définition: 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La cysticercose est une cestodose larvaire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due au développement chez l’homme de la forme larvaire du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                                  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Taenia solium </a:t>
            </a:r>
            <a:endParaRPr lang="fr-FR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29190" y="3214686"/>
            <a:ext cx="3940035" cy="13237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buNone/>
            </a:pPr>
            <a:r>
              <a:rPr lang="fr-BE" sz="2000" b="1" i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- Vésicule </a:t>
            </a:r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1 cm le  plus souvent). </a:t>
            </a:r>
          </a:p>
          <a:p>
            <a:pPr>
              <a:buNone/>
            </a:pPr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- contient un liquide cristallin.</a:t>
            </a:r>
          </a:p>
          <a:p>
            <a:pPr>
              <a:buNone/>
            </a:pPr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 - </a:t>
            </a:r>
            <a:r>
              <a:rPr lang="fr-BE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1 seul scolex </a:t>
            </a:r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invaginé en doigt de  gant.</a:t>
            </a:r>
          </a:p>
        </p:txBody>
      </p:sp>
      <p:pic>
        <p:nvPicPr>
          <p:cNvPr id="21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785794"/>
            <a:ext cx="2219155" cy="22979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" descr="C:\Users\acer\Desktop\imagesb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786322"/>
            <a:ext cx="1785950" cy="1795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Cysticercosis_Figure_4_Frenc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144" y="196330"/>
            <a:ext cx="8596439" cy="6447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5665" y="1202050"/>
            <a:ext cx="1146192" cy="10775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8548" y="1273887"/>
            <a:ext cx="1158959" cy="862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rcRect l="6911" t="16324" r="6128"/>
          <a:stretch>
            <a:fillRect/>
          </a:stretch>
        </p:blipFill>
        <p:spPr>
          <a:xfrm>
            <a:off x="202144" y="627353"/>
            <a:ext cx="8739713" cy="6230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2"/>
          <p:cNvSpPr txBox="1"/>
          <p:nvPr/>
        </p:nvSpPr>
        <p:spPr>
          <a:xfrm>
            <a:off x="202144" y="0"/>
            <a:ext cx="8668076" cy="72215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CLINIQUE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413627" y="914702"/>
            <a:ext cx="6503816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Manifestations fonction de la localisation des cysticerques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40534" y="1489399"/>
            <a:ext cx="3517151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8"/>
              </a:lnSpc>
            </a:pP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Cysticercose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sous-cutanée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40535" y="1857364"/>
            <a:ext cx="1009259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2000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Benigne</a:t>
            </a:r>
          </a:p>
          <a:p>
            <a:pPr>
              <a:lnSpc>
                <a:spcPts val="1847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49794" y="1857363"/>
            <a:ext cx="1217829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-</a:t>
            </a:r>
            <a:r>
              <a:rPr lang="en-CA" sz="16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Nodules</a:t>
            </a:r>
            <a:r>
              <a:rPr lang="en-CA" sz="1600" b="1" dirty="0" smtClean="0">
                <a:latin typeface="Arial Bold"/>
                <a:cs typeface="Arial Bold"/>
              </a:rPr>
              <a:t>: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351253" y="2143115"/>
            <a:ext cx="1576014" cy="4103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Mobiles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351253" y="2500306"/>
            <a:ext cx="1790925" cy="4103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solidFill>
                  <a:srgbClr val="3333CC"/>
                </a:solidFill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Indolores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51253" y="2857496"/>
            <a:ext cx="2435061" cy="41036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Non</a:t>
            </a:r>
            <a:r>
              <a:rPr lang="en-CA" sz="14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inflammatoires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813972" y="1417562"/>
            <a:ext cx="3829993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8"/>
              </a:lnSpc>
            </a:pP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Cysticercose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musculaire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813973" y="1776747"/>
            <a:ext cx="2186919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-</a:t>
            </a:r>
            <a:r>
              <a:rPr lang="en-CA" sz="1600" b="1" dirty="0" smtClean="0">
                <a:latin typeface="Arial Bold"/>
                <a:cs typeface="Arial Bold"/>
              </a:rPr>
              <a:t> Benigne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813972" y="2064096"/>
            <a:ext cx="3554788" cy="6963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latin typeface="Arial"/>
                <a:cs typeface="Arial"/>
              </a:rPr>
              <a:t>-</a:t>
            </a:r>
            <a:r>
              <a:rPr lang="en-CA" sz="1600" b="1" dirty="0" smtClean="0">
                <a:latin typeface="Arial Bold"/>
                <a:cs typeface="Arial Bold"/>
              </a:rPr>
              <a:t> +/- myalgies</a:t>
            </a:r>
            <a:r>
              <a:rPr lang="fr-FR" sz="1600" b="1" dirty="0" smtClean="0"/>
              <a:t> dont l’intensité est fonction du nombre de larves.</a:t>
            </a:r>
            <a:r>
              <a:rPr lang="en-CA" sz="1600" b="1" dirty="0" smtClean="0">
                <a:latin typeface="Arial Bold"/>
                <a:cs typeface="Arial Bold"/>
              </a:rPr>
              <a:t> 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813972" y="2566955"/>
            <a:ext cx="3554788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-</a:t>
            </a:r>
            <a:r>
              <a:rPr lang="en-CA" sz="1600" b="1" dirty="0" smtClean="0">
                <a:solidFill>
                  <a:srgbClr val="C0BFC0"/>
                </a:solidFill>
                <a:latin typeface="Arial Bold"/>
                <a:cs typeface="Arial Bold"/>
              </a:rPr>
              <a:t> </a:t>
            </a:r>
            <a:r>
              <a:rPr lang="en-CA" sz="1600" b="1" dirty="0" smtClean="0">
                <a:latin typeface="Arial Bold"/>
                <a:cs typeface="Arial Bold"/>
              </a:rPr>
              <a:t>Diagnostic radiologique fortuit :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86911" y="2854303"/>
            <a:ext cx="3581850" cy="1200688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r>
              <a:rPr lang="fr-FR" b="1" dirty="0" smtClean="0"/>
              <a:t>Après des années les larves meurent et se calcifient donnant une image  </a:t>
            </a:r>
            <a:r>
              <a:rPr lang="fr-FR" b="1" dirty="0" smtClean="0">
                <a:solidFill>
                  <a:srgbClr val="C00000"/>
                </a:solidFill>
              </a:rPr>
              <a:t>en grains d’avoine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 t="8823" b="14706"/>
          <a:stretch>
            <a:fillRect/>
          </a:stretch>
        </p:blipFill>
        <p:spPr bwMode="auto">
          <a:xfrm>
            <a:off x="285720" y="3429000"/>
            <a:ext cx="2149110" cy="1580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786911" y="4143379"/>
            <a:ext cx="4011672" cy="2518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rcRect l="6911" t="16324" r="6128"/>
          <a:stretch>
            <a:fillRect/>
          </a:stretch>
        </p:blipFill>
        <p:spPr>
          <a:xfrm>
            <a:off x="202144" y="196331"/>
            <a:ext cx="8739713" cy="6393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3"/>
          <p:cNvSpPr txBox="1"/>
          <p:nvPr/>
        </p:nvSpPr>
        <p:spPr>
          <a:xfrm>
            <a:off x="1413627" y="483680"/>
            <a:ext cx="6503816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b="1" i="1" dirty="0" smtClean="0">
                <a:latin typeface="Arial Bold Italic"/>
                <a:cs typeface="Arial Bold Italic"/>
              </a:rPr>
              <a:t>Manifestations fonction de la localisation des cysticerques</a:t>
            </a:r>
          </a:p>
          <a:p>
            <a:pPr>
              <a:lnSpc>
                <a:spcPts val="2078"/>
              </a:lnSpc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88691" y="1058376"/>
            <a:ext cx="3796761" cy="124393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12"/>
              </a:lnSpc>
            </a:pPr>
            <a:r>
              <a:rPr lang="en-CA" sz="24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Cysticercose</a:t>
            </a:r>
            <a:r>
              <a:rPr lang="en-CA" sz="2400" b="1" i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4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cérébrale  :</a:t>
            </a:r>
            <a:r>
              <a:rPr lang="en-CA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CA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r>
              <a:rPr lang="en-CA" sz="24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Neurocysticercose</a:t>
            </a:r>
          </a:p>
          <a:p>
            <a:pPr>
              <a:lnSpc>
                <a:spcPts val="3263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40535" y="1992259"/>
            <a:ext cx="3874341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- Signes variables, non spécifiques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57224" y="2500306"/>
            <a:ext cx="1659763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latin typeface="Arial"/>
                <a:cs typeface="Arial"/>
              </a:rPr>
              <a:t>-</a:t>
            </a:r>
            <a:r>
              <a:rPr lang="en-CA" sz="16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Céphalées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7224" y="3000372"/>
            <a:ext cx="1714512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latin typeface="Arial"/>
                <a:cs typeface="Arial"/>
              </a:rPr>
              <a:t>-</a:t>
            </a:r>
            <a:r>
              <a:rPr lang="en-CA" sz="1600" b="1" dirty="0" smtClean="0">
                <a:latin typeface="Arial Bold"/>
                <a:cs typeface="Arial Bold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Epilepsie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813972" y="1058376"/>
            <a:ext cx="3829994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8"/>
              </a:lnSpc>
            </a:pP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Cysticercose</a:t>
            </a:r>
            <a:r>
              <a:rPr lang="en-CA" sz="24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oculaire</a:t>
            </a:r>
          </a:p>
          <a:p>
            <a:pPr>
              <a:lnSpc>
                <a:spcPts val="2078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813972" y="1561236"/>
            <a:ext cx="3829994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-</a:t>
            </a:r>
            <a:r>
              <a:rPr lang="en-CA" sz="1600" b="1" dirty="0" smtClean="0">
                <a:solidFill>
                  <a:srgbClr val="C0BFC0"/>
                </a:solidFill>
                <a:latin typeface="Arial Bold"/>
                <a:cs typeface="Arial Bold"/>
              </a:rPr>
              <a:t> </a:t>
            </a:r>
            <a:r>
              <a:rPr lang="en-CA" sz="1600" b="1" dirty="0" smtClean="0">
                <a:latin typeface="Arial Bold"/>
                <a:cs typeface="Arial Bold"/>
              </a:rPr>
              <a:t>Signes inflammatoires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272446" y="1848584"/>
            <a:ext cx="1258648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Conjonctivite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72446" y="2064095"/>
            <a:ext cx="655847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Uvéite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72446" y="2351444"/>
            <a:ext cx="2195801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Inflammation palpébrale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813972" y="2638793"/>
            <a:ext cx="2621781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7"/>
              </a:lnSpc>
            </a:pPr>
            <a:r>
              <a:rPr lang="en-CA" sz="1600" dirty="0" smtClean="0">
                <a:solidFill>
                  <a:srgbClr val="3333CC"/>
                </a:solidFill>
                <a:latin typeface="Arial"/>
                <a:cs typeface="Arial"/>
              </a:rPr>
              <a:t>-</a:t>
            </a:r>
            <a:r>
              <a:rPr lang="en-CA" sz="1600" b="1" dirty="0" smtClean="0">
                <a:solidFill>
                  <a:srgbClr val="C0BFC0"/>
                </a:solidFill>
                <a:latin typeface="Arial Bold"/>
                <a:cs typeface="Arial Bold"/>
              </a:rPr>
              <a:t> </a:t>
            </a:r>
            <a:r>
              <a:rPr lang="en-CA" sz="1600" b="1" dirty="0" smtClean="0">
                <a:latin typeface="Arial Bold"/>
                <a:cs typeface="Arial Bold"/>
              </a:rPr>
              <a:t>Signes pseudo-tumoraux</a:t>
            </a:r>
          </a:p>
          <a:p>
            <a:pPr>
              <a:lnSpc>
                <a:spcPts val="1847"/>
              </a:lnSpc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288370" y="3069815"/>
            <a:ext cx="1189526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Exophtalmie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72446" y="3357163"/>
            <a:ext cx="1906136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solidFill>
                  <a:srgbClr val="3333CC"/>
                </a:solidFill>
                <a:latin typeface="Arial"/>
                <a:cs typeface="Arial"/>
              </a:rPr>
              <a:t>•</a:t>
            </a:r>
            <a:r>
              <a:rPr lang="en-CA" sz="1400" b="1" dirty="0" smtClean="0">
                <a:solidFill>
                  <a:srgbClr val="C0BFC0"/>
                </a:solidFill>
                <a:latin typeface="Arial Bold"/>
                <a:cs typeface="Arial Bold"/>
              </a:rPr>
              <a:t> </a:t>
            </a:r>
            <a:r>
              <a:rPr lang="en-CA" sz="1400" b="1" dirty="0" smtClean="0">
                <a:latin typeface="Arial Bold"/>
                <a:cs typeface="Arial Bold"/>
              </a:rPr>
              <a:t>Troubles de la vision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272446" y="3644512"/>
            <a:ext cx="1020742" cy="41266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06"/>
              </a:lnSpc>
            </a:pPr>
            <a:r>
              <a:rPr lang="en-CA" sz="1400" dirty="0" smtClean="0">
                <a:solidFill>
                  <a:srgbClr val="3333CC"/>
                </a:solidFill>
                <a:latin typeface="Arial"/>
                <a:cs typeface="Arial"/>
              </a:rPr>
              <a:t>•</a:t>
            </a:r>
            <a:r>
              <a:rPr lang="en-CA" sz="1400" b="1" dirty="0" smtClean="0">
                <a:latin typeface="Arial Bold"/>
                <a:cs typeface="Arial Bold"/>
              </a:rPr>
              <a:t> Céphalées</a:t>
            </a:r>
          </a:p>
          <a:p>
            <a:pPr>
              <a:lnSpc>
                <a:spcPts val="1616"/>
              </a:lnSpc>
            </a:pPr>
            <a:endParaRPr lang="en-CA" sz="1400" dirty="0">
              <a:solidFill>
                <a:srgbClr val="000000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637" y="4143380"/>
            <a:ext cx="1719288" cy="20872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/>
          <a:srcRect l="7681" t="2205" r="6320" b="2988"/>
          <a:stretch>
            <a:fillRect/>
          </a:stretch>
        </p:blipFill>
        <p:spPr bwMode="auto">
          <a:xfrm>
            <a:off x="6577836" y="4143380"/>
            <a:ext cx="2220747" cy="20154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cer\Desktop\cysticercose_scann.gif"/>
          <p:cNvPicPr>
            <a:picLocks noChangeAspect="1" noChangeArrowheads="1"/>
          </p:cNvPicPr>
          <p:nvPr/>
        </p:nvPicPr>
        <p:blipFill>
          <a:blip r:embed="rId5"/>
          <a:srcRect b="9964"/>
          <a:stretch>
            <a:fillRect/>
          </a:stretch>
        </p:blipFill>
        <p:spPr bwMode="auto">
          <a:xfrm>
            <a:off x="357159" y="3786191"/>
            <a:ext cx="1857388" cy="243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2"/>
          <p:cNvSpPr txBox="1"/>
          <p:nvPr/>
        </p:nvSpPr>
        <p:spPr>
          <a:xfrm>
            <a:off x="273781" y="268168"/>
            <a:ext cx="7584367" cy="64994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Diagnostic :</a:t>
            </a: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0329" y="699191"/>
            <a:ext cx="956089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b="1" i="1" u="sng" dirty="0" smtClean="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NFS</a:t>
            </a:r>
            <a:r>
              <a:rPr lang="en-CA" b="1" dirty="0" smtClean="0">
                <a:solidFill>
                  <a:srgbClr val="3333CC"/>
                </a:solidFill>
                <a:latin typeface="Arial Bold"/>
                <a:cs typeface="Arial Bold"/>
              </a:rPr>
              <a:t>:</a:t>
            </a:r>
          </a:p>
          <a:p>
            <a:pPr>
              <a:lnSpc>
                <a:spcPts val="2078"/>
              </a:lnSpc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31966" y="1130213"/>
            <a:ext cx="5444411" cy="73505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HEOS</a:t>
            </a:r>
            <a:r>
              <a:rPr lang="en-CA" sz="2000" i="1" dirty="0" smtClean="0">
                <a:latin typeface="Calibri" pitchFamily="34" charset="0"/>
                <a:cs typeface="Calibri" pitchFamily="34" charset="0"/>
              </a:rPr>
              <a:t> (phase de migration larvaire)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Non spécifique</a:t>
            </a:r>
          </a:p>
          <a:p>
            <a:pPr>
              <a:lnSpc>
                <a:spcPts val="190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1965" y="1992259"/>
            <a:ext cx="5440233" cy="5416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Détection des anticorps (sérologie</a:t>
            </a: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CA" sz="2000" b="1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+++</a:t>
            </a:r>
          </a:p>
          <a:p>
            <a:pPr>
              <a:lnSpc>
                <a:spcPts val="2078"/>
              </a:lnSpc>
            </a:pPr>
            <a:endParaRPr lang="en-CA" sz="20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22596" y="2638793"/>
            <a:ext cx="1706330" cy="4642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1600" dirty="0" smtClean="0">
                <a:latin typeface="Arial"/>
                <a:cs typeface="Arial"/>
              </a:rPr>
              <a:t>–</a:t>
            </a:r>
            <a:r>
              <a:rPr lang="en-CA" sz="1600" b="1" dirty="0" smtClean="0">
                <a:latin typeface="Arial Bold"/>
                <a:cs typeface="Arial Bold"/>
              </a:rPr>
              <a:t>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Sérum</a:t>
            </a:r>
          </a:p>
          <a:p>
            <a:pPr>
              <a:lnSpc>
                <a:spcPts val="1847"/>
              </a:lnSpc>
            </a:pPr>
            <a:endParaRPr lang="en-CA" sz="1600" dirty="0"/>
          </a:p>
        </p:txBody>
      </p:sp>
      <p:sp>
        <p:nvSpPr>
          <p:cNvPr id="7" name="TextBox 7"/>
          <p:cNvSpPr txBox="1"/>
          <p:nvPr/>
        </p:nvSpPr>
        <p:spPr>
          <a:xfrm>
            <a:off x="1222596" y="2926141"/>
            <a:ext cx="5778296" cy="4616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LCR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(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neurocysticercose)</a:t>
            </a:r>
          </a:p>
          <a:p>
            <a:pPr>
              <a:lnSpc>
                <a:spcPts val="1847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42910" y="3429000"/>
            <a:ext cx="5429288" cy="5416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Imagerie médicale 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+++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31966" y="4075534"/>
            <a:ext cx="5440232" cy="5416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  Examen parasitologique des selles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22596" y="4722068"/>
            <a:ext cx="4492412" cy="62517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626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Mise en évidence d’œufs de Taenia , annaux ,  En cas de  taeniasis associé . </a:t>
            </a:r>
          </a:p>
          <a:p>
            <a:pPr>
              <a:lnSpc>
                <a:spcPts val="1626"/>
              </a:lnSpc>
            </a:pPr>
            <a:endParaRPr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31966" y="5296765"/>
            <a:ext cx="5511670" cy="5416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</a:pP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en-CA" sz="2000" b="1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b="1" i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Biopsie</a:t>
            </a:r>
            <a:r>
              <a:rPr lang="en-CA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: </a:t>
            </a: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+/-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sous cutanée, musculaire, orbitair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</a:t>
            </a:r>
            <a:endParaRPr lang="en-CA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1966" y="6015136"/>
            <a:ext cx="5511670" cy="46424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Fond d’œil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:  Cysticerque oculaire.</a:t>
            </a:r>
            <a:endParaRPr lang="fr-FR" sz="24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2844" y="340005"/>
            <a:ext cx="8440827" cy="72215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</a:pPr>
            <a:r>
              <a:rPr lang="en-CA" sz="36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CESTODES LARVAIRES</a:t>
            </a:r>
            <a:r>
              <a:rPr lang="en-CA" sz="2400" b="1" dirty="0" smtClean="0">
                <a:solidFill>
                  <a:srgbClr val="C0BFC0"/>
                </a:solidFill>
                <a:latin typeface="Arial Bold"/>
                <a:cs typeface="Arial Bold"/>
              </a:rPr>
              <a:t> </a:t>
            </a:r>
            <a:endParaRPr lang="en-CA" sz="2400" b="1" dirty="0" smtClean="0">
              <a:solidFill>
                <a:srgbClr val="3333CC"/>
              </a:solidFill>
              <a:latin typeface="Arial Bold"/>
              <a:cs typeface="Arial Bold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0100" y="1000108"/>
            <a:ext cx="3940035" cy="24365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11"/>
              </a:lnSpc>
              <a:buFont typeface="Wingdings" pitchFamily="2" charset="2"/>
              <a:buChar char="§"/>
            </a:pP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Homme =    HI  :</a:t>
            </a:r>
          </a:p>
          <a:p>
            <a:pPr>
              <a:lnSpc>
                <a:spcPts val="2711"/>
              </a:lnSpc>
            </a:pPr>
            <a:endParaRPr lang="en-CA" sz="24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11"/>
              </a:lnSpc>
            </a:pPr>
            <a:r>
              <a:rPr lang="en-CA" sz="2400" b="1" dirty="0" smtClean="0">
                <a:latin typeface="Calibri" pitchFamily="34" charset="0"/>
                <a:cs typeface="Calibri" pitchFamily="34" charset="0"/>
              </a:rPr>
              <a:t>     - Taenia solium  </a:t>
            </a:r>
          </a:p>
          <a:p>
            <a:pPr>
              <a:lnSpc>
                <a:spcPts val="2711"/>
              </a:lnSpc>
            </a:pP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Cysticercose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.</a:t>
            </a:r>
          </a:p>
          <a:p>
            <a:pPr>
              <a:lnSpc>
                <a:spcPts val="2711"/>
              </a:lnSpc>
            </a:pPr>
            <a:endParaRPr lang="en-CA" sz="24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11"/>
              </a:lnSpc>
              <a:buFont typeface="Wingdings" pitchFamily="2" charset="2"/>
              <a:buChar char="§"/>
            </a:pP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Homme</a:t>
            </a:r>
            <a:r>
              <a:rPr lang="en-CA" sz="2400" b="1" u="sng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CA" sz="2400" b="1" u="sng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CA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IMPASSE  </a:t>
            </a:r>
            <a:r>
              <a:rPr lang="en-CA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CA" sz="24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42976" y="3357562"/>
            <a:ext cx="5500726" cy="101875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458983" indent="-458983">
              <a:lnSpc>
                <a:spcPts val="2610"/>
              </a:lnSpc>
              <a:buFont typeface="+mj-lt"/>
              <a:buAutoNum type="arabicPeriod"/>
              <a:tabLst>
                <a:tab pos="203992" algn="l"/>
              </a:tabLst>
            </a:pP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 Echinococcus granulosus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→ hydatidose ++++</a:t>
            </a:r>
          </a:p>
          <a:p>
            <a:pPr>
              <a:lnSpc>
                <a:spcPts val="2665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42976" y="4214818"/>
            <a:ext cx="4429156" cy="123798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9"/>
              </a:lnSpc>
              <a:tabLst>
                <a:tab pos="140245" algn="l"/>
              </a:tabLst>
            </a:pPr>
            <a:endParaRPr lang="en-CA" sz="2000" b="1" dirty="0" smtClean="0">
              <a:latin typeface="Calibri" pitchFamily="34" charset="0"/>
              <a:cs typeface="Calibri" pitchFamily="34" charset="0"/>
            </a:endParaRPr>
          </a:p>
          <a:p>
            <a:pPr marL="458983" indent="-458983">
              <a:lnSpc>
                <a:spcPts val="2409"/>
              </a:lnSpc>
              <a:tabLst>
                <a:tab pos="140245" algn="l"/>
              </a:tabLst>
            </a:pP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2.   Echinococcus multilocularis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→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Echinococcose alvéolaire</a:t>
            </a:r>
          </a:p>
          <a:p>
            <a:pPr>
              <a:lnSpc>
                <a:spcPts val="242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42976" y="5214950"/>
            <a:ext cx="3857652" cy="13540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indent="3">
              <a:lnSpc>
                <a:spcPts val="2610"/>
              </a:lnSpc>
            </a:pPr>
            <a:endParaRPr lang="en-CA" sz="2000" dirty="0" smtClean="0">
              <a:latin typeface="Calibri" pitchFamily="34" charset="0"/>
              <a:cs typeface="Calibri" pitchFamily="34" charset="0"/>
            </a:endParaRPr>
          </a:p>
          <a:p>
            <a:pPr indent="3">
              <a:lnSpc>
                <a:spcPts val="2610"/>
              </a:lnSpc>
            </a:pP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3.   Multiceps sp.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     </a:t>
            </a:r>
            <a:r>
              <a:rPr lang="en-CA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→</a:t>
            </a:r>
            <a:r>
              <a:rPr lang="en-CA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Cénurose</a:t>
            </a:r>
          </a:p>
          <a:p>
            <a:pPr>
              <a:lnSpc>
                <a:spcPts val="2670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cer\Desktop\imagesI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000108"/>
            <a:ext cx="4226781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282" y="214290"/>
            <a:ext cx="8715436" cy="8253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33"/>
              </a:lnSpc>
            </a:pPr>
            <a:r>
              <a:rPr lang="en-CA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</a:t>
            </a:r>
            <a:r>
              <a:rPr lang="en-CA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en-CA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HYDATIDOSE</a:t>
            </a:r>
          </a:p>
          <a:p>
            <a:pPr>
              <a:lnSpc>
                <a:spcPts val="3233"/>
              </a:lnSpc>
            </a:pPr>
            <a:endParaRPr lang="en-CA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1285860"/>
            <a:ext cx="8715436" cy="20009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Définition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    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kyste hydatique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ou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échinococcose  hydatique.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  anthropozoonose cosmopolite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due  au  développement tissulaire de la larve : ‘’ hydatide’’ d’un  tænia échinocoque parasite à l’état adulte de l’intestin grêle des canidés  :   ‘</a:t>
            </a:r>
            <a:r>
              <a:rPr lang="fr-FR" sz="2000" u="sng" dirty="0" smtClean="0">
                <a:latin typeface="Calibri" pitchFamily="34" charset="0"/>
                <a:cs typeface="Calibri" pitchFamily="34" charset="0"/>
              </a:rPr>
              <a:t>’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Echinococcus   granulosus granulosus’’</a:t>
            </a:r>
          </a:p>
          <a:p>
            <a:pPr>
              <a:buFont typeface="Arial" pitchFamily="34" charset="0"/>
              <a:buChar char="•"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3286124"/>
            <a:ext cx="5500726" cy="451765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                              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          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Agent </a:t>
            </a:r>
            <a:r>
              <a:rPr lang="en-CA" b="1" i="1" u="sng" dirty="0" err="1" smtClean="0">
                <a:solidFill>
                  <a:srgbClr val="C00000"/>
                </a:solidFill>
                <a:latin typeface="Arial Bold"/>
                <a:cs typeface="Arial Bold"/>
              </a:rPr>
              <a:t>pathogène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: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0100" y="3857628"/>
            <a:ext cx="6083772" cy="400469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Taenia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du chien, impasse parasitaire chez l’homme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4786322"/>
            <a:ext cx="5117096" cy="18624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lnSpc>
                <a:spcPts val="2309"/>
              </a:lnSpc>
              <a:buFont typeface="Wingdings" pitchFamily="2" charset="2"/>
              <a:buChar char="§"/>
            </a:pPr>
            <a:r>
              <a:rPr lang="en-CA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</a:t>
            </a:r>
            <a:r>
              <a:rPr lang="en-CA" sz="2000" b="1" u="sng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Ver</a:t>
            </a:r>
            <a:r>
              <a:rPr lang="en-CA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adulte</a:t>
            </a: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3- 6 mm</a:t>
            </a:r>
          </a:p>
          <a:p>
            <a:pPr>
              <a:lnSpc>
                <a:spcPts val="2309"/>
              </a:lnSpc>
              <a:buFontTx/>
              <a:buChar char="-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Scolex : 4 ventouses , double couronne de crochets.</a:t>
            </a:r>
          </a:p>
          <a:p>
            <a:pPr>
              <a:lnSpc>
                <a:spcPts val="2309"/>
              </a:lnSpc>
              <a:buFontTx/>
              <a:buChar char="-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chaine de 3 anneaux.</a:t>
            </a:r>
          </a:p>
          <a:p>
            <a:pPr>
              <a:lnSpc>
                <a:spcPts val="2309"/>
              </a:lnSpc>
              <a:buFontTx/>
              <a:buChar char="-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Pores génitaux latéraux .</a:t>
            </a:r>
          </a:p>
          <a:p>
            <a:pPr>
              <a:lnSpc>
                <a:spcPts val="2309"/>
              </a:lnSpc>
              <a:buFontTx/>
              <a:buChar char="-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Hermaphrodite. </a:t>
            </a:r>
          </a:p>
        </p:txBody>
      </p:sp>
      <p:pic>
        <p:nvPicPr>
          <p:cNvPr id="7" name="Picture 4" descr="lab7-4 egran ad.JPG (74746 bytes)"/>
          <p:cNvPicPr>
            <a:picLocks noChangeAspect="1" noChangeArrowheads="1"/>
          </p:cNvPicPr>
          <p:nvPr/>
        </p:nvPicPr>
        <p:blipFill>
          <a:blip r:embed="rId2" cstate="print"/>
          <a:srcRect t="7143"/>
          <a:stretch>
            <a:fillRect/>
          </a:stretch>
        </p:blipFill>
        <p:spPr bwMode="auto">
          <a:xfrm>
            <a:off x="6643702" y="3143248"/>
            <a:ext cx="2363424" cy="1458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b="4925"/>
          <a:stretch>
            <a:fillRect/>
          </a:stretch>
        </p:blipFill>
        <p:spPr bwMode="auto">
          <a:xfrm>
            <a:off x="5715008" y="4714884"/>
            <a:ext cx="3071834" cy="19196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Original imag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5922" t="19162" r="11087" b="29358"/>
          <a:stretch>
            <a:fillRect/>
          </a:stretch>
        </p:blipFill>
        <p:spPr bwMode="auto">
          <a:xfrm>
            <a:off x="6792747" y="268168"/>
            <a:ext cx="2149110" cy="25142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Rectangle 21"/>
          <p:cNvSpPr/>
          <p:nvPr/>
        </p:nvSpPr>
        <p:spPr>
          <a:xfrm>
            <a:off x="202144" y="268168"/>
            <a:ext cx="6518966" cy="317045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Œuf: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ovoïde ,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-  contient </a:t>
            </a:r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1 embryon hexacanthe </a:t>
            </a:r>
            <a:r>
              <a:rPr lang="fr-BE" sz="2000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ou </a:t>
            </a:r>
            <a:r>
              <a:rPr lang="fr-BE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oncosphère ou embryophore</a:t>
            </a:r>
            <a:r>
              <a:rPr lang="fr-BE" sz="2000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.</a:t>
            </a:r>
            <a:endParaRPr lang="fr-BE" sz="2000" dirty="0" smtClean="0">
              <a:latin typeface="Calibri" pitchFamily="34" charset="0"/>
              <a:cs typeface="Calibri" pitchFamily="34" charset="0"/>
              <a:sym typeface="Symbol" pitchFamily="18" charset="2"/>
            </a:endParaRPr>
          </a:p>
          <a:p>
            <a:pPr algn="just"/>
            <a:r>
              <a:rPr lang="fr-BE" sz="2000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- 1 paroi épaisse striée, </a:t>
            </a:r>
          </a:p>
          <a:p>
            <a:pPr algn="just"/>
            <a:r>
              <a:rPr lang="fr-BE" sz="2000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 - 1 coque fine et délicate souvent perdue déjà au niveau de l’utérus.</a:t>
            </a:r>
          </a:p>
          <a:p>
            <a:pPr algn="just"/>
            <a:r>
              <a:rPr lang="fr-BE" sz="2000" b="1" dirty="0" smtClean="0">
                <a:latin typeface="Calibri" pitchFamily="34" charset="0"/>
                <a:cs typeface="Calibri" pitchFamily="34" charset="0"/>
                <a:sym typeface="Symbol" pitchFamily="18" charset="2"/>
              </a:rPr>
              <a:t>L’œuf est directement infestant.</a:t>
            </a:r>
          </a:p>
          <a:p>
            <a:pPr algn="just"/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3" y="2928934"/>
            <a:ext cx="6500858" cy="76980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 Kyste hydatique: larve hydatide</a:t>
            </a:r>
            <a:r>
              <a:rPr lang="en-CA" sz="24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en-CA" sz="2000" dirty="0" smtClean="0">
                <a:latin typeface="Calibri" pitchFamily="34" charset="0"/>
                <a:cs typeface="Calibri" pitchFamily="34" charset="0"/>
              </a:rPr>
              <a:t>-   taille variable qlq mm à des cm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2" descr="C:\Users\acer\Desktop\Hydatide_Echinococcus.gif"/>
          <p:cNvPicPr>
            <a:picLocks noChangeAspect="1" noChangeArrowheads="1"/>
          </p:cNvPicPr>
          <p:nvPr/>
        </p:nvPicPr>
        <p:blipFill>
          <a:blip r:embed="rId4"/>
          <a:srcRect l="2586" t="3896" r="2586" b="1299"/>
          <a:stretch>
            <a:fillRect/>
          </a:stretch>
        </p:blipFill>
        <p:spPr bwMode="auto">
          <a:xfrm>
            <a:off x="5145096" y="3857629"/>
            <a:ext cx="3796761" cy="2804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"/>
          <p:cNvPicPr>
            <a:picLocks/>
          </p:cNvPicPr>
          <p:nvPr/>
        </p:nvPicPr>
        <p:blipFill>
          <a:blip r:embed="rId5" cstate="print"/>
          <a:srcRect l="10828" t="12313" r="7695" b="11077"/>
          <a:stretch>
            <a:fillRect/>
          </a:stretch>
        </p:blipFill>
        <p:spPr>
          <a:xfrm>
            <a:off x="273781" y="3857628"/>
            <a:ext cx="4584767" cy="28040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37801" y="3860022"/>
            <a:ext cx="2220747" cy="12930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305649" y="268168"/>
            <a:ext cx="8349659" cy="72215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                                         Répartition géographique: 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1031" y="771028"/>
            <a:ext cx="1724814" cy="593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cs typeface="Arial"/>
              </a:rPr>
              <a:t>•</a:t>
            </a:r>
            <a:r>
              <a:rPr lang="en-CA" sz="2000" b="1" dirty="0" smtClean="0">
                <a:cs typeface="Arial Bold"/>
              </a:rPr>
              <a:t> </a:t>
            </a: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Cosmopolite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2144" y="1202050"/>
            <a:ext cx="7346269" cy="8898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•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Endémique dans les pays </a:t>
            </a:r>
          </a:p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avec élevage intensif de mouton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13816" y="699191"/>
            <a:ext cx="4670685" cy="31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214810" y="3931860"/>
            <a:ext cx="4655409" cy="7082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797" tIns="45898" rIns="91797" bIns="45898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Zone endémique</a:t>
            </a:r>
            <a:r>
              <a:rPr lang="fr-FR" sz="20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                  </a:t>
            </a:r>
          </a:p>
          <a:p>
            <a:r>
              <a:rPr lang="fr-FR" sz="20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cas sporadiques</a:t>
            </a:r>
            <a:endParaRPr lang="fr-FR" sz="20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2144" y="2064095"/>
            <a:ext cx="3725124" cy="368341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000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                               Cycle:</a:t>
            </a:r>
          </a:p>
          <a:p>
            <a:pPr>
              <a:lnSpc>
                <a:spcPts val="2771"/>
              </a:lnSpc>
            </a:pPr>
            <a:r>
              <a:rPr lang="en-CA" sz="2000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- HD</a:t>
            </a:r>
            <a:r>
              <a:rPr lang="en-CA" sz="2000" i="1" dirty="0" smtClean="0">
                <a:latin typeface="Arial Bold"/>
                <a:cs typeface="Arial Bold"/>
              </a:rPr>
              <a:t>: </a:t>
            </a:r>
            <a:r>
              <a:rPr lang="en-CA" sz="2000" b="1" i="1" dirty="0" smtClean="0">
                <a:solidFill>
                  <a:srgbClr val="C00000"/>
                </a:solidFill>
                <a:latin typeface="Arial Bold"/>
                <a:cs typeface="Arial Bold"/>
              </a:rPr>
              <a:t>- chien ++++, </a:t>
            </a:r>
          </a:p>
          <a:p>
            <a:pPr>
              <a:lnSpc>
                <a:spcPts val="2771"/>
              </a:lnSpc>
            </a:pPr>
            <a:r>
              <a:rPr lang="en-CA" sz="2000" b="1" i="1" dirty="0" smtClean="0">
                <a:solidFill>
                  <a:srgbClr val="C00000"/>
                </a:solidFill>
                <a:latin typeface="Arial Bold"/>
                <a:cs typeface="Arial Bold"/>
              </a:rPr>
              <a:t>           - </a:t>
            </a:r>
            <a:r>
              <a:rPr lang="en-CA" sz="2000" i="1" dirty="0" smtClean="0">
                <a:latin typeface="Arial Bold"/>
                <a:cs typeface="Arial Bold"/>
              </a:rPr>
              <a:t>canidés sauvages</a:t>
            </a:r>
          </a:p>
          <a:p>
            <a:pPr>
              <a:lnSpc>
                <a:spcPts val="2771"/>
              </a:lnSpc>
              <a:buFontTx/>
              <a:buChar char="-"/>
            </a:pPr>
            <a:r>
              <a:rPr lang="en-CA" sz="2000" b="1" i="1" u="sng" dirty="0" smtClean="0">
                <a:solidFill>
                  <a:srgbClr val="C00000"/>
                </a:solidFill>
                <a:cs typeface="Arial Bold"/>
              </a:rPr>
              <a:t>HI </a:t>
            </a:r>
            <a:r>
              <a:rPr lang="en-CA" sz="2000" b="1" i="1" u="sng" dirty="0" smtClean="0">
                <a:cs typeface="Arial Bold"/>
              </a:rPr>
              <a:t>:   </a:t>
            </a:r>
            <a:r>
              <a:rPr lang="en-CA" sz="2000" i="1" dirty="0" smtClean="0">
                <a:latin typeface="Arial Bold"/>
                <a:cs typeface="Arial Bold"/>
              </a:rPr>
              <a:t>- bovins, ovins , </a:t>
            </a:r>
            <a:r>
              <a:rPr lang="en-CA" sz="2000" i="1" dirty="0" err="1" smtClean="0">
                <a:latin typeface="Arial Bold"/>
                <a:cs typeface="Arial Bold"/>
              </a:rPr>
              <a:t>caprins</a:t>
            </a:r>
            <a:r>
              <a:rPr lang="en-CA" sz="2000" i="1" dirty="0" smtClean="0">
                <a:latin typeface="Arial Bold"/>
                <a:cs typeface="Arial Bold"/>
              </a:rPr>
              <a:t> </a:t>
            </a:r>
            <a:r>
              <a:rPr lang="en-CA" sz="2000" i="1" dirty="0" smtClean="0">
                <a:latin typeface="Arial Bold"/>
                <a:cs typeface="Arial Bold"/>
              </a:rPr>
              <a:t>    </a:t>
            </a:r>
          </a:p>
          <a:p>
            <a:pPr>
              <a:lnSpc>
                <a:spcPts val="2771"/>
              </a:lnSpc>
            </a:pPr>
            <a:r>
              <a:rPr lang="en-CA" sz="2000" i="1" dirty="0" smtClean="0">
                <a:latin typeface="Arial Bold"/>
                <a:cs typeface="Arial Bold"/>
              </a:rPr>
              <a:t>      </a:t>
            </a:r>
            <a:r>
              <a:rPr lang="en-CA" sz="2000" i="1" dirty="0" smtClean="0">
                <a:latin typeface="Arial Bold"/>
                <a:cs typeface="Arial Bold"/>
              </a:rPr>
              <a:t>- </a:t>
            </a:r>
            <a:r>
              <a:rPr lang="en-CA" sz="2000" i="1" dirty="0" smtClean="0">
                <a:latin typeface="Arial Bold"/>
                <a:cs typeface="Arial Bold"/>
              </a:rPr>
              <a:t>Homme (H. </a:t>
            </a:r>
            <a:r>
              <a:rPr lang="en-CA" sz="2000" i="1" dirty="0" err="1" smtClean="0">
                <a:latin typeface="Arial Bold"/>
                <a:cs typeface="Arial Bold"/>
              </a:rPr>
              <a:t>Accidentel</a:t>
            </a:r>
            <a:r>
              <a:rPr lang="en-CA" sz="2000" i="1" dirty="0" smtClean="0">
                <a:latin typeface="Arial Bold"/>
                <a:cs typeface="Arial Bold"/>
              </a:rPr>
              <a:t>).</a:t>
            </a:r>
            <a:endParaRPr lang="en-CA" sz="2000" i="1" dirty="0" smtClean="0">
              <a:latin typeface="Arial Bold"/>
              <a:cs typeface="Arial Bold"/>
            </a:endParaRPr>
          </a:p>
          <a:p>
            <a:pPr>
              <a:lnSpc>
                <a:spcPts val="2771"/>
              </a:lnSpc>
            </a:pPr>
            <a:r>
              <a:rPr lang="en-CA" sz="2000" b="1" i="1" u="sng" dirty="0" smtClean="0">
                <a:latin typeface="Arial Bold"/>
                <a:cs typeface="Arial Bold"/>
              </a:rPr>
              <a:t>-</a:t>
            </a:r>
            <a:r>
              <a:rPr lang="en-CA" sz="2000" b="1" i="1" u="sng" dirty="0" smtClean="0">
                <a:solidFill>
                  <a:srgbClr val="C00000"/>
                </a:solidFill>
                <a:cs typeface="Arial Bold"/>
              </a:rPr>
              <a:t> Réservoir</a:t>
            </a:r>
            <a:r>
              <a:rPr lang="en-CA" sz="2000" b="1" i="1" dirty="0" smtClean="0">
                <a:latin typeface="Arial Bold"/>
                <a:cs typeface="Arial Bold"/>
              </a:rPr>
              <a:t>:  </a:t>
            </a:r>
            <a:r>
              <a:rPr lang="fr-F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chien </a:t>
            </a:r>
            <a:r>
              <a:rPr lang="fr-FR" sz="2000" b="1" i="1" dirty="0" smtClean="0">
                <a:latin typeface="Calibri" pitchFamily="34" charset="0"/>
                <a:cs typeface="Calibri" pitchFamily="34" charset="0"/>
              </a:rPr>
              <a:t>dans les régions </a:t>
            </a: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d'élevage, et canidés sauvages, les chiens vagabonds entraînent la dissémination. </a:t>
            </a:r>
          </a:p>
          <a:p>
            <a:pPr>
              <a:lnSpc>
                <a:spcPts val="2771"/>
              </a:lnSpc>
            </a:pPr>
            <a:endParaRPr lang="en-CA" sz="2000" i="1" dirty="0" smtClean="0">
              <a:latin typeface="Arial Bold"/>
              <a:cs typeface="Arial Bold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13815" y="4722067"/>
            <a:ext cx="4728041" cy="187245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797" tIns="45898" rIns="91797" bIns="45898">
            <a:spAutoFit/>
          </a:bodyPr>
          <a:lstStyle/>
          <a:p>
            <a:pPr>
              <a:lnSpc>
                <a:spcPts val="2309"/>
              </a:lnSpc>
            </a:pPr>
            <a:r>
              <a:rPr lang="en-CA" sz="1600" b="1" i="1" u="sng" dirty="0" smtClean="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Contamination de </a:t>
            </a:r>
            <a:r>
              <a:rPr lang="en-CA" b="1" i="1" u="sng" dirty="0" err="1" smtClean="0">
                <a:solidFill>
                  <a:srgbClr val="C00000"/>
                </a:solidFill>
                <a:latin typeface="Arial Bold"/>
                <a:cs typeface="Arial Bold"/>
              </a:rPr>
              <a:t>l’homme</a:t>
            </a: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: </a:t>
            </a:r>
          </a:p>
          <a:p>
            <a:pPr>
              <a:lnSpc>
                <a:spcPts val="2309"/>
              </a:lnSpc>
            </a:pPr>
            <a:endParaRPr lang="en-CA" b="1" i="1" u="sng" dirty="0" smtClean="0">
              <a:solidFill>
                <a:srgbClr val="C00000"/>
              </a:solidFill>
              <a:latin typeface="Arial Bold"/>
              <a:cs typeface="Arial Bold"/>
            </a:endParaRPr>
          </a:p>
          <a:p>
            <a:pPr>
              <a:lnSpc>
                <a:spcPts val="2309"/>
              </a:lnSpc>
            </a:pPr>
            <a:r>
              <a:rPr lang="en-CA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- Directe </a:t>
            </a:r>
            <a:r>
              <a:rPr lang="en-CA" b="1" i="1" dirty="0" smtClean="0">
                <a:solidFill>
                  <a:srgbClr val="C00000"/>
                </a:solidFill>
                <a:latin typeface="Arial Bold"/>
                <a:cs typeface="Arial Bold"/>
              </a:rPr>
              <a:t>: </a:t>
            </a:r>
            <a:r>
              <a:rPr lang="en-CA" i="1" dirty="0" smtClean="0">
                <a:latin typeface="Arial Bold"/>
                <a:cs typeface="Arial Bold"/>
              </a:rPr>
              <a:t>+++ contact avec le chien</a:t>
            </a:r>
            <a:r>
              <a:rPr lang="en-CA" i="1" dirty="0" smtClean="0">
                <a:solidFill>
                  <a:srgbClr val="C00000"/>
                </a:solidFill>
                <a:latin typeface="Arial Bold"/>
                <a:cs typeface="Arial Bold"/>
              </a:rPr>
              <a:t>.</a:t>
            </a:r>
          </a:p>
          <a:p>
            <a:pPr>
              <a:lnSpc>
                <a:spcPts val="2309"/>
              </a:lnSpc>
            </a:pPr>
            <a:endParaRPr lang="en-CA" i="1" dirty="0" smtClean="0">
              <a:solidFill>
                <a:srgbClr val="C00000"/>
              </a:solidFill>
              <a:latin typeface="Arial Bold"/>
              <a:cs typeface="Arial Bold"/>
            </a:endParaRPr>
          </a:p>
          <a:p>
            <a:pPr>
              <a:lnSpc>
                <a:spcPts val="2309"/>
              </a:lnSpc>
            </a:pPr>
            <a:endParaRPr lang="en-CA" i="1" dirty="0" smtClean="0">
              <a:solidFill>
                <a:srgbClr val="C00000"/>
              </a:solidFill>
              <a:latin typeface="Arial Bold"/>
              <a:cs typeface="Arial Bold"/>
            </a:endParaRPr>
          </a:p>
          <a:p>
            <a:pPr>
              <a:lnSpc>
                <a:spcPts val="2309"/>
              </a:lnSpc>
            </a:pPr>
            <a:endParaRPr lang="en-CA" b="1" i="1" u="sng" dirty="0" smtClean="0">
              <a:solidFill>
                <a:srgbClr val="C00000"/>
              </a:solidFill>
              <a:latin typeface="Arial Bold"/>
              <a:cs typeface="Arial Bold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5452" y="5655950"/>
            <a:ext cx="4441493" cy="680891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r>
              <a:rPr lang="en-CA" sz="2000" b="1" i="1" u="sng" dirty="0" smtClean="0">
                <a:solidFill>
                  <a:srgbClr val="C00000"/>
                </a:solidFill>
                <a:cs typeface="Arial Bold"/>
              </a:rPr>
              <a:t>Indirecte </a:t>
            </a:r>
            <a:r>
              <a:rPr lang="en-CA" dirty="0" smtClean="0">
                <a:cs typeface="Arial Bold"/>
              </a:rPr>
              <a:t>: (par des fruits et légumes souillés par des  excréments de chien)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rcRect l="9262" t="9165" r="9262" b="11077"/>
          <a:stretch>
            <a:fillRect/>
          </a:stretch>
        </p:blipFill>
        <p:spPr>
          <a:xfrm>
            <a:off x="345417" y="268168"/>
            <a:ext cx="8524802" cy="6321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acer\Desktop\f22-03-978229474839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8572560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285720" y="357166"/>
            <a:ext cx="5269269" cy="57451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CLINIQUE:</a:t>
            </a: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  <a:buFont typeface="Wingdings" pitchFamily="2" charset="2"/>
              <a:buChar char="Ø"/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36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36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28596" y="928670"/>
            <a:ext cx="4923530" cy="5416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  <a:buFont typeface="Wingdings" pitchFamily="2" charset="2"/>
              <a:buChar char="§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Développement lent ( chronique).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8596" y="1285860"/>
            <a:ext cx="7196490" cy="80791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  <a:buFont typeface="Wingdings" pitchFamily="2" charset="2"/>
              <a:buChar char="§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Manifestations cliniques après plusieurs</a:t>
            </a:r>
          </a:p>
          <a:p>
            <a:pPr>
              <a:lnSpc>
                <a:spcPts val="2078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 années d’évolution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8596" y="1928802"/>
            <a:ext cx="4797887" cy="53860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078"/>
              </a:lnSpc>
              <a:buFont typeface="Wingdings" pitchFamily="2" charset="2"/>
              <a:buChar char="§"/>
            </a:pP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CA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 types de manifestations:</a:t>
            </a:r>
          </a:p>
          <a:p>
            <a:pPr>
              <a:lnSpc>
                <a:spcPts val="2078"/>
              </a:lnSpc>
            </a:pPr>
            <a:endParaRPr lang="en-CA" sz="2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7224" y="3286124"/>
            <a:ext cx="4714908" cy="70250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47"/>
              </a:lnSpc>
              <a:buFont typeface="Arial" pitchFamily="34" charset="0"/>
              <a:buChar char="•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Rupture du kyste hydatique:  hydatidose   </a:t>
            </a:r>
          </a:p>
          <a:p>
            <a:pPr>
              <a:lnSpc>
                <a:spcPts val="1847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  secondaire</a:t>
            </a:r>
          </a:p>
          <a:p>
            <a:pPr>
              <a:lnSpc>
                <a:spcPts val="1847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857224" y="2857496"/>
            <a:ext cx="5143536" cy="71814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• Complications par compression mécanique</a:t>
            </a:r>
          </a:p>
          <a:p>
            <a:pPr>
              <a:lnSpc>
                <a:spcPts val="2771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857224" y="2428868"/>
            <a:ext cx="4216235" cy="71814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• Masse abdominale</a:t>
            </a:r>
          </a:p>
          <a:p>
            <a:pPr>
              <a:lnSpc>
                <a:spcPts val="2771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428596" y="4000504"/>
            <a:ext cx="5014589" cy="107721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§"/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parfois </a:t>
            </a:r>
            <a:r>
              <a:rPr lang="en-CA" sz="2000" i="1" dirty="0" smtClean="0">
                <a:latin typeface="Calibri" pitchFamily="34" charset="0"/>
                <a:cs typeface="Calibri" pitchFamily="34" charset="0"/>
              </a:rPr>
              <a:t>de découverte fortuite  lors d’un </a:t>
            </a:r>
          </a:p>
          <a:p>
            <a:pPr>
              <a:lnSpc>
                <a:spcPts val="2771"/>
              </a:lnSpc>
            </a:pPr>
            <a:r>
              <a:rPr lang="en-CA" sz="2000" i="1" dirty="0" smtClean="0">
                <a:latin typeface="Calibri" pitchFamily="34" charset="0"/>
                <a:cs typeface="Calibri" pitchFamily="34" charset="0"/>
              </a:rPr>
              <a:t>     examen  radiologique</a:t>
            </a:r>
          </a:p>
          <a:p>
            <a:pPr>
              <a:lnSpc>
                <a:spcPts val="2771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2925" y="771028"/>
            <a:ext cx="2507295" cy="560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5572132" y="500042"/>
            <a:ext cx="3366541" cy="600163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fr-FR" sz="16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LOCALISATIONS </a:t>
            </a:r>
            <a:r>
              <a:rPr lang="fr-FR" sz="16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endParaRPr lang="fr-FR" sz="16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  cérébrale:7%</a:t>
            </a: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 pulmonaire:30%</a:t>
            </a: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hépatique: 50%</a:t>
            </a: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                                          intestinale: 7%  abdominale: 8%</a:t>
            </a: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endParaRPr lang="fr-FR" sz="1600" b="1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   osseuse: 2%</a:t>
            </a: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  <a:p>
            <a:endParaRPr lang="fr-FR" sz="16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C:\Users\acer\Desktop\nj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857760"/>
            <a:ext cx="5000660" cy="1814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305649" y="196331"/>
            <a:ext cx="8134749" cy="72215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  <a:buFont typeface="Wingdings" pitchFamily="2" charset="2"/>
              <a:buChar char="Ø"/>
            </a:pPr>
            <a:r>
              <a:rPr lang="en-CA" sz="2400" b="1" i="1" u="sng" dirty="0" smtClean="0">
                <a:solidFill>
                  <a:srgbClr val="C00000"/>
                </a:solidFill>
                <a:latin typeface="Arial Bold"/>
                <a:cs typeface="Arial Bold"/>
              </a:rPr>
              <a:t>                                                                      CLINIQUE</a:t>
            </a: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85720" y="1000108"/>
            <a:ext cx="5041623" cy="469402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1- Hydatidose hépatique</a:t>
            </a: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88691" y="1202051"/>
            <a:ext cx="4726251" cy="271869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270"/>
              </a:lnSpc>
            </a:pPr>
            <a:r>
              <a:rPr lang="en-CA" sz="2000" dirty="0" smtClean="0">
                <a:solidFill>
                  <a:srgbClr val="3333CC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CA" sz="2000" dirty="0" smtClean="0">
                <a:solidFill>
                  <a:srgbClr val="C0BFC0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Forme la plus fréquente (60% des cas)</a:t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 Hépatomégalie isolée et indolore</a:t>
            </a:r>
            <a:br>
              <a:rPr lang="en-CA" sz="2000" dirty="0" smtClean="0"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 Compression des voies biliaires</a:t>
            </a:r>
          </a:p>
          <a:p>
            <a:pPr>
              <a:lnSpc>
                <a:spcPts val="5270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88692" y="3285326"/>
            <a:ext cx="3011738" cy="593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 Rupture du kyste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57224" y="3644512"/>
            <a:ext cx="4714908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• Dans les voies biliaires: angiocholite</a:t>
            </a:r>
          </a:p>
          <a:p>
            <a:pPr>
              <a:lnSpc>
                <a:spcPts val="2309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57224" y="4214818"/>
            <a:ext cx="2166320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• Dans le péritoine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8662" y="4572008"/>
            <a:ext cx="4214842" cy="88485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• Dans un vaisseau:   dissémination </a:t>
            </a:r>
          </a:p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   hématogène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17054" y="5214950"/>
            <a:ext cx="4083507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  Infection du kyste rompu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8193" y="771029"/>
            <a:ext cx="3140087" cy="1867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500694" y="2786058"/>
            <a:ext cx="3500430" cy="14773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9" tIns="45715" rIns="91429" bIns="45715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Échographie hépatique montrant un kyste hydatique avec  une image de multiples vésicules filles en « sac de billes » ou  en « nid  d’abeilles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Picture 4" descr="6"/>
          <p:cNvPicPr>
            <a:picLocks noChangeAspect="1" noChangeArrowheads="1"/>
          </p:cNvPicPr>
          <p:nvPr/>
        </p:nvPicPr>
        <p:blipFill>
          <a:blip r:embed="rId3"/>
          <a:srcRect t="7139"/>
          <a:stretch>
            <a:fillRect/>
          </a:stretch>
        </p:blipFill>
        <p:spPr bwMode="auto">
          <a:xfrm>
            <a:off x="5789829" y="4578393"/>
            <a:ext cx="3080392" cy="2083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351254" y="5871461"/>
            <a:ext cx="3295301" cy="4019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9" tIns="45715" rIns="91429" bIns="45715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 Scanner  Kyste 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hépatique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73781" y="196331"/>
            <a:ext cx="5444411" cy="577725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1"/>
              </a:lnSpc>
            </a:pPr>
            <a:r>
              <a:rPr lang="en-CA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2-   Hydatidose pulmonaire:</a:t>
            </a: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771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45417" y="771028"/>
            <a:ext cx="8596439" cy="223138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23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</a:t>
            </a: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2eme  localisation en fréquence (</a:t>
            </a: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30% des </a:t>
            </a:r>
            <a:r>
              <a:rPr lang="en-CA" sz="2000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cas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lnSpc>
                <a:spcPts val="5823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-   Toux, dyspnée, hémoptysie</a:t>
            </a:r>
          </a:p>
          <a:p>
            <a:pPr>
              <a:lnSpc>
                <a:spcPts val="5823"/>
              </a:lnSpc>
            </a:pPr>
            <a:endParaRPr lang="en-CA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45418" y="2428868"/>
            <a:ext cx="4232232" cy="58990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09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</a:t>
            </a: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Compression d’une bronche</a:t>
            </a:r>
          </a:p>
          <a:p>
            <a:pPr>
              <a:lnSpc>
                <a:spcPts val="2309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17055" y="2857496"/>
            <a:ext cx="7521884" cy="219290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722"/>
              </a:lnSpc>
            </a:pP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Rupture du kyste dans une </a:t>
            </a:r>
            <a:r>
              <a:rPr lang="en-CA" sz="2000" dirty="0" smtClean="0">
                <a:latin typeface="Calibri" pitchFamily="34" charset="0"/>
                <a:cs typeface="Calibri" pitchFamily="34" charset="0"/>
              </a:rPr>
              <a:t>bronche </a:t>
            </a:r>
            <a:r>
              <a:rPr lang="en-CA" sz="2000" b="1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CA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vomique</a:t>
            </a:r>
            <a: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CA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</a:br>
            <a:r>
              <a:rPr lang="en-CA" sz="2000" dirty="0" smtClean="0">
                <a:latin typeface="Calibri" pitchFamily="34" charset="0"/>
                <a:cs typeface="Calibri" pitchFamily="34" charset="0"/>
              </a:rPr>
              <a:t>– Infection du kyste rompu</a:t>
            </a:r>
          </a:p>
          <a:p>
            <a:pPr>
              <a:lnSpc>
                <a:spcPts val="5722"/>
              </a:lnSpc>
            </a:pPr>
            <a:endParaRPr lang="en-CA" sz="20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7054" y="4500570"/>
            <a:ext cx="6440946" cy="977550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lnSpc>
                <a:spcPts val="2309"/>
              </a:lnSpc>
              <a:buFont typeface="Wingdings" pitchFamily="2" charset="2"/>
              <a:buChar char="§"/>
            </a:pPr>
            <a:r>
              <a:rPr lang="en-CA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Examens radiologiques: </a:t>
            </a:r>
          </a:p>
          <a:p>
            <a:pPr>
              <a:lnSpc>
                <a:spcPts val="2309"/>
              </a:lnSpc>
            </a:pPr>
            <a:endParaRPr lang="en-CA" sz="24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ts val="2309"/>
              </a:lnSpc>
            </a:pPr>
            <a:endParaRPr lang="en-CA" sz="2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3781" y="5000636"/>
            <a:ext cx="5014589" cy="862134"/>
          </a:xfrm>
          <a:prstGeom prst="rect">
            <a:avLst/>
          </a:prstGeom>
        </p:spPr>
        <p:txBody>
          <a:bodyPr wrap="square" lIns="91797" tIns="45898" rIns="91797" bIns="45898"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- imagerie =&gt; masse liquidienne arrondie    </a:t>
            </a:r>
          </a:p>
          <a:p>
            <a:pPr>
              <a:spcBef>
                <a:spcPct val="50000"/>
              </a:spcBef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diamètre &gt; 2 cm . </a:t>
            </a:r>
          </a:p>
        </p:txBody>
      </p:sp>
      <p:pic>
        <p:nvPicPr>
          <p:cNvPr id="3074" name="Picture 2" descr="C:\Users\acer\Desktop\index.jpg"/>
          <p:cNvPicPr>
            <a:picLocks noChangeAspect="1" noChangeArrowheads="1"/>
          </p:cNvPicPr>
          <p:nvPr/>
        </p:nvPicPr>
        <p:blipFill>
          <a:blip r:embed="rId2"/>
          <a:srcRect l="5455"/>
          <a:stretch>
            <a:fillRect/>
          </a:stretch>
        </p:blipFill>
        <p:spPr bwMode="auto">
          <a:xfrm>
            <a:off x="5929322" y="1500174"/>
            <a:ext cx="3000396" cy="3143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742</TotalTime>
  <Words>987</Words>
  <Application>Microsoft Office PowerPoint</Application>
  <PresentationFormat>Affichage à l'écran (4:3)</PresentationFormat>
  <Paragraphs>299</Paragraphs>
  <Slides>18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Solstice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à l’helminthologie  Médicale</dc:title>
  <dc:creator>acer</dc:creator>
  <cp:lastModifiedBy>acer</cp:lastModifiedBy>
  <cp:revision>94</cp:revision>
  <dcterms:created xsi:type="dcterms:W3CDTF">2016-01-30T16:51:27Z</dcterms:created>
  <dcterms:modified xsi:type="dcterms:W3CDTF">2024-05-14T09:28:29Z</dcterms:modified>
</cp:coreProperties>
</file>