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0"/>
  </p:notesMasterIdLst>
  <p:sldIdLst>
    <p:sldId id="355" r:id="rId2"/>
    <p:sldId id="329" r:id="rId3"/>
    <p:sldId id="301" r:id="rId4"/>
    <p:sldId id="258" r:id="rId5"/>
    <p:sldId id="338" r:id="rId6"/>
    <p:sldId id="339" r:id="rId7"/>
    <p:sldId id="340" r:id="rId8"/>
    <p:sldId id="341" r:id="rId9"/>
    <p:sldId id="352" r:id="rId10"/>
    <p:sldId id="342" r:id="rId11"/>
    <p:sldId id="353" r:id="rId12"/>
    <p:sldId id="354" r:id="rId13"/>
    <p:sldId id="345" r:id="rId14"/>
    <p:sldId id="346" r:id="rId15"/>
    <p:sldId id="347" r:id="rId16"/>
    <p:sldId id="348" r:id="rId17"/>
    <p:sldId id="349" r:id="rId18"/>
    <p:sldId id="351" r:id="rId19"/>
    <p:sldId id="350" r:id="rId20"/>
    <p:sldId id="263" r:id="rId21"/>
    <p:sldId id="265" r:id="rId22"/>
    <p:sldId id="259" r:id="rId23"/>
    <p:sldId id="260" r:id="rId24"/>
    <p:sldId id="320" r:id="rId25"/>
    <p:sldId id="271" r:id="rId26"/>
    <p:sldId id="332" r:id="rId27"/>
    <p:sldId id="323" r:id="rId28"/>
    <p:sldId id="324" r:id="rId29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515" autoAdjust="0"/>
    <p:restoredTop sz="94624" autoAdjust="0"/>
  </p:normalViewPr>
  <p:slideViewPr>
    <p:cSldViewPr>
      <p:cViewPr>
        <p:scale>
          <a:sx n="70" d="100"/>
          <a:sy n="70" d="100"/>
        </p:scale>
        <p:origin x="-1386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96" y="2034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6E608D-45D4-41EA-B8DF-3495D594C99C}" type="datetimeFigureOut">
              <a:rPr lang="fr-FR" smtClean="0"/>
              <a:pPr/>
              <a:t>14/05/2024</a:t>
            </a:fld>
            <a:endParaRPr lang="fr-FR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D68D34-6BA0-4E1D-B570-AD698461FF85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DC751C5-3ACD-4C82-B348-3A0111FF3012}" type="slidenum">
              <a:rPr lang="fr-FR"/>
              <a:pPr/>
              <a:t>2</a:t>
            </a:fld>
            <a:endParaRPr lang="fr-FR" dirty="0"/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fr-FR" dirty="0" err="1" smtClean="0"/>
              <a:t>Icono</a:t>
            </a:r>
            <a:r>
              <a:rPr lang="fr-FR" dirty="0" smtClean="0"/>
              <a:t> :</a:t>
            </a:r>
          </a:p>
          <a:p>
            <a:pPr eaLnBrk="1" hangingPunct="1">
              <a:buFontTx/>
              <a:buChar char="-"/>
            </a:pPr>
            <a:r>
              <a:rPr lang="fr-FR" dirty="0" smtClean="0"/>
              <a:t>Amibe</a:t>
            </a:r>
          </a:p>
          <a:p>
            <a:pPr eaLnBrk="1" hangingPunct="1">
              <a:buFontTx/>
              <a:buChar char="-"/>
            </a:pPr>
            <a:r>
              <a:rPr lang="fr-FR" dirty="0" smtClean="0"/>
              <a:t>Ascaris</a:t>
            </a:r>
          </a:p>
          <a:p>
            <a:pPr eaLnBrk="1" hangingPunct="1">
              <a:buFontTx/>
              <a:buChar char="-"/>
            </a:pPr>
            <a:r>
              <a:rPr lang="fr-FR" dirty="0" smtClean="0"/>
              <a:t>Fasciola hepatica</a:t>
            </a:r>
          </a:p>
          <a:p>
            <a:pPr eaLnBrk="1" hangingPunct="1">
              <a:buFontTx/>
              <a:buChar char="-"/>
            </a:pPr>
            <a:r>
              <a:rPr lang="fr-FR" dirty="0" smtClean="0"/>
              <a:t>Taenia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D68D34-6BA0-4E1D-B570-AD698461FF85}" type="slidenum">
              <a:rPr lang="fr-FR" smtClean="0"/>
              <a:pPr/>
              <a:t>19</a:t>
            </a:fld>
            <a:endParaRPr lang="fr-FR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r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22" name="Sous-titr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fr-FR" smtClean="0"/>
              <a:t>Cliquez pour modifier le style des sous-titres du masque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96CE04A-C583-4044-AB8D-36B906A572F2}" type="datetimeFigureOut">
              <a:rPr lang="fr-FR" smtClean="0"/>
              <a:pPr/>
              <a:t>14/05/2024</a:t>
            </a:fld>
            <a:endParaRPr lang="fr-FR" dirty="0"/>
          </a:p>
        </p:txBody>
      </p:sp>
      <p:sp>
        <p:nvSpPr>
          <p:cNvPr id="20" name="Espace réservé du pied de page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 dirty="0"/>
          </a:p>
        </p:txBody>
      </p:sp>
      <p:sp>
        <p:nvSpPr>
          <p:cNvPr id="10" name="Espace réservé du numéro de diapositive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B583C34-613D-4C44-9812-9AD38B566C26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8" name="Ellipse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Ellipse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96CE04A-C583-4044-AB8D-36B906A572F2}" type="datetimeFigureOut">
              <a:rPr lang="fr-FR" smtClean="0"/>
              <a:pPr/>
              <a:t>14/05/2024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B583C34-613D-4C44-9812-9AD38B566C26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96CE04A-C583-4044-AB8D-36B906A572F2}" type="datetimeFigureOut">
              <a:rPr lang="fr-FR" smtClean="0"/>
              <a:pPr/>
              <a:t>14/05/2024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B583C34-613D-4C44-9812-9AD38B566C26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96CE04A-C583-4044-AB8D-36B906A572F2}" type="datetimeFigureOut">
              <a:rPr lang="fr-FR" smtClean="0"/>
              <a:pPr/>
              <a:t>14/05/2024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B583C34-613D-4C44-9812-9AD38B566C26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96CE04A-C583-4044-AB8D-36B906A572F2}" type="datetimeFigureOut">
              <a:rPr lang="fr-FR" smtClean="0"/>
              <a:pPr/>
              <a:t>14/05/2024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B583C34-613D-4C44-9812-9AD38B566C26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Ellipse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Ellipse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96CE04A-C583-4044-AB8D-36B906A572F2}" type="datetimeFigureOut">
              <a:rPr lang="fr-FR" smtClean="0"/>
              <a:pPr/>
              <a:t>14/05/2024</a:t>
            </a:fld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B583C34-613D-4C44-9812-9AD38B566C26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96CE04A-C583-4044-AB8D-36B906A572F2}" type="datetimeFigureOut">
              <a:rPr lang="fr-FR" smtClean="0"/>
              <a:pPr/>
              <a:t>14/05/2024</a:t>
            </a:fld>
            <a:endParaRPr lang="fr-FR" dirty="0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 dirty="0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B583C34-613D-4C44-9812-9AD38B566C26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96CE04A-C583-4044-AB8D-36B906A572F2}" type="datetimeFigureOut">
              <a:rPr lang="fr-FR" smtClean="0"/>
              <a:pPr/>
              <a:t>14/05/2024</a:t>
            </a:fld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B583C34-613D-4C44-9812-9AD38B566C26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96CE04A-C583-4044-AB8D-36B906A572F2}" type="datetimeFigureOut">
              <a:rPr lang="fr-FR" smtClean="0"/>
              <a:pPr/>
              <a:t>14/05/2024</a:t>
            </a:fld>
            <a:endParaRPr lang="fr-FR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B583C34-613D-4C44-9812-9AD38B566C26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96CE04A-C583-4044-AB8D-36B906A572F2}" type="datetimeFigureOut">
              <a:rPr lang="fr-FR" smtClean="0"/>
              <a:pPr/>
              <a:t>14/05/2024</a:t>
            </a:fld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B583C34-613D-4C44-9812-9AD38B566C26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96CE04A-C583-4044-AB8D-36B906A572F2}" type="datetimeFigureOut">
              <a:rPr lang="fr-FR" smtClean="0"/>
              <a:pPr/>
              <a:t>14/05/2024</a:t>
            </a:fld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B583C34-613D-4C44-9812-9AD38B566C26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fr-FR" smtClean="0"/>
              <a:t>Cliquez sur l'icône pour ajouter une image</a:t>
            </a:r>
            <a:endParaRPr kumimoji="0" lang="en-US" dirty="0"/>
          </a:p>
        </p:txBody>
      </p:sp>
      <p:sp>
        <p:nvSpPr>
          <p:cNvPr id="9" name="Organigramme : Processu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Organigramme : Processu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cteurs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Ellipse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Bouée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Espace réservé du titre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9" name="Espace réservé du texte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24" name="Espace réservé de la date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B96CE04A-C583-4044-AB8D-36B906A572F2}" type="datetimeFigureOut">
              <a:rPr lang="fr-FR" smtClean="0"/>
              <a:pPr/>
              <a:t>14/05/2024</a:t>
            </a:fld>
            <a:endParaRPr lang="fr-FR" dirty="0"/>
          </a:p>
        </p:txBody>
      </p:sp>
      <p:sp>
        <p:nvSpPr>
          <p:cNvPr id="10" name="Espace réservé du pied de page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fr-FR" dirty="0"/>
          </a:p>
        </p:txBody>
      </p:sp>
      <p:sp>
        <p:nvSpPr>
          <p:cNvPr id="22" name="Espace réservé du numéro de diapositive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1B583C34-613D-4C44-9812-9AD38B566C26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142976" y="142852"/>
            <a:ext cx="7858180" cy="300039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175"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ZoneTexte 4"/>
          <p:cNvSpPr txBox="1">
            <a:spLocks noChangeArrowheads="1"/>
          </p:cNvSpPr>
          <p:nvPr/>
        </p:nvSpPr>
        <p:spPr bwMode="auto">
          <a:xfrm>
            <a:off x="2500298" y="785794"/>
            <a:ext cx="49091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fr-FR" sz="2000" b="1" dirty="0"/>
              <a:t>Université Abderrahmane Mira – Bejaïa</a:t>
            </a:r>
          </a:p>
        </p:txBody>
      </p:sp>
      <p:pic>
        <p:nvPicPr>
          <p:cNvPr id="7" name="Picture 7" descr="C:\Documents and Settings\Administrateur\Bureau\téléchargement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00430" y="1428736"/>
            <a:ext cx="2786062" cy="571500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</p:pic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3643306" y="2285992"/>
            <a:ext cx="241142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fr-FR" b="1" dirty="0"/>
              <a:t>Faculté de médecine</a:t>
            </a:r>
          </a:p>
        </p:txBody>
      </p:sp>
      <p:sp>
        <p:nvSpPr>
          <p:cNvPr id="9" name="Rectangle 8"/>
          <p:cNvSpPr/>
          <p:nvPr/>
        </p:nvSpPr>
        <p:spPr>
          <a:xfrm>
            <a:off x="1142976" y="5857892"/>
            <a:ext cx="7858180" cy="50006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175"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Sous-titre 2"/>
          <p:cNvSpPr>
            <a:spLocks noGrp="1"/>
          </p:cNvSpPr>
          <p:nvPr>
            <p:ph type="subTitle" idx="1"/>
          </p:nvPr>
        </p:nvSpPr>
        <p:spPr>
          <a:xfrm>
            <a:off x="1214414" y="5929330"/>
            <a:ext cx="1571636" cy="357190"/>
          </a:xfrm>
        </p:spPr>
        <p:txBody>
          <a:bodyPr>
            <a:normAutofit/>
          </a:bodyPr>
          <a:lstStyle/>
          <a:p>
            <a:r>
              <a:rPr lang="fr-FR" sz="18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Dr. AMIOUR </a:t>
            </a:r>
          </a:p>
          <a:p>
            <a:endParaRPr lang="fr-FR" b="1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1" name="ZoneTexte 8"/>
          <p:cNvSpPr txBox="1">
            <a:spLocks noChangeArrowheads="1"/>
          </p:cNvSpPr>
          <p:nvPr/>
        </p:nvSpPr>
        <p:spPr bwMode="auto">
          <a:xfrm>
            <a:off x="5500694" y="5929330"/>
            <a:ext cx="383310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b="1" dirty="0"/>
              <a:t>Année universitaire </a:t>
            </a:r>
            <a:r>
              <a:rPr lang="fr-FR" b="1" dirty="0" smtClean="0"/>
              <a:t>2023/2024</a:t>
            </a:r>
            <a:endParaRPr lang="fr-FR" b="1" dirty="0"/>
          </a:p>
        </p:txBody>
      </p:sp>
      <p:sp>
        <p:nvSpPr>
          <p:cNvPr id="12" name="Organigramme : Connecteur 11"/>
          <p:cNvSpPr/>
          <p:nvPr/>
        </p:nvSpPr>
        <p:spPr>
          <a:xfrm>
            <a:off x="4714876" y="3000372"/>
            <a:ext cx="457200" cy="457200"/>
          </a:xfrm>
          <a:prstGeom prst="flowChartConnector">
            <a:avLst/>
          </a:prstGeom>
          <a:solidFill>
            <a:schemeClr val="bg1"/>
          </a:solidFill>
          <a:ln w="38100">
            <a:solidFill>
              <a:schemeClr val="tx2">
                <a:lumMod val="20000"/>
                <a:lumOff val="8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4" name="Connecteur droit 13"/>
          <p:cNvCxnSpPr/>
          <p:nvPr/>
        </p:nvCxnSpPr>
        <p:spPr>
          <a:xfrm>
            <a:off x="5214942" y="3286124"/>
            <a:ext cx="3786214" cy="1588"/>
          </a:xfrm>
          <a:prstGeom prst="line">
            <a:avLst/>
          </a:prstGeom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8" name="Connecteur droit 17"/>
          <p:cNvCxnSpPr/>
          <p:nvPr/>
        </p:nvCxnSpPr>
        <p:spPr>
          <a:xfrm>
            <a:off x="1142976" y="3286124"/>
            <a:ext cx="3500461" cy="1589"/>
          </a:xfrm>
          <a:prstGeom prst="line">
            <a:avLst/>
          </a:prstGeom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29" name="Rectangle 28"/>
          <p:cNvSpPr/>
          <p:nvPr/>
        </p:nvSpPr>
        <p:spPr>
          <a:xfrm>
            <a:off x="285720" y="4000504"/>
            <a:ext cx="885828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4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 </a:t>
            </a:r>
            <a:r>
              <a:rPr lang="fr-FR" sz="4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                 </a:t>
            </a:r>
            <a:r>
              <a:rPr lang="fr-FR" sz="4400" b="1" dirty="0" smtClean="0">
                <a:latin typeface="Calibri" pitchFamily="34" charset="0"/>
                <a:cs typeface="Calibri" pitchFamily="34" charset="0"/>
              </a:rPr>
              <a:t>Les </a:t>
            </a:r>
            <a:r>
              <a:rPr lang="fr-FR" sz="4400" b="1" dirty="0" smtClean="0">
                <a:latin typeface="Calibri" pitchFamily="34" charset="0"/>
                <a:cs typeface="Calibri" pitchFamily="34" charset="0"/>
              </a:rPr>
              <a:t>Trématodoses</a:t>
            </a:r>
            <a:r>
              <a:rPr lang="fr-FR" sz="4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  </a:t>
            </a:r>
            <a:endParaRPr lang="fr-FR" sz="4400" b="1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r>
              <a:rPr lang="fr-FR" sz="4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        </a:t>
            </a:r>
          </a:p>
        </p:txBody>
      </p:sp>
      <p:sp>
        <p:nvSpPr>
          <p:cNvPr id="15" name="Arc plein 14"/>
          <p:cNvSpPr/>
          <p:nvPr/>
        </p:nvSpPr>
        <p:spPr>
          <a:xfrm rot="5400000">
            <a:off x="464315" y="392885"/>
            <a:ext cx="1357322" cy="1428760"/>
          </a:xfrm>
          <a:prstGeom prst="blockArc">
            <a:avLst>
              <a:gd name="adj1" fmla="val 10738851"/>
              <a:gd name="adj2" fmla="val 21423427"/>
              <a:gd name="adj3" fmla="val 10448"/>
            </a:avLst>
          </a:prstGeom>
          <a:solidFill>
            <a:srgbClr val="DBCFB7"/>
          </a:solidFill>
          <a:ln>
            <a:solidFill>
              <a:srgbClr val="D0BF9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pic>
        <p:nvPicPr>
          <p:cNvPr id="17" name="Picture 2" descr="C:\Users\acer\Desktop\Sans titre.png"/>
          <p:cNvPicPr>
            <a:picLocks noChangeAspect="1" noChangeArrowheads="1"/>
          </p:cNvPicPr>
          <p:nvPr/>
        </p:nvPicPr>
        <p:blipFill>
          <a:blip r:embed="rId3"/>
          <a:srcRect l="33648" t="14454" r="48859" b="44668"/>
          <a:stretch>
            <a:fillRect/>
          </a:stretch>
        </p:blipFill>
        <p:spPr bwMode="auto">
          <a:xfrm>
            <a:off x="6929454" y="1214422"/>
            <a:ext cx="1928826" cy="207170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9" name="Picture 2" descr="C:\Users\acer\Desktop\Schistosoma_mansoni_adult_pair.jpg"/>
          <p:cNvPicPr>
            <a:picLocks noChangeAspect="1" noChangeArrowheads="1"/>
          </p:cNvPicPr>
          <p:nvPr/>
        </p:nvPicPr>
        <p:blipFill>
          <a:blip r:embed="rId4"/>
          <a:srcRect l="8065" r="12903"/>
          <a:stretch>
            <a:fillRect/>
          </a:stretch>
        </p:blipFill>
        <p:spPr bwMode="auto">
          <a:xfrm>
            <a:off x="1142976" y="1214422"/>
            <a:ext cx="1758474" cy="200026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du contenu 2"/>
          <p:cNvSpPr txBox="1">
            <a:spLocks/>
          </p:cNvSpPr>
          <p:nvPr/>
        </p:nvSpPr>
        <p:spPr>
          <a:xfrm>
            <a:off x="1142976" y="214290"/>
            <a:ext cx="7715304" cy="635798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>
            <a:normAutofit lnSpcReduction="10000"/>
          </a:bodyPr>
          <a:lstStyle/>
          <a:p>
            <a:pPr marL="457200" lvl="0" indent="-457200">
              <a:spcBef>
                <a:spcPts val="600"/>
              </a:spcBef>
              <a:buClr>
                <a:schemeClr val="tx2"/>
              </a:buClr>
              <a:buSzPct val="73000"/>
              <a:defRPr/>
            </a:pPr>
            <a:r>
              <a:rPr lang="fr-FR" sz="2400" b="1" u="sng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                                                       3. Mode de contamination: </a:t>
            </a:r>
          </a:p>
          <a:p>
            <a:pPr marL="457200" lvl="0" indent="-457200">
              <a:spcBef>
                <a:spcPts val="600"/>
              </a:spcBef>
              <a:buClr>
                <a:schemeClr val="tx2"/>
              </a:buClr>
              <a:buSzPct val="73000"/>
              <a:defRPr/>
            </a:pPr>
            <a:r>
              <a:rPr lang="fr-FR" sz="2400" dirty="0" smtClean="0">
                <a:latin typeface="Calibri" pitchFamily="34" charset="0"/>
                <a:cs typeface="Calibri" pitchFamily="34" charset="0"/>
              </a:rPr>
              <a:t>- </a:t>
            </a:r>
            <a:r>
              <a:rPr kumimoji="0" lang="fr-FR" sz="240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contamination aquatique par pénétration transcutanée des furcocercaires .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73000"/>
              <a:tabLst/>
              <a:defRPr/>
            </a:pPr>
            <a:endParaRPr lang="fr-FR" sz="2400" b="1" dirty="0" smtClean="0">
              <a:latin typeface="Calibri" pitchFamily="34" charset="0"/>
              <a:cs typeface="Calibri" pitchFamily="34" charset="0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73000"/>
              <a:tabLst/>
              <a:defRPr/>
            </a:pPr>
            <a:endParaRPr lang="fr-FR" sz="2400" b="1" dirty="0" smtClean="0">
              <a:latin typeface="Calibri" pitchFamily="34" charset="0"/>
              <a:cs typeface="Calibri" pitchFamily="34" charset="0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73000"/>
              <a:tabLst/>
              <a:defRPr/>
            </a:pPr>
            <a:endParaRPr kumimoji="0" lang="fr-FR" sz="2400" b="1" u="none" strike="noStrike" kern="1200" cap="none" spc="0" normalizeH="0" baseline="0" noProof="0" dirty="0" smtClean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itchFamily="34" charset="0"/>
              <a:cs typeface="Calibri" pitchFamily="34" charset="0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73000"/>
              <a:tabLst/>
              <a:defRPr/>
            </a:pPr>
            <a:r>
              <a:rPr kumimoji="0" lang="fr-FR" sz="2400" b="1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 </a:t>
            </a:r>
            <a:r>
              <a:rPr lang="fr-FR" sz="2400" b="1" u="sng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                                  F</a:t>
            </a:r>
            <a:r>
              <a:rPr kumimoji="0" lang="fr-FR" sz="2400" b="1" u="sng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acteurs favorisant la contamination</a:t>
            </a:r>
            <a:r>
              <a:rPr kumimoji="0" lang="fr-FR" sz="2400" b="1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: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73000"/>
              <a:buFont typeface="Wingdings 2"/>
              <a:buNone/>
              <a:tabLst/>
              <a:defRPr/>
            </a:pPr>
            <a:r>
              <a:rPr kumimoji="0" lang="fr-FR" sz="2400" b="1" u="sng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1. Facteurs individuels :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73000"/>
              <a:tabLst/>
              <a:defRPr/>
            </a:pPr>
            <a:r>
              <a:rPr kumimoji="0" lang="fr-FR" sz="240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-  Hygiène insuffisante ( contamination du milieu ) .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73000"/>
              <a:tabLst/>
              <a:defRPr/>
            </a:pPr>
            <a:r>
              <a:rPr kumimoji="0" lang="fr-FR" sz="240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-  Contact fréquent et prolongé avec l'eau .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73000"/>
              <a:buFont typeface="Wingdings 2"/>
              <a:buNone/>
              <a:tabLst/>
              <a:defRPr/>
            </a:pPr>
            <a:r>
              <a:rPr kumimoji="0" lang="fr-FR" sz="2400" b="1" u="sng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2. Facteurs environnementaux </a:t>
            </a:r>
            <a:r>
              <a:rPr kumimoji="0" lang="fr-FR" sz="2400" b="1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:  </a:t>
            </a:r>
            <a:r>
              <a:rPr kumimoji="0" lang="fr-FR" sz="2400" b="1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Construction de barrages  </a:t>
            </a:r>
            <a:r>
              <a:rPr kumimoji="0" lang="fr-FR" sz="240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: 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73000"/>
              <a:tabLst/>
              <a:defRPr/>
            </a:pPr>
            <a:r>
              <a:rPr lang="fr-FR" sz="2400" dirty="0" smtClean="0">
                <a:latin typeface="Calibri" pitchFamily="34" charset="0"/>
                <a:cs typeface="Calibri" pitchFamily="34" charset="0"/>
              </a:rPr>
              <a:t>-</a:t>
            </a:r>
            <a:r>
              <a:rPr kumimoji="0" lang="fr-FR" sz="240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  modification hydrographique .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73000"/>
              <a:tabLst/>
              <a:defRPr/>
            </a:pPr>
            <a:r>
              <a:rPr kumimoji="0" lang="fr-FR" sz="240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-  favorise l’implantation des mollusques hôtes intermédiaires.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73000"/>
              <a:tabLst/>
              <a:defRPr/>
            </a:pPr>
            <a:r>
              <a:rPr kumimoji="0" lang="fr-FR" sz="240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- importation de nouvelles populations .</a:t>
            </a:r>
            <a:endParaRPr kumimoji="0" lang="fr-FR" sz="240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0" name="Picture 2" descr="C:\Users\acer\Desktop\qMvFQt0vtLxy3VHrIjSXMQ_m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357686" y="1142984"/>
            <a:ext cx="3214710" cy="135732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cer\Desktop\f20-05-9782294748394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285728"/>
            <a:ext cx="8786874" cy="635798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285852" y="285728"/>
            <a:ext cx="914400" cy="57150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074" name="Picture 2" descr="C:\Users\acer\Desktop\INF_schistosoma_life_cycle_fr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85728"/>
            <a:ext cx="7786742" cy="6357982"/>
          </a:xfrm>
          <a:prstGeom prst="rect">
            <a:avLst/>
          </a:prstGeom>
          <a:noFill/>
        </p:spPr>
      </p:pic>
      <p:pic>
        <p:nvPicPr>
          <p:cNvPr id="5" name="Picture 2" descr="C:\Users\acer\Desktop\BIL2.png"/>
          <p:cNvPicPr>
            <a:picLocks noChangeAspect="1" noChangeArrowheads="1"/>
          </p:cNvPicPr>
          <p:nvPr/>
        </p:nvPicPr>
        <p:blipFill>
          <a:blip r:embed="rId3"/>
          <a:srcRect l="35455" t="25233" r="19091" b="34905"/>
          <a:stretch>
            <a:fillRect/>
          </a:stretch>
        </p:blipFill>
        <p:spPr bwMode="auto">
          <a:xfrm>
            <a:off x="6572264" y="3786190"/>
            <a:ext cx="2357454" cy="12144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14282" y="214290"/>
            <a:ext cx="8358246" cy="643253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fr-FR" sz="2800" b="1" i="1" u="sng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Cycle des Schistosomes :</a:t>
            </a:r>
            <a:endParaRPr lang="fr-FR" sz="2800" b="1" i="1" dirty="0" smtClean="0">
              <a:latin typeface="Calibri" pitchFamily="34" charset="0"/>
              <a:cs typeface="Calibri" pitchFamily="34" charset="0"/>
            </a:endParaRPr>
          </a:p>
          <a:p>
            <a:r>
              <a:rPr lang="fr-FR" sz="20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1</a:t>
            </a:r>
            <a:r>
              <a:rPr lang="fr-FR" sz="2000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.</a:t>
            </a:r>
            <a:r>
              <a:rPr lang="fr-FR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   Adultes </a:t>
            </a:r>
            <a:r>
              <a:rPr lang="fr-FR" i="1" dirty="0" smtClean="0">
                <a:latin typeface="Calibri" pitchFamily="34" charset="0"/>
                <a:cs typeface="Calibri" pitchFamily="34" charset="0"/>
              </a:rPr>
              <a:t>vivants dans les plexus artérioveineux abdominaux, Les femelles, localisées selon l’espèce dans les fines ramifications veineuses de l’intestin ou de la vessie,</a:t>
            </a:r>
          </a:p>
          <a:p>
            <a:endParaRPr lang="fr-FR" i="1" dirty="0" smtClean="0">
              <a:latin typeface="Calibri" pitchFamily="34" charset="0"/>
              <a:cs typeface="Calibri" pitchFamily="34" charset="0"/>
            </a:endParaRPr>
          </a:p>
          <a:p>
            <a:r>
              <a:rPr lang="fr-FR" sz="2000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2.   </a:t>
            </a:r>
            <a:r>
              <a:rPr lang="fr-FR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les œufs embryonnés </a:t>
            </a:r>
            <a:r>
              <a:rPr lang="fr-FR" i="1" dirty="0" smtClean="0">
                <a:latin typeface="Calibri" pitchFamily="34" charset="0"/>
                <a:cs typeface="Calibri" pitchFamily="34" charset="0"/>
              </a:rPr>
              <a:t>traversent la paroi des organes correspondants et  sont éliminés dans le milieu extérieur par </a:t>
            </a:r>
            <a:r>
              <a:rPr lang="fr-FR" i="1" u="sng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les urines </a:t>
            </a:r>
            <a:r>
              <a:rPr lang="fr-FR" i="1" dirty="0" smtClean="0">
                <a:latin typeface="Calibri" pitchFamily="34" charset="0"/>
                <a:cs typeface="Calibri" pitchFamily="34" charset="0"/>
              </a:rPr>
              <a:t>: </a:t>
            </a:r>
            <a:r>
              <a:rPr lang="fr-FR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S.haematobium (S. h.) </a:t>
            </a:r>
            <a:r>
              <a:rPr lang="fr-FR" sz="2800" i="1" dirty="0" smtClean="0">
                <a:latin typeface="Calibri" pitchFamily="34" charset="0"/>
                <a:cs typeface="Calibri" pitchFamily="34" charset="0"/>
              </a:rPr>
              <a:t>ou </a:t>
            </a:r>
            <a:r>
              <a:rPr lang="fr-FR" i="1" dirty="0" smtClean="0">
                <a:latin typeface="Calibri" pitchFamily="34" charset="0"/>
                <a:cs typeface="Calibri" pitchFamily="34" charset="0"/>
              </a:rPr>
              <a:t> par </a:t>
            </a:r>
            <a:r>
              <a:rPr lang="fr-FR" i="1" u="sng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les selles </a:t>
            </a:r>
            <a:r>
              <a:rPr lang="fr-FR" i="1" dirty="0" smtClean="0">
                <a:latin typeface="Calibri" pitchFamily="34" charset="0"/>
                <a:cs typeface="Calibri" pitchFamily="34" charset="0"/>
              </a:rPr>
              <a:t>: </a:t>
            </a:r>
            <a:r>
              <a:rPr lang="fr-FR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S. mansoni (S. m.), S. intercalatum (S. i.) et  S. japonicum (S. j.) </a:t>
            </a:r>
          </a:p>
          <a:p>
            <a:endParaRPr lang="fr-FR" i="1" dirty="0" smtClean="0">
              <a:latin typeface="Calibri" pitchFamily="34" charset="0"/>
              <a:cs typeface="Calibri" pitchFamily="34" charset="0"/>
            </a:endParaRPr>
          </a:p>
          <a:p>
            <a:r>
              <a:rPr lang="fr-FR" sz="2000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3.   </a:t>
            </a:r>
            <a:r>
              <a:rPr lang="fr-FR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Miracidium</a:t>
            </a:r>
            <a:r>
              <a:rPr lang="fr-FR" i="1" dirty="0" smtClean="0">
                <a:latin typeface="Calibri" pitchFamily="34" charset="0"/>
                <a:cs typeface="Calibri" pitchFamily="34" charset="0"/>
              </a:rPr>
              <a:t> libéré par l’éclosion des œufs en eaux douces.</a:t>
            </a:r>
          </a:p>
          <a:p>
            <a:r>
              <a:rPr lang="fr-FR" i="1" dirty="0" smtClean="0">
                <a:latin typeface="Calibri" pitchFamily="34" charset="0"/>
                <a:cs typeface="Calibri" pitchFamily="34" charset="0"/>
              </a:rPr>
              <a:t> </a:t>
            </a:r>
          </a:p>
          <a:p>
            <a:r>
              <a:rPr lang="fr-FR" sz="2000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4.   </a:t>
            </a:r>
            <a:r>
              <a:rPr lang="fr-FR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Mollusque </a:t>
            </a:r>
            <a:r>
              <a:rPr lang="fr-FR" i="1" dirty="0" smtClean="0">
                <a:latin typeface="Calibri" pitchFamily="34" charset="0"/>
                <a:cs typeface="Calibri" pitchFamily="34" charset="0"/>
              </a:rPr>
              <a:t>hôte intermédiaire obligatoire : - </a:t>
            </a:r>
            <a:r>
              <a:rPr lang="fr-FR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Bulin (S. h., S. i.)</a:t>
            </a:r>
            <a:r>
              <a:rPr lang="fr-FR" b="1" i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fr-FR" i="1" dirty="0" smtClean="0">
                <a:latin typeface="Calibri" pitchFamily="34" charset="0"/>
                <a:cs typeface="Calibri" pitchFamily="34" charset="0"/>
              </a:rPr>
              <a:t>, </a:t>
            </a:r>
          </a:p>
          <a:p>
            <a:r>
              <a:rPr lang="fr-FR" i="1" dirty="0" smtClean="0">
                <a:latin typeface="Calibri" pitchFamily="34" charset="0"/>
                <a:cs typeface="Calibri" pitchFamily="34" charset="0"/>
              </a:rPr>
              <a:t>                                                                                    - </a:t>
            </a:r>
            <a:r>
              <a:rPr lang="fr-FR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Planorbe (S. m.) </a:t>
            </a:r>
            <a:r>
              <a:rPr lang="fr-FR" i="1" dirty="0" smtClean="0">
                <a:latin typeface="Calibri" pitchFamily="34" charset="0"/>
                <a:cs typeface="Calibri" pitchFamily="34" charset="0"/>
              </a:rPr>
              <a:t>; - </a:t>
            </a:r>
            <a:r>
              <a:rPr lang="fr-FR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Oncomélania (S. j.).</a:t>
            </a:r>
          </a:p>
          <a:p>
            <a:r>
              <a:rPr lang="fr-FR" i="1" dirty="0" smtClean="0">
                <a:latin typeface="Calibri" pitchFamily="34" charset="0"/>
                <a:cs typeface="Calibri" pitchFamily="34" charset="0"/>
              </a:rPr>
              <a:t> </a:t>
            </a:r>
          </a:p>
          <a:p>
            <a:r>
              <a:rPr lang="fr-FR" sz="2000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5.   </a:t>
            </a:r>
            <a:r>
              <a:rPr lang="fr-FR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furcocercaires infestantes </a:t>
            </a:r>
            <a:r>
              <a:rPr lang="fr-FR" i="1" dirty="0" smtClean="0">
                <a:latin typeface="Calibri" pitchFamily="34" charset="0"/>
                <a:cs typeface="Calibri" pitchFamily="34" charset="0"/>
              </a:rPr>
              <a:t>obtenus après transformation des miracidiums en sporocytes et multiplications de ces derniers.</a:t>
            </a:r>
          </a:p>
          <a:p>
            <a:r>
              <a:rPr lang="fr-FR" i="1" dirty="0" smtClean="0"/>
              <a:t> </a:t>
            </a:r>
          </a:p>
          <a:p>
            <a:r>
              <a:rPr lang="fr-FR" sz="2000" i="1" dirty="0" smtClean="0">
                <a:solidFill>
                  <a:srgbClr val="C00000"/>
                </a:solidFill>
              </a:rPr>
              <a:t>6</a:t>
            </a:r>
            <a:r>
              <a:rPr lang="fr-FR" sz="2000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.   </a:t>
            </a:r>
            <a:r>
              <a:rPr lang="fr-FR" i="1" dirty="0" smtClean="0">
                <a:latin typeface="Calibri" pitchFamily="34" charset="0"/>
                <a:cs typeface="Calibri" pitchFamily="34" charset="0"/>
              </a:rPr>
              <a:t>Infestation de l’homme par les furcocercaires lors d’un contact avec les eaux contaminées.</a:t>
            </a:r>
          </a:p>
          <a:p>
            <a:r>
              <a:rPr lang="fr-FR" i="1" dirty="0" smtClean="0">
                <a:latin typeface="Calibri" pitchFamily="34" charset="0"/>
                <a:cs typeface="Calibri" pitchFamily="34" charset="0"/>
              </a:rPr>
              <a:t> </a:t>
            </a:r>
          </a:p>
          <a:p>
            <a:r>
              <a:rPr lang="fr-FR" sz="2000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7.   </a:t>
            </a:r>
            <a:r>
              <a:rPr lang="fr-FR" i="1" dirty="0" smtClean="0">
                <a:latin typeface="Calibri" pitchFamily="34" charset="0"/>
                <a:cs typeface="Calibri" pitchFamily="34" charset="0"/>
              </a:rPr>
              <a:t>Schistosomules migrant jusqu’au système porte où ils deviennent adultes avant de gagner les plexus artérioveineux abdominaux.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C:\Users\acer\Desktop\SCHI REPA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t="10000" b="10000"/>
          <a:stretch>
            <a:fillRect/>
          </a:stretch>
        </p:blipFill>
        <p:spPr bwMode="auto">
          <a:xfrm>
            <a:off x="214282" y="785794"/>
            <a:ext cx="5286412" cy="571504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Rectangle 4"/>
          <p:cNvSpPr/>
          <p:nvPr/>
        </p:nvSpPr>
        <p:spPr>
          <a:xfrm>
            <a:off x="5643570" y="785794"/>
            <a:ext cx="3357586" cy="2246769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fr-FR" sz="2000" b="1" u="sng" dirty="0" smtClean="0">
                <a:solidFill>
                  <a:srgbClr val="00B050"/>
                </a:solidFill>
                <a:latin typeface="Calibri" pitchFamily="34" charset="0"/>
                <a:cs typeface="Calibri" pitchFamily="34" charset="0"/>
              </a:rPr>
              <a:t>                     S.haematobium: </a:t>
            </a:r>
          </a:p>
          <a:p>
            <a:r>
              <a:rPr lang="fr-FR" sz="2000" dirty="0" smtClean="0">
                <a:solidFill>
                  <a:srgbClr val="00B050"/>
                </a:solidFill>
                <a:latin typeface="Calibri" pitchFamily="34" charset="0"/>
                <a:cs typeface="Calibri" pitchFamily="34" charset="0"/>
              </a:rPr>
              <a:t>-  </a:t>
            </a:r>
            <a:r>
              <a:rPr lang="fr-FR" sz="20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Afrique, Egypte (Nil).</a:t>
            </a:r>
          </a:p>
          <a:p>
            <a:pPr>
              <a:buFontTx/>
              <a:buChar char="-"/>
            </a:pPr>
            <a:r>
              <a:rPr lang="fr-FR" sz="20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 </a:t>
            </a:r>
            <a:r>
              <a:rPr lang="fr-FR" sz="2000" b="1" u="sng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Algérie</a:t>
            </a:r>
            <a:r>
              <a:rPr lang="fr-FR" sz="20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:</a:t>
            </a:r>
          </a:p>
          <a:p>
            <a:pPr>
              <a:buFont typeface="Arial" pitchFamily="34" charset="0"/>
              <a:buChar char="•"/>
            </a:pPr>
            <a:r>
              <a:rPr lang="fr-FR" sz="20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  foyer du nord : khemis el khechna .</a:t>
            </a:r>
          </a:p>
          <a:p>
            <a:pPr>
              <a:buFont typeface="Arial" pitchFamily="34" charset="0"/>
              <a:buChar char="•"/>
            </a:pPr>
            <a:r>
              <a:rPr lang="fr-FR" sz="20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 foyer du sud : ihrir , djanet  </a:t>
            </a:r>
          </a:p>
          <a:p>
            <a:r>
              <a:rPr lang="fr-FR" sz="2000" dirty="0" smtClean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7" name="Rectangle 6"/>
          <p:cNvSpPr/>
          <p:nvPr/>
        </p:nvSpPr>
        <p:spPr>
          <a:xfrm>
            <a:off x="5643570" y="3286124"/>
            <a:ext cx="3357586" cy="92333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fr-FR" b="1" i="1" u="sng" dirty="0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S.mansoni:  </a:t>
            </a:r>
            <a:r>
              <a:rPr lang="fr-FR" i="1" dirty="0" smtClean="0">
                <a:latin typeface="Calibri" pitchFamily="34" charset="0"/>
                <a:cs typeface="Calibri" pitchFamily="34" charset="0"/>
              </a:rPr>
              <a:t>la + répandue</a:t>
            </a:r>
          </a:p>
          <a:p>
            <a:r>
              <a:rPr lang="fr-FR" i="1" dirty="0" smtClean="0">
                <a:latin typeface="Calibri" pitchFamily="34" charset="0"/>
                <a:cs typeface="Calibri" pitchFamily="34" charset="0"/>
              </a:rPr>
              <a:t> Afrique tropicale, </a:t>
            </a:r>
          </a:p>
          <a:p>
            <a:r>
              <a:rPr lang="fr-FR" i="1" dirty="0" smtClean="0">
                <a:latin typeface="Calibri" pitchFamily="34" charset="0"/>
                <a:cs typeface="Calibri" pitchFamily="34" charset="0"/>
              </a:rPr>
              <a:t>Amérique du sud</a:t>
            </a:r>
            <a:endParaRPr lang="fr-FR" i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643570" y="4500570"/>
            <a:ext cx="3357586" cy="92333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fr-FR" b="1" i="1" u="sng" dirty="0" smtClean="0">
                <a:solidFill>
                  <a:srgbClr val="FFFF00"/>
                </a:solidFill>
                <a:latin typeface="Calibri" pitchFamily="34" charset="0"/>
                <a:cs typeface="Calibri" pitchFamily="34" charset="0"/>
              </a:rPr>
              <a:t>S. intercalatum</a:t>
            </a:r>
            <a:r>
              <a:rPr lang="fr-FR" b="1" i="1" u="sng" dirty="0" smtClean="0">
                <a:latin typeface="Calibri" pitchFamily="34" charset="0"/>
                <a:cs typeface="Calibri" pitchFamily="34" charset="0"/>
              </a:rPr>
              <a:t>:  </a:t>
            </a:r>
          </a:p>
          <a:p>
            <a:endParaRPr lang="fr-FR" b="1" i="1" u="sng" dirty="0" smtClean="0">
              <a:latin typeface="Calibri" pitchFamily="34" charset="0"/>
              <a:cs typeface="Calibri" pitchFamily="34" charset="0"/>
            </a:endParaRPr>
          </a:p>
          <a:p>
            <a:r>
              <a:rPr lang="fr-FR" i="1" dirty="0" smtClean="0">
                <a:latin typeface="Calibri" pitchFamily="34" charset="0"/>
                <a:cs typeface="Calibri" pitchFamily="34" charset="0"/>
              </a:rPr>
              <a:t>Afrique centrale (très localisé)</a:t>
            </a:r>
            <a:endParaRPr lang="fr-FR" i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643570" y="5572140"/>
            <a:ext cx="3357586" cy="92333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fr-FR" b="1" i="1" u="sng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S. mekongi</a:t>
            </a:r>
            <a:r>
              <a:rPr lang="fr-FR" b="1" i="1" u="sng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, </a:t>
            </a:r>
            <a:r>
              <a:rPr lang="fr-FR" b="1" i="1" u="sng" dirty="0" smtClean="0">
                <a:solidFill>
                  <a:schemeClr val="accent6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S. japonicum:</a:t>
            </a:r>
          </a:p>
          <a:p>
            <a:endParaRPr lang="fr-FR" b="1" i="1" u="sng" dirty="0" smtClean="0">
              <a:solidFill>
                <a:schemeClr val="accent6">
                  <a:lumMod val="75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r>
              <a:rPr lang="fr-FR" i="1" dirty="0" smtClean="0">
                <a:latin typeface="Calibri" pitchFamily="34" charset="0"/>
                <a:cs typeface="Calibri" pitchFamily="34" charset="0"/>
              </a:rPr>
              <a:t>Sud est asiatique</a:t>
            </a:r>
          </a:p>
        </p:txBody>
      </p:sp>
      <p:sp>
        <p:nvSpPr>
          <p:cNvPr id="10" name="Rectangle 9"/>
          <p:cNvSpPr/>
          <p:nvPr/>
        </p:nvSpPr>
        <p:spPr>
          <a:xfrm>
            <a:off x="214282" y="214290"/>
            <a:ext cx="814393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b="1" u="sng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                                                           5.  Répartition géographique:</a:t>
            </a:r>
            <a:endParaRPr lang="fr-FR" sz="2400" u="sng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071538" y="571480"/>
            <a:ext cx="7858180" cy="6000792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514350" indent="-514350">
              <a:buNone/>
            </a:pPr>
            <a:r>
              <a:rPr lang="fr-FR" sz="2000" b="1" u="sng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                                                                                    1. Phase de pénétration </a:t>
            </a:r>
            <a:r>
              <a:rPr lang="fr-FR" sz="1800" b="1" dirty="0" smtClean="0">
                <a:latin typeface="Calibri" pitchFamily="34" charset="0"/>
                <a:cs typeface="Calibri" pitchFamily="34" charset="0"/>
              </a:rPr>
              <a:t>:</a:t>
            </a:r>
          </a:p>
          <a:p>
            <a:pPr marL="514350" indent="-514350">
              <a:buNone/>
            </a:pPr>
            <a:r>
              <a:rPr lang="fr-FR" sz="1800" b="1" dirty="0" smtClean="0">
                <a:latin typeface="Calibri" pitchFamily="34" charset="0"/>
                <a:cs typeface="Calibri" pitchFamily="34" charset="0"/>
              </a:rPr>
              <a:t>   -   </a:t>
            </a:r>
            <a:r>
              <a:rPr lang="fr-FR" sz="18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Action irritative </a:t>
            </a:r>
            <a:r>
              <a:rPr lang="fr-FR" sz="1800" dirty="0" smtClean="0">
                <a:latin typeface="Calibri" pitchFamily="34" charset="0"/>
                <a:cs typeface="Calibri" pitchFamily="34" charset="0"/>
              </a:rPr>
              <a:t>: due à la migration de Schistosomules . </a:t>
            </a:r>
          </a:p>
          <a:p>
            <a:pPr>
              <a:buNone/>
            </a:pPr>
            <a:r>
              <a:rPr lang="fr-FR" sz="1800" dirty="0" smtClean="0">
                <a:latin typeface="Calibri" pitchFamily="34" charset="0"/>
                <a:cs typeface="Calibri" pitchFamily="34" charset="0"/>
              </a:rPr>
              <a:t>    Seule la tête de la cercaire pénètre, réaction allergique avec des Manifestations pulmonaires.</a:t>
            </a:r>
          </a:p>
          <a:p>
            <a:pPr>
              <a:buNone/>
            </a:pPr>
            <a:endParaRPr lang="fr-FR" sz="1800" dirty="0" smtClean="0">
              <a:latin typeface="Calibri" pitchFamily="34" charset="0"/>
              <a:cs typeface="Calibri" pitchFamily="34" charset="0"/>
            </a:endParaRPr>
          </a:p>
          <a:p>
            <a:pPr marL="514350" indent="-514350">
              <a:buNone/>
            </a:pPr>
            <a:r>
              <a:rPr lang="fr-FR" sz="2000" b="1" u="sng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                                                                                  2. Phase de maturation </a:t>
            </a:r>
            <a:r>
              <a:rPr lang="fr-FR" sz="1800" dirty="0" smtClean="0">
                <a:latin typeface="Calibri" pitchFamily="34" charset="0"/>
                <a:cs typeface="Calibri" pitchFamily="34" charset="0"/>
              </a:rPr>
              <a:t>:</a:t>
            </a:r>
          </a:p>
          <a:p>
            <a:pPr marL="514350" indent="-514350">
              <a:buNone/>
            </a:pPr>
            <a:r>
              <a:rPr lang="fr-FR" sz="1800" dirty="0" smtClean="0">
                <a:latin typeface="Calibri" pitchFamily="34" charset="0"/>
                <a:cs typeface="Calibri" pitchFamily="34" charset="0"/>
              </a:rPr>
              <a:t>        - 2 à 4 semaines </a:t>
            </a:r>
            <a:r>
              <a:rPr lang="fr-FR" sz="18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, action toxiques</a:t>
            </a:r>
            <a:r>
              <a:rPr lang="fr-FR" sz="1800" b="1" dirty="0" smtClean="0">
                <a:latin typeface="Calibri" pitchFamily="34" charset="0"/>
                <a:cs typeface="Calibri" pitchFamily="34" charset="0"/>
              </a:rPr>
              <a:t>.</a:t>
            </a:r>
          </a:p>
          <a:p>
            <a:pPr marL="514350" indent="-514350">
              <a:buNone/>
            </a:pPr>
            <a:endParaRPr lang="fr-FR" sz="1800" dirty="0" smtClean="0">
              <a:latin typeface="Calibri" pitchFamily="34" charset="0"/>
              <a:cs typeface="Calibri" pitchFamily="34" charset="0"/>
            </a:endParaRPr>
          </a:p>
          <a:p>
            <a:pPr marL="514350" indent="-514350">
              <a:buNone/>
            </a:pPr>
            <a:r>
              <a:rPr lang="fr-FR" sz="1800" b="1" u="sng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                                                                                                            3. </a:t>
            </a:r>
            <a:r>
              <a:rPr lang="fr-FR" sz="2000" b="1" u="sng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Phase d’état </a:t>
            </a:r>
            <a:r>
              <a:rPr lang="fr-FR" sz="1800" b="1" dirty="0" smtClean="0">
                <a:latin typeface="Calibri" pitchFamily="34" charset="0"/>
                <a:cs typeface="Calibri" pitchFamily="34" charset="0"/>
              </a:rPr>
              <a:t>: </a:t>
            </a:r>
          </a:p>
          <a:p>
            <a:pPr marL="514350" indent="-514350">
              <a:buNone/>
            </a:pPr>
            <a:r>
              <a:rPr lang="fr-FR" sz="1800" b="1" u="sng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-  Vers adultes </a:t>
            </a:r>
            <a:r>
              <a:rPr lang="fr-FR" sz="1800" dirty="0" smtClean="0">
                <a:latin typeface="Calibri" pitchFamily="34" charset="0"/>
                <a:cs typeface="Calibri" pitchFamily="34" charset="0"/>
              </a:rPr>
              <a:t>: Peu de conséquences directes ( </a:t>
            </a:r>
            <a:r>
              <a:rPr lang="fr-FR" sz="18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spoliation sanguine).</a:t>
            </a:r>
          </a:p>
          <a:p>
            <a:pPr>
              <a:buNone/>
            </a:pPr>
            <a:r>
              <a:rPr lang="fr-FR" sz="1800" b="1" u="sng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-  Les œufs </a:t>
            </a:r>
            <a:r>
              <a:rPr lang="fr-FR" sz="1800" dirty="0" smtClean="0">
                <a:latin typeface="Calibri" pitchFamily="34" charset="0"/>
                <a:cs typeface="Calibri" pitchFamily="34" charset="0"/>
              </a:rPr>
              <a:t>:  Responsables </a:t>
            </a:r>
            <a:r>
              <a:rPr lang="fr-FR" sz="1800" b="1" dirty="0" smtClean="0">
                <a:latin typeface="Calibri" pitchFamily="34" charset="0"/>
                <a:cs typeface="Calibri" pitchFamily="34" charset="0"/>
              </a:rPr>
              <a:t>des </a:t>
            </a:r>
            <a:r>
              <a:rPr lang="fr-FR" sz="18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effets pathologiques de l'infestation</a:t>
            </a:r>
            <a:r>
              <a:rPr lang="fr-FR" sz="1800" b="1" dirty="0" smtClean="0">
                <a:latin typeface="Calibri" pitchFamily="34" charset="0"/>
                <a:cs typeface="Calibri" pitchFamily="34" charset="0"/>
              </a:rPr>
              <a:t>.</a:t>
            </a:r>
          </a:p>
          <a:p>
            <a:pPr>
              <a:buNone/>
            </a:pPr>
            <a:r>
              <a:rPr lang="fr-FR" sz="1800" dirty="0" smtClean="0">
                <a:latin typeface="Calibri" pitchFamily="34" charset="0"/>
                <a:cs typeface="Calibri" pitchFamily="34" charset="0"/>
              </a:rPr>
              <a:t>    -  Bloqués dans les tissus et entrainent embolisation des vaisseaux. </a:t>
            </a:r>
          </a:p>
          <a:p>
            <a:pPr>
              <a:buNone/>
            </a:pPr>
            <a:r>
              <a:rPr lang="fr-FR" sz="1800" dirty="0" smtClean="0">
                <a:latin typeface="Calibri" pitchFamily="34" charset="0"/>
                <a:cs typeface="Calibri" pitchFamily="34" charset="0"/>
              </a:rPr>
              <a:t>   -   PUIS  la formation de </a:t>
            </a:r>
            <a:r>
              <a:rPr lang="fr-FR" sz="1800" b="1" dirty="0" smtClean="0">
                <a:latin typeface="Calibri" pitchFamily="34" charset="0"/>
                <a:cs typeface="Calibri" pitchFamily="34" charset="0"/>
              </a:rPr>
              <a:t>granulomes bilharziens, </a:t>
            </a:r>
            <a:r>
              <a:rPr lang="fr-FR" sz="1800" dirty="0" smtClean="0">
                <a:latin typeface="Calibri" pitchFamily="34" charset="0"/>
                <a:cs typeface="Calibri" pitchFamily="34" charset="0"/>
              </a:rPr>
              <a:t>Ils se  forment autour des œufs   </a:t>
            </a:r>
          </a:p>
          <a:p>
            <a:pPr>
              <a:buNone/>
            </a:pPr>
            <a:r>
              <a:rPr lang="fr-FR" sz="1800" dirty="0" smtClean="0">
                <a:latin typeface="Calibri" pitchFamily="34" charset="0"/>
                <a:cs typeface="Calibri" pitchFamily="34" charset="0"/>
              </a:rPr>
              <a:t>          </a:t>
            </a:r>
            <a:r>
              <a:rPr lang="fr-FR" sz="1800" dirty="0" err="1" smtClean="0">
                <a:latin typeface="Calibri" pitchFamily="34" charset="0"/>
                <a:cs typeface="Calibri" pitchFamily="34" charset="0"/>
              </a:rPr>
              <a:t>embolisés</a:t>
            </a:r>
            <a:r>
              <a:rPr lang="fr-FR" sz="1800" dirty="0" smtClean="0">
                <a:latin typeface="Calibri" pitchFamily="34" charset="0"/>
                <a:cs typeface="Calibri" pitchFamily="34" charset="0"/>
              </a:rPr>
              <a:t> dans les tissus.  Il va  y avoir : </a:t>
            </a:r>
          </a:p>
          <a:p>
            <a:pPr>
              <a:buNone/>
            </a:pPr>
            <a:r>
              <a:rPr lang="fr-FR" sz="1800" dirty="0" smtClean="0">
                <a:latin typeface="Calibri" pitchFamily="34" charset="0"/>
                <a:cs typeface="Calibri" pitchFamily="34" charset="0"/>
              </a:rPr>
              <a:t>          </a:t>
            </a:r>
            <a:r>
              <a:rPr lang="fr-FR" sz="18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Nécrose,   </a:t>
            </a:r>
            <a:r>
              <a:rPr lang="fr-FR" sz="1800" b="1" dirty="0" smtClean="0">
                <a:latin typeface="Calibri" pitchFamily="34" charset="0"/>
                <a:cs typeface="Calibri" pitchFamily="34" charset="0"/>
              </a:rPr>
              <a:t>Infiltrat</a:t>
            </a:r>
            <a:r>
              <a:rPr lang="fr-FR" sz="1800" dirty="0" smtClean="0">
                <a:latin typeface="Calibri" pitchFamily="34" charset="0"/>
                <a:cs typeface="Calibri" pitchFamily="34" charset="0"/>
              </a:rPr>
              <a:t>  ( Polynucléaires neutrophiles et éosinophiles, Cellules   </a:t>
            </a:r>
          </a:p>
          <a:p>
            <a:pPr>
              <a:buNone/>
            </a:pPr>
            <a:r>
              <a:rPr lang="fr-FR" sz="1800" dirty="0" smtClean="0">
                <a:latin typeface="Calibri" pitchFamily="34" charset="0"/>
                <a:cs typeface="Calibri" pitchFamily="34" charset="0"/>
              </a:rPr>
              <a:t>          mononuclées : Lymphocytes, Macrophages) ,   </a:t>
            </a:r>
            <a:r>
              <a:rPr lang="fr-FR" sz="1800" b="1" dirty="0" smtClean="0">
                <a:latin typeface="Calibri" pitchFamily="34" charset="0"/>
                <a:cs typeface="Calibri" pitchFamily="34" charset="0"/>
              </a:rPr>
              <a:t>Fibrose,    Calcification.</a:t>
            </a:r>
          </a:p>
          <a:p>
            <a:pPr>
              <a:buNone/>
            </a:pPr>
            <a:endParaRPr lang="fr-FR" sz="1800" b="1" dirty="0" smtClean="0">
              <a:latin typeface="Calibri" pitchFamily="34" charset="0"/>
              <a:cs typeface="Calibri" pitchFamily="34" charset="0"/>
            </a:endParaRPr>
          </a:p>
          <a:p>
            <a:pPr>
              <a:buFont typeface="Wingdings" pitchFamily="2" charset="2"/>
              <a:buChar char="§"/>
            </a:pPr>
            <a:endParaRPr lang="fr-FR" sz="20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000100" y="0"/>
            <a:ext cx="835824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b="1" u="sng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                                                              </a:t>
            </a:r>
            <a:r>
              <a:rPr lang="fr-FR" sz="2400" b="1" u="sng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         </a:t>
            </a:r>
            <a:r>
              <a:rPr lang="fr-FR" sz="2400" b="1" u="sng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III. Physiopathologie :</a:t>
            </a:r>
            <a:endParaRPr lang="fr-FR" sz="2400" u="sng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contenu 3"/>
          <p:cNvSpPr txBox="1">
            <a:spLocks/>
          </p:cNvSpPr>
          <p:nvPr/>
        </p:nvSpPr>
        <p:spPr>
          <a:xfrm>
            <a:off x="1071538" y="500042"/>
            <a:ext cx="7858180" cy="600079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73000"/>
              <a:tabLst/>
              <a:defRPr/>
            </a:pPr>
            <a:r>
              <a:rPr kumimoji="0" lang="fr-FR" sz="2000" b="1" i="0" u="sng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                                                                            Phase de pénétration cutanée: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73000"/>
              <a:buFont typeface="Wingdings 2"/>
              <a:buNone/>
              <a:tabLst/>
              <a:defRPr/>
            </a:pPr>
            <a:r>
              <a:rPr kumimoji="0" lang="fr-FR" sz="2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• </a:t>
            </a:r>
            <a:r>
              <a:rPr kumimoji="0" lang="fr-FR" sz="20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Asymptomatique</a:t>
            </a:r>
            <a:r>
              <a:rPr kumimoji="0" lang="fr-FR" sz="2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 ou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73000"/>
              <a:buFont typeface="Wingdings 2"/>
              <a:buNone/>
              <a:tabLst/>
              <a:defRPr/>
            </a:pPr>
            <a:r>
              <a:rPr kumimoji="0" lang="fr-FR" sz="2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•</a:t>
            </a:r>
            <a:r>
              <a:rPr kumimoji="0" lang="fr-FR" sz="20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 Démangeaisons</a:t>
            </a:r>
            <a:r>
              <a:rPr kumimoji="0" lang="fr-FR" sz="2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: dermatite des nageurs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73000"/>
              <a:buFont typeface="Wingdings 2"/>
              <a:buNone/>
              <a:tabLst/>
              <a:defRPr/>
            </a:pPr>
            <a:r>
              <a:rPr kumimoji="0" lang="fr-FR" sz="2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     – Quelques minutes après la baignade.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73000"/>
              <a:buFont typeface="Wingdings 2"/>
              <a:buNone/>
              <a:tabLst/>
              <a:defRPr/>
            </a:pPr>
            <a:r>
              <a:rPr kumimoji="0" lang="fr-FR" sz="2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      – Due à l’action irritante des furcocercaires.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73000"/>
              <a:buFont typeface="Wingdings 2"/>
              <a:buNone/>
              <a:tabLst/>
              <a:defRPr/>
            </a:pPr>
            <a:r>
              <a:rPr kumimoji="0" lang="fr-FR" sz="2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      – Touche n’importe quelle partie </a:t>
            </a:r>
            <a:r>
              <a:rPr kumimoji="0" lang="fr-F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du corps.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73000"/>
              <a:buFont typeface="Wingdings 2"/>
              <a:buNone/>
              <a:tabLst/>
              <a:defRPr/>
            </a:pPr>
            <a:r>
              <a:rPr lang="fr-FR" sz="2000" b="1" i="1" u="sng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                                           P</a:t>
            </a:r>
            <a:r>
              <a:rPr kumimoji="0" lang="fr-FR" sz="2000" b="1" i="1" u="sng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hase de migration des larves (phase d’invasion)</a:t>
            </a:r>
            <a:r>
              <a:rPr kumimoji="0" lang="fr-FR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:</a:t>
            </a:r>
            <a:r>
              <a:rPr kumimoji="0" lang="fr-F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 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73000"/>
              <a:buFont typeface="Wingdings 2"/>
              <a:buNone/>
              <a:tabLst/>
              <a:defRPr/>
            </a:pPr>
            <a:r>
              <a:rPr kumimoji="0" lang="fr-F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• </a:t>
            </a:r>
            <a:r>
              <a:rPr kumimoji="0" lang="fr-FR" sz="2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Asymptomatique.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73000"/>
              <a:buFont typeface="Wingdings 2"/>
              <a:buNone/>
              <a:tabLst/>
              <a:defRPr/>
            </a:pPr>
            <a:r>
              <a:rPr kumimoji="0" lang="fr-FR" sz="2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• Asthénie, fièvre, AEG.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73000"/>
              <a:buFont typeface="Wingdings 2"/>
              <a:buNone/>
              <a:tabLst/>
              <a:defRPr/>
            </a:pPr>
            <a:r>
              <a:rPr kumimoji="0" lang="fr-FR" sz="2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• Manifestations allergiques (prurit, arthralgies myalgies, urticaire.</a:t>
            </a:r>
          </a:p>
          <a:p>
            <a:pPr marL="274320" lvl="0" indent="-274320">
              <a:spcBef>
                <a:spcPts val="600"/>
              </a:spcBef>
              <a:buClr>
                <a:schemeClr val="tx2"/>
              </a:buClr>
              <a:buSzPct val="73000"/>
              <a:defRPr/>
            </a:pPr>
            <a:r>
              <a:rPr lang="fr-FR" sz="2000" b="1" i="1" u="sng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                                                                                                           Phase d’état </a:t>
            </a:r>
            <a:r>
              <a:rPr lang="fr-FR" sz="2000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:</a:t>
            </a:r>
          </a:p>
          <a:p>
            <a:pPr marL="274320" lvl="0" indent="-274320">
              <a:spcBef>
                <a:spcPts val="600"/>
              </a:spcBef>
              <a:buClr>
                <a:schemeClr val="tx2"/>
              </a:buClr>
              <a:buSzPct val="73000"/>
              <a:defRPr/>
            </a:pPr>
            <a:r>
              <a:rPr lang="fr-FR" sz="20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- Les manifestations cliniques dépendent du territoire de ponte des œufs. </a:t>
            </a:r>
            <a:endParaRPr kumimoji="0" lang="fr-FR" sz="2000" b="0" i="1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n-ea"/>
              <a:cs typeface="Calibri" pitchFamily="34" charset="0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73000"/>
              <a:buFont typeface="Wingdings 2"/>
              <a:buNone/>
              <a:tabLst/>
              <a:defRPr/>
            </a:pPr>
            <a:endParaRPr kumimoji="0" lang="fr-FR" sz="2000" b="0" i="1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Calibri" pitchFamily="34" charset="0"/>
              <a:ea typeface="+mn-ea"/>
              <a:cs typeface="Calibri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142976" y="0"/>
            <a:ext cx="821537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fr-FR" sz="2400" b="1" u="sng" cap="all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             </a:t>
            </a:r>
            <a:r>
              <a:rPr lang="fr-FR" sz="2400" b="1" u="sng" cap="all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                                                                  </a:t>
            </a:r>
            <a:r>
              <a:rPr lang="fr-FR" sz="2400" b="1" u="sng" cap="all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IV. Clinique :  </a:t>
            </a:r>
            <a:endParaRPr lang="fr-FR" sz="2400" b="1" u="sng" cap="all" dirty="0">
              <a:ln w="500">
                <a:solidFill>
                  <a:schemeClr val="tx2">
                    <a:shade val="20000"/>
                    <a:satMod val="120000"/>
                  </a:schemeClr>
                </a:solidFill>
              </a:ln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4282" y="142852"/>
            <a:ext cx="8643998" cy="428628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fr-FR" sz="18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                                            </a:t>
            </a:r>
            <a:r>
              <a:rPr lang="fr-FR" sz="20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IV. Clinique :  B. uro-génitale: </a:t>
            </a:r>
            <a:endParaRPr lang="fr-FR" sz="2000" b="1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7" name="Picture 1"/>
          <p:cNvPicPr>
            <a:picLocks noGrp="1"/>
          </p:cNvPicPr>
          <p:nvPr>
            <p:ph idx="1"/>
          </p:nvPr>
        </p:nvPicPr>
        <p:blipFill>
          <a:blip r:embed="rId2" cstate="print"/>
          <a:srcRect l="22123" t="67137" r="27069" b="5332"/>
          <a:stretch>
            <a:fillRect/>
          </a:stretch>
        </p:blipFill>
        <p:spPr>
          <a:xfrm>
            <a:off x="214282" y="785794"/>
            <a:ext cx="8643998" cy="585791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 txBox="1">
            <a:spLocks/>
          </p:cNvSpPr>
          <p:nvPr/>
        </p:nvSpPr>
        <p:spPr>
          <a:xfrm>
            <a:off x="1142976" y="214290"/>
            <a:ext cx="7715304" cy="42862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45720" tIns="0" rIns="45720" bIns="0" anchor="b" anchorCtr="0">
            <a:normAutofit fontScale="975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u="none" strike="noStrike" kern="1200" cap="all" spc="0" normalizeH="0" baseline="0" noProof="0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                                         IV. Clinique : B. hépato-digestive  : </a:t>
            </a:r>
            <a:endParaRPr kumimoji="0" lang="fr-FR" sz="2000" b="1" u="none" strike="noStrike" kern="1200" cap="all" spc="0" normalizeH="0" baseline="0" noProof="0" dirty="0">
              <a:ln w="500">
                <a:solidFill>
                  <a:schemeClr val="tx2">
                    <a:shade val="20000"/>
                    <a:satMod val="120000"/>
                  </a:schemeClr>
                </a:solidFill>
              </a:ln>
              <a:solidFill>
                <a:srgbClr val="FF0000"/>
              </a:solidFill>
              <a:effectLst/>
              <a:uLnTx/>
              <a:uFillTx/>
              <a:latin typeface="Calibri" pitchFamily="34" charset="0"/>
              <a:ea typeface="+mn-ea"/>
              <a:cs typeface="Calibri" pitchFamily="34" charset="0"/>
            </a:endParaRPr>
          </a:p>
        </p:txBody>
      </p:sp>
      <p:sp>
        <p:nvSpPr>
          <p:cNvPr id="5" name="Espace réservé du contenu 3"/>
          <p:cNvSpPr txBox="1">
            <a:spLocks/>
          </p:cNvSpPr>
          <p:nvPr/>
        </p:nvSpPr>
        <p:spPr>
          <a:xfrm>
            <a:off x="1142976" y="857232"/>
            <a:ext cx="7715304" cy="571504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>
            <a:normAutofit/>
          </a:bodyPr>
          <a:lstStyle/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73000"/>
              <a:tabLst/>
              <a:defRPr/>
            </a:pPr>
            <a:r>
              <a:rPr kumimoji="0" lang="fr-FR" sz="2000" b="1" u="sng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                                                                                   1. Pathologie intestinale :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73000"/>
              <a:buFont typeface="Wingdings 2"/>
              <a:buNone/>
              <a:tabLst/>
              <a:defRPr/>
            </a:pPr>
            <a:r>
              <a:rPr kumimoji="0" lang="fr-FR" sz="1800" b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      </a:t>
            </a:r>
            <a:r>
              <a:rPr kumimoji="0" lang="fr-FR" sz="2000" b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• Diarrhée, douleurs abdominales.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73000"/>
              <a:buFont typeface="Wingdings 2"/>
              <a:buNone/>
              <a:tabLst/>
              <a:defRPr/>
            </a:pPr>
            <a:r>
              <a:rPr kumimoji="0" lang="fr-FR" sz="2000" b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      • Ulcérations</a:t>
            </a:r>
            <a:r>
              <a:rPr kumimoji="0" lang="fr-FR" sz="2000" b="1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, </a:t>
            </a:r>
            <a:r>
              <a:rPr kumimoji="0" lang="fr-FR" sz="2000" b="1" u="sng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Rectorragies </a:t>
            </a:r>
            <a:r>
              <a:rPr kumimoji="0" lang="fr-FR" sz="2000" b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(les œufs en traversant la paroi des organes entrainent un saignement).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73000"/>
              <a:buFont typeface="Wingdings 2"/>
              <a:buNone/>
              <a:tabLst/>
              <a:defRPr/>
            </a:pPr>
            <a:r>
              <a:rPr kumimoji="0" lang="fr-FR" sz="2000" b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      • Pseudotumeurs inflammatoires (formation de granulome bilharzien = enkystement des œufs dans les organes + réaction inflammatoire.).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73000"/>
              <a:buFont typeface="Wingdings 2"/>
              <a:buNone/>
              <a:tabLst/>
              <a:defRPr/>
            </a:pPr>
            <a:endParaRPr kumimoji="0" lang="fr-FR" sz="2000" b="0" u="none" strike="noStrike" kern="1200" cap="none" spc="0" normalizeH="0" baseline="0" noProof="0" dirty="0" smtClean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Calibri" pitchFamily="34" charset="0"/>
              <a:ea typeface="+mn-ea"/>
              <a:cs typeface="Calibri" pitchFamily="34" charset="0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73000"/>
              <a:buFont typeface="Wingdings 2"/>
              <a:buNone/>
              <a:tabLst/>
              <a:defRPr/>
            </a:pPr>
            <a:r>
              <a:rPr kumimoji="0" lang="fr-FR" sz="2000" b="1" u="sng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                                                                                    2.</a:t>
            </a:r>
            <a:r>
              <a:rPr kumimoji="0" lang="fr-FR" sz="2000" b="1" u="sng" strike="noStrike" kern="1200" cap="none" spc="0" normalizeH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 </a:t>
            </a:r>
            <a:r>
              <a:rPr kumimoji="0" lang="fr-FR" sz="2000" b="1" u="sng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Pathologie hépatique</a:t>
            </a:r>
            <a:r>
              <a:rPr kumimoji="0" lang="fr-FR" sz="2000" b="1" u="sng" strike="noStrike" kern="1200" cap="none" spc="0" normalizeH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 :</a:t>
            </a:r>
            <a:endParaRPr kumimoji="0" lang="fr-FR" sz="2000" b="1" u="sng" strike="noStrike" kern="1200" cap="none" spc="0" normalizeH="0" baseline="0" noProof="0" dirty="0" smtClean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itchFamily="34" charset="0"/>
              <a:ea typeface="+mn-ea"/>
              <a:cs typeface="Calibri" pitchFamily="34" charset="0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73000"/>
              <a:buFont typeface="Wingdings 2"/>
              <a:buNone/>
              <a:tabLst/>
              <a:defRPr/>
            </a:pPr>
            <a:r>
              <a:rPr kumimoji="0" lang="fr-FR" sz="2000" b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      • Fibrose péri portale (S.m., S.j.).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73000"/>
              <a:buFont typeface="Wingdings 2"/>
              <a:buNone/>
              <a:tabLst/>
              <a:defRPr/>
            </a:pPr>
            <a:r>
              <a:rPr kumimoji="0" lang="fr-FR" sz="2000" b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      • Hypertension portale ( complication tardive).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73000"/>
              <a:buFont typeface="Wingdings 2"/>
              <a:buNone/>
              <a:tabLst/>
              <a:defRPr/>
            </a:pPr>
            <a:r>
              <a:rPr kumimoji="0" lang="fr-FR" sz="2000" b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      • Hépato splénomégalie.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73000"/>
              <a:buFont typeface="Wingdings 2"/>
              <a:buNone/>
              <a:tabLst/>
              <a:defRPr/>
            </a:pPr>
            <a:r>
              <a:rPr kumimoji="0" lang="fr-FR" sz="2000" b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      • Varices œsophagiennes : </a:t>
            </a:r>
            <a:r>
              <a:rPr kumimoji="0" lang="fr-FR" sz="2000" b="1" u="sng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hémorragies</a:t>
            </a:r>
            <a:r>
              <a:rPr kumimoji="0" lang="fr-FR" sz="2000" b="1" u="sng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 ( hématémèse) </a:t>
            </a:r>
            <a:endParaRPr kumimoji="0" lang="fr-FR" sz="2000" b="1" u="sng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itchFamily="34" charset="0"/>
              <a:ea typeface="+mn-ea"/>
              <a:cs typeface="Calibri" pitchFamily="34" charset="0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73000"/>
              <a:buFont typeface="Wingdings 2"/>
              <a:buNone/>
              <a:tabLst/>
              <a:defRPr/>
            </a:pPr>
            <a:r>
              <a:rPr kumimoji="0" lang="fr-FR" sz="2000" b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      • Ascite.</a:t>
            </a:r>
            <a:endParaRPr kumimoji="0" lang="fr-FR" sz="2000" b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Calibri" pitchFamily="34" charset="0"/>
              <a:ea typeface="+mn-ea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3"/>
          <p:cNvSpPr>
            <a:spLocks noGrp="1"/>
          </p:cNvSpPr>
          <p:nvPr>
            <p:ph idx="1"/>
          </p:nvPr>
        </p:nvSpPr>
        <p:spPr>
          <a:xfrm>
            <a:off x="214282" y="785794"/>
            <a:ext cx="5357850" cy="5857916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marL="514350" indent="-514350">
              <a:buNone/>
            </a:pPr>
            <a:r>
              <a:rPr lang="fr-FR" sz="2000" b="1" u="sng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-   arguments </a:t>
            </a:r>
            <a:r>
              <a:rPr lang="fr-FR" sz="2000" dirty="0" smtClean="0">
                <a:latin typeface="Calibri" pitchFamily="34" charset="0"/>
                <a:cs typeface="Calibri" pitchFamily="34" charset="0"/>
              </a:rPr>
              <a:t>géographiques, cliniques, endoscopiques, et imagerie médicale.</a:t>
            </a:r>
          </a:p>
          <a:p>
            <a:pPr marL="514350" indent="-514350">
              <a:buNone/>
            </a:pPr>
            <a:r>
              <a:rPr lang="fr-FR" sz="2000" b="1" u="sng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-  Examen d’orientation </a:t>
            </a:r>
            <a:r>
              <a:rPr lang="fr-FR" sz="2000" dirty="0" smtClean="0">
                <a:latin typeface="Calibri" pitchFamily="34" charset="0"/>
                <a:cs typeface="Calibri" pitchFamily="34" charset="0"/>
              </a:rPr>
              <a:t>: FNS: Anémie ,  Hyper éosinophilie  élevée puis  baisse à partir du 4ème mois. (courbe de Lavier).</a:t>
            </a:r>
          </a:p>
          <a:p>
            <a:pPr marL="514350" indent="-514350">
              <a:buNone/>
            </a:pPr>
            <a:r>
              <a:rPr lang="fr-FR" sz="2000" b="1" u="sng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-  Examens de certitude :</a:t>
            </a:r>
          </a:p>
          <a:p>
            <a:pPr marL="514350" indent="-514350">
              <a:buNone/>
            </a:pPr>
            <a:r>
              <a:rPr lang="fr-FR" sz="2000" b="1" dirty="0" smtClean="0">
                <a:latin typeface="Calibri" pitchFamily="34" charset="0"/>
                <a:cs typeface="Calibri" pitchFamily="34" charset="0"/>
              </a:rPr>
              <a:t>   - </a:t>
            </a:r>
            <a:r>
              <a:rPr lang="fr-FR" sz="2000" b="1" u="sng" dirty="0" smtClean="0">
                <a:latin typeface="Calibri" pitchFamily="34" charset="0"/>
                <a:cs typeface="Calibri" pitchFamily="34" charset="0"/>
              </a:rPr>
              <a:t>Examen parasitologique des selles/ urines</a:t>
            </a:r>
            <a:r>
              <a:rPr lang="fr-FR" sz="2000" b="1" dirty="0" smtClean="0">
                <a:latin typeface="Calibri" pitchFamily="34" charset="0"/>
                <a:cs typeface="Calibri" pitchFamily="34" charset="0"/>
              </a:rPr>
              <a:t>  </a:t>
            </a:r>
            <a:r>
              <a:rPr lang="fr-FR" sz="2000" dirty="0" smtClean="0">
                <a:latin typeface="Calibri" pitchFamily="34" charset="0"/>
                <a:cs typeface="Calibri" pitchFamily="34" charset="0"/>
              </a:rPr>
              <a:t>: </a:t>
            </a:r>
          </a:p>
          <a:p>
            <a:pPr marL="514350" indent="-514350">
              <a:buNone/>
            </a:pPr>
            <a:r>
              <a:rPr lang="fr-FR" sz="2000" dirty="0" smtClean="0">
                <a:latin typeface="Calibri" pitchFamily="34" charset="0"/>
                <a:cs typeface="Calibri" pitchFamily="34" charset="0"/>
              </a:rPr>
              <a:t>    2 à 4 mois après infestation (direct et  </a:t>
            </a:r>
          </a:p>
          <a:p>
            <a:pPr marL="514350" indent="-514350">
              <a:buNone/>
            </a:pPr>
            <a:r>
              <a:rPr lang="fr-FR" sz="2000" dirty="0" smtClean="0">
                <a:latin typeface="Calibri" pitchFamily="34" charset="0"/>
                <a:cs typeface="Calibri" pitchFamily="34" charset="0"/>
              </a:rPr>
              <a:t>     concentration)</a:t>
            </a:r>
          </a:p>
          <a:p>
            <a:pPr marL="514350" indent="-514350">
              <a:buNone/>
            </a:pPr>
            <a:r>
              <a:rPr lang="fr-FR" sz="2000" dirty="0" smtClean="0">
                <a:latin typeface="Calibri" pitchFamily="34" charset="0"/>
                <a:cs typeface="Calibri" pitchFamily="34" charset="0"/>
              </a:rPr>
              <a:t>    -  Œufs embryonnés munis d’éperon.</a:t>
            </a:r>
          </a:p>
          <a:p>
            <a:pPr marL="514350" indent="-514350">
              <a:buNone/>
            </a:pPr>
            <a:r>
              <a:rPr lang="fr-FR" sz="2000" dirty="0" smtClean="0">
                <a:latin typeface="Calibri" pitchFamily="34" charset="0"/>
                <a:cs typeface="Calibri" pitchFamily="34" charset="0"/>
              </a:rPr>
              <a:t>    -  Tests de vitalité : œuf vivant ou œuf </a:t>
            </a:r>
          </a:p>
          <a:p>
            <a:pPr marL="514350" indent="-514350">
              <a:buNone/>
            </a:pPr>
            <a:r>
              <a:rPr lang="fr-FR" sz="2000" dirty="0" smtClean="0">
                <a:latin typeface="Calibri" pitchFamily="34" charset="0"/>
                <a:cs typeface="Calibri" pitchFamily="34" charset="0"/>
              </a:rPr>
              <a:t>       en voie de calcification (œufs  dégénérés, morts)</a:t>
            </a:r>
          </a:p>
          <a:p>
            <a:pPr marL="514350" indent="-514350">
              <a:buNone/>
            </a:pPr>
            <a:r>
              <a:rPr lang="fr-FR" sz="2000" dirty="0" smtClean="0">
                <a:latin typeface="Calibri" pitchFamily="34" charset="0"/>
                <a:cs typeface="Calibri" pitchFamily="34" charset="0"/>
              </a:rPr>
              <a:t>     -   80% des œufs sont retenus dans les tissus.</a:t>
            </a:r>
          </a:p>
          <a:p>
            <a:pPr marL="514350" indent="-514350">
              <a:buNone/>
            </a:pPr>
            <a:r>
              <a:rPr lang="fr-FR" sz="2000" b="1" dirty="0" smtClean="0">
                <a:latin typeface="Calibri" pitchFamily="34" charset="0"/>
                <a:cs typeface="Calibri" pitchFamily="34" charset="0"/>
              </a:rPr>
              <a:t>    - </a:t>
            </a:r>
            <a:r>
              <a:rPr lang="fr-FR" sz="2000" b="1" u="sng" dirty="0" smtClean="0">
                <a:latin typeface="Calibri" pitchFamily="34" charset="0"/>
                <a:cs typeface="Calibri" pitchFamily="34" charset="0"/>
              </a:rPr>
              <a:t>Biopsie</a:t>
            </a:r>
            <a:r>
              <a:rPr lang="fr-FR" sz="2000" b="1" dirty="0" smtClean="0">
                <a:latin typeface="Calibri" pitchFamily="34" charset="0"/>
                <a:cs typeface="Calibri" pitchFamily="34" charset="0"/>
              </a:rPr>
              <a:t> rectale ou vésicale</a:t>
            </a:r>
            <a:r>
              <a:rPr lang="fr-FR" sz="2000" dirty="0" smtClean="0">
                <a:latin typeface="Calibri" pitchFamily="34" charset="0"/>
                <a:cs typeface="Calibri" pitchFamily="34" charset="0"/>
              </a:rPr>
              <a:t>.</a:t>
            </a:r>
          </a:p>
          <a:p>
            <a:pPr marL="514350" indent="-514350">
              <a:buNone/>
            </a:pPr>
            <a:r>
              <a:rPr lang="fr-FR" sz="2000" b="1" u="sng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-  Sérologie de la bilharziose : ++</a:t>
            </a:r>
          </a:p>
          <a:p>
            <a:pPr marL="514350" indent="-514350">
              <a:buNone/>
            </a:pPr>
            <a:r>
              <a:rPr lang="fr-FR" sz="2000" b="1" u="sng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-  Bilan d’extension</a:t>
            </a:r>
            <a:r>
              <a:rPr lang="fr-FR" sz="2000" u="sng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:</a:t>
            </a:r>
            <a:r>
              <a:rPr lang="fr-FR" sz="20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cystoscopie, UIV, rectosegmoidoscopie, TDM.</a:t>
            </a:r>
          </a:p>
          <a:p>
            <a:pPr marL="514350" indent="-514350">
              <a:buNone/>
            </a:pPr>
            <a:endParaRPr lang="fr-FR" sz="20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Espace réservé du contenu 3"/>
          <p:cNvSpPr txBox="1">
            <a:spLocks/>
          </p:cNvSpPr>
          <p:nvPr/>
        </p:nvSpPr>
        <p:spPr>
          <a:xfrm>
            <a:off x="5715008" y="785794"/>
            <a:ext cx="3143272" cy="178595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>
            <a:normAutofit/>
          </a:bodyPr>
          <a:lstStyle/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73000"/>
              <a:buFont typeface="Wingdings 2"/>
              <a:buNone/>
              <a:tabLst/>
              <a:defRPr/>
            </a:pPr>
            <a:r>
              <a:rPr kumimoji="0" lang="fr-FR" sz="2000" b="1" u="sng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                    VI. Traitement  :</a:t>
            </a:r>
            <a:endParaRPr kumimoji="0" lang="fr-FR" sz="2000" b="1" u="sng" strike="noStrike" kern="1200" cap="none" spc="0" normalizeH="0" baseline="0" noProof="0" dirty="0" smtClean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Calibri" pitchFamily="34" charset="0"/>
              <a:ea typeface="+mn-ea"/>
              <a:cs typeface="Calibri" pitchFamily="34" charset="0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73000"/>
              <a:buFont typeface="Wingdings 2"/>
              <a:buNone/>
              <a:tabLst/>
              <a:defRPr/>
            </a:pPr>
            <a:r>
              <a:rPr kumimoji="0" lang="fr-FR" sz="200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– Praziquantel (BILTRICIDE®):40 mg/Kg en prise unique</a:t>
            </a:r>
            <a:endParaRPr kumimoji="0" lang="fr-FR" sz="200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Calibri" pitchFamily="34" charset="0"/>
              <a:ea typeface="+mn-ea"/>
              <a:cs typeface="Calibri" pitchFamily="34" charset="0"/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5715008" y="2857496"/>
            <a:ext cx="3214710" cy="378565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857250" indent="-857250"/>
            <a:endParaRPr lang="fr-FR" sz="2000" u="sng" dirty="0" smtClean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  <a:p>
            <a:pPr marL="857250" indent="-857250"/>
            <a:r>
              <a:rPr lang="fr-FR" sz="2000" b="1" u="sng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                   VII.  Prophylaxie :</a:t>
            </a:r>
          </a:p>
          <a:p>
            <a:pPr marL="857250" indent="-857250"/>
            <a:endParaRPr lang="fr-FR" sz="2000" u="sng" dirty="0" smtClean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  <a:p>
            <a:r>
              <a:rPr lang="fr-FR" sz="2000" dirty="0" smtClean="0">
                <a:latin typeface="Calibri" pitchFamily="34" charset="0"/>
                <a:cs typeface="Calibri" pitchFamily="34" charset="0"/>
              </a:rPr>
              <a:t>– lutte contre les mollusques.</a:t>
            </a:r>
          </a:p>
          <a:p>
            <a:endParaRPr lang="fr-FR" sz="2000" dirty="0" smtClean="0">
              <a:latin typeface="Calibri" pitchFamily="34" charset="0"/>
              <a:cs typeface="Calibri" pitchFamily="34" charset="0"/>
            </a:endParaRPr>
          </a:p>
          <a:p>
            <a:r>
              <a:rPr lang="fr-FR" sz="2000" dirty="0" smtClean="0">
                <a:latin typeface="Calibri" pitchFamily="34" charset="0"/>
                <a:cs typeface="Calibri" pitchFamily="34" charset="0"/>
              </a:rPr>
              <a:t>– éducation sanitaire de la population.</a:t>
            </a:r>
          </a:p>
          <a:p>
            <a:endParaRPr lang="fr-FR" sz="2000" dirty="0" smtClean="0">
              <a:latin typeface="Calibri" pitchFamily="34" charset="0"/>
              <a:cs typeface="Calibri" pitchFamily="34" charset="0"/>
            </a:endParaRPr>
          </a:p>
          <a:p>
            <a:r>
              <a:rPr lang="fr-FR" sz="2000" dirty="0" smtClean="0">
                <a:latin typeface="Calibri" pitchFamily="34" charset="0"/>
                <a:cs typeface="Calibri" pitchFamily="34" charset="0"/>
              </a:rPr>
              <a:t>– éviter les baignades en eau douce.</a:t>
            </a:r>
          </a:p>
          <a:p>
            <a:endParaRPr lang="fr-FR" sz="20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42844" y="285728"/>
            <a:ext cx="542928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b="1" u="sng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                                                  V. Diagnostic :</a:t>
            </a:r>
            <a:endParaRPr lang="fr-FR" sz="2400" dirty="0"/>
          </a:p>
        </p:txBody>
      </p:sp>
      <p:pic>
        <p:nvPicPr>
          <p:cNvPr id="4098" name="Picture 2" descr="C:\Users\acer\Desktop\GHY.jpg"/>
          <p:cNvPicPr>
            <a:picLocks noChangeAspect="1" noChangeArrowheads="1"/>
          </p:cNvPicPr>
          <p:nvPr/>
        </p:nvPicPr>
        <p:blipFill>
          <a:blip r:embed="rId3"/>
          <a:srcRect l="9459" t="15206" r="18146" b="11340"/>
          <a:stretch>
            <a:fillRect/>
          </a:stretch>
        </p:blipFill>
        <p:spPr bwMode="auto">
          <a:xfrm rot="5400000" flipH="1" flipV="1">
            <a:off x="4179092" y="3107528"/>
            <a:ext cx="1214447" cy="100013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50" name="Picture 2" descr="C:\Users\acer\Desktop\images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143372" y="5000636"/>
            <a:ext cx="1346382" cy="12858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9" name="Rectangle 3"/>
          <p:cNvSpPr>
            <a:spLocks noChangeArrowheads="1"/>
          </p:cNvSpPr>
          <p:nvPr/>
        </p:nvSpPr>
        <p:spPr bwMode="auto">
          <a:xfrm>
            <a:off x="468313" y="981075"/>
            <a:ext cx="2016125" cy="5111750"/>
          </a:xfrm>
          <a:prstGeom prst="rect">
            <a:avLst/>
          </a:prstGeom>
          <a:gradFill rotWithShape="1">
            <a:gsLst>
              <a:gs pos="0">
                <a:srgbClr val="CC0000">
                  <a:alpha val="29999"/>
                </a:srgbClr>
              </a:gs>
              <a:gs pos="100000">
                <a:schemeClr val="bg1"/>
              </a:gs>
            </a:gsLst>
            <a:lin ang="2700000" scaled="1"/>
          </a:gradFill>
          <a:ln w="25400">
            <a:solidFill>
              <a:srgbClr val="CC0000"/>
            </a:solidFill>
            <a:miter lim="800000"/>
            <a:headEnd/>
            <a:tailEnd/>
          </a:ln>
        </p:spPr>
        <p:txBody>
          <a:bodyPr wrap="none"/>
          <a:lstStyle/>
          <a:p>
            <a:pPr algn="ctr"/>
            <a:r>
              <a:rPr lang="fr-FR" b="1" dirty="0">
                <a:solidFill>
                  <a:srgbClr val="CC0000"/>
                </a:solidFill>
              </a:rPr>
              <a:t>Protozoaires</a:t>
            </a:r>
          </a:p>
          <a:p>
            <a:pPr algn="ctr"/>
            <a:r>
              <a:rPr lang="fr-FR" dirty="0">
                <a:solidFill>
                  <a:srgbClr val="CC0000"/>
                </a:solidFill>
              </a:rPr>
              <a:t>(unicellulaires)</a:t>
            </a:r>
          </a:p>
        </p:txBody>
      </p:sp>
      <p:sp>
        <p:nvSpPr>
          <p:cNvPr id="34820" name="Rectangle 4"/>
          <p:cNvSpPr>
            <a:spLocks noChangeArrowheads="1"/>
          </p:cNvSpPr>
          <p:nvPr/>
        </p:nvSpPr>
        <p:spPr bwMode="auto">
          <a:xfrm>
            <a:off x="2627313" y="1214421"/>
            <a:ext cx="5445149" cy="4878403"/>
          </a:xfrm>
          <a:prstGeom prst="rect">
            <a:avLst/>
          </a:prstGeom>
          <a:gradFill rotWithShape="1">
            <a:gsLst>
              <a:gs pos="0">
                <a:srgbClr val="CC0000">
                  <a:alpha val="29999"/>
                </a:srgbClr>
              </a:gs>
              <a:gs pos="100000">
                <a:schemeClr val="bg1"/>
              </a:gs>
            </a:gsLst>
            <a:lin ang="2700000" scaled="1"/>
          </a:gradFill>
          <a:ln w="9525">
            <a:solidFill>
              <a:srgbClr val="CC0000"/>
            </a:solidFill>
            <a:miter lim="800000"/>
            <a:headEnd/>
            <a:tailEnd/>
          </a:ln>
        </p:spPr>
        <p:txBody>
          <a:bodyPr wrap="none"/>
          <a:lstStyle/>
          <a:p>
            <a:pPr algn="ctr"/>
            <a:r>
              <a:rPr lang="fr-FR" b="1" dirty="0">
                <a:solidFill>
                  <a:srgbClr val="CC0000"/>
                </a:solidFill>
              </a:rPr>
              <a:t>Helminthes</a:t>
            </a:r>
          </a:p>
          <a:p>
            <a:pPr algn="ctr"/>
            <a:r>
              <a:rPr lang="fr-FR" dirty="0">
                <a:solidFill>
                  <a:srgbClr val="CC0000"/>
                </a:solidFill>
              </a:rPr>
              <a:t>(vers)</a:t>
            </a:r>
          </a:p>
        </p:txBody>
      </p:sp>
      <p:sp>
        <p:nvSpPr>
          <p:cNvPr id="34821" name="Rectangle 5"/>
          <p:cNvSpPr>
            <a:spLocks noChangeArrowheads="1"/>
          </p:cNvSpPr>
          <p:nvPr/>
        </p:nvSpPr>
        <p:spPr bwMode="auto">
          <a:xfrm>
            <a:off x="2771775" y="1844675"/>
            <a:ext cx="2016125" cy="4176713"/>
          </a:xfrm>
          <a:prstGeom prst="rect">
            <a:avLst/>
          </a:prstGeom>
          <a:gradFill rotWithShape="1">
            <a:gsLst>
              <a:gs pos="0">
                <a:srgbClr val="FFFFCC"/>
              </a:gs>
              <a:gs pos="100000">
                <a:schemeClr val="bg1"/>
              </a:gs>
            </a:gsLst>
            <a:lin ang="2700000" scaled="1"/>
          </a:gradFill>
          <a:ln w="9525">
            <a:solidFill>
              <a:srgbClr val="FF9900"/>
            </a:solidFill>
            <a:miter lim="800000"/>
            <a:headEnd/>
            <a:tailEnd/>
          </a:ln>
        </p:spPr>
        <p:txBody>
          <a:bodyPr wrap="none"/>
          <a:lstStyle/>
          <a:p>
            <a:pPr algn="ctr"/>
            <a:r>
              <a:rPr lang="fr-FR" b="1" dirty="0">
                <a:solidFill>
                  <a:srgbClr val="CC0000"/>
                </a:solidFill>
              </a:rPr>
              <a:t>Nématodes</a:t>
            </a:r>
          </a:p>
          <a:p>
            <a:pPr algn="ctr"/>
            <a:r>
              <a:rPr lang="fr-FR" dirty="0">
                <a:solidFill>
                  <a:srgbClr val="CC0000"/>
                </a:solidFill>
              </a:rPr>
              <a:t>(vers ronds)</a:t>
            </a:r>
          </a:p>
        </p:txBody>
      </p:sp>
      <p:sp>
        <p:nvSpPr>
          <p:cNvPr id="34822" name="Rectangle 6"/>
          <p:cNvSpPr>
            <a:spLocks noChangeArrowheads="1"/>
          </p:cNvSpPr>
          <p:nvPr/>
        </p:nvSpPr>
        <p:spPr bwMode="auto">
          <a:xfrm>
            <a:off x="4859338" y="1844675"/>
            <a:ext cx="3070248" cy="4176713"/>
          </a:xfrm>
          <a:prstGeom prst="rect">
            <a:avLst/>
          </a:prstGeom>
          <a:gradFill rotWithShape="1">
            <a:gsLst>
              <a:gs pos="0">
                <a:srgbClr val="FFFFCC"/>
              </a:gs>
              <a:gs pos="100000">
                <a:schemeClr val="bg1"/>
              </a:gs>
            </a:gsLst>
            <a:lin ang="2700000" scaled="1"/>
          </a:gradFill>
          <a:ln w="9525">
            <a:solidFill>
              <a:srgbClr val="FF9900"/>
            </a:solidFill>
            <a:miter lim="800000"/>
            <a:headEnd/>
            <a:tailEnd/>
          </a:ln>
        </p:spPr>
        <p:txBody>
          <a:bodyPr wrap="none"/>
          <a:lstStyle/>
          <a:p>
            <a:pPr algn="ctr"/>
            <a:r>
              <a:rPr lang="fr-FR" b="1" dirty="0">
                <a:solidFill>
                  <a:srgbClr val="CC0000"/>
                </a:solidFill>
              </a:rPr>
              <a:t>Plathelminthes</a:t>
            </a:r>
          </a:p>
          <a:p>
            <a:pPr algn="ctr"/>
            <a:r>
              <a:rPr lang="fr-FR" dirty="0">
                <a:solidFill>
                  <a:srgbClr val="CC0000"/>
                </a:solidFill>
              </a:rPr>
              <a:t>(vers plats)</a:t>
            </a:r>
          </a:p>
        </p:txBody>
      </p:sp>
      <p:sp>
        <p:nvSpPr>
          <p:cNvPr id="34823" name="Rectangle 7"/>
          <p:cNvSpPr>
            <a:spLocks noChangeArrowheads="1"/>
          </p:cNvSpPr>
          <p:nvPr/>
        </p:nvSpPr>
        <p:spPr bwMode="auto">
          <a:xfrm>
            <a:off x="6215074" y="2571744"/>
            <a:ext cx="1639901" cy="3240088"/>
          </a:xfrm>
          <a:prstGeom prst="rect">
            <a:avLst/>
          </a:prstGeom>
          <a:gradFill rotWithShape="1">
            <a:gsLst>
              <a:gs pos="0">
                <a:srgbClr val="E7F2FF"/>
              </a:gs>
              <a:gs pos="100000">
                <a:schemeClr val="bg1"/>
              </a:gs>
            </a:gsLst>
            <a:lin ang="2700000" scaled="1"/>
          </a:gradFill>
          <a:ln w="9525">
            <a:solidFill>
              <a:srgbClr val="000080"/>
            </a:solidFill>
            <a:miter lim="800000"/>
            <a:headEnd/>
            <a:tailEnd/>
          </a:ln>
        </p:spPr>
        <p:txBody>
          <a:bodyPr wrap="none"/>
          <a:lstStyle/>
          <a:p>
            <a:pPr algn="ctr"/>
            <a:r>
              <a:rPr lang="fr-FR" b="1" dirty="0">
                <a:solidFill>
                  <a:srgbClr val="CC0000"/>
                </a:solidFill>
              </a:rPr>
              <a:t>Trématodes</a:t>
            </a:r>
          </a:p>
          <a:p>
            <a:pPr algn="ctr"/>
            <a:r>
              <a:rPr lang="fr-FR" sz="1400" dirty="0">
                <a:solidFill>
                  <a:srgbClr val="CC0000"/>
                </a:solidFill>
              </a:rPr>
              <a:t>(non segmentés)</a:t>
            </a:r>
          </a:p>
        </p:txBody>
      </p:sp>
      <p:sp>
        <p:nvSpPr>
          <p:cNvPr id="34824" name="Rectangle 8"/>
          <p:cNvSpPr>
            <a:spLocks noChangeArrowheads="1"/>
          </p:cNvSpPr>
          <p:nvPr/>
        </p:nvSpPr>
        <p:spPr bwMode="auto">
          <a:xfrm>
            <a:off x="4929190" y="2571744"/>
            <a:ext cx="1214446" cy="3240088"/>
          </a:xfrm>
          <a:prstGeom prst="rect">
            <a:avLst/>
          </a:prstGeom>
          <a:gradFill rotWithShape="1">
            <a:gsLst>
              <a:gs pos="0">
                <a:srgbClr val="E7F2FF"/>
              </a:gs>
              <a:gs pos="100000">
                <a:schemeClr val="bg1"/>
              </a:gs>
            </a:gsLst>
            <a:lin ang="2700000" scaled="1"/>
          </a:gradFill>
          <a:ln w="9525" algn="ctr">
            <a:solidFill>
              <a:srgbClr val="000080"/>
            </a:solidFill>
            <a:miter lim="800000"/>
            <a:headEnd/>
            <a:tailEnd/>
          </a:ln>
        </p:spPr>
        <p:txBody>
          <a:bodyPr wrap="none"/>
          <a:lstStyle/>
          <a:p>
            <a:pPr algn="ctr"/>
            <a:r>
              <a:rPr lang="fr-FR" b="1" dirty="0">
                <a:solidFill>
                  <a:srgbClr val="CC0000"/>
                </a:solidFill>
              </a:rPr>
              <a:t>Cestodes</a:t>
            </a:r>
          </a:p>
          <a:p>
            <a:pPr algn="ctr"/>
            <a:r>
              <a:rPr lang="fr-FR" sz="1400" dirty="0">
                <a:solidFill>
                  <a:srgbClr val="CC0000"/>
                </a:solidFill>
              </a:rPr>
              <a:t>(segmentés)</a:t>
            </a:r>
          </a:p>
        </p:txBody>
      </p:sp>
      <p:sp>
        <p:nvSpPr>
          <p:cNvPr id="34825" name="Text Box 9"/>
          <p:cNvSpPr txBox="1">
            <a:spLocks noChangeArrowheads="1"/>
          </p:cNvSpPr>
          <p:nvPr/>
        </p:nvSpPr>
        <p:spPr bwMode="auto">
          <a:xfrm>
            <a:off x="684213" y="1700213"/>
            <a:ext cx="1871662" cy="3014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30000"/>
              </a:spcBef>
            </a:pPr>
            <a:r>
              <a:rPr lang="fr-FR" b="1" dirty="0"/>
              <a:t>Paludisme</a:t>
            </a:r>
          </a:p>
          <a:p>
            <a:pPr>
              <a:spcBef>
                <a:spcPct val="30000"/>
              </a:spcBef>
            </a:pPr>
            <a:r>
              <a:rPr lang="fr-FR" b="1" dirty="0"/>
              <a:t>Amibes</a:t>
            </a:r>
          </a:p>
          <a:p>
            <a:pPr>
              <a:spcBef>
                <a:spcPct val="30000"/>
              </a:spcBef>
            </a:pPr>
            <a:r>
              <a:rPr lang="fr-FR" b="1" dirty="0"/>
              <a:t>Toxoplasme</a:t>
            </a:r>
          </a:p>
          <a:p>
            <a:pPr>
              <a:spcBef>
                <a:spcPct val="30000"/>
              </a:spcBef>
            </a:pPr>
            <a:r>
              <a:rPr lang="fr-FR" sz="1400" dirty="0"/>
              <a:t>Giardia</a:t>
            </a:r>
          </a:p>
          <a:p>
            <a:pPr>
              <a:spcBef>
                <a:spcPct val="30000"/>
              </a:spcBef>
            </a:pPr>
            <a:r>
              <a:rPr lang="fr-FR" sz="1400" dirty="0"/>
              <a:t>Trichomonas</a:t>
            </a:r>
          </a:p>
          <a:p>
            <a:pPr>
              <a:spcBef>
                <a:spcPct val="30000"/>
              </a:spcBef>
            </a:pPr>
            <a:r>
              <a:rPr lang="fr-FR" sz="1400" dirty="0"/>
              <a:t>Balantidium</a:t>
            </a:r>
          </a:p>
          <a:p>
            <a:pPr>
              <a:spcBef>
                <a:spcPct val="30000"/>
              </a:spcBef>
            </a:pPr>
            <a:r>
              <a:rPr lang="fr-FR" sz="1400" dirty="0"/>
              <a:t>Cryptosporidie</a:t>
            </a:r>
          </a:p>
          <a:p>
            <a:pPr>
              <a:spcBef>
                <a:spcPct val="30000"/>
              </a:spcBef>
            </a:pPr>
            <a:r>
              <a:rPr lang="fr-FR" sz="1400" dirty="0"/>
              <a:t>Trypanosome</a:t>
            </a:r>
          </a:p>
          <a:p>
            <a:pPr>
              <a:spcBef>
                <a:spcPct val="30000"/>
              </a:spcBef>
            </a:pPr>
            <a:r>
              <a:rPr lang="fr-FR" sz="1400" dirty="0"/>
              <a:t>Leishmanie</a:t>
            </a:r>
          </a:p>
          <a:p>
            <a:pPr>
              <a:spcBef>
                <a:spcPct val="30000"/>
              </a:spcBef>
            </a:pPr>
            <a:r>
              <a:rPr lang="fr-FR" sz="1400" dirty="0"/>
              <a:t>…</a:t>
            </a:r>
          </a:p>
        </p:txBody>
      </p:sp>
      <p:sp>
        <p:nvSpPr>
          <p:cNvPr id="34826" name="Text Box 10"/>
          <p:cNvSpPr txBox="1">
            <a:spLocks noChangeArrowheads="1"/>
          </p:cNvSpPr>
          <p:nvPr/>
        </p:nvSpPr>
        <p:spPr bwMode="auto">
          <a:xfrm>
            <a:off x="2987675" y="2708275"/>
            <a:ext cx="1655763" cy="1830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b="1" dirty="0"/>
              <a:t>Ascaris</a:t>
            </a:r>
          </a:p>
          <a:p>
            <a:pPr>
              <a:spcBef>
                <a:spcPct val="50000"/>
              </a:spcBef>
            </a:pPr>
            <a:r>
              <a:rPr lang="fr-FR" b="1" dirty="0"/>
              <a:t>Ankylostome</a:t>
            </a:r>
          </a:p>
          <a:p>
            <a:pPr>
              <a:spcBef>
                <a:spcPct val="50000"/>
              </a:spcBef>
            </a:pPr>
            <a:r>
              <a:rPr lang="fr-FR" b="1" dirty="0"/>
              <a:t>Anguillule</a:t>
            </a:r>
          </a:p>
          <a:p>
            <a:pPr>
              <a:spcBef>
                <a:spcPct val="50000"/>
              </a:spcBef>
            </a:pPr>
            <a:r>
              <a:rPr lang="fr-FR" sz="1400" dirty="0"/>
              <a:t>Oxyure</a:t>
            </a:r>
          </a:p>
          <a:p>
            <a:pPr>
              <a:spcBef>
                <a:spcPct val="50000"/>
              </a:spcBef>
            </a:pPr>
            <a:r>
              <a:rPr lang="fr-FR" sz="1400" dirty="0"/>
              <a:t>…</a:t>
            </a:r>
          </a:p>
        </p:txBody>
      </p:sp>
      <p:sp>
        <p:nvSpPr>
          <p:cNvPr id="34827" name="Text Box 11"/>
          <p:cNvSpPr txBox="1">
            <a:spLocks noChangeArrowheads="1"/>
          </p:cNvSpPr>
          <p:nvPr/>
        </p:nvSpPr>
        <p:spPr bwMode="auto">
          <a:xfrm>
            <a:off x="6357950" y="3786190"/>
            <a:ext cx="1657350" cy="1107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b="1" dirty="0" smtClean="0"/>
              <a:t>Schistosoma</a:t>
            </a:r>
          </a:p>
          <a:p>
            <a:pPr>
              <a:spcBef>
                <a:spcPct val="50000"/>
              </a:spcBef>
            </a:pPr>
            <a:r>
              <a:rPr lang="fr-FR" b="1" dirty="0" smtClean="0"/>
              <a:t>Douve</a:t>
            </a:r>
            <a:endParaRPr lang="fr-FR" b="1" dirty="0"/>
          </a:p>
          <a:p>
            <a:pPr>
              <a:spcBef>
                <a:spcPct val="50000"/>
              </a:spcBef>
            </a:pPr>
            <a:r>
              <a:rPr lang="fr-FR" sz="1400" dirty="0" smtClean="0"/>
              <a:t>…</a:t>
            </a:r>
            <a:endParaRPr lang="fr-FR" sz="1400" dirty="0"/>
          </a:p>
        </p:txBody>
      </p:sp>
      <p:sp>
        <p:nvSpPr>
          <p:cNvPr id="34828" name="Text Box 12"/>
          <p:cNvSpPr txBox="1">
            <a:spLocks noChangeArrowheads="1"/>
          </p:cNvSpPr>
          <p:nvPr/>
        </p:nvSpPr>
        <p:spPr bwMode="auto">
          <a:xfrm>
            <a:off x="4857752" y="3286124"/>
            <a:ext cx="1584325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b="1" dirty="0"/>
              <a:t>Taenia</a:t>
            </a:r>
          </a:p>
          <a:p>
            <a:pPr>
              <a:spcBef>
                <a:spcPct val="50000"/>
              </a:spcBef>
            </a:pPr>
            <a:r>
              <a:rPr lang="fr-FR" sz="1400" dirty="0"/>
              <a:t>…</a:t>
            </a:r>
          </a:p>
        </p:txBody>
      </p:sp>
      <p:pic>
        <p:nvPicPr>
          <p:cNvPr id="34829" name="Picture 13" descr="amibe2x400cph"/>
          <p:cNvPicPr>
            <a:picLocks noChangeAspect="1" noChangeArrowheads="1"/>
          </p:cNvPicPr>
          <p:nvPr/>
        </p:nvPicPr>
        <p:blipFill>
          <a:blip r:embed="rId3"/>
          <a:srcRect l="3006" t="4095"/>
          <a:stretch>
            <a:fillRect/>
          </a:stretch>
        </p:blipFill>
        <p:spPr bwMode="auto">
          <a:xfrm>
            <a:off x="719138" y="4926013"/>
            <a:ext cx="1476375" cy="1095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30" name="Picture 14" descr="ascaris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43213" y="4946650"/>
            <a:ext cx="1871662" cy="1001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31" name="Picture 15" descr="fasciola hepatica"/>
          <p:cNvPicPr>
            <a:picLocks noChangeAspect="1" noChangeArrowheads="1"/>
          </p:cNvPicPr>
          <p:nvPr/>
        </p:nvPicPr>
        <p:blipFill>
          <a:blip r:embed="rId5"/>
          <a:srcRect l="3969" b="11154"/>
          <a:stretch>
            <a:fillRect/>
          </a:stretch>
        </p:blipFill>
        <p:spPr bwMode="auto">
          <a:xfrm>
            <a:off x="6357950" y="5000636"/>
            <a:ext cx="1352562" cy="72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32" name="Picture 16" descr="tenia1"/>
          <p:cNvPicPr>
            <a:picLocks noChangeAspect="1" noChangeArrowheads="1"/>
          </p:cNvPicPr>
          <p:nvPr/>
        </p:nvPicPr>
        <p:blipFill>
          <a:blip r:embed="rId6"/>
          <a:srcRect l="21069" t="12926"/>
          <a:stretch>
            <a:fillRect/>
          </a:stretch>
        </p:blipFill>
        <p:spPr bwMode="auto">
          <a:xfrm>
            <a:off x="5072066" y="4572008"/>
            <a:ext cx="766784" cy="1165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33" name="Rectangle 17"/>
          <p:cNvSpPr>
            <a:spLocks noChangeArrowheads="1"/>
          </p:cNvSpPr>
          <p:nvPr/>
        </p:nvSpPr>
        <p:spPr bwMode="auto">
          <a:xfrm>
            <a:off x="395288" y="1714488"/>
            <a:ext cx="2160587" cy="4449775"/>
          </a:xfrm>
          <a:prstGeom prst="rect">
            <a:avLst/>
          </a:prstGeom>
          <a:solidFill>
            <a:schemeClr val="bg1">
              <a:alpha val="89803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fr-FR" dirty="0"/>
          </a:p>
        </p:txBody>
      </p:sp>
      <p:sp>
        <p:nvSpPr>
          <p:cNvPr id="34834" name="Rectangle 18"/>
          <p:cNvSpPr>
            <a:spLocks noChangeArrowheads="1"/>
          </p:cNvSpPr>
          <p:nvPr/>
        </p:nvSpPr>
        <p:spPr bwMode="auto">
          <a:xfrm>
            <a:off x="2713038" y="1785938"/>
            <a:ext cx="2087562" cy="4248150"/>
          </a:xfrm>
          <a:prstGeom prst="rect">
            <a:avLst/>
          </a:prstGeom>
          <a:solidFill>
            <a:schemeClr val="bg1">
              <a:alpha val="89803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fr-FR" dirty="0"/>
          </a:p>
        </p:txBody>
      </p:sp>
      <p:sp>
        <p:nvSpPr>
          <p:cNvPr id="34835" name="Rectangle 19"/>
          <p:cNvSpPr>
            <a:spLocks noChangeArrowheads="1"/>
          </p:cNvSpPr>
          <p:nvPr/>
        </p:nvSpPr>
        <p:spPr bwMode="auto">
          <a:xfrm>
            <a:off x="4929190" y="2571744"/>
            <a:ext cx="1143008" cy="3143272"/>
          </a:xfrm>
          <a:prstGeom prst="rect">
            <a:avLst/>
          </a:prstGeom>
          <a:solidFill>
            <a:schemeClr val="bg1">
              <a:alpha val="89803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fr-FR" dirty="0"/>
          </a:p>
        </p:txBody>
      </p:sp>
      <p:sp>
        <p:nvSpPr>
          <p:cNvPr id="19" name="Titre 1"/>
          <p:cNvSpPr>
            <a:spLocks noGrp="1"/>
          </p:cNvSpPr>
          <p:nvPr>
            <p:ph type="title"/>
          </p:nvPr>
        </p:nvSpPr>
        <p:spPr>
          <a:xfrm>
            <a:off x="214282" y="142852"/>
            <a:ext cx="7786742" cy="714380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fr-FR" sz="28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                                Introduction</a:t>
            </a:r>
            <a:endParaRPr lang="fr-FR" sz="2800" b="1" dirty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071538" y="857232"/>
            <a:ext cx="7858180" cy="5715040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70000" lnSpcReduction="20000"/>
          </a:bodyPr>
          <a:lstStyle/>
          <a:p>
            <a:pPr marL="571500" indent="-571500">
              <a:buNone/>
            </a:pPr>
            <a:r>
              <a:rPr lang="fr-FR" sz="4000" b="1" u="sng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                                                                1. Définition :</a:t>
            </a:r>
          </a:p>
          <a:p>
            <a:pPr marL="571500" indent="-571500">
              <a:buNone/>
            </a:pPr>
            <a:r>
              <a:rPr lang="fr-FR" sz="2900" dirty="0" smtClean="0">
                <a:latin typeface="Calibri" pitchFamily="34" charset="0"/>
                <a:cs typeface="Calibri" pitchFamily="34" charset="0"/>
              </a:rPr>
              <a:t>-   Les distomatoses sont des zoonoses dues à des trématodes, vers plats non segmentés possédant deux ventouses ( « bouches ».)  ‘’</a:t>
            </a:r>
            <a:r>
              <a:rPr lang="fr-FR" sz="29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Les douves </a:t>
            </a:r>
            <a:r>
              <a:rPr lang="fr-FR" sz="2900" dirty="0" smtClean="0">
                <a:latin typeface="Calibri" pitchFamily="34" charset="0"/>
                <a:cs typeface="Calibri" pitchFamily="34" charset="0"/>
              </a:rPr>
              <a:t>‘’, ou </a:t>
            </a:r>
            <a:r>
              <a:rPr lang="fr-FR" sz="29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distomes</a:t>
            </a:r>
            <a:r>
              <a:rPr lang="fr-FR" sz="2900" dirty="0" smtClean="0">
                <a:latin typeface="Calibri" pitchFamily="34" charset="0"/>
                <a:cs typeface="Calibri" pitchFamily="34" charset="0"/>
              </a:rPr>
              <a:t>, qui peuvent agresser, selon les espèces :</a:t>
            </a:r>
          </a:p>
          <a:p>
            <a:pPr marL="571500" indent="-571500">
              <a:buNone/>
            </a:pPr>
            <a:endParaRPr lang="fr-FR" sz="2900" dirty="0" smtClean="0">
              <a:latin typeface="Calibri" pitchFamily="34" charset="0"/>
              <a:cs typeface="Calibri" pitchFamily="34" charset="0"/>
            </a:endParaRPr>
          </a:p>
          <a:p>
            <a:pPr marL="571500" indent="-571500">
              <a:buNone/>
            </a:pPr>
            <a:r>
              <a:rPr lang="fr-FR" sz="2900" b="1" u="sng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-  les épithéliums des tractus biliaires </a:t>
            </a:r>
            <a:r>
              <a:rPr lang="fr-FR" sz="2900" u="sng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: </a:t>
            </a:r>
            <a:r>
              <a:rPr lang="fr-FR" sz="2900" dirty="0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Douves hépatobiliaire</a:t>
            </a:r>
          </a:p>
          <a:p>
            <a:pPr marL="571500" indent="-571500">
              <a:buNone/>
            </a:pPr>
            <a:r>
              <a:rPr lang="fr-FR" sz="2900" dirty="0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           </a:t>
            </a:r>
            <a:r>
              <a:rPr lang="fr-FR" sz="2900" b="1" dirty="0" smtClean="0">
                <a:latin typeface="Calibri" pitchFamily="34" charset="0"/>
                <a:cs typeface="Calibri" pitchFamily="34" charset="0"/>
              </a:rPr>
              <a:t>( Fasciolose  à Fasciola hepatica  ou grande douve du foie). +++++</a:t>
            </a:r>
          </a:p>
          <a:p>
            <a:pPr marL="571500" indent="-571500">
              <a:buNone/>
            </a:pPr>
            <a:endParaRPr lang="fr-FR" sz="2900" u="sng" dirty="0" smtClean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  <a:p>
            <a:pPr marL="571500" indent="-571500">
              <a:buNone/>
            </a:pPr>
            <a:r>
              <a:rPr lang="fr-FR" sz="2900" b="1" u="sng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-  les épithéliums bronchiques </a:t>
            </a:r>
            <a:r>
              <a:rPr lang="fr-FR" sz="2900" dirty="0" smtClean="0">
                <a:latin typeface="Calibri" pitchFamily="34" charset="0"/>
                <a:cs typeface="Calibri" pitchFamily="34" charset="0"/>
              </a:rPr>
              <a:t>: </a:t>
            </a:r>
            <a:r>
              <a:rPr lang="fr-FR" sz="2900" dirty="0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Douves pulmonaire </a:t>
            </a:r>
            <a:r>
              <a:rPr lang="fr-FR" sz="2900" dirty="0" smtClean="0">
                <a:latin typeface="Calibri" pitchFamily="34" charset="0"/>
                <a:cs typeface="Calibri" pitchFamily="34" charset="0"/>
              </a:rPr>
              <a:t>( Paragonimus). </a:t>
            </a:r>
          </a:p>
          <a:p>
            <a:pPr marL="571500" indent="-571500">
              <a:buNone/>
            </a:pPr>
            <a:endParaRPr lang="fr-FR" sz="2900" b="1" dirty="0" smtClean="0">
              <a:latin typeface="Calibri" pitchFamily="34" charset="0"/>
              <a:cs typeface="Calibri" pitchFamily="34" charset="0"/>
            </a:endParaRPr>
          </a:p>
          <a:p>
            <a:pPr marL="571500" indent="-571500">
              <a:buNone/>
            </a:pPr>
            <a:r>
              <a:rPr lang="fr-FR" sz="2900" b="1" u="sng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-  les épithéliums digestifs</a:t>
            </a:r>
            <a:r>
              <a:rPr lang="fr-FR" sz="29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fr-FR" sz="2900" dirty="0" smtClean="0">
                <a:latin typeface="Calibri" pitchFamily="34" charset="0"/>
                <a:cs typeface="Calibri" pitchFamily="34" charset="0"/>
              </a:rPr>
              <a:t>: </a:t>
            </a:r>
            <a:r>
              <a:rPr lang="fr-FR" sz="2900" dirty="0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Douves intestinales </a:t>
            </a:r>
            <a:r>
              <a:rPr lang="fr-FR" sz="2900" dirty="0" smtClean="0">
                <a:latin typeface="Calibri" pitchFamily="34" charset="0"/>
                <a:cs typeface="Calibri" pitchFamily="34" charset="0"/>
              </a:rPr>
              <a:t>( Fasciolopsis, </a:t>
            </a:r>
          </a:p>
          <a:p>
            <a:pPr marL="571500" indent="-571500">
              <a:buNone/>
            </a:pPr>
            <a:r>
              <a:rPr lang="fr-FR" sz="2900" dirty="0" smtClean="0">
                <a:latin typeface="Calibri" pitchFamily="34" charset="0"/>
                <a:cs typeface="Calibri" pitchFamily="34" charset="0"/>
              </a:rPr>
              <a:t>                                                                                               Héterophyes).</a:t>
            </a:r>
          </a:p>
          <a:p>
            <a:pPr marL="571500" indent="-571500">
              <a:buNone/>
            </a:pPr>
            <a:endParaRPr lang="fr-FR" sz="2900" dirty="0" smtClean="0">
              <a:latin typeface="Calibri" pitchFamily="34" charset="0"/>
              <a:cs typeface="Calibri" pitchFamily="34" charset="0"/>
            </a:endParaRPr>
          </a:p>
          <a:p>
            <a:pPr marL="571500" indent="-571500">
              <a:buFontTx/>
              <a:buChar char="-"/>
            </a:pPr>
            <a:r>
              <a:rPr lang="fr-FR" sz="2900" dirty="0" smtClean="0">
                <a:latin typeface="Calibri" pitchFamily="34" charset="0"/>
                <a:cs typeface="Calibri" pitchFamily="34" charset="0"/>
              </a:rPr>
              <a:t>En Algérie,  la </a:t>
            </a:r>
            <a:r>
              <a:rPr lang="fr-FR" sz="2900" dirty="0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distomatose hépatobiliaire </a:t>
            </a:r>
            <a:r>
              <a:rPr lang="fr-FR" sz="2900" dirty="0" smtClean="0">
                <a:latin typeface="Calibri" pitchFamily="34" charset="0"/>
                <a:cs typeface="Calibri" pitchFamily="34" charset="0"/>
              </a:rPr>
              <a:t>à </a:t>
            </a:r>
            <a:r>
              <a:rPr lang="fr-FR" sz="2900" dirty="0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Fasciola hepatica, </a:t>
            </a:r>
            <a:r>
              <a:rPr lang="fr-FR" sz="2900" dirty="0" smtClean="0">
                <a:latin typeface="Calibri" pitchFamily="34" charset="0"/>
                <a:cs typeface="Calibri" pitchFamily="34" charset="0"/>
              </a:rPr>
              <a:t>ou </a:t>
            </a:r>
          </a:p>
          <a:p>
            <a:pPr marL="571500" indent="-571500">
              <a:buNone/>
            </a:pPr>
            <a:r>
              <a:rPr lang="fr-FR" sz="2900" dirty="0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           fasciolose</a:t>
            </a:r>
            <a:r>
              <a:rPr lang="fr-FR" sz="2900" dirty="0" smtClean="0">
                <a:latin typeface="Calibri" pitchFamily="34" charset="0"/>
                <a:cs typeface="Calibri" pitchFamily="34" charset="0"/>
              </a:rPr>
              <a:t>, est pathogène pour l’homme et la plus fréquente . </a:t>
            </a:r>
            <a:endParaRPr lang="fr-FR" sz="29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071538" y="214290"/>
            <a:ext cx="842968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b="1" u="sng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                                                                B.  Distomatoses :</a:t>
            </a:r>
            <a:endParaRPr lang="fr-FR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cer\Downloads\hepatologie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4282" y="285728"/>
            <a:ext cx="8786874" cy="628654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14282" y="285728"/>
            <a:ext cx="5429288" cy="6257956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>
              <a:buNone/>
            </a:pPr>
            <a:r>
              <a:rPr lang="fr-FR" sz="2000" b="1" u="sng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                                      II. Epidémiologie : </a:t>
            </a:r>
          </a:p>
          <a:p>
            <a:pPr>
              <a:buNone/>
            </a:pPr>
            <a:r>
              <a:rPr lang="fr-FR" sz="2000" b="1" u="sng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                                 1. Agent pathogène :</a:t>
            </a:r>
          </a:p>
          <a:p>
            <a:pPr>
              <a:buNone/>
            </a:pPr>
            <a:r>
              <a:rPr lang="fr-FR" sz="2000" b="1" u="sng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                                              Classification:</a:t>
            </a:r>
          </a:p>
          <a:p>
            <a:pPr>
              <a:buNone/>
            </a:pPr>
            <a:r>
              <a:rPr lang="fr-FR" sz="20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Règne :                        -  Animalia</a:t>
            </a:r>
          </a:p>
          <a:p>
            <a:pPr>
              <a:buNone/>
            </a:pPr>
            <a:r>
              <a:rPr lang="fr-FR" sz="20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Embranchement :     -  Plathelminthes</a:t>
            </a:r>
          </a:p>
          <a:p>
            <a:pPr>
              <a:buNone/>
            </a:pPr>
            <a:r>
              <a:rPr lang="fr-FR" sz="20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Classe :                         - Trematoda</a:t>
            </a:r>
          </a:p>
          <a:p>
            <a:pPr>
              <a:buNone/>
            </a:pPr>
            <a:r>
              <a:rPr lang="fr-FR" sz="20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Famille :                       - Fasciolidae</a:t>
            </a:r>
          </a:p>
          <a:p>
            <a:pPr>
              <a:buNone/>
            </a:pPr>
            <a:r>
              <a:rPr lang="fr-FR" sz="20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 Genre :                        -  Fasciola   </a:t>
            </a:r>
          </a:p>
          <a:p>
            <a:pPr>
              <a:buNone/>
            </a:pPr>
            <a:r>
              <a:rPr lang="fr-FR" sz="20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 Espèce :                       -  hepatica</a:t>
            </a:r>
            <a:endParaRPr lang="fr-FR" sz="2000" b="1" u="sng" dirty="0" smtClean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  <a:p>
            <a:pPr>
              <a:buNone/>
            </a:pPr>
            <a:r>
              <a:rPr lang="fr-FR" sz="2000" b="1" u="sng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                                             </a:t>
            </a:r>
            <a:r>
              <a:rPr lang="fr-FR" sz="2000" b="1" u="sng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Morphologie:</a:t>
            </a:r>
          </a:p>
          <a:p>
            <a:pPr>
              <a:buNone/>
            </a:pPr>
            <a:r>
              <a:rPr lang="fr-FR" sz="2000" b="1" u="sng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Fasciola hepatica </a:t>
            </a:r>
            <a:r>
              <a:rPr lang="fr-FR" sz="2000" b="1" dirty="0" smtClean="0">
                <a:latin typeface="Calibri" pitchFamily="34" charset="0"/>
                <a:cs typeface="Calibri" pitchFamily="34" charset="0"/>
              </a:rPr>
              <a:t>(</a:t>
            </a:r>
            <a:r>
              <a:rPr lang="fr-FR" sz="20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fr-FR" sz="2000" b="1" dirty="0" smtClean="0">
                <a:latin typeface="Calibri" pitchFamily="34" charset="0"/>
                <a:cs typeface="Calibri" pitchFamily="34" charset="0"/>
              </a:rPr>
              <a:t>grande douve du foie). </a:t>
            </a:r>
          </a:p>
          <a:p>
            <a:pPr>
              <a:buNone/>
            </a:pPr>
            <a:r>
              <a:rPr lang="fr-FR" sz="2000" b="1" u="sng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                                                Adultes  :</a:t>
            </a:r>
          </a:p>
          <a:p>
            <a:pPr>
              <a:buNone/>
            </a:pPr>
            <a:r>
              <a:rPr lang="fr-FR" sz="2000" dirty="0" smtClean="0">
                <a:latin typeface="Calibri" pitchFamily="34" charset="0"/>
                <a:cs typeface="Calibri" pitchFamily="34" charset="0"/>
              </a:rPr>
              <a:t>-  helminthe </a:t>
            </a:r>
            <a:r>
              <a:rPr lang="fr-FR" sz="20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plat</a:t>
            </a:r>
            <a:r>
              <a:rPr lang="fr-FR" sz="20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fr-FR" sz="2000" dirty="0" smtClean="0">
                <a:latin typeface="Calibri" pitchFamily="34" charset="0"/>
                <a:cs typeface="Calibri" pitchFamily="34" charset="0"/>
              </a:rPr>
              <a:t>en forme </a:t>
            </a:r>
            <a:r>
              <a:rPr lang="fr-FR" sz="20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de petite feuille</a:t>
            </a:r>
            <a:r>
              <a:rPr lang="fr-FR" sz="2000" b="1" dirty="0" smtClean="0">
                <a:latin typeface="Calibri" pitchFamily="34" charset="0"/>
                <a:cs typeface="Calibri" pitchFamily="34" charset="0"/>
              </a:rPr>
              <a:t>.</a:t>
            </a:r>
            <a:endParaRPr lang="fr-FR" sz="2000" dirty="0" smtClean="0">
              <a:latin typeface="Calibri" pitchFamily="34" charset="0"/>
              <a:cs typeface="Calibri" pitchFamily="34" charset="0"/>
            </a:endParaRPr>
          </a:p>
          <a:p>
            <a:pPr>
              <a:buNone/>
            </a:pPr>
            <a:r>
              <a:rPr lang="fr-FR" sz="2000" dirty="0" smtClean="0">
                <a:latin typeface="Calibri" pitchFamily="34" charset="0"/>
                <a:cs typeface="Calibri" pitchFamily="34" charset="0"/>
              </a:rPr>
              <a:t>-  mesurant 2 à 3 cm de long /1 cm dans sa plus grande largeur.</a:t>
            </a:r>
          </a:p>
          <a:p>
            <a:pPr>
              <a:buNone/>
            </a:pPr>
            <a:r>
              <a:rPr lang="fr-FR" sz="2000" dirty="0" smtClean="0">
                <a:latin typeface="Calibri" pitchFamily="34" charset="0"/>
                <a:cs typeface="Calibri" pitchFamily="34" charset="0"/>
              </a:rPr>
              <a:t>-  possède à son </a:t>
            </a:r>
            <a:r>
              <a:rPr lang="fr-FR" sz="20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extrémité antérieure deux ventouses </a:t>
            </a:r>
            <a:r>
              <a:rPr lang="fr-FR" sz="2000" dirty="0" smtClean="0">
                <a:latin typeface="Calibri" pitchFamily="34" charset="0"/>
                <a:cs typeface="Calibri" pitchFamily="34" charset="0"/>
              </a:rPr>
              <a:t>qui lui permettent de s'attacher à l'épithélium des voies biliaires. </a:t>
            </a:r>
          </a:p>
          <a:p>
            <a:pPr>
              <a:buFont typeface="Wingdings" pitchFamily="2" charset="2"/>
              <a:buChar char="§"/>
            </a:pPr>
            <a:endParaRPr lang="fr-FR" sz="2000" b="1" dirty="0" smtClean="0">
              <a:latin typeface="Calibri" pitchFamily="34" charset="0"/>
              <a:cs typeface="Calibri" pitchFamily="34" charset="0"/>
            </a:endParaRPr>
          </a:p>
          <a:p>
            <a:pPr>
              <a:buNone/>
            </a:pPr>
            <a:endParaRPr lang="fr-FR" sz="2000" dirty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5" name="Picture 2" descr="C:\Users\acer\Desktop\figure1bh.jpg"/>
          <p:cNvPicPr>
            <a:picLocks noChangeAspect="1" noChangeArrowheads="1"/>
          </p:cNvPicPr>
          <p:nvPr/>
        </p:nvPicPr>
        <p:blipFill>
          <a:blip r:embed="rId2"/>
          <a:srcRect l="18182" t="16667"/>
          <a:stretch>
            <a:fillRect/>
          </a:stretch>
        </p:blipFill>
        <p:spPr bwMode="auto">
          <a:xfrm>
            <a:off x="5786446" y="4857760"/>
            <a:ext cx="3071834" cy="164307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26" name="Picture 2" descr="C:\Users\acer\Desktop\f_hepat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86446" y="285728"/>
            <a:ext cx="3071834" cy="435771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14282" y="357166"/>
            <a:ext cx="5929354" cy="6215106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>
              <a:buNone/>
            </a:pPr>
            <a:endParaRPr lang="fr-FR" sz="2000" dirty="0" smtClean="0">
              <a:latin typeface="Calibri" pitchFamily="34" charset="0"/>
              <a:cs typeface="Calibri" pitchFamily="34" charset="0"/>
            </a:endParaRPr>
          </a:p>
          <a:p>
            <a:pPr>
              <a:buNone/>
            </a:pPr>
            <a:r>
              <a:rPr lang="fr-FR" sz="2000" dirty="0" smtClean="0">
                <a:latin typeface="Calibri" pitchFamily="34" charset="0"/>
                <a:cs typeface="Calibri" pitchFamily="34" charset="0"/>
              </a:rPr>
              <a:t>-  </a:t>
            </a:r>
            <a:r>
              <a:rPr lang="fr-FR" sz="20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fr-FR" sz="20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Hermaphrodite</a:t>
            </a:r>
            <a:r>
              <a:rPr lang="fr-FR" sz="20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fr-FR" sz="2000" dirty="0" smtClean="0">
                <a:latin typeface="Calibri" pitchFamily="34" charset="0"/>
                <a:cs typeface="Calibri" pitchFamily="34" charset="0"/>
              </a:rPr>
              <a:t>(possède à la fois des organes génitaux mâles et femelles).</a:t>
            </a:r>
          </a:p>
          <a:p>
            <a:pPr>
              <a:buNone/>
            </a:pPr>
            <a:r>
              <a:rPr lang="fr-FR" sz="2000" dirty="0" smtClean="0">
                <a:latin typeface="Calibri" pitchFamily="34" charset="0"/>
                <a:cs typeface="Calibri" pitchFamily="34" charset="0"/>
              </a:rPr>
              <a:t>-  pond des </a:t>
            </a:r>
            <a:r>
              <a:rPr lang="fr-FR" sz="20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œufs operculés </a:t>
            </a:r>
            <a:r>
              <a:rPr lang="fr-FR" sz="20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fr-FR" sz="2000" dirty="0" smtClean="0">
                <a:latin typeface="Calibri" pitchFamily="34" charset="0"/>
                <a:cs typeface="Calibri" pitchFamily="34" charset="0"/>
              </a:rPr>
              <a:t>qui sont émis dans les selles.</a:t>
            </a:r>
          </a:p>
          <a:p>
            <a:pPr>
              <a:buNone/>
            </a:pPr>
            <a:r>
              <a:rPr lang="fr-FR" sz="2000" b="1" u="sng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                                                                               Les œufs : </a:t>
            </a:r>
          </a:p>
          <a:p>
            <a:pPr>
              <a:buNone/>
            </a:pPr>
            <a:r>
              <a:rPr lang="fr-FR" sz="2000" dirty="0" smtClean="0">
                <a:latin typeface="Calibri" pitchFamily="34" charset="0"/>
                <a:cs typeface="Calibri" pitchFamily="34" charset="0"/>
              </a:rPr>
              <a:t>-   Operculés.</a:t>
            </a:r>
          </a:p>
          <a:p>
            <a:pPr>
              <a:buNone/>
            </a:pPr>
            <a:r>
              <a:rPr lang="fr-FR" sz="2000" dirty="0" smtClean="0">
                <a:latin typeface="Calibri" pitchFamily="34" charset="0"/>
                <a:cs typeface="Calibri" pitchFamily="34" charset="0"/>
              </a:rPr>
              <a:t>-   Non embryonnés à la ponte </a:t>
            </a:r>
          </a:p>
          <a:p>
            <a:pPr>
              <a:buNone/>
            </a:pPr>
            <a:r>
              <a:rPr lang="fr-FR" sz="2000" dirty="0" smtClean="0">
                <a:latin typeface="Calibri" pitchFamily="34" charset="0"/>
                <a:cs typeface="Calibri" pitchFamily="34" charset="0"/>
              </a:rPr>
              <a:t>-   S’embryonnent en 3 semaines dans l’eau douce. </a:t>
            </a:r>
          </a:p>
          <a:p>
            <a:pPr>
              <a:buNone/>
            </a:pPr>
            <a:r>
              <a:rPr lang="fr-FR" sz="2000" dirty="0" smtClean="0">
                <a:latin typeface="Calibri" pitchFamily="34" charset="0"/>
                <a:cs typeface="Calibri" pitchFamily="34" charset="0"/>
              </a:rPr>
              <a:t>-   libèrent un embryon cilié : le </a:t>
            </a:r>
            <a:r>
              <a:rPr lang="fr-FR" sz="20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miracidium.</a:t>
            </a:r>
          </a:p>
          <a:p>
            <a:pPr>
              <a:buNone/>
            </a:pPr>
            <a:r>
              <a:rPr lang="fr-FR" sz="2000" b="1" u="sng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                                                                        Les cercaires :</a:t>
            </a:r>
          </a:p>
          <a:p>
            <a:pPr>
              <a:buNone/>
            </a:pPr>
            <a:r>
              <a:rPr lang="fr-FR" sz="2000" dirty="0" smtClean="0">
                <a:latin typeface="Calibri" pitchFamily="34" charset="0"/>
                <a:cs typeface="Calibri" pitchFamily="34" charset="0"/>
              </a:rPr>
              <a:t>-   pourvues d'une queue.</a:t>
            </a:r>
          </a:p>
          <a:p>
            <a:pPr>
              <a:buNone/>
            </a:pPr>
            <a:r>
              <a:rPr lang="fr-FR" sz="2000" dirty="0" smtClean="0">
                <a:latin typeface="Calibri" pitchFamily="34" charset="0"/>
                <a:cs typeface="Calibri" pitchFamily="34" charset="0"/>
              </a:rPr>
              <a:t>-   sont capables de nager dans l'eau. </a:t>
            </a:r>
          </a:p>
          <a:p>
            <a:pPr>
              <a:buNone/>
            </a:pPr>
            <a:r>
              <a:rPr lang="fr-FR" sz="2000" b="1" u="sng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                                                              Les métacercaires :</a:t>
            </a:r>
          </a:p>
          <a:p>
            <a:pPr>
              <a:buNone/>
            </a:pPr>
            <a:r>
              <a:rPr lang="fr-FR" sz="2000" dirty="0" smtClean="0">
                <a:latin typeface="Calibri" pitchFamily="34" charset="0"/>
                <a:cs typeface="Calibri" pitchFamily="34" charset="0"/>
              </a:rPr>
              <a:t>-   Forme infestante.</a:t>
            </a:r>
          </a:p>
          <a:p>
            <a:pPr>
              <a:buNone/>
            </a:pPr>
            <a:r>
              <a:rPr lang="fr-FR" sz="2000" dirty="0" smtClean="0">
                <a:latin typeface="Calibri" pitchFamily="34" charset="0"/>
                <a:cs typeface="Calibri" pitchFamily="34" charset="0"/>
              </a:rPr>
              <a:t>-  forme de résistance.</a:t>
            </a:r>
          </a:p>
          <a:p>
            <a:pPr>
              <a:buNone/>
            </a:pPr>
            <a:r>
              <a:rPr lang="fr-FR" sz="2000" dirty="0" smtClean="0">
                <a:latin typeface="Calibri" pitchFamily="34" charset="0"/>
                <a:cs typeface="Calibri" pitchFamily="34" charset="0"/>
              </a:rPr>
              <a:t>-  Les cercaires se fixent à la face  </a:t>
            </a:r>
          </a:p>
          <a:p>
            <a:pPr>
              <a:buNone/>
            </a:pPr>
            <a:r>
              <a:rPr lang="fr-FR" sz="2000" dirty="0" smtClean="0">
                <a:latin typeface="Calibri" pitchFamily="34" charset="0"/>
                <a:cs typeface="Calibri" pitchFamily="34" charset="0"/>
              </a:rPr>
              <a:t>      inférieure des feuilles (des plantes semi-aquatiques) en </a:t>
            </a:r>
          </a:p>
          <a:p>
            <a:pPr>
              <a:buNone/>
            </a:pPr>
            <a:r>
              <a:rPr lang="fr-FR" sz="2000" dirty="0" smtClean="0">
                <a:latin typeface="Calibri" pitchFamily="34" charset="0"/>
                <a:cs typeface="Calibri" pitchFamily="34" charset="0"/>
              </a:rPr>
              <a:t>      se transformant en </a:t>
            </a:r>
            <a:r>
              <a:rPr lang="fr-FR" sz="2000" b="1" dirty="0" smtClean="0">
                <a:latin typeface="Calibri" pitchFamily="34" charset="0"/>
                <a:cs typeface="Calibri" pitchFamily="34" charset="0"/>
              </a:rPr>
              <a:t>métacercaire</a:t>
            </a:r>
            <a:r>
              <a:rPr lang="fr-FR" sz="2000" dirty="0" smtClean="0">
                <a:latin typeface="Calibri" pitchFamily="34" charset="0"/>
                <a:cs typeface="Calibri" pitchFamily="34" charset="0"/>
              </a:rPr>
              <a:t>.</a:t>
            </a:r>
            <a:endParaRPr lang="fr-FR" sz="2000" b="1" dirty="0" smtClean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  <a:p>
            <a:pPr>
              <a:buFont typeface="Wingdings" pitchFamily="2" charset="2"/>
              <a:buChar char="Ø"/>
            </a:pPr>
            <a:endParaRPr lang="fr-FR" sz="2000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7" name="Picture 4" descr="C:\Users\acer\Desktop\index,kj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0800000">
            <a:off x="6286512" y="357166"/>
            <a:ext cx="2643206" cy="207170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Picture 2" descr="C:\Users\acer\Desktop\f hepa.png"/>
          <p:cNvPicPr>
            <a:picLocks noChangeAspect="1" noChangeArrowheads="1"/>
          </p:cNvPicPr>
          <p:nvPr/>
        </p:nvPicPr>
        <p:blipFill>
          <a:blip r:embed="rId3"/>
          <a:srcRect r="55570" b="26896"/>
          <a:stretch>
            <a:fillRect/>
          </a:stretch>
        </p:blipFill>
        <p:spPr bwMode="auto">
          <a:xfrm>
            <a:off x="6286512" y="2786058"/>
            <a:ext cx="2714644" cy="371477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142976" y="1857364"/>
            <a:ext cx="7786742" cy="3143272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None/>
            </a:pPr>
            <a:r>
              <a:rPr lang="fr-FR" sz="2000" b="1" u="sng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3.                                                                                                   Cycle évolutif: </a:t>
            </a:r>
          </a:p>
          <a:p>
            <a:pPr>
              <a:buNone/>
            </a:pPr>
            <a:endParaRPr lang="fr-FR" sz="2000" b="1" u="sng" dirty="0" smtClean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  <a:p>
            <a:pPr>
              <a:buNone/>
            </a:pPr>
            <a:r>
              <a:rPr lang="fr-FR" sz="2000" b="1" u="sng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-  HD </a:t>
            </a:r>
            <a:r>
              <a:rPr lang="fr-FR" sz="20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: </a:t>
            </a:r>
            <a:r>
              <a:rPr lang="fr-FR" sz="2000" dirty="0" smtClean="0">
                <a:latin typeface="Calibri" pitchFamily="34" charset="0"/>
                <a:cs typeface="Calibri" pitchFamily="34" charset="0"/>
              </a:rPr>
              <a:t>nombreux mammifères  Herbivores, en particulier mouton, bœuf . accidentellement l'homme .</a:t>
            </a:r>
          </a:p>
          <a:p>
            <a:pPr>
              <a:buNone/>
            </a:pPr>
            <a:r>
              <a:rPr lang="fr-FR" sz="2000" dirty="0" smtClean="0">
                <a:latin typeface="Calibri" pitchFamily="34" charset="0"/>
                <a:cs typeface="Calibri" pitchFamily="34" charset="0"/>
              </a:rPr>
              <a:t>       Le </a:t>
            </a:r>
            <a:r>
              <a:rPr lang="fr-FR" sz="2000" b="1" dirty="0" smtClean="0">
                <a:latin typeface="Calibri" pitchFamily="34" charset="0"/>
                <a:cs typeface="Calibri" pitchFamily="34" charset="0"/>
              </a:rPr>
              <a:t>parasite adulte</a:t>
            </a:r>
            <a:r>
              <a:rPr lang="fr-FR" sz="2000" dirty="0" smtClean="0">
                <a:latin typeface="Calibri" pitchFamily="34" charset="0"/>
                <a:cs typeface="Calibri" pitchFamily="34" charset="0"/>
              </a:rPr>
              <a:t> colonise les </a:t>
            </a:r>
            <a:r>
              <a:rPr lang="fr-FR" sz="2000" b="1" dirty="0" smtClean="0">
                <a:latin typeface="Calibri" pitchFamily="34" charset="0"/>
                <a:cs typeface="Calibri" pitchFamily="34" charset="0"/>
              </a:rPr>
              <a:t>voies biliaires intra et extra-hépatiques.</a:t>
            </a:r>
            <a:r>
              <a:rPr lang="fr-FR" sz="20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                                </a:t>
            </a:r>
          </a:p>
          <a:p>
            <a:pPr>
              <a:buNone/>
            </a:pPr>
            <a:r>
              <a:rPr lang="fr-FR" sz="2000" b="1" u="sng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-   HI 1 </a:t>
            </a:r>
            <a:r>
              <a:rPr lang="fr-FR" sz="20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:   Mollusque d’eau douce ( Limnée).</a:t>
            </a:r>
          </a:p>
          <a:p>
            <a:pPr>
              <a:buNone/>
            </a:pPr>
            <a:r>
              <a:rPr lang="fr-FR" sz="2000" b="1" u="sng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-   HI 2 </a:t>
            </a:r>
            <a:r>
              <a:rPr lang="fr-FR" sz="20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:   </a:t>
            </a:r>
            <a:r>
              <a:rPr lang="fr-FR" sz="20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Plantes  semi-aquatiques   (cresson , pissenlits).          </a:t>
            </a:r>
          </a:p>
          <a:p>
            <a:pPr>
              <a:buNone/>
            </a:pPr>
            <a:endParaRPr lang="fr-FR" sz="2000" b="1" u="sng" dirty="0" smtClean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  <a:p>
            <a:pPr marL="457200" indent="-457200">
              <a:buNone/>
            </a:pPr>
            <a:endParaRPr lang="fr-FR" sz="2000" b="1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142976" y="285728"/>
            <a:ext cx="7786742" cy="147732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457200" indent="-457200"/>
            <a:r>
              <a:rPr lang="fr-FR" b="1" i="1" u="sng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2.                                                                                         Mode de contamination :</a:t>
            </a:r>
          </a:p>
          <a:p>
            <a:pPr marL="457200" indent="-457200"/>
            <a:r>
              <a:rPr lang="fr-FR" b="1" i="1" u="sng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 </a:t>
            </a:r>
          </a:p>
          <a:p>
            <a:pPr marL="457200" indent="-457200"/>
            <a:r>
              <a:rPr lang="fr-FR" sz="1600" i="1" dirty="0" smtClean="0">
                <a:latin typeface="Calibri" pitchFamily="34" charset="0"/>
                <a:cs typeface="Calibri" pitchFamily="34" charset="0"/>
              </a:rPr>
              <a:t>-    </a:t>
            </a:r>
            <a:r>
              <a:rPr lang="fr-FR" b="1" i="1" dirty="0" smtClean="0">
                <a:latin typeface="Calibri" pitchFamily="34" charset="0"/>
                <a:cs typeface="Calibri" pitchFamily="34" charset="0"/>
              </a:rPr>
              <a:t>Contamination orale </a:t>
            </a:r>
            <a:r>
              <a:rPr lang="fr-FR" i="1" dirty="0" smtClean="0">
                <a:latin typeface="Calibri" pitchFamily="34" charset="0"/>
                <a:cs typeface="Calibri" pitchFamily="34" charset="0"/>
              </a:rPr>
              <a:t>en  ingérant </a:t>
            </a:r>
            <a:r>
              <a:rPr lang="fr-FR" b="1" i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les végétaux  </a:t>
            </a:r>
            <a:r>
              <a:rPr lang="fr-FR" i="1" dirty="0" smtClean="0">
                <a:latin typeface="Calibri" pitchFamily="34" charset="0"/>
                <a:cs typeface="Calibri" pitchFamily="34" charset="0"/>
              </a:rPr>
              <a:t>sur lesquels sont fixées  les   métacercaires.</a:t>
            </a:r>
          </a:p>
          <a:p>
            <a:pPr marL="457200" indent="-457200"/>
            <a:endParaRPr lang="fr-FR" i="1" dirty="0" smtClean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142976" y="5072074"/>
            <a:ext cx="7786742" cy="163121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457200" indent="-457200">
              <a:buAutoNum type="arabicPeriod" startAt="4"/>
            </a:pPr>
            <a:r>
              <a:rPr lang="fr-FR" sz="2000" b="1" u="sng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Répartition  </a:t>
            </a:r>
            <a:r>
              <a:rPr lang="fr-FR" sz="2000" b="1" u="sng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géographique</a:t>
            </a:r>
            <a:r>
              <a:rPr lang="fr-FR" sz="20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fr-FR" sz="2000" b="1" i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:</a:t>
            </a:r>
          </a:p>
          <a:p>
            <a:pPr marL="457200" indent="-457200"/>
            <a:r>
              <a:rPr lang="fr-FR" sz="2000" b="1" i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fr-FR" sz="20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Cosmopolite .</a:t>
            </a:r>
          </a:p>
          <a:p>
            <a:pPr marL="457200" indent="-457200">
              <a:buAutoNum type="arabicPeriod" startAt="4"/>
            </a:pPr>
            <a:endParaRPr lang="fr-FR" sz="2000" b="1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  <a:p>
            <a:pPr marL="457200" indent="-457200">
              <a:buAutoNum type="arabicPeriod" startAt="4"/>
            </a:pPr>
            <a:endParaRPr lang="fr-FR" sz="2000" b="1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  <a:p>
            <a:pPr marL="457200" indent="-457200"/>
            <a:endParaRPr lang="fr-FR" sz="2000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9" name="Picture 2" descr="C:\Users\acer\Desktop\34-0fasciola hepatica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57818" y="4929198"/>
            <a:ext cx="3571900" cy="171451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cer\Desktop\douv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85728"/>
            <a:ext cx="7786774" cy="621510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C:\Users\acer\Desktop\fasciola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142976" y="285728"/>
            <a:ext cx="7786742" cy="614366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14282" y="500042"/>
            <a:ext cx="6000792" cy="6143668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fr-FR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-   </a:t>
            </a:r>
            <a:r>
              <a:rPr lang="fr-FR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Asymptomatique  +++</a:t>
            </a:r>
            <a:r>
              <a:rPr lang="fr-FR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fr-FR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(parasitisme </a:t>
            </a:r>
            <a:r>
              <a:rPr lang="fr-FR" dirty="0" smtClean="0">
                <a:latin typeface="Calibri" pitchFamily="34" charset="0"/>
                <a:cs typeface="Calibri" pitchFamily="34" charset="0"/>
              </a:rPr>
              <a:t>peu intense)</a:t>
            </a:r>
          </a:p>
          <a:p>
            <a:pPr>
              <a:buNone/>
            </a:pPr>
            <a:r>
              <a:rPr lang="fr-FR" dirty="0" smtClean="0">
                <a:latin typeface="Calibri" pitchFamily="34" charset="0"/>
                <a:cs typeface="Calibri" pitchFamily="34" charset="0"/>
              </a:rPr>
              <a:t>       (découverte fortuite lors d’un bilan </a:t>
            </a:r>
            <a:r>
              <a:rPr lang="fr-FR" b="1" dirty="0" smtClean="0">
                <a:latin typeface="Calibri" pitchFamily="34" charset="0"/>
                <a:cs typeface="Calibri" pitchFamily="34" charset="0"/>
              </a:rPr>
              <a:t>d’Hyper éosinophilie sanguine</a:t>
            </a:r>
            <a:r>
              <a:rPr lang="fr-FR" dirty="0" smtClean="0">
                <a:latin typeface="Calibri" pitchFamily="34" charset="0"/>
                <a:cs typeface="Calibri" pitchFamily="34" charset="0"/>
              </a:rPr>
              <a:t>)</a:t>
            </a:r>
          </a:p>
          <a:p>
            <a:pPr>
              <a:buNone/>
            </a:pPr>
            <a:r>
              <a:rPr lang="fr-FR" b="1" u="sng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                                                                 - Phase d’invasion: </a:t>
            </a:r>
            <a:r>
              <a:rPr lang="fr-FR" b="1" dirty="0" smtClean="0">
                <a:latin typeface="Calibri" pitchFamily="34" charset="0"/>
                <a:cs typeface="Calibri" pitchFamily="34" charset="0"/>
              </a:rPr>
              <a:t>phase de toxi-infection </a:t>
            </a:r>
            <a:r>
              <a:rPr lang="fr-FR" dirty="0" smtClean="0">
                <a:latin typeface="Calibri" pitchFamily="34" charset="0"/>
                <a:cs typeface="Calibri" pitchFamily="34" charset="0"/>
              </a:rPr>
              <a:t> ,1 à 4 semaines après    contamination.</a:t>
            </a:r>
          </a:p>
          <a:p>
            <a:pPr>
              <a:buNone/>
            </a:pPr>
            <a:r>
              <a:rPr lang="fr-FR" dirty="0" smtClean="0">
                <a:latin typeface="Calibri" pitchFamily="34" charset="0"/>
                <a:cs typeface="Calibri" pitchFamily="34" charset="0"/>
              </a:rPr>
              <a:t>      – Migration des douvules.</a:t>
            </a:r>
          </a:p>
          <a:p>
            <a:pPr>
              <a:buNone/>
            </a:pPr>
            <a:r>
              <a:rPr lang="fr-FR" dirty="0" smtClean="0">
                <a:latin typeface="Calibri" pitchFamily="34" charset="0"/>
                <a:cs typeface="Calibri" pitchFamily="34" charset="0"/>
              </a:rPr>
              <a:t>      – Asthénie.</a:t>
            </a:r>
          </a:p>
          <a:p>
            <a:pPr>
              <a:buNone/>
            </a:pPr>
            <a:r>
              <a:rPr lang="fr-FR" dirty="0" smtClean="0">
                <a:latin typeface="Calibri" pitchFamily="34" charset="0"/>
                <a:cs typeface="Calibri" pitchFamily="34" charset="0"/>
              </a:rPr>
              <a:t>      – Douleurs abdominales (hypochondre droit, irradiations ascendantes).</a:t>
            </a:r>
          </a:p>
          <a:p>
            <a:pPr>
              <a:buNone/>
            </a:pPr>
            <a:r>
              <a:rPr lang="fr-FR" dirty="0" smtClean="0">
                <a:latin typeface="Calibri" pitchFamily="34" charset="0"/>
                <a:cs typeface="Calibri" pitchFamily="34" charset="0"/>
              </a:rPr>
              <a:t>      – Troubles du transit.</a:t>
            </a:r>
          </a:p>
          <a:p>
            <a:pPr>
              <a:buNone/>
            </a:pPr>
            <a:r>
              <a:rPr lang="fr-FR" dirty="0" smtClean="0">
                <a:latin typeface="Calibri" pitchFamily="34" charset="0"/>
                <a:cs typeface="Calibri" pitchFamily="34" charset="0"/>
              </a:rPr>
              <a:t>      – Fièvre d’intensité croissante, AEG, amaigrissement.</a:t>
            </a:r>
          </a:p>
          <a:p>
            <a:pPr>
              <a:buNone/>
            </a:pPr>
            <a:r>
              <a:rPr lang="fr-FR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     – </a:t>
            </a:r>
            <a:r>
              <a:rPr lang="fr-FR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R° allergiques: prurit, arthralgies, myalgie</a:t>
            </a:r>
            <a:r>
              <a:rPr lang="fr-FR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.</a:t>
            </a:r>
          </a:p>
          <a:p>
            <a:pPr>
              <a:buNone/>
            </a:pPr>
            <a:r>
              <a:rPr lang="fr-FR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fr-FR" b="1" u="sng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                                                                      - Phase d’état : </a:t>
            </a:r>
            <a:r>
              <a:rPr lang="fr-FR" b="1" dirty="0" smtClean="0">
                <a:latin typeface="Calibri" pitchFamily="34" charset="0"/>
                <a:cs typeface="Calibri" pitchFamily="34" charset="0"/>
              </a:rPr>
              <a:t>angiocholite chronique , </a:t>
            </a:r>
            <a:r>
              <a:rPr lang="fr-FR" dirty="0" smtClean="0">
                <a:latin typeface="Calibri" pitchFamily="34" charset="0"/>
                <a:cs typeface="Calibri" pitchFamily="34" charset="0"/>
              </a:rPr>
              <a:t>3 mois après contamination.</a:t>
            </a:r>
          </a:p>
          <a:p>
            <a:pPr>
              <a:buNone/>
            </a:pPr>
            <a:r>
              <a:rPr lang="fr-FR" dirty="0" smtClean="0">
                <a:latin typeface="Calibri" pitchFamily="34" charset="0"/>
                <a:cs typeface="Calibri" pitchFamily="34" charset="0"/>
              </a:rPr>
              <a:t>     – Présence des vers adultes dans les canaux biliaires.</a:t>
            </a:r>
          </a:p>
          <a:p>
            <a:pPr>
              <a:buNone/>
            </a:pPr>
            <a:r>
              <a:rPr lang="fr-FR" dirty="0" smtClean="0">
                <a:latin typeface="Calibri" pitchFamily="34" charset="0"/>
                <a:cs typeface="Calibri" pitchFamily="34" charset="0"/>
              </a:rPr>
              <a:t>     – Persistance de l’asthénie et de l’amaigrissement.</a:t>
            </a:r>
          </a:p>
          <a:p>
            <a:pPr>
              <a:buNone/>
            </a:pPr>
            <a:r>
              <a:rPr lang="fr-FR" dirty="0" smtClean="0">
                <a:latin typeface="Calibri" pitchFamily="34" charset="0"/>
                <a:cs typeface="Calibri" pitchFamily="34" charset="0"/>
              </a:rPr>
              <a:t>     – Ictère par cholestase.</a:t>
            </a:r>
          </a:p>
          <a:p>
            <a:pPr>
              <a:buNone/>
            </a:pPr>
            <a:r>
              <a:rPr lang="fr-FR" dirty="0" smtClean="0">
                <a:latin typeface="Calibri" pitchFamily="34" charset="0"/>
                <a:cs typeface="Calibri" pitchFamily="34" charset="0"/>
              </a:rPr>
              <a:t>     – Urticaire(libération de substances allergisantes par le parasite).</a:t>
            </a:r>
            <a:endParaRPr lang="fr-FR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4" name="Picture 2" descr="C:\Users\acer\Desktop\figure2,nj.jpg"/>
          <p:cNvPicPr>
            <a:picLocks noChangeAspect="1" noChangeArrowheads="1"/>
          </p:cNvPicPr>
          <p:nvPr/>
        </p:nvPicPr>
        <p:blipFill>
          <a:blip r:embed="rId2"/>
          <a:srcRect b="10204"/>
          <a:stretch>
            <a:fillRect/>
          </a:stretch>
        </p:blipFill>
        <p:spPr bwMode="auto">
          <a:xfrm>
            <a:off x="6357950" y="3429000"/>
            <a:ext cx="2643174" cy="314327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3" descr="C:\Users\acer\Desktop\graphic-1.larg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57950" y="571480"/>
            <a:ext cx="2571768" cy="271464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Rectangle 5"/>
          <p:cNvSpPr/>
          <p:nvPr/>
        </p:nvSpPr>
        <p:spPr>
          <a:xfrm>
            <a:off x="142844" y="0"/>
            <a:ext cx="835824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b="1" u="sng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                                                                                          III. Clinique : </a:t>
            </a:r>
            <a:endParaRPr lang="fr-FR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14282" y="214290"/>
            <a:ext cx="6215106" cy="6429420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55000" lnSpcReduction="20000"/>
          </a:bodyPr>
          <a:lstStyle/>
          <a:p>
            <a:pPr>
              <a:buFont typeface="Wingdings" pitchFamily="2" charset="2"/>
              <a:buChar char="Ø"/>
            </a:pPr>
            <a:endParaRPr lang="fr-FR" b="1" i="1" u="sng" dirty="0" smtClean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  <a:p>
            <a:pPr>
              <a:buFont typeface="Wingdings" pitchFamily="2" charset="2"/>
              <a:buChar char="Ø"/>
            </a:pPr>
            <a:endParaRPr lang="fr-FR" b="1" i="1" u="sng" dirty="0" smtClean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  <a:p>
            <a:pPr>
              <a:buNone/>
            </a:pPr>
            <a:r>
              <a:rPr lang="fr-FR" sz="3300" b="1" u="sng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                                                                                Phase d’invasion:</a:t>
            </a:r>
          </a:p>
          <a:p>
            <a:pPr>
              <a:buNone/>
            </a:pPr>
            <a:r>
              <a:rPr lang="fr-FR" sz="33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– </a:t>
            </a:r>
            <a:r>
              <a:rPr lang="fr-FR" sz="3300" b="1" u="sng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Signes non spécifiques:</a:t>
            </a:r>
          </a:p>
          <a:p>
            <a:pPr>
              <a:buNone/>
            </a:pPr>
            <a:r>
              <a:rPr lang="fr-FR" sz="3300" dirty="0" smtClean="0">
                <a:latin typeface="Calibri" pitchFamily="34" charset="0"/>
                <a:cs typeface="Calibri" pitchFamily="34" charset="0"/>
              </a:rPr>
              <a:t>      •</a:t>
            </a:r>
            <a:r>
              <a:rPr lang="fr-FR" sz="3300" b="1" dirty="0" smtClean="0">
                <a:latin typeface="Calibri" pitchFamily="34" charset="0"/>
                <a:cs typeface="Calibri" pitchFamily="34" charset="0"/>
              </a:rPr>
              <a:t> HEOS </a:t>
            </a:r>
            <a:r>
              <a:rPr lang="fr-FR" sz="3300" dirty="0" smtClean="0">
                <a:latin typeface="Calibri" pitchFamily="34" charset="0"/>
                <a:cs typeface="Calibri" pitchFamily="34" charset="0"/>
              </a:rPr>
              <a:t>majeure.</a:t>
            </a:r>
          </a:p>
          <a:p>
            <a:pPr>
              <a:buNone/>
            </a:pPr>
            <a:r>
              <a:rPr lang="fr-FR" sz="3300" dirty="0" smtClean="0">
                <a:latin typeface="Calibri" pitchFamily="34" charset="0"/>
                <a:cs typeface="Calibri" pitchFamily="34" charset="0"/>
              </a:rPr>
              <a:t>      • </a:t>
            </a:r>
            <a:r>
              <a:rPr lang="fr-FR" sz="3300" b="1" dirty="0" smtClean="0">
                <a:latin typeface="Calibri" pitchFamily="34" charset="0"/>
                <a:cs typeface="Calibri" pitchFamily="34" charset="0"/>
              </a:rPr>
              <a:t>Syndrome inflammatoire : VS, CRP élevée.</a:t>
            </a:r>
          </a:p>
          <a:p>
            <a:pPr>
              <a:buNone/>
            </a:pPr>
            <a:r>
              <a:rPr lang="fr-FR" sz="3300" dirty="0" smtClean="0">
                <a:latin typeface="Calibri" pitchFamily="34" charset="0"/>
                <a:cs typeface="Calibri" pitchFamily="34" charset="0"/>
              </a:rPr>
              <a:t>      • </a:t>
            </a:r>
            <a:r>
              <a:rPr lang="fr-FR" sz="3300" b="1" dirty="0" smtClean="0">
                <a:latin typeface="Calibri" pitchFamily="34" charset="0"/>
                <a:cs typeface="Calibri" pitchFamily="34" charset="0"/>
              </a:rPr>
              <a:t>Cytolyse hépatique</a:t>
            </a:r>
            <a:r>
              <a:rPr lang="fr-FR" sz="3300" dirty="0" smtClean="0">
                <a:latin typeface="Calibri" pitchFamily="34" charset="0"/>
                <a:cs typeface="Calibri" pitchFamily="34" charset="0"/>
              </a:rPr>
              <a:t>(augmentation ASAT, ALAT)</a:t>
            </a:r>
          </a:p>
          <a:p>
            <a:pPr>
              <a:buNone/>
            </a:pPr>
            <a:r>
              <a:rPr lang="fr-FR" sz="3300" b="1" u="sng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– Signes spécifiques:</a:t>
            </a:r>
          </a:p>
          <a:p>
            <a:pPr>
              <a:buNone/>
            </a:pPr>
            <a:r>
              <a:rPr lang="fr-FR" sz="3300" dirty="0" smtClean="0">
                <a:latin typeface="Calibri" pitchFamily="34" charset="0"/>
                <a:cs typeface="Calibri" pitchFamily="34" charset="0"/>
              </a:rPr>
              <a:t>     • Détection d’anticorps (</a:t>
            </a:r>
            <a:r>
              <a:rPr lang="fr-FR" sz="33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sérologie) +++</a:t>
            </a:r>
          </a:p>
          <a:p>
            <a:pPr>
              <a:buNone/>
            </a:pPr>
            <a:r>
              <a:rPr lang="fr-FR" sz="3300" dirty="0" smtClean="0">
                <a:latin typeface="Calibri" pitchFamily="34" charset="0"/>
                <a:cs typeface="Calibri" pitchFamily="34" charset="0"/>
              </a:rPr>
              <a:t>     </a:t>
            </a:r>
            <a:r>
              <a:rPr lang="fr-FR" sz="3300" b="1" dirty="0" smtClean="0">
                <a:latin typeface="Calibri" pitchFamily="34" charset="0"/>
                <a:cs typeface="Calibri" pitchFamily="34" charset="0"/>
              </a:rPr>
              <a:t>• Examen Parasitologique des Selles  (EPS)  négatif</a:t>
            </a:r>
          </a:p>
          <a:p>
            <a:pPr>
              <a:buNone/>
            </a:pPr>
            <a:r>
              <a:rPr lang="fr-FR" sz="3300" b="1" u="sng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                                                                                      Phase d’état</a:t>
            </a:r>
            <a:r>
              <a:rPr lang="fr-FR" sz="3300" dirty="0" smtClean="0">
                <a:latin typeface="Calibri" pitchFamily="34" charset="0"/>
                <a:cs typeface="Calibri" pitchFamily="34" charset="0"/>
              </a:rPr>
              <a:t>:</a:t>
            </a:r>
          </a:p>
          <a:p>
            <a:pPr>
              <a:buNone/>
            </a:pPr>
            <a:r>
              <a:rPr lang="fr-FR" sz="33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– </a:t>
            </a:r>
            <a:r>
              <a:rPr lang="fr-FR" sz="3300" b="1" u="sng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Signes non spécifiques:</a:t>
            </a:r>
          </a:p>
          <a:p>
            <a:pPr>
              <a:buNone/>
            </a:pPr>
            <a:r>
              <a:rPr lang="fr-FR" sz="3300" dirty="0" smtClean="0">
                <a:latin typeface="Calibri" pitchFamily="34" charset="0"/>
                <a:cs typeface="Calibri" pitchFamily="34" charset="0"/>
              </a:rPr>
              <a:t>     • HEOS persiste pdt plusieurs mois avant de commencer à diminuer progressivement (courbe de Lavier).</a:t>
            </a:r>
          </a:p>
          <a:p>
            <a:pPr>
              <a:buNone/>
            </a:pPr>
            <a:r>
              <a:rPr lang="fr-FR" sz="33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– </a:t>
            </a:r>
            <a:r>
              <a:rPr lang="fr-FR" sz="3300" b="1" u="sng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Signes spécifiques:</a:t>
            </a:r>
          </a:p>
          <a:p>
            <a:pPr>
              <a:buNone/>
            </a:pPr>
            <a:r>
              <a:rPr lang="fr-FR" sz="3300" dirty="0" smtClean="0">
                <a:latin typeface="Calibri" pitchFamily="34" charset="0"/>
                <a:cs typeface="Calibri" pitchFamily="34" charset="0"/>
              </a:rPr>
              <a:t>     • Détection d’anticorps </a:t>
            </a:r>
            <a:r>
              <a:rPr lang="fr-FR" sz="33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(sérologie) +++</a:t>
            </a:r>
          </a:p>
          <a:p>
            <a:pPr>
              <a:buNone/>
            </a:pPr>
            <a:r>
              <a:rPr lang="fr-FR" sz="3300" dirty="0" smtClean="0">
                <a:latin typeface="Calibri" pitchFamily="34" charset="0"/>
                <a:cs typeface="Calibri" pitchFamily="34" charset="0"/>
              </a:rPr>
              <a:t>     • EPS peut être  négatif (vers adultes immatures chez l’homme), recherche des œufs par tubage et multiplier la recherche dans les selles.</a:t>
            </a:r>
          </a:p>
          <a:p>
            <a:pPr>
              <a:buNone/>
            </a:pPr>
            <a:r>
              <a:rPr lang="fr-FR" sz="3300" dirty="0" smtClean="0">
                <a:latin typeface="Calibri" pitchFamily="34" charset="0"/>
                <a:cs typeface="Calibri" pitchFamily="34" charset="0"/>
              </a:rPr>
              <a:t>     </a:t>
            </a:r>
            <a:r>
              <a:rPr lang="fr-FR" sz="33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• HEOS + manifestations hépatobiliaires →sérologie + enquête</a:t>
            </a:r>
            <a:endParaRPr lang="fr-FR" sz="3300" b="1" dirty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572264" y="214290"/>
            <a:ext cx="2357454" cy="646330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400050" indent="-400050"/>
            <a:endParaRPr lang="fr-FR" b="1" u="sng" dirty="0" smtClean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  <a:p>
            <a:pPr marL="400050" indent="-400050"/>
            <a:r>
              <a:rPr lang="fr-FR" b="1" u="sng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    V. TRAITEMENT :</a:t>
            </a:r>
          </a:p>
          <a:p>
            <a:pPr marL="400050" indent="-400050"/>
            <a:endParaRPr lang="fr-FR" b="1" dirty="0" smtClean="0">
              <a:latin typeface="Calibri" pitchFamily="34" charset="0"/>
              <a:cs typeface="Calibri" pitchFamily="34" charset="0"/>
            </a:endParaRPr>
          </a:p>
          <a:p>
            <a:pPr marL="400050" indent="-400050"/>
            <a:endParaRPr lang="fr-FR" b="1" dirty="0" smtClean="0">
              <a:latin typeface="Calibri" pitchFamily="34" charset="0"/>
              <a:cs typeface="Calibri" pitchFamily="34" charset="0"/>
            </a:endParaRPr>
          </a:p>
          <a:p>
            <a:pPr>
              <a:buNone/>
            </a:pPr>
            <a:r>
              <a:rPr lang="fr-FR" b="1" dirty="0" smtClean="0">
                <a:latin typeface="Calibri" pitchFamily="34" charset="0"/>
                <a:cs typeface="Calibri" pitchFamily="34" charset="0"/>
              </a:rPr>
              <a:t>Triclabendazole (EGATEN®):</a:t>
            </a:r>
            <a:r>
              <a:rPr lang="fr-FR" dirty="0" smtClean="0">
                <a:latin typeface="Calibri" pitchFamily="34" charset="0"/>
                <a:cs typeface="Calibri" pitchFamily="34" charset="0"/>
              </a:rPr>
              <a:t>10 mg/Kg en prise unique.</a:t>
            </a:r>
          </a:p>
          <a:p>
            <a:pPr>
              <a:buNone/>
            </a:pPr>
            <a:endParaRPr lang="fr-FR" dirty="0" smtClean="0">
              <a:latin typeface="Calibri" pitchFamily="34" charset="0"/>
              <a:cs typeface="Calibri" pitchFamily="34" charset="0"/>
            </a:endParaRPr>
          </a:p>
          <a:p>
            <a:pPr>
              <a:buNone/>
            </a:pPr>
            <a:endParaRPr lang="fr-FR" dirty="0" smtClean="0">
              <a:latin typeface="Calibri" pitchFamily="34" charset="0"/>
              <a:cs typeface="Calibri" pitchFamily="34" charset="0"/>
            </a:endParaRPr>
          </a:p>
          <a:p>
            <a:pPr>
              <a:buNone/>
            </a:pPr>
            <a:endParaRPr lang="fr-FR" dirty="0" smtClean="0">
              <a:latin typeface="Calibri" pitchFamily="34" charset="0"/>
              <a:cs typeface="Calibri" pitchFamily="34" charset="0"/>
            </a:endParaRPr>
          </a:p>
          <a:p>
            <a:pPr>
              <a:buNone/>
            </a:pPr>
            <a:endParaRPr lang="fr-FR" dirty="0" smtClean="0">
              <a:latin typeface="Calibri" pitchFamily="34" charset="0"/>
              <a:cs typeface="Calibri" pitchFamily="34" charset="0"/>
            </a:endParaRPr>
          </a:p>
          <a:p>
            <a:pPr>
              <a:buNone/>
            </a:pPr>
            <a:r>
              <a:rPr lang="fr-FR" b="1" u="sng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   VI. PROPHYLAXIE : </a:t>
            </a:r>
          </a:p>
          <a:p>
            <a:pPr>
              <a:buNone/>
            </a:pPr>
            <a:r>
              <a:rPr lang="fr-FR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</a:t>
            </a:r>
          </a:p>
          <a:p>
            <a:pPr>
              <a:buFont typeface="Wingdings" pitchFamily="2" charset="2"/>
              <a:buChar char="§"/>
            </a:pPr>
            <a:r>
              <a:rPr lang="fr-FR" dirty="0" smtClean="0">
                <a:latin typeface="Calibri" pitchFamily="34" charset="0"/>
                <a:cs typeface="Calibri" pitchFamily="34" charset="0"/>
              </a:rPr>
              <a:t>    Eviter la  </a:t>
            </a:r>
          </a:p>
          <a:p>
            <a:r>
              <a:rPr lang="fr-FR" dirty="0" smtClean="0">
                <a:latin typeface="Calibri" pitchFamily="34" charset="0"/>
                <a:cs typeface="Calibri" pitchFamily="34" charset="0"/>
              </a:rPr>
              <a:t>       consommation </a:t>
            </a:r>
          </a:p>
          <a:p>
            <a:r>
              <a:rPr lang="fr-FR" dirty="0" smtClean="0">
                <a:latin typeface="Calibri" pitchFamily="34" charset="0"/>
                <a:cs typeface="Calibri" pitchFamily="34" charset="0"/>
              </a:rPr>
              <a:t>       d’aliments  </a:t>
            </a:r>
          </a:p>
          <a:p>
            <a:r>
              <a:rPr lang="fr-FR" dirty="0" smtClean="0">
                <a:latin typeface="Calibri" pitchFamily="34" charset="0"/>
                <a:cs typeface="Calibri" pitchFamily="34" charset="0"/>
              </a:rPr>
              <a:t>        contaminés  </a:t>
            </a:r>
          </a:p>
          <a:p>
            <a:r>
              <a:rPr lang="fr-FR" dirty="0" smtClean="0">
                <a:latin typeface="Calibri" pitchFamily="34" charset="0"/>
                <a:cs typeface="Calibri" pitchFamily="34" charset="0"/>
              </a:rPr>
              <a:t>        notamment  les  </a:t>
            </a:r>
          </a:p>
          <a:p>
            <a:r>
              <a:rPr lang="fr-FR" dirty="0" smtClean="0">
                <a:latin typeface="Calibri" pitchFamily="34" charset="0"/>
                <a:cs typeface="Calibri" pitchFamily="34" charset="0"/>
              </a:rPr>
              <a:t>        cressons </a:t>
            </a:r>
          </a:p>
          <a:p>
            <a:r>
              <a:rPr lang="fr-FR" dirty="0" smtClean="0">
                <a:latin typeface="Calibri" pitchFamily="34" charset="0"/>
                <a:cs typeface="Calibri" pitchFamily="34" charset="0"/>
              </a:rPr>
              <a:t>         sauvages ou les  </a:t>
            </a:r>
          </a:p>
          <a:p>
            <a:r>
              <a:rPr lang="fr-FR" dirty="0" smtClean="0">
                <a:latin typeface="Calibri" pitchFamily="34" charset="0"/>
                <a:cs typeface="Calibri" pitchFamily="34" charset="0"/>
              </a:rPr>
              <a:t>         faire cuire.</a:t>
            </a:r>
          </a:p>
          <a:p>
            <a:endParaRPr lang="fr-FR" dirty="0" smtClean="0">
              <a:latin typeface="Calibri" pitchFamily="34" charset="0"/>
              <a:cs typeface="Calibri" pitchFamily="34" charset="0"/>
            </a:endParaRPr>
          </a:p>
          <a:p>
            <a:endParaRPr lang="fr-FR" dirty="0" smtClean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14282" y="285728"/>
            <a:ext cx="628654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b="1" u="sng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                                                                             IV. Diagnostic:</a:t>
            </a:r>
            <a:endParaRPr lang="fr-FR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142976" y="142852"/>
            <a:ext cx="7786742" cy="428628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fr-FR" sz="2800" dirty="0" smtClean="0">
                <a:latin typeface="Calibri" pitchFamily="34" charset="0"/>
                <a:cs typeface="Calibri" pitchFamily="34" charset="0"/>
              </a:rPr>
              <a:t>                            Plan du cours  </a:t>
            </a:r>
            <a:endParaRPr lang="fr-FR" sz="28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071538" y="714356"/>
            <a:ext cx="7786742" cy="5929354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77500" lnSpcReduction="20000"/>
          </a:bodyPr>
          <a:lstStyle/>
          <a:p>
            <a:pPr marL="571500" indent="-571500">
              <a:buNone/>
            </a:pPr>
            <a:endParaRPr lang="fr-FR" sz="1900" dirty="0" smtClean="0">
              <a:latin typeface="Calibri" pitchFamily="34" charset="0"/>
              <a:cs typeface="Calibri" pitchFamily="34" charset="0"/>
            </a:endParaRPr>
          </a:p>
          <a:p>
            <a:pPr marL="514350" indent="-514350">
              <a:buNone/>
            </a:pPr>
            <a:r>
              <a:rPr lang="fr-FR" b="1" u="sng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                                                                      A.    Bilharzioses :</a:t>
            </a:r>
          </a:p>
          <a:p>
            <a:pPr marL="571500" indent="-571500">
              <a:buFont typeface="+mj-lt"/>
              <a:buAutoNum type="romanUcPeriod"/>
            </a:pPr>
            <a:r>
              <a:rPr lang="fr-FR" sz="2100" dirty="0" smtClean="0">
                <a:latin typeface="Calibri" pitchFamily="34" charset="0"/>
                <a:cs typeface="Calibri" pitchFamily="34" charset="0"/>
              </a:rPr>
              <a:t>Définition</a:t>
            </a:r>
          </a:p>
          <a:p>
            <a:pPr marL="571500" indent="-571500">
              <a:buFont typeface="+mj-lt"/>
              <a:buAutoNum type="romanUcPeriod"/>
            </a:pPr>
            <a:r>
              <a:rPr lang="fr-FR" sz="2100" dirty="0" smtClean="0">
                <a:latin typeface="Calibri" pitchFamily="34" charset="0"/>
                <a:cs typeface="Calibri" pitchFamily="34" charset="0"/>
              </a:rPr>
              <a:t>Epidémiologie: 1. agent path , 2. mode de contamination, 3. Cycle évolutif, 4. R. géographique.</a:t>
            </a:r>
          </a:p>
          <a:p>
            <a:pPr marL="571500" indent="-571500">
              <a:buFont typeface="+mj-lt"/>
              <a:buAutoNum type="romanUcPeriod"/>
            </a:pPr>
            <a:r>
              <a:rPr lang="fr-FR" sz="2100" dirty="0" smtClean="0">
                <a:latin typeface="Calibri" pitchFamily="34" charset="0"/>
                <a:cs typeface="Calibri" pitchFamily="34" charset="0"/>
              </a:rPr>
              <a:t>Physiopathologie.</a:t>
            </a:r>
          </a:p>
          <a:p>
            <a:pPr marL="571500" indent="-571500">
              <a:buFont typeface="+mj-lt"/>
              <a:buAutoNum type="romanUcPeriod"/>
            </a:pPr>
            <a:r>
              <a:rPr lang="fr-FR" sz="2100" dirty="0" smtClean="0">
                <a:latin typeface="Calibri" pitchFamily="34" charset="0"/>
                <a:cs typeface="Calibri" pitchFamily="34" charset="0"/>
              </a:rPr>
              <a:t>Clinique</a:t>
            </a:r>
          </a:p>
          <a:p>
            <a:pPr marL="571500" indent="-571500">
              <a:buFont typeface="+mj-lt"/>
              <a:buAutoNum type="romanUcPeriod"/>
            </a:pPr>
            <a:r>
              <a:rPr lang="fr-FR" sz="2100" dirty="0" smtClean="0">
                <a:latin typeface="Calibri" pitchFamily="34" charset="0"/>
                <a:cs typeface="Calibri" pitchFamily="34" charset="0"/>
              </a:rPr>
              <a:t>Diagnostic</a:t>
            </a:r>
          </a:p>
          <a:p>
            <a:pPr marL="571500" indent="-571500">
              <a:buFont typeface="+mj-lt"/>
              <a:buAutoNum type="romanUcPeriod"/>
            </a:pPr>
            <a:r>
              <a:rPr lang="fr-FR" sz="2100" dirty="0" smtClean="0">
                <a:latin typeface="Calibri" pitchFamily="34" charset="0"/>
                <a:cs typeface="Calibri" pitchFamily="34" charset="0"/>
              </a:rPr>
              <a:t>TRT</a:t>
            </a:r>
          </a:p>
          <a:p>
            <a:pPr marL="571500" indent="-571500">
              <a:buFont typeface="+mj-lt"/>
              <a:buAutoNum type="romanUcPeriod"/>
            </a:pPr>
            <a:r>
              <a:rPr lang="fr-FR" sz="2100" dirty="0" smtClean="0">
                <a:latin typeface="Calibri" pitchFamily="34" charset="0"/>
                <a:cs typeface="Calibri" pitchFamily="34" charset="0"/>
              </a:rPr>
              <a:t>Prophylaxie.</a:t>
            </a:r>
          </a:p>
          <a:p>
            <a:pPr marL="514350" indent="-514350">
              <a:buNone/>
            </a:pPr>
            <a:r>
              <a:rPr lang="fr-FR" sz="2400" u="sng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                                                                                 B.  </a:t>
            </a:r>
            <a:r>
              <a:rPr lang="fr-FR" sz="2400" b="1" u="sng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Distomatoses :</a:t>
            </a:r>
          </a:p>
          <a:p>
            <a:pPr marL="571500" indent="-571500">
              <a:buFont typeface="+mj-lt"/>
              <a:buAutoNum type="romanUcPeriod"/>
            </a:pPr>
            <a:r>
              <a:rPr lang="fr-FR" sz="2400" dirty="0" smtClean="0">
                <a:latin typeface="Calibri" pitchFamily="34" charset="0"/>
                <a:cs typeface="Calibri" pitchFamily="34" charset="0"/>
              </a:rPr>
              <a:t>Définition</a:t>
            </a:r>
          </a:p>
          <a:p>
            <a:pPr marL="571500" indent="-571500">
              <a:buFont typeface="+mj-lt"/>
              <a:buAutoNum type="romanUcPeriod"/>
            </a:pPr>
            <a:r>
              <a:rPr lang="fr-FR" sz="2400" dirty="0" smtClean="0">
                <a:latin typeface="Calibri" pitchFamily="34" charset="0"/>
                <a:cs typeface="Calibri" pitchFamily="34" charset="0"/>
              </a:rPr>
              <a:t>Epidémiologie: 1. agent path , 2. mode de contamination, 3. Cycle évolutif, 4. R. géographique.</a:t>
            </a:r>
          </a:p>
          <a:p>
            <a:pPr marL="571500" indent="-571500">
              <a:buFont typeface="+mj-lt"/>
              <a:buAutoNum type="romanUcPeriod"/>
            </a:pPr>
            <a:r>
              <a:rPr lang="fr-FR" sz="2400" dirty="0" smtClean="0">
                <a:latin typeface="Calibri" pitchFamily="34" charset="0"/>
                <a:cs typeface="Calibri" pitchFamily="34" charset="0"/>
              </a:rPr>
              <a:t>Physiopathologie.</a:t>
            </a:r>
          </a:p>
          <a:p>
            <a:pPr marL="571500" indent="-571500">
              <a:buFont typeface="+mj-lt"/>
              <a:buAutoNum type="romanUcPeriod"/>
            </a:pPr>
            <a:r>
              <a:rPr lang="fr-FR" sz="2400" dirty="0" smtClean="0">
                <a:latin typeface="Calibri" pitchFamily="34" charset="0"/>
                <a:cs typeface="Calibri" pitchFamily="34" charset="0"/>
              </a:rPr>
              <a:t>Clinique</a:t>
            </a:r>
          </a:p>
          <a:p>
            <a:pPr marL="571500" indent="-571500">
              <a:buFont typeface="+mj-lt"/>
              <a:buAutoNum type="romanUcPeriod"/>
            </a:pPr>
            <a:r>
              <a:rPr lang="fr-FR" sz="2400" dirty="0" smtClean="0">
                <a:latin typeface="Calibri" pitchFamily="34" charset="0"/>
                <a:cs typeface="Calibri" pitchFamily="34" charset="0"/>
              </a:rPr>
              <a:t>Diagnostic</a:t>
            </a:r>
          </a:p>
          <a:p>
            <a:pPr marL="571500" indent="-571500">
              <a:buFont typeface="+mj-lt"/>
              <a:buAutoNum type="romanUcPeriod"/>
            </a:pPr>
            <a:r>
              <a:rPr lang="fr-FR" sz="2400" dirty="0" smtClean="0">
                <a:latin typeface="Calibri" pitchFamily="34" charset="0"/>
                <a:cs typeface="Calibri" pitchFamily="34" charset="0"/>
              </a:rPr>
              <a:t>TRT</a:t>
            </a:r>
          </a:p>
          <a:p>
            <a:pPr marL="571500" indent="-571500">
              <a:buFont typeface="+mj-lt"/>
              <a:buAutoNum type="romanUcPeriod"/>
            </a:pPr>
            <a:r>
              <a:rPr lang="fr-FR" sz="2400" dirty="0" smtClean="0">
                <a:latin typeface="Calibri" pitchFamily="34" charset="0"/>
                <a:cs typeface="Calibri" pitchFamily="34" charset="0"/>
              </a:rPr>
              <a:t>Prophylaxie.</a:t>
            </a:r>
            <a:endParaRPr lang="fr-FR" sz="2300" dirty="0" smtClean="0">
              <a:latin typeface="Calibri" pitchFamily="34" charset="0"/>
              <a:cs typeface="Calibri" pitchFamily="34" charset="0"/>
            </a:endParaRPr>
          </a:p>
          <a:p>
            <a:pPr marL="514350" indent="-514350">
              <a:buNone/>
            </a:pPr>
            <a:endParaRPr lang="fr-FR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071538" y="214290"/>
            <a:ext cx="7786742" cy="714380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fr-FR" sz="28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                               Introduction</a:t>
            </a:r>
            <a:endParaRPr lang="fr-FR" sz="2800" b="1" dirty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071538" y="1071546"/>
            <a:ext cx="7786742" cy="5357850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>
              <a:buNone/>
            </a:pPr>
            <a:r>
              <a:rPr lang="fr-FR" sz="2400" b="1" u="sng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                                                                                     Définitions:</a:t>
            </a:r>
          </a:p>
          <a:p>
            <a:pPr>
              <a:buNone/>
            </a:pPr>
            <a:endParaRPr lang="fr-FR" sz="2400" b="1" u="sng" dirty="0" smtClean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  <a:p>
            <a:pPr>
              <a:buNone/>
            </a:pPr>
            <a:r>
              <a:rPr lang="fr-FR" sz="2400" b="1" u="sng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                                                                                  Trématodes</a:t>
            </a:r>
            <a:r>
              <a:rPr lang="fr-FR" sz="24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fr-FR" sz="2400" dirty="0" smtClean="0">
                <a:latin typeface="Calibri" pitchFamily="34" charset="0"/>
                <a:cs typeface="Calibri" pitchFamily="34" charset="0"/>
              </a:rPr>
              <a:t>:</a:t>
            </a:r>
          </a:p>
          <a:p>
            <a:pPr>
              <a:buNone/>
            </a:pPr>
            <a:r>
              <a:rPr lang="fr-FR" sz="2400" dirty="0" smtClean="0">
                <a:latin typeface="Calibri" pitchFamily="34" charset="0"/>
                <a:cs typeface="Calibri" pitchFamily="34" charset="0"/>
              </a:rPr>
              <a:t>- vers plats non segmentés, possédant 2 ventouses.</a:t>
            </a:r>
          </a:p>
          <a:p>
            <a:pPr>
              <a:buNone/>
            </a:pPr>
            <a:r>
              <a:rPr lang="fr-FR" sz="24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- Stades larvaires: </a:t>
            </a:r>
            <a:r>
              <a:rPr lang="fr-FR" sz="2400" dirty="0" smtClean="0">
                <a:latin typeface="Calibri" pitchFamily="34" charset="0"/>
                <a:cs typeface="Calibri" pitchFamily="34" charset="0"/>
              </a:rPr>
              <a:t>chez des </a:t>
            </a:r>
            <a:r>
              <a:rPr lang="fr-FR" sz="2400" b="1" dirty="0" smtClean="0">
                <a:latin typeface="Calibri" pitchFamily="34" charset="0"/>
                <a:cs typeface="Calibri" pitchFamily="34" charset="0"/>
              </a:rPr>
              <a:t>mollusques </a:t>
            </a:r>
            <a:r>
              <a:rPr lang="fr-FR" sz="2400" dirty="0" smtClean="0">
                <a:latin typeface="Calibri" pitchFamily="34" charset="0"/>
                <a:cs typeface="Calibri" pitchFamily="34" charset="0"/>
              </a:rPr>
              <a:t>d’eau douce.</a:t>
            </a:r>
          </a:p>
          <a:p>
            <a:pPr>
              <a:buNone/>
            </a:pPr>
            <a:r>
              <a:rPr lang="fr-FR" sz="2400" b="1" u="sng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                                                                                      Bilharzies </a:t>
            </a:r>
            <a:r>
              <a:rPr lang="fr-FR" sz="2400" dirty="0" smtClean="0">
                <a:latin typeface="Calibri" pitchFamily="34" charset="0"/>
                <a:cs typeface="Calibri" pitchFamily="34" charset="0"/>
              </a:rPr>
              <a:t>: </a:t>
            </a:r>
          </a:p>
          <a:p>
            <a:pPr>
              <a:buNone/>
            </a:pPr>
            <a:r>
              <a:rPr lang="fr-FR" sz="2400" b="1" dirty="0" smtClean="0">
                <a:latin typeface="Calibri" pitchFamily="34" charset="0"/>
                <a:cs typeface="Calibri" pitchFamily="34" charset="0"/>
              </a:rPr>
              <a:t>   -  vers à sexe séparé.</a:t>
            </a:r>
          </a:p>
          <a:p>
            <a:pPr>
              <a:buNone/>
            </a:pPr>
            <a:r>
              <a:rPr lang="fr-FR" sz="2400" b="1" dirty="0" smtClean="0">
                <a:latin typeface="Calibri" pitchFamily="34" charset="0"/>
                <a:cs typeface="Calibri" pitchFamily="34" charset="0"/>
              </a:rPr>
              <a:t>   - </a:t>
            </a:r>
            <a:r>
              <a:rPr lang="fr-FR" sz="2400" dirty="0" smtClean="0">
                <a:latin typeface="Calibri" pitchFamily="34" charset="0"/>
                <a:cs typeface="Calibri" pitchFamily="34" charset="0"/>
              </a:rPr>
              <a:t> infection du </a:t>
            </a:r>
            <a:r>
              <a:rPr lang="fr-FR" sz="2400" b="1" dirty="0" smtClean="0">
                <a:latin typeface="Calibri" pitchFamily="34" charset="0"/>
                <a:cs typeface="Calibri" pitchFamily="34" charset="0"/>
              </a:rPr>
              <a:t>système circulatoire</a:t>
            </a:r>
            <a:r>
              <a:rPr lang="fr-FR" sz="2400" dirty="0" smtClean="0">
                <a:latin typeface="Calibri" pitchFamily="34" charset="0"/>
                <a:cs typeface="Calibri" pitchFamily="34" charset="0"/>
              </a:rPr>
              <a:t> des mammifères (et des oiseaux).</a:t>
            </a:r>
          </a:p>
          <a:p>
            <a:pPr>
              <a:buNone/>
            </a:pPr>
            <a:r>
              <a:rPr lang="fr-FR" sz="2400" b="1" u="sng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                                                                   Distomes ou Douves :</a:t>
            </a:r>
            <a:r>
              <a:rPr lang="fr-FR" sz="2400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 </a:t>
            </a:r>
          </a:p>
          <a:p>
            <a:pPr>
              <a:buNone/>
            </a:pPr>
            <a:r>
              <a:rPr lang="fr-FR" sz="24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   -  </a:t>
            </a:r>
            <a:r>
              <a:rPr lang="fr-FR" sz="2400" b="1" dirty="0" smtClean="0">
                <a:latin typeface="Calibri" pitchFamily="34" charset="0"/>
                <a:cs typeface="Calibri" pitchFamily="34" charset="0"/>
              </a:rPr>
              <a:t>vers hermaphrodites.</a:t>
            </a:r>
          </a:p>
          <a:p>
            <a:pPr>
              <a:buNone/>
            </a:pPr>
            <a:r>
              <a:rPr lang="fr-FR" sz="2400" dirty="0" smtClean="0">
                <a:latin typeface="Calibri" pitchFamily="34" charset="0"/>
                <a:cs typeface="Calibri" pitchFamily="34" charset="0"/>
              </a:rPr>
              <a:t>   -  infection des </a:t>
            </a:r>
            <a:r>
              <a:rPr lang="fr-FR" sz="2400" b="1" dirty="0" smtClean="0">
                <a:latin typeface="Calibri" pitchFamily="34" charset="0"/>
                <a:cs typeface="Calibri" pitchFamily="34" charset="0"/>
              </a:rPr>
              <a:t>tractus</a:t>
            </a:r>
            <a:r>
              <a:rPr lang="fr-FR" sz="2400" dirty="0" smtClean="0">
                <a:latin typeface="Calibri" pitchFamily="34" charset="0"/>
                <a:cs typeface="Calibri" pitchFamily="34" charset="0"/>
              </a:rPr>
              <a:t> biliaires, bronchiques ou digestifs des mammifères. </a:t>
            </a:r>
            <a:endParaRPr lang="fr-FR" sz="24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42844" y="285728"/>
            <a:ext cx="3929090" cy="6357982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571500" indent="-571500">
              <a:buNone/>
            </a:pPr>
            <a:r>
              <a:rPr lang="fr-FR" b="1" u="sng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I.                </a:t>
            </a:r>
            <a:r>
              <a:rPr lang="fr-FR" b="1" u="sng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Définition </a:t>
            </a:r>
            <a:r>
              <a:rPr lang="fr-FR" sz="2400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: </a:t>
            </a:r>
          </a:p>
          <a:p>
            <a:pPr marL="571500" indent="-571500">
              <a:buNone/>
            </a:pPr>
            <a:r>
              <a:rPr lang="fr-FR" sz="2400" dirty="0" smtClean="0">
                <a:latin typeface="Calibri" pitchFamily="34" charset="0"/>
                <a:cs typeface="Calibri" pitchFamily="34" charset="0"/>
              </a:rPr>
              <a:t>-  </a:t>
            </a:r>
            <a:r>
              <a:rPr lang="fr-FR" sz="2000" dirty="0" smtClean="0">
                <a:latin typeface="Calibri" pitchFamily="34" charset="0"/>
                <a:cs typeface="Calibri" pitchFamily="34" charset="0"/>
              </a:rPr>
              <a:t>Les bilharzioses ou schistosomiases  sont des affections parasitaires dues à des trématodes ‘’</a:t>
            </a:r>
            <a:r>
              <a:rPr lang="fr-FR" sz="2000" b="1" dirty="0" smtClean="0">
                <a:latin typeface="Calibri" pitchFamily="34" charset="0"/>
                <a:cs typeface="Calibri" pitchFamily="34" charset="0"/>
              </a:rPr>
              <a:t> Schistosomes </a:t>
            </a:r>
            <a:r>
              <a:rPr lang="fr-FR" sz="2000" dirty="0" smtClean="0">
                <a:latin typeface="Calibri" pitchFamily="34" charset="0"/>
                <a:cs typeface="Calibri" pitchFamily="34" charset="0"/>
              </a:rPr>
              <a:t>‘’ ou  ‘’ </a:t>
            </a:r>
            <a:r>
              <a:rPr lang="fr-FR" sz="2000" b="1" dirty="0" smtClean="0">
                <a:latin typeface="Calibri" pitchFamily="34" charset="0"/>
                <a:cs typeface="Calibri" pitchFamily="34" charset="0"/>
              </a:rPr>
              <a:t>Bilharzies</a:t>
            </a:r>
            <a:r>
              <a:rPr lang="fr-FR" sz="2000" dirty="0" smtClean="0">
                <a:latin typeface="Calibri" pitchFamily="34" charset="0"/>
                <a:cs typeface="Calibri" pitchFamily="34" charset="0"/>
              </a:rPr>
              <a:t> ‘’ .</a:t>
            </a:r>
          </a:p>
          <a:p>
            <a:pPr marL="571500" indent="-571500">
              <a:buNone/>
            </a:pPr>
            <a:r>
              <a:rPr lang="fr-FR" sz="2000" dirty="0" smtClean="0">
                <a:latin typeface="Calibri" pitchFamily="34" charset="0"/>
                <a:cs typeface="Calibri" pitchFamily="34" charset="0"/>
              </a:rPr>
              <a:t>-   Selon leurs localisation dans l’organisme on distingue: </a:t>
            </a:r>
          </a:p>
          <a:p>
            <a:pPr marL="571500" indent="-571500">
              <a:buFont typeface="Wingdings" pitchFamily="2" charset="2"/>
              <a:buChar char="§"/>
            </a:pPr>
            <a:r>
              <a:rPr lang="fr-FR" sz="2000" b="1" dirty="0" smtClean="0">
                <a:latin typeface="Calibri" pitchFamily="34" charset="0"/>
                <a:cs typeface="Calibri" pitchFamily="34" charset="0"/>
              </a:rPr>
              <a:t>B. Uro-génitale </a:t>
            </a:r>
            <a:r>
              <a:rPr lang="fr-FR" sz="2000" dirty="0" smtClean="0">
                <a:latin typeface="Calibri" pitchFamily="34" charset="0"/>
                <a:cs typeface="Calibri" pitchFamily="34" charset="0"/>
              </a:rPr>
              <a:t>.</a:t>
            </a:r>
          </a:p>
          <a:p>
            <a:pPr marL="571500" indent="-571500">
              <a:buFont typeface="Wingdings" pitchFamily="2" charset="2"/>
              <a:buChar char="§"/>
            </a:pPr>
            <a:r>
              <a:rPr lang="fr-FR" sz="2000" b="1" dirty="0" smtClean="0">
                <a:latin typeface="Calibri" pitchFamily="34" charset="0"/>
                <a:cs typeface="Calibri" pitchFamily="34" charset="0"/>
              </a:rPr>
              <a:t>B. digestives .</a:t>
            </a:r>
          </a:p>
          <a:p>
            <a:pPr marL="571500" indent="-571500">
              <a:buNone/>
            </a:pPr>
            <a:endParaRPr lang="fr-FR" b="1" u="sng" dirty="0" smtClean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  <a:p>
            <a:pPr marL="571500" indent="-571500">
              <a:buNone/>
            </a:pPr>
            <a:r>
              <a:rPr lang="fr-FR" b="1" u="sng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II.     </a:t>
            </a:r>
            <a:r>
              <a:rPr lang="fr-FR" b="1" u="sng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Epidémiologie</a:t>
            </a:r>
            <a:r>
              <a:rPr lang="fr-FR" b="1" u="sng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:</a:t>
            </a:r>
          </a:p>
          <a:p>
            <a:pPr marL="571500" indent="-571500">
              <a:buNone/>
            </a:pPr>
            <a:r>
              <a:rPr lang="fr-FR" sz="2000" b="1" u="sng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                                         Le parasite </a:t>
            </a:r>
            <a:r>
              <a:rPr lang="fr-FR" sz="20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: </a:t>
            </a:r>
          </a:p>
          <a:p>
            <a:pPr marL="571500" indent="-571500">
              <a:buNone/>
            </a:pPr>
            <a:r>
              <a:rPr lang="fr-FR" sz="20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               </a:t>
            </a:r>
            <a:r>
              <a:rPr lang="fr-FR" sz="2000" b="1" u="sng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Schistosoma  sp.</a:t>
            </a:r>
          </a:p>
          <a:p>
            <a:pPr marL="571500" indent="-571500">
              <a:buNone/>
            </a:pPr>
            <a:endParaRPr lang="fr-FR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Espace réservé du contenu 2"/>
          <p:cNvSpPr txBox="1">
            <a:spLocks/>
          </p:cNvSpPr>
          <p:nvPr/>
        </p:nvSpPr>
        <p:spPr>
          <a:xfrm>
            <a:off x="4214810" y="285728"/>
            <a:ext cx="4714908" cy="635798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>
            <a:noAutofit/>
          </a:bodyPr>
          <a:lstStyle/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73000"/>
              <a:buFont typeface="Wingdings 2"/>
              <a:buNone/>
              <a:tabLst/>
              <a:defRPr/>
            </a:pPr>
            <a:r>
              <a:rPr kumimoji="0" lang="fr-FR" b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  </a:t>
            </a:r>
            <a:endParaRPr kumimoji="0" lang="fr-FR" b="1" u="sng" strike="noStrike" kern="1200" cap="none" spc="0" normalizeH="0" baseline="0" noProof="0" dirty="0" smtClean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73000"/>
              <a:tabLst/>
              <a:defRPr/>
            </a:pPr>
            <a:r>
              <a:rPr kumimoji="0" lang="fr-FR" b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 </a:t>
            </a:r>
            <a:r>
              <a:rPr kumimoji="0" lang="fr-FR" u="sng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06  espèces </a:t>
            </a:r>
            <a:r>
              <a:rPr kumimoji="0" lang="fr-FR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associées à des maladies différentes:</a:t>
            </a:r>
          </a:p>
          <a:p>
            <a:pPr marL="274320" lvl="0" indent="-274320">
              <a:spcBef>
                <a:spcPts val="600"/>
              </a:spcBef>
              <a:buClr>
                <a:schemeClr val="tx2"/>
              </a:buClr>
              <a:buSzPct val="73000"/>
            </a:pPr>
            <a:r>
              <a:rPr lang="fr-FR" dirty="0" smtClean="0">
                <a:latin typeface="Calibri" pitchFamily="34" charset="0"/>
                <a:cs typeface="Calibri" pitchFamily="34" charset="0"/>
              </a:rPr>
              <a:t>  – </a:t>
            </a:r>
            <a:r>
              <a:rPr lang="fr-FR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S. haematobium </a:t>
            </a:r>
            <a:r>
              <a:rPr lang="fr-FR" dirty="0" smtClean="0">
                <a:latin typeface="Calibri" pitchFamily="34" charset="0"/>
                <a:cs typeface="Calibri" pitchFamily="34" charset="0"/>
              </a:rPr>
              <a:t>(urogénitale) : </a:t>
            </a:r>
            <a:r>
              <a:rPr lang="fr-FR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+++++</a:t>
            </a:r>
            <a:endParaRPr kumimoji="0" lang="fr-FR" u="none" strike="noStrike" kern="1200" cap="none" spc="0" normalizeH="0" baseline="0" noProof="0" dirty="0" smtClean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Calibri" pitchFamily="34" charset="0"/>
              <a:ea typeface="+mn-ea"/>
              <a:cs typeface="Calibri" pitchFamily="34" charset="0"/>
            </a:endParaRPr>
          </a:p>
          <a:p>
            <a:pPr marL="274320" lvl="0" indent="-274320">
              <a:spcBef>
                <a:spcPts val="600"/>
              </a:spcBef>
              <a:buClr>
                <a:schemeClr val="tx2"/>
              </a:buClr>
              <a:buSzPct val="73000"/>
            </a:pPr>
            <a:r>
              <a:rPr lang="fr-FR" dirty="0" smtClean="0">
                <a:latin typeface="Calibri" pitchFamily="34" charset="0"/>
                <a:cs typeface="Calibri" pitchFamily="34" charset="0"/>
              </a:rPr>
              <a:t>  – </a:t>
            </a:r>
            <a:r>
              <a:rPr lang="fr-FR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S. intercalatum </a:t>
            </a:r>
            <a:r>
              <a:rPr lang="fr-FR" dirty="0" smtClean="0">
                <a:latin typeface="Calibri" pitchFamily="34" charset="0"/>
                <a:cs typeface="Calibri" pitchFamily="34" charset="0"/>
              </a:rPr>
              <a:t>(rectale et génitale).</a:t>
            </a:r>
          </a:p>
          <a:p>
            <a:pPr marL="274320" lvl="0" indent="-274320">
              <a:spcBef>
                <a:spcPts val="600"/>
              </a:spcBef>
              <a:buClr>
                <a:schemeClr val="tx2"/>
              </a:buClr>
              <a:buSzPct val="73000"/>
            </a:pPr>
            <a:r>
              <a:rPr kumimoji="0" lang="fr-FR" b="1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  -</a:t>
            </a:r>
            <a:r>
              <a:rPr kumimoji="0" lang="fr-FR" b="1" u="none" strike="noStrike" kern="1200" cap="none" spc="0" normalizeH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   </a:t>
            </a:r>
            <a:r>
              <a:rPr kumimoji="0" lang="fr-FR" b="1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S. guineensis </a:t>
            </a:r>
            <a:r>
              <a:rPr kumimoji="0" lang="fr-FR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(nouvelle espèce, rectale). </a:t>
            </a:r>
          </a:p>
          <a:p>
            <a:pPr marL="274320" lvl="0" indent="-274320">
              <a:spcBef>
                <a:spcPts val="600"/>
              </a:spcBef>
              <a:buClr>
                <a:schemeClr val="tx2"/>
              </a:buClr>
              <a:buSzPct val="73000"/>
            </a:pPr>
            <a:r>
              <a:rPr lang="fr-FR" dirty="0" smtClean="0">
                <a:latin typeface="Calibri" pitchFamily="34" charset="0"/>
                <a:cs typeface="Calibri" pitchFamily="34" charset="0"/>
              </a:rPr>
              <a:t>– </a:t>
            </a:r>
            <a:r>
              <a:rPr lang="fr-FR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S. mansoni </a:t>
            </a:r>
            <a:r>
              <a:rPr lang="fr-FR" dirty="0" smtClean="0">
                <a:latin typeface="Calibri" pitchFamily="34" charset="0"/>
                <a:cs typeface="Calibri" pitchFamily="34" charset="0"/>
              </a:rPr>
              <a:t>(intestinale et hépatosplénique), la plus fréquente dans le monde.</a:t>
            </a:r>
            <a:endParaRPr kumimoji="0" lang="fr-FR" u="none" strike="noStrike" kern="1200" cap="none" spc="0" normalizeH="0" baseline="0" noProof="0" dirty="0" smtClean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Calibri" pitchFamily="34" charset="0"/>
              <a:ea typeface="+mn-ea"/>
              <a:cs typeface="Calibri" pitchFamily="34" charset="0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73000"/>
              <a:buFont typeface="Wingdings 2"/>
              <a:buNone/>
              <a:tabLst/>
              <a:defRPr/>
            </a:pPr>
            <a:r>
              <a:rPr kumimoji="0" lang="fr-FR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  – </a:t>
            </a:r>
            <a:r>
              <a:rPr kumimoji="0" lang="fr-FR" b="1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S. japonicum </a:t>
            </a:r>
            <a:r>
              <a:rPr kumimoji="0" lang="fr-FR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et </a:t>
            </a:r>
            <a:r>
              <a:rPr kumimoji="0" lang="fr-FR" b="1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S. mekongi </a:t>
            </a:r>
            <a:r>
              <a:rPr lang="fr-FR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 :  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73000"/>
              <a:buFont typeface="Wingdings 2"/>
              <a:buNone/>
              <a:tabLst/>
              <a:defRPr/>
            </a:pPr>
            <a:r>
              <a:rPr kumimoji="0" lang="fr-FR" b="1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           </a:t>
            </a:r>
            <a:r>
              <a:rPr kumimoji="0" lang="fr-FR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(hépatosplénique sévère).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73000"/>
              <a:tabLst/>
              <a:defRPr/>
            </a:pPr>
            <a:r>
              <a:rPr lang="fr-FR" u="sng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                           Vivent </a:t>
            </a:r>
            <a:r>
              <a:rPr kumimoji="0" lang="fr-FR" u="sng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dans les plexus veineux :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73000"/>
              <a:buFont typeface="Wingdings 2"/>
              <a:buNone/>
              <a:tabLst/>
              <a:defRPr/>
            </a:pPr>
            <a:r>
              <a:rPr kumimoji="0" lang="fr-FR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        -</a:t>
            </a:r>
            <a:r>
              <a:rPr kumimoji="0" lang="fr-FR" u="none" strike="noStrike" kern="1200" cap="none" spc="0" normalizeH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  </a:t>
            </a:r>
            <a:r>
              <a:rPr kumimoji="0" lang="fr-FR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veine mésentérique inférieure 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73000"/>
              <a:buFont typeface="Wingdings 2"/>
              <a:buNone/>
              <a:tabLst/>
              <a:defRPr/>
            </a:pPr>
            <a:r>
              <a:rPr lang="fr-FR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          </a:t>
            </a:r>
            <a:r>
              <a:rPr kumimoji="0" lang="fr-FR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(S. mansoni).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73000"/>
              <a:buFont typeface="Wingdings 2"/>
              <a:buNone/>
              <a:tabLst/>
              <a:defRPr/>
            </a:pPr>
            <a:r>
              <a:rPr kumimoji="0" lang="fr-FR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        -  </a:t>
            </a:r>
            <a:r>
              <a:rPr kumimoji="0" lang="fr-FR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veine mésentérique supérieure 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73000"/>
              <a:buFont typeface="Wingdings 2"/>
              <a:buNone/>
              <a:tabLst/>
              <a:defRPr/>
            </a:pPr>
            <a:r>
              <a:rPr lang="fr-FR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          </a:t>
            </a:r>
            <a:r>
              <a:rPr kumimoji="0" lang="fr-FR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(S. japonicum et S. mekongi).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73000"/>
              <a:buFont typeface="Wingdings 2"/>
              <a:buNone/>
              <a:tabLst/>
              <a:defRPr/>
            </a:pPr>
            <a:r>
              <a:rPr kumimoji="0" lang="fr-FR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        -  </a:t>
            </a:r>
            <a:r>
              <a:rPr kumimoji="0" lang="fr-FR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plexus péri rectal  : </a:t>
            </a:r>
            <a:r>
              <a:rPr kumimoji="0" lang="fr-FR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(S. intercalatum,  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73000"/>
              <a:buFont typeface="Wingdings 2"/>
              <a:buNone/>
              <a:tabLst/>
              <a:defRPr/>
            </a:pPr>
            <a:r>
              <a:rPr lang="fr-FR" dirty="0" smtClean="0">
                <a:latin typeface="Calibri" pitchFamily="34" charset="0"/>
                <a:cs typeface="Calibri" pitchFamily="34" charset="0"/>
              </a:rPr>
              <a:t>            </a:t>
            </a:r>
            <a:r>
              <a:rPr kumimoji="0" lang="fr-FR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guineensis).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73000"/>
              <a:buFont typeface="Wingdings 2"/>
              <a:buNone/>
              <a:tabLst/>
              <a:defRPr/>
            </a:pPr>
            <a:r>
              <a:rPr kumimoji="0" lang="fr-FR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        -  </a:t>
            </a:r>
            <a:r>
              <a:rPr kumimoji="0" lang="fr-FR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plexus uro-génital : </a:t>
            </a:r>
            <a:r>
              <a:rPr kumimoji="0" lang="fr-FR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(S. haematobium).</a:t>
            </a:r>
            <a:endParaRPr kumimoji="0" lang="fr-FR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Calibri" pitchFamily="34" charset="0"/>
              <a:ea typeface="+mn-ea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42844" y="214290"/>
            <a:ext cx="5357850" cy="292387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fr-FR" sz="2000" b="1" u="sng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                                                            Morphologie:</a:t>
            </a:r>
          </a:p>
          <a:p>
            <a:r>
              <a:rPr lang="fr-FR" u="sng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fr-FR" b="1" u="sng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A )                                     </a:t>
            </a:r>
            <a:r>
              <a:rPr lang="fr-FR" sz="2000" b="1" u="sng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-   Schistosomes adultes </a:t>
            </a:r>
            <a:r>
              <a:rPr lang="fr-FR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:  </a:t>
            </a:r>
          </a:p>
          <a:p>
            <a:r>
              <a:rPr lang="fr-FR" b="1" dirty="0" smtClean="0">
                <a:latin typeface="Calibri" pitchFamily="34" charset="0"/>
                <a:cs typeface="Calibri" pitchFamily="34" charset="0"/>
              </a:rPr>
              <a:t>        </a:t>
            </a:r>
            <a:r>
              <a:rPr lang="fr-FR" dirty="0" smtClean="0">
                <a:latin typeface="Calibri" pitchFamily="34" charset="0"/>
                <a:cs typeface="Calibri" pitchFamily="34" charset="0"/>
              </a:rPr>
              <a:t>-   Chez l’homme ou chez autres mammifères.</a:t>
            </a:r>
          </a:p>
          <a:p>
            <a:r>
              <a:rPr lang="fr-FR" dirty="0" smtClean="0">
                <a:latin typeface="Calibri" pitchFamily="34" charset="0"/>
                <a:cs typeface="Calibri" pitchFamily="34" charset="0"/>
              </a:rPr>
              <a:t>        </a:t>
            </a:r>
            <a:r>
              <a:rPr lang="fr-FR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-   sexes  séparés </a:t>
            </a:r>
            <a:r>
              <a:rPr lang="fr-FR" dirty="0" smtClean="0">
                <a:latin typeface="Calibri" pitchFamily="34" charset="0"/>
                <a:cs typeface="Calibri" pitchFamily="34" charset="0"/>
              </a:rPr>
              <a:t>:  Male/femelle</a:t>
            </a:r>
          </a:p>
          <a:p>
            <a:r>
              <a:rPr lang="fr-FR" dirty="0" smtClean="0">
                <a:latin typeface="Calibri" pitchFamily="34" charset="0"/>
                <a:cs typeface="Calibri" pitchFamily="34" charset="0"/>
              </a:rPr>
              <a:t>        -   Male (</a:t>
            </a:r>
            <a:r>
              <a:rPr lang="fr-FR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ver plat, non segmenté </a:t>
            </a:r>
            <a:r>
              <a:rPr lang="fr-FR" dirty="0" smtClean="0">
                <a:latin typeface="Calibri" pitchFamily="34" charset="0"/>
                <a:cs typeface="Calibri" pitchFamily="34" charset="0"/>
              </a:rPr>
              <a:t>) replié en canal   </a:t>
            </a:r>
          </a:p>
          <a:p>
            <a:r>
              <a:rPr lang="fr-FR" dirty="0" smtClean="0">
                <a:latin typeface="Calibri" pitchFamily="34" charset="0"/>
                <a:cs typeface="Calibri" pitchFamily="34" charset="0"/>
              </a:rPr>
              <a:t>            gynécophore oŭ se loge la femelle </a:t>
            </a:r>
            <a:r>
              <a:rPr lang="fr-FR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cylindrique.</a:t>
            </a:r>
          </a:p>
          <a:p>
            <a:r>
              <a:rPr lang="fr-FR" dirty="0" smtClean="0">
                <a:latin typeface="Calibri" pitchFamily="34" charset="0"/>
                <a:cs typeface="Calibri" pitchFamily="34" charset="0"/>
              </a:rPr>
              <a:t>        -  Taille = 1à 2 cm</a:t>
            </a:r>
          </a:p>
          <a:p>
            <a:r>
              <a:rPr lang="fr-FR" dirty="0" smtClean="0">
                <a:latin typeface="Calibri" pitchFamily="34" charset="0"/>
                <a:cs typeface="Calibri" pitchFamily="34" charset="0"/>
              </a:rPr>
              <a:t>        -  Sont</a:t>
            </a:r>
            <a:r>
              <a:rPr lang="fr-FR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fr-FR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Hématophages </a:t>
            </a:r>
            <a:r>
              <a:rPr lang="fr-FR" dirty="0" smtClean="0">
                <a:latin typeface="Calibri" pitchFamily="34" charset="0"/>
                <a:cs typeface="Calibri" pitchFamily="34" charset="0"/>
              </a:rPr>
              <a:t>; </a:t>
            </a:r>
            <a:r>
              <a:rPr lang="fr-FR" b="1" dirty="0" smtClean="0">
                <a:latin typeface="Calibri" pitchFamily="34" charset="0"/>
                <a:cs typeface="Calibri" pitchFamily="34" charset="0"/>
              </a:rPr>
              <a:t>20 - 30 ans </a:t>
            </a:r>
            <a:r>
              <a:rPr lang="fr-FR" dirty="0" smtClean="0">
                <a:latin typeface="Calibri" pitchFamily="34" charset="0"/>
                <a:cs typeface="Calibri" pitchFamily="34" charset="0"/>
              </a:rPr>
              <a:t>de longévité.</a:t>
            </a:r>
          </a:p>
          <a:p>
            <a:r>
              <a:rPr lang="fr-FR" dirty="0" smtClean="0">
                <a:latin typeface="Calibri" pitchFamily="34" charset="0"/>
                <a:cs typeface="Calibri" pitchFamily="34" charset="0"/>
              </a:rPr>
              <a:t>        -  Localisation: vaisseaux sanguins (collé à  </a:t>
            </a:r>
          </a:p>
          <a:p>
            <a:r>
              <a:rPr lang="fr-FR" dirty="0" smtClean="0">
                <a:latin typeface="Calibri" pitchFamily="34" charset="0"/>
                <a:cs typeface="Calibri" pitchFamily="34" charset="0"/>
              </a:rPr>
              <a:t>            l’endothélium vasculaire).</a:t>
            </a:r>
            <a:endParaRPr lang="fr-FR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8" name="Picture 4" descr="C:\Users\acer\Desktop\image002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643538" y="214290"/>
            <a:ext cx="3286180" cy="642942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170" name="Picture 2" descr="C:\Users\acer\Desktop\schistosoma-ppt-dr-somesh-2015-parasitology-trematodes-20-638.jpg"/>
          <p:cNvPicPr>
            <a:picLocks noChangeAspect="1" noChangeArrowheads="1"/>
          </p:cNvPicPr>
          <p:nvPr/>
        </p:nvPicPr>
        <p:blipFill>
          <a:blip r:embed="rId3"/>
          <a:srcRect l="4702" t="4697" r="5955" b="4488"/>
          <a:stretch>
            <a:fillRect/>
          </a:stretch>
        </p:blipFill>
        <p:spPr bwMode="auto">
          <a:xfrm>
            <a:off x="142844" y="3214686"/>
            <a:ext cx="5357850" cy="342902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acer\Desktop\schistoha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3000372"/>
            <a:ext cx="1285884" cy="364333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2" descr="C:\Users\acer\Desktop\schisto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00364" y="3000372"/>
            <a:ext cx="1357322" cy="364333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Picture 2" descr="C:\Users\acer\Desktop\Bilarzies.jpg"/>
          <p:cNvPicPr>
            <a:picLocks noChangeAspect="1" noChangeArrowheads="1"/>
          </p:cNvPicPr>
          <p:nvPr/>
        </p:nvPicPr>
        <p:blipFill>
          <a:blip r:embed="rId4"/>
          <a:srcRect r="70000"/>
          <a:stretch>
            <a:fillRect/>
          </a:stretch>
        </p:blipFill>
        <p:spPr bwMode="auto">
          <a:xfrm>
            <a:off x="1643042" y="3000372"/>
            <a:ext cx="1214446" cy="364333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Picture 2" descr="C:\Users\acer\Desktop\Bilarzies.jpg"/>
          <p:cNvPicPr>
            <a:picLocks noChangeAspect="1" noChangeArrowheads="1"/>
          </p:cNvPicPr>
          <p:nvPr/>
        </p:nvPicPr>
        <p:blipFill>
          <a:blip r:embed="rId4"/>
          <a:srcRect l="30000" r="36000"/>
          <a:stretch>
            <a:fillRect/>
          </a:stretch>
        </p:blipFill>
        <p:spPr bwMode="auto">
          <a:xfrm>
            <a:off x="4500562" y="3000372"/>
            <a:ext cx="1285884" cy="364333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" name="Rectangle 10"/>
          <p:cNvSpPr/>
          <p:nvPr/>
        </p:nvSpPr>
        <p:spPr>
          <a:xfrm>
            <a:off x="214282" y="142852"/>
            <a:ext cx="8715436" cy="264687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fr-FR" sz="2000" b="1" u="sng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B )                                                  -  Œuf embryonné </a:t>
            </a:r>
            <a:r>
              <a:rPr lang="fr-FR" sz="20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: </a:t>
            </a:r>
          </a:p>
          <a:p>
            <a:r>
              <a:rPr lang="fr-FR" sz="20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    </a:t>
            </a:r>
            <a:r>
              <a:rPr lang="fr-FR" sz="20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- </a:t>
            </a:r>
            <a:r>
              <a:rPr lang="fr-FR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contient un embryon cilié: </a:t>
            </a:r>
            <a:r>
              <a:rPr lang="fr-FR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le Miracidium (</a:t>
            </a:r>
            <a:r>
              <a:rPr lang="fr-FR" sz="20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C).</a:t>
            </a:r>
          </a:p>
          <a:p>
            <a:r>
              <a:rPr lang="fr-FR" dirty="0" smtClean="0">
                <a:latin typeface="Calibri" pitchFamily="34" charset="0"/>
                <a:cs typeface="Calibri" pitchFamily="34" charset="0"/>
              </a:rPr>
              <a:t>       - Taille: environ 200 microns.</a:t>
            </a:r>
          </a:p>
          <a:p>
            <a:r>
              <a:rPr lang="fr-FR" dirty="0" smtClean="0">
                <a:latin typeface="Calibri" pitchFamily="34" charset="0"/>
                <a:cs typeface="Calibri" pitchFamily="34" charset="0"/>
              </a:rPr>
              <a:t>      -  Pourvus d’un </a:t>
            </a:r>
            <a:r>
              <a:rPr lang="fr-FR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éperon </a:t>
            </a:r>
            <a:r>
              <a:rPr lang="fr-FR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caractéristique </a:t>
            </a:r>
          </a:p>
          <a:p>
            <a:r>
              <a:rPr lang="fr-FR" dirty="0" smtClean="0">
                <a:latin typeface="Calibri" pitchFamily="34" charset="0"/>
                <a:cs typeface="Calibri" pitchFamily="34" charset="0"/>
              </a:rPr>
              <a:t>       - Pondus dans les vaisseaux sanguins (plusieurs </a:t>
            </a:r>
          </a:p>
          <a:p>
            <a:r>
              <a:rPr lang="fr-FR" dirty="0" smtClean="0">
                <a:latin typeface="Calibri" pitchFamily="34" charset="0"/>
                <a:cs typeface="Calibri" pitchFamily="34" charset="0"/>
              </a:rPr>
              <a:t>          milliers  par jour).</a:t>
            </a:r>
          </a:p>
          <a:p>
            <a:r>
              <a:rPr lang="fr-FR" dirty="0" smtClean="0">
                <a:latin typeface="Calibri" pitchFamily="34" charset="0"/>
                <a:cs typeface="Calibri" pitchFamily="34" charset="0"/>
              </a:rPr>
              <a:t>       - Embolisation dans les capillaires.</a:t>
            </a:r>
          </a:p>
          <a:p>
            <a:r>
              <a:rPr lang="fr-FR" dirty="0" smtClean="0">
                <a:latin typeface="Calibri" pitchFamily="34" charset="0"/>
                <a:cs typeface="Calibri" pitchFamily="34" charset="0"/>
              </a:rPr>
              <a:t>       - Franchissent la paroi digestive ou vésicale.</a:t>
            </a:r>
          </a:p>
          <a:p>
            <a:r>
              <a:rPr lang="fr-FR" dirty="0" smtClean="0">
                <a:latin typeface="Calibri" pitchFamily="34" charset="0"/>
                <a:cs typeface="Calibri" pitchFamily="34" charset="0"/>
              </a:rPr>
              <a:t>       - Eliminés dans les selles ou les urines.</a:t>
            </a:r>
            <a:endParaRPr lang="fr-FR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2" name="Picture 2" descr="C:\Users\acer\Desktop\Bilarzies.jpg"/>
          <p:cNvPicPr>
            <a:picLocks noChangeAspect="1" noChangeArrowheads="1"/>
          </p:cNvPicPr>
          <p:nvPr/>
        </p:nvPicPr>
        <p:blipFill>
          <a:blip r:embed="rId4"/>
          <a:srcRect l="62000"/>
          <a:stretch>
            <a:fillRect/>
          </a:stretch>
        </p:blipFill>
        <p:spPr bwMode="auto">
          <a:xfrm>
            <a:off x="7429520" y="3000372"/>
            <a:ext cx="1500198" cy="35719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146" name="Picture 2" descr="C:\Users\acer\Desktop\index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286380" y="642918"/>
            <a:ext cx="3500462" cy="1919291"/>
          </a:xfrm>
          <a:prstGeom prst="rect">
            <a:avLst/>
          </a:prstGeom>
          <a:noFill/>
        </p:spPr>
      </p:pic>
      <p:pic>
        <p:nvPicPr>
          <p:cNvPr id="6147" name="Picture 3" descr="C:\Users\acer\Desktop\YT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 rot="5400000">
            <a:off x="4786312" y="4214820"/>
            <a:ext cx="3643339" cy="121444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0" name="ZoneTexte 9"/>
          <p:cNvSpPr txBox="1"/>
          <p:nvPr/>
        </p:nvSpPr>
        <p:spPr>
          <a:xfrm>
            <a:off x="6072198" y="3071810"/>
            <a:ext cx="1111458" cy="27699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fr-FR" sz="1200" b="1" dirty="0" smtClean="0">
                <a:latin typeface="Calibri" pitchFamily="34" charset="0"/>
                <a:cs typeface="Calibri" pitchFamily="34" charset="0"/>
              </a:rPr>
              <a:t>S.intercalatum</a:t>
            </a:r>
            <a:endParaRPr lang="fr-FR" sz="1200" b="1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ZoneTexte 12"/>
          <p:cNvSpPr txBox="1"/>
          <p:nvPr/>
        </p:nvSpPr>
        <p:spPr>
          <a:xfrm>
            <a:off x="214282" y="500042"/>
            <a:ext cx="5643602" cy="206210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fr-FR" sz="2400" b="1" u="sng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  <a:p>
            <a:r>
              <a:rPr lang="fr-FR" sz="2400" b="1" u="sng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D )                       -   Furcocercaires (larve) </a:t>
            </a:r>
            <a:r>
              <a:rPr lang="fr-FR" sz="24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:</a:t>
            </a:r>
          </a:p>
          <a:p>
            <a:r>
              <a:rPr lang="fr-FR" sz="2000" dirty="0" smtClean="0">
                <a:latin typeface="Calibri" pitchFamily="34" charset="0"/>
                <a:cs typeface="Calibri" pitchFamily="34" charset="0"/>
              </a:rPr>
              <a:t>      -   </a:t>
            </a:r>
            <a:r>
              <a:rPr lang="fr-FR" sz="2000" b="1" dirty="0" smtClean="0">
                <a:latin typeface="Calibri" pitchFamily="34" charset="0"/>
                <a:cs typeface="Calibri" pitchFamily="34" charset="0"/>
              </a:rPr>
              <a:t>formes infestantes .</a:t>
            </a:r>
          </a:p>
          <a:p>
            <a:r>
              <a:rPr lang="fr-FR" sz="2000" dirty="0" smtClean="0">
                <a:latin typeface="Calibri" pitchFamily="34" charset="0"/>
                <a:cs typeface="Calibri" pitchFamily="34" charset="0"/>
              </a:rPr>
              <a:t>      -  libérées dans l’eau douce par </a:t>
            </a:r>
            <a:r>
              <a:rPr lang="fr-FR" sz="20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le mollusque </a:t>
            </a:r>
          </a:p>
          <a:p>
            <a:r>
              <a:rPr lang="fr-FR" sz="20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         (HI). </a:t>
            </a:r>
          </a:p>
          <a:p>
            <a:r>
              <a:rPr lang="fr-FR" sz="20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 </a:t>
            </a:r>
          </a:p>
        </p:txBody>
      </p:sp>
      <p:pic>
        <p:nvPicPr>
          <p:cNvPr id="14" name="Picture 3" descr="C:\Users\acer\Desktop\image00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00760" y="500042"/>
            <a:ext cx="2928958" cy="207170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6" name="Rectangle 15"/>
          <p:cNvSpPr/>
          <p:nvPr/>
        </p:nvSpPr>
        <p:spPr>
          <a:xfrm>
            <a:off x="214282" y="3000372"/>
            <a:ext cx="5715040" cy="298543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endParaRPr lang="fr-FR" sz="2400" b="1" u="sng" dirty="0" smtClean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  <a:p>
            <a:r>
              <a:rPr lang="fr-FR" sz="2400" b="1" u="sng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C)                        Mollusques d'eau douce:</a:t>
            </a:r>
            <a:endParaRPr lang="fr-FR" sz="2400" u="sng" dirty="0" smtClean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  <a:p>
            <a:r>
              <a:rPr lang="fr-FR" dirty="0" smtClean="0">
                <a:latin typeface="Calibri" pitchFamily="34" charset="0"/>
                <a:cs typeface="Calibri" pitchFamily="34" charset="0"/>
              </a:rPr>
              <a:t>  </a:t>
            </a:r>
            <a:r>
              <a:rPr lang="fr-FR" sz="2000" dirty="0" smtClean="0">
                <a:latin typeface="Calibri" pitchFamily="34" charset="0"/>
                <a:cs typeface="Calibri" pitchFamily="34" charset="0"/>
              </a:rPr>
              <a:t>-   </a:t>
            </a:r>
            <a:r>
              <a:rPr lang="fr-FR" sz="20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hôtes intermédiaires:   </a:t>
            </a:r>
            <a:r>
              <a:rPr lang="fr-FR" sz="2000" b="1" dirty="0" smtClean="0">
                <a:latin typeface="Calibri" pitchFamily="34" charset="0"/>
                <a:cs typeface="Calibri" pitchFamily="34" charset="0"/>
              </a:rPr>
              <a:t>indispensables.</a:t>
            </a:r>
          </a:p>
          <a:p>
            <a:r>
              <a:rPr lang="fr-FR" sz="2000" dirty="0" smtClean="0">
                <a:latin typeface="Calibri" pitchFamily="34" charset="0"/>
                <a:cs typeface="Calibri" pitchFamily="34" charset="0"/>
              </a:rPr>
              <a:t>   -   lieu de multiplication larvaire de  Schistosoma</a:t>
            </a:r>
          </a:p>
          <a:p>
            <a:r>
              <a:rPr lang="fr-FR" sz="2000" dirty="0" smtClean="0">
                <a:latin typeface="Calibri" pitchFamily="34" charset="0"/>
                <a:cs typeface="Calibri" pitchFamily="34" charset="0"/>
              </a:rPr>
              <a:t>        ( durée de 30  jours). </a:t>
            </a:r>
          </a:p>
          <a:p>
            <a:r>
              <a:rPr lang="fr-FR" sz="2000" dirty="0" smtClean="0">
                <a:latin typeface="Calibri" pitchFamily="34" charset="0"/>
                <a:cs typeface="Calibri" pitchFamily="34" charset="0"/>
              </a:rPr>
              <a:t>   -   nécessité de chaleur et de lumière. </a:t>
            </a:r>
          </a:p>
          <a:p>
            <a:r>
              <a:rPr lang="fr-FR" sz="2000" dirty="0" smtClean="0">
                <a:latin typeface="Calibri" pitchFamily="34" charset="0"/>
                <a:cs typeface="Calibri" pitchFamily="34" charset="0"/>
              </a:rPr>
              <a:t>   -   libération de formes infestantes  dans l'eau :  </a:t>
            </a:r>
          </a:p>
          <a:p>
            <a:r>
              <a:rPr lang="fr-FR" sz="20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                          furcocercaires.</a:t>
            </a:r>
          </a:p>
          <a:p>
            <a:endParaRPr lang="fr-FR" sz="2000" dirty="0"/>
          </a:p>
        </p:txBody>
      </p:sp>
      <p:pic>
        <p:nvPicPr>
          <p:cNvPr id="17" name="Picture 3" descr="C:\Users\acer\Desktop\figure4 limné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72198" y="3000372"/>
            <a:ext cx="2857520" cy="292895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acer\Desktop\md0151_img_1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2976" y="285728"/>
            <a:ext cx="7572428" cy="607223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2599</TotalTime>
  <Words>2137</Words>
  <Application>Microsoft Office PowerPoint</Application>
  <PresentationFormat>Affichage à l'écran (4:3)</PresentationFormat>
  <Paragraphs>355</Paragraphs>
  <Slides>28</Slides>
  <Notes>2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28</vt:i4>
      </vt:variant>
    </vt:vector>
  </HeadingPairs>
  <TitlesOfParts>
    <vt:vector size="29" baseType="lpstr">
      <vt:lpstr>Solstice</vt:lpstr>
      <vt:lpstr>Diapositive 1</vt:lpstr>
      <vt:lpstr>                                Introduction</vt:lpstr>
      <vt:lpstr>                            Plan du cours  </vt:lpstr>
      <vt:lpstr>                               Introduction</vt:lpstr>
      <vt:lpstr>Diapositive 5</vt:lpstr>
      <vt:lpstr>Diapositive 6</vt:lpstr>
      <vt:lpstr>Diapositive 7</vt:lpstr>
      <vt:lpstr>Diapositive 8</vt:lpstr>
      <vt:lpstr>Diapositive 9</vt:lpstr>
      <vt:lpstr>Diapositive 10</vt:lpstr>
      <vt:lpstr>Diapositive 11</vt:lpstr>
      <vt:lpstr>Diapositive 12</vt:lpstr>
      <vt:lpstr>Diapositive 13</vt:lpstr>
      <vt:lpstr>Diapositive 14</vt:lpstr>
      <vt:lpstr>Diapositive 15</vt:lpstr>
      <vt:lpstr>Diapositive 16</vt:lpstr>
      <vt:lpstr>                                             IV. Clinique :  B. uro-génitale: </vt:lpstr>
      <vt:lpstr>Diapositive 18</vt:lpstr>
      <vt:lpstr>Diapositive 19</vt:lpstr>
      <vt:lpstr>Diapositive 20</vt:lpstr>
      <vt:lpstr>Diapositive 21</vt:lpstr>
      <vt:lpstr>Diapositive 22</vt:lpstr>
      <vt:lpstr>Diapositive 23</vt:lpstr>
      <vt:lpstr>Diapositive 24</vt:lpstr>
      <vt:lpstr>Diapositive 25</vt:lpstr>
      <vt:lpstr>Diapositive 26</vt:lpstr>
      <vt:lpstr>Diapositive 27</vt:lpstr>
      <vt:lpstr>Diapositive 28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 Trématodoses</dc:title>
  <dc:creator>acer</dc:creator>
  <cp:lastModifiedBy>acer</cp:lastModifiedBy>
  <cp:revision>266</cp:revision>
  <dcterms:created xsi:type="dcterms:W3CDTF">2016-04-21T14:47:34Z</dcterms:created>
  <dcterms:modified xsi:type="dcterms:W3CDTF">2024-05-14T09:47:06Z</dcterms:modified>
</cp:coreProperties>
</file>