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9144000"/>
  <p:notesSz cx="6858000" cy="9144000"/>
  <p:embeddedFontLst>
    <p:embeddedFont>
      <p:font typeface="Gill Sans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9" roundtripDataSignature="AMtx7mif3SO5fSUqOM5xBkbkJ7N3P0AR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GillSans-bold.fntdata"/><Relationship Id="rId27" Type="http://schemas.openxmlformats.org/officeDocument/2006/relationships/font" Target="fonts/Gill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3"/>
          <p:cNvSpPr txBox="1"/>
          <p:nvPr>
            <p:ph type="ctrTitle"/>
          </p:nvPr>
        </p:nvSpPr>
        <p:spPr>
          <a:xfrm>
            <a:off x="1432560" y="359898"/>
            <a:ext cx="7406640" cy="14721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3"/>
          <p:cNvSpPr txBox="1"/>
          <p:nvPr>
            <p:ph idx="1" type="subTitle"/>
          </p:nvPr>
        </p:nvSpPr>
        <p:spPr>
          <a:xfrm>
            <a:off x="1432560" y="1850064"/>
            <a:ext cx="740664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None/>
              <a:defRPr sz="2600">
                <a:solidFill>
                  <a:srgbClr val="341108"/>
                </a:solidFill>
              </a:defRPr>
            </a:lvl1pPr>
            <a:lvl2pPr lvl="1" algn="ctr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2" name="Google Shape;22;p2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" name="Google Shape;23;p23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2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2"/>
          <p:cNvSpPr txBox="1"/>
          <p:nvPr>
            <p:ph idx="1" type="body"/>
          </p:nvPr>
        </p:nvSpPr>
        <p:spPr>
          <a:xfrm rot="5400000">
            <a:off x="2784348" y="99060"/>
            <a:ext cx="4800600" cy="749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7" name="Google Shape;87;p3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2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3"/>
          <p:cNvSpPr txBox="1"/>
          <p:nvPr>
            <p:ph type="title"/>
          </p:nvPr>
        </p:nvSpPr>
        <p:spPr>
          <a:xfrm rot="5400000">
            <a:off x="4846638" y="2286002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1" type="body"/>
          </p:nvPr>
        </p:nvSpPr>
        <p:spPr>
          <a:xfrm rot="5400000">
            <a:off x="9985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3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4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⚫"/>
              <a:defRPr/>
            </a:lvl1pPr>
            <a:lvl2pPr indent="-3429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showMasterSp="0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5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" name="Google Shape;32;p25"/>
          <p:cNvSpPr txBox="1"/>
          <p:nvPr>
            <p:ph type="title"/>
          </p:nvPr>
        </p:nvSpPr>
        <p:spPr>
          <a:xfrm>
            <a:off x="2578392" y="2600325"/>
            <a:ext cx="6400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Gill Sans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" type="body"/>
          </p:nvPr>
        </p:nvSpPr>
        <p:spPr>
          <a:xfrm>
            <a:off x="2578392" y="1066800"/>
            <a:ext cx="64008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34110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4" name="Google Shape;34;p25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7" name="Google Shape;37;p25"/>
          <p:cNvSpPr/>
          <p:nvPr/>
        </p:nvSpPr>
        <p:spPr>
          <a:xfrm>
            <a:off x="2286000" y="0"/>
            <a:ext cx="76200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" name="Google Shape;38;p2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" name="Google Shape;39;p25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527608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Char char="⚫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showMasterSp="0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7"/>
          <p:cNvSpPr txBox="1"/>
          <p:nvPr>
            <p:ph type="title"/>
          </p:nvPr>
        </p:nvSpPr>
        <p:spPr>
          <a:xfrm>
            <a:off x="457200" y="51603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500"/>
              <a:buFont typeface="Gill Sans"/>
              <a:buNone/>
              <a:defRPr b="1" sz="45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" type="body"/>
          </p:nvPr>
        </p:nvSpPr>
        <p:spPr>
          <a:xfrm>
            <a:off x="45720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0" name="Google Shape;50;p27"/>
          <p:cNvSpPr txBox="1"/>
          <p:nvPr>
            <p:ph idx="2" type="body"/>
          </p:nvPr>
        </p:nvSpPr>
        <p:spPr>
          <a:xfrm>
            <a:off x="466344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520"/>
              <a:buNone/>
              <a:defRPr b="0" sz="19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3" type="body"/>
          </p:nvPr>
        </p:nvSpPr>
        <p:spPr>
          <a:xfrm>
            <a:off x="45720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4" type="body"/>
          </p:nvPr>
        </p:nvSpPr>
        <p:spPr>
          <a:xfrm>
            <a:off x="466344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20"/>
              <a:buChar char="⚫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Char char="◦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●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600"/>
              <a:buChar char="●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7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showMasterSp="0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3" name="Google Shape;63;p29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9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6" name="Google Shape;66;p29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showMasterSp="0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/>
          <p:nvPr>
            <p:ph type="title"/>
          </p:nvPr>
        </p:nvSpPr>
        <p:spPr>
          <a:xfrm>
            <a:off x="457200" y="216778"/>
            <a:ext cx="38100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909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200"/>
              <a:buFont typeface="Gill Sans"/>
              <a:buNone/>
              <a:defRPr b="1" sz="2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0"/>
          <p:cNvSpPr txBox="1"/>
          <p:nvPr>
            <p:ph idx="1" type="body"/>
          </p:nvPr>
        </p:nvSpPr>
        <p:spPr>
          <a:xfrm>
            <a:off x="457200" y="1406964"/>
            <a:ext cx="381000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2" type="body"/>
          </p:nvPr>
        </p:nvSpPr>
        <p:spPr>
          <a:xfrm>
            <a:off x="457200" y="2133600"/>
            <a:ext cx="8153400" cy="399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Char char="⚫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800"/>
              <a:buChar char="◦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showMasterSp="0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/>
          <p:nvPr>
            <p:ph type="title"/>
          </p:nvPr>
        </p:nvSpPr>
        <p:spPr>
          <a:xfrm>
            <a:off x="5886896" y="1066800"/>
            <a:ext cx="27432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100"/>
              <a:buFont typeface="Gill Sans"/>
              <a:buNone/>
              <a:defRPr b="1" sz="2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9" name="Google Shape;79;p31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500" rotWithShape="0" algn="tl" dir="5400000" dist="185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274300">
            <a:norm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r>
              <a:t/>
            </a:r>
            <a:endParaRPr sz="32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0" name="Google Shape;80;p31"/>
          <p:cNvSpPr/>
          <p:nvPr>
            <p:ph idx="2" type="pic"/>
          </p:nvPr>
        </p:nvSpPr>
        <p:spPr>
          <a:xfrm>
            <a:off x="838200" y="1143003"/>
            <a:ext cx="4419600" cy="3514531"/>
          </a:xfrm>
          <a:prstGeom prst="roundRect">
            <a:avLst>
              <a:gd fmla="val 783" name="adj"/>
            </a:avLst>
          </a:prstGeom>
          <a:solidFill>
            <a:schemeClr val="lt2"/>
          </a:solidFill>
          <a:ln>
            <a:noFill/>
          </a:ln>
        </p:spPr>
      </p:sp>
      <p:sp>
        <p:nvSpPr>
          <p:cNvPr id="81" name="Google Shape;81;p31"/>
          <p:cNvSpPr/>
          <p:nvPr/>
        </p:nvSpPr>
        <p:spPr>
          <a:xfrm rot="-2131329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sx="96000" rotWithShape="0" algn="tl" dir="3300000" dist="25400" sy="96000">
              <a:srgbClr val="EAD8B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2" name="Google Shape;82;p31"/>
          <p:cNvSpPr/>
          <p:nvPr/>
        </p:nvSpPr>
        <p:spPr>
          <a:xfrm flipH="1" rot="2103354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sx="96000" rotWithShape="0" algn="tl" dir="3300000" dist="25400" sy="96000">
              <a:schemeClr val="lt2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" name="Google Shape;83;p31"/>
          <p:cNvSpPr txBox="1"/>
          <p:nvPr>
            <p:ph idx="1" type="body"/>
          </p:nvPr>
        </p:nvSpPr>
        <p:spPr>
          <a:xfrm>
            <a:off x="838200" y="4800600"/>
            <a:ext cx="441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777777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200"/>
              <a:buChar char="◦"/>
              <a:defRPr sz="1200"/>
            </a:lvl2pPr>
            <a:lvl3pPr indent="-2921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Char char="●"/>
              <a:defRPr sz="1000"/>
            </a:lvl3pPr>
            <a:lvl4pPr indent="-28575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xy" tx="0" sx="90000" ty="0" sy="9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9F3">
              <a:alpha val="32941"/>
            </a:srgbClr>
          </a:solidFill>
          <a:ln cap="rnd" cmpd="sng" w="9525">
            <a:solidFill>
              <a:srgbClr val="D1C1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Google Shape;7;p22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cap="rnd" cmpd="sng" w="27300">
            <a:solidFill>
              <a:srgbClr val="FFF5D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l" dir="5400000" dist="25400">
              <a:srgbClr val="ADA48C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8;p22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00000" dist="15000">
              <a:srgbClr val="564E4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9;p22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10;p22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Gill Sans"/>
              <a:buNone/>
              <a:defRPr b="0" i="0" sz="4300" u="none" cap="none" strike="noStrike">
                <a:solidFill>
                  <a:srgbClr val="56221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⚫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B3A787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" name="Google Shape;15;p22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5.jpg"/><Relationship Id="rId5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12.jpg"/><Relationship Id="rId5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Relationship Id="rId4" Type="http://schemas.openxmlformats.org/officeDocument/2006/relationships/image" Target="../media/image20.jpg"/><Relationship Id="rId5" Type="http://schemas.openxmlformats.org/officeDocument/2006/relationships/image" Target="../media/image10.jpg"/><Relationship Id="rId6" Type="http://schemas.openxmlformats.org/officeDocument/2006/relationships/image" Target="../media/image26.jpg"/><Relationship Id="rId7" Type="http://schemas.openxmlformats.org/officeDocument/2006/relationships/image" Target="../media/image27.jpg"/><Relationship Id="rId8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jpg"/><Relationship Id="rId4" Type="http://schemas.openxmlformats.org/officeDocument/2006/relationships/image" Target="../media/image22.jpg"/><Relationship Id="rId5" Type="http://schemas.openxmlformats.org/officeDocument/2006/relationships/image" Target="../media/image2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Relationship Id="rId4" Type="http://schemas.openxmlformats.org/officeDocument/2006/relationships/image" Target="../media/image23.jpg"/><Relationship Id="rId5" Type="http://schemas.openxmlformats.org/officeDocument/2006/relationships/image" Target="../media/image2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Relationship Id="rId4" Type="http://schemas.openxmlformats.org/officeDocument/2006/relationships/image" Target="../media/image28.jpg"/><Relationship Id="rId5" Type="http://schemas.openxmlformats.org/officeDocument/2006/relationships/image" Target="../media/image3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Relationship Id="rId4" Type="http://schemas.openxmlformats.org/officeDocument/2006/relationships/image" Target="../media/image14.jpg"/><Relationship Id="rId5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rgbClr val="FFF0CD"/>
          </a:solidFill>
          <a:ln cap="flat" cmpd="sng" w="9525">
            <a:solidFill>
              <a:srgbClr val="EAC9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2500298" y="785794"/>
            <a:ext cx="49091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Université Abderrahmane Mira – Bejaïa</a:t>
            </a:r>
            <a:endParaRPr/>
          </a:p>
        </p:txBody>
      </p:sp>
      <p:pic>
        <p:nvPicPr>
          <p:cNvPr descr="C:\Documents and Settings\Administrateur\Bureau\téléchargement.png" id="102" name="Google Shape;10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0430" y="1428736"/>
            <a:ext cx="2786062" cy="571500"/>
          </a:xfrm>
          <a:prstGeom prst="rect">
            <a:avLst/>
          </a:prstGeom>
          <a:noFill/>
          <a:ln cap="flat" cmpd="sng" w="9525">
            <a:solidFill>
              <a:srgbClr val="1B485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3" name="Google Shape;103;p1"/>
          <p:cNvSpPr/>
          <p:nvPr/>
        </p:nvSpPr>
        <p:spPr>
          <a:xfrm>
            <a:off x="3643306" y="2285992"/>
            <a:ext cx="24114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Faculté de médecine</a:t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rgbClr val="FFF0CD"/>
          </a:solidFill>
          <a:ln cap="flat" cmpd="sng" w="9525">
            <a:solidFill>
              <a:srgbClr val="EAC9C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1"/>
          <p:cNvSpPr txBox="1"/>
          <p:nvPr>
            <p:ph idx="1" type="subTitle"/>
          </p:nvPr>
        </p:nvSpPr>
        <p:spPr>
          <a:xfrm>
            <a:off x="1214414" y="5929330"/>
            <a:ext cx="1571636" cy="35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/>
          <a:p>
            <a:pPr indent="0" lvl="0" marL="2743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AMIOUR </a:t>
            </a:r>
            <a:endParaRPr/>
          </a:p>
          <a:p>
            <a:pPr indent="0" lvl="0" marL="27432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None/>
            </a:pPr>
            <a:r>
              <a:t/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5500694" y="5929330"/>
            <a:ext cx="3833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Année universitaire 2023/2024</a:t>
            </a:r>
            <a:endParaRPr b="1"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lt1"/>
          </a:solidFill>
          <a:ln cap="flat" cmpd="sng" w="38100">
            <a:solidFill>
              <a:srgbClr val="EAC9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08" name="Google Shape;108;p1"/>
          <p:cNvCxnSpPr/>
          <p:nvPr/>
        </p:nvCxnSpPr>
        <p:spPr>
          <a:xfrm>
            <a:off x="5214942" y="3286124"/>
            <a:ext cx="3786214" cy="1588"/>
          </a:xfrm>
          <a:prstGeom prst="straightConnector1">
            <a:avLst/>
          </a:prstGeom>
          <a:noFill/>
          <a:ln cap="flat" cmpd="sng" w="9525">
            <a:solidFill>
              <a:srgbClr val="D4968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9" name="Google Shape;109;p1"/>
          <p:cNvCxnSpPr/>
          <p:nvPr/>
        </p:nvCxnSpPr>
        <p:spPr>
          <a:xfrm>
            <a:off x="1142976" y="3286124"/>
            <a:ext cx="3500461" cy="1589"/>
          </a:xfrm>
          <a:prstGeom prst="straightConnector1">
            <a:avLst/>
          </a:prstGeom>
          <a:noFill/>
          <a:ln cap="flat" cmpd="sng" w="9525">
            <a:solidFill>
              <a:srgbClr val="D4968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0" name="Google Shape;110;p1"/>
          <p:cNvSpPr/>
          <p:nvPr/>
        </p:nvSpPr>
        <p:spPr>
          <a:xfrm>
            <a:off x="285720" y="4000504"/>
            <a:ext cx="885828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r>
              <a:rPr b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Ectoparasitoses</a:t>
            </a:r>
            <a:r>
              <a:rPr b="1" i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i="1"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endParaRPr/>
          </a:p>
        </p:txBody>
      </p:sp>
      <p:sp>
        <p:nvSpPr>
          <p:cNvPr id="111" name="Google Shape;111;p1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fmla="val 10738851" name="adj1"/>
              <a:gd fmla="val 21423427" name="adj2"/>
              <a:gd fmla="val 10448" name="adj3"/>
            </a:avLst>
          </a:prstGeom>
          <a:solidFill>
            <a:srgbClr val="DBCFB7"/>
          </a:solidFill>
          <a:ln cap="flat" cmpd="sng" w="25400">
            <a:solidFill>
              <a:srgbClr val="D0BF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acer\Desktop\vn.jpg" id="112" name="Google Shape;1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2976" y="1142984"/>
            <a:ext cx="1505425" cy="192882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poux.jpg" id="113" name="Google Shape;11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7179485" y="1321580"/>
            <a:ext cx="1857390" cy="1643071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 txBox="1"/>
          <p:nvPr>
            <p:ph type="title"/>
          </p:nvPr>
        </p:nvSpPr>
        <p:spPr>
          <a:xfrm>
            <a:off x="357158" y="285728"/>
            <a:ext cx="8501122" cy="51115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53571"/>
              <a:buFont typeface="Calibri"/>
              <a:buNone/>
            </a:pPr>
            <a:r>
              <a:rPr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La GALE  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(La scabiose)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0"/>
          <p:cNvSpPr txBox="1"/>
          <p:nvPr>
            <p:ph idx="1" type="body"/>
          </p:nvPr>
        </p:nvSpPr>
        <p:spPr>
          <a:xfrm>
            <a:off x="285720" y="928670"/>
            <a:ext cx="8572560" cy="5715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14350" lvl="0" marL="59664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fr-FR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1. Définition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La gale humaine ou sarcoptique est :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parasitose cutanée fréquente, contagieuse, très prurigineuse.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due à un acarien.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favorisée par la pauvreté, la promiscuité, le manque d ’hygiène.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fr-FR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2. Epidémiologie: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2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Agent pathogène 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Sarcoptes  scabiei  var. hominis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Cycle </a:t>
            </a:r>
            <a:r>
              <a:rPr b="1" lang="fr-F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1"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1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femelle: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responsable de cette maladie.  </a:t>
            </a:r>
            <a:endParaRPr b="1" sz="21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creuse des sillons(1 à 2 mm/ jour)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 Pond 2 à 3 œufs / jour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durée de vie : 1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2 mois mais 24-36 H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En dehors de son hôte.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mâle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meurt après accouplement</a:t>
            </a:r>
            <a:endParaRPr/>
          </a:p>
        </p:txBody>
      </p:sp>
      <p:pic>
        <p:nvPicPr>
          <p:cNvPr descr="C:\Users\acer\Desktop\Sans titresarcp.png" id="204" name="Google Shape;204;p10"/>
          <p:cNvPicPr preferRelativeResize="0"/>
          <p:nvPr/>
        </p:nvPicPr>
        <p:blipFill rotWithShape="1">
          <a:blip r:embed="rId3">
            <a:alphaModFix/>
          </a:blip>
          <a:srcRect b="0" l="0" r="50788" t="0"/>
          <a:stretch/>
        </p:blipFill>
        <p:spPr>
          <a:xfrm>
            <a:off x="6143636" y="3714752"/>
            <a:ext cx="2786082" cy="278608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"/>
          <p:cNvSpPr txBox="1"/>
          <p:nvPr>
            <p:ph idx="1" type="body"/>
          </p:nvPr>
        </p:nvSpPr>
        <p:spPr>
          <a:xfrm>
            <a:off x="285720" y="4643446"/>
            <a:ext cx="8572560" cy="200026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b="1" lang="fr-FR" sz="2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     Transmission </a:t>
            </a:r>
            <a:r>
              <a:rPr b="1" lang="fr-FR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200"/>
              <a:buChar char="◦"/>
            </a:pP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 direct :  </a:t>
            </a:r>
            <a:r>
              <a:rPr lang="fr-FR" sz="2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contact sexuel (considérée comme MST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 mains.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20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( sexuel, scolaire, hôpital)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200"/>
              <a:buChar char="◦"/>
            </a:pP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 indirect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vêtements, literie.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Scabies_LifeCycle(French_version).GIF" id="210" name="Google Shape;210;p11"/>
          <p:cNvPicPr preferRelativeResize="0"/>
          <p:nvPr/>
        </p:nvPicPr>
        <p:blipFill rotWithShape="1">
          <a:blip r:embed="rId3">
            <a:alphaModFix/>
          </a:blip>
          <a:srcRect b="60605" l="0" r="0" t="0"/>
          <a:stretch/>
        </p:blipFill>
        <p:spPr>
          <a:xfrm>
            <a:off x="285720" y="214290"/>
            <a:ext cx="8572560" cy="4357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/>
          <p:nvPr>
            <p:ph idx="1" type="body"/>
          </p:nvPr>
        </p:nvSpPr>
        <p:spPr>
          <a:xfrm>
            <a:off x="285720" y="285728"/>
            <a:ext cx="3857652" cy="64294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9664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b="1" lang="fr-FR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3. Clinique :</a:t>
            </a:r>
            <a:endParaRPr/>
          </a:p>
          <a:p>
            <a:pPr indent="-283464" lvl="0" marL="36576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⚫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période d’incubation est de </a:t>
            </a: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03 semaines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Font typeface="Noto Sans Symbols"/>
              <a:buChar char="❑"/>
            </a:pPr>
            <a:r>
              <a:rPr b="1" lang="fr-FR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forme habituelle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60"/>
              <a:buNone/>
            </a:pPr>
            <a:r>
              <a:rPr b="1" lang="fr-FR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-   </a:t>
            </a:r>
            <a:r>
              <a:rPr b="1" lang="fr-F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PRURIT+++++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</a:pPr>
            <a:r>
              <a:rPr lang="fr-FR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familial ou collectif,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recrudescence nocturne,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topographie évocatrice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.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espace interdigitaux  </a:t>
            </a: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+++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.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face antérieure des poignets   </a:t>
            </a: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++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face antérieure des creux axillaires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.   seins, ombilic,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.   Organes génitaux externes , fesses,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.   parfois diffus = gale norvégienne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sz="2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sz="2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Scabies_LifeCycle(French_version).GIF" id="216" name="Google Shape;216;p12"/>
          <p:cNvPicPr preferRelativeResize="0"/>
          <p:nvPr/>
        </p:nvPicPr>
        <p:blipFill rotWithShape="1">
          <a:blip r:embed="rId3">
            <a:alphaModFix/>
          </a:blip>
          <a:srcRect b="0" l="0" r="0" t="39474"/>
          <a:stretch/>
        </p:blipFill>
        <p:spPr>
          <a:xfrm>
            <a:off x="4286248" y="214290"/>
            <a:ext cx="4857753" cy="642942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"/>
          <p:cNvSpPr txBox="1"/>
          <p:nvPr>
            <p:ph idx="1" type="body"/>
          </p:nvPr>
        </p:nvSpPr>
        <p:spPr>
          <a:xfrm>
            <a:off x="285720" y="285728"/>
            <a:ext cx="4643470" cy="64294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 b="1" sz="2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3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9999"/>
              <a:buFont typeface="Noto Sans Symbols"/>
              <a:buChar char="⮚"/>
            </a:pPr>
            <a:r>
              <a:rPr b="1" lang="fr-F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6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Lésions spécifiques de gale</a:t>
            </a:r>
            <a:r>
              <a:rPr b="1" lang="fr-F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rares,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  pathognomoniques: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79999"/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ct val="100000"/>
              <a:buChar char="◦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sillons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trait fin sinueux, de 5 à 15 mm, terminé par l’éminence acarienne ( où git le parasite), entre les doigts, ou sur les poignets,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ct val="10000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ct val="100000"/>
              <a:buChar char="◦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vésicules perlées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 élevures translucides et ponctiformes,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ct val="10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( nymphes), surtout  aux Espaces  interdigitaux .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ct val="100000"/>
              <a:buFont typeface="Gill San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ct val="100000"/>
              <a:buChar char="◦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nodules scabieux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nodules infiltrés bruns violets, très prurigineux, +/- excorié ( chancres scabieux), en région génitale.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images.jpg" id="222" name="Google Shape;222;p13"/>
          <p:cNvPicPr preferRelativeResize="0"/>
          <p:nvPr/>
        </p:nvPicPr>
        <p:blipFill rotWithShape="1">
          <a:blip r:embed="rId3">
            <a:alphaModFix/>
          </a:blip>
          <a:srcRect b="7215" l="0" r="0" t="7732"/>
          <a:stretch/>
        </p:blipFill>
        <p:spPr>
          <a:xfrm>
            <a:off x="5072066" y="285728"/>
            <a:ext cx="3857652" cy="192882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nj.jpg" id="223" name="Google Shape;22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6" y="2428868"/>
            <a:ext cx="3857652" cy="221457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trez.jpg" id="224" name="Google Shape;22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72066" y="4786322"/>
            <a:ext cx="3857652" cy="187642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4"/>
          <p:cNvSpPr txBox="1"/>
          <p:nvPr>
            <p:ph idx="1" type="body"/>
          </p:nvPr>
        </p:nvSpPr>
        <p:spPr>
          <a:xfrm>
            <a:off x="1071538" y="214290"/>
            <a:ext cx="7858180" cy="62865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3464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Font typeface="Noto Sans Symbols"/>
              <a:buChar char="⮚"/>
            </a:pPr>
            <a:r>
              <a:rPr b="1" lang="fr-FR" sz="2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Lésions non spécifiques</a:t>
            </a:r>
            <a:r>
              <a:rPr b="1" lang="fr-FR" sz="2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fréquent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-  lésions de grattage.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- Impétiginisation.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- eczématisation ( secondaire à la gale ou son traitement)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Font typeface="Noto Sans Symbols"/>
              <a:buChar char="❑"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2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Formes cliniques </a:t>
            </a:r>
            <a:r>
              <a:rPr b="1" lang="fr-FR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</a:t>
            </a:r>
            <a:r>
              <a:rPr b="1" lang="fr-FR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Gale du nourrisson</a:t>
            </a: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atteinte du visage + cuir chevelu + axillaire  +région des langes (des couches).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Font typeface="Arial"/>
              <a:buNone/>
            </a:pPr>
            <a:r>
              <a:t/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Gale norvégienne : </a:t>
            </a: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croûteuse : chez l ’immunodéprimé, pullulation majeure, extrême contagiosité, +/- érythrodermie hyperkératosique ( prurit modéré)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Font typeface="Arial"/>
              <a:buNone/>
            </a:pPr>
            <a:r>
              <a:t/>
            </a:r>
            <a:endParaRPr b="1" sz="22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</a:t>
            </a:r>
            <a:r>
              <a:rPr b="1" lang="fr-FR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Gale des gens propres</a:t>
            </a:r>
            <a:r>
              <a:rPr b="1"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peu de lésions spécifique, dgc confirmé par le traitement d’épreuve. 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400"/>
              <a:buChar char="◦"/>
            </a:pP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gale doit figurer parmi les diagnostics différentiels de toute affection prurigineuse persistante ou atypique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980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ale 4" id="234" name="Google Shape;234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2357430"/>
            <a:ext cx="4429156" cy="201216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gale 3" id="235" name="Google Shape;23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34" y="214290"/>
            <a:ext cx="4286280" cy="200026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gale_du_nourrisson.jpg" id="236" name="Google Shape;23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86380" y="2428868"/>
            <a:ext cx="3429024" cy="2162167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gal nrs.jpg" id="237" name="Google Shape;23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8596" y="4706311"/>
            <a:ext cx="4500594" cy="1865961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galeé.jpg" id="238" name="Google Shape;23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14942" y="214290"/>
            <a:ext cx="3500462" cy="200026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gal nourris.jpg" id="239" name="Google Shape;23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86380" y="4857760"/>
            <a:ext cx="3495681" cy="17335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"/>
          <p:cNvSpPr txBox="1"/>
          <p:nvPr>
            <p:ph idx="1" type="body"/>
          </p:nvPr>
        </p:nvSpPr>
        <p:spPr>
          <a:xfrm>
            <a:off x="285720" y="285728"/>
            <a:ext cx="4286280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1" marL="85953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4. Diagnostic :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20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Prélèvement squames avec un Vaccinostyle au niveau des Sillons qui sont mis en évidence par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l’encre de chine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les squames sont recueillies dans boitte de pétri contenant de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l’huile d’immersion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 Prélèvement sur Lésions récente sans surinfection , Sous les ongles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Examen microscopique à faible grossissement: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• Adultes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• Larves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• Œufs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• Déjections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arcopte" id="245" name="Google Shape;24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6" y="285728"/>
            <a:ext cx="4143404" cy="307183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njhu.jpg" id="246" name="Google Shape;24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4876" y="3857628"/>
            <a:ext cx="2286016" cy="271464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hytr.jpg" id="247" name="Google Shape;24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3768" y="3857628"/>
            <a:ext cx="1785950" cy="271464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"/>
          <p:cNvSpPr txBox="1"/>
          <p:nvPr>
            <p:ph idx="1" type="body"/>
          </p:nvPr>
        </p:nvSpPr>
        <p:spPr>
          <a:xfrm>
            <a:off x="214282" y="285728"/>
            <a:ext cx="7786742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57200" lvl="1" marL="85953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5. Traitement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⚫"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Badigeonnage corporel de scabicide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benzoate de benzyle  (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Ascabiol®)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savonnage et séchage de tout le corps,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J1 :badigeon du cou aux pieds, renouvelé 10 min plus tard,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J2 : nouveau badigeon sans savonnage,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Char char="◦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J3 : savonnage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⚫"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Désinfection du linge et de la literie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lavage à 60 ° + repassage au fer chaud +/- scabicide en spray ( poudre APAR®),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⚫"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Traitement concomittant de l ’entourage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+/- Per Os :  i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vermectine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MECTIZAN® (CI: enfant &lt; 15 Kg, grossesse).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⚫"/>
            </a:pPr>
            <a:r>
              <a:rPr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ATB Per Os :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impétiginisation, type PYOSTACINE®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⚫"/>
            </a:pPr>
            <a:r>
              <a:rPr b="1" lang="fr-FR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Mesures associées :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Couper les ongles</a:t>
            </a:r>
            <a:endParaRPr/>
          </a:p>
          <a:p>
            <a:pPr indent="-237744" lvl="1" marL="64008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0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– Eviction scolaire 3 jours après le début du traitement.</a:t>
            </a:r>
            <a:endParaRPr/>
          </a:p>
          <a:p>
            <a:pPr indent="-457200" lvl="1" marL="859536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8"/>
          <p:cNvSpPr txBox="1"/>
          <p:nvPr>
            <p:ph type="title"/>
          </p:nvPr>
        </p:nvSpPr>
        <p:spPr>
          <a:xfrm>
            <a:off x="285720" y="142852"/>
            <a:ext cx="7786742" cy="64294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727"/>
              <a:buFont typeface="Calibri"/>
              <a:buNone/>
            </a:pPr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r>
              <a:rPr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Les Pédiculoses    </a:t>
            </a:r>
            <a:endParaRPr b="1" sz="4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8"/>
          <p:cNvSpPr txBox="1"/>
          <p:nvPr>
            <p:ph idx="1" type="body"/>
          </p:nvPr>
        </p:nvSpPr>
        <p:spPr>
          <a:xfrm>
            <a:off x="285720" y="1000108"/>
            <a:ext cx="7715304" cy="564360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5394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1. Définition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Infection parasitaire de la peau et du cuir chevelu , Prurigineuse, Contagieuse. Due aux</a:t>
            </a:r>
            <a:r>
              <a:rPr b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Poux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cosmopolite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2. Épidémiologie: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Transmission directe +++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(contacts intimes, enfants/enfants)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Transmission indirecte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(vêtements, literie)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poux  :  vecteur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Rickettsiose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(typhus exanthématique, fièvre des tranchées)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Borréliose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(fièvre récurrente)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poux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parasites : pédiculose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"/>
          <p:cNvSpPr txBox="1"/>
          <p:nvPr>
            <p:ph idx="1" type="body"/>
          </p:nvPr>
        </p:nvSpPr>
        <p:spPr>
          <a:xfrm>
            <a:off x="214282" y="285728"/>
            <a:ext cx="5357850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457200" lvl="0" marL="5394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❑"/>
            </a:pP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Agents pathogènes :</a:t>
            </a:r>
            <a:r>
              <a:rPr b="1" lang="fr-FR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Les Poux 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b="1" sz="2400" u="sng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poux sont des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insectes hématophages (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pour les 2 sexes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 stricte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l’homme.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existe trois espèces de poux appartenant à 2 genres :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Noto Sans Symbols"/>
              <a:buChar char="❖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Pediculus humanus var corporis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 de corps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Rare, mauvaise conditions d’hygiène.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Noto Sans Symbols"/>
              <a:buChar char="❖"/>
            </a:pP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Pediculus</a:t>
            </a: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humanus var capitis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 de tête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Fréquent, collectivités d’enfants.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Noto Sans Symbols"/>
              <a:buChar char="❖"/>
            </a:pP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Phtirius pubis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pou de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pubis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morpion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Noto Sans Symbols"/>
              <a:buChar char="❑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Ces ectoparasites mesurent de 1 à 4 mm, sont aplatis dorso - ventrale ment  et   munis de 3 paires de pattes terminées par des griffes.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La femelle pond des œufs :             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les lentes. </a:t>
            </a:r>
            <a:endParaRPr/>
          </a:p>
          <a:p>
            <a:pPr indent="-457200" lvl="0" marL="5394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Noto Sans Symbols"/>
              <a:buChar char="❑"/>
            </a:pP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 Cycle :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–  les adultes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----  Accouplement ---- Ponte (5 à 10 œufs ( lentes) / jour) --– Eclosion à 1 semaine --– Stade Larvaire  --- -----   Adulte.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Durée de vie: 1 à 2 mois.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</a:t>
            </a:r>
            <a:r>
              <a:rPr b="1" lang="fr-FR" sz="24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Œuf :  lente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fortement collée aux cheveux, poils et fibres textiles</a:t>
            </a:r>
            <a:endParaRPr/>
          </a:p>
        </p:txBody>
      </p:sp>
      <p:pic>
        <p:nvPicPr>
          <p:cNvPr descr="C:\Users\acer\Desktop\poux.jpg" id="264" name="Google Shape;26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5715008" y="357166"/>
            <a:ext cx="1857389" cy="185738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morpion" id="265" name="Google Shape;26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8" y="2428868"/>
            <a:ext cx="1857388" cy="17859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Documents and Settings\Dr LONCHAMPT\Mes documents\Nouveau dossier a\PedicCapit-02.jpg" id="266" name="Google Shape;26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5572132" y="4572008"/>
            <a:ext cx="2214578" cy="192882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267" name="Google Shape;267;p19"/>
          <p:cNvSpPr txBox="1"/>
          <p:nvPr/>
        </p:nvSpPr>
        <p:spPr>
          <a:xfrm>
            <a:off x="7715272" y="2500306"/>
            <a:ext cx="1214446" cy="132343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Phtirius pubis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9"/>
          <p:cNvSpPr txBox="1"/>
          <p:nvPr/>
        </p:nvSpPr>
        <p:spPr>
          <a:xfrm>
            <a:off x="7786710" y="4857760"/>
            <a:ext cx="1214446" cy="132343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Lentes de poux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9"/>
          <p:cNvSpPr txBox="1"/>
          <p:nvPr/>
        </p:nvSpPr>
        <p:spPr>
          <a:xfrm>
            <a:off x="7715272" y="500042"/>
            <a:ext cx="1214446" cy="132343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rgbClr val="C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Pediculus humanus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C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b="1" i="1" sz="2000">
              <a:solidFill>
                <a:srgbClr val="C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 txBox="1"/>
          <p:nvPr>
            <p:ph type="title"/>
          </p:nvPr>
        </p:nvSpPr>
        <p:spPr>
          <a:xfrm>
            <a:off x="285720" y="274638"/>
            <a:ext cx="7643866" cy="58259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727"/>
              <a:buFont typeface="Calibri"/>
              <a:buNone/>
            </a:pPr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</a:t>
            </a:r>
            <a:r>
              <a:rPr b="1" i="1" lang="fr-F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Objectifs: </a:t>
            </a:r>
            <a:endParaRPr b="1" i="1"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>
            <p:ph idx="1" type="body"/>
          </p:nvPr>
        </p:nvSpPr>
        <p:spPr>
          <a:xfrm>
            <a:off x="285720" y="1071546"/>
            <a:ext cx="7643866" cy="557216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151891" lvl="0" marL="3657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800"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Savoir évoquer, diagnostiquer et traiter un gale ou une pédiculose.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Reconnaître l’agent pathogène via les critères morphologiques.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Savoir où le chercher c’est-à-dire connaître sa biologie.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Comprendre les symptômes de ces maladies parasitaires et choisir le traitement le plus adapté.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Etre capable de traiter et surtout prévenir ces maladies parasitaires.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Char char="⚫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plus, il faudra être capable d’extrapoler les analogies.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151891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"/>
          <p:cNvSpPr txBox="1"/>
          <p:nvPr>
            <p:ph idx="1" type="body"/>
          </p:nvPr>
        </p:nvSpPr>
        <p:spPr>
          <a:xfrm>
            <a:off x="285720" y="428604"/>
            <a:ext cx="5572164" cy="621510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14350" lvl="0" marL="59664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fr-FR" sz="28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3. Clinique :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Pédiculose du corps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Adultes+++, mauvaises conditions d’hygiène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Papules,  prurit, lésions de grattage.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Epaules, hanches, cuisses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Pédiculose de la tête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Enfants +++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Prurit, lésions de grattage ,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Régions occipitales et rétro auriculaires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• Contexte épidémiologique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b="1" lang="fr-FR" sz="28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Phtiriase 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Adultes +++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Prurit, lésions de grattage;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760"/>
              <a:buNone/>
            </a:pPr>
            <a:r>
              <a:rPr lang="fr-FR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Pubis, creux axillaire, barbe, sourcils, cils.</a:t>
            </a:r>
            <a:endParaRPr/>
          </a:p>
        </p:txBody>
      </p:sp>
      <p:pic>
        <p:nvPicPr>
          <p:cNvPr descr="C:\Program Files\Wanadoo\Utilisateur1\Mes images\img0038.jpg" id="275" name="Google Shape;275;p20"/>
          <p:cNvPicPr preferRelativeResize="0"/>
          <p:nvPr/>
        </p:nvPicPr>
        <p:blipFill rotWithShape="1">
          <a:blip r:embed="rId3">
            <a:alphaModFix/>
          </a:blip>
          <a:srcRect b="9524" l="0" r="12819" t="14285"/>
          <a:stretch/>
        </p:blipFill>
        <p:spPr>
          <a:xfrm>
            <a:off x="6072198" y="2428868"/>
            <a:ext cx="2857520" cy="200026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morpion2" id="276" name="Google Shape;27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2198" y="4643446"/>
            <a:ext cx="2862907" cy="205263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indexpoux.jpg" id="277" name="Google Shape;27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6536545" y="-35743"/>
            <a:ext cx="1857388" cy="278608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1"/>
          <p:cNvSpPr txBox="1"/>
          <p:nvPr>
            <p:ph idx="1" type="body"/>
          </p:nvPr>
        </p:nvSpPr>
        <p:spPr>
          <a:xfrm>
            <a:off x="285720" y="214290"/>
            <a:ext cx="8501122" cy="628654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9664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fr-FR" sz="28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4. Diagnostic :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Mise en évidence du parasites dans les prélèvement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du cuir chevelu   / corps / pubis .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fr-FR" sz="28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5. Traitement :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Hygiène individuelle et collective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 Traitement de la famille et de la collectivité +++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 Peigne  «à poux».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Insecticides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malathion ou/et pyréthrine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• Lotions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• Shampooings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• Crème pour application cutanée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• Sprays pour vêtements et literie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cer\Desktop\images.jpg" id="283" name="Google Shape;28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3438" y="3571876"/>
            <a:ext cx="4286280" cy="271464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/>
          <p:nvPr>
            <p:ph type="title"/>
          </p:nvPr>
        </p:nvSpPr>
        <p:spPr>
          <a:xfrm>
            <a:off x="1214414" y="214290"/>
            <a:ext cx="7643866" cy="51115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727"/>
              <a:buFont typeface="Calibri"/>
              <a:buNone/>
            </a:pPr>
            <a:r>
              <a:rPr lang="fr-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Plan du cours </a:t>
            </a:r>
            <a:endParaRPr b="1" i="1" sz="4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 txBox="1"/>
          <p:nvPr>
            <p:ph idx="1" type="body"/>
          </p:nvPr>
        </p:nvSpPr>
        <p:spPr>
          <a:xfrm>
            <a:off x="1214414" y="928670"/>
            <a:ext cx="7643866" cy="557216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0050" lvl="0" marL="48234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UcPeriod"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Entomologie Médicale</a:t>
            </a:r>
            <a:endParaRPr/>
          </a:p>
          <a:p>
            <a:pPr indent="-400050" lvl="0" marL="4823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Définition.</a:t>
            </a:r>
            <a:endParaRPr/>
          </a:p>
          <a:p>
            <a:pPr indent="-400050" lvl="0" marL="4823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2. Classification.</a:t>
            </a:r>
            <a:endParaRPr/>
          </a:p>
          <a:p>
            <a:pPr indent="-400050" lvl="0" marL="4823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AutoNum type="romanUcPeriod" startAt="2"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gale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1.  Définition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2.  épidémiologie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3. Clinique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4.  Diagnostic biologique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5. Traitement.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AutoNum type="romanUcPeriod" startAt="3"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Pédiculoses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1.  Définition 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2.  épidémiologie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	                    3. Clinique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4.  Diagnostic biologique</a:t>
            </a:r>
            <a:endParaRPr/>
          </a:p>
          <a:p>
            <a:pPr indent="-514350" lvl="0" marL="59664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5. Traitement.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 txBox="1"/>
          <p:nvPr>
            <p:ph type="title"/>
          </p:nvPr>
        </p:nvSpPr>
        <p:spPr>
          <a:xfrm>
            <a:off x="1071538" y="214290"/>
            <a:ext cx="7786742" cy="5000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Calibri"/>
              <a:buNone/>
            </a:pP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ENTOMOLOGIE   MEDICALE </a:t>
            </a:r>
            <a:endParaRPr b="1" sz="2800"/>
          </a:p>
        </p:txBody>
      </p:sp>
      <p:sp>
        <p:nvSpPr>
          <p:cNvPr id="131" name="Google Shape;131;p4"/>
          <p:cNvSpPr txBox="1"/>
          <p:nvPr>
            <p:ph idx="1" type="body"/>
          </p:nvPr>
        </p:nvSpPr>
        <p:spPr>
          <a:xfrm>
            <a:off x="1071538" y="785794"/>
            <a:ext cx="7786742" cy="5715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571500" lvl="0" marL="6537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fr-FR" sz="4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I. Définition: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C’est une science qui étudie les arthropodes  ecto-  ou endo - parasites  impliqués en santé humaine.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son domaine est  élargi  à l’ensemble  des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insectes arthropodes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acariens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parasites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permanents,  temporaires 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accidentels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de  l’homme. 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Beaucoup d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’arthropodes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hôtes obligatoires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parasites et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vecteurs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maladies dues à des virus ,bactérie ou  parasites (protozoaires ou helminthes).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Le repas des arthropodes peut être :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-  soit très court ; ex. : moustique 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-  soit très long ; ex. : acarien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1142976" y="214290"/>
            <a:ext cx="7643866" cy="650085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71500" lvl="0" marL="6537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-    </a:t>
            </a: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Ectoparasite :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Calibri"/>
              <a:buChar char="-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 vivant (ou se nourrissant) à la surface du corps ou dans les téguments de l’hôte.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-   Intérêts médicaux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– dermatoses :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ectoparasites provoquent des lésions plus ou  moins graves.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–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vecteurs de maladies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virales, bactériennes ou parasitaires.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i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2.   Classification </a:t>
            </a: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-  classe des Insectes.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- classe des Arachnides.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 u="sng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-      Arthropodes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-  Classe des 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Myriapodes.</a:t>
            </a:r>
            <a:endParaRPr/>
          </a:p>
          <a:p>
            <a:pPr indent="-283464" lvl="0" marL="36576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- C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lasse des Crustacés.</a:t>
            </a: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3143240" y="3571876"/>
            <a:ext cx="357190" cy="2357454"/>
          </a:xfrm>
          <a:prstGeom prst="leftBrace">
            <a:avLst>
              <a:gd fmla="val 161932" name="adj1"/>
              <a:gd fmla="val 48031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cer\Desktop\classification-schema-complet-01-800.png" id="142" name="Google Shape;142;p6"/>
          <p:cNvPicPr preferRelativeResize="0"/>
          <p:nvPr/>
        </p:nvPicPr>
        <p:blipFill rotWithShape="1">
          <a:blip r:embed="rId3">
            <a:alphaModFix/>
          </a:blip>
          <a:srcRect b="55251" l="0" r="0" t="2290"/>
          <a:stretch/>
        </p:blipFill>
        <p:spPr>
          <a:xfrm>
            <a:off x="214282" y="428604"/>
            <a:ext cx="7786742" cy="192882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43" name="Google Shape;143;p6"/>
          <p:cNvSpPr txBox="1"/>
          <p:nvPr/>
        </p:nvSpPr>
        <p:spPr>
          <a:xfrm>
            <a:off x="1928794" y="1214422"/>
            <a:ext cx="1351652" cy="92333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Helminthes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 txBox="1"/>
          <p:nvPr/>
        </p:nvSpPr>
        <p:spPr>
          <a:xfrm>
            <a:off x="3571868" y="1214422"/>
            <a:ext cx="1500198" cy="923330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Arthropodes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( 78 % 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 txBox="1"/>
          <p:nvPr/>
        </p:nvSpPr>
        <p:spPr>
          <a:xfrm>
            <a:off x="357158" y="2786058"/>
            <a:ext cx="1779270" cy="369332"/>
          </a:xfrm>
          <a:prstGeom prst="rect">
            <a:avLst/>
          </a:prstGeom>
          <a:gradFill>
            <a:gsLst>
              <a:gs pos="0">
                <a:srgbClr val="C5E6F2"/>
              </a:gs>
              <a:gs pos="50000">
                <a:srgbClr val="B7E0F0"/>
              </a:gs>
              <a:gs pos="97000">
                <a:srgbClr val="A0D9EE"/>
              </a:gs>
              <a:gs pos="100000">
                <a:srgbClr val="97D6EF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S/E: Chélicérates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 txBox="1"/>
          <p:nvPr/>
        </p:nvSpPr>
        <p:spPr>
          <a:xfrm>
            <a:off x="5857884" y="2786058"/>
            <a:ext cx="1928826" cy="646331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Mandibulates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(Antennates)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" name="Google Shape;147;p6"/>
          <p:cNvCxnSpPr/>
          <p:nvPr/>
        </p:nvCxnSpPr>
        <p:spPr>
          <a:xfrm>
            <a:off x="1357290" y="2643182"/>
            <a:ext cx="5857916" cy="1588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48" name="Google Shape;148;p6"/>
          <p:cNvCxnSpPr/>
          <p:nvPr/>
        </p:nvCxnSpPr>
        <p:spPr>
          <a:xfrm rot="5400000">
            <a:off x="4108050" y="2535628"/>
            <a:ext cx="214314" cy="794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49" name="Google Shape;149;p6"/>
          <p:cNvCxnSpPr/>
          <p:nvPr/>
        </p:nvCxnSpPr>
        <p:spPr>
          <a:xfrm rot="-5400000">
            <a:off x="7072330" y="2714620"/>
            <a:ext cx="142876" cy="1588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50" name="Google Shape;150;p6"/>
          <p:cNvCxnSpPr/>
          <p:nvPr/>
        </p:nvCxnSpPr>
        <p:spPr>
          <a:xfrm rot="-5400000">
            <a:off x="1285852" y="2714620"/>
            <a:ext cx="142876" cy="1588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sp>
        <p:nvSpPr>
          <p:cNvPr id="151" name="Google Shape;151;p6"/>
          <p:cNvSpPr/>
          <p:nvPr/>
        </p:nvSpPr>
        <p:spPr>
          <a:xfrm>
            <a:off x="285720" y="3643314"/>
            <a:ext cx="1714512" cy="400110"/>
          </a:xfrm>
          <a:prstGeom prst="rect">
            <a:avLst/>
          </a:prstGeom>
          <a:gradFill>
            <a:gsLst>
              <a:gs pos="0">
                <a:srgbClr val="C5E6F2"/>
              </a:gs>
              <a:gs pos="50000">
                <a:srgbClr val="B7E0F0"/>
              </a:gs>
              <a:gs pos="97000">
                <a:srgbClr val="A0D9EE"/>
              </a:gs>
              <a:gs pos="100000">
                <a:srgbClr val="97D6EF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C: Arachnides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1714480" y="4714884"/>
            <a:ext cx="1500198" cy="1015663"/>
          </a:xfrm>
          <a:prstGeom prst="rect">
            <a:avLst/>
          </a:prstGeom>
          <a:gradFill>
            <a:gsLst>
              <a:gs pos="0">
                <a:srgbClr val="C5E6F2"/>
              </a:gs>
              <a:gs pos="50000">
                <a:srgbClr val="B7E0F0"/>
              </a:gs>
              <a:gs pos="97000">
                <a:srgbClr val="A0D9EE"/>
              </a:gs>
              <a:gs pos="100000">
                <a:srgbClr val="97D6EF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Acariens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Sarcoptes  scabiei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42844" y="4500570"/>
            <a:ext cx="1285884" cy="707886"/>
          </a:xfrm>
          <a:prstGeom prst="rect">
            <a:avLst/>
          </a:prstGeom>
          <a:gradFill>
            <a:gsLst>
              <a:gs pos="0">
                <a:srgbClr val="DDF4C4"/>
              </a:gs>
              <a:gs pos="50000">
                <a:srgbClr val="D8F1B7"/>
              </a:gs>
              <a:gs pos="97000">
                <a:srgbClr val="CBEF9F"/>
              </a:gs>
              <a:gs pos="100000">
                <a:srgbClr val="CBF194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O: Scorpions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214282" y="5715016"/>
            <a:ext cx="1357306" cy="400110"/>
          </a:xfrm>
          <a:prstGeom prst="rect">
            <a:avLst/>
          </a:prstGeom>
          <a:gradFill>
            <a:gsLst>
              <a:gs pos="0">
                <a:srgbClr val="DDF4C4"/>
              </a:gs>
              <a:gs pos="50000">
                <a:srgbClr val="D8F1B7"/>
              </a:gs>
              <a:gs pos="97000">
                <a:srgbClr val="CBEF9F"/>
              </a:gs>
              <a:gs pos="100000">
                <a:srgbClr val="CBF194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Araignées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6143636" y="3643314"/>
            <a:ext cx="1142992" cy="400110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Insectes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3857620" y="3714752"/>
            <a:ext cx="1500182" cy="369332"/>
          </a:xfrm>
          <a:prstGeom prst="rect">
            <a:avLst/>
          </a:prstGeom>
          <a:gradFill>
            <a:gsLst>
              <a:gs pos="0">
                <a:srgbClr val="FFE9AF"/>
              </a:gs>
              <a:gs pos="50000">
                <a:srgbClr val="FFE59B"/>
              </a:gs>
              <a:gs pos="97000">
                <a:srgbClr val="FFE27A"/>
              </a:gs>
              <a:gs pos="100000">
                <a:srgbClr val="FFE26B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Myriapodes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7572396" y="3571876"/>
            <a:ext cx="1357306" cy="400110"/>
          </a:xfrm>
          <a:prstGeom prst="rect">
            <a:avLst/>
          </a:prstGeom>
          <a:gradFill>
            <a:gsLst>
              <a:gs pos="0">
                <a:srgbClr val="FFE9AF"/>
              </a:gs>
              <a:gs pos="50000">
                <a:srgbClr val="FFE59B"/>
              </a:gs>
              <a:gs pos="97000">
                <a:srgbClr val="FFE27A"/>
              </a:gs>
              <a:gs pos="100000">
                <a:srgbClr val="FFE26B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Crustacés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3357554" y="4500570"/>
            <a:ext cx="2857520" cy="1323439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Holométaboles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(métamorphose complète) 80%: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Diptères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6500826" y="4500570"/>
            <a:ext cx="2428892" cy="1323439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Hétérométaboles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(métamorphose  incomplète) :  Hémiptères</a:t>
            </a:r>
            <a:endParaRPr/>
          </a:p>
        </p:txBody>
      </p:sp>
      <p:cxnSp>
        <p:nvCxnSpPr>
          <p:cNvPr id="160" name="Google Shape;160;p6"/>
          <p:cNvCxnSpPr>
            <a:stCxn id="146" idx="1"/>
          </p:cNvCxnSpPr>
          <p:nvPr/>
        </p:nvCxnSpPr>
        <p:spPr>
          <a:xfrm flipH="1">
            <a:off x="4572084" y="3109224"/>
            <a:ext cx="1285800" cy="534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1" name="Google Shape;161;p6"/>
          <p:cNvCxnSpPr>
            <a:stCxn id="146" idx="2"/>
          </p:cNvCxnSpPr>
          <p:nvPr/>
        </p:nvCxnSpPr>
        <p:spPr>
          <a:xfrm flipH="1">
            <a:off x="6643797" y="3432389"/>
            <a:ext cx="178500" cy="2109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2" name="Google Shape;162;p6"/>
          <p:cNvCxnSpPr>
            <a:stCxn id="146" idx="3"/>
          </p:cNvCxnSpPr>
          <p:nvPr/>
        </p:nvCxnSpPr>
        <p:spPr>
          <a:xfrm>
            <a:off x="7786710" y="3109224"/>
            <a:ext cx="642900" cy="4626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3" name="Google Shape;163;p6"/>
          <p:cNvCxnSpPr/>
          <p:nvPr/>
        </p:nvCxnSpPr>
        <p:spPr>
          <a:xfrm flipH="1">
            <a:off x="5286380" y="4071942"/>
            <a:ext cx="928694" cy="35719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4" name="Google Shape;164;p6"/>
          <p:cNvCxnSpPr>
            <a:endCxn id="159" idx="0"/>
          </p:cNvCxnSpPr>
          <p:nvPr/>
        </p:nvCxnSpPr>
        <p:spPr>
          <a:xfrm>
            <a:off x="7000972" y="4071870"/>
            <a:ext cx="714300" cy="4287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5" name="Google Shape;165;p6"/>
          <p:cNvCxnSpPr/>
          <p:nvPr/>
        </p:nvCxnSpPr>
        <p:spPr>
          <a:xfrm rot="5400000">
            <a:off x="357158" y="4143380"/>
            <a:ext cx="428628" cy="285752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6" name="Google Shape;166;p6"/>
          <p:cNvCxnSpPr/>
          <p:nvPr/>
        </p:nvCxnSpPr>
        <p:spPr>
          <a:xfrm rot="5400000">
            <a:off x="679026" y="4893082"/>
            <a:ext cx="1643074" cy="794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7" name="Google Shape;167;p6"/>
          <p:cNvCxnSpPr/>
          <p:nvPr/>
        </p:nvCxnSpPr>
        <p:spPr>
          <a:xfrm flipH="1" rot="-5400000">
            <a:off x="1714480" y="4214818"/>
            <a:ext cx="642942" cy="35719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68" name="Google Shape;168;p6"/>
          <p:cNvCxnSpPr/>
          <p:nvPr/>
        </p:nvCxnSpPr>
        <p:spPr>
          <a:xfrm rot="5400000">
            <a:off x="1142976" y="3214686"/>
            <a:ext cx="357190" cy="35719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sp>
        <p:nvSpPr>
          <p:cNvPr id="169" name="Google Shape;169;p6"/>
          <p:cNvSpPr txBox="1"/>
          <p:nvPr/>
        </p:nvSpPr>
        <p:spPr>
          <a:xfrm>
            <a:off x="3857620" y="6072206"/>
            <a:ext cx="2286016" cy="646331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H. Hémimétaboles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(1/2 différents)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6929454" y="6072206"/>
            <a:ext cx="2005742" cy="646331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H. Paurométaboles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(même 1/2)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1" name="Google Shape;171;p6"/>
          <p:cNvCxnSpPr/>
          <p:nvPr/>
        </p:nvCxnSpPr>
        <p:spPr>
          <a:xfrm flipH="1">
            <a:off x="6000760" y="5857892"/>
            <a:ext cx="1071570" cy="214314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72" name="Google Shape;172;p6"/>
          <p:cNvCxnSpPr/>
          <p:nvPr/>
        </p:nvCxnSpPr>
        <p:spPr>
          <a:xfrm>
            <a:off x="7429520" y="5857892"/>
            <a:ext cx="928694" cy="142876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73" name="Google Shape;173;p6"/>
          <p:cNvCxnSpPr/>
          <p:nvPr/>
        </p:nvCxnSpPr>
        <p:spPr>
          <a:xfrm rot="5400000">
            <a:off x="6357156" y="4143380"/>
            <a:ext cx="286546" cy="794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74" name="Google Shape;174;p6"/>
          <p:cNvCxnSpPr/>
          <p:nvPr/>
        </p:nvCxnSpPr>
        <p:spPr>
          <a:xfrm rot="10800000">
            <a:off x="3071802" y="4286256"/>
            <a:ext cx="3429024" cy="1588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cxnSp>
        <p:nvCxnSpPr>
          <p:cNvPr id="175" name="Google Shape;175;p6"/>
          <p:cNvCxnSpPr/>
          <p:nvPr/>
        </p:nvCxnSpPr>
        <p:spPr>
          <a:xfrm rot="5400000">
            <a:off x="2071670" y="5286388"/>
            <a:ext cx="2000264" cy="1588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</p:cxnSp>
      <p:sp>
        <p:nvSpPr>
          <p:cNvPr id="176" name="Google Shape;176;p6"/>
          <p:cNvSpPr txBox="1"/>
          <p:nvPr/>
        </p:nvSpPr>
        <p:spPr>
          <a:xfrm>
            <a:off x="1142976" y="6286520"/>
            <a:ext cx="2177199" cy="369332"/>
          </a:xfrm>
          <a:prstGeom prst="rect">
            <a:avLst/>
          </a:prstGeom>
          <a:gradFill>
            <a:gsLst>
              <a:gs pos="0">
                <a:srgbClr val="D2D2D2"/>
              </a:gs>
              <a:gs pos="50000">
                <a:srgbClr val="C7C7C7"/>
              </a:gs>
              <a:gs pos="97000">
                <a:srgbClr val="B5B5B5"/>
              </a:gs>
              <a:gs pos="100000">
                <a:srgbClr val="B0B0B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Amétaboles : poux 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"/>
          <p:cNvSpPr txBox="1"/>
          <p:nvPr>
            <p:ph idx="1" type="body"/>
          </p:nvPr>
        </p:nvSpPr>
        <p:spPr>
          <a:xfrm>
            <a:off x="285720" y="285728"/>
            <a:ext cx="8572560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71500" lvl="0" marL="6537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-  Ixodidés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(A).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(Tiques).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1 -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ACARIENS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      - Démodécidés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(B).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- Sarcoptidés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(C).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(Gale)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 4 paires de pattes .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 corps globuleux non segment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- Diptères.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- Punaises ( Hémiptères).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INSECTES: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- Puces (Aphaniptères).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- Poux (Anoploures).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 3 paires de pattes, -   corps segmenté(tête, thorax, abdomen).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2071670" y="3357562"/>
            <a:ext cx="500066" cy="2000264"/>
          </a:xfrm>
          <a:prstGeom prst="leftBrace">
            <a:avLst>
              <a:gd fmla="val 8333" name="adj1"/>
              <a:gd fmla="val 44918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3" name="Google Shape;183;p7"/>
          <p:cNvSpPr/>
          <p:nvPr/>
        </p:nvSpPr>
        <p:spPr>
          <a:xfrm>
            <a:off x="2143108" y="357166"/>
            <a:ext cx="214314" cy="1285884"/>
          </a:xfrm>
          <a:prstGeom prst="leftBrace">
            <a:avLst>
              <a:gd fmla="val 0" name="adj1"/>
              <a:gd fmla="val 48906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acer\Desktop\BBK.png" id="184" name="Google Shape;184;p7"/>
          <p:cNvPicPr preferRelativeResize="0"/>
          <p:nvPr/>
        </p:nvPicPr>
        <p:blipFill rotWithShape="1">
          <a:blip r:embed="rId3">
            <a:alphaModFix/>
          </a:blip>
          <a:srcRect b="0" l="10833" r="50000" t="0"/>
          <a:stretch/>
        </p:blipFill>
        <p:spPr>
          <a:xfrm>
            <a:off x="5429256" y="500042"/>
            <a:ext cx="3286148" cy="300039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"/>
          <p:cNvSpPr txBox="1"/>
          <p:nvPr>
            <p:ph idx="1" type="body"/>
          </p:nvPr>
        </p:nvSpPr>
        <p:spPr>
          <a:xfrm>
            <a:off x="285720" y="285728"/>
            <a:ext cx="7786742" cy="635798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71500" lvl="0" marL="6537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-  Diptères:  vecteurs de maladies(moustique et mouche):  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.       ANOPHÈLE  </a:t>
            </a:r>
            <a:r>
              <a:rPr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: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paludisme, filarioses.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• 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CULEX (MOUSTIQUE)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filarioses, arboviroses (encéphalite japonaise).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AEDES (MOUSTIQUE</a:t>
            </a:r>
            <a:r>
              <a:rPr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)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filarioses, arboviroses (fièvre jaune, dengue).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CHRYSOPS (taon)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loase.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•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SIMULIES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onchocercose.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GLOSSINE (mouche tsé-tsé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 :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trypanosomiase africaine.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   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PHLÉBOTOMES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  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leishmaniose, arboviroses.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r>
              <a:rPr b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- mouche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myiases :  ( larves )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Punaises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Souvent parasites des plantes; 2 familles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hématophages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Noto Sans Symbols"/>
              <a:buChar char="▪"/>
            </a:pPr>
            <a:r>
              <a:rPr b="1" lang="fr-FR" sz="1800" u="sng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Réduvidés 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: 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Triatome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Amérique du Sud  ,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Vecteur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maladie de Chagas (transmission    Trypanosomes /déjections)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Noto Sans Symbols"/>
              <a:buChar char="▪"/>
            </a:pPr>
            <a:r>
              <a:rPr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1800" u="sng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Cimecidés</a:t>
            </a:r>
            <a:r>
              <a:rPr b="1" lang="fr-FR" sz="1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Punaise de lit, Cosmopolite,  Lésions prurigineuses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006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Noto Sans Symbols"/>
              <a:buNone/>
            </a:pPr>
            <a:r>
              <a:t/>
            </a:r>
            <a:endParaRPr b="1" sz="1800" u="sng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/>
          <p:nvPr>
            <p:ph idx="1" type="body"/>
          </p:nvPr>
        </p:nvSpPr>
        <p:spPr>
          <a:xfrm>
            <a:off x="285720" y="214290"/>
            <a:ext cx="5286412" cy="64294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71500" lvl="0" marL="6537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i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Puces </a:t>
            </a: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Insectes hématophages dans les 2 sexes,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fr-FR" sz="2000" u="sng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PUCES DE LITIERE / FOURRURE :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dermatose (pulicidose).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vecteurs ( peste , rickettsiose, tularémie).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1" lang="fr-FR" sz="2000" u="sng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PUCES CHIQUES </a:t>
            </a:r>
            <a:r>
              <a:rPr b="1" i="1" lang="fr-FR" sz="20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:  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(Tunga penetrans):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 dermatose (tungose).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porte d’entrée de bactéries (tétanos+++)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</a:pPr>
            <a:r>
              <a:rPr b="1" i="1" lang="fr-FR" sz="2400" u="sng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Poux </a:t>
            </a:r>
            <a:r>
              <a:rPr b="1" i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/>
          </a:p>
          <a:p>
            <a:pPr indent="-571500" lvl="0" marL="653796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Pédiculoses .</a:t>
            </a:r>
            <a:endParaRPr/>
          </a:p>
        </p:txBody>
      </p:sp>
      <p:pic>
        <p:nvPicPr>
          <p:cNvPr descr="C:\Users\acer\Desktop\imagespuce chique.jpg" id="195" name="Google Shape;19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6446" y="2143116"/>
            <a:ext cx="2286016" cy="150019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imagespuc chiq.jpg" id="196" name="Google Shape;19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86446" y="3786190"/>
            <a:ext cx="2286016" cy="135732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C:\Users\acer\Desktop\indexdreez.jpg" id="197" name="Google Shape;197;p9"/>
          <p:cNvPicPr preferRelativeResize="0"/>
          <p:nvPr/>
        </p:nvPicPr>
        <p:blipFill rotWithShape="1">
          <a:blip r:embed="rId5">
            <a:alphaModFix/>
          </a:blip>
          <a:srcRect b="46479" l="47999" r="13250" t="17110"/>
          <a:stretch/>
        </p:blipFill>
        <p:spPr>
          <a:xfrm>
            <a:off x="5786446" y="214290"/>
            <a:ext cx="2286016" cy="175138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olstice">
  <a:themeElements>
    <a:clrScheme name="Solstice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2016-05-20T19:25:43Z</dcterms:created>
  <dc:creator>acer</dc:creator>
</cp:coreProperties>
</file>