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326" r:id="rId2"/>
    <p:sldId id="269" r:id="rId3"/>
    <p:sldId id="270" r:id="rId4"/>
    <p:sldId id="295" r:id="rId5"/>
    <p:sldId id="300" r:id="rId6"/>
    <p:sldId id="301" r:id="rId7"/>
    <p:sldId id="324" r:id="rId8"/>
    <p:sldId id="302" r:id="rId9"/>
    <p:sldId id="304" r:id="rId10"/>
    <p:sldId id="306" r:id="rId11"/>
    <p:sldId id="310" r:id="rId12"/>
    <p:sldId id="315" r:id="rId13"/>
    <p:sldId id="318" r:id="rId14"/>
    <p:sldId id="325" r:id="rId15"/>
    <p:sldId id="322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42976" y="142852"/>
            <a:ext cx="7858180" cy="30003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4"/>
          <p:cNvSpPr txBox="1">
            <a:spLocks noChangeArrowheads="1"/>
          </p:cNvSpPr>
          <p:nvPr/>
        </p:nvSpPr>
        <p:spPr bwMode="auto">
          <a:xfrm>
            <a:off x="2500298" y="785794"/>
            <a:ext cx="49091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b="1" dirty="0"/>
              <a:t>Université Abderrahmane Mira – Bejaïa</a:t>
            </a:r>
          </a:p>
        </p:txBody>
      </p:sp>
      <p:pic>
        <p:nvPicPr>
          <p:cNvPr id="7" name="Picture 7" descr="C:\Documents and Settings\Administrateur\Bureau\téléchargeme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1428736"/>
            <a:ext cx="2786062" cy="57150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643306" y="2285992"/>
            <a:ext cx="24114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b="1" dirty="0"/>
              <a:t>Faculté de médecine</a:t>
            </a:r>
          </a:p>
        </p:txBody>
      </p:sp>
      <p:sp>
        <p:nvSpPr>
          <p:cNvPr id="9" name="Rectangle 8"/>
          <p:cNvSpPr/>
          <p:nvPr/>
        </p:nvSpPr>
        <p:spPr>
          <a:xfrm>
            <a:off x="1142976" y="5857892"/>
            <a:ext cx="7858180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1214414" y="5929330"/>
            <a:ext cx="1571636" cy="357190"/>
          </a:xfrm>
        </p:spPr>
        <p:txBody>
          <a:bodyPr>
            <a:normAutofit/>
          </a:bodyPr>
          <a:lstStyle/>
          <a:p>
            <a:r>
              <a:rPr lang="fr-FR" sz="1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Dr. AMIOUR </a:t>
            </a:r>
          </a:p>
          <a:p>
            <a:endParaRPr lang="fr-FR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ZoneTexte 8"/>
          <p:cNvSpPr txBox="1">
            <a:spLocks noChangeArrowheads="1"/>
          </p:cNvSpPr>
          <p:nvPr/>
        </p:nvSpPr>
        <p:spPr bwMode="auto">
          <a:xfrm>
            <a:off x="5500694" y="5929330"/>
            <a:ext cx="38331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b="1" dirty="0"/>
              <a:t>Année universitaire </a:t>
            </a:r>
            <a:r>
              <a:rPr lang="fr-FR" b="1" dirty="0" smtClean="0"/>
              <a:t>2023/2024</a:t>
            </a:r>
            <a:endParaRPr lang="fr-FR" b="1" dirty="0"/>
          </a:p>
        </p:txBody>
      </p:sp>
      <p:sp>
        <p:nvSpPr>
          <p:cNvPr id="12" name="Organigramme : Connecteur 11"/>
          <p:cNvSpPr/>
          <p:nvPr/>
        </p:nvSpPr>
        <p:spPr>
          <a:xfrm>
            <a:off x="4714876" y="3000372"/>
            <a:ext cx="457200" cy="457200"/>
          </a:xfrm>
          <a:prstGeom prst="flowChartConnector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13"/>
          <p:cNvCxnSpPr/>
          <p:nvPr/>
        </p:nvCxnSpPr>
        <p:spPr>
          <a:xfrm>
            <a:off x="5214942" y="3286124"/>
            <a:ext cx="3786214" cy="1588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1142976" y="3286124"/>
            <a:ext cx="3500461" cy="1589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85720" y="4000504"/>
            <a:ext cx="88582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</a:t>
            </a:r>
            <a:r>
              <a:rPr lang="fr-FR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Dermatophytes / Dermatophyties  </a:t>
            </a:r>
            <a:endParaRPr lang="fr-FR" sz="4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r>
              <a:rPr lang="fr-FR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</a:t>
            </a:r>
          </a:p>
        </p:txBody>
      </p:sp>
      <p:sp>
        <p:nvSpPr>
          <p:cNvPr id="15" name="Arc plein 14"/>
          <p:cNvSpPr/>
          <p:nvPr/>
        </p:nvSpPr>
        <p:spPr>
          <a:xfrm rot="5400000">
            <a:off x="464315" y="392885"/>
            <a:ext cx="1357322" cy="1428760"/>
          </a:xfrm>
          <a:prstGeom prst="blockArc">
            <a:avLst>
              <a:gd name="adj1" fmla="val 10738851"/>
              <a:gd name="adj2" fmla="val 21423427"/>
              <a:gd name="adj3" fmla="val 10448"/>
            </a:avLst>
          </a:prstGeom>
          <a:solidFill>
            <a:srgbClr val="DBCFB7"/>
          </a:solidFill>
          <a:ln>
            <a:solidFill>
              <a:srgbClr val="D0BF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6" name="Picture 2" descr="C:\Users\acer\Desktop\bnhjhygggf.jpg"/>
          <p:cNvPicPr>
            <a:picLocks noChangeAspect="1" noChangeArrowheads="1"/>
          </p:cNvPicPr>
          <p:nvPr/>
        </p:nvPicPr>
        <p:blipFill>
          <a:blip r:embed="rId3"/>
          <a:srcRect b="7895"/>
          <a:stretch>
            <a:fillRect/>
          </a:stretch>
        </p:blipFill>
        <p:spPr bwMode="auto">
          <a:xfrm>
            <a:off x="6429388" y="1357298"/>
            <a:ext cx="2566128" cy="1785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85728"/>
            <a:ext cx="4286280" cy="628654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lvl="0"/>
            <a:endParaRPr lang="fr-FR" sz="2000" b="1" u="sng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sz="20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lésions interdigito-plantaires</a:t>
            </a:r>
            <a:r>
              <a:rPr lang="fr-FR" sz="20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 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atteinte des petits plis inter-orteil.</a:t>
            </a:r>
          </a:p>
          <a:p>
            <a:pPr>
              <a:buNone/>
            </a:pPr>
            <a:endParaRPr lang="fr-FR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76201" y="2224074"/>
            <a:ext cx="4233879" cy="3643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2"/>
          <p:cNvSpPr txBox="1">
            <a:spLocks/>
          </p:cNvSpPr>
          <p:nvPr/>
        </p:nvSpPr>
        <p:spPr>
          <a:xfrm>
            <a:off x="4643438" y="285728"/>
            <a:ext cx="4286280" cy="62865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fr-FR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 /  Onyxis ou onychomycose :</a:t>
            </a:r>
            <a:endParaRPr kumimoji="0" lang="fr-FR" sz="2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ongle épaissi, pas de per onyxis.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T. rubrum++  est l’espèce la plus fréquente.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929189" y="4857760"/>
            <a:ext cx="1500196" cy="1643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ongle rossi italo 10 08 04 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4929198"/>
            <a:ext cx="2000264" cy="15180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 descr="C:\Users\acer\Desktop\ONGLES  MORPHOLOGIE DES ONGLES.png"/>
          <p:cNvPicPr>
            <a:picLocks noChangeAspect="1" noChangeArrowheads="1"/>
          </p:cNvPicPr>
          <p:nvPr/>
        </p:nvPicPr>
        <p:blipFill>
          <a:blip r:embed="rId5"/>
          <a:srcRect l="57895" t="52778" r="3509"/>
          <a:stretch>
            <a:fillRect/>
          </a:stretch>
        </p:blipFill>
        <p:spPr bwMode="auto">
          <a:xfrm rot="5400000">
            <a:off x="6786578" y="1214422"/>
            <a:ext cx="1571636" cy="22860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C:\Users\acer\Desktop\image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7752" y="2928934"/>
            <a:ext cx="3714776" cy="17716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929190" y="142852"/>
            <a:ext cx="4071966" cy="51115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1400" dirty="0" smtClean="0">
                <a:latin typeface="Calibri" pitchFamily="34" charset="0"/>
                <a:cs typeface="Calibri" pitchFamily="34" charset="0"/>
              </a:rPr>
              <a:t>   </a:t>
            </a:r>
            <a:r>
              <a:rPr lang="fr-FR" sz="1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Examen direct: filaments mycéliens</a:t>
            </a:r>
            <a:endParaRPr lang="fr-FR" sz="1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42852"/>
            <a:ext cx="4572032" cy="650085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</a:t>
            </a:r>
            <a:r>
              <a:rPr lang="fr-FR" sz="26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5-Diagnostic :</a:t>
            </a:r>
            <a:endParaRPr lang="fr-FR" sz="2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4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  a/  prélèvement :</a:t>
            </a:r>
            <a:r>
              <a:rPr lang="fr-FR" sz="2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Prélever les squames, en périphérie des lésions.</a:t>
            </a:r>
          </a:p>
          <a:p>
            <a:pPr>
              <a:buNone/>
            </a:pPr>
            <a:r>
              <a:rPr lang="fr-FR" sz="24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   b/  examen direct</a:t>
            </a:r>
            <a:r>
              <a:rPr lang="fr-FR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 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squames + éclaircissant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KOH 30%, lactophénol, bleu coton = microscope optique =  squames: filaments mycéliens.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=  Cheveux : 5 types de parasitisme pilaire (endothrix, endo-</a:t>
            </a:r>
            <a:r>
              <a:rPr lang="fr-FR" sz="2000" dirty="0" err="1" smtClean="0">
                <a:latin typeface="Calibri" pitchFamily="34" charset="0"/>
                <a:cs typeface="Calibri" pitchFamily="34" charset="0"/>
              </a:rPr>
              <a:t>ectothrix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, micoide,   mégasporique, favique.</a:t>
            </a:r>
          </a:p>
          <a:p>
            <a:pPr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4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   c/  culture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 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:-  sur milieu Sabouraud + actidione + chloramphénicol.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Ensemencement à la surface de la gélose, tube semi-ouvert.                               Incuber à 25-30°c pendant  21jours.</a:t>
            </a:r>
          </a:p>
          <a:p>
            <a:pPr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4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  d/ identification :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macroscopie + microscopie = genre + espèce.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5814" t="26471" r="6977" b="7353"/>
          <a:stretch>
            <a:fillRect/>
          </a:stretch>
        </p:blipFill>
        <p:spPr bwMode="auto">
          <a:xfrm>
            <a:off x="4929190" y="714356"/>
            <a:ext cx="2214578" cy="1928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4929190" y="2786058"/>
            <a:ext cx="4152928" cy="4286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    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les</a:t>
            </a:r>
            <a:r>
              <a:rPr kumimoji="0" lang="fr-FR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5 Types de parasitisme pilaire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7" name="Picture 2" descr="C:\Users\acer\Desktop\Sans titre.png"/>
          <p:cNvPicPr>
            <a:picLocks noChangeAspect="1" noChangeArrowheads="1"/>
          </p:cNvPicPr>
          <p:nvPr/>
        </p:nvPicPr>
        <p:blipFill>
          <a:blip r:embed="rId3"/>
          <a:srcRect l="797" t="2300" r="9151" b="3387"/>
          <a:stretch>
            <a:fillRect/>
          </a:stretch>
        </p:blipFill>
        <p:spPr bwMode="auto">
          <a:xfrm>
            <a:off x="4929190" y="3357562"/>
            <a:ext cx="4071966" cy="32937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 descr="C:\Users\acer\Desktop\tr2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86644" y="714356"/>
            <a:ext cx="1626883" cy="1928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4429156" cy="42862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1)  - Le  type Endothrix (trichophytique)</a:t>
            </a:r>
            <a:endParaRPr lang="fr-FR" sz="20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390" r="13559"/>
          <a:stretch>
            <a:fillRect/>
          </a:stretch>
        </p:blipFill>
        <p:spPr bwMode="auto">
          <a:xfrm rot="5400000">
            <a:off x="285720" y="642918"/>
            <a:ext cx="2286016" cy="2428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 l="5085" t="10000" r="10169" b="6667"/>
          <a:stretch>
            <a:fillRect/>
          </a:stretch>
        </p:blipFill>
        <p:spPr bwMode="auto">
          <a:xfrm rot="5400000">
            <a:off x="785786" y="2714620"/>
            <a:ext cx="5786478" cy="1785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-235791" y="3664758"/>
            <a:ext cx="3286150" cy="23860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4857752" y="142852"/>
            <a:ext cx="4143404" cy="439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2)Le type Ectothrix microsporique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714356"/>
            <a:ext cx="2143140" cy="22860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/>
          <a:srcRect l="4886" t="8108" r="7166" b="5405"/>
          <a:stretch>
            <a:fillRect/>
          </a:stretch>
        </p:blipFill>
        <p:spPr bwMode="auto">
          <a:xfrm rot="5400000">
            <a:off x="5250661" y="2750343"/>
            <a:ext cx="5715039" cy="1643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7"/>
          <a:srcRect l="17202" t="3225"/>
          <a:stretch>
            <a:fillRect/>
          </a:stretch>
        </p:blipFill>
        <p:spPr bwMode="auto">
          <a:xfrm rot="5400000">
            <a:off x="4357684" y="3714752"/>
            <a:ext cx="3214711" cy="22145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4429156" cy="51115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3)Le type Ectothrix microïde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: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-71470" y="1142984"/>
            <a:ext cx="2643206" cy="22145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 l="11927" t="2768" r="6775" b="3241"/>
          <a:stretch>
            <a:fillRect/>
          </a:stretch>
        </p:blipFill>
        <p:spPr bwMode="auto">
          <a:xfrm rot="10800000">
            <a:off x="2571736" y="928670"/>
            <a:ext cx="1928826" cy="2643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4786314" y="285728"/>
            <a:ext cx="4143404" cy="5111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4)Le type Ectothrix  mégasporique 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t="6249" r="14545"/>
          <a:stretch>
            <a:fillRect/>
          </a:stretch>
        </p:blipFill>
        <p:spPr bwMode="auto">
          <a:xfrm rot="5400000">
            <a:off x="4714876" y="1000108"/>
            <a:ext cx="2714644" cy="25717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/>
          <a:srcRect l="4172" t="17576" r="8701"/>
          <a:stretch>
            <a:fillRect/>
          </a:stretch>
        </p:blipFill>
        <p:spPr bwMode="auto">
          <a:xfrm rot="5400000">
            <a:off x="6880522" y="1549106"/>
            <a:ext cx="2714645" cy="1473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/>
          <a:srcRect l="5017" t="1786" b="8929"/>
          <a:stretch>
            <a:fillRect/>
          </a:stretch>
        </p:blipFill>
        <p:spPr bwMode="auto">
          <a:xfrm rot="5400000">
            <a:off x="785787" y="3643315"/>
            <a:ext cx="2357451" cy="3643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100010" y="3786190"/>
            <a:ext cx="8829708" cy="3571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                                                       5)Le type Favique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0034" y="4374354"/>
            <a:ext cx="2428892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400" b="1" dirty="0" smtClean="0">
                <a:latin typeface="Calibri" pitchFamily="34" charset="0"/>
                <a:cs typeface="Calibri" pitchFamily="34" charset="0"/>
              </a:rPr>
              <a:t>               Godet favique</a:t>
            </a:r>
            <a:endParaRPr lang="fr-FR" sz="1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/>
          <a:srcRect l="6552" t="12505"/>
          <a:stretch>
            <a:fillRect/>
          </a:stretch>
        </p:blipFill>
        <p:spPr bwMode="auto">
          <a:xfrm rot="5400000">
            <a:off x="3786431" y="4571757"/>
            <a:ext cx="2383643" cy="18126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8"/>
          <a:srcRect t="5644" r="13948"/>
          <a:stretch>
            <a:fillRect/>
          </a:stretch>
        </p:blipFill>
        <p:spPr bwMode="auto">
          <a:xfrm rot="5400000">
            <a:off x="6286512" y="4071942"/>
            <a:ext cx="2428892" cy="2857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6143636" y="6357958"/>
            <a:ext cx="1857388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400" b="1" dirty="0" smtClean="0">
                <a:latin typeface="Calibri" pitchFamily="34" charset="0"/>
                <a:cs typeface="Calibri" pitchFamily="34" charset="0"/>
              </a:rPr>
              <a:t>      tarse favique</a:t>
            </a:r>
            <a:endParaRPr lang="fr-FR" sz="14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cer\Desktop\diagder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643998" cy="64294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428604"/>
            <a:ext cx="4286280" cy="614366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sz="2400" b="1" u="sng" dirty="0" smtClean="0">
                <a:solidFill>
                  <a:srgbClr val="FF0000"/>
                </a:solidFill>
              </a:rPr>
              <a:t>                              </a:t>
            </a: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6-Traitement :</a:t>
            </a:r>
            <a:endParaRPr lang="fr-FR" sz="24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4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     -Teignes</a:t>
            </a:r>
            <a:r>
              <a:rPr lang="fr-FR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:</a:t>
            </a:r>
          </a:p>
          <a:p>
            <a:r>
              <a:rPr lang="fr-FR" sz="1800" dirty="0" smtClean="0">
                <a:latin typeface="Calibri" pitchFamily="34" charset="0"/>
                <a:cs typeface="Calibri" pitchFamily="34" charset="0"/>
              </a:rPr>
              <a:t>  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Par voie locale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, application biquotidienne d’un antifongique imidazole (pommade, gel lotion).</a:t>
            </a:r>
          </a:p>
          <a:p>
            <a:r>
              <a:rPr lang="fr-FR" sz="1800" dirty="0" smtClean="0">
                <a:latin typeface="Calibri" pitchFamily="34" charset="0"/>
                <a:cs typeface="Calibri" pitchFamily="34" charset="0"/>
              </a:rPr>
              <a:t>  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Par voie générale griséofulvine (Griséfuline®) per os 15 à 20 mg/kg/j, 6 à 8 semaines.     </a:t>
            </a:r>
            <a:endParaRPr lang="fr-FR" sz="18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 </a:t>
            </a:r>
            <a:endParaRPr lang="fr-FR" sz="18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1800" dirty="0" smtClean="0">
                <a:latin typeface="Calibri" pitchFamily="34" charset="0"/>
                <a:cs typeface="Calibri" pitchFamily="34" charset="0"/>
              </a:rPr>
              <a:t>    Pour les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  teignes anthropophiles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 il faut rechercher un contact infestant dans l’entourage familial ou scolaire et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en cas de teigne zoophile l’animal contaminateur.</a:t>
            </a:r>
          </a:p>
          <a:p>
            <a:pPr lvl="0"/>
            <a:r>
              <a:rPr lang="fr-FR" sz="1800" dirty="0" smtClean="0">
                <a:latin typeface="Calibri" pitchFamily="34" charset="0"/>
                <a:cs typeface="Calibri" pitchFamily="34" charset="0"/>
              </a:rPr>
              <a:t>La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Griséofulvine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 est contre-indiquée en cas de grossesse.</a:t>
            </a:r>
          </a:p>
          <a:p>
            <a:pPr lvl="0"/>
            <a:r>
              <a:rPr lang="fr-FR" sz="1800" dirty="0" smtClean="0">
                <a:latin typeface="Calibri" pitchFamily="34" charset="0"/>
                <a:cs typeface="Calibri" pitchFamily="34" charset="0"/>
              </a:rPr>
              <a:t>il faut surveiller la numération tous les mois.</a:t>
            </a:r>
          </a:p>
          <a:p>
            <a:pPr lvl="0"/>
            <a:r>
              <a:rPr lang="fr-FR" sz="1800" dirty="0" smtClean="0">
                <a:latin typeface="Calibri" pitchFamily="34" charset="0"/>
                <a:cs typeface="Calibri" pitchFamily="34" charset="0"/>
              </a:rPr>
              <a:t>En cas de teignes inflammatoires et suppurées une antibiothérapie et des corticoïdes peuvent être associés.</a:t>
            </a:r>
          </a:p>
          <a:p>
            <a:pPr>
              <a:buNone/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 </a:t>
            </a:r>
          </a:p>
          <a:p>
            <a:endParaRPr lang="fr-FR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643438" y="428604"/>
            <a:ext cx="4286280" cy="61436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sz="2400" b="1" i="0" u="sng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- Lésions de la peau glabre, des plis (ou intertrigos) :</a:t>
            </a:r>
            <a:endParaRPr kumimoji="0" lang="fr-FR" sz="2400" b="0" i="0" u="none" strike="noStrike" kern="1200" cap="none" spc="0" normalizeH="0" baseline="0" noProof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r-FR" sz="2400" b="1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</a:t>
            </a:r>
            <a:r>
              <a:rPr kumimoji="0" lang="fr-FR" sz="1800" b="1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Par voie locale : topique antifongique</a:t>
            </a:r>
            <a:r>
              <a:rPr kumimoji="0" lang="fr-FR" sz="18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(crème lotion, ou gel)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r-FR" sz="18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</a:t>
            </a:r>
            <a:r>
              <a:rPr kumimoji="0" lang="fr-FR" sz="1800" b="1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Par voie générale (si lésions très étendues) : Griséofulvine.</a:t>
            </a:r>
            <a:endParaRPr kumimoji="0" lang="fr-FR" sz="1800" b="0" i="0" u="none" strike="noStrike" kern="1200" cap="none" spc="0" normalizeH="0" baseline="0" noProof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 </a:t>
            </a:r>
            <a:endParaRPr kumimoji="0" lang="fr-FR" sz="1800" b="0" i="0" u="none" strike="noStrike" kern="1200" cap="none" spc="0" normalizeH="0" baseline="0" noProof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sz="2400" b="1" i="0" u="sng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- Onyxis</a:t>
            </a:r>
            <a:endParaRPr kumimoji="0" lang="fr-FR" sz="2400" b="0" i="0" u="none" strike="noStrike" kern="1200" cap="none" spc="0" normalizeH="0" baseline="0" noProof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r-FR" sz="18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</a:t>
            </a:r>
            <a:r>
              <a:rPr kumimoji="0" lang="fr-FR" sz="1800" b="1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Sans atteinte matricielle</a:t>
            </a:r>
            <a:r>
              <a:rPr kumimoji="0" lang="fr-FR" sz="18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,  le traitement peut rester local, préparation antifongique en vernis : l’amorolfine (Locéryl®) 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r-FR" sz="1800" b="1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Avec atteinte matricielle :</a:t>
            </a:r>
            <a:endParaRPr kumimoji="0" lang="fr-FR" sz="1800" b="0" i="0" u="none" strike="noStrike" kern="1200" cap="none" spc="0" normalizeH="0" baseline="0" noProof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Au traitement local précédemment cité, il est nécessaire d’y associer un traitement par voie générale : La terbinafine (Lamisil®) est la molécule de choix à raison, chez l’adulte, de 1 CP/j pendant 3 à 6 mois.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500042"/>
            <a:ext cx="7858180" cy="607223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ar-DZ" sz="2400" b="1" u="sng" dirty="0" smtClean="0">
                <a:solidFill>
                  <a:srgbClr val="FF0000"/>
                </a:solidFill>
              </a:rPr>
              <a:t> </a:t>
            </a:r>
            <a:r>
              <a:rPr lang="fr-FR" sz="2400" b="1" u="sng" dirty="0" smtClean="0">
                <a:solidFill>
                  <a:srgbClr val="FF0000"/>
                </a:solidFill>
              </a:rPr>
              <a:t>                                                                   </a:t>
            </a:r>
            <a:r>
              <a:rPr lang="ar-DZ" sz="2400" b="1" u="sng" dirty="0" smtClean="0">
                <a:solidFill>
                  <a:srgbClr val="FF0000"/>
                </a:solidFill>
              </a:rPr>
              <a:t>    </a:t>
            </a: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1 - Définition</a:t>
            </a:r>
            <a:endParaRPr lang="fr-FR" sz="24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fr-FR" sz="2400" dirty="0" smtClean="0">
                <a:latin typeface="Calibri" pitchFamily="34" charset="0"/>
                <a:cs typeface="Calibri" pitchFamily="34" charset="0"/>
              </a:rPr>
              <a:t>Les dermatophyties   ou  dermatophytoses sont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mycoses  superficielles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causées par des champignons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filamenteux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microscopiques</a:t>
            </a:r>
            <a:r>
              <a:rPr lang="ar-DZ" sz="2400" dirty="0" smtClean="0">
                <a:latin typeface="Calibri" pitchFamily="34" charset="0"/>
              </a:rPr>
              <a:t> 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qui ont une affinité pour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la kératine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(épiderme, ongles, poils, cheveux).</a:t>
            </a: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 </a:t>
            </a:r>
          </a:p>
          <a:p>
            <a:pPr lvl="0"/>
            <a:r>
              <a:rPr lang="fr-FR" sz="2400" dirty="0" smtClean="0">
                <a:latin typeface="Calibri" pitchFamily="34" charset="0"/>
                <a:cs typeface="Calibri" pitchFamily="34" charset="0"/>
              </a:rPr>
              <a:t>Les principales manifestations de ces agents pathogènes sont :</a:t>
            </a: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  -   Des atteintes de la peau :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Les epidermophyties.</a:t>
            </a: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 -   Des atteintes du cuir chevelu :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Les teignes.</a:t>
            </a: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</a:t>
            </a:r>
            <a:r>
              <a:rPr lang="ar-DZ" sz="2400" dirty="0" smtClean="0">
                <a:latin typeface="Calibri" pitchFamily="34" charset="0"/>
              </a:rPr>
              <a:t>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-   Des atteintes unguéales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: Les onychomycoses ou onyxis.</a:t>
            </a: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 -   Des manifestations allergiques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: Les dermatophytides ou les trichophytides .</a:t>
            </a: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4286280" cy="650085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ar-DZ" sz="2400" b="1" u="sng" dirty="0" smtClean="0">
                <a:solidFill>
                  <a:srgbClr val="FF0000"/>
                </a:solidFill>
                <a:latin typeface="Calibri" pitchFamily="34" charset="0"/>
              </a:rPr>
              <a:t>     </a:t>
            </a: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2 - Agent pathogène:</a:t>
            </a:r>
          </a:p>
          <a:p>
            <a:pPr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 Les dermatophytes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sont des  champignons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microscopiques :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</a:t>
            </a:r>
          </a:p>
          <a:p>
            <a:pPr lvl="0">
              <a:buNone/>
            </a:pPr>
            <a:r>
              <a:rPr lang="ar-DZ" sz="2400" dirty="0" smtClean="0">
                <a:latin typeface="Calibri" pitchFamily="34" charset="0"/>
              </a:rPr>
              <a:t>  - 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Filamenteux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lvl="0">
              <a:buNone/>
            </a:pPr>
            <a:r>
              <a:rPr lang="ar-DZ" sz="2400" dirty="0" smtClean="0">
                <a:latin typeface="Calibri" pitchFamily="34" charset="0"/>
              </a:rPr>
              <a:t>  - 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Keratinophiles.</a:t>
            </a:r>
          </a:p>
          <a:p>
            <a:pPr>
              <a:buNone/>
            </a:pPr>
            <a:r>
              <a:rPr lang="ar-DZ" sz="2400" dirty="0" smtClean="0">
                <a:latin typeface="Calibri" pitchFamily="34" charset="0"/>
              </a:rPr>
              <a:t> 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-   Se  développent : - couche cornée, phanères.</a:t>
            </a:r>
          </a:p>
          <a:p>
            <a:pPr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Caractères communs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:</a:t>
            </a:r>
          </a:p>
          <a:p>
            <a:pPr lvl="0">
              <a:buNone/>
            </a:pPr>
            <a:r>
              <a:rPr lang="ar-DZ" sz="2400" dirty="0" smtClean="0">
                <a:latin typeface="Calibri" pitchFamily="34" charset="0"/>
              </a:rPr>
              <a:t> - 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Culture + facile sur milieu SABOURAUD.</a:t>
            </a:r>
          </a:p>
          <a:p>
            <a:pPr lvl="0">
              <a:buNone/>
            </a:pPr>
            <a:r>
              <a:rPr lang="ar-DZ" sz="2400" dirty="0" smtClean="0">
                <a:latin typeface="Calibri" pitchFamily="34" charset="0"/>
              </a:rPr>
              <a:t> - 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résistent à l’Actidione.</a:t>
            </a:r>
          </a:p>
          <a:p>
            <a:pPr lvl="0">
              <a:buNone/>
            </a:pPr>
            <a:r>
              <a:rPr lang="ar-DZ" sz="2400" dirty="0" smtClean="0">
                <a:latin typeface="Calibri" pitchFamily="34" charset="0"/>
              </a:rPr>
              <a:t> - 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Sensibilité comparable aux antifongiques.</a:t>
            </a:r>
          </a:p>
          <a:p>
            <a:pPr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643438" y="214290"/>
            <a:ext cx="4071966" cy="65103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fr-FR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1. Classification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:   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-  font partie de la Classe  des 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ASCOMYCETES  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avec 3 genres: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Epidermophyton, Microsporum, Trichophyton.</a:t>
            </a:r>
          </a:p>
          <a:p>
            <a:pPr marL="539496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+mj-lt"/>
              <a:buAutoNum type="arabicPeriod"/>
              <a:tabLst/>
              <a:defRPr/>
            </a:pPr>
            <a:r>
              <a:rPr kumimoji="0" lang="fr-FR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Epidermophyton 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: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    - 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macro conidies en massue à  parois et cloisons minces.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    -  pas de micro conidies.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⇒ 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n’attaque que la peau.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Ex:  Epidermophyton  flocosum.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9756" r="9757" b="10714"/>
          <a:stretch>
            <a:fillRect/>
          </a:stretch>
        </p:blipFill>
        <p:spPr bwMode="auto">
          <a:xfrm>
            <a:off x="6715140" y="4214818"/>
            <a:ext cx="2214578" cy="15001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5072074"/>
            <a:ext cx="2357454" cy="15001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285728"/>
            <a:ext cx="4214842" cy="635798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fr-FR" sz="2400" b="1" dirty="0" smtClean="0"/>
          </a:p>
          <a:p>
            <a:r>
              <a:rPr lang="fr-FR" sz="24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Microsporum :</a:t>
            </a:r>
          </a:p>
          <a:p>
            <a:pPr>
              <a:buNone/>
            </a:pP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     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- 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macroconidie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s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en fuseau 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à  membrane épaisse et échinulée.</a:t>
            </a:r>
          </a:p>
          <a:p>
            <a:pPr>
              <a:buNone/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    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-  microconidies piriformes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None/>
            </a:pPr>
            <a:r>
              <a:rPr lang="fr-FR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⇒ </a:t>
            </a:r>
            <a:r>
              <a:rPr lang="fr-FR" sz="1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attaque peau, poils, cheveux.</a:t>
            </a:r>
          </a:p>
          <a:p>
            <a:r>
              <a:rPr lang="fr-FR" sz="1800" dirty="0" smtClean="0">
                <a:latin typeface="Calibri" pitchFamily="34" charset="0"/>
                <a:cs typeface="Calibri" pitchFamily="34" charset="0"/>
              </a:rPr>
              <a:t>   Ex: Microsporum canis.</a:t>
            </a:r>
            <a:endParaRPr lang="fr-FR" sz="18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214686"/>
            <a:ext cx="1441184" cy="11430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4500570"/>
            <a:ext cx="3786214" cy="1928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Espace réservé du contenu 2"/>
          <p:cNvSpPr txBox="1">
            <a:spLocks/>
          </p:cNvSpPr>
          <p:nvPr/>
        </p:nvSpPr>
        <p:spPr>
          <a:xfrm>
            <a:off x="4643438" y="285728"/>
            <a:ext cx="4286280" cy="63579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r-FR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Trichophyton :</a:t>
            </a:r>
            <a:endParaRPr kumimoji="0" lang="fr-FR" sz="2400" b="0" i="0" u="sng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-  macroconidies fusiformes à  parois minces. 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-  rares microconidies rondes ou piriformes.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⇒ attaque peau, ongles, poils, cheveux.</a:t>
            </a: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Ex : Trichophyton rubrum.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 l="7913" t="7739" r="5763" b="7648"/>
          <a:stretch>
            <a:fillRect/>
          </a:stretch>
        </p:blipFill>
        <p:spPr bwMode="auto">
          <a:xfrm rot="10800000">
            <a:off x="5429256" y="3357562"/>
            <a:ext cx="2559863" cy="10715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4572008"/>
            <a:ext cx="3674230" cy="1857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428604"/>
            <a:ext cx="7858180" cy="614366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3. Epidémiologie</a:t>
            </a:r>
            <a:r>
              <a:rPr lang="fr-FR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 :    </a:t>
            </a:r>
          </a:p>
          <a:p>
            <a:pPr>
              <a:buNone/>
            </a:pPr>
            <a:r>
              <a:rPr lang="fr-FR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on distingue  3 groupes :</a:t>
            </a: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 </a:t>
            </a:r>
          </a:p>
          <a:p>
            <a:pPr>
              <a:buNone/>
            </a:pPr>
            <a:r>
              <a:rPr lang="fr-FR" sz="24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  a/  Espèces anthropophiles</a:t>
            </a:r>
            <a:r>
              <a:rPr lang="fr-FR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:  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parasites humains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 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Transmission :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contact direct,  par l’intermédiaire (linge, vêtements, sols, piscines).</a:t>
            </a: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 Microsporum audouinii,  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Trichophyton rubrum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fr-FR" sz="2400" i="1" dirty="0" smtClean="0">
                <a:latin typeface="Calibri" pitchFamily="34" charset="0"/>
                <a:cs typeface="Calibri" pitchFamily="34" charset="0"/>
              </a:rPr>
              <a:t>Trichophyton violaceum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, etc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…</a:t>
            </a: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4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   b/  Espèces  zoophiles</a:t>
            </a:r>
            <a:r>
              <a:rPr lang="fr-FR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:  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parasites homme + animal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(chat, chien, bétail).</a:t>
            </a: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  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Transmission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: contact avec un  animal parasité.</a:t>
            </a: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  </a:t>
            </a:r>
            <a:r>
              <a:rPr lang="fr-FR" sz="2400" i="1" dirty="0" smtClean="0">
                <a:latin typeface="Calibri" pitchFamily="34" charset="0"/>
                <a:cs typeface="Calibri" pitchFamily="34" charset="0"/>
              </a:rPr>
              <a:t>Microsporum canis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(chat), Trichophyton mentagrophytes (petits rongeurs ou chevaux),</a:t>
            </a: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buNone/>
            </a:pPr>
            <a:r>
              <a:rPr lang="fr-FR" sz="24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    c/   Espèces telluriques</a:t>
            </a:r>
            <a:r>
              <a:rPr lang="fr-FR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: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parasites du sol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(réservoir).</a:t>
            </a: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        Microsporum gypseum++,  Trichophyton mentagrophytes.</a:t>
            </a: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 </a:t>
            </a:r>
          </a:p>
          <a:p>
            <a:r>
              <a:rPr lang="fr-FR" sz="2400" dirty="0" smtClean="0">
                <a:latin typeface="Calibri" pitchFamily="34" charset="0"/>
                <a:cs typeface="Calibri" pitchFamily="34" charset="0"/>
              </a:rPr>
              <a:t>Quelle que soit l’origine de la contamination, le champignon se multiplie de la même  façon.</a:t>
            </a:r>
          </a:p>
          <a:p>
            <a:pPr>
              <a:buNone/>
            </a:pPr>
            <a:endParaRPr lang="fr-F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8572560" cy="650085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</a:t>
            </a: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</a:t>
            </a: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4- Clinique :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buNone/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 selon le siège de la lésion on parle de :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 </a:t>
            </a:r>
          </a:p>
          <a:p>
            <a:pPr>
              <a:buNone/>
            </a:pPr>
            <a:r>
              <a:rPr lang="fr-FR" sz="24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     a/ Les teignes : 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atteinte des cheveux (enfants).</a:t>
            </a: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On en distingue  trois types :</a:t>
            </a:r>
          </a:p>
          <a:p>
            <a:pPr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acer\Desktop\generalites-sur-les-champignons-dermatophyties-28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071678"/>
            <a:ext cx="5500726" cy="45005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acer\Desktop\schema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2000240"/>
            <a:ext cx="2500330" cy="45005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6072198" y="3429000"/>
            <a:ext cx="2857520" cy="64294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1400" dirty="0" smtClean="0">
                <a:latin typeface="Calibri" pitchFamily="34" charset="0"/>
                <a:cs typeface="Calibri" pitchFamily="34" charset="0"/>
              </a:rPr>
              <a:t>Teigne  tondante trichophytique</a:t>
            </a:r>
            <a:endParaRPr lang="fr-FR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5572164" cy="650085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</a:t>
            </a: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buNone/>
            </a:pPr>
            <a:endParaRPr lang="fr-FR" sz="1800" dirty="0" smtClean="0">
              <a:latin typeface="Calibri" pitchFamily="34" charset="0"/>
              <a:cs typeface="Calibri" pitchFamily="34" charset="0"/>
            </a:endParaRPr>
          </a:p>
          <a:p>
            <a:pPr marL="539496" lvl="0" indent="-457200">
              <a:buFont typeface="+mj-lt"/>
              <a:buAutoNum type="arabicPeriod"/>
            </a:pPr>
            <a:r>
              <a:rPr lang="fr-FR" sz="24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Les  teignes tondantes </a:t>
            </a:r>
            <a:r>
              <a:rPr lang="fr-FR" sz="2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lvl="0"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 -  </a:t>
            </a:r>
            <a:r>
              <a:rPr lang="fr-FR" sz="2400" b="1" u="sng" dirty="0" smtClean="0">
                <a:latin typeface="Calibri" pitchFamily="34" charset="0"/>
                <a:cs typeface="Calibri" pitchFamily="34" charset="0"/>
              </a:rPr>
              <a:t>microsporiques :</a:t>
            </a:r>
            <a:r>
              <a:rPr lang="fr-FR" sz="2400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à grandes plaques et à petites spores, d’étiologie double : homme et   animaux,  examen a la lampe de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Wood (+) (fluorescence verte intense).cheveux cassés en brosse.</a:t>
            </a:r>
          </a:p>
          <a:p>
            <a:pPr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 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-  </a:t>
            </a:r>
            <a:r>
              <a:rPr lang="fr-FR" sz="2400" b="1" u="sng" dirty="0" smtClean="0">
                <a:latin typeface="Calibri" pitchFamily="34" charset="0"/>
                <a:cs typeface="Calibri" pitchFamily="34" charset="0"/>
              </a:rPr>
              <a:t>trichophytiques</a:t>
            </a:r>
            <a:r>
              <a:rPr lang="fr-FR" sz="2400" u="sng" dirty="0" smtClean="0">
                <a:latin typeface="Calibri" pitchFamily="34" charset="0"/>
                <a:cs typeface="Calibri" pitchFamily="34" charset="0"/>
              </a:rPr>
              <a:t> :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nombreuses petites plaques, étiologie : homme, 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Wood : Négatif,    cheveux cassés au ras.</a:t>
            </a:r>
          </a:p>
          <a:p>
            <a:pPr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2" descr="C:\Users\acer\Downloads\indexhij.jpg"/>
          <p:cNvPicPr>
            <a:picLocks noChangeAspect="1" noChangeArrowheads="1"/>
          </p:cNvPicPr>
          <p:nvPr/>
        </p:nvPicPr>
        <p:blipFill>
          <a:blip r:embed="rId2"/>
          <a:srcRect t="5300" r="4255" b="7039"/>
          <a:stretch>
            <a:fillRect/>
          </a:stretch>
        </p:blipFill>
        <p:spPr bwMode="auto">
          <a:xfrm>
            <a:off x="6143636" y="1285860"/>
            <a:ext cx="2714644" cy="1928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6143636" y="214290"/>
            <a:ext cx="2786082" cy="8925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dirty="0" smtClean="0"/>
              <a:t> </a:t>
            </a:r>
          </a:p>
          <a:p>
            <a:r>
              <a:rPr lang="fr-FR" sz="1400" b="1" dirty="0" smtClean="0">
                <a:latin typeface="Calibri" pitchFamily="34" charset="0"/>
                <a:cs typeface="Calibri" pitchFamily="34" charset="0"/>
              </a:rPr>
              <a:t>Teigne tondante  microsporique</a:t>
            </a:r>
          </a:p>
          <a:p>
            <a:endParaRPr lang="fr-FR" sz="20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 l="4478" r="10448" b="6897"/>
          <a:stretch>
            <a:fillRect/>
          </a:stretch>
        </p:blipFill>
        <p:spPr bwMode="auto">
          <a:xfrm rot="5400000">
            <a:off x="6322217" y="4036211"/>
            <a:ext cx="2357481" cy="28575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000760" y="214290"/>
            <a:ext cx="3000396" cy="35719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1400" dirty="0" smtClean="0">
                <a:latin typeface="Calibri" pitchFamily="34" charset="0"/>
                <a:cs typeface="Calibri" pitchFamily="34" charset="0"/>
              </a:rPr>
              <a:t>                   Kérion de Cèlse</a:t>
            </a:r>
            <a:endParaRPr lang="fr-FR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5643602" cy="642942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buNone/>
            </a:pPr>
            <a:endParaRPr lang="fr-FR" sz="2400" b="1" dirty="0" smtClean="0"/>
          </a:p>
          <a:p>
            <a:pPr marL="539496" lvl="0" indent="-457200">
              <a:buAutoNum type="arabicPeriod" startAt="2"/>
            </a:pPr>
            <a:r>
              <a:rPr lang="fr-FR" sz="24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Les  teignes suppurées ou inflammatoires : </a:t>
            </a:r>
            <a:r>
              <a:rPr lang="fr-FR" sz="2400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fr-FR" sz="24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adulte</a:t>
            </a:r>
            <a:r>
              <a:rPr lang="fr-FR" sz="2400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fr-FR" sz="24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enfant)</a:t>
            </a:r>
            <a:r>
              <a:rPr lang="fr-FR" sz="2400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539496" lvl="0" indent="-457200"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  -  dues aux dermatophyte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zoophiles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. Chez l’homme : atteinte de la barbe (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sycosis)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,   chez la femme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Kérion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du cuir chevelu  (inflammation en macaron).</a:t>
            </a:r>
          </a:p>
          <a:p>
            <a:pPr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 marL="539496" lvl="0" indent="-457200">
              <a:buAutoNum type="arabicPeriod" startAt="3"/>
            </a:pPr>
            <a:r>
              <a:rPr lang="fr-FR" sz="24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La teigne favique</a:t>
            </a:r>
            <a:r>
              <a:rPr lang="fr-FR" sz="2400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 </a:t>
            </a:r>
            <a:r>
              <a:rPr lang="fr-FR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: </a:t>
            </a:r>
          </a:p>
          <a:p>
            <a:pPr marL="539496" lvl="0" indent="-457200"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  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due à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Trichophyton schoenleini,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strictement humain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, caractérisée par le godet favique  avec odeur de nid de souris, des cheveux fins et ternes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avec chute définitive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. 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Wood positive.</a:t>
            </a:r>
          </a:p>
          <a:p>
            <a:pPr marL="539496" lvl="0" indent="-457200">
              <a:buAutoNum type="arabicPeriod" startAt="3"/>
            </a:pPr>
            <a:endParaRPr lang="fr-FR" sz="2400" b="1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sz="24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6250" b="17187"/>
          <a:stretch>
            <a:fillRect/>
          </a:stretch>
        </p:blipFill>
        <p:spPr bwMode="auto">
          <a:xfrm rot="5400000">
            <a:off x="6688821" y="-45141"/>
            <a:ext cx="1571637" cy="2947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6000760" y="2357430"/>
            <a:ext cx="2928958" cy="3571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               Sycosis de la barbe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 l="14286" t="5263" r="8929"/>
          <a:stretch>
            <a:fillRect/>
          </a:stretch>
        </p:blipFill>
        <p:spPr bwMode="auto">
          <a:xfrm rot="5400000">
            <a:off x="6750859" y="2107397"/>
            <a:ext cx="1500198" cy="2857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re 1"/>
          <p:cNvSpPr txBox="1">
            <a:spLocks/>
          </p:cNvSpPr>
          <p:nvPr/>
        </p:nvSpPr>
        <p:spPr>
          <a:xfrm>
            <a:off x="6072198" y="4429132"/>
            <a:ext cx="2928958" cy="2857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                Teigne favique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 r="23404"/>
          <a:stretch>
            <a:fillRect/>
          </a:stretch>
        </p:blipFill>
        <p:spPr bwMode="auto">
          <a:xfrm rot="5400000">
            <a:off x="6608759" y="4321199"/>
            <a:ext cx="1785974" cy="28590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7858180" cy="50006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sz="3200" b="1" u="sng" dirty="0" smtClean="0">
                <a:solidFill>
                  <a:srgbClr val="FF0000"/>
                </a:solidFill>
              </a:rPr>
              <a:t>                  b/  Les </a:t>
            </a:r>
            <a:r>
              <a:rPr lang="fr-FR" sz="32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épidermophyties</a:t>
            </a:r>
            <a:r>
              <a:rPr lang="fr-FR" sz="3200" b="1" u="sng" dirty="0" smtClean="0">
                <a:solidFill>
                  <a:srgbClr val="FF0000"/>
                </a:solidFill>
              </a:rPr>
              <a:t> :</a:t>
            </a:r>
            <a:r>
              <a:rPr lang="fr-FR" sz="3200" dirty="0" smtClean="0">
                <a:solidFill>
                  <a:srgbClr val="FF0000"/>
                </a:solidFill>
              </a:rPr>
              <a:t> 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3357562"/>
            <a:ext cx="4286280" cy="321471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20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Herpes circiné</a:t>
            </a:r>
            <a:r>
              <a:rPr lang="fr-FR" sz="20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 :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aspect en anneau. Ce dernier recouvrant souvent de petites vésicules (d’où l’appellation ancienne d’herpès circiné), lésion guérie au centre avec un bourrelet périphérique inflammatoire.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14815" r="7408"/>
          <a:stretch>
            <a:fillRect/>
          </a:stretch>
        </p:blipFill>
        <p:spPr bwMode="auto">
          <a:xfrm>
            <a:off x="428596" y="5286388"/>
            <a:ext cx="1571636" cy="10715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 r="14286"/>
          <a:stretch>
            <a:fillRect/>
          </a:stretch>
        </p:blipFill>
        <p:spPr bwMode="auto">
          <a:xfrm>
            <a:off x="2285984" y="5286388"/>
            <a:ext cx="2000264" cy="10715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Espace réservé du contenu 2"/>
          <p:cNvSpPr txBox="1">
            <a:spLocks/>
          </p:cNvSpPr>
          <p:nvPr/>
        </p:nvSpPr>
        <p:spPr>
          <a:xfrm>
            <a:off x="4643438" y="3357562"/>
            <a:ext cx="4286280" cy="32147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r-FR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eczéma margine de </a:t>
            </a:r>
            <a:r>
              <a:rPr kumimoji="0" lang="fr-FR" sz="20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Hebra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 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: atteinte des plis inguinaux, caractérisé par  une  lésion à  bordure inflammatoire en périphérie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893471" y="4964917"/>
            <a:ext cx="1357322" cy="1428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26" y="5000636"/>
            <a:ext cx="2214578" cy="13003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C:\Users\acer\Desktop\prop_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857232"/>
            <a:ext cx="8643998" cy="23574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1527</TotalTime>
  <Words>309</Words>
  <Application>Microsoft Office PowerPoint</Application>
  <PresentationFormat>Affichage à l'écran (4:3)</PresentationFormat>
  <Paragraphs>128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Solstice</vt:lpstr>
      <vt:lpstr>Diapositive 1</vt:lpstr>
      <vt:lpstr>Diapositive 2</vt:lpstr>
      <vt:lpstr>Diapositive 3</vt:lpstr>
      <vt:lpstr>Diapositive 4</vt:lpstr>
      <vt:lpstr>Diapositive 5</vt:lpstr>
      <vt:lpstr>Diapositive 6</vt:lpstr>
      <vt:lpstr>Teigne  tondante trichophytique</vt:lpstr>
      <vt:lpstr>                   Kérion de Cèlse</vt:lpstr>
      <vt:lpstr>                  b/  Les épidermophyties : </vt:lpstr>
      <vt:lpstr>Diapositive 10</vt:lpstr>
      <vt:lpstr>   Examen direct: filaments mycéliens</vt:lpstr>
      <vt:lpstr> 1)  - Le  type Endothrix (trichophytique)</vt:lpstr>
      <vt:lpstr>3)Le type Ectothrix microïde :</vt:lpstr>
      <vt:lpstr>Diapositive 14</vt:lpstr>
      <vt:lpstr>Diapositive 15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Cryptococcose</dc:title>
  <dc:creator>sousous</dc:creator>
  <cp:lastModifiedBy>acer</cp:lastModifiedBy>
  <cp:revision>138</cp:revision>
  <dcterms:created xsi:type="dcterms:W3CDTF">2011-05-29T17:35:06Z</dcterms:created>
  <dcterms:modified xsi:type="dcterms:W3CDTF">2024-05-28T09:20:17Z</dcterms:modified>
</cp:coreProperties>
</file>