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5"/>
  </p:notesMasterIdLst>
  <p:sldIdLst>
    <p:sldId id="330" r:id="rId2"/>
    <p:sldId id="269" r:id="rId3"/>
    <p:sldId id="270" r:id="rId4"/>
    <p:sldId id="295" r:id="rId5"/>
    <p:sldId id="300" r:id="rId6"/>
    <p:sldId id="301" r:id="rId7"/>
    <p:sldId id="304" r:id="rId8"/>
    <p:sldId id="306" r:id="rId9"/>
    <p:sldId id="325" r:id="rId10"/>
    <p:sldId id="310" r:id="rId11"/>
    <p:sldId id="328" r:id="rId12"/>
    <p:sldId id="327" r:id="rId13"/>
    <p:sldId id="32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52C40-EE22-45A6-A84D-BB522635C7E9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01394-1E2F-49FB-81F2-8FAFDDE1DE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01394-1E2F-49FB-81F2-8FAFDDE1DE40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79EF361-D447-4F2D-8F67-37723368931E}" type="datetimeFigureOut">
              <a:rPr lang="fr-FR" smtClean="0"/>
              <a:pPr/>
              <a:t>28/05/2024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A893DC9-64F8-452F-8714-C51D1A9F21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5720" y="4000504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Aspergillus et Aspergilloses   </a:t>
            </a:r>
            <a:endParaRPr lang="fr-FR" sz="4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</a:t>
            </a: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6" name="Picture 2" descr="C:\Users\acer\Desktop\gt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285860"/>
            <a:ext cx="2000264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57290" y="142852"/>
            <a:ext cx="7500990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</a:t>
            </a:r>
            <a:r>
              <a:rPr lang="fr-FR" sz="26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5-Diagnostic :</a:t>
            </a:r>
          </a:p>
          <a:p>
            <a:pPr>
              <a:lnSpc>
                <a:spcPct val="80000"/>
              </a:lnSpc>
            </a:pPr>
            <a:endParaRPr lang="fr-FR" sz="2600" b="1" u="sng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fr-FR" sz="26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      Diagnostic direct :</a:t>
            </a:r>
          </a:p>
          <a:p>
            <a:pPr>
              <a:lnSpc>
                <a:spcPct val="80000"/>
              </a:lnSpc>
              <a:buNone/>
            </a:pPr>
            <a:endParaRPr lang="fr-FR" sz="2600" b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fr-FR" sz="24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-  Aspergillus = saprophytes, contaminants fréquents des cultures   </a:t>
            </a:r>
            <a:r>
              <a:rPr lang="fr-FR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</a:t>
            </a:r>
            <a:r>
              <a:rPr lang="fr-FR" sz="2400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  </a:t>
            </a:r>
            <a:r>
              <a:rPr lang="fr-FR" sz="2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Précaution +++       (prélèvement, ensemencement,     interprétation)</a:t>
            </a:r>
          </a:p>
          <a:p>
            <a:pPr lvl="1">
              <a:lnSpc>
                <a:spcPct val="80000"/>
              </a:lnSpc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Examen direct :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recherche de filaments +/- de spores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Culture :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3 à 5 jours sur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milieu Sabouraud-chloramphénicol, interprétation délicate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identification morphologique.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Examen anatomopathologique : colorations spécifiques, affirme le caractère invasif, ne permet pas d’identification précise.</a:t>
            </a:r>
          </a:p>
          <a:p>
            <a:pPr lvl="1">
              <a:lnSpc>
                <a:spcPct val="80000"/>
              </a:lnSpc>
              <a:buNone/>
            </a:pPr>
            <a:endParaRPr lang="de-DE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</a:t>
            </a:r>
            <a:endParaRPr lang="fr-FR" sz="2600" b="1" u="sng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fr-FR" sz="26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      Diagnostic direct :</a:t>
            </a:r>
          </a:p>
          <a:p>
            <a:pPr>
              <a:lnSpc>
                <a:spcPct val="80000"/>
              </a:lnSpc>
              <a:buNone/>
            </a:pPr>
            <a:endParaRPr lang="fr-FR" sz="2600" b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fr-FR" sz="24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cer\Desktop\vgazer.jpg"/>
          <p:cNvPicPr>
            <a:picLocks noChangeAspect="1" noChangeArrowheads="1"/>
          </p:cNvPicPr>
          <p:nvPr/>
        </p:nvPicPr>
        <p:blipFill>
          <a:blip r:embed="rId2"/>
          <a:srcRect r="4598" b="1786"/>
          <a:stretch>
            <a:fillRect/>
          </a:stretch>
        </p:blipFill>
        <p:spPr bwMode="auto">
          <a:xfrm>
            <a:off x="357158" y="1357298"/>
            <a:ext cx="4071966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acer\Desktop\bnhjdr.jpg"/>
          <p:cNvPicPr>
            <a:picLocks noChangeAspect="1" noChangeArrowheads="1"/>
          </p:cNvPicPr>
          <p:nvPr/>
        </p:nvPicPr>
        <p:blipFill>
          <a:blip r:embed="rId3"/>
          <a:srcRect r="1852" b="2941"/>
          <a:stretch>
            <a:fillRect/>
          </a:stretch>
        </p:blipFill>
        <p:spPr bwMode="auto">
          <a:xfrm>
            <a:off x="4643438" y="2571744"/>
            <a:ext cx="4357718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acer\Desktop\ertyu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5728"/>
            <a:ext cx="4357718" cy="20716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5852" y="357166"/>
            <a:ext cx="7500990" cy="628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</a:t>
            </a:r>
            <a:endParaRPr lang="fr-FR" sz="26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Diagnostic sérologique :</a:t>
            </a:r>
          </a:p>
          <a:p>
            <a:pPr lvl="1">
              <a:lnSpc>
                <a:spcPct val="90000"/>
              </a:lnSpc>
              <a:buNone/>
            </a:pPr>
            <a:endParaRPr lang="fr-FR" sz="2400" b="1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-    Recherche d’antigènes :</a:t>
            </a:r>
          </a:p>
          <a:p>
            <a:pPr lvl="2">
              <a:lnSpc>
                <a:spcPct val="90000"/>
              </a:lnSpc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- pour le diagnostic des aspergilloses invasives ++++.</a:t>
            </a:r>
          </a:p>
          <a:p>
            <a:pPr lvl="2">
              <a:lnSpc>
                <a:spcPct val="90000"/>
              </a:lnSpc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- Problème de sensibilité et de précocité du diagnostic.</a:t>
            </a:r>
          </a:p>
          <a:p>
            <a:pPr lvl="1">
              <a:lnSpc>
                <a:spcPct val="90000"/>
              </a:lnSpc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-    Recherche d’anticorps :</a:t>
            </a:r>
          </a:p>
          <a:p>
            <a:pPr lvl="2">
              <a:lnSpc>
                <a:spcPct val="90000"/>
              </a:lnSpc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-  Rarement positive pour les aspergilloses invasives</a:t>
            </a:r>
          </a:p>
          <a:p>
            <a:pPr lvl="2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Intérêt pour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aspergillome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  ,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asthme allergique, alvéolite allergique .</a:t>
            </a: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 lvl="2">
              <a:lnSpc>
                <a:spcPct val="90000"/>
              </a:lnSpc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-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Détection d’ADN aspergillaire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dans le sérum.</a:t>
            </a:r>
          </a:p>
          <a:p>
            <a:pPr lvl="2">
              <a:lnSpc>
                <a:spcPct val="90000"/>
              </a:lnSpc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-    diagnostic des aspergilloses invasives</a:t>
            </a:r>
            <a:endParaRPr lang="de-DE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endParaRPr lang="fr-FR" sz="2400" b="1" u="sng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\Desktop\nbs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290"/>
            <a:ext cx="7358114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5852" y="500042"/>
            <a:ext cx="7643866" cy="60722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ar-DZ" sz="2400" b="1" u="sng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</a:t>
            </a:r>
            <a:r>
              <a:rPr lang="ar-DZ" sz="2400" b="1" u="sng" dirty="0" smtClean="0">
                <a:solidFill>
                  <a:srgbClr val="FF0000"/>
                </a:solidFill>
                <a:latin typeface="Calibri" pitchFamily="34" charset="0"/>
              </a:rPr>
              <a:t>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– Définition:</a:t>
            </a: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marL="365760" lvl="1" indent="-283464">
              <a:spcBef>
                <a:spcPts val="600"/>
              </a:spcBef>
              <a:buSzPct val="80000"/>
              <a:buFont typeface="Wingdings" pitchFamily="2" charset="2"/>
              <a:buChar char="q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Les aspergilloses sont des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mycoses cosmopolites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le plus souvent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pulmonaires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provoquées par un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champignon filamenteux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(moisissure) du </a:t>
            </a: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genre Aspergillus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On distingue 02 types d’aspergilloses: </a:t>
            </a:r>
          </a:p>
          <a:p>
            <a:pPr lvl="2"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 lvl="2"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-   </a:t>
            </a:r>
            <a:r>
              <a:rPr lang="fr-FR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Infections  aspergillaires : 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(développement du champignons filamenteux dans l’organisme).</a:t>
            </a:r>
          </a:p>
          <a:p>
            <a:pPr lvl="2"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-  </a:t>
            </a:r>
            <a:r>
              <a:rPr lang="fr-FR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Aspergillose  allergique :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(Aspergillus considéré comme  allergène).</a:t>
            </a:r>
          </a:p>
          <a:p>
            <a:pPr marL="365760" lvl="1" indent="-283464">
              <a:spcBef>
                <a:spcPts val="600"/>
              </a:spcBef>
              <a:buSzPct val="80000"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5072098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ar-DZ" sz="2400" b="1" u="sng" dirty="0" smtClean="0">
                <a:solidFill>
                  <a:srgbClr val="FF0000"/>
                </a:solidFill>
                <a:latin typeface="Calibri" pitchFamily="34" charset="0"/>
              </a:rPr>
              <a:t> 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1 - Agents pathogènes:</a:t>
            </a:r>
          </a:p>
          <a:p>
            <a:pPr>
              <a:lnSpc>
                <a:spcPct val="80000"/>
              </a:lnSpc>
            </a:pPr>
            <a:r>
              <a:rPr lang="fr-FR" sz="2200" b="1" dirty="0" smtClean="0">
                <a:latin typeface="Calibri" pitchFamily="34" charset="0"/>
                <a:cs typeface="Calibri" pitchFamily="34" charset="0"/>
              </a:rPr>
              <a:t>Champignons cosmopolites</a:t>
            </a:r>
          </a:p>
          <a:p>
            <a:pPr>
              <a:lnSpc>
                <a:spcPct val="80000"/>
              </a:lnSpc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Saprophytes. </a:t>
            </a:r>
          </a:p>
          <a:p>
            <a:pPr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spores très communes dans l’air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Spores dans l'air ambiant  / Filaments dans les tissus.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Aspergillus sont des moisissures banales.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 l'état saprophytique :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dans la nature ou sur milieu de culture):  sont caractérisés par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un mycélium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rampant producteur de filaments dressés renflés à l'extrémité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(vésicule)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et porteurs de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phialides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(en forme de bouteille) qui produisent de très nombreuses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spores.</a:t>
            </a:r>
            <a:endParaRPr lang="fr-FR" sz="2000" b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- </a:t>
            </a:r>
            <a:r>
              <a:rPr lang="fr-FR" sz="20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tête aspergillaire 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constituée par l’ensemble : filament dressé+vésicule+ phialides + spores .</a:t>
            </a:r>
          </a:p>
          <a:p>
            <a:pPr>
              <a:lnSpc>
                <a:spcPct val="80000"/>
              </a:lnSpc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cer\Desktop\Conidiophore_Aspergillus_niger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14290"/>
            <a:ext cx="3429024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cer\Desktop\cfre.jpg"/>
          <p:cNvPicPr>
            <a:picLocks noChangeAspect="1" noChangeArrowheads="1"/>
          </p:cNvPicPr>
          <p:nvPr/>
        </p:nvPicPr>
        <p:blipFill>
          <a:blip r:embed="rId4"/>
          <a:srcRect b="7216"/>
          <a:stretch>
            <a:fillRect/>
          </a:stretch>
        </p:blipFill>
        <p:spPr bwMode="auto">
          <a:xfrm>
            <a:off x="5500694" y="3786190"/>
            <a:ext cx="3357586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 txBox="1">
            <a:spLocks/>
          </p:cNvSpPr>
          <p:nvPr/>
        </p:nvSpPr>
        <p:spPr>
          <a:xfrm>
            <a:off x="4643438" y="285728"/>
            <a:ext cx="4286280" cy="63579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22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4. Mode de contamination:</a:t>
            </a:r>
          </a:p>
          <a:p>
            <a:pPr>
              <a:lnSpc>
                <a:spcPct val="80000"/>
              </a:lnSpc>
            </a:pPr>
            <a:r>
              <a:rPr lang="fr-FR" sz="22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fr-FR" sz="2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Le plus souvent 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voie de pénétration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aérienne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(atteinte pulmonaire et sinusienne).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Le champignon émet des spores de petite taille (&lt; 3 µm)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Spores inhalées se déposent dans les alvéoles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Importance de l’exposition +++</a:t>
            </a:r>
          </a:p>
          <a:p>
            <a:pPr>
              <a:lnSpc>
                <a:spcPct val="80000"/>
              </a:lnSpc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Plus rarement 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atteinte superficielle (conduit auditif externe, surinfections de lésion cutanées)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285720" y="214290"/>
            <a:ext cx="4143404" cy="65103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fr-FR" sz="29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</a:t>
            </a:r>
            <a:r>
              <a:rPr lang="fr-FR" sz="29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kumimoji="0" lang="fr-FR" sz="29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. Classification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Règne : Fungi 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Classe  : ch. Filamenteux .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Genre : Aspergillus </a:t>
            </a:r>
          </a:p>
          <a:p>
            <a:r>
              <a:rPr lang="fr-FR" sz="2600" dirty="0" smtClean="0">
                <a:latin typeface="Calibri" pitchFamily="34" charset="0"/>
                <a:cs typeface="Calibri" pitchFamily="34" charset="0"/>
              </a:rPr>
              <a:t>•   ± 300 espèces :</a:t>
            </a:r>
            <a:br>
              <a:rPr lang="fr-FR" sz="2600" dirty="0" smtClean="0">
                <a:latin typeface="Calibri" pitchFamily="34" charset="0"/>
                <a:cs typeface="Calibri" pitchFamily="34" charset="0"/>
              </a:rPr>
            </a:br>
            <a:r>
              <a:rPr lang="fr-FR" sz="2600" b="1" dirty="0" smtClean="0">
                <a:latin typeface="Calibri" pitchFamily="34" charset="0"/>
                <a:cs typeface="Calibri" pitchFamily="34" charset="0"/>
              </a:rPr>
              <a:t>•    </a:t>
            </a:r>
            <a:r>
              <a:rPr lang="fr-FR" sz="2600" b="1" i="1" dirty="0" smtClean="0">
                <a:latin typeface="Calibri" pitchFamily="34" charset="0"/>
                <a:cs typeface="Calibri" pitchFamily="34" charset="0"/>
              </a:rPr>
              <a:t>A. fumigatus (80-90%),</a:t>
            </a:r>
          </a:p>
          <a:p>
            <a:pPr>
              <a:buFont typeface="Arial" pitchFamily="34" charset="0"/>
              <a:buChar char="•"/>
            </a:pPr>
            <a:r>
              <a:rPr lang="fr-FR" sz="2600" i="1" dirty="0" smtClean="0">
                <a:latin typeface="Calibri" pitchFamily="34" charset="0"/>
                <a:cs typeface="Calibri" pitchFamily="34" charset="0"/>
              </a:rPr>
              <a:t>     A. flavus, A. niger, A. nidulans , A.  terreus.</a:t>
            </a:r>
          </a:p>
          <a:p>
            <a:pPr>
              <a:buFont typeface="Arial" pitchFamily="34" charset="0"/>
              <a:buChar char="•"/>
            </a:pPr>
            <a:endParaRPr lang="fr-FR" sz="2600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fr-FR" sz="2600" i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6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3. </a:t>
            </a:r>
            <a:r>
              <a:rPr lang="fr-FR" sz="29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HABITAT:</a:t>
            </a:r>
          </a:p>
          <a:p>
            <a:endParaRPr lang="fr-FR" sz="2600" b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fr-FR" sz="2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600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lang="fr-FR" sz="2600" b="1" dirty="0" smtClean="0">
                <a:latin typeface="Calibri" pitchFamily="34" charset="0"/>
                <a:cs typeface="Calibri" pitchFamily="34" charset="0"/>
              </a:rPr>
              <a:t>débris végétaux, poussière, humidificateurs, aérateurs climatiseur </a:t>
            </a:r>
          </a:p>
          <a:p>
            <a:r>
              <a:rPr lang="fr-FR" sz="2600" dirty="0" smtClean="0">
                <a:latin typeface="Calibri" pitchFamily="34" charset="0"/>
                <a:cs typeface="Calibri" pitchFamily="34" charset="0"/>
              </a:rPr>
              <a:t> (aérocontaminant : 1 à 20 spores/m3) ….</a:t>
            </a:r>
          </a:p>
          <a:p>
            <a:pPr>
              <a:buFont typeface="Arial" pitchFamily="34" charset="0"/>
              <a:buChar char="•"/>
            </a:pPr>
            <a:endParaRPr lang="fr-FR" sz="2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600" b="1" dirty="0" smtClean="0">
                <a:latin typeface="Calibri" pitchFamily="34" charset="0"/>
                <a:cs typeface="Calibri" pitchFamily="34" charset="0"/>
              </a:rPr>
              <a:t>    à l'hôpital </a:t>
            </a:r>
            <a:r>
              <a:rPr lang="fr-FR" sz="2600" dirty="0" smtClean="0">
                <a:latin typeface="Calibri" pitchFamily="34" charset="0"/>
                <a:cs typeface="Calibri" pitchFamily="34" charset="0"/>
              </a:rPr>
              <a:t>: poussière, plantes, sachets lyophilisés.</a:t>
            </a:r>
          </a:p>
          <a:p>
            <a:pPr>
              <a:buFont typeface="Arial" pitchFamily="34" charset="0"/>
              <a:buChar char="•"/>
            </a:pPr>
            <a:endParaRPr lang="fr-FR" sz="2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600" dirty="0" smtClean="0">
                <a:latin typeface="Calibri" pitchFamily="34" charset="0"/>
                <a:cs typeface="Calibri" pitchFamily="34" charset="0"/>
              </a:rPr>
              <a:t>    Les travaux public. </a:t>
            </a:r>
          </a:p>
          <a:p>
            <a:pPr>
              <a:buFont typeface="Arial" pitchFamily="34" charset="0"/>
              <a:buChar char="•"/>
            </a:pPr>
            <a:endParaRPr lang="fr-FR" sz="2600" dirty="0" smtClean="0"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fr-F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4414" y="428604"/>
            <a:ext cx="7715304" cy="61436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5. Physiopathologie  </a:t>
            </a: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endParaRPr lang="fr-FR" sz="24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400" b="1" u="sng" dirty="0" smtClean="0">
                <a:latin typeface="Calibri" pitchFamily="34" charset="0"/>
                <a:cs typeface="Calibri" pitchFamily="34" charset="0"/>
              </a:rPr>
              <a:t>Chez  un sujet sain :</a:t>
            </a:r>
          </a:p>
          <a:p>
            <a:pPr lvl="1"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  Epuration muco-ciliaire.</a:t>
            </a:r>
          </a:p>
          <a:p>
            <a:pPr lvl="1"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  Elimination en 24 heures (conditions physiologiques).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Rôle des médiateurs de l’inflammation (Rôle important  de la fonction   macrophagique et phagocytaire).   Destruction des spores si elles parviennent au niveau des alvéoles</a:t>
            </a:r>
          </a:p>
          <a:p>
            <a:pPr lvl="1">
              <a:lnSpc>
                <a:spcPct val="80000"/>
              </a:lnSpc>
              <a:buFontTx/>
              <a:buChar char="-"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400" b="1" u="sng" dirty="0" smtClean="0">
                <a:latin typeface="Calibri" pitchFamily="34" charset="0"/>
                <a:cs typeface="Calibri" pitchFamily="34" charset="0"/>
              </a:rPr>
              <a:t>Pathogénie :</a:t>
            </a:r>
            <a:endParaRPr lang="fr-FR" sz="2400" u="sng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  altération muco-ciliaire (bronchite aspergillaire)</a:t>
            </a:r>
          </a:p>
          <a:p>
            <a:pPr lvl="1"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  perte de la fonction macrophagique et phagocytaire (aspergillome, aspergillose invasive)</a:t>
            </a:r>
          </a:p>
          <a:p>
            <a:pPr lvl="1"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 dysrégulation de la réponse inflammatoire (aspergillose « allergique »)</a:t>
            </a:r>
          </a:p>
          <a:p>
            <a:pPr>
              <a:lnSpc>
                <a:spcPct val="80000"/>
              </a:lnSpc>
              <a:buNone/>
            </a:pPr>
            <a:endParaRPr lang="de-DE" sz="2600" dirty="0" smtClean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0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None/>
            </a:pPr>
            <a:endParaRPr lang="fr-FR" sz="20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214290"/>
            <a:ext cx="9001156" cy="664371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4- Clinique :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1. infections aspergillaires:</a:t>
            </a:r>
            <a:endParaRPr lang="fr-FR" sz="2400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5288" y="1142985"/>
            <a:ext cx="4462464" cy="54292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Aspergillose invasive :</a:t>
            </a:r>
            <a:r>
              <a:rPr kumimoji="0" lang="fr-FR" sz="18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fr-FR" sz="2000" b="1" i="1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</a:t>
            </a: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Développement de l’</a:t>
            </a:r>
            <a:r>
              <a:rPr kumimoji="0" lang="fr-FR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Aspergillus</a:t>
            </a: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dans </a:t>
            </a:r>
            <a:r>
              <a:rPr kumimoji="0" lang="fr-F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le parenchyme pulmonaire.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Fréquemment mortelle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fr-FR" sz="1800" b="0" i="0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1" i="0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Le terrain :</a:t>
            </a:r>
            <a:r>
              <a:rPr lang="fr-FR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immunodépression,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neutropénie, corticoïdes,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transplantation …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endParaRPr kumimoji="0" lang="fr-FR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1" i="0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Signes cliniques</a:t>
            </a:r>
            <a:r>
              <a:rPr kumimoji="0" lang="fr-FR" sz="2000" b="1" i="0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</a:t>
            </a:r>
            <a:endParaRPr kumimoji="0" lang="fr-FR" sz="2000" b="1" i="0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Fièvre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inexpliquée rebelle aux antibiotiques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Symptomatologie pulmonaire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toux, hémoptysie, dyspnée, douleur thoracique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Dissémination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sanguine ou par infiltration du voisinage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atteintes viscérales, atteinte de la plèvre ou de la paroi thoracique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Possibilité de généralisation avec localisations rénale, cérébrale, hépatique, cardiaque</a:t>
            </a: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000628" y="785794"/>
            <a:ext cx="3929090" cy="57864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100" b="1" i="0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Signes radiologiques</a:t>
            </a:r>
            <a:endParaRPr lang="fr-FR" sz="2100" b="1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Radiographie thoracique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peut être normale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condensation pulmonaire non systématisée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halo clair périphérique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1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</a:t>
            </a:r>
            <a:r>
              <a:rPr kumimoji="0" lang="fr-FR" sz="1600" b="1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</a:t>
            </a: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Scanner thoracique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+++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 précise la localisation / axes vasculaires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7000892" y="3429000"/>
            <a:ext cx="1769052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8072462" y="3571876"/>
            <a:ext cx="428628" cy="500066"/>
          </a:xfrm>
          <a:prstGeom prst="ellipse">
            <a:avLst/>
          </a:prstGeom>
          <a:noFill/>
          <a:ln w="38100" cmpd="dbl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358082" y="3786191"/>
            <a:ext cx="357190" cy="428628"/>
          </a:xfrm>
          <a:prstGeom prst="ellipse">
            <a:avLst/>
          </a:prstGeom>
          <a:noFill/>
          <a:ln w="38100" cmpd="dbl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051" name="Picture 3" descr="C:\Users\acer\Desktop\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5143512"/>
            <a:ext cx="3500462" cy="135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3" y="285728"/>
            <a:ext cx="4214841" cy="63579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Aspergillome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Développement du champignon dans </a:t>
            </a: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une cavité préformée.</a:t>
            </a:r>
            <a:endParaRPr lang="fr-FR" b="1" dirty="0" smtClean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Terrain favorisant :  </a:t>
            </a: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(cavité tuberculeuse, carcinome pulmonaire)</a:t>
            </a:r>
            <a:endParaRPr lang="fr-F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Signes cliniques :</a:t>
            </a: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Hémoptysies récidivantes</a:t>
            </a: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Toux et expectorations</a:t>
            </a: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Fièvre, asthénie et amaigrissement</a:t>
            </a: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Radiographie thoracique :</a:t>
            </a: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image caractéristique “en grelot”	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fr-FR" sz="2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de-DE" sz="2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714876" y="285728"/>
            <a:ext cx="4125912" cy="63579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surinfection aspergillaire de BPCO :</a:t>
            </a: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fr-FR" sz="20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Développement du champignon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sur les parois bronchiques.</a:t>
            </a:r>
            <a:endParaRPr lang="fr-FR" sz="2000" b="1" dirty="0" smtClean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Terrain favorisant : 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Broncho-pneumopathie Chronique Obstructive (BPCO)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mucoviscidose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Signes cliniques :</a:t>
            </a:r>
          </a:p>
          <a:p>
            <a:pPr marL="1097280" marR="0" lvl="3" indent="-173736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+/- fièvre, toux, expectoration</a:t>
            </a:r>
          </a:p>
          <a:p>
            <a:pPr marL="1097280" marR="0" lvl="3" indent="-173736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Radiographie thoracique</a:t>
            </a:r>
          </a:p>
          <a:p>
            <a:pPr marL="1097280" marR="0" lvl="3" indent="-173736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bronchite, troubles de la ventilation (bouchons aspergillaires)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/>
            </a:r>
            <a:b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endParaRPr kumimoji="0" lang="de-DE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C:\Users\acer\Desktop\nhgytr.jpg"/>
          <p:cNvPicPr>
            <a:picLocks noChangeAspect="1" noChangeArrowheads="1"/>
          </p:cNvPicPr>
          <p:nvPr/>
        </p:nvPicPr>
        <p:blipFill>
          <a:blip r:embed="rId2"/>
          <a:srcRect t="13333" r="13333"/>
          <a:stretch>
            <a:fillRect/>
          </a:stretch>
        </p:blipFill>
        <p:spPr bwMode="auto">
          <a:xfrm>
            <a:off x="714348" y="4500570"/>
            <a:ext cx="3048023" cy="1910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85852" y="142852"/>
            <a:ext cx="7429551" cy="65008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fr-FR" sz="2400" b="1" i="0" u="sng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Aspergilloses localisées extra-pulmonaires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fr-FR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                                  -   Aspergilloses sinusiennes: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- contexte d’immunodépression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peut être le point de départ du aspergilloses invasive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- existe aussi en dehors de contexte d’immunodépression  (sinusite chronique)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       </a:t>
            </a:r>
            <a:r>
              <a:rPr kumimoji="0" lang="en-GB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                           - </a:t>
            </a:r>
            <a:r>
              <a:rPr kumimoji="0" lang="en-GB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Otomycoses</a:t>
            </a: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 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lang="en-GB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( </a:t>
            </a:r>
            <a:r>
              <a:rPr kumimoji="0" lang="en-GB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A. niger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++, </a:t>
            </a:r>
            <a:r>
              <a:rPr kumimoji="0" lang="en-GB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A. fumigatus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lésions préalables du conduit auditif externe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- masse mycélienne à l’examen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direct .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lang="fr-FR" sz="2000" b="1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lang="fr-FR" sz="2000" b="1" u="sng" dirty="0" smtClean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-  </a:t>
            </a: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Aspergilloses cutanées :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envahissement par Aspergillus de zones cutanées nécrosées, ou de brûlures, dissémination secondaire possible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2. aspergilloses allergiques:</a:t>
            </a:r>
            <a:endParaRPr lang="fr-FR" sz="2400" u="sng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7157" y="857233"/>
            <a:ext cx="4714909" cy="56436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fr-FR" sz="2400" b="1" i="0" u="sng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Alvéolite allergique extrinsèque</a:t>
            </a:r>
            <a:r>
              <a:rPr kumimoji="0" lang="fr-FR" sz="2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fr-FR" sz="2600" b="1" i="1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lang="fr-FR" sz="19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Due</a:t>
            </a:r>
            <a:r>
              <a:rPr kumimoji="0" lang="fr-FR" sz="1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à</a:t>
            </a:r>
            <a:r>
              <a:rPr kumimoji="0" lang="fr-FR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 'inhalation massive de spores</a:t>
            </a:r>
            <a:r>
              <a:rPr kumimoji="0" lang="fr-FR" sz="19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chez un sujet non atopique                            </a:t>
            </a:r>
            <a:r>
              <a:rPr kumimoji="0" lang="fr-FR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hypersensibilité semi-retardée avec anticorps précipitant). 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Le plus souvent</a:t>
            </a:r>
            <a:r>
              <a:rPr kumimoji="0" lang="fr-FR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liées à une exposition professionnelle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(ex : maladie du poumon de fermier, maladie du poumon de fromager …)</a:t>
            </a: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endParaRPr lang="fr-FR" sz="19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Char char="-"/>
              <a:tabLst/>
              <a:defRPr/>
            </a:pP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Signes cliniques :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 </a:t>
            </a: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Quelques heures après l’exposition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fièvre, toux, dyspnée, expectoration muco-purulente.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  Examen : râles crépitant.</a:t>
            </a:r>
          </a:p>
          <a:p>
            <a:pPr marL="886968" marR="0" lvl="2" indent="-2286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2"/>
              <a:buChar char=""/>
              <a:tabLst/>
              <a:defRPr/>
            </a:pPr>
            <a:endParaRPr kumimoji="0" lang="fr-F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lang="fr-FR" sz="19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Radiographie thoracique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images réticulo-nodulaires ou miliaire.</a:t>
            </a: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fr-F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8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lang="fr-FR" sz="19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kumimoji="0" lang="fr-FR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E.F.R. : </a:t>
            </a:r>
            <a:r>
              <a:rPr kumimoji="0" lang="fr-F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évolution progressive vers l’insuffisance respiratoire</a:t>
            </a:r>
            <a:endParaRPr kumimoji="0" lang="fr-FR" sz="19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214942" y="857232"/>
            <a:ext cx="3571900" cy="5572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fr-F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Asthme aspergillaire: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lang="fr-FR" sz="2400" b="0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Chez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Sujet atopique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réaction d’hypersensibilité précoce de type I (IgE).</a:t>
            </a: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40080" marR="0" lvl="1" indent="-237744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Tableau d’asthme déclenché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dans certaines circonstances :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appartement humide, vieux meubles, tapisseries,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- réaction à 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un antigène professionne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 (agricole, industriel)</a:t>
            </a:r>
            <a:endParaRPr kumimoji="0" lang="fr-FR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1656</TotalTime>
  <Words>644</Words>
  <Application>Microsoft Office PowerPoint</Application>
  <PresentationFormat>Affichage à l'écran (4:3)</PresentationFormat>
  <Paragraphs>180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Solstice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Cryptococcose</dc:title>
  <dc:creator>sousous</dc:creator>
  <cp:lastModifiedBy>acer</cp:lastModifiedBy>
  <cp:revision>185</cp:revision>
  <dcterms:created xsi:type="dcterms:W3CDTF">2011-05-29T17:35:06Z</dcterms:created>
  <dcterms:modified xsi:type="dcterms:W3CDTF">2024-05-28T09:04:28Z</dcterms:modified>
</cp:coreProperties>
</file>