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37"/>
  </p:notesMasterIdLst>
  <p:sldIdLst>
    <p:sldId id="416" r:id="rId2"/>
    <p:sldId id="258" r:id="rId3"/>
    <p:sldId id="264" r:id="rId4"/>
    <p:sldId id="394" r:id="rId5"/>
    <p:sldId id="386" r:id="rId6"/>
    <p:sldId id="415" r:id="rId7"/>
    <p:sldId id="420" r:id="rId8"/>
    <p:sldId id="421" r:id="rId9"/>
    <p:sldId id="422" r:id="rId10"/>
    <p:sldId id="423" r:id="rId11"/>
    <p:sldId id="424" r:id="rId12"/>
    <p:sldId id="269" r:id="rId13"/>
    <p:sldId id="387" r:id="rId14"/>
    <p:sldId id="364" r:id="rId15"/>
    <p:sldId id="426" r:id="rId16"/>
    <p:sldId id="414" r:id="rId17"/>
    <p:sldId id="284" r:id="rId18"/>
    <p:sldId id="417" r:id="rId19"/>
    <p:sldId id="418" r:id="rId20"/>
    <p:sldId id="398" r:id="rId21"/>
    <p:sldId id="399" r:id="rId22"/>
    <p:sldId id="400" r:id="rId23"/>
    <p:sldId id="401" r:id="rId24"/>
    <p:sldId id="410" r:id="rId25"/>
    <p:sldId id="402" r:id="rId26"/>
    <p:sldId id="403" r:id="rId27"/>
    <p:sldId id="425" r:id="rId28"/>
    <p:sldId id="405" r:id="rId29"/>
    <p:sldId id="380" r:id="rId30"/>
    <p:sldId id="413" r:id="rId31"/>
    <p:sldId id="412" r:id="rId32"/>
    <p:sldId id="339" r:id="rId33"/>
    <p:sldId id="408" r:id="rId34"/>
    <p:sldId id="407" r:id="rId35"/>
    <p:sldId id="393"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800000"/>
    <a:srgbClr val="FFFF66"/>
    <a:srgbClr val="000000"/>
    <a:srgbClr val="0F6E7B"/>
    <a:srgbClr val="926F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94624" autoAdjust="0"/>
  </p:normalViewPr>
  <p:slideViewPr>
    <p:cSldViewPr>
      <p:cViewPr varScale="1">
        <p:scale>
          <a:sx n="65" d="100"/>
          <a:sy n="65" d="100"/>
        </p:scale>
        <p:origin x="-142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AD9DEE-0B92-47F6-AA12-DE65D714BF1B}" type="datetimeFigureOut">
              <a:rPr lang="fr-FR" smtClean="0"/>
              <a:pPr/>
              <a:t>01/01/2014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956FB3-53D1-4AB9-9932-91AC7CC11B4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B956FB3-53D1-4AB9-9932-91AC7CC11B47}" type="slidenum">
              <a:rPr lang="fr-FR" smtClean="0"/>
              <a:pPr/>
              <a:t>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A73EDDE-ADE7-4B44-9F33-D6558A420B78}" type="slidenum">
              <a:rPr lang="fr-FR" smtClean="0"/>
              <a:pPr/>
              <a:t>15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7A73EDDE-ADE7-4B44-9F33-D6558A420B78}" type="slidenum">
              <a:rPr lang="fr-FR" smtClean="0"/>
              <a:pPr/>
              <a:t>16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v</a:t>
            </a:r>
            <a:endParaRPr lang="fr-FR" dirty="0"/>
          </a:p>
        </p:txBody>
      </p:sp>
      <p:sp>
        <p:nvSpPr>
          <p:cNvPr id="4" name="Espace réservé du numéro de diapositive 3"/>
          <p:cNvSpPr>
            <a:spLocks noGrp="1"/>
          </p:cNvSpPr>
          <p:nvPr>
            <p:ph type="sldNum" sz="quarter" idx="10"/>
          </p:nvPr>
        </p:nvSpPr>
        <p:spPr/>
        <p:txBody>
          <a:bodyPr/>
          <a:lstStyle/>
          <a:p>
            <a:fld id="{CB956FB3-53D1-4AB9-9932-91AC7CC11B47}" type="slidenum">
              <a:rPr lang="fr-FR" smtClean="0"/>
              <a:pPr/>
              <a:t>22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6076668-80AA-49A9-8661-05A20E229F75}"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E6076668-80AA-49A9-8661-05A20E229F75}"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E6076668-80AA-49A9-8661-05A20E229F75}"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6076668-80AA-49A9-8661-05A20E229F75}"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E6076668-80AA-49A9-8661-05A20E229F75}"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E6076668-80AA-49A9-8661-05A20E229F7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6076668-80AA-49A9-8661-05A20E229F7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6076668-80AA-49A9-8661-05A20E229F75}"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E6076668-80AA-49A9-8661-05A20E229F75}"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085C7837-2A6A-4404-A4FD-E1E1CFDDE999}" type="datetimeFigureOut">
              <a:rPr lang="fr-FR" smtClean="0"/>
              <a:pPr/>
              <a:t>01/01/2014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85C7837-2A6A-4404-A4FD-E1E1CFDDE999}" type="datetimeFigureOut">
              <a:rPr lang="fr-FR" smtClean="0"/>
              <a:pPr/>
              <a:t>01/01/2014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6076668-80AA-49A9-8661-05A20E229F75}"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fr.wikipedia.org/wiki/Noyau_atomique"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27584" y="3513202"/>
            <a:ext cx="7989688" cy="707886"/>
          </a:xfrm>
          <a:prstGeom prst="rect">
            <a:avLst/>
          </a:prstGeom>
          <a:noFill/>
        </p:spPr>
        <p:txBody>
          <a:bodyPr wrap="none" rtlCol="0">
            <a:spAutoFit/>
          </a:bodyPr>
          <a:lstStyle/>
          <a:p>
            <a:r>
              <a:rPr lang="fr-FR" sz="4000" b="1" dirty="0" smtClean="0">
                <a:solidFill>
                  <a:srgbClr val="002060"/>
                </a:solidFill>
                <a:latin typeface="Arial" pitchFamily="34" charset="0"/>
                <a:cs typeface="Arial" pitchFamily="34" charset="0"/>
              </a:rPr>
              <a:t>Les techniques en immunologie</a:t>
            </a:r>
          </a:p>
        </p:txBody>
      </p:sp>
      <p:pic>
        <p:nvPicPr>
          <p:cNvPr id="5" name="Picture 7" descr="C:\Documents and Settings\Administrateur\Bureau\téléchargement.png"/>
          <p:cNvPicPr>
            <a:picLocks noChangeAspect="1" noChangeArrowheads="1"/>
          </p:cNvPicPr>
          <p:nvPr/>
        </p:nvPicPr>
        <p:blipFill>
          <a:blip r:embed="rId2" cstate="print"/>
          <a:srcRect/>
          <a:stretch>
            <a:fillRect/>
          </a:stretch>
        </p:blipFill>
        <p:spPr bwMode="auto">
          <a:xfrm>
            <a:off x="3010074" y="857810"/>
            <a:ext cx="2786062" cy="571500"/>
          </a:xfrm>
          <a:prstGeom prst="rect">
            <a:avLst/>
          </a:prstGeom>
          <a:noFill/>
          <a:ln>
            <a:solidFill>
              <a:schemeClr val="accent1">
                <a:lumMod val="50000"/>
              </a:schemeClr>
            </a:solidFill>
          </a:ln>
        </p:spPr>
      </p:pic>
      <p:sp>
        <p:nvSpPr>
          <p:cNvPr id="6" name="Rectangle 6"/>
          <p:cNvSpPr>
            <a:spLocks noChangeArrowheads="1"/>
          </p:cNvSpPr>
          <p:nvPr/>
        </p:nvSpPr>
        <p:spPr bwMode="auto">
          <a:xfrm>
            <a:off x="3275856" y="1628800"/>
            <a:ext cx="2454518" cy="369332"/>
          </a:xfrm>
          <a:prstGeom prst="rect">
            <a:avLst/>
          </a:prstGeom>
          <a:noFill/>
          <a:ln w="9525">
            <a:noFill/>
            <a:miter lim="800000"/>
            <a:headEnd/>
            <a:tailEnd/>
          </a:ln>
        </p:spPr>
        <p:txBody>
          <a:bodyPr wrap="none">
            <a:spAutoFit/>
          </a:bodyPr>
          <a:lstStyle/>
          <a:p>
            <a:pPr algn="ctr"/>
            <a:r>
              <a:rPr lang="fr-FR" b="1" dirty="0">
                <a:solidFill>
                  <a:schemeClr val="bg1"/>
                </a:solidFill>
                <a:latin typeface="Arial" pitchFamily="34" charset="0"/>
                <a:cs typeface="Arial" pitchFamily="34" charset="0"/>
              </a:rPr>
              <a:t>Faculté de médecine</a:t>
            </a:r>
          </a:p>
        </p:txBody>
      </p:sp>
      <p:sp>
        <p:nvSpPr>
          <p:cNvPr id="7" name="ZoneTexte 4"/>
          <p:cNvSpPr txBox="1">
            <a:spLocks noChangeArrowheads="1"/>
          </p:cNvSpPr>
          <p:nvPr/>
        </p:nvSpPr>
        <p:spPr bwMode="auto">
          <a:xfrm>
            <a:off x="2195736" y="214868"/>
            <a:ext cx="4931286" cy="400110"/>
          </a:xfrm>
          <a:prstGeom prst="rect">
            <a:avLst/>
          </a:prstGeom>
          <a:noFill/>
          <a:ln w="9525">
            <a:noFill/>
            <a:miter lim="800000"/>
            <a:headEnd/>
            <a:tailEnd/>
          </a:ln>
        </p:spPr>
        <p:txBody>
          <a:bodyPr wrap="none">
            <a:spAutoFit/>
          </a:bodyPr>
          <a:lstStyle/>
          <a:p>
            <a:pPr algn="ctr"/>
            <a:r>
              <a:rPr lang="fr-FR" sz="2000" b="1" dirty="0">
                <a:solidFill>
                  <a:schemeClr val="bg1"/>
                </a:solidFill>
                <a:latin typeface="Arial" pitchFamily="34" charset="0"/>
                <a:cs typeface="Arial" pitchFamily="34" charset="0"/>
              </a:rPr>
              <a:t>Université Abderrahmane Mira – Bejaïa</a:t>
            </a:r>
          </a:p>
        </p:txBody>
      </p:sp>
      <p:sp>
        <p:nvSpPr>
          <p:cNvPr id="8" name="ZoneTexte 8"/>
          <p:cNvSpPr txBox="1">
            <a:spLocks noChangeArrowheads="1"/>
          </p:cNvSpPr>
          <p:nvPr/>
        </p:nvSpPr>
        <p:spPr bwMode="auto">
          <a:xfrm>
            <a:off x="5508104" y="6372036"/>
            <a:ext cx="3480440" cy="369332"/>
          </a:xfrm>
          <a:prstGeom prst="rect">
            <a:avLst/>
          </a:prstGeom>
          <a:noFill/>
          <a:ln w="9525">
            <a:noFill/>
            <a:miter lim="800000"/>
            <a:headEnd/>
            <a:tailEnd/>
          </a:ln>
        </p:spPr>
        <p:txBody>
          <a:bodyPr wrap="none">
            <a:spAutoFit/>
          </a:bodyPr>
          <a:lstStyle/>
          <a:p>
            <a:r>
              <a:rPr lang="fr-FR" b="1" dirty="0">
                <a:solidFill>
                  <a:schemeClr val="bg1"/>
                </a:solidFill>
                <a:latin typeface="Arial" pitchFamily="34" charset="0"/>
                <a:cs typeface="Arial" pitchFamily="34" charset="0"/>
              </a:rPr>
              <a:t>Année </a:t>
            </a:r>
            <a:r>
              <a:rPr lang="fr-FR" b="1">
                <a:solidFill>
                  <a:schemeClr val="bg1"/>
                </a:solidFill>
                <a:latin typeface="Arial" pitchFamily="34" charset="0"/>
                <a:cs typeface="Arial" pitchFamily="34" charset="0"/>
              </a:rPr>
              <a:t>universitaire </a:t>
            </a:r>
            <a:r>
              <a:rPr lang="fr-FR" b="1" smtClean="0">
                <a:solidFill>
                  <a:schemeClr val="bg1"/>
                </a:solidFill>
                <a:latin typeface="Arial" pitchFamily="34" charset="0"/>
                <a:cs typeface="Arial" pitchFamily="34" charset="0"/>
              </a:rPr>
              <a:t>2022/2023</a:t>
            </a:r>
            <a:endParaRPr lang="fr-FR" b="1" dirty="0">
              <a:solidFill>
                <a:schemeClr val="bg1"/>
              </a:solidFill>
              <a:latin typeface="Arial" pitchFamily="34" charset="0"/>
              <a:cs typeface="Arial" pitchFamily="34" charset="0"/>
            </a:endParaRPr>
          </a:p>
        </p:txBody>
      </p:sp>
      <p:sp>
        <p:nvSpPr>
          <p:cNvPr id="9" name="ZoneTexte 8"/>
          <p:cNvSpPr txBox="1">
            <a:spLocks noChangeArrowheads="1"/>
          </p:cNvSpPr>
          <p:nvPr/>
        </p:nvSpPr>
        <p:spPr bwMode="auto">
          <a:xfrm>
            <a:off x="214282" y="6372036"/>
            <a:ext cx="1428596" cy="369332"/>
          </a:xfrm>
          <a:prstGeom prst="rect">
            <a:avLst/>
          </a:prstGeom>
          <a:noFill/>
          <a:ln w="9525">
            <a:noFill/>
            <a:miter lim="800000"/>
            <a:headEnd/>
            <a:tailEnd/>
          </a:ln>
        </p:spPr>
        <p:txBody>
          <a:bodyPr wrap="none">
            <a:spAutoFit/>
          </a:bodyPr>
          <a:lstStyle/>
          <a:p>
            <a:r>
              <a:rPr lang="fr-FR" b="1" dirty="0">
                <a:solidFill>
                  <a:schemeClr val="bg1"/>
                </a:solidFill>
                <a:latin typeface="Arial" pitchFamily="34" charset="0"/>
                <a:cs typeface="Arial" pitchFamily="34" charset="0"/>
              </a:rPr>
              <a:t>Dr Chouikh</a:t>
            </a:r>
          </a:p>
        </p:txBody>
      </p:sp>
      <p:cxnSp>
        <p:nvCxnSpPr>
          <p:cNvPr id="10" name="Connecteur droit 9"/>
          <p:cNvCxnSpPr/>
          <p:nvPr/>
        </p:nvCxnSpPr>
        <p:spPr>
          <a:xfrm>
            <a:off x="6286512" y="4437112"/>
            <a:ext cx="2357454" cy="1588"/>
          </a:xfrm>
          <a:prstGeom prst="line">
            <a:avLst/>
          </a:prstGeom>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395536" y="162506"/>
            <a:ext cx="8496944" cy="1754326"/>
          </a:xfrm>
          <a:prstGeom prst="rect">
            <a:avLst/>
          </a:prstGeom>
          <a:noFill/>
          <a:ln>
            <a:noFill/>
          </a:ln>
        </p:spPr>
        <p:txBody>
          <a:bodyPr wrap="square" rtlCol="0">
            <a:spAutoFit/>
          </a:bodyPr>
          <a:lstStyle/>
          <a:p>
            <a:pPr>
              <a:lnSpc>
                <a:spcPct val="150000"/>
              </a:lnSpc>
            </a:pPr>
            <a:r>
              <a:rPr lang="fr-FR" b="1" u="sng" dirty="0" smtClean="0">
                <a:solidFill>
                  <a:srgbClr val="00B050"/>
                </a:solidFill>
                <a:latin typeface="Arial" pitchFamily="34" charset="0"/>
                <a:cs typeface="Arial" pitchFamily="34" charset="0"/>
              </a:rPr>
              <a:t>b- Dosage sans compétition IRMA:</a:t>
            </a:r>
            <a:endParaRPr lang="fr-FR" b="1" dirty="0" smtClean="0">
              <a:solidFill>
                <a:srgbClr val="00B050"/>
              </a:solidFill>
              <a:latin typeface="Arial" pitchFamily="34" charset="0"/>
              <a:cs typeface="Arial" pitchFamily="34" charset="0"/>
            </a:endParaRPr>
          </a:p>
          <a:p>
            <a:pPr>
              <a:lnSpc>
                <a:spcPct val="150000"/>
              </a:lnSpc>
            </a:pPr>
            <a:r>
              <a:rPr lang="fr-FR" dirty="0" smtClean="0">
                <a:solidFill>
                  <a:srgbClr val="000000"/>
                </a:solidFill>
                <a:latin typeface="Corbel" pitchFamily="34" charset="0"/>
              </a:rPr>
              <a:t>Technique caractérisée par  l’utilisation d’un anticorps anti-</a:t>
            </a:r>
            <a:r>
              <a:rPr lang="fr-FR" dirty="0" err="1" smtClean="0">
                <a:solidFill>
                  <a:srgbClr val="000000"/>
                </a:solidFill>
                <a:latin typeface="Corbel" pitchFamily="34" charset="0"/>
              </a:rPr>
              <a:t>isotype</a:t>
            </a:r>
            <a:r>
              <a:rPr lang="fr-FR" dirty="0" smtClean="0">
                <a:solidFill>
                  <a:srgbClr val="000000"/>
                </a:solidFill>
                <a:latin typeface="Corbel" pitchFamily="34" charset="0"/>
              </a:rPr>
              <a:t> marqué à un radio-isotope et </a:t>
            </a:r>
            <a:r>
              <a:rPr lang="fr-FR" dirty="0" smtClean="0">
                <a:solidFill>
                  <a:srgbClr val="080808"/>
                </a:solidFill>
                <a:latin typeface="Corbel" pitchFamily="34" charset="0"/>
              </a:rPr>
              <a:t>la radioactivité liée mesurée est proportionnelle à la quantité d’Ag à doser</a:t>
            </a:r>
          </a:p>
          <a:p>
            <a:pPr>
              <a:lnSpc>
                <a:spcPct val="150000"/>
              </a:lnSpc>
            </a:pPr>
            <a:endParaRPr lang="fr-FR" dirty="0" smtClean="0">
              <a:solidFill>
                <a:srgbClr val="000000"/>
              </a:solidFill>
              <a:latin typeface="Corbel" pitchFamily="34" charset="0"/>
            </a:endParaRPr>
          </a:p>
        </p:txBody>
      </p:sp>
      <p:sp>
        <p:nvSpPr>
          <p:cNvPr id="20" name="ZoneTexte 19"/>
          <p:cNvSpPr txBox="1"/>
          <p:nvPr/>
        </p:nvSpPr>
        <p:spPr>
          <a:xfrm>
            <a:off x="395536" y="1556792"/>
            <a:ext cx="8604448" cy="369332"/>
          </a:xfrm>
          <a:prstGeom prst="rect">
            <a:avLst/>
          </a:prstGeom>
          <a:noFill/>
        </p:spPr>
        <p:txBody>
          <a:bodyPr wrap="square" rtlCol="0">
            <a:spAutoFit/>
          </a:bodyPr>
          <a:lstStyle/>
          <a:p>
            <a:r>
              <a:rPr lang="fr-FR" b="1" u="sng" dirty="0" smtClean="0">
                <a:solidFill>
                  <a:srgbClr val="0070C0"/>
                </a:solidFill>
                <a:latin typeface="Corbel" pitchFamily="34" charset="0"/>
              </a:rPr>
              <a:t>Application </a:t>
            </a:r>
            <a:r>
              <a:rPr lang="fr-FR" b="1" dirty="0" smtClean="0">
                <a:solidFill>
                  <a:srgbClr val="0070C0"/>
                </a:solidFill>
                <a:latin typeface="Corbel" pitchFamily="34" charset="0"/>
              </a:rPr>
              <a:t>:  </a:t>
            </a:r>
            <a:r>
              <a:rPr lang="fr-FR" dirty="0" smtClean="0">
                <a:solidFill>
                  <a:srgbClr val="000000"/>
                </a:solidFill>
                <a:latin typeface="Corbel" pitchFamily="34" charset="0"/>
              </a:rPr>
              <a:t>Dosage des </a:t>
            </a:r>
            <a:r>
              <a:rPr lang="fr-FR" dirty="0" err="1" smtClean="0">
                <a:solidFill>
                  <a:srgbClr val="000000"/>
                </a:solidFill>
                <a:latin typeface="Corbel" pitchFamily="34" charset="0"/>
              </a:rPr>
              <a:t>IgE</a:t>
            </a:r>
            <a:r>
              <a:rPr lang="fr-FR" dirty="0" smtClean="0">
                <a:solidFill>
                  <a:srgbClr val="000000"/>
                </a:solidFill>
                <a:latin typeface="Corbel" pitchFamily="34" charset="0"/>
              </a:rPr>
              <a:t> spécifiques par </a:t>
            </a:r>
            <a:r>
              <a:rPr lang="fr-FR" b="1" u="sng" dirty="0" smtClean="0">
                <a:solidFill>
                  <a:srgbClr val="C00000"/>
                </a:solidFill>
                <a:latin typeface="Corbel" pitchFamily="34" charset="0"/>
              </a:rPr>
              <a:t>RAST </a:t>
            </a:r>
            <a:r>
              <a:rPr lang="fr-FR" b="1" u="sng" dirty="0" smtClean="0">
                <a:solidFill>
                  <a:srgbClr val="FF0000"/>
                </a:solidFill>
                <a:latin typeface="Corbel" pitchFamily="34" charset="0"/>
              </a:rPr>
              <a:t> </a:t>
            </a:r>
            <a:r>
              <a:rPr lang="fr-FR" dirty="0" smtClean="0">
                <a:solidFill>
                  <a:srgbClr val="000000"/>
                </a:solidFill>
                <a:latin typeface="Corbel" pitchFamily="34" charset="0"/>
              </a:rPr>
              <a:t>(technique en milieu solide)</a:t>
            </a:r>
            <a:r>
              <a:rPr lang="fr-FR" b="1" u="sng" dirty="0" smtClean="0">
                <a:solidFill>
                  <a:srgbClr val="FF0000"/>
                </a:solidFill>
                <a:latin typeface="Corbel" pitchFamily="34" charset="0"/>
              </a:rPr>
              <a:t> </a:t>
            </a:r>
            <a:endParaRPr lang="fr-FR" b="1" u="sng" dirty="0">
              <a:solidFill>
                <a:srgbClr val="FF0000"/>
              </a:solidFill>
              <a:latin typeface="Corbel" pitchFamily="34" charset="0"/>
            </a:endParaRPr>
          </a:p>
        </p:txBody>
      </p:sp>
      <p:pic>
        <p:nvPicPr>
          <p:cNvPr id="2050" name="Picture 2" descr="C:\Users\toshiba\Desktop\Sans titre.png"/>
          <p:cNvPicPr>
            <a:picLocks noChangeAspect="1" noChangeArrowheads="1"/>
          </p:cNvPicPr>
          <p:nvPr/>
        </p:nvPicPr>
        <p:blipFill>
          <a:blip r:embed="rId2" cstate="print"/>
          <a:srcRect l="3194" t="1463" r="2792" b="3231"/>
          <a:stretch>
            <a:fillRect/>
          </a:stretch>
        </p:blipFill>
        <p:spPr bwMode="auto">
          <a:xfrm>
            <a:off x="683568" y="2132856"/>
            <a:ext cx="8064896" cy="4248472"/>
          </a:xfrm>
          <a:prstGeom prst="rect">
            <a:avLst/>
          </a:prstGeom>
          <a:noFill/>
        </p:spPr>
      </p:pic>
      <p:sp>
        <p:nvSpPr>
          <p:cNvPr id="21" name="Flèche droite rayée 20"/>
          <p:cNvSpPr/>
          <p:nvPr/>
        </p:nvSpPr>
        <p:spPr>
          <a:xfrm>
            <a:off x="252660" y="83785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rganigramme : Connecteur 21"/>
          <p:cNvSpPr/>
          <p:nvPr/>
        </p:nvSpPr>
        <p:spPr>
          <a:xfrm>
            <a:off x="324098" y="177338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p:cNvSpPr txBox="1"/>
          <p:nvPr/>
        </p:nvSpPr>
        <p:spPr>
          <a:xfrm>
            <a:off x="467544" y="692696"/>
            <a:ext cx="8459111" cy="1384995"/>
          </a:xfrm>
          <a:prstGeom prst="rect">
            <a:avLst/>
          </a:prstGeom>
          <a:noFill/>
        </p:spPr>
        <p:txBody>
          <a:bodyPr wrap="none" rtlCol="0">
            <a:spAutoFit/>
          </a:bodyPr>
          <a:lstStyle/>
          <a:p>
            <a:pPr>
              <a:lnSpc>
                <a:spcPct val="150000"/>
              </a:lnSpc>
            </a:pPr>
            <a:r>
              <a:rPr lang="fr-FR" b="1" u="sng" dirty="0" smtClean="0">
                <a:solidFill>
                  <a:srgbClr val="00B050"/>
                </a:solidFill>
                <a:latin typeface="Arial" pitchFamily="34" charset="0"/>
                <a:cs typeface="Arial" pitchFamily="34" charset="0"/>
              </a:rPr>
              <a:t>c- Test de </a:t>
            </a:r>
            <a:r>
              <a:rPr lang="fr-FR" b="1" u="sng" dirty="0" err="1" smtClean="0">
                <a:solidFill>
                  <a:srgbClr val="00B050"/>
                </a:solidFill>
                <a:latin typeface="Arial" pitchFamily="34" charset="0"/>
                <a:cs typeface="Arial" pitchFamily="34" charset="0"/>
              </a:rPr>
              <a:t>Farr</a:t>
            </a:r>
            <a:r>
              <a:rPr lang="fr-FR" b="1" u="sng" dirty="0" smtClean="0">
                <a:solidFill>
                  <a:srgbClr val="00B050"/>
                </a:solidFill>
                <a:latin typeface="Arial" pitchFamily="34" charset="0"/>
                <a:cs typeface="Arial" pitchFamily="34" charset="0"/>
              </a:rPr>
              <a:t> </a:t>
            </a:r>
            <a:r>
              <a:rPr lang="fr-FR" b="1" dirty="0" smtClean="0">
                <a:solidFill>
                  <a:srgbClr val="00B050"/>
                </a:solidFill>
                <a:latin typeface="Arial" pitchFamily="34" charset="0"/>
                <a:cs typeface="Arial" pitchFamily="34" charset="0"/>
              </a:rPr>
              <a:t>: </a:t>
            </a:r>
          </a:p>
          <a:p>
            <a:pPr>
              <a:lnSpc>
                <a:spcPct val="150000"/>
              </a:lnSpc>
            </a:pPr>
            <a:r>
              <a:rPr lang="fr-FR" dirty="0" smtClean="0">
                <a:solidFill>
                  <a:srgbClr val="080808"/>
                </a:solidFill>
                <a:latin typeface="Corbel" pitchFamily="34" charset="0"/>
              </a:rPr>
              <a:t>Technique radio-immunologique en milieu liquide utilisée pour recherche des anticorps </a:t>
            </a:r>
          </a:p>
          <a:p>
            <a:pPr>
              <a:lnSpc>
                <a:spcPct val="150000"/>
              </a:lnSpc>
            </a:pPr>
            <a:r>
              <a:rPr lang="fr-FR" dirty="0" smtClean="0">
                <a:solidFill>
                  <a:srgbClr val="080808"/>
                </a:solidFill>
                <a:latin typeface="Corbel" pitchFamily="34" charset="0"/>
              </a:rPr>
              <a:t>anti-DNA  natif (double brin) marqueur du lupus érythémateux systémique (LES)</a:t>
            </a:r>
          </a:p>
        </p:txBody>
      </p:sp>
      <p:pic>
        <p:nvPicPr>
          <p:cNvPr id="19" name="Image 1" descr="Test de Farr"/>
          <p:cNvPicPr>
            <a:picLocks noChangeAspect="1" noChangeArrowheads="1"/>
          </p:cNvPicPr>
          <p:nvPr/>
        </p:nvPicPr>
        <p:blipFill>
          <a:blip r:embed="rId2" cstate="print"/>
          <a:srcRect/>
          <a:stretch>
            <a:fillRect/>
          </a:stretch>
        </p:blipFill>
        <p:spPr bwMode="auto">
          <a:xfrm>
            <a:off x="467544" y="2132855"/>
            <a:ext cx="8429684" cy="4077065"/>
          </a:xfrm>
          <a:prstGeom prst="rect">
            <a:avLst/>
          </a:prstGeom>
          <a:noFill/>
          <a:ln w="9525">
            <a:noFill/>
            <a:miter lim="800000"/>
            <a:headEnd/>
            <a:tailEnd/>
          </a:ln>
        </p:spPr>
      </p:pic>
      <p:sp>
        <p:nvSpPr>
          <p:cNvPr id="23" name="ZoneTexte 22"/>
          <p:cNvSpPr txBox="1"/>
          <p:nvPr/>
        </p:nvSpPr>
        <p:spPr>
          <a:xfrm>
            <a:off x="418630" y="260648"/>
            <a:ext cx="4527714" cy="646331"/>
          </a:xfrm>
          <a:prstGeom prst="rect">
            <a:avLst/>
          </a:prstGeom>
          <a:noFill/>
        </p:spPr>
        <p:txBody>
          <a:bodyPr wrap="none" rtlCol="0">
            <a:spAutoFit/>
          </a:bodyPr>
          <a:lstStyle/>
          <a:p>
            <a:r>
              <a:rPr lang="fr-FR" b="1" u="sng" dirty="0" smtClean="0">
                <a:solidFill>
                  <a:srgbClr val="C00000"/>
                </a:solidFill>
                <a:latin typeface="Arial" pitchFamily="34" charset="0"/>
                <a:cs typeface="Arial" pitchFamily="34" charset="0"/>
              </a:rPr>
              <a:t>1.Techniques  radio- immunologiques:  </a:t>
            </a:r>
            <a:br>
              <a:rPr lang="fr-FR" b="1" u="sng" dirty="0" smtClean="0">
                <a:solidFill>
                  <a:srgbClr val="C00000"/>
                </a:solidFill>
                <a:latin typeface="Arial" pitchFamily="34" charset="0"/>
                <a:cs typeface="Arial" pitchFamily="34" charset="0"/>
              </a:rPr>
            </a:br>
            <a:endParaRPr lang="fr-FR" dirty="0">
              <a:solidFill>
                <a:srgbClr val="C00000"/>
              </a:solidFill>
              <a:latin typeface="Arial" pitchFamily="34" charset="0"/>
              <a:cs typeface="Arial" pitchFamily="34" charset="0"/>
            </a:endParaRPr>
          </a:p>
        </p:txBody>
      </p:sp>
      <p:sp>
        <p:nvSpPr>
          <p:cNvPr id="6" name="Flèche droite rayée 5"/>
          <p:cNvSpPr/>
          <p:nvPr/>
        </p:nvSpPr>
        <p:spPr>
          <a:xfrm>
            <a:off x="251520" y="134076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èche droite rayée 7"/>
          <p:cNvSpPr/>
          <p:nvPr/>
        </p:nvSpPr>
        <p:spPr>
          <a:xfrm>
            <a:off x="323528" y="14859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rayée 10"/>
          <p:cNvSpPr/>
          <p:nvPr/>
        </p:nvSpPr>
        <p:spPr>
          <a:xfrm>
            <a:off x="323528" y="292608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496410" y="1281534"/>
            <a:ext cx="8468078" cy="880369"/>
          </a:xfrm>
          <a:prstGeom prst="rect">
            <a:avLst/>
          </a:prstGeom>
          <a:noFill/>
        </p:spPr>
        <p:txBody>
          <a:bodyPr wrap="square" rtlCol="0">
            <a:spAutoFit/>
          </a:bodyPr>
          <a:lstStyle/>
          <a:p>
            <a:pPr algn="just">
              <a:lnSpc>
                <a:spcPct val="150000"/>
              </a:lnSpc>
            </a:pPr>
            <a:r>
              <a:rPr lang="fr-FR" dirty="0" smtClean="0">
                <a:solidFill>
                  <a:srgbClr val="080808"/>
                </a:solidFill>
                <a:latin typeface="Corbel" pitchFamily="34" charset="0"/>
              </a:rPr>
              <a:t>Technique immunologique utilisant une enzyme (suite à son interaction avec son substrat spécifique)  comme marqueur de détection.</a:t>
            </a:r>
            <a:endParaRPr lang="fr-FR" dirty="0">
              <a:solidFill>
                <a:srgbClr val="080808"/>
              </a:solidFill>
              <a:latin typeface="Corbel" pitchFamily="34" charset="0"/>
            </a:endParaRPr>
          </a:p>
        </p:txBody>
      </p:sp>
      <p:sp>
        <p:nvSpPr>
          <p:cNvPr id="14" name="ZoneTexte 13"/>
          <p:cNvSpPr txBox="1"/>
          <p:nvPr/>
        </p:nvSpPr>
        <p:spPr>
          <a:xfrm>
            <a:off x="611560" y="980728"/>
            <a:ext cx="1915909" cy="369332"/>
          </a:xfrm>
          <a:prstGeom prst="rect">
            <a:avLst/>
          </a:prstGeom>
          <a:noFill/>
        </p:spPr>
        <p:txBody>
          <a:bodyPr wrap="none" rtlCol="0">
            <a:spAutoFit/>
          </a:bodyPr>
          <a:lstStyle/>
          <a:p>
            <a:pPr>
              <a:buFont typeface="Wingdings" pitchFamily="2" charset="2"/>
              <a:buChar char="v"/>
            </a:pPr>
            <a:r>
              <a:rPr lang="fr-FR" b="1" u="sng" dirty="0" smtClean="0">
                <a:solidFill>
                  <a:srgbClr val="00B050"/>
                </a:solidFill>
                <a:latin typeface="Arial" pitchFamily="34" charset="0"/>
                <a:cs typeface="Arial" pitchFamily="34" charset="0"/>
              </a:rPr>
              <a:t>  Généralités :</a:t>
            </a:r>
            <a:endParaRPr lang="fr-FR" b="1" u="sng" dirty="0">
              <a:solidFill>
                <a:srgbClr val="00B050"/>
              </a:solidFill>
              <a:latin typeface="Arial" pitchFamily="34" charset="0"/>
              <a:cs typeface="Arial" pitchFamily="34" charset="0"/>
            </a:endParaRPr>
          </a:p>
        </p:txBody>
      </p:sp>
      <p:sp>
        <p:nvSpPr>
          <p:cNvPr id="15" name="ZoneTexte 14"/>
          <p:cNvSpPr txBox="1"/>
          <p:nvPr/>
        </p:nvSpPr>
        <p:spPr>
          <a:xfrm>
            <a:off x="611560" y="4869160"/>
            <a:ext cx="8105422" cy="1338828"/>
          </a:xfrm>
          <a:prstGeom prst="rect">
            <a:avLst/>
          </a:prstGeom>
          <a:noFill/>
        </p:spPr>
        <p:txBody>
          <a:bodyPr wrap="square" rtlCol="0">
            <a:spAutoFit/>
          </a:bodyPr>
          <a:lstStyle/>
          <a:p>
            <a:pPr>
              <a:lnSpc>
                <a:spcPct val="150000"/>
              </a:lnSpc>
              <a:buFont typeface="Wingdings" pitchFamily="2" charset="2"/>
              <a:buChar char="v"/>
            </a:pPr>
            <a:r>
              <a:rPr lang="fr-FR" b="1" u="sng" dirty="0" smtClean="0">
                <a:solidFill>
                  <a:srgbClr val="00B050"/>
                </a:solidFill>
                <a:latin typeface="Arial" pitchFamily="34" charset="0"/>
                <a:cs typeface="Arial" pitchFamily="34" charset="0"/>
              </a:rPr>
              <a:t>  Lecture :</a:t>
            </a:r>
          </a:p>
          <a:p>
            <a:pPr>
              <a:lnSpc>
                <a:spcPct val="150000"/>
              </a:lnSpc>
            </a:pPr>
            <a:r>
              <a:rPr lang="fr-FR" dirty="0" smtClean="0">
                <a:solidFill>
                  <a:srgbClr val="080808"/>
                </a:solidFill>
                <a:latin typeface="Corbel" pitchFamily="34" charset="0"/>
              </a:rPr>
              <a:t>Spectrophotométrie d’absorption qui consiste à mesurer l'absorbance ou la  densité optique (DO)  du </a:t>
            </a:r>
            <a:r>
              <a:rPr lang="fr-FR" dirty="0" err="1" smtClean="0">
                <a:solidFill>
                  <a:srgbClr val="080808"/>
                </a:solidFill>
                <a:latin typeface="Corbel" pitchFamily="34" charset="0"/>
              </a:rPr>
              <a:t>chromogéne</a:t>
            </a:r>
            <a:r>
              <a:rPr lang="fr-FR" dirty="0" smtClean="0">
                <a:solidFill>
                  <a:srgbClr val="080808"/>
                </a:solidFill>
                <a:latin typeface="Corbel" pitchFamily="34" charset="0"/>
              </a:rPr>
              <a:t> </a:t>
            </a:r>
            <a:endParaRPr lang="fr-FR" dirty="0">
              <a:solidFill>
                <a:srgbClr val="080808"/>
              </a:solidFill>
              <a:latin typeface="Corbel" pitchFamily="34" charset="0"/>
            </a:endParaRPr>
          </a:p>
        </p:txBody>
      </p:sp>
      <p:sp>
        <p:nvSpPr>
          <p:cNvPr id="16" name="ZoneTexte 15"/>
          <p:cNvSpPr txBox="1"/>
          <p:nvPr/>
        </p:nvSpPr>
        <p:spPr>
          <a:xfrm>
            <a:off x="611560" y="2283837"/>
            <a:ext cx="8280920" cy="2585323"/>
          </a:xfrm>
          <a:prstGeom prst="rect">
            <a:avLst/>
          </a:prstGeom>
          <a:noFill/>
        </p:spPr>
        <p:txBody>
          <a:bodyPr wrap="square" rtlCol="0">
            <a:spAutoFit/>
          </a:bodyPr>
          <a:lstStyle/>
          <a:p>
            <a:pPr>
              <a:lnSpc>
                <a:spcPct val="150000"/>
              </a:lnSpc>
              <a:buFont typeface="Wingdings" pitchFamily="2" charset="2"/>
              <a:buChar char="v"/>
            </a:pPr>
            <a:r>
              <a:rPr lang="fr-FR" b="1" u="sng" dirty="0" smtClean="0">
                <a:solidFill>
                  <a:srgbClr val="00B050"/>
                </a:solidFill>
                <a:latin typeface="Arial" pitchFamily="34" charset="0"/>
                <a:cs typeface="Arial" pitchFamily="34" charset="0"/>
              </a:rPr>
              <a:t>  Enzyme-substrat:</a:t>
            </a:r>
          </a:p>
          <a:p>
            <a:pPr>
              <a:lnSpc>
                <a:spcPct val="150000"/>
              </a:lnSpc>
            </a:pPr>
            <a:r>
              <a:rPr lang="fr-FR" dirty="0" smtClean="0">
                <a:solidFill>
                  <a:srgbClr val="080808"/>
                </a:solidFill>
                <a:latin typeface="Corbel" pitchFamily="34" charset="0"/>
              </a:rPr>
              <a:t>L’enzyme agit comme catalyseur en se liant au substrat et facilite  sa dégradation  et la formation  d’un composé </a:t>
            </a:r>
            <a:r>
              <a:rPr lang="fr-FR" dirty="0" err="1" smtClean="0">
                <a:solidFill>
                  <a:srgbClr val="080808"/>
                </a:solidFill>
                <a:latin typeface="Corbel" pitchFamily="34" charset="0"/>
              </a:rPr>
              <a:t>chromogénique</a:t>
            </a:r>
            <a:r>
              <a:rPr lang="fr-FR" dirty="0" smtClean="0">
                <a:solidFill>
                  <a:srgbClr val="080808"/>
                </a:solidFill>
                <a:latin typeface="Corbel" pitchFamily="34" charset="0"/>
              </a:rPr>
              <a:t>.  </a:t>
            </a:r>
          </a:p>
          <a:p>
            <a:pPr>
              <a:lnSpc>
                <a:spcPct val="150000"/>
              </a:lnSpc>
            </a:pPr>
            <a:r>
              <a:rPr lang="fr-FR" dirty="0" smtClean="0">
                <a:solidFill>
                  <a:srgbClr val="080808"/>
                </a:solidFill>
                <a:latin typeface="Corbel" pitchFamily="34" charset="0"/>
              </a:rPr>
              <a:t>Plusieurs enzymes sont utilisées:</a:t>
            </a:r>
          </a:p>
          <a:p>
            <a:pPr indent="722313">
              <a:lnSpc>
                <a:spcPct val="150000"/>
              </a:lnSpc>
            </a:pPr>
            <a:r>
              <a:rPr lang="fr-FR" dirty="0" smtClean="0">
                <a:solidFill>
                  <a:srgbClr val="080808"/>
                </a:solidFill>
                <a:latin typeface="Corbel" pitchFamily="34" charset="0"/>
              </a:rPr>
              <a:t>La peroxydase  H2O2 (peroxyde d’</a:t>
            </a:r>
            <a:r>
              <a:rPr lang="fr-FR" dirty="0" err="1" smtClean="0">
                <a:solidFill>
                  <a:srgbClr val="080808"/>
                </a:solidFill>
                <a:latin typeface="Corbel" pitchFamily="34" charset="0"/>
              </a:rPr>
              <a:t>hydrogéne</a:t>
            </a:r>
            <a:r>
              <a:rPr lang="fr-FR" dirty="0" smtClean="0">
                <a:solidFill>
                  <a:srgbClr val="080808"/>
                </a:solidFill>
                <a:latin typeface="Corbel" pitchFamily="34" charset="0"/>
              </a:rPr>
              <a:t>)</a:t>
            </a:r>
          </a:p>
          <a:p>
            <a:pPr indent="722313">
              <a:lnSpc>
                <a:spcPct val="150000"/>
              </a:lnSpc>
            </a:pPr>
            <a:r>
              <a:rPr lang="fr-FR" dirty="0" smtClean="0">
                <a:solidFill>
                  <a:srgbClr val="080808"/>
                </a:solidFill>
                <a:latin typeface="Corbel" pitchFamily="34" charset="0"/>
              </a:rPr>
              <a:t>Phosphatase alcaline PNPP (p-</a:t>
            </a:r>
            <a:r>
              <a:rPr lang="fr-FR" dirty="0" err="1" smtClean="0">
                <a:solidFill>
                  <a:srgbClr val="080808"/>
                </a:solidFill>
                <a:latin typeface="Corbel" pitchFamily="34" charset="0"/>
              </a:rPr>
              <a:t>nitrophenyl</a:t>
            </a:r>
            <a:r>
              <a:rPr lang="fr-FR" dirty="0" smtClean="0">
                <a:solidFill>
                  <a:srgbClr val="080808"/>
                </a:solidFill>
                <a:latin typeface="Corbel" pitchFamily="34" charset="0"/>
              </a:rPr>
              <a:t> phosphate)</a:t>
            </a:r>
            <a:endParaRPr lang="fr-FR" dirty="0">
              <a:solidFill>
                <a:srgbClr val="080808"/>
              </a:solidFill>
              <a:latin typeface="Corbel" pitchFamily="34" charset="0"/>
            </a:endParaRPr>
          </a:p>
        </p:txBody>
      </p:sp>
      <p:sp>
        <p:nvSpPr>
          <p:cNvPr id="17" name="ZoneTexte 16"/>
          <p:cNvSpPr txBox="1"/>
          <p:nvPr/>
        </p:nvSpPr>
        <p:spPr>
          <a:xfrm>
            <a:off x="395536" y="404664"/>
            <a:ext cx="5070555" cy="369332"/>
          </a:xfrm>
          <a:prstGeom prst="rect">
            <a:avLst/>
          </a:prstGeom>
          <a:noFill/>
        </p:spPr>
        <p:txBody>
          <a:bodyPr wrap="none" rtlCol="0">
            <a:spAutoFit/>
          </a:bodyPr>
          <a:lstStyle/>
          <a:p>
            <a:r>
              <a:rPr lang="fr-FR" b="1" u="sng" dirty="0" smtClean="0">
                <a:solidFill>
                  <a:srgbClr val="C00000"/>
                </a:solidFill>
                <a:latin typeface="Arial" pitchFamily="34" charset="0"/>
                <a:cs typeface="Arial" pitchFamily="34" charset="0"/>
              </a:rPr>
              <a:t>2.Techniques  immuno-</a:t>
            </a:r>
            <a:r>
              <a:rPr lang="fr-FR" b="1" u="sng" dirty="0" err="1" smtClean="0">
                <a:solidFill>
                  <a:srgbClr val="C00000"/>
                </a:solidFill>
                <a:latin typeface="Arial" pitchFamily="34" charset="0"/>
                <a:cs typeface="Arial" pitchFamily="34" charset="0"/>
              </a:rPr>
              <a:t>enzymtiques</a:t>
            </a:r>
            <a:r>
              <a:rPr lang="fr-FR" b="1" u="sng" dirty="0" smtClean="0">
                <a:solidFill>
                  <a:srgbClr val="C00000"/>
                </a:solidFill>
                <a:latin typeface="Arial" pitchFamily="34" charset="0"/>
                <a:cs typeface="Arial" pitchFamily="34" charset="0"/>
              </a:rPr>
              <a:t> (EIA )</a:t>
            </a:r>
            <a:r>
              <a:rPr lang="fr-FR" b="1" dirty="0" smtClean="0">
                <a:solidFill>
                  <a:srgbClr val="C00000"/>
                </a:solidFill>
                <a:latin typeface="Arial" pitchFamily="34" charset="0"/>
                <a:cs typeface="Arial" pitchFamily="34" charset="0"/>
              </a:rPr>
              <a:t> :  </a:t>
            </a:r>
            <a:endParaRPr lang="fr-FR" u="sng" dirty="0">
              <a:solidFill>
                <a:srgbClr val="C00000"/>
              </a:solidFill>
              <a:latin typeface="Arial" pitchFamily="34" charset="0"/>
              <a:cs typeface="Arial" pitchFamily="34" charset="0"/>
            </a:endParaRPr>
          </a:p>
        </p:txBody>
      </p:sp>
      <p:sp>
        <p:nvSpPr>
          <p:cNvPr id="18" name="Flèche droite rayée 17"/>
          <p:cNvSpPr/>
          <p:nvPr/>
        </p:nvSpPr>
        <p:spPr>
          <a:xfrm>
            <a:off x="323528" y="551837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rayée 18"/>
          <p:cNvSpPr/>
          <p:nvPr/>
        </p:nvSpPr>
        <p:spPr>
          <a:xfrm>
            <a:off x="323528" y="371817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rganigramme : Connecteur 19"/>
          <p:cNvSpPr/>
          <p:nvPr/>
        </p:nvSpPr>
        <p:spPr>
          <a:xfrm>
            <a:off x="1188194" y="4225078"/>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rganigramme : Connecteur 20"/>
          <p:cNvSpPr/>
          <p:nvPr/>
        </p:nvSpPr>
        <p:spPr>
          <a:xfrm>
            <a:off x="1188194" y="465370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544016" y="260648"/>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dirty="0" smtClean="0">
                <a:solidFill>
                  <a:srgbClr val="C00000"/>
                </a:solidFill>
                <a:latin typeface="Arial" pitchFamily="34" charset="0"/>
                <a:ea typeface="+mj-ea"/>
                <a:cs typeface="Arial" pitchFamily="34" charset="0"/>
              </a:rPr>
              <a:t>2</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 </a:t>
            </a:r>
            <a:endParaRPr kumimoji="0" lang="fr-FR" sz="2000" b="1" i="0"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8" name="ZoneTexte 7"/>
          <p:cNvSpPr txBox="1"/>
          <p:nvPr/>
        </p:nvSpPr>
        <p:spPr>
          <a:xfrm>
            <a:off x="611560" y="827420"/>
            <a:ext cx="2159566" cy="369332"/>
          </a:xfrm>
          <a:prstGeom prst="rect">
            <a:avLst/>
          </a:prstGeom>
          <a:noFill/>
        </p:spPr>
        <p:txBody>
          <a:bodyPr wrap="none" rtlCol="0">
            <a:spAutoFit/>
          </a:bodyPr>
          <a:lstStyle/>
          <a:p>
            <a:pPr>
              <a:buFont typeface="Wingdings" pitchFamily="2" charset="2"/>
              <a:buChar char="v"/>
            </a:pPr>
            <a:r>
              <a:rPr lang="fr-FR" b="1" u="sng" dirty="0" smtClean="0">
                <a:solidFill>
                  <a:srgbClr val="00B050"/>
                </a:solidFill>
                <a:latin typeface="Arial" pitchFamily="34" charset="0"/>
                <a:cs typeface="Arial" pitchFamily="34" charset="0"/>
              </a:rPr>
              <a:t>  Classification :</a:t>
            </a:r>
            <a:endParaRPr lang="fr-FR" b="1" u="sng" dirty="0">
              <a:solidFill>
                <a:srgbClr val="00B050"/>
              </a:solidFill>
              <a:latin typeface="Arial" pitchFamily="34" charset="0"/>
              <a:cs typeface="Arial" pitchFamily="34" charset="0"/>
            </a:endParaRPr>
          </a:p>
        </p:txBody>
      </p:sp>
      <p:pic>
        <p:nvPicPr>
          <p:cNvPr id="2" name="Picture 2" descr="C:\Users\toshiba\Desktop\Sans titre.png"/>
          <p:cNvPicPr>
            <a:picLocks noChangeAspect="1" noChangeArrowheads="1"/>
          </p:cNvPicPr>
          <p:nvPr/>
        </p:nvPicPr>
        <p:blipFill>
          <a:blip r:embed="rId2" cstate="print"/>
          <a:srcRect/>
          <a:stretch>
            <a:fillRect/>
          </a:stretch>
        </p:blipFill>
        <p:spPr bwMode="auto">
          <a:xfrm>
            <a:off x="1043608" y="1628800"/>
            <a:ext cx="7183437" cy="4512568"/>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539552" y="1052736"/>
            <a:ext cx="9073008" cy="923330"/>
          </a:xfrm>
          <a:prstGeom prst="rect">
            <a:avLst/>
          </a:prstGeom>
          <a:noFill/>
        </p:spPr>
        <p:txBody>
          <a:bodyPr wrap="square" rtlCol="0">
            <a:spAutoFit/>
          </a:bodyPr>
          <a:lstStyle/>
          <a:p>
            <a:pPr>
              <a:lnSpc>
                <a:spcPct val="150000"/>
              </a:lnSpc>
            </a:pPr>
            <a:r>
              <a:rPr lang="fr-FR" dirty="0" smtClean="0">
                <a:solidFill>
                  <a:srgbClr val="080808"/>
                </a:solidFill>
                <a:latin typeface="Corbel" pitchFamily="34" charset="0"/>
              </a:rPr>
              <a:t>Permet la recherche des anticorps</a:t>
            </a:r>
          </a:p>
          <a:p>
            <a:pPr>
              <a:lnSpc>
                <a:spcPct val="150000"/>
              </a:lnSpc>
            </a:pPr>
            <a:r>
              <a:rPr lang="fr-FR" dirty="0" smtClean="0">
                <a:solidFill>
                  <a:srgbClr val="080808"/>
                </a:solidFill>
                <a:latin typeface="Corbel" pitchFamily="34" charset="0"/>
              </a:rPr>
              <a:t>La révélation se fait par un conjugué anti-globuline dirigé contre l’</a:t>
            </a:r>
            <a:r>
              <a:rPr lang="fr-FR" dirty="0" err="1" smtClean="0">
                <a:solidFill>
                  <a:srgbClr val="080808"/>
                </a:solidFill>
                <a:latin typeface="Corbel" pitchFamily="34" charset="0"/>
              </a:rPr>
              <a:t>isotype</a:t>
            </a:r>
            <a:r>
              <a:rPr lang="fr-FR" dirty="0" smtClean="0">
                <a:solidFill>
                  <a:srgbClr val="080808"/>
                </a:solidFill>
                <a:latin typeface="Corbel" pitchFamily="34" charset="0"/>
              </a:rPr>
              <a:t>  de l’</a:t>
            </a:r>
            <a:r>
              <a:rPr lang="fr-FR" dirty="0" err="1" smtClean="0">
                <a:solidFill>
                  <a:srgbClr val="080808"/>
                </a:solidFill>
                <a:latin typeface="Corbel" pitchFamily="34" charset="0"/>
              </a:rPr>
              <a:t>Ac</a:t>
            </a:r>
            <a:r>
              <a:rPr lang="fr-FR" dirty="0" smtClean="0">
                <a:solidFill>
                  <a:srgbClr val="080808"/>
                </a:solidFill>
                <a:latin typeface="Corbel" pitchFamily="34" charset="0"/>
              </a:rPr>
              <a:t> à doser</a:t>
            </a:r>
          </a:p>
        </p:txBody>
      </p:sp>
      <p:sp>
        <p:nvSpPr>
          <p:cNvPr id="20" name="ZoneTexte 19"/>
          <p:cNvSpPr txBox="1"/>
          <p:nvPr/>
        </p:nvSpPr>
        <p:spPr>
          <a:xfrm>
            <a:off x="539552" y="5445224"/>
            <a:ext cx="8129566" cy="923330"/>
          </a:xfrm>
          <a:prstGeom prst="rect">
            <a:avLst/>
          </a:prstGeom>
          <a:noFill/>
        </p:spPr>
        <p:txBody>
          <a:bodyPr wrap="square" rtlCol="0">
            <a:spAutoFit/>
          </a:bodyPr>
          <a:lstStyle/>
          <a:p>
            <a:pPr>
              <a:lnSpc>
                <a:spcPct val="150000"/>
              </a:lnSpc>
            </a:pPr>
            <a:r>
              <a:rPr lang="fr-FR" b="1" dirty="0" smtClean="0">
                <a:solidFill>
                  <a:srgbClr val="0070C0"/>
                </a:solidFill>
                <a:latin typeface="Corbel" pitchFamily="34" charset="0"/>
              </a:rPr>
              <a:t>Exemples d’application :</a:t>
            </a:r>
          </a:p>
          <a:p>
            <a:pPr>
              <a:lnSpc>
                <a:spcPct val="150000"/>
              </a:lnSpc>
            </a:pPr>
            <a:r>
              <a:rPr lang="fr-FR" dirty="0" smtClean="0">
                <a:solidFill>
                  <a:srgbClr val="080808"/>
                </a:solidFill>
                <a:latin typeface="Corbel" pitchFamily="34" charset="0"/>
              </a:rPr>
              <a:t>Sérologie Covid19, </a:t>
            </a:r>
            <a:r>
              <a:rPr lang="fr-FR" dirty="0" err="1" smtClean="0">
                <a:solidFill>
                  <a:srgbClr val="080808"/>
                </a:solidFill>
                <a:latin typeface="Corbel" pitchFamily="34" charset="0"/>
              </a:rPr>
              <a:t>toxoplasmose,hépatite</a:t>
            </a:r>
            <a:r>
              <a:rPr lang="fr-FR" dirty="0" smtClean="0">
                <a:solidFill>
                  <a:srgbClr val="080808"/>
                </a:solidFill>
                <a:latin typeface="Corbel" pitchFamily="34" charset="0"/>
              </a:rPr>
              <a:t>, HIV…</a:t>
            </a:r>
          </a:p>
        </p:txBody>
      </p:sp>
      <p:sp>
        <p:nvSpPr>
          <p:cNvPr id="9" name="Flèche droite rayée 8"/>
          <p:cNvSpPr/>
          <p:nvPr/>
        </p:nvSpPr>
        <p:spPr>
          <a:xfrm>
            <a:off x="323528" y="126876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rayée 9"/>
          <p:cNvSpPr/>
          <p:nvPr/>
        </p:nvSpPr>
        <p:spPr>
          <a:xfrm>
            <a:off x="395536" y="609443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rganigramme : Connecteur 10"/>
          <p:cNvSpPr/>
          <p:nvPr/>
        </p:nvSpPr>
        <p:spPr>
          <a:xfrm>
            <a:off x="396106" y="573382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Flèche droite rayée 11"/>
          <p:cNvSpPr/>
          <p:nvPr/>
        </p:nvSpPr>
        <p:spPr>
          <a:xfrm>
            <a:off x="323528" y="1718221"/>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ure 2" descr="C:\Users\toshiba\Desktop\Sans titre.png"/>
          <p:cNvPicPr>
            <a:picLocks noChangeAspect="1" noChangeArrowheads="1"/>
          </p:cNvPicPr>
          <p:nvPr/>
        </p:nvPicPr>
        <p:blipFill>
          <a:blip r:embed="rId2" cstate="print"/>
          <a:srcRect r="57407"/>
          <a:stretch>
            <a:fillRect/>
          </a:stretch>
        </p:blipFill>
        <p:spPr bwMode="auto">
          <a:xfrm>
            <a:off x="971600" y="2060848"/>
            <a:ext cx="2941960" cy="3371850"/>
          </a:xfrm>
          <a:prstGeom prst="rect">
            <a:avLst/>
          </a:prstGeom>
          <a:noFill/>
        </p:spPr>
      </p:pic>
      <p:pic>
        <p:nvPicPr>
          <p:cNvPr id="7171" name="Picture 3" descr="C:\Users\toshiba\Desktop\Sans titre.png"/>
          <p:cNvPicPr>
            <a:picLocks noChangeAspect="1" noChangeArrowheads="1"/>
          </p:cNvPicPr>
          <p:nvPr/>
        </p:nvPicPr>
        <p:blipFill>
          <a:blip r:embed="rId3" cstate="print"/>
          <a:srcRect/>
          <a:stretch>
            <a:fillRect/>
          </a:stretch>
        </p:blipFill>
        <p:spPr bwMode="auto">
          <a:xfrm>
            <a:off x="4211960" y="2082899"/>
            <a:ext cx="4438650" cy="3362325"/>
          </a:xfrm>
          <a:prstGeom prst="rect">
            <a:avLst/>
          </a:prstGeom>
          <a:noFill/>
        </p:spPr>
      </p:pic>
      <p:sp>
        <p:nvSpPr>
          <p:cNvPr id="13"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dirty="0" smtClean="0">
                <a:solidFill>
                  <a:srgbClr val="C00000"/>
                </a:solidFill>
                <a:latin typeface="Arial" pitchFamily="34" charset="0"/>
                <a:ea typeface="+mj-ea"/>
                <a:cs typeface="Arial" pitchFamily="34" charset="0"/>
              </a:rPr>
              <a:t>2</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endParaRPr kumimoji="0" lang="fr-FR" sz="2000" b="1" i="0" u="sng"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16" name="ZoneTexte 15"/>
          <p:cNvSpPr txBox="1"/>
          <p:nvPr/>
        </p:nvSpPr>
        <p:spPr>
          <a:xfrm>
            <a:off x="539552" y="692696"/>
            <a:ext cx="2159566" cy="369332"/>
          </a:xfrm>
          <a:prstGeom prst="rect">
            <a:avLst/>
          </a:prstGeom>
          <a:noFill/>
        </p:spPr>
        <p:txBody>
          <a:bodyPr wrap="none" rtlCol="0">
            <a:spAutoFit/>
          </a:bodyPr>
          <a:lstStyle/>
          <a:p>
            <a:r>
              <a:rPr lang="fr-FR" b="1" dirty="0" smtClean="0">
                <a:solidFill>
                  <a:srgbClr val="00B050"/>
                </a:solidFill>
                <a:latin typeface="Arial" pitchFamily="34" charset="0"/>
                <a:cs typeface="Arial" pitchFamily="34" charset="0"/>
              </a:rPr>
              <a:t>a- Elisa indirecte :</a:t>
            </a:r>
            <a:endParaRPr lang="fr-FR" b="1" dirty="0">
              <a:solidFill>
                <a:srgbClr val="00B05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C:\Users\toshiba\Desktop\Sans titre.png"/>
          <p:cNvPicPr>
            <a:picLocks noChangeAspect="1" noChangeArrowheads="1"/>
          </p:cNvPicPr>
          <p:nvPr/>
        </p:nvPicPr>
        <p:blipFill>
          <a:blip r:embed="rId3" cstate="print"/>
          <a:srcRect/>
          <a:stretch>
            <a:fillRect/>
          </a:stretch>
        </p:blipFill>
        <p:spPr bwMode="auto">
          <a:xfrm>
            <a:off x="1744861" y="2469034"/>
            <a:ext cx="6211515" cy="3912294"/>
          </a:xfrm>
          <a:prstGeom prst="rect">
            <a:avLst/>
          </a:prstGeom>
          <a:noFill/>
        </p:spPr>
      </p:pic>
      <p:sp>
        <p:nvSpPr>
          <p:cNvPr id="11" name="Flèche droite rayée 10"/>
          <p:cNvSpPr/>
          <p:nvPr/>
        </p:nvSpPr>
        <p:spPr>
          <a:xfrm>
            <a:off x="323528" y="132799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539552" y="1052736"/>
            <a:ext cx="7802970" cy="1338828"/>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Technique utilisée à la recherche d’un anticorps dirigé contre un Ag sensible  aux </a:t>
            </a:r>
          </a:p>
          <a:p>
            <a:pPr>
              <a:lnSpc>
                <a:spcPct val="150000"/>
              </a:lnSpc>
            </a:pPr>
            <a:r>
              <a:rPr lang="fr-FR" dirty="0" smtClean="0">
                <a:solidFill>
                  <a:srgbClr val="080808"/>
                </a:solidFill>
                <a:latin typeface="Corbel" pitchFamily="34" charset="0"/>
              </a:rPr>
              <a:t>techniques de fixation chimique(risque de dénaturation de l'antigène)).</a:t>
            </a:r>
          </a:p>
          <a:p>
            <a:pPr>
              <a:lnSpc>
                <a:spcPct val="150000"/>
              </a:lnSpc>
            </a:pPr>
            <a:r>
              <a:rPr lang="fr-FR" dirty="0" smtClean="0">
                <a:solidFill>
                  <a:srgbClr val="080808"/>
                </a:solidFill>
                <a:latin typeface="Corbel" pitchFamily="34" charset="0"/>
              </a:rPr>
              <a:t>La fixation se fait par un anticorps spécifique « de capture »</a:t>
            </a:r>
          </a:p>
        </p:txBody>
      </p:sp>
      <p:sp>
        <p:nvSpPr>
          <p:cNvPr id="17" name="ZoneTexte 16"/>
          <p:cNvSpPr txBox="1"/>
          <p:nvPr/>
        </p:nvSpPr>
        <p:spPr>
          <a:xfrm>
            <a:off x="3948492" y="4818638"/>
            <a:ext cx="407484" cy="338554"/>
          </a:xfrm>
          <a:prstGeom prst="rect">
            <a:avLst/>
          </a:prstGeom>
          <a:noFill/>
        </p:spPr>
        <p:txBody>
          <a:bodyPr wrap="none" rtlCol="0">
            <a:spAutoFit/>
          </a:bodyPr>
          <a:lstStyle/>
          <a:p>
            <a:r>
              <a:rPr lang="fr-FR" sz="1600" b="1" dirty="0" smtClean="0">
                <a:latin typeface="Calibri" pitchFamily="34" charset="0"/>
                <a:cs typeface="Calibri" pitchFamily="34" charset="0"/>
              </a:rPr>
              <a:t>Ag</a:t>
            </a:r>
            <a:endParaRPr lang="fr-FR" sz="1600" b="1" dirty="0">
              <a:latin typeface="Calibri" pitchFamily="34" charset="0"/>
              <a:cs typeface="Calibri" pitchFamily="34" charset="0"/>
            </a:endParaRPr>
          </a:p>
        </p:txBody>
      </p:sp>
      <p:sp>
        <p:nvSpPr>
          <p:cNvPr id="8"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dirty="0" smtClean="0">
                <a:solidFill>
                  <a:srgbClr val="C00000"/>
                </a:solidFill>
                <a:latin typeface="Arial" pitchFamily="34" charset="0"/>
                <a:ea typeface="+mj-ea"/>
                <a:cs typeface="Arial" pitchFamily="34" charset="0"/>
              </a:rPr>
              <a:t>2</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endParaRPr kumimoji="0" lang="fr-FR" sz="2000" b="1" i="0" u="sng"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12" name="ZoneTexte 11"/>
          <p:cNvSpPr txBox="1"/>
          <p:nvPr/>
        </p:nvSpPr>
        <p:spPr>
          <a:xfrm>
            <a:off x="539552" y="692696"/>
            <a:ext cx="1928733" cy="369332"/>
          </a:xfrm>
          <a:prstGeom prst="rect">
            <a:avLst/>
          </a:prstGeom>
          <a:noFill/>
        </p:spPr>
        <p:txBody>
          <a:bodyPr wrap="none" rtlCol="0">
            <a:spAutoFit/>
          </a:bodyPr>
          <a:lstStyle/>
          <a:p>
            <a:r>
              <a:rPr lang="fr-FR" b="1" dirty="0" smtClean="0">
                <a:solidFill>
                  <a:srgbClr val="00B050"/>
                </a:solidFill>
                <a:latin typeface="Arial" pitchFamily="34" charset="0"/>
                <a:cs typeface="Arial" pitchFamily="34" charset="0"/>
              </a:rPr>
              <a:t>Cas particulier :</a:t>
            </a:r>
            <a:endParaRPr lang="fr-FR" b="1" dirty="0">
              <a:solidFill>
                <a:srgbClr val="00B050"/>
              </a:solidFill>
              <a:latin typeface="Arial" pitchFamily="34" charset="0"/>
              <a:cs typeface="Arial" pitchFamily="34" charset="0"/>
            </a:endParaRPr>
          </a:p>
        </p:txBody>
      </p:sp>
      <p:sp>
        <p:nvSpPr>
          <p:cNvPr id="9" name="Flèche droite rayée 8"/>
          <p:cNvSpPr/>
          <p:nvPr/>
        </p:nvSpPr>
        <p:spPr>
          <a:xfrm>
            <a:off x="323528" y="213399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99908" y="1052736"/>
            <a:ext cx="8438529" cy="923330"/>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Même principe que ELISA indirecte sauf que les antigènes sont fixés sur une bandelette</a:t>
            </a:r>
          </a:p>
          <a:p>
            <a:pPr>
              <a:lnSpc>
                <a:spcPct val="150000"/>
              </a:lnSpc>
            </a:pPr>
            <a:r>
              <a:rPr lang="fr-FR" dirty="0" smtClean="0">
                <a:solidFill>
                  <a:srgbClr val="080808"/>
                </a:solidFill>
                <a:latin typeface="Corbel" pitchFamily="34" charset="0"/>
              </a:rPr>
              <a:t> de nitrocellulose et non pas au fond d’un puits de plaque ELISA</a:t>
            </a:r>
          </a:p>
        </p:txBody>
      </p:sp>
      <p:sp>
        <p:nvSpPr>
          <p:cNvPr id="6" name="Flèche droite rayée 5"/>
          <p:cNvSpPr/>
          <p:nvPr/>
        </p:nvSpPr>
        <p:spPr>
          <a:xfrm>
            <a:off x="323528" y="126876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218" name="Picture 2" descr="C:\Users\toshiba\Desktop\Sans titre.png"/>
          <p:cNvPicPr>
            <a:picLocks noChangeAspect="1" noChangeArrowheads="1"/>
          </p:cNvPicPr>
          <p:nvPr/>
        </p:nvPicPr>
        <p:blipFill>
          <a:blip r:embed="rId3" cstate="print"/>
          <a:srcRect/>
          <a:stretch>
            <a:fillRect/>
          </a:stretch>
        </p:blipFill>
        <p:spPr bwMode="auto">
          <a:xfrm>
            <a:off x="582811" y="2042120"/>
            <a:ext cx="8021637" cy="4267200"/>
          </a:xfrm>
          <a:prstGeom prst="rect">
            <a:avLst/>
          </a:prstGeom>
          <a:noFill/>
        </p:spPr>
      </p:pic>
      <p:sp>
        <p:nvSpPr>
          <p:cNvPr id="8"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noProof="0" dirty="0" smtClean="0">
                <a:solidFill>
                  <a:srgbClr val="C00000"/>
                </a:solidFill>
                <a:latin typeface="Arial" pitchFamily="34" charset="0"/>
                <a:ea typeface="+mj-ea"/>
                <a:cs typeface="Arial" pitchFamily="34" charset="0"/>
              </a:rPr>
              <a:t>2</a:t>
            </a:r>
            <a:r>
              <a:rPr kumimoji="0" lang="fr-FR" sz="2000" b="1"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a:t>
            </a:r>
            <a:endParaRPr kumimoji="0" lang="fr-FR" sz="2000" b="1" i="0"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9" name="ZoneTexte 8"/>
          <p:cNvSpPr txBox="1"/>
          <p:nvPr/>
        </p:nvSpPr>
        <p:spPr>
          <a:xfrm>
            <a:off x="539552" y="692696"/>
            <a:ext cx="3583032" cy="369332"/>
          </a:xfrm>
          <a:prstGeom prst="rect">
            <a:avLst/>
          </a:prstGeom>
          <a:noFill/>
        </p:spPr>
        <p:txBody>
          <a:bodyPr wrap="none" rtlCol="0">
            <a:spAutoFit/>
          </a:bodyPr>
          <a:lstStyle/>
          <a:p>
            <a:pPr>
              <a:buFont typeface="Wingdings" pitchFamily="2" charset="2"/>
              <a:buChar char="v"/>
            </a:pPr>
            <a:r>
              <a:rPr lang="fr-FR" b="1" dirty="0" smtClean="0">
                <a:solidFill>
                  <a:srgbClr val="00B050"/>
                </a:solidFill>
                <a:latin typeface="Arial" pitchFamily="34" charset="0"/>
                <a:cs typeface="Arial" pitchFamily="34" charset="0"/>
              </a:rPr>
              <a:t> </a:t>
            </a:r>
            <a:r>
              <a:rPr lang="fr-FR" b="1" dirty="0" err="1" smtClean="0">
                <a:solidFill>
                  <a:srgbClr val="00B050"/>
                </a:solidFill>
                <a:latin typeface="Arial" pitchFamily="34" charset="0"/>
                <a:cs typeface="Arial" pitchFamily="34" charset="0"/>
              </a:rPr>
              <a:t>Immunodot</a:t>
            </a:r>
            <a:r>
              <a:rPr lang="fr-FR" b="1" dirty="0" smtClean="0">
                <a:solidFill>
                  <a:srgbClr val="00B050"/>
                </a:solidFill>
                <a:latin typeface="Arial" pitchFamily="34" charset="0"/>
                <a:cs typeface="Arial" pitchFamily="34" charset="0"/>
              </a:rPr>
              <a:t> ou </a:t>
            </a:r>
            <a:r>
              <a:rPr lang="fr-FR" b="1" dirty="0" err="1" smtClean="0">
                <a:solidFill>
                  <a:srgbClr val="00B050"/>
                </a:solidFill>
                <a:latin typeface="Arial" pitchFamily="34" charset="0"/>
                <a:cs typeface="Arial" pitchFamily="34" charset="0"/>
              </a:rPr>
              <a:t>immunoblot</a:t>
            </a:r>
            <a:r>
              <a:rPr lang="fr-FR" b="1" dirty="0" smtClean="0">
                <a:solidFill>
                  <a:srgbClr val="00B050"/>
                </a:solidFill>
                <a:latin typeface="Arial" pitchFamily="34" charset="0"/>
                <a:cs typeface="Arial" pitchFamily="34" charset="0"/>
              </a:rPr>
              <a:t> :</a:t>
            </a:r>
            <a:endParaRPr lang="fr-FR" b="1" dirty="0">
              <a:solidFill>
                <a:srgbClr val="00B05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539552" y="1209526"/>
            <a:ext cx="8281178" cy="923330"/>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Technique utilisée à la recherche d’un antigène pris en sandwich entre deux anticorps </a:t>
            </a:r>
          </a:p>
          <a:p>
            <a:pPr>
              <a:lnSpc>
                <a:spcPct val="150000"/>
              </a:lnSpc>
            </a:pPr>
            <a:r>
              <a:rPr lang="fr-FR" dirty="0" smtClean="0">
                <a:solidFill>
                  <a:srgbClr val="080808"/>
                </a:solidFill>
                <a:latin typeface="Corbel" pitchFamily="34" charset="0"/>
              </a:rPr>
              <a:t>de la même spécificité</a:t>
            </a:r>
            <a:endParaRPr lang="fr-FR" dirty="0">
              <a:solidFill>
                <a:srgbClr val="080808"/>
              </a:solidFill>
              <a:latin typeface="Corbel" pitchFamily="34" charset="0"/>
            </a:endParaRPr>
          </a:p>
        </p:txBody>
      </p:sp>
      <p:sp>
        <p:nvSpPr>
          <p:cNvPr id="11" name="ZoneTexte 10"/>
          <p:cNvSpPr txBox="1"/>
          <p:nvPr/>
        </p:nvSpPr>
        <p:spPr>
          <a:xfrm>
            <a:off x="611560" y="5445224"/>
            <a:ext cx="5329151" cy="923330"/>
          </a:xfrm>
          <a:prstGeom prst="rect">
            <a:avLst/>
          </a:prstGeom>
          <a:noFill/>
        </p:spPr>
        <p:txBody>
          <a:bodyPr wrap="none" rtlCol="0">
            <a:spAutoFit/>
          </a:bodyPr>
          <a:lstStyle/>
          <a:p>
            <a:pPr>
              <a:lnSpc>
                <a:spcPct val="150000"/>
              </a:lnSpc>
            </a:pPr>
            <a:r>
              <a:rPr lang="fr-FR" b="1" dirty="0" smtClean="0">
                <a:solidFill>
                  <a:srgbClr val="0070C0"/>
                </a:solidFill>
                <a:latin typeface="Corbel" pitchFamily="34" charset="0"/>
              </a:rPr>
              <a:t>Exemples d’application :</a:t>
            </a:r>
          </a:p>
          <a:p>
            <a:pPr>
              <a:lnSpc>
                <a:spcPct val="150000"/>
              </a:lnSpc>
            </a:pPr>
            <a:r>
              <a:rPr lang="fr-FR" dirty="0" smtClean="0">
                <a:solidFill>
                  <a:srgbClr val="080808"/>
                </a:solidFill>
                <a:latin typeface="Corbel" pitchFamily="34" charset="0"/>
              </a:rPr>
              <a:t>Recherche de l’antigène </a:t>
            </a:r>
            <a:r>
              <a:rPr lang="fr-FR" dirty="0" err="1" smtClean="0">
                <a:solidFill>
                  <a:srgbClr val="080808"/>
                </a:solidFill>
                <a:latin typeface="Corbel" pitchFamily="34" charset="0"/>
              </a:rPr>
              <a:t>Hbs</a:t>
            </a:r>
            <a:r>
              <a:rPr lang="fr-FR" dirty="0" smtClean="0">
                <a:solidFill>
                  <a:srgbClr val="080808"/>
                </a:solidFill>
                <a:latin typeface="Corbel" pitchFamily="34" charset="0"/>
              </a:rPr>
              <a:t>  au cours d’une hépatite B</a:t>
            </a:r>
          </a:p>
        </p:txBody>
      </p:sp>
      <p:pic>
        <p:nvPicPr>
          <p:cNvPr id="8195" name="Picture 3" descr="C:\Users\toshiba\Desktop\Sans titre.png"/>
          <p:cNvPicPr>
            <a:picLocks noChangeAspect="1" noChangeArrowheads="1"/>
          </p:cNvPicPr>
          <p:nvPr/>
        </p:nvPicPr>
        <p:blipFill>
          <a:blip r:embed="rId2" cstate="print"/>
          <a:srcRect b="6214"/>
          <a:stretch>
            <a:fillRect/>
          </a:stretch>
        </p:blipFill>
        <p:spPr bwMode="auto">
          <a:xfrm>
            <a:off x="788988" y="2112615"/>
            <a:ext cx="7564437" cy="3260601"/>
          </a:xfrm>
          <a:prstGeom prst="rect">
            <a:avLst/>
          </a:prstGeom>
          <a:noFill/>
        </p:spPr>
      </p:pic>
      <p:sp>
        <p:nvSpPr>
          <p:cNvPr id="21" name="Flèche droite rayée 20"/>
          <p:cNvSpPr/>
          <p:nvPr/>
        </p:nvSpPr>
        <p:spPr>
          <a:xfrm>
            <a:off x="323528" y="148478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droite rayée 21"/>
          <p:cNvSpPr/>
          <p:nvPr/>
        </p:nvSpPr>
        <p:spPr>
          <a:xfrm>
            <a:off x="395536" y="609443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Organigramme : Connecteur 22"/>
          <p:cNvSpPr/>
          <p:nvPr/>
        </p:nvSpPr>
        <p:spPr>
          <a:xfrm>
            <a:off x="396106" y="573382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dirty="0" smtClean="0">
                <a:solidFill>
                  <a:srgbClr val="C00000"/>
                </a:solidFill>
                <a:latin typeface="Arial" pitchFamily="34" charset="0"/>
                <a:ea typeface="+mj-ea"/>
                <a:cs typeface="Arial" pitchFamily="34" charset="0"/>
              </a:rPr>
              <a:t>2</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 </a:t>
            </a:r>
            <a:endParaRPr kumimoji="0" lang="fr-FR" sz="2000" b="1" i="0"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13" name="ZoneTexte 12"/>
          <p:cNvSpPr txBox="1"/>
          <p:nvPr/>
        </p:nvSpPr>
        <p:spPr>
          <a:xfrm>
            <a:off x="539552" y="692696"/>
            <a:ext cx="2262158" cy="369332"/>
          </a:xfrm>
          <a:prstGeom prst="rect">
            <a:avLst/>
          </a:prstGeom>
          <a:noFill/>
        </p:spPr>
        <p:txBody>
          <a:bodyPr wrap="none" rtlCol="0">
            <a:spAutoFit/>
          </a:bodyPr>
          <a:lstStyle/>
          <a:p>
            <a:r>
              <a:rPr lang="fr-FR" b="1" dirty="0" smtClean="0">
                <a:solidFill>
                  <a:srgbClr val="00B050"/>
                </a:solidFill>
                <a:latin typeface="Arial" pitchFamily="34" charset="0"/>
                <a:cs typeface="Arial" pitchFamily="34" charset="0"/>
              </a:rPr>
              <a:t>b- Elisa sandwich :</a:t>
            </a:r>
            <a:endParaRPr lang="fr-FR" b="1" dirty="0">
              <a:solidFill>
                <a:srgbClr val="00B05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u="sng" dirty="0" smtClean="0">
                <a:solidFill>
                  <a:srgbClr val="C00000"/>
                </a:solidFill>
                <a:latin typeface="Arial" pitchFamily="34" charset="0"/>
                <a:ea typeface="+mj-ea"/>
                <a:cs typeface="Arial" pitchFamily="34" charset="0"/>
              </a:rPr>
              <a:t>2</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u="sng"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u="sng"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 </a:t>
            </a:r>
            <a:endParaRPr kumimoji="0" lang="fr-FR" sz="2000" b="1" i="0"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12" name="ZoneTexte 11"/>
          <p:cNvSpPr txBox="1"/>
          <p:nvPr/>
        </p:nvSpPr>
        <p:spPr>
          <a:xfrm>
            <a:off x="539552" y="692696"/>
            <a:ext cx="2505814" cy="369332"/>
          </a:xfrm>
          <a:prstGeom prst="rect">
            <a:avLst/>
          </a:prstGeom>
          <a:noFill/>
        </p:spPr>
        <p:txBody>
          <a:bodyPr wrap="none" rtlCol="0">
            <a:spAutoFit/>
          </a:bodyPr>
          <a:lstStyle/>
          <a:p>
            <a:r>
              <a:rPr lang="fr-FR" b="1" dirty="0" smtClean="0">
                <a:solidFill>
                  <a:srgbClr val="00B050"/>
                </a:solidFill>
                <a:latin typeface="Arial" pitchFamily="34" charset="0"/>
                <a:cs typeface="Arial" pitchFamily="34" charset="0"/>
              </a:rPr>
              <a:t>c- Elisa compétition :</a:t>
            </a:r>
            <a:endParaRPr lang="fr-FR" b="1" dirty="0">
              <a:solidFill>
                <a:srgbClr val="00B050"/>
              </a:solidFill>
              <a:latin typeface="Arial" pitchFamily="34" charset="0"/>
              <a:cs typeface="Arial" pitchFamily="34" charset="0"/>
            </a:endParaRPr>
          </a:p>
        </p:txBody>
      </p:sp>
      <p:sp>
        <p:nvSpPr>
          <p:cNvPr id="13" name="ZoneTexte 12"/>
          <p:cNvSpPr txBox="1"/>
          <p:nvPr/>
        </p:nvSpPr>
        <p:spPr>
          <a:xfrm>
            <a:off x="611560" y="1628800"/>
            <a:ext cx="8604448" cy="1338828"/>
          </a:xfrm>
          <a:prstGeom prst="rect">
            <a:avLst/>
          </a:prstGeom>
          <a:noFill/>
        </p:spPr>
        <p:txBody>
          <a:bodyPr wrap="square" rtlCol="0">
            <a:spAutoFit/>
          </a:bodyPr>
          <a:lstStyle/>
          <a:p>
            <a:pPr>
              <a:lnSpc>
                <a:spcPct val="150000"/>
              </a:lnSpc>
            </a:pPr>
            <a:r>
              <a:rPr lang="fr-FR" dirty="0" smtClean="0">
                <a:solidFill>
                  <a:srgbClr val="080808"/>
                </a:solidFill>
                <a:latin typeface="Corbel" pitchFamily="34" charset="0"/>
              </a:rPr>
              <a:t>Permet de mettre en évidence des antigènes de faible poids moléculaire (hormones)</a:t>
            </a:r>
          </a:p>
          <a:p>
            <a:pPr>
              <a:lnSpc>
                <a:spcPct val="150000"/>
              </a:lnSpc>
            </a:pPr>
            <a:r>
              <a:rPr lang="fr-FR" dirty="0" smtClean="0">
                <a:solidFill>
                  <a:srgbClr val="080808"/>
                </a:solidFill>
                <a:latin typeface="Corbel" pitchFamily="34" charset="0"/>
              </a:rPr>
              <a:t>Le signal émis par le marqueur est inversement proportionnel à  la concentration de </a:t>
            </a:r>
          </a:p>
          <a:p>
            <a:pPr>
              <a:lnSpc>
                <a:spcPct val="150000"/>
              </a:lnSpc>
            </a:pPr>
            <a:r>
              <a:rPr lang="fr-FR" dirty="0" smtClean="0">
                <a:solidFill>
                  <a:srgbClr val="080808"/>
                </a:solidFill>
                <a:latin typeface="Corbel" pitchFamily="34" charset="0"/>
              </a:rPr>
              <a:t>l’Ag à doser</a:t>
            </a:r>
            <a:endParaRPr lang="fr-FR" dirty="0">
              <a:solidFill>
                <a:srgbClr val="080808"/>
              </a:solidFill>
              <a:latin typeface="Corbel" pitchFamily="34" charset="0"/>
            </a:endParaRPr>
          </a:p>
        </p:txBody>
      </p:sp>
      <p:sp>
        <p:nvSpPr>
          <p:cNvPr id="14" name="ZoneTexte 13"/>
          <p:cNvSpPr txBox="1"/>
          <p:nvPr/>
        </p:nvSpPr>
        <p:spPr>
          <a:xfrm>
            <a:off x="683568" y="5301208"/>
            <a:ext cx="5811206" cy="923330"/>
          </a:xfrm>
          <a:prstGeom prst="rect">
            <a:avLst/>
          </a:prstGeom>
          <a:noFill/>
        </p:spPr>
        <p:txBody>
          <a:bodyPr wrap="none" rtlCol="0">
            <a:spAutoFit/>
          </a:bodyPr>
          <a:lstStyle/>
          <a:p>
            <a:pPr>
              <a:lnSpc>
                <a:spcPct val="150000"/>
              </a:lnSpc>
            </a:pPr>
            <a:r>
              <a:rPr lang="fr-FR" b="1" dirty="0" smtClean="0">
                <a:solidFill>
                  <a:srgbClr val="0070C0"/>
                </a:solidFill>
                <a:latin typeface="Corbel" pitchFamily="34" charset="0"/>
              </a:rPr>
              <a:t>Exemples d’application :</a:t>
            </a:r>
          </a:p>
          <a:p>
            <a:pPr>
              <a:lnSpc>
                <a:spcPct val="150000"/>
              </a:lnSpc>
            </a:pPr>
            <a:r>
              <a:rPr lang="fr-FR" dirty="0" smtClean="0">
                <a:solidFill>
                  <a:srgbClr val="080808"/>
                </a:solidFill>
                <a:latin typeface="Corbel" pitchFamily="34" charset="0"/>
              </a:rPr>
              <a:t>Dosage des hormones thyroïdiennes  (T3,T4) , </a:t>
            </a:r>
            <a:r>
              <a:rPr lang="fr-FR" dirty="0" err="1" smtClean="0">
                <a:solidFill>
                  <a:srgbClr val="080808"/>
                </a:solidFill>
                <a:latin typeface="Corbel" pitchFamily="34" charset="0"/>
              </a:rPr>
              <a:t>Progéstérone</a:t>
            </a:r>
            <a:endParaRPr lang="fr-FR" dirty="0">
              <a:solidFill>
                <a:srgbClr val="080808"/>
              </a:solidFill>
              <a:latin typeface="Corbel" pitchFamily="34" charset="0"/>
            </a:endParaRPr>
          </a:p>
        </p:txBody>
      </p:sp>
      <p:pic>
        <p:nvPicPr>
          <p:cNvPr id="2050" name="Picture 2" descr="C:\Users\toshiba\Desktop\Sans titre.png"/>
          <p:cNvPicPr>
            <a:picLocks noChangeAspect="1" noChangeArrowheads="1"/>
          </p:cNvPicPr>
          <p:nvPr/>
        </p:nvPicPr>
        <p:blipFill>
          <a:blip r:embed="rId2" cstate="print"/>
          <a:srcRect t="16667" b="4762"/>
          <a:stretch>
            <a:fillRect/>
          </a:stretch>
        </p:blipFill>
        <p:spPr bwMode="auto">
          <a:xfrm>
            <a:off x="539552" y="2996952"/>
            <a:ext cx="8280920" cy="2376264"/>
          </a:xfrm>
          <a:prstGeom prst="rect">
            <a:avLst/>
          </a:prstGeom>
          <a:noFill/>
        </p:spPr>
      </p:pic>
      <p:sp>
        <p:nvSpPr>
          <p:cNvPr id="8" name="Flèche droite rayée 7"/>
          <p:cNvSpPr/>
          <p:nvPr/>
        </p:nvSpPr>
        <p:spPr>
          <a:xfrm>
            <a:off x="323528" y="18448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rayée 14"/>
          <p:cNvSpPr/>
          <p:nvPr/>
        </p:nvSpPr>
        <p:spPr>
          <a:xfrm>
            <a:off x="395536" y="595042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Connecteur 15"/>
          <p:cNvSpPr/>
          <p:nvPr/>
        </p:nvSpPr>
        <p:spPr>
          <a:xfrm>
            <a:off x="396106" y="5589810"/>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ZoneTexte 17"/>
          <p:cNvSpPr txBox="1"/>
          <p:nvPr/>
        </p:nvSpPr>
        <p:spPr>
          <a:xfrm>
            <a:off x="467544" y="1196752"/>
            <a:ext cx="2857321" cy="369332"/>
          </a:xfrm>
          <a:prstGeom prst="rect">
            <a:avLst/>
          </a:prstGeom>
          <a:noFill/>
        </p:spPr>
        <p:txBody>
          <a:bodyPr wrap="none" rtlCol="0">
            <a:spAutoFit/>
          </a:bodyPr>
          <a:lstStyle/>
          <a:p>
            <a:pPr>
              <a:buFont typeface="Wingdings" pitchFamily="2" charset="2"/>
              <a:buChar char="v"/>
            </a:pPr>
            <a:r>
              <a:rPr lang="fr-FR" b="1" dirty="0" smtClean="0">
                <a:solidFill>
                  <a:srgbClr val="0070C0"/>
                </a:solidFill>
                <a:latin typeface="Corbel" pitchFamily="34" charset="0"/>
              </a:rPr>
              <a:t> Recherche de l’antigène </a:t>
            </a:r>
            <a:endParaRPr lang="fr-FR" b="1" dirty="0">
              <a:solidFill>
                <a:srgbClr val="0070C0"/>
              </a:solidFill>
              <a:latin typeface="Corbel" pitchFamily="34" charset="0"/>
            </a:endParaRPr>
          </a:p>
        </p:txBody>
      </p:sp>
      <p:sp>
        <p:nvSpPr>
          <p:cNvPr id="19" name="Flèche droite rayée 18"/>
          <p:cNvSpPr/>
          <p:nvPr/>
        </p:nvSpPr>
        <p:spPr>
          <a:xfrm>
            <a:off x="323528" y="2294285"/>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lèche droite rayée 20"/>
          <p:cNvSpPr/>
          <p:nvPr/>
        </p:nvSpPr>
        <p:spPr>
          <a:xfrm>
            <a:off x="396676" y="177395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683568" y="1628800"/>
            <a:ext cx="8140370" cy="1477328"/>
          </a:xfrm>
          <a:prstGeom prst="rect">
            <a:avLst/>
          </a:prstGeom>
          <a:noFill/>
        </p:spPr>
        <p:txBody>
          <a:bodyPr wrap="none" rtlCol="0">
            <a:spAutoFit/>
          </a:bodyPr>
          <a:lstStyle/>
          <a:p>
            <a:r>
              <a:rPr lang="fr-FR" dirty="0" smtClean="0">
                <a:solidFill>
                  <a:srgbClr val="080808"/>
                </a:solidFill>
                <a:latin typeface="Corbel" pitchFamily="34" charset="0"/>
              </a:rPr>
              <a:t>Compétition entre des </a:t>
            </a:r>
            <a:r>
              <a:rPr lang="fr-FR" dirty="0" err="1" smtClean="0">
                <a:solidFill>
                  <a:srgbClr val="080808"/>
                </a:solidFill>
                <a:latin typeface="Corbel" pitchFamily="34" charset="0"/>
              </a:rPr>
              <a:t>Ac</a:t>
            </a:r>
            <a:r>
              <a:rPr lang="fr-FR" dirty="0" smtClean="0">
                <a:solidFill>
                  <a:srgbClr val="080808"/>
                </a:solidFill>
                <a:latin typeface="Corbel" pitchFamily="34" charset="0"/>
              </a:rPr>
              <a:t> marqués et les </a:t>
            </a:r>
            <a:r>
              <a:rPr lang="fr-FR" dirty="0" err="1" smtClean="0">
                <a:solidFill>
                  <a:srgbClr val="080808"/>
                </a:solidFill>
                <a:latin typeface="Corbel" pitchFamily="34" charset="0"/>
              </a:rPr>
              <a:t>aAc</a:t>
            </a:r>
            <a:r>
              <a:rPr lang="fr-FR" dirty="0" smtClean="0">
                <a:solidFill>
                  <a:srgbClr val="080808"/>
                </a:solidFill>
                <a:latin typeface="Corbel" pitchFamily="34" charset="0"/>
              </a:rPr>
              <a:t> non marqués à doser</a:t>
            </a:r>
          </a:p>
          <a:p>
            <a:pPr>
              <a:lnSpc>
                <a:spcPct val="150000"/>
              </a:lnSpc>
            </a:pPr>
            <a:r>
              <a:rPr lang="fr-FR" dirty="0" smtClean="0">
                <a:solidFill>
                  <a:srgbClr val="080808"/>
                </a:solidFill>
                <a:latin typeface="Corbel" pitchFamily="34" charset="0"/>
              </a:rPr>
              <a:t>Le signal émis par le marqueur est inversement proportionnel à  la concentration de </a:t>
            </a:r>
          </a:p>
          <a:p>
            <a:pPr>
              <a:lnSpc>
                <a:spcPct val="150000"/>
              </a:lnSpc>
            </a:pPr>
            <a:r>
              <a:rPr lang="fr-FR" dirty="0" smtClean="0">
                <a:solidFill>
                  <a:srgbClr val="080808"/>
                </a:solidFill>
                <a:latin typeface="Corbel" pitchFamily="34" charset="0"/>
              </a:rPr>
              <a:t>l’</a:t>
            </a:r>
            <a:r>
              <a:rPr lang="fr-FR" dirty="0" err="1" smtClean="0">
                <a:solidFill>
                  <a:srgbClr val="080808"/>
                </a:solidFill>
                <a:latin typeface="Corbel" pitchFamily="34" charset="0"/>
              </a:rPr>
              <a:t>Ac</a:t>
            </a:r>
            <a:r>
              <a:rPr lang="fr-FR" dirty="0" smtClean="0">
                <a:solidFill>
                  <a:srgbClr val="080808"/>
                </a:solidFill>
                <a:latin typeface="Corbel" pitchFamily="34" charset="0"/>
              </a:rPr>
              <a:t> à doser</a:t>
            </a:r>
          </a:p>
          <a:p>
            <a:endParaRPr lang="fr-FR" dirty="0"/>
          </a:p>
        </p:txBody>
      </p:sp>
      <p:sp>
        <p:nvSpPr>
          <p:cNvPr id="26" name="Flèche droite rayée 25"/>
          <p:cNvSpPr/>
          <p:nvPr/>
        </p:nvSpPr>
        <p:spPr>
          <a:xfrm>
            <a:off x="395536" y="213399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6148" name="Picture 4" descr="C:\Users\toshiba\Desktop\Sans titre.png"/>
          <p:cNvPicPr>
            <a:picLocks noChangeAspect="1" noChangeArrowheads="1"/>
          </p:cNvPicPr>
          <p:nvPr/>
        </p:nvPicPr>
        <p:blipFill>
          <a:blip r:embed="rId2" cstate="print"/>
          <a:srcRect/>
          <a:stretch>
            <a:fillRect/>
          </a:stretch>
        </p:blipFill>
        <p:spPr bwMode="auto">
          <a:xfrm>
            <a:off x="998538" y="2780928"/>
            <a:ext cx="7145337" cy="3343275"/>
          </a:xfrm>
          <a:prstGeom prst="rect">
            <a:avLst/>
          </a:prstGeom>
          <a:noFill/>
        </p:spPr>
      </p:pic>
      <p:sp>
        <p:nvSpPr>
          <p:cNvPr id="9" name="Titre 1"/>
          <p:cNvSpPr txBox="1">
            <a:spLocks/>
          </p:cNvSpPr>
          <p:nvPr/>
        </p:nvSpPr>
        <p:spPr>
          <a:xfrm>
            <a:off x="544016" y="188640"/>
            <a:ext cx="7772400" cy="504056"/>
          </a:xfrm>
          <a:prstGeom prst="rect">
            <a:avLst/>
          </a:prstGeom>
        </p:spPr>
        <p:txBody>
          <a:bodyP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sz="2000" b="1" dirty="0" smtClean="0">
                <a:solidFill>
                  <a:srgbClr val="C00000"/>
                </a:solidFill>
                <a:latin typeface="Arial" pitchFamily="34" charset="0"/>
                <a:ea typeface="+mj-ea"/>
                <a:cs typeface="Arial" pitchFamily="34" charset="0"/>
              </a:rPr>
              <a:t>2</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.Techniques immuno-</a:t>
            </a:r>
            <a:r>
              <a:rPr kumimoji="0" lang="fr-FR" sz="2000" b="1" i="0" strike="noStrike" kern="1200" cap="none" spc="0" normalizeH="0" baseline="0" noProof="0" dirty="0" err="1" smtClean="0">
                <a:ln>
                  <a:noFill/>
                </a:ln>
                <a:solidFill>
                  <a:srgbClr val="C00000"/>
                </a:solidFill>
                <a:effectLst/>
                <a:uLnTx/>
                <a:uFillTx/>
                <a:latin typeface="Arial" pitchFamily="34" charset="0"/>
                <a:ea typeface="+mj-ea"/>
                <a:cs typeface="Arial" pitchFamily="34" charset="0"/>
              </a:rPr>
              <a:t>enzymtiques</a:t>
            </a:r>
            <a:r>
              <a:rPr kumimoji="0" lang="fr-FR" sz="2000" b="1" i="0" strike="noStrike" kern="1200" cap="none" spc="0" normalizeH="0" baseline="0" noProof="0" dirty="0" smtClean="0">
                <a:ln>
                  <a:noFill/>
                </a:ln>
                <a:solidFill>
                  <a:srgbClr val="C00000"/>
                </a:solidFill>
                <a:effectLst/>
                <a:uLnTx/>
                <a:uFillTx/>
                <a:latin typeface="Arial" pitchFamily="34" charset="0"/>
                <a:ea typeface="+mj-ea"/>
                <a:cs typeface="Arial" pitchFamily="34" charset="0"/>
              </a:rPr>
              <a:t> (EIA ): </a:t>
            </a:r>
            <a:endParaRPr kumimoji="0" lang="fr-FR" sz="2000" b="1" i="0" strike="noStrike" kern="1200" cap="none" spc="0" normalizeH="0" baseline="0" noProof="0" dirty="0">
              <a:ln>
                <a:noFill/>
              </a:ln>
              <a:solidFill>
                <a:srgbClr val="C00000"/>
              </a:solidFill>
              <a:effectLst/>
              <a:uLnTx/>
              <a:uFillTx/>
              <a:latin typeface="Arial" pitchFamily="34" charset="0"/>
              <a:ea typeface="+mj-ea"/>
              <a:cs typeface="Arial" pitchFamily="34" charset="0"/>
            </a:endParaRPr>
          </a:p>
        </p:txBody>
      </p:sp>
      <p:sp>
        <p:nvSpPr>
          <p:cNvPr id="10" name="ZoneTexte 9"/>
          <p:cNvSpPr txBox="1"/>
          <p:nvPr/>
        </p:nvSpPr>
        <p:spPr>
          <a:xfrm>
            <a:off x="539552" y="692696"/>
            <a:ext cx="2505814" cy="369332"/>
          </a:xfrm>
          <a:prstGeom prst="rect">
            <a:avLst/>
          </a:prstGeom>
          <a:noFill/>
        </p:spPr>
        <p:txBody>
          <a:bodyPr wrap="none" rtlCol="0">
            <a:spAutoFit/>
          </a:bodyPr>
          <a:lstStyle/>
          <a:p>
            <a:r>
              <a:rPr lang="fr-FR" b="1" dirty="0" smtClean="0">
                <a:solidFill>
                  <a:srgbClr val="00B050"/>
                </a:solidFill>
                <a:latin typeface="Arial" pitchFamily="34" charset="0"/>
                <a:cs typeface="Arial" pitchFamily="34" charset="0"/>
              </a:rPr>
              <a:t>c- Elisa compétition :</a:t>
            </a:r>
            <a:endParaRPr lang="fr-FR" b="1" dirty="0">
              <a:solidFill>
                <a:srgbClr val="00B050"/>
              </a:solidFill>
              <a:latin typeface="Arial" pitchFamily="34" charset="0"/>
              <a:cs typeface="Arial" pitchFamily="34" charset="0"/>
            </a:endParaRPr>
          </a:p>
        </p:txBody>
      </p:sp>
      <p:sp>
        <p:nvSpPr>
          <p:cNvPr id="11" name="ZoneTexte 10"/>
          <p:cNvSpPr txBox="1"/>
          <p:nvPr/>
        </p:nvSpPr>
        <p:spPr>
          <a:xfrm>
            <a:off x="467544" y="1196752"/>
            <a:ext cx="2898999" cy="369332"/>
          </a:xfrm>
          <a:prstGeom prst="rect">
            <a:avLst/>
          </a:prstGeom>
          <a:noFill/>
        </p:spPr>
        <p:txBody>
          <a:bodyPr wrap="none" rtlCol="0">
            <a:spAutoFit/>
          </a:bodyPr>
          <a:lstStyle/>
          <a:p>
            <a:pPr>
              <a:buFont typeface="Wingdings" pitchFamily="2" charset="2"/>
              <a:buChar char="v"/>
            </a:pPr>
            <a:r>
              <a:rPr lang="fr-FR" b="1" dirty="0" smtClean="0">
                <a:solidFill>
                  <a:srgbClr val="0070C0"/>
                </a:solidFill>
                <a:latin typeface="Corbel" pitchFamily="34" charset="0"/>
              </a:rPr>
              <a:t> Recherche de l’anticorps </a:t>
            </a:r>
            <a:endParaRPr lang="fr-FR" b="1" dirty="0">
              <a:solidFill>
                <a:srgbClr val="0070C0"/>
              </a:solidFill>
              <a:latin typeface="Corbel" pitchFamily="34" charset="0"/>
            </a:endParaRPr>
          </a:p>
        </p:txBody>
      </p:sp>
      <p:sp>
        <p:nvSpPr>
          <p:cNvPr id="12" name="Rectangle 11"/>
          <p:cNvSpPr/>
          <p:nvPr/>
        </p:nvSpPr>
        <p:spPr>
          <a:xfrm>
            <a:off x="4355976" y="6073551"/>
            <a:ext cx="4572000" cy="307777"/>
          </a:xfrm>
          <a:prstGeom prst="rect">
            <a:avLst/>
          </a:prstGeom>
        </p:spPr>
        <p:txBody>
          <a:bodyPr>
            <a:spAutoFit/>
          </a:bodyPr>
          <a:lstStyle/>
          <a:p>
            <a:pPr algn="r"/>
            <a:r>
              <a:rPr lang="fr-FR" sz="1400" b="1" dirty="0" smtClean="0">
                <a:solidFill>
                  <a:srgbClr val="C00000"/>
                </a:solidFill>
                <a:latin typeface="Arial" pitchFamily="34" charset="0"/>
                <a:cs typeface="Arial" pitchFamily="34" charset="0"/>
              </a:rPr>
              <a:t>ELISA</a:t>
            </a:r>
            <a:r>
              <a:rPr lang="fr-FR" sz="1400" b="1" dirty="0" smtClean="0">
                <a:solidFill>
                  <a:srgbClr val="00B050"/>
                </a:solidFill>
                <a:latin typeface="Arial" pitchFamily="34" charset="0"/>
                <a:cs typeface="Arial" pitchFamily="34" charset="0"/>
              </a:rPr>
              <a:t> </a:t>
            </a:r>
            <a:r>
              <a:rPr lang="fr-FR" sz="1400" b="1" dirty="0" smtClean="0">
                <a:solidFill>
                  <a:srgbClr val="C00000"/>
                </a:solidFill>
                <a:latin typeface="Arial" pitchFamily="34" charset="0"/>
                <a:cs typeface="Arial" pitchFamily="34" charset="0"/>
              </a:rPr>
              <a:t>:</a:t>
            </a:r>
            <a:r>
              <a:rPr lang="fr-FR" sz="1400" b="1" dirty="0" smtClean="0">
                <a:solidFill>
                  <a:srgbClr val="00B050"/>
                </a:solidFill>
                <a:latin typeface="Arial" pitchFamily="34" charset="0"/>
                <a:cs typeface="Arial" pitchFamily="34" charset="0"/>
              </a:rPr>
              <a:t> </a:t>
            </a:r>
            <a:r>
              <a:rPr lang="fr-FR" sz="1400" b="1" dirty="0" smtClean="0">
                <a:solidFill>
                  <a:srgbClr val="080808"/>
                </a:solidFill>
                <a:latin typeface="Arial" pitchFamily="34" charset="0"/>
                <a:cs typeface="Arial" pitchFamily="34" charset="0"/>
              </a:rPr>
              <a:t>enzyme-</a:t>
            </a:r>
            <a:r>
              <a:rPr lang="fr-FR" sz="1400" b="1" dirty="0" err="1" smtClean="0">
                <a:solidFill>
                  <a:srgbClr val="080808"/>
                </a:solidFill>
                <a:latin typeface="Arial" pitchFamily="34" charset="0"/>
                <a:cs typeface="Arial" pitchFamily="34" charset="0"/>
              </a:rPr>
              <a:t>linked</a:t>
            </a:r>
            <a:r>
              <a:rPr lang="fr-FR" sz="1400" b="1" dirty="0" smtClean="0">
                <a:solidFill>
                  <a:srgbClr val="080808"/>
                </a:solidFill>
                <a:latin typeface="Arial" pitchFamily="34" charset="0"/>
                <a:cs typeface="Arial" pitchFamily="34" charset="0"/>
              </a:rPr>
              <a:t> </a:t>
            </a:r>
            <a:r>
              <a:rPr lang="fr-FR" sz="1400" b="1" dirty="0" err="1" smtClean="0">
                <a:solidFill>
                  <a:srgbClr val="080808"/>
                </a:solidFill>
                <a:latin typeface="Arial" pitchFamily="34" charset="0"/>
                <a:cs typeface="Arial" pitchFamily="34" charset="0"/>
              </a:rPr>
              <a:t>immunosorbent</a:t>
            </a:r>
            <a:r>
              <a:rPr lang="fr-FR" sz="1400" b="1" dirty="0" smtClean="0">
                <a:solidFill>
                  <a:srgbClr val="080808"/>
                </a:solidFill>
                <a:latin typeface="Arial" pitchFamily="34" charset="0"/>
                <a:cs typeface="Arial" pitchFamily="34" charset="0"/>
              </a:rPr>
              <a:t> </a:t>
            </a:r>
            <a:r>
              <a:rPr lang="fr-FR" sz="1400" b="1" dirty="0" err="1" smtClean="0">
                <a:solidFill>
                  <a:srgbClr val="080808"/>
                </a:solidFill>
                <a:latin typeface="Arial" pitchFamily="34" charset="0"/>
                <a:cs typeface="Arial" pitchFamily="34" charset="0"/>
              </a:rPr>
              <a:t>assay</a:t>
            </a:r>
            <a:r>
              <a:rPr lang="fr-FR" sz="1400" b="1" dirty="0" smtClean="0">
                <a:solidFill>
                  <a:srgbClr val="00B050"/>
                </a:solidFill>
                <a:latin typeface="Arial" pitchFamily="34" charset="0"/>
                <a:cs typeface="Arial" pitchFamily="34" charset="0"/>
              </a:rPr>
              <a:t> </a:t>
            </a:r>
            <a:endParaRPr lang="fr-FR"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rot="16200000">
            <a:off x="-1211458" y="2925915"/>
            <a:ext cx="5173211" cy="1178721"/>
          </a:xfrm>
          <a:prstGeom prst="rect">
            <a:avLst/>
          </a:prstGeom>
        </p:spPr>
        <p:txBody>
          <a:bodyPr wrap="none">
            <a:spAutoFit/>
          </a:bodyPr>
          <a:lstStyle/>
          <a:p>
            <a:pPr>
              <a:lnSpc>
                <a:spcPct val="150000"/>
              </a:lnSpc>
            </a:pPr>
            <a:r>
              <a:rPr lang="fr-FR" sz="5400" b="1" dirty="0" smtClean="0">
                <a:solidFill>
                  <a:schemeClr val="bg1"/>
                </a:solidFill>
                <a:latin typeface="Century Schoolbook" pitchFamily="18" charset="0"/>
              </a:rPr>
              <a:t>Plan du cours</a:t>
            </a:r>
          </a:p>
        </p:txBody>
      </p:sp>
      <p:sp>
        <p:nvSpPr>
          <p:cNvPr id="5" name="ZoneTexte 4"/>
          <p:cNvSpPr txBox="1"/>
          <p:nvPr/>
        </p:nvSpPr>
        <p:spPr>
          <a:xfrm>
            <a:off x="3217524" y="691817"/>
            <a:ext cx="5515164" cy="5539978"/>
          </a:xfrm>
          <a:prstGeom prst="rect">
            <a:avLst/>
          </a:prstGeom>
          <a:noFill/>
        </p:spPr>
        <p:txBody>
          <a:bodyPr wrap="none" rtlCol="0">
            <a:spAutoFit/>
          </a:bodyPr>
          <a:lstStyle/>
          <a:p>
            <a:pPr>
              <a:lnSpc>
                <a:spcPct val="150000"/>
              </a:lnSpc>
            </a:pPr>
            <a:r>
              <a:rPr lang="fr-FR" sz="2000" b="1" dirty="0" smtClean="0">
                <a:solidFill>
                  <a:srgbClr val="080808"/>
                </a:solidFill>
                <a:latin typeface="Arial" pitchFamily="34" charset="0"/>
                <a:cs typeface="Arial" pitchFamily="34" charset="0"/>
              </a:rPr>
              <a:t>I- Généralités</a:t>
            </a:r>
          </a:p>
          <a:p>
            <a:pPr>
              <a:lnSpc>
                <a:spcPct val="150000"/>
              </a:lnSpc>
            </a:pPr>
            <a:r>
              <a:rPr lang="fr-FR" sz="2000" b="1" dirty="0" smtClean="0">
                <a:solidFill>
                  <a:srgbClr val="080808"/>
                </a:solidFill>
                <a:latin typeface="Arial" pitchFamily="34" charset="0"/>
                <a:cs typeface="Arial" pitchFamily="34" charset="0"/>
              </a:rPr>
              <a:t>II- Techniques d’</a:t>
            </a:r>
            <a:r>
              <a:rPr lang="fr-FR" sz="2000" b="1" dirty="0" err="1" smtClean="0">
                <a:solidFill>
                  <a:srgbClr val="080808"/>
                </a:solidFill>
                <a:latin typeface="Arial" pitchFamily="34" charset="0"/>
                <a:cs typeface="Arial" pitchFamily="34" charset="0"/>
              </a:rPr>
              <a:t>immuno</a:t>
            </a:r>
            <a:r>
              <a:rPr lang="fr-FR" sz="2000" b="1" dirty="0" smtClean="0">
                <a:solidFill>
                  <a:srgbClr val="080808"/>
                </a:solidFill>
                <a:latin typeface="Arial" pitchFamily="34" charset="0"/>
                <a:cs typeface="Arial" pitchFamily="34" charset="0"/>
              </a:rPr>
              <a:t>-marquage</a:t>
            </a:r>
          </a:p>
          <a:p>
            <a:pPr lvl="0">
              <a:lnSpc>
                <a:spcPct val="150000"/>
              </a:lnSpc>
            </a:pPr>
            <a:r>
              <a:rPr lang="fr-FR" b="1" dirty="0" smtClean="0">
                <a:solidFill>
                  <a:srgbClr val="080808"/>
                </a:solidFill>
                <a:latin typeface="Arial" pitchFamily="34" charset="0"/>
                <a:cs typeface="Arial" pitchFamily="34" charset="0"/>
              </a:rPr>
              <a:t>          1- Techniques radio-immunologiques </a:t>
            </a:r>
          </a:p>
          <a:p>
            <a:pPr lvl="0"/>
            <a:r>
              <a:rPr lang="fr-FR" dirty="0" smtClean="0">
                <a:solidFill>
                  <a:srgbClr val="080808"/>
                </a:solidFill>
                <a:latin typeface="Arial" pitchFamily="34" charset="0"/>
                <a:cs typeface="Arial" pitchFamily="34" charset="0"/>
              </a:rPr>
              <a:t>                   a- Dosage par compétition (RIA)</a:t>
            </a:r>
          </a:p>
          <a:p>
            <a:pPr lvl="0"/>
            <a:r>
              <a:rPr lang="fr-FR" dirty="0" smtClean="0">
                <a:solidFill>
                  <a:srgbClr val="080808"/>
                </a:solidFill>
                <a:latin typeface="Arial" pitchFamily="34" charset="0"/>
                <a:cs typeface="Arial" pitchFamily="34" charset="0"/>
              </a:rPr>
              <a:t>                   b- Dosage sans compétition (IRMA)</a:t>
            </a:r>
          </a:p>
          <a:p>
            <a:pPr lvl="0"/>
            <a:r>
              <a:rPr lang="fr-FR" dirty="0" smtClean="0">
                <a:solidFill>
                  <a:srgbClr val="080808"/>
                </a:solidFill>
                <a:latin typeface="Arial" pitchFamily="34" charset="0"/>
                <a:cs typeface="Arial" pitchFamily="34" charset="0"/>
              </a:rPr>
              <a:t>                   c- Test de </a:t>
            </a:r>
            <a:r>
              <a:rPr lang="fr-FR" dirty="0" err="1" smtClean="0">
                <a:solidFill>
                  <a:srgbClr val="080808"/>
                </a:solidFill>
                <a:latin typeface="Arial" pitchFamily="34" charset="0"/>
                <a:cs typeface="Arial" pitchFamily="34" charset="0"/>
              </a:rPr>
              <a:t>Farr</a:t>
            </a:r>
            <a:r>
              <a:rPr lang="fr-FR" b="1" dirty="0" smtClean="0">
                <a:solidFill>
                  <a:srgbClr val="080808"/>
                </a:solidFill>
                <a:latin typeface="Arial" pitchFamily="34" charset="0"/>
                <a:cs typeface="Arial" pitchFamily="34" charset="0"/>
              </a:rPr>
              <a:t>         </a:t>
            </a:r>
          </a:p>
          <a:p>
            <a:pPr>
              <a:lnSpc>
                <a:spcPct val="200000"/>
              </a:lnSpc>
            </a:pPr>
            <a:r>
              <a:rPr lang="fr-FR" b="1" dirty="0" smtClean="0">
                <a:solidFill>
                  <a:srgbClr val="080808"/>
                </a:solidFill>
                <a:latin typeface="Arial" pitchFamily="34" charset="0"/>
                <a:cs typeface="Arial" pitchFamily="34" charset="0"/>
              </a:rPr>
              <a:t>          2-Techniques immuno-enzymatiques</a:t>
            </a:r>
            <a:endParaRPr lang="fr-FR" dirty="0" smtClean="0">
              <a:solidFill>
                <a:srgbClr val="080808"/>
              </a:solidFill>
              <a:latin typeface="Arial" pitchFamily="34" charset="0"/>
              <a:cs typeface="Arial" pitchFamily="34" charset="0"/>
            </a:endParaRPr>
          </a:p>
          <a:p>
            <a:r>
              <a:rPr lang="fr-FR" dirty="0" smtClean="0">
                <a:solidFill>
                  <a:srgbClr val="080808"/>
                </a:solidFill>
                <a:latin typeface="Arial" pitchFamily="34" charset="0"/>
                <a:cs typeface="Arial" pitchFamily="34" charset="0"/>
              </a:rPr>
              <a:t>                  a- ELISA indirecte</a:t>
            </a:r>
          </a:p>
          <a:p>
            <a:r>
              <a:rPr lang="fr-FR" dirty="0" smtClean="0">
                <a:solidFill>
                  <a:srgbClr val="080808"/>
                </a:solidFill>
                <a:latin typeface="Arial" pitchFamily="34" charset="0"/>
                <a:cs typeface="Arial" pitchFamily="34" charset="0"/>
              </a:rPr>
              <a:t>                  b- ELISA sandwich </a:t>
            </a:r>
          </a:p>
          <a:p>
            <a:r>
              <a:rPr lang="fr-FR" dirty="0" smtClean="0">
                <a:solidFill>
                  <a:srgbClr val="080808"/>
                </a:solidFill>
                <a:latin typeface="Arial" pitchFamily="34" charset="0"/>
                <a:cs typeface="Arial" pitchFamily="34" charset="0"/>
              </a:rPr>
              <a:t>                  c- ELISA par compétition</a:t>
            </a:r>
          </a:p>
          <a:p>
            <a:pPr>
              <a:lnSpc>
                <a:spcPct val="150000"/>
              </a:lnSpc>
            </a:pPr>
            <a:r>
              <a:rPr lang="fr-FR" b="1" dirty="0" smtClean="0">
                <a:solidFill>
                  <a:srgbClr val="080808"/>
                </a:solidFill>
                <a:latin typeface="Arial" pitchFamily="34" charset="0"/>
                <a:cs typeface="Arial" pitchFamily="34" charset="0"/>
              </a:rPr>
              <a:t>          3- Techniques d’</a:t>
            </a:r>
            <a:r>
              <a:rPr lang="fr-FR" b="1" dirty="0" err="1" smtClean="0">
                <a:solidFill>
                  <a:srgbClr val="080808"/>
                </a:solidFill>
                <a:latin typeface="Arial" pitchFamily="34" charset="0"/>
                <a:cs typeface="Arial" pitchFamily="34" charset="0"/>
              </a:rPr>
              <a:t>immuno-fluorescence</a:t>
            </a:r>
            <a:r>
              <a:rPr lang="fr-FR" b="1" dirty="0" smtClean="0">
                <a:solidFill>
                  <a:srgbClr val="080808"/>
                </a:solidFill>
                <a:latin typeface="Arial" pitchFamily="34" charset="0"/>
                <a:cs typeface="Arial" pitchFamily="34" charset="0"/>
              </a:rPr>
              <a:t> (IF)</a:t>
            </a:r>
          </a:p>
          <a:p>
            <a:r>
              <a:rPr lang="fr-FR" dirty="0" smtClean="0">
                <a:solidFill>
                  <a:srgbClr val="080808"/>
                </a:solidFill>
                <a:latin typeface="Arial" pitchFamily="34" charset="0"/>
                <a:cs typeface="Arial" pitchFamily="34" charset="0"/>
              </a:rPr>
              <a:t>                   a- IF directe</a:t>
            </a:r>
          </a:p>
          <a:p>
            <a:r>
              <a:rPr lang="fr-FR" dirty="0" smtClean="0">
                <a:solidFill>
                  <a:srgbClr val="080808"/>
                </a:solidFill>
                <a:latin typeface="Arial" pitchFamily="34" charset="0"/>
                <a:cs typeface="Arial" pitchFamily="34" charset="0"/>
              </a:rPr>
              <a:t>                   b- IF indirecte </a:t>
            </a:r>
          </a:p>
          <a:p>
            <a:pPr>
              <a:lnSpc>
                <a:spcPct val="150000"/>
              </a:lnSpc>
            </a:pPr>
            <a:r>
              <a:rPr lang="fr-FR" sz="2000" b="1" dirty="0" smtClean="0">
                <a:solidFill>
                  <a:srgbClr val="080808"/>
                </a:solidFill>
                <a:latin typeface="Arial" pitchFamily="34" charset="0"/>
                <a:cs typeface="Arial" pitchFamily="34" charset="0"/>
              </a:rPr>
              <a:t>III- Technique d’</a:t>
            </a:r>
            <a:r>
              <a:rPr lang="fr-FR" sz="2000" b="1" dirty="0" err="1" smtClean="0">
                <a:solidFill>
                  <a:srgbClr val="080808"/>
                </a:solidFill>
                <a:latin typeface="Arial" pitchFamily="34" charset="0"/>
                <a:cs typeface="Arial" pitchFamily="34" charset="0"/>
              </a:rPr>
              <a:t>immuno-phénotypage</a:t>
            </a:r>
            <a:endParaRPr lang="fr-FR" sz="2000" b="1" dirty="0" smtClean="0">
              <a:solidFill>
                <a:srgbClr val="080808"/>
              </a:solidFill>
              <a:latin typeface="Arial" pitchFamily="34" charset="0"/>
              <a:cs typeface="Arial" pitchFamily="34" charset="0"/>
            </a:endParaRPr>
          </a:p>
          <a:p>
            <a:pPr>
              <a:lnSpc>
                <a:spcPct val="150000"/>
              </a:lnSpc>
            </a:pPr>
            <a:r>
              <a:rPr lang="fr-FR" sz="2000" b="1" dirty="0" smtClean="0">
                <a:solidFill>
                  <a:srgbClr val="080808"/>
                </a:solidFill>
                <a:latin typeface="Arial" pitchFamily="34" charset="0"/>
                <a:cs typeface="Arial" pitchFamily="34" charset="0"/>
              </a:rPr>
              <a:t>IV- 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39552" y="899428"/>
            <a:ext cx="1915909" cy="369332"/>
          </a:xfrm>
          <a:prstGeom prst="rect">
            <a:avLst/>
          </a:prstGeom>
          <a:noFill/>
        </p:spPr>
        <p:txBody>
          <a:bodyPr wrap="none" rtlCol="0">
            <a:spAutoFit/>
          </a:bodyPr>
          <a:lstStyle/>
          <a:p>
            <a:pPr>
              <a:buFont typeface="Wingdings" pitchFamily="2" charset="2"/>
              <a:buChar char="v"/>
            </a:pPr>
            <a:r>
              <a:rPr lang="fr-FR" b="1" u="sng" dirty="0" smtClean="0">
                <a:solidFill>
                  <a:srgbClr val="00B050"/>
                </a:solidFill>
                <a:latin typeface="Arial" pitchFamily="34" charset="0"/>
                <a:cs typeface="Arial" pitchFamily="34" charset="0"/>
              </a:rPr>
              <a:t>  Généralités :</a:t>
            </a:r>
            <a:endParaRPr lang="fr-FR" b="1" u="sng" dirty="0">
              <a:solidFill>
                <a:srgbClr val="00B050"/>
              </a:solidFill>
              <a:latin typeface="Arial" pitchFamily="34" charset="0"/>
              <a:cs typeface="Arial" pitchFamily="34" charset="0"/>
            </a:endParaRPr>
          </a:p>
        </p:txBody>
      </p:sp>
      <p:sp>
        <p:nvSpPr>
          <p:cNvPr id="8" name="ZoneTexte 7"/>
          <p:cNvSpPr txBox="1"/>
          <p:nvPr/>
        </p:nvSpPr>
        <p:spPr>
          <a:xfrm>
            <a:off x="611560" y="2827382"/>
            <a:ext cx="8072462" cy="2169825"/>
          </a:xfrm>
          <a:prstGeom prst="rect">
            <a:avLst/>
          </a:prstGeom>
          <a:noFill/>
        </p:spPr>
        <p:txBody>
          <a:bodyPr wrap="square" rtlCol="0">
            <a:spAutoFit/>
          </a:bodyPr>
          <a:lstStyle/>
          <a:p>
            <a:pPr>
              <a:lnSpc>
                <a:spcPct val="150000"/>
              </a:lnSpc>
            </a:pPr>
            <a:r>
              <a:rPr lang="fr-FR" dirty="0" smtClean="0">
                <a:solidFill>
                  <a:srgbClr val="080808"/>
                </a:solidFill>
                <a:latin typeface="Corbel" pitchFamily="34" charset="0"/>
              </a:rPr>
              <a:t>Un </a:t>
            </a:r>
            <a:r>
              <a:rPr lang="fr-FR" dirty="0" err="1" smtClean="0">
                <a:solidFill>
                  <a:srgbClr val="080808"/>
                </a:solidFill>
                <a:latin typeface="Corbel" pitchFamily="34" charset="0"/>
              </a:rPr>
              <a:t>fluorochrome</a:t>
            </a:r>
            <a:r>
              <a:rPr lang="fr-FR" dirty="0" smtClean="0">
                <a:solidFill>
                  <a:srgbClr val="080808"/>
                </a:solidFill>
                <a:latin typeface="Corbel" pitchFamily="34" charset="0"/>
              </a:rPr>
              <a:t> ou </a:t>
            </a:r>
            <a:r>
              <a:rPr lang="fr-FR" dirty="0" err="1" smtClean="0">
                <a:solidFill>
                  <a:srgbClr val="080808"/>
                </a:solidFill>
                <a:latin typeface="Corbel" pitchFamily="34" charset="0"/>
              </a:rPr>
              <a:t>fluorophore</a:t>
            </a:r>
            <a:r>
              <a:rPr lang="fr-FR" dirty="0" smtClean="0">
                <a:solidFill>
                  <a:srgbClr val="080808"/>
                </a:solidFill>
                <a:latin typeface="Corbel" pitchFamily="34" charset="0"/>
              </a:rPr>
              <a:t> est une substance chimique capable d'émettre de la lumière de fluorescence après excitation</a:t>
            </a:r>
            <a:endParaRPr lang="fr-FR" dirty="0" smtClean="0">
              <a:solidFill>
                <a:srgbClr val="080808"/>
              </a:solidFill>
              <a:latin typeface="Corbel" pitchFamily="34" charset="0"/>
              <a:cs typeface="Times New Roman" pitchFamily="18" charset="0"/>
            </a:endParaRPr>
          </a:p>
          <a:p>
            <a:pPr>
              <a:lnSpc>
                <a:spcPct val="150000"/>
              </a:lnSpc>
            </a:pPr>
            <a:r>
              <a:rPr lang="fr-FR" dirty="0" smtClean="0">
                <a:solidFill>
                  <a:srgbClr val="080808"/>
                </a:solidFill>
                <a:latin typeface="Corbel" pitchFamily="34" charset="0"/>
                <a:cs typeface="Times New Roman" pitchFamily="18" charset="0"/>
              </a:rPr>
              <a:t>Plusieurs type en fonction de leur  spectre d’excitation et leur  spectre d’émission (dans le visible)</a:t>
            </a:r>
          </a:p>
          <a:p>
            <a:pPr>
              <a:lnSpc>
                <a:spcPct val="150000"/>
              </a:lnSpc>
            </a:pPr>
            <a:r>
              <a:rPr lang="fr-FR" dirty="0" smtClean="0">
                <a:solidFill>
                  <a:srgbClr val="080808"/>
                </a:solidFill>
                <a:latin typeface="Corbel" pitchFamily="34" charset="0"/>
                <a:cs typeface="Times New Roman" pitchFamily="18" charset="0"/>
              </a:rPr>
              <a:t>Exemple: </a:t>
            </a:r>
            <a:r>
              <a:rPr lang="fr-FR" b="1" dirty="0" smtClean="0">
                <a:solidFill>
                  <a:srgbClr val="C00000"/>
                </a:solidFill>
                <a:latin typeface="Corbel" pitchFamily="34" charset="0"/>
              </a:rPr>
              <a:t>Fluorescéine </a:t>
            </a:r>
            <a:r>
              <a:rPr lang="fr-FR" b="1" dirty="0" smtClean="0">
                <a:solidFill>
                  <a:srgbClr val="C00000"/>
                </a:solidFill>
                <a:latin typeface="Corbel" pitchFamily="34" charset="0"/>
                <a:cs typeface="Times New Roman" pitchFamily="18" charset="0"/>
              </a:rPr>
              <a:t>,Rhodamine</a:t>
            </a:r>
            <a:endParaRPr lang="fr-FR" b="1" dirty="0">
              <a:solidFill>
                <a:srgbClr val="C00000"/>
              </a:solidFill>
              <a:latin typeface="Corbel" pitchFamily="34" charset="0"/>
              <a:cs typeface="Times New Roman" pitchFamily="18" charset="0"/>
            </a:endParaRPr>
          </a:p>
        </p:txBody>
      </p:sp>
      <p:sp>
        <p:nvSpPr>
          <p:cNvPr id="9" name="ZoneTexte 8"/>
          <p:cNvSpPr txBox="1"/>
          <p:nvPr/>
        </p:nvSpPr>
        <p:spPr>
          <a:xfrm>
            <a:off x="611560" y="1340768"/>
            <a:ext cx="8149299" cy="880369"/>
          </a:xfrm>
          <a:prstGeom prst="rect">
            <a:avLst/>
          </a:prstGeom>
          <a:noFill/>
        </p:spPr>
        <p:txBody>
          <a:bodyPr wrap="square" rtlCol="0">
            <a:spAutoFit/>
          </a:bodyPr>
          <a:lstStyle/>
          <a:p>
            <a:pPr>
              <a:lnSpc>
                <a:spcPct val="150000"/>
              </a:lnSpc>
            </a:pPr>
            <a:r>
              <a:rPr lang="fr-FR" dirty="0" smtClean="0">
                <a:solidFill>
                  <a:srgbClr val="080808"/>
                </a:solidFill>
                <a:latin typeface="Corbel" pitchFamily="34" charset="0"/>
              </a:rPr>
              <a:t>Technique immunologique utilisant un </a:t>
            </a:r>
            <a:r>
              <a:rPr lang="fr-FR" dirty="0" err="1" smtClean="0">
                <a:solidFill>
                  <a:srgbClr val="080808"/>
                </a:solidFill>
                <a:latin typeface="Corbel" pitchFamily="34" charset="0"/>
              </a:rPr>
              <a:t>fluorochrome</a:t>
            </a:r>
            <a:r>
              <a:rPr lang="fr-FR" dirty="0" smtClean="0">
                <a:solidFill>
                  <a:srgbClr val="080808"/>
                </a:solidFill>
                <a:latin typeface="Corbel" pitchFamily="34" charset="0"/>
              </a:rPr>
              <a:t> comme marqueur de détection.</a:t>
            </a:r>
          </a:p>
          <a:p>
            <a:pPr>
              <a:lnSpc>
                <a:spcPct val="150000"/>
              </a:lnSpc>
            </a:pPr>
            <a:r>
              <a:rPr lang="fr-FR" dirty="0" smtClean="0">
                <a:solidFill>
                  <a:srgbClr val="080808"/>
                </a:solidFill>
                <a:latin typeface="Corbel" pitchFamily="34" charset="0"/>
              </a:rPr>
              <a:t>Technique semi-quantitative</a:t>
            </a:r>
            <a:endParaRPr lang="fr-FR" dirty="0">
              <a:solidFill>
                <a:srgbClr val="080808"/>
              </a:solidFill>
              <a:latin typeface="Corbel" pitchFamily="34" charset="0"/>
            </a:endParaRPr>
          </a:p>
        </p:txBody>
      </p:sp>
      <p:sp>
        <p:nvSpPr>
          <p:cNvPr id="10" name="ZoneTexte 9"/>
          <p:cNvSpPr txBox="1"/>
          <p:nvPr/>
        </p:nvSpPr>
        <p:spPr>
          <a:xfrm>
            <a:off x="676002" y="2420888"/>
            <a:ext cx="2049951" cy="369332"/>
          </a:xfrm>
          <a:prstGeom prst="rect">
            <a:avLst/>
          </a:prstGeom>
          <a:noFill/>
        </p:spPr>
        <p:txBody>
          <a:bodyPr wrap="square" rtlCol="0">
            <a:spAutoFit/>
          </a:bodyPr>
          <a:lstStyle/>
          <a:p>
            <a:pPr>
              <a:buFont typeface="Wingdings" pitchFamily="2" charset="2"/>
              <a:buChar char="v"/>
            </a:pPr>
            <a:r>
              <a:rPr lang="fr-FR" b="1" u="sng" dirty="0" smtClean="0">
                <a:solidFill>
                  <a:srgbClr val="00B050"/>
                </a:solidFill>
                <a:latin typeface="Arial" pitchFamily="34" charset="0"/>
                <a:cs typeface="Arial" pitchFamily="34" charset="0"/>
              </a:rPr>
              <a:t>  </a:t>
            </a:r>
            <a:r>
              <a:rPr lang="fr-FR" b="1" u="sng" dirty="0" err="1" smtClean="0">
                <a:solidFill>
                  <a:srgbClr val="00B050"/>
                </a:solidFill>
                <a:latin typeface="Arial" pitchFamily="34" charset="0"/>
                <a:cs typeface="Arial" pitchFamily="34" charset="0"/>
              </a:rPr>
              <a:t>Fluorchrome</a:t>
            </a:r>
            <a:r>
              <a:rPr lang="fr-FR" b="1" u="sng" dirty="0" smtClean="0">
                <a:solidFill>
                  <a:srgbClr val="00B050"/>
                </a:solidFill>
                <a:latin typeface="Arial" pitchFamily="34" charset="0"/>
                <a:cs typeface="Arial" pitchFamily="34" charset="0"/>
              </a:rPr>
              <a:t> :</a:t>
            </a:r>
            <a:endParaRPr lang="fr-FR" sz="1600" u="sng" dirty="0" smtClean="0">
              <a:solidFill>
                <a:srgbClr val="00B050"/>
              </a:solidFill>
              <a:latin typeface="Arial" pitchFamily="34" charset="0"/>
              <a:cs typeface="Arial" pitchFamily="34" charset="0"/>
            </a:endParaRPr>
          </a:p>
        </p:txBody>
      </p:sp>
      <p:sp>
        <p:nvSpPr>
          <p:cNvPr id="11" name="ZoneTexte 10"/>
          <p:cNvSpPr txBox="1"/>
          <p:nvPr/>
        </p:nvSpPr>
        <p:spPr>
          <a:xfrm>
            <a:off x="626314" y="4985866"/>
            <a:ext cx="8054040" cy="1338828"/>
          </a:xfrm>
          <a:prstGeom prst="rect">
            <a:avLst/>
          </a:prstGeom>
          <a:noFill/>
        </p:spPr>
        <p:txBody>
          <a:bodyPr wrap="square" rtlCol="0">
            <a:spAutoFit/>
          </a:bodyPr>
          <a:lstStyle/>
          <a:p>
            <a:pPr>
              <a:lnSpc>
                <a:spcPct val="150000"/>
              </a:lnSpc>
              <a:buFont typeface="Wingdings" pitchFamily="2" charset="2"/>
              <a:buChar char="v"/>
            </a:pPr>
            <a:r>
              <a:rPr lang="fr-FR" b="1" u="sng" dirty="0" smtClean="0">
                <a:solidFill>
                  <a:srgbClr val="00B050"/>
                </a:solidFill>
                <a:latin typeface="Arial" pitchFamily="34" charset="0"/>
                <a:cs typeface="Arial" pitchFamily="34" charset="0"/>
              </a:rPr>
              <a:t>  Lecture :</a:t>
            </a:r>
          </a:p>
          <a:p>
            <a:pPr>
              <a:lnSpc>
                <a:spcPct val="150000"/>
              </a:lnSpc>
            </a:pPr>
            <a:r>
              <a:rPr lang="fr-FR" dirty="0" smtClean="0">
                <a:solidFill>
                  <a:srgbClr val="080808"/>
                </a:solidFill>
                <a:latin typeface="Corbel" pitchFamily="34" charset="0"/>
              </a:rPr>
              <a:t>Microscope à fluorescence: Emission d’une lumière à une longueur d'onde capable   d’exciter directement le </a:t>
            </a:r>
            <a:r>
              <a:rPr lang="fr-FR" dirty="0" err="1" smtClean="0">
                <a:solidFill>
                  <a:srgbClr val="080808"/>
                </a:solidFill>
                <a:latin typeface="Corbel" pitchFamily="34" charset="0"/>
              </a:rPr>
              <a:t>fluorochrome</a:t>
            </a:r>
            <a:r>
              <a:rPr lang="fr-FR" dirty="0" smtClean="0">
                <a:solidFill>
                  <a:srgbClr val="080808"/>
                </a:solidFill>
                <a:latin typeface="Corbel" pitchFamily="34" charset="0"/>
              </a:rPr>
              <a:t>.</a:t>
            </a:r>
            <a:endParaRPr lang="fr-FR" dirty="0">
              <a:solidFill>
                <a:srgbClr val="080808"/>
              </a:solidFill>
              <a:latin typeface="Corbel" pitchFamily="34" charset="0"/>
            </a:endParaRPr>
          </a:p>
        </p:txBody>
      </p:sp>
      <p:sp>
        <p:nvSpPr>
          <p:cNvPr id="14" name="Flèche droite rayée 13"/>
          <p:cNvSpPr/>
          <p:nvPr/>
        </p:nvSpPr>
        <p:spPr>
          <a:xfrm>
            <a:off x="323528" y="15672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rayée 14"/>
          <p:cNvSpPr/>
          <p:nvPr/>
        </p:nvSpPr>
        <p:spPr>
          <a:xfrm>
            <a:off x="323528" y="307939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Flèche droite rayée 15"/>
          <p:cNvSpPr/>
          <p:nvPr/>
        </p:nvSpPr>
        <p:spPr>
          <a:xfrm>
            <a:off x="395536" y="559853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rganigramme : Connecteur 18"/>
          <p:cNvSpPr/>
          <p:nvPr/>
        </p:nvSpPr>
        <p:spPr>
          <a:xfrm>
            <a:off x="396106" y="473443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Flèche droite rayée 19"/>
          <p:cNvSpPr/>
          <p:nvPr/>
        </p:nvSpPr>
        <p:spPr>
          <a:xfrm>
            <a:off x="323528" y="387148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ZoneTexte 16"/>
          <p:cNvSpPr txBox="1"/>
          <p:nvPr/>
        </p:nvSpPr>
        <p:spPr>
          <a:xfrm>
            <a:off x="467544" y="332656"/>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
        <p:nvSpPr>
          <p:cNvPr id="18" name="Flèche droite rayée 17"/>
          <p:cNvSpPr/>
          <p:nvPr/>
        </p:nvSpPr>
        <p:spPr>
          <a:xfrm>
            <a:off x="323528" y="198998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toshiba\Desktop\Sans titre.png"/>
          <p:cNvPicPr>
            <a:picLocks noChangeAspect="1" noChangeArrowheads="1"/>
          </p:cNvPicPr>
          <p:nvPr/>
        </p:nvPicPr>
        <p:blipFill>
          <a:blip r:embed="rId2" cstate="print"/>
          <a:srcRect/>
          <a:stretch>
            <a:fillRect/>
          </a:stretch>
        </p:blipFill>
        <p:spPr bwMode="auto">
          <a:xfrm>
            <a:off x="384175" y="762000"/>
            <a:ext cx="8374063" cy="5334000"/>
          </a:xfrm>
          <a:prstGeom prst="rect">
            <a:avLst/>
          </a:prstGeom>
          <a:noFill/>
        </p:spPr>
      </p:pic>
      <p:sp>
        <p:nvSpPr>
          <p:cNvPr id="4" name="ZoneTexte 3"/>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467544" y="332656"/>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pic>
        <p:nvPicPr>
          <p:cNvPr id="2050" name="Picture 2" descr="C:\Users\toshiba\Desktop\Sans titre.png"/>
          <p:cNvPicPr>
            <a:picLocks noChangeAspect="1" noChangeArrowheads="1"/>
          </p:cNvPicPr>
          <p:nvPr/>
        </p:nvPicPr>
        <p:blipFill>
          <a:blip r:embed="rId3" cstate="print"/>
          <a:srcRect/>
          <a:stretch>
            <a:fillRect/>
          </a:stretch>
        </p:blipFill>
        <p:spPr bwMode="auto">
          <a:xfrm>
            <a:off x="508000" y="1551012"/>
            <a:ext cx="8126413" cy="4686300"/>
          </a:xfrm>
          <a:prstGeom prst="rect">
            <a:avLst/>
          </a:prstGeom>
          <a:noFill/>
        </p:spPr>
      </p:pic>
      <p:sp>
        <p:nvSpPr>
          <p:cNvPr id="5" name="ZoneTexte 4"/>
          <p:cNvSpPr txBox="1"/>
          <p:nvPr/>
        </p:nvSpPr>
        <p:spPr>
          <a:xfrm>
            <a:off x="539552" y="899428"/>
            <a:ext cx="1890261" cy="369332"/>
          </a:xfrm>
          <a:prstGeom prst="rect">
            <a:avLst/>
          </a:prstGeom>
          <a:noFill/>
        </p:spPr>
        <p:txBody>
          <a:bodyPr wrap="none" rtlCol="0">
            <a:spAutoFit/>
          </a:bodyPr>
          <a:lstStyle/>
          <a:p>
            <a:r>
              <a:rPr lang="fr-FR" b="1" u="sng" dirty="0" smtClean="0">
                <a:solidFill>
                  <a:srgbClr val="00B050"/>
                </a:solidFill>
                <a:latin typeface="Arial" pitchFamily="34" charset="0"/>
                <a:cs typeface="Arial" pitchFamily="34" charset="0"/>
              </a:rPr>
              <a:t>Classification </a:t>
            </a:r>
            <a:r>
              <a:rPr lang="fr-FR" b="1" dirty="0" smtClean="0">
                <a:solidFill>
                  <a:srgbClr val="00B050"/>
                </a:solidFill>
                <a:latin typeface="Arial" pitchFamily="34" charset="0"/>
                <a:cs typeface="Arial" pitchFamily="34" charset="0"/>
              </a:rPr>
              <a:t> :</a:t>
            </a:r>
            <a:endParaRPr lang="fr-FR" b="1" dirty="0">
              <a:solidFill>
                <a:srgbClr val="00B05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descr="Résultat de recherche d'images pour &quot;Ig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2" name="AutoShape 2"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4" name="AutoShape 4"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6" name="AutoShape 6"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7" name="Titre 1"/>
          <p:cNvSpPr txBox="1">
            <a:spLocks/>
          </p:cNvSpPr>
          <p:nvPr/>
        </p:nvSpPr>
        <p:spPr>
          <a:xfrm>
            <a:off x="467544" y="764704"/>
            <a:ext cx="4629200" cy="360040"/>
          </a:xfrm>
          <a:prstGeom prst="rect">
            <a:avLst/>
          </a:prstGeom>
        </p:spPr>
        <p:txBody>
          <a:bodyPr anchor="b">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b="1" u="sng" dirty="0" smtClean="0">
                <a:solidFill>
                  <a:srgbClr val="00B050"/>
                </a:solidFill>
                <a:latin typeface="Arial" pitchFamily="34" charset="0"/>
                <a:ea typeface="+mj-ea"/>
                <a:cs typeface="Arial" pitchFamily="34" charset="0"/>
              </a:rPr>
              <a:t>a- </a:t>
            </a:r>
            <a:r>
              <a:rPr kumimoji="0" lang="fr-FR" b="1" i="0" u="sng" strike="noStrike" kern="1200" cap="none" spc="0" normalizeH="0" baseline="0" noProof="0" dirty="0" smtClean="0">
                <a:ln>
                  <a:noFill/>
                </a:ln>
                <a:solidFill>
                  <a:srgbClr val="00B050"/>
                </a:solidFill>
                <a:uLnTx/>
                <a:uFillTx/>
                <a:latin typeface="Arial" pitchFamily="34" charset="0"/>
                <a:ea typeface="+mj-ea"/>
                <a:cs typeface="Arial" pitchFamily="34" charset="0"/>
              </a:rPr>
              <a:t>Immunofluorescence directe( IFD):</a:t>
            </a:r>
            <a:endParaRPr kumimoji="0" lang="fr-FR" b="1" i="0" u="sng" strike="noStrike" kern="1200" cap="none" spc="0" normalizeH="0" baseline="0" noProof="0" dirty="0">
              <a:ln>
                <a:noFill/>
              </a:ln>
              <a:solidFill>
                <a:srgbClr val="00B050"/>
              </a:solidFill>
              <a:uLnTx/>
              <a:uFillTx/>
              <a:latin typeface="Arial" pitchFamily="34" charset="0"/>
              <a:ea typeface="+mj-ea"/>
              <a:cs typeface="Arial" pitchFamily="34" charset="0"/>
            </a:endParaRPr>
          </a:p>
        </p:txBody>
      </p:sp>
      <p:sp>
        <p:nvSpPr>
          <p:cNvPr id="40" name="Rectangle 39"/>
          <p:cNvSpPr/>
          <p:nvPr/>
        </p:nvSpPr>
        <p:spPr>
          <a:xfrm>
            <a:off x="4067944" y="2276872"/>
            <a:ext cx="4609156" cy="4032448"/>
          </a:xfrm>
          <a:prstGeom prst="rect">
            <a:avLst/>
          </a:prstGeom>
          <a:ln w="28575">
            <a:solidFill>
              <a:srgbClr val="00B0F0"/>
            </a:solidFill>
            <a:prstDash val="solid"/>
          </a:ln>
        </p:spPr>
        <p:style>
          <a:lnRef idx="2">
            <a:schemeClr val="accent4"/>
          </a:lnRef>
          <a:fillRef idx="1">
            <a:schemeClr val="lt1"/>
          </a:fillRef>
          <a:effectRef idx="0">
            <a:schemeClr val="accent4"/>
          </a:effectRef>
          <a:fontRef idx="minor">
            <a:schemeClr val="dk1"/>
          </a:fontRef>
        </p:style>
        <p:txBody>
          <a:bodyPr rtlCol="0" anchor="ctr"/>
          <a:lstStyle/>
          <a:p>
            <a:pPr marL="354013" algn="ctr">
              <a:lnSpc>
                <a:spcPct val="150000"/>
              </a:lnSpc>
            </a:pPr>
            <a:r>
              <a:rPr lang="fr-FR" dirty="0" smtClean="0">
                <a:solidFill>
                  <a:srgbClr val="000000"/>
                </a:solidFill>
                <a:latin typeface="Corbel" pitchFamily="34" charset="0"/>
              </a:rPr>
              <a:t>Marquage de l’ </a:t>
            </a:r>
            <a:r>
              <a:rPr lang="fr-FR" dirty="0" err="1" smtClean="0">
                <a:solidFill>
                  <a:srgbClr val="000000"/>
                </a:solidFill>
                <a:latin typeface="Corbel" pitchFamily="34" charset="0"/>
              </a:rPr>
              <a:t>Ac</a:t>
            </a:r>
            <a:r>
              <a:rPr lang="fr-FR" u="sng" dirty="0" smtClean="0">
                <a:solidFill>
                  <a:srgbClr val="000000"/>
                </a:solidFill>
                <a:latin typeface="Corbel" pitchFamily="34" charset="0"/>
              </a:rPr>
              <a:t> </a:t>
            </a:r>
            <a:r>
              <a:rPr lang="fr-FR" dirty="0" smtClean="0">
                <a:solidFill>
                  <a:srgbClr val="000000"/>
                </a:solidFill>
                <a:latin typeface="Corbel" pitchFamily="34" charset="0"/>
              </a:rPr>
              <a:t>spécifique de chaque </a:t>
            </a:r>
            <a:r>
              <a:rPr lang="fr-FR" u="sng" dirty="0" smtClean="0">
                <a:solidFill>
                  <a:srgbClr val="000000"/>
                </a:solidFill>
                <a:latin typeface="Corbel" pitchFamily="34" charset="0"/>
              </a:rPr>
              <a:t>Ag</a:t>
            </a:r>
          </a:p>
          <a:p>
            <a:pPr marL="354013">
              <a:lnSpc>
                <a:spcPct val="150000"/>
              </a:lnSpc>
            </a:pPr>
            <a:r>
              <a:rPr lang="fr-FR" dirty="0" smtClean="0">
                <a:solidFill>
                  <a:srgbClr val="000000"/>
                </a:solidFill>
                <a:latin typeface="Corbel" pitchFamily="34" charset="0"/>
              </a:rPr>
              <a:t>Applications :</a:t>
            </a:r>
          </a:p>
          <a:p>
            <a:pPr marL="354013">
              <a:lnSpc>
                <a:spcPct val="150000"/>
              </a:lnSpc>
            </a:pPr>
            <a:r>
              <a:rPr lang="fr-FR" dirty="0" smtClean="0">
                <a:solidFill>
                  <a:srgbClr val="000000"/>
                </a:solidFill>
                <a:latin typeface="Corbel" pitchFamily="34" charset="0"/>
              </a:rPr>
              <a:t>Identifier un germe.</a:t>
            </a:r>
          </a:p>
          <a:p>
            <a:pPr marL="354013">
              <a:lnSpc>
                <a:spcPct val="150000"/>
              </a:lnSpc>
            </a:pPr>
            <a:r>
              <a:rPr lang="fr-FR" dirty="0" smtClean="0">
                <a:solidFill>
                  <a:srgbClr val="000000"/>
                </a:solidFill>
                <a:latin typeface="Corbel" pitchFamily="34" charset="0"/>
              </a:rPr>
              <a:t>Analyser dans une biopsie tissulaire  les dépôts d’immunoglobulines et de complément.</a:t>
            </a:r>
            <a:endParaRPr lang="fr-FR" u="sng" dirty="0" smtClean="0">
              <a:solidFill>
                <a:srgbClr val="000000"/>
              </a:solidFill>
              <a:latin typeface="Corbel" pitchFamily="34" charset="0"/>
            </a:endParaRPr>
          </a:p>
          <a:p>
            <a:pPr marL="354013" algn="ctr"/>
            <a:endParaRPr lang="fr-FR" b="1" dirty="0">
              <a:solidFill>
                <a:schemeClr val="bg1"/>
              </a:solidFill>
            </a:endParaRPr>
          </a:p>
        </p:txBody>
      </p:sp>
      <p:sp>
        <p:nvSpPr>
          <p:cNvPr id="41" name="ZoneTexte 40"/>
          <p:cNvSpPr txBox="1"/>
          <p:nvPr/>
        </p:nvSpPr>
        <p:spPr>
          <a:xfrm>
            <a:off x="607952" y="1209526"/>
            <a:ext cx="8572560" cy="923330"/>
          </a:xfrm>
          <a:prstGeom prst="rect">
            <a:avLst/>
          </a:prstGeom>
          <a:noFill/>
        </p:spPr>
        <p:txBody>
          <a:bodyPr wrap="square" rtlCol="0">
            <a:spAutoFit/>
          </a:bodyPr>
          <a:lstStyle/>
          <a:p>
            <a:pPr>
              <a:lnSpc>
                <a:spcPct val="150000"/>
              </a:lnSpc>
            </a:pPr>
            <a:r>
              <a:rPr lang="fr-FR" dirty="0" smtClean="0">
                <a:solidFill>
                  <a:srgbClr val="000000"/>
                </a:solidFill>
                <a:latin typeface="Corbel" pitchFamily="34" charset="0"/>
              </a:rPr>
              <a:t>Technique qui s’effectue sur frottis de microorganisme ou sur coupes d’organe</a:t>
            </a:r>
          </a:p>
          <a:p>
            <a:pPr>
              <a:lnSpc>
                <a:spcPct val="150000"/>
              </a:lnSpc>
            </a:pPr>
            <a:r>
              <a:rPr lang="fr-FR" dirty="0" smtClean="0">
                <a:solidFill>
                  <a:srgbClr val="000000"/>
                </a:solidFill>
                <a:latin typeface="Corbel" pitchFamily="34" charset="0"/>
              </a:rPr>
              <a:t>Le conjugué  est mis directement  en contact de l’ag tissulaire</a:t>
            </a:r>
            <a:endParaRPr lang="fr-FR" dirty="0">
              <a:solidFill>
                <a:srgbClr val="000000"/>
              </a:solidFill>
              <a:latin typeface="Corbel" pitchFamily="34" charset="0"/>
            </a:endParaRPr>
          </a:p>
        </p:txBody>
      </p:sp>
      <p:pic>
        <p:nvPicPr>
          <p:cNvPr id="2050" name="Picture 2" descr="C:\Users\toshiba\Desktop\Sans titre.png"/>
          <p:cNvPicPr>
            <a:picLocks noChangeAspect="1" noChangeArrowheads="1"/>
          </p:cNvPicPr>
          <p:nvPr/>
        </p:nvPicPr>
        <p:blipFill>
          <a:blip r:embed="rId2" cstate="print"/>
          <a:srcRect r="6496"/>
          <a:stretch>
            <a:fillRect/>
          </a:stretch>
        </p:blipFill>
        <p:spPr bwMode="auto">
          <a:xfrm>
            <a:off x="611560" y="2276872"/>
            <a:ext cx="3384376" cy="4056509"/>
          </a:xfrm>
          <a:prstGeom prst="rect">
            <a:avLst/>
          </a:prstGeom>
          <a:noFill/>
        </p:spPr>
      </p:pic>
      <p:sp>
        <p:nvSpPr>
          <p:cNvPr id="11" name="Flèche droite rayée 10"/>
          <p:cNvSpPr/>
          <p:nvPr/>
        </p:nvSpPr>
        <p:spPr>
          <a:xfrm>
            <a:off x="4211960" y="306896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rayée 11"/>
          <p:cNvSpPr/>
          <p:nvPr/>
        </p:nvSpPr>
        <p:spPr>
          <a:xfrm>
            <a:off x="4211960" y="350100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Connecteur 12"/>
          <p:cNvSpPr/>
          <p:nvPr/>
        </p:nvSpPr>
        <p:spPr>
          <a:xfrm>
            <a:off x="4284538" y="393305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Organigramme : Connecteur 13"/>
          <p:cNvSpPr/>
          <p:nvPr/>
        </p:nvSpPr>
        <p:spPr>
          <a:xfrm>
            <a:off x="4283968" y="4365674"/>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Flèche droite rayée 14"/>
          <p:cNvSpPr/>
          <p:nvPr/>
        </p:nvSpPr>
        <p:spPr>
          <a:xfrm>
            <a:off x="323528" y="142555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droite rayée 15"/>
          <p:cNvSpPr/>
          <p:nvPr/>
        </p:nvSpPr>
        <p:spPr>
          <a:xfrm>
            <a:off x="323528" y="185873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kidneypathology.com/Imagenes_Casos/Caso%2093/9_IgG_immunofluorescence.jpg"/>
          <p:cNvPicPr>
            <a:picLocks noChangeAspect="1" noChangeArrowheads="1"/>
          </p:cNvPicPr>
          <p:nvPr/>
        </p:nvPicPr>
        <p:blipFill>
          <a:blip r:embed="rId2" cstate="print"/>
          <a:srcRect/>
          <a:stretch>
            <a:fillRect/>
          </a:stretch>
        </p:blipFill>
        <p:spPr bwMode="auto">
          <a:xfrm>
            <a:off x="1547664" y="2420888"/>
            <a:ext cx="5400675" cy="3861818"/>
          </a:xfrm>
          <a:prstGeom prst="rect">
            <a:avLst/>
          </a:prstGeom>
          <a:noFill/>
        </p:spPr>
      </p:pic>
      <p:sp>
        <p:nvSpPr>
          <p:cNvPr id="5" name="ZoneTexte 4"/>
          <p:cNvSpPr txBox="1"/>
          <p:nvPr/>
        </p:nvSpPr>
        <p:spPr>
          <a:xfrm>
            <a:off x="539552" y="1468511"/>
            <a:ext cx="8228856" cy="880369"/>
          </a:xfrm>
          <a:prstGeom prst="rect">
            <a:avLst/>
          </a:prstGeom>
          <a:noFill/>
        </p:spPr>
        <p:txBody>
          <a:bodyPr wrap="none" rtlCol="0">
            <a:spAutoFit/>
          </a:bodyPr>
          <a:lstStyle/>
          <a:p>
            <a:pPr>
              <a:lnSpc>
                <a:spcPct val="150000"/>
              </a:lnSpc>
            </a:pPr>
            <a:r>
              <a:rPr lang="fr-FR" dirty="0" smtClean="0">
                <a:solidFill>
                  <a:srgbClr val="080808"/>
                </a:solidFill>
                <a:latin typeface="Corbel" pitchFamily="34" charset="0"/>
              </a:rPr>
              <a:t>Maladie de </a:t>
            </a:r>
            <a:r>
              <a:rPr lang="fr-FR" dirty="0" err="1" smtClean="0">
                <a:solidFill>
                  <a:srgbClr val="080808"/>
                </a:solidFill>
                <a:latin typeface="Corbel" pitchFamily="34" charset="0"/>
              </a:rPr>
              <a:t>Goodpasture</a:t>
            </a:r>
            <a:r>
              <a:rPr lang="fr-FR" dirty="0" smtClean="0">
                <a:solidFill>
                  <a:srgbClr val="080808"/>
                </a:solidFill>
                <a:latin typeface="Corbel" pitchFamily="34" charset="0"/>
              </a:rPr>
              <a:t> : maladie auto-immune </a:t>
            </a:r>
          </a:p>
          <a:p>
            <a:pPr>
              <a:lnSpc>
                <a:spcPct val="150000"/>
              </a:lnSpc>
            </a:pPr>
            <a:r>
              <a:rPr lang="fr-FR" dirty="0" smtClean="0">
                <a:solidFill>
                  <a:srgbClr val="080808"/>
                </a:solidFill>
                <a:latin typeface="Corbel" pitchFamily="34" charset="0"/>
              </a:rPr>
              <a:t>Recherche des </a:t>
            </a:r>
            <a:r>
              <a:rPr lang="fr-FR" dirty="0" err="1" smtClean="0">
                <a:solidFill>
                  <a:srgbClr val="080808"/>
                </a:solidFill>
                <a:latin typeface="Corbel" pitchFamily="34" charset="0"/>
              </a:rPr>
              <a:t>IgG</a:t>
            </a:r>
            <a:r>
              <a:rPr lang="fr-FR" dirty="0" smtClean="0">
                <a:solidFill>
                  <a:srgbClr val="080808"/>
                </a:solidFill>
                <a:latin typeface="Corbel" pitchFamily="34" charset="0"/>
              </a:rPr>
              <a:t> dirigés contre la membrane basale glomérulaire sur biopsie rénale</a:t>
            </a:r>
            <a:endParaRPr lang="fr-FR" dirty="0">
              <a:solidFill>
                <a:srgbClr val="080808"/>
              </a:solidFill>
              <a:latin typeface="Corbel" pitchFamily="34" charset="0"/>
            </a:endParaRPr>
          </a:p>
        </p:txBody>
      </p:sp>
      <p:sp>
        <p:nvSpPr>
          <p:cNvPr id="6" name="Flèche droite rayée 5"/>
          <p:cNvSpPr/>
          <p:nvPr/>
        </p:nvSpPr>
        <p:spPr>
          <a:xfrm>
            <a:off x="324668" y="1684535"/>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rayée 6"/>
          <p:cNvSpPr/>
          <p:nvPr/>
        </p:nvSpPr>
        <p:spPr>
          <a:xfrm>
            <a:off x="323528" y="2117723"/>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467544" y="1196752"/>
            <a:ext cx="2500941" cy="369332"/>
          </a:xfrm>
          <a:prstGeom prst="rect">
            <a:avLst/>
          </a:prstGeom>
          <a:noFill/>
        </p:spPr>
        <p:txBody>
          <a:bodyPr wrap="none" rtlCol="0">
            <a:spAutoFit/>
          </a:bodyPr>
          <a:lstStyle/>
          <a:p>
            <a:r>
              <a:rPr lang="fr-FR" b="1" dirty="0" smtClean="0">
                <a:solidFill>
                  <a:srgbClr val="0070C0"/>
                </a:solidFill>
                <a:latin typeface="Corbel" pitchFamily="34" charset="0"/>
              </a:rPr>
              <a:t>Exemple d’application :</a:t>
            </a:r>
            <a:endParaRPr lang="fr-FR" b="1" dirty="0">
              <a:solidFill>
                <a:srgbClr val="0070C0"/>
              </a:solidFill>
              <a:latin typeface="Corbel" pitchFamily="34" charset="0"/>
            </a:endParaRPr>
          </a:p>
        </p:txBody>
      </p:sp>
      <p:sp>
        <p:nvSpPr>
          <p:cNvPr id="9" name="Organigramme : Connecteur 8"/>
          <p:cNvSpPr/>
          <p:nvPr/>
        </p:nvSpPr>
        <p:spPr>
          <a:xfrm>
            <a:off x="323528" y="1341338"/>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1"/>
          <p:cNvSpPr txBox="1">
            <a:spLocks/>
          </p:cNvSpPr>
          <p:nvPr/>
        </p:nvSpPr>
        <p:spPr>
          <a:xfrm>
            <a:off x="467544" y="764704"/>
            <a:ext cx="4629200" cy="360040"/>
          </a:xfrm>
          <a:prstGeom prst="rect">
            <a:avLst/>
          </a:prstGeom>
        </p:spPr>
        <p:txBody>
          <a:bodyPr anchor="b">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b="1" u="sng" dirty="0" smtClean="0">
                <a:solidFill>
                  <a:srgbClr val="00B050"/>
                </a:solidFill>
                <a:latin typeface="Arial" pitchFamily="34" charset="0"/>
                <a:ea typeface="+mj-ea"/>
                <a:cs typeface="Arial" pitchFamily="34" charset="0"/>
              </a:rPr>
              <a:t>a- </a:t>
            </a:r>
            <a:r>
              <a:rPr kumimoji="0" lang="fr-FR" b="1" i="0" u="sng" strike="noStrike" kern="1200" cap="none" spc="0" normalizeH="0" baseline="0" noProof="0" dirty="0" smtClean="0">
                <a:ln>
                  <a:noFill/>
                </a:ln>
                <a:solidFill>
                  <a:srgbClr val="00B050"/>
                </a:solidFill>
                <a:uLnTx/>
                <a:uFillTx/>
                <a:latin typeface="Arial" pitchFamily="34" charset="0"/>
                <a:ea typeface="+mj-ea"/>
                <a:cs typeface="Arial" pitchFamily="34" charset="0"/>
              </a:rPr>
              <a:t>Immunofluorescence directe( IFD):</a:t>
            </a:r>
            <a:endParaRPr kumimoji="0" lang="fr-FR" b="1" i="0" u="sng" strike="noStrike" kern="1200" cap="none" spc="0" normalizeH="0" baseline="0" noProof="0" dirty="0">
              <a:ln>
                <a:noFill/>
              </a:ln>
              <a:solidFill>
                <a:srgbClr val="00B050"/>
              </a:solidFill>
              <a:uLnTx/>
              <a:uFillTx/>
              <a:latin typeface="Arial" pitchFamily="34" charset="0"/>
              <a:ea typeface="+mj-ea"/>
              <a:cs typeface="Arial" pitchFamily="34" charset="0"/>
            </a:endParaRPr>
          </a:p>
        </p:txBody>
      </p:sp>
      <p:sp>
        <p:nvSpPr>
          <p:cNvPr id="11" name="ZoneTexte 10"/>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descr="Résultat de recherche d'images pour &quot;Ig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2" name="AutoShape 2"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4" name="AutoShape 4"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0726" name="AutoShape 6" descr="Résultat de recherche d'images pour &quot;Ig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6" name="Rectangle 45"/>
          <p:cNvSpPr/>
          <p:nvPr/>
        </p:nvSpPr>
        <p:spPr>
          <a:xfrm>
            <a:off x="4427984" y="2097320"/>
            <a:ext cx="4428000" cy="4176000"/>
          </a:xfrm>
          <a:prstGeom prst="rect">
            <a:avLst/>
          </a:prstGeom>
          <a:ln w="28575">
            <a:solidFill>
              <a:schemeClr val="accent6">
                <a:lumMod val="50000"/>
                <a:lumOff val="50000"/>
              </a:schemeClr>
            </a:solidFill>
            <a:prstDash val="solid"/>
          </a:ln>
        </p:spPr>
        <p:style>
          <a:lnRef idx="2">
            <a:schemeClr val="accent4"/>
          </a:lnRef>
          <a:fillRef idx="1">
            <a:schemeClr val="lt1"/>
          </a:fillRef>
          <a:effectRef idx="0">
            <a:schemeClr val="accent4"/>
          </a:effectRef>
          <a:fontRef idx="minor">
            <a:schemeClr val="dk1"/>
          </a:fontRef>
        </p:style>
        <p:txBody>
          <a:bodyPr rtlCol="0" anchor="ctr"/>
          <a:lstStyle/>
          <a:p>
            <a:pPr marL="265113">
              <a:lnSpc>
                <a:spcPct val="150000"/>
              </a:lnSpc>
            </a:pPr>
            <a:r>
              <a:rPr lang="fr-FR" dirty="0" smtClean="0">
                <a:solidFill>
                  <a:srgbClr val="080808"/>
                </a:solidFill>
                <a:latin typeface="Corbel" pitchFamily="34" charset="0"/>
              </a:rPr>
              <a:t>Dans ce cas on recherche sur le même frottis ou la même coupe deux antigènes différents .</a:t>
            </a:r>
          </a:p>
          <a:p>
            <a:pPr marL="265113">
              <a:lnSpc>
                <a:spcPct val="150000"/>
              </a:lnSpc>
            </a:pPr>
            <a:r>
              <a:rPr lang="fr-FR" dirty="0" smtClean="0">
                <a:solidFill>
                  <a:srgbClr val="080808"/>
                </a:solidFill>
                <a:latin typeface="Corbel" pitchFamily="34" charset="0"/>
              </a:rPr>
              <a:t>On utilise alors :</a:t>
            </a:r>
          </a:p>
          <a:p>
            <a:pPr marL="265113">
              <a:lnSpc>
                <a:spcPct val="150000"/>
              </a:lnSpc>
            </a:pPr>
            <a:r>
              <a:rPr lang="fr-FR" dirty="0" smtClean="0">
                <a:solidFill>
                  <a:srgbClr val="080808"/>
                </a:solidFill>
                <a:latin typeface="Corbel" pitchFamily="34" charset="0"/>
              </a:rPr>
              <a:t>Un anticorps contre le premier antigène marqué à la fluorescéine </a:t>
            </a:r>
            <a:r>
              <a:rPr lang="fr-FR" dirty="0" smtClean="0">
                <a:solidFill>
                  <a:srgbClr val="0070C0"/>
                </a:solidFill>
                <a:latin typeface="Corbel" pitchFamily="34" charset="0"/>
              </a:rPr>
              <a:t>(</a:t>
            </a:r>
            <a:r>
              <a:rPr lang="fr-FR" dirty="0" err="1" smtClean="0">
                <a:solidFill>
                  <a:srgbClr val="0070C0"/>
                </a:solidFill>
                <a:latin typeface="Corbel" pitchFamily="34" charset="0"/>
              </a:rPr>
              <a:t>fluorochrome</a:t>
            </a:r>
            <a:r>
              <a:rPr lang="fr-FR" dirty="0" smtClean="0">
                <a:solidFill>
                  <a:srgbClr val="0070C0"/>
                </a:solidFill>
                <a:latin typeface="Corbel" pitchFamily="34" charset="0"/>
              </a:rPr>
              <a:t> </a:t>
            </a:r>
            <a:r>
              <a:rPr lang="fr-FR" b="1" dirty="0" smtClean="0">
                <a:solidFill>
                  <a:srgbClr val="0070C0"/>
                </a:solidFill>
                <a:latin typeface="Corbel" pitchFamily="34" charset="0"/>
              </a:rPr>
              <a:t>1</a:t>
            </a:r>
            <a:r>
              <a:rPr lang="fr-FR" dirty="0" smtClean="0">
                <a:solidFill>
                  <a:srgbClr val="0070C0"/>
                </a:solidFill>
                <a:latin typeface="Corbel" pitchFamily="34" charset="0"/>
              </a:rPr>
              <a:t>)</a:t>
            </a:r>
          </a:p>
          <a:p>
            <a:pPr marL="265113">
              <a:lnSpc>
                <a:spcPct val="150000"/>
              </a:lnSpc>
            </a:pPr>
            <a:r>
              <a:rPr lang="fr-FR" dirty="0" smtClean="0">
                <a:solidFill>
                  <a:srgbClr val="080808"/>
                </a:solidFill>
                <a:latin typeface="Corbel" pitchFamily="34" charset="0"/>
              </a:rPr>
              <a:t>Un anticorps contre le deuxième antigène marqué à la rhodamine </a:t>
            </a:r>
            <a:r>
              <a:rPr lang="fr-FR" dirty="0" smtClean="0">
                <a:solidFill>
                  <a:srgbClr val="00B050"/>
                </a:solidFill>
                <a:latin typeface="Corbel" pitchFamily="34" charset="0"/>
              </a:rPr>
              <a:t>(</a:t>
            </a:r>
            <a:r>
              <a:rPr lang="fr-FR" dirty="0" err="1" smtClean="0">
                <a:solidFill>
                  <a:srgbClr val="00B050"/>
                </a:solidFill>
                <a:latin typeface="Corbel" pitchFamily="34" charset="0"/>
              </a:rPr>
              <a:t>fluorochrome</a:t>
            </a:r>
            <a:r>
              <a:rPr lang="fr-FR" dirty="0" smtClean="0">
                <a:solidFill>
                  <a:srgbClr val="00B050"/>
                </a:solidFill>
                <a:latin typeface="Corbel" pitchFamily="34" charset="0"/>
              </a:rPr>
              <a:t> </a:t>
            </a:r>
            <a:r>
              <a:rPr lang="fr-FR" b="1" dirty="0" smtClean="0">
                <a:solidFill>
                  <a:srgbClr val="00B050"/>
                </a:solidFill>
                <a:latin typeface="Corbel" pitchFamily="34" charset="0"/>
              </a:rPr>
              <a:t>2</a:t>
            </a:r>
            <a:r>
              <a:rPr lang="fr-FR" dirty="0" smtClean="0">
                <a:solidFill>
                  <a:srgbClr val="00B050"/>
                </a:solidFill>
                <a:latin typeface="Corbel" pitchFamily="34" charset="0"/>
              </a:rPr>
              <a:t>)</a:t>
            </a:r>
          </a:p>
        </p:txBody>
      </p:sp>
      <p:sp>
        <p:nvSpPr>
          <p:cNvPr id="47" name="ZoneTexte 46"/>
          <p:cNvSpPr txBox="1"/>
          <p:nvPr/>
        </p:nvSpPr>
        <p:spPr>
          <a:xfrm>
            <a:off x="1547664" y="1556792"/>
            <a:ext cx="5572164" cy="338554"/>
          </a:xfrm>
          <a:prstGeom prst="rect">
            <a:avLst/>
          </a:prstGeom>
          <a:noFill/>
        </p:spPr>
        <p:txBody>
          <a:bodyPr wrap="square" rtlCol="0">
            <a:spAutoFit/>
          </a:bodyPr>
          <a:lstStyle/>
          <a:p>
            <a:pPr algn="ctr"/>
            <a:r>
              <a:rPr lang="fr-FR" sz="1600" b="1" dirty="0" smtClean="0">
                <a:solidFill>
                  <a:srgbClr val="0070C0"/>
                </a:solidFill>
                <a:latin typeface="Corbel" pitchFamily="34" charset="0"/>
              </a:rPr>
              <a:t>Double marquage:</a:t>
            </a:r>
            <a:endParaRPr lang="fr-FR" sz="1600" b="1" dirty="0">
              <a:solidFill>
                <a:srgbClr val="0070C0"/>
              </a:solidFill>
              <a:latin typeface="Corbel" pitchFamily="34" charset="0"/>
            </a:endParaRPr>
          </a:p>
        </p:txBody>
      </p:sp>
      <p:pic>
        <p:nvPicPr>
          <p:cNvPr id="3074" name="Picture 2" descr="C:\Users\toshiba\Desktop\Sans titre.png"/>
          <p:cNvPicPr>
            <a:picLocks noChangeAspect="1" noChangeArrowheads="1"/>
          </p:cNvPicPr>
          <p:nvPr/>
        </p:nvPicPr>
        <p:blipFill>
          <a:blip r:embed="rId2" cstate="print"/>
          <a:srcRect/>
          <a:stretch>
            <a:fillRect/>
          </a:stretch>
        </p:blipFill>
        <p:spPr bwMode="auto">
          <a:xfrm>
            <a:off x="323529" y="2060848"/>
            <a:ext cx="3888432" cy="4267200"/>
          </a:xfrm>
          <a:prstGeom prst="rect">
            <a:avLst/>
          </a:prstGeom>
          <a:noFill/>
        </p:spPr>
      </p:pic>
      <p:sp>
        <p:nvSpPr>
          <p:cNvPr id="12" name="Flèche droite rayée 11"/>
          <p:cNvSpPr/>
          <p:nvPr/>
        </p:nvSpPr>
        <p:spPr>
          <a:xfrm>
            <a:off x="4499992" y="270892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p:cNvSpPr/>
          <p:nvPr/>
        </p:nvSpPr>
        <p:spPr>
          <a:xfrm>
            <a:off x="4499992" y="393419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Connecteur 13"/>
          <p:cNvSpPr/>
          <p:nvPr/>
        </p:nvSpPr>
        <p:spPr>
          <a:xfrm>
            <a:off x="4572570" y="4437682"/>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Organigramme : Connecteur 14"/>
          <p:cNvSpPr/>
          <p:nvPr/>
        </p:nvSpPr>
        <p:spPr>
          <a:xfrm>
            <a:off x="4572000" y="5229770"/>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p:cNvSpPr txBox="1"/>
          <p:nvPr/>
        </p:nvSpPr>
        <p:spPr>
          <a:xfrm>
            <a:off x="683568" y="3212976"/>
            <a:ext cx="1358513" cy="307777"/>
          </a:xfrm>
          <a:prstGeom prst="rect">
            <a:avLst/>
          </a:prstGeom>
          <a:noFill/>
        </p:spPr>
        <p:txBody>
          <a:bodyPr wrap="none" rtlCol="0">
            <a:spAutoFit/>
          </a:bodyPr>
          <a:lstStyle/>
          <a:p>
            <a:r>
              <a:rPr lang="fr-FR" sz="1400" b="1" dirty="0" err="1" smtClean="0">
                <a:solidFill>
                  <a:srgbClr val="0070C0"/>
                </a:solidFill>
                <a:latin typeface="Calibri" pitchFamily="34" charset="0"/>
                <a:cs typeface="Calibri" pitchFamily="34" charset="0"/>
              </a:rPr>
              <a:t>Fluorochrome</a:t>
            </a:r>
            <a:r>
              <a:rPr lang="fr-FR" sz="1400" b="1" dirty="0" smtClean="0">
                <a:solidFill>
                  <a:srgbClr val="0070C0"/>
                </a:solidFill>
                <a:latin typeface="Calibri" pitchFamily="34" charset="0"/>
                <a:cs typeface="Calibri" pitchFamily="34" charset="0"/>
              </a:rPr>
              <a:t> 1</a:t>
            </a:r>
            <a:endParaRPr lang="fr-FR" sz="1400" b="1" dirty="0">
              <a:solidFill>
                <a:srgbClr val="0070C0"/>
              </a:solidFill>
              <a:latin typeface="Calibri" pitchFamily="34" charset="0"/>
              <a:cs typeface="Calibri" pitchFamily="34" charset="0"/>
            </a:endParaRPr>
          </a:p>
        </p:txBody>
      </p:sp>
      <p:sp>
        <p:nvSpPr>
          <p:cNvPr id="17" name="ZoneTexte 16"/>
          <p:cNvSpPr txBox="1"/>
          <p:nvPr/>
        </p:nvSpPr>
        <p:spPr>
          <a:xfrm>
            <a:off x="2061359" y="3212976"/>
            <a:ext cx="1358513" cy="307777"/>
          </a:xfrm>
          <a:prstGeom prst="rect">
            <a:avLst/>
          </a:prstGeom>
          <a:noFill/>
        </p:spPr>
        <p:txBody>
          <a:bodyPr wrap="none" rtlCol="0">
            <a:spAutoFit/>
          </a:bodyPr>
          <a:lstStyle/>
          <a:p>
            <a:r>
              <a:rPr lang="fr-FR" sz="1400" b="1" dirty="0" err="1" smtClean="0">
                <a:solidFill>
                  <a:srgbClr val="00B050"/>
                </a:solidFill>
                <a:latin typeface="Calibri" pitchFamily="34" charset="0"/>
                <a:cs typeface="Calibri" pitchFamily="34" charset="0"/>
              </a:rPr>
              <a:t>Fluorochrome</a:t>
            </a:r>
            <a:r>
              <a:rPr lang="fr-FR" sz="1400" b="1" dirty="0" smtClean="0">
                <a:solidFill>
                  <a:srgbClr val="00B050"/>
                </a:solidFill>
                <a:latin typeface="Calibri" pitchFamily="34" charset="0"/>
                <a:cs typeface="Calibri" pitchFamily="34" charset="0"/>
              </a:rPr>
              <a:t> 2</a:t>
            </a:r>
            <a:endParaRPr lang="fr-FR" sz="1400" b="1" dirty="0">
              <a:solidFill>
                <a:srgbClr val="00B050"/>
              </a:solidFill>
              <a:latin typeface="Calibri" pitchFamily="34" charset="0"/>
              <a:cs typeface="Calibri" pitchFamily="34" charset="0"/>
            </a:endParaRPr>
          </a:p>
        </p:txBody>
      </p:sp>
      <p:sp>
        <p:nvSpPr>
          <p:cNvPr id="19" name="Titre 1"/>
          <p:cNvSpPr txBox="1">
            <a:spLocks/>
          </p:cNvSpPr>
          <p:nvPr/>
        </p:nvSpPr>
        <p:spPr>
          <a:xfrm>
            <a:off x="467544" y="908720"/>
            <a:ext cx="4629200" cy="360040"/>
          </a:xfrm>
          <a:prstGeom prst="rect">
            <a:avLst/>
          </a:prstGeom>
        </p:spPr>
        <p:txBody>
          <a:bodyPr anchor="b">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b="1" u="sng" dirty="0" smtClean="0">
                <a:solidFill>
                  <a:srgbClr val="00B050"/>
                </a:solidFill>
                <a:latin typeface="Arial" pitchFamily="34" charset="0"/>
                <a:ea typeface="+mj-ea"/>
                <a:cs typeface="Arial" pitchFamily="34" charset="0"/>
              </a:rPr>
              <a:t>a- </a:t>
            </a:r>
            <a:r>
              <a:rPr kumimoji="0" lang="fr-FR" b="1" i="0" u="sng" strike="noStrike" kern="1200" cap="none" spc="0" normalizeH="0" baseline="0" noProof="0" dirty="0" smtClean="0">
                <a:ln>
                  <a:noFill/>
                </a:ln>
                <a:solidFill>
                  <a:srgbClr val="00B050"/>
                </a:solidFill>
                <a:uLnTx/>
                <a:uFillTx/>
                <a:latin typeface="Arial" pitchFamily="34" charset="0"/>
                <a:ea typeface="+mj-ea"/>
                <a:cs typeface="Arial" pitchFamily="34" charset="0"/>
              </a:rPr>
              <a:t>Immunofluorescence directe( IFD):</a:t>
            </a:r>
            <a:endParaRPr kumimoji="0" lang="fr-FR" b="1" i="0" u="sng" strike="noStrike" kern="1200" cap="none" spc="0" normalizeH="0" baseline="0" noProof="0" dirty="0">
              <a:ln>
                <a:noFill/>
              </a:ln>
              <a:solidFill>
                <a:srgbClr val="00B050"/>
              </a:solidFill>
              <a:uLnTx/>
              <a:uFillTx/>
              <a:latin typeface="Arial" pitchFamily="34" charset="0"/>
              <a:ea typeface="+mj-ea"/>
              <a:cs typeface="Arial" pitchFamily="34" charset="0"/>
            </a:endParaRPr>
          </a:p>
        </p:txBody>
      </p:sp>
      <p:sp>
        <p:nvSpPr>
          <p:cNvPr id="20" name="ZoneTexte 19"/>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467544" y="1268760"/>
            <a:ext cx="8266869" cy="1615827"/>
          </a:xfrm>
          <a:prstGeom prst="rect">
            <a:avLst/>
          </a:prstGeom>
          <a:noFill/>
        </p:spPr>
        <p:txBody>
          <a:bodyPr wrap="square" rtlCol="0">
            <a:spAutoFit/>
          </a:bodyPr>
          <a:lstStyle/>
          <a:p>
            <a:pPr>
              <a:lnSpc>
                <a:spcPct val="150000"/>
              </a:lnSpc>
            </a:pPr>
            <a:r>
              <a:rPr lang="fr-FR" dirty="0" smtClean="0">
                <a:solidFill>
                  <a:srgbClr val="000000"/>
                </a:solidFill>
                <a:latin typeface="Corbel" pitchFamily="34" charset="0"/>
              </a:rPr>
              <a:t>La fixation de l’anticorps primaire (présent dans le sérum du malade) spécifique de l’antigène recherché, est révélée grâce à un conjugué  (anti-globuline marqué à un </a:t>
            </a:r>
            <a:r>
              <a:rPr lang="fr-FR" dirty="0" err="1" smtClean="0">
                <a:solidFill>
                  <a:srgbClr val="000000"/>
                </a:solidFill>
                <a:latin typeface="Corbel" pitchFamily="34" charset="0"/>
              </a:rPr>
              <a:t>fluorochrome</a:t>
            </a:r>
            <a:r>
              <a:rPr lang="fr-FR" dirty="0" smtClean="0">
                <a:solidFill>
                  <a:srgbClr val="000000"/>
                </a:solidFill>
                <a:latin typeface="Corbel" pitchFamily="34" charset="0"/>
              </a:rPr>
              <a:t>)</a:t>
            </a:r>
          </a:p>
          <a:p>
            <a:pPr algn="ctr"/>
            <a:endParaRPr lang="fr-FR" dirty="0" smtClean="0">
              <a:solidFill>
                <a:srgbClr val="000000"/>
              </a:solidFill>
              <a:latin typeface="Corbel" pitchFamily="34" charset="0"/>
            </a:endParaRPr>
          </a:p>
        </p:txBody>
      </p:sp>
      <p:pic>
        <p:nvPicPr>
          <p:cNvPr id="4098" name="Picture 2" descr="C:\Users\toshiba\Desktop\Sans titre.png"/>
          <p:cNvPicPr>
            <a:picLocks noChangeAspect="1" noChangeArrowheads="1"/>
          </p:cNvPicPr>
          <p:nvPr/>
        </p:nvPicPr>
        <p:blipFill>
          <a:blip r:embed="rId2" cstate="print"/>
          <a:srcRect/>
          <a:stretch>
            <a:fillRect/>
          </a:stretch>
        </p:blipFill>
        <p:spPr bwMode="auto">
          <a:xfrm>
            <a:off x="1115616" y="2636912"/>
            <a:ext cx="7272808" cy="3658741"/>
          </a:xfrm>
          <a:prstGeom prst="rect">
            <a:avLst/>
          </a:prstGeom>
          <a:noFill/>
        </p:spPr>
      </p:pic>
      <p:sp>
        <p:nvSpPr>
          <p:cNvPr id="15" name="Flèche droite rayée 14"/>
          <p:cNvSpPr/>
          <p:nvPr/>
        </p:nvSpPr>
        <p:spPr>
          <a:xfrm>
            <a:off x="251520" y="14859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Titre 1"/>
          <p:cNvSpPr txBox="1">
            <a:spLocks/>
          </p:cNvSpPr>
          <p:nvPr/>
        </p:nvSpPr>
        <p:spPr>
          <a:xfrm>
            <a:off x="467544" y="764704"/>
            <a:ext cx="4629200" cy="360040"/>
          </a:xfrm>
          <a:prstGeom prst="rect">
            <a:avLst/>
          </a:prstGeom>
        </p:spPr>
        <p:txBody>
          <a:bodyPr anchor="b">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b="1" u="sng" dirty="0" smtClean="0">
                <a:solidFill>
                  <a:srgbClr val="00B050"/>
                </a:solidFill>
                <a:latin typeface="Arial" pitchFamily="34" charset="0"/>
                <a:ea typeface="+mj-ea"/>
                <a:cs typeface="Arial" pitchFamily="34" charset="0"/>
              </a:rPr>
              <a:t>b- </a:t>
            </a:r>
            <a:r>
              <a:rPr kumimoji="0" lang="fr-FR" b="1" i="0" u="sng" strike="noStrike" kern="1200" cap="none" spc="0" normalizeH="0" baseline="0" noProof="0" dirty="0" smtClean="0">
                <a:ln>
                  <a:noFill/>
                </a:ln>
                <a:solidFill>
                  <a:srgbClr val="00B050"/>
                </a:solidFill>
                <a:uLnTx/>
                <a:uFillTx/>
                <a:latin typeface="Arial" pitchFamily="34" charset="0"/>
                <a:ea typeface="+mj-ea"/>
                <a:cs typeface="Arial" pitchFamily="34" charset="0"/>
              </a:rPr>
              <a:t>Immunofluorescence indirecte ( IFI):</a:t>
            </a:r>
            <a:endParaRPr kumimoji="0" lang="fr-FR" b="1" i="0" u="sng" strike="noStrike" kern="1200" cap="none" spc="0" normalizeH="0" baseline="0" noProof="0" dirty="0">
              <a:ln>
                <a:noFill/>
              </a:ln>
              <a:solidFill>
                <a:srgbClr val="00B050"/>
              </a:solidFill>
              <a:uLnTx/>
              <a:uFillTx/>
              <a:latin typeface="Arial" pitchFamily="34" charset="0"/>
              <a:ea typeface="+mj-ea"/>
              <a:cs typeface="Arial" pitchFamily="34" charset="0"/>
            </a:endParaRPr>
          </a:p>
        </p:txBody>
      </p:sp>
      <p:sp>
        <p:nvSpPr>
          <p:cNvPr id="10" name="ZoneTexte 9"/>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b="10169"/>
          <a:stretch>
            <a:fillRect/>
          </a:stretch>
        </p:blipFill>
        <p:spPr bwMode="auto">
          <a:xfrm>
            <a:off x="1043607" y="2564904"/>
            <a:ext cx="3500048" cy="3384376"/>
          </a:xfrm>
          <a:prstGeom prst="rect">
            <a:avLst/>
          </a:prstGeom>
          <a:noFill/>
          <a:ln w="9525">
            <a:noFill/>
            <a:miter lim="800000"/>
            <a:headEnd/>
            <a:tailEnd/>
          </a:ln>
        </p:spPr>
      </p:pic>
      <p:sp>
        <p:nvSpPr>
          <p:cNvPr id="3" name="Rectangle 2"/>
          <p:cNvSpPr/>
          <p:nvPr/>
        </p:nvSpPr>
        <p:spPr>
          <a:xfrm>
            <a:off x="467544" y="1569566"/>
            <a:ext cx="8568952" cy="923330"/>
          </a:xfrm>
          <a:prstGeom prst="rect">
            <a:avLst/>
          </a:prstGeom>
        </p:spPr>
        <p:txBody>
          <a:bodyPr wrap="square">
            <a:spAutoFit/>
          </a:bodyPr>
          <a:lstStyle/>
          <a:p>
            <a:pPr>
              <a:lnSpc>
                <a:spcPct val="150000"/>
              </a:lnSpc>
            </a:pPr>
            <a:r>
              <a:rPr lang="fr-FR" dirty="0" smtClean="0">
                <a:solidFill>
                  <a:srgbClr val="080808"/>
                </a:solidFill>
                <a:latin typeface="Corbel" pitchFamily="34" charset="0"/>
              </a:rPr>
              <a:t>Sérologie de la toxoplasmose  (l’Ag utilisé est représenté par des </a:t>
            </a:r>
            <a:r>
              <a:rPr lang="fr-FR" dirty="0" err="1" smtClean="0">
                <a:solidFill>
                  <a:srgbClr val="080808"/>
                </a:solidFill>
                <a:latin typeface="Corbel" pitchFamily="34" charset="0"/>
              </a:rPr>
              <a:t>trophozoïtes</a:t>
            </a:r>
            <a:r>
              <a:rPr lang="fr-FR" dirty="0" smtClean="0">
                <a:solidFill>
                  <a:srgbClr val="080808"/>
                </a:solidFill>
                <a:latin typeface="Corbel" pitchFamily="34" charset="0"/>
              </a:rPr>
              <a:t> de toxoplasme formolés ).</a:t>
            </a:r>
            <a:endParaRPr lang="fr-FR" dirty="0">
              <a:solidFill>
                <a:srgbClr val="080808"/>
              </a:solidFill>
              <a:latin typeface="Corbel" pitchFamily="34" charset="0"/>
            </a:endParaRPr>
          </a:p>
        </p:txBody>
      </p:sp>
      <p:sp>
        <p:nvSpPr>
          <p:cNvPr id="5" name="ZoneTexte 4"/>
          <p:cNvSpPr txBox="1"/>
          <p:nvPr/>
        </p:nvSpPr>
        <p:spPr>
          <a:xfrm>
            <a:off x="2135418" y="6011996"/>
            <a:ext cx="1218090" cy="369332"/>
          </a:xfrm>
          <a:prstGeom prst="rect">
            <a:avLst/>
          </a:prstGeom>
          <a:noFill/>
        </p:spPr>
        <p:txBody>
          <a:bodyPr wrap="none" rtlCol="0">
            <a:spAutoFit/>
          </a:bodyPr>
          <a:lstStyle/>
          <a:p>
            <a:r>
              <a:rPr lang="fr-FR" b="1" dirty="0" smtClean="0">
                <a:solidFill>
                  <a:srgbClr val="080808"/>
                </a:solidFill>
                <a:latin typeface="Calibri" pitchFamily="34" charset="0"/>
                <a:cs typeface="Calibri" pitchFamily="34" charset="0"/>
              </a:rPr>
              <a:t>IFI </a:t>
            </a:r>
            <a:r>
              <a:rPr lang="fr-FR" b="1" dirty="0" smtClean="0">
                <a:solidFill>
                  <a:srgbClr val="00B050"/>
                </a:solidFill>
                <a:latin typeface="Calibri" pitchFamily="34" charset="0"/>
                <a:cs typeface="Calibri" pitchFamily="34" charset="0"/>
              </a:rPr>
              <a:t>positive</a:t>
            </a:r>
            <a:endParaRPr lang="fr-FR" b="1" dirty="0">
              <a:solidFill>
                <a:srgbClr val="00B050"/>
              </a:solidFill>
              <a:latin typeface="Calibri" pitchFamily="34" charset="0"/>
              <a:cs typeface="Calibri" pitchFamily="34" charset="0"/>
            </a:endParaRPr>
          </a:p>
        </p:txBody>
      </p:sp>
      <p:sp>
        <p:nvSpPr>
          <p:cNvPr id="6" name="ZoneTexte 5"/>
          <p:cNvSpPr txBox="1"/>
          <p:nvPr/>
        </p:nvSpPr>
        <p:spPr>
          <a:xfrm>
            <a:off x="5879834" y="6011996"/>
            <a:ext cx="1308179" cy="369332"/>
          </a:xfrm>
          <a:prstGeom prst="rect">
            <a:avLst/>
          </a:prstGeom>
          <a:noFill/>
        </p:spPr>
        <p:txBody>
          <a:bodyPr wrap="none" rtlCol="0">
            <a:spAutoFit/>
          </a:bodyPr>
          <a:lstStyle/>
          <a:p>
            <a:r>
              <a:rPr lang="fr-FR" b="1" dirty="0" smtClean="0">
                <a:solidFill>
                  <a:srgbClr val="080808"/>
                </a:solidFill>
                <a:latin typeface="Calibri" pitchFamily="34" charset="0"/>
                <a:cs typeface="Calibri" pitchFamily="34" charset="0"/>
              </a:rPr>
              <a:t>IFI </a:t>
            </a:r>
            <a:r>
              <a:rPr lang="fr-FR" b="1" dirty="0" smtClean="0">
                <a:solidFill>
                  <a:srgbClr val="C00000"/>
                </a:solidFill>
                <a:latin typeface="Calibri" pitchFamily="34" charset="0"/>
                <a:cs typeface="Calibri" pitchFamily="34" charset="0"/>
              </a:rPr>
              <a:t>Négative</a:t>
            </a:r>
            <a:endParaRPr lang="fr-FR" b="1" dirty="0">
              <a:solidFill>
                <a:srgbClr val="C00000"/>
              </a:solidFill>
              <a:latin typeface="Calibri" pitchFamily="34" charset="0"/>
              <a:cs typeface="Calibri" pitchFamily="34" charset="0"/>
            </a:endParaRPr>
          </a:p>
        </p:txBody>
      </p:sp>
      <p:sp>
        <p:nvSpPr>
          <p:cNvPr id="8" name="ZoneTexte 7"/>
          <p:cNvSpPr txBox="1"/>
          <p:nvPr/>
        </p:nvSpPr>
        <p:spPr>
          <a:xfrm>
            <a:off x="467544" y="1187460"/>
            <a:ext cx="2500941" cy="369332"/>
          </a:xfrm>
          <a:prstGeom prst="rect">
            <a:avLst/>
          </a:prstGeom>
          <a:noFill/>
        </p:spPr>
        <p:txBody>
          <a:bodyPr wrap="none" rtlCol="0">
            <a:spAutoFit/>
          </a:bodyPr>
          <a:lstStyle/>
          <a:p>
            <a:r>
              <a:rPr lang="fr-FR" b="1" dirty="0" smtClean="0">
                <a:solidFill>
                  <a:srgbClr val="0070C0"/>
                </a:solidFill>
                <a:latin typeface="Corbel" pitchFamily="34" charset="0"/>
              </a:rPr>
              <a:t>Exemple d’application :</a:t>
            </a:r>
            <a:endParaRPr lang="fr-FR" b="1" dirty="0">
              <a:solidFill>
                <a:srgbClr val="0070C0"/>
              </a:solidFill>
              <a:latin typeface="Corbel" pitchFamily="34" charset="0"/>
            </a:endParaRPr>
          </a:p>
        </p:txBody>
      </p:sp>
      <p:sp>
        <p:nvSpPr>
          <p:cNvPr id="9" name="Flèche droite rayée 8"/>
          <p:cNvSpPr/>
          <p:nvPr/>
        </p:nvSpPr>
        <p:spPr>
          <a:xfrm>
            <a:off x="324668" y="178730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Organigramme : Connecteur 9"/>
          <p:cNvSpPr/>
          <p:nvPr/>
        </p:nvSpPr>
        <p:spPr>
          <a:xfrm>
            <a:off x="323528" y="141334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1"/>
          <p:cNvSpPr txBox="1">
            <a:spLocks/>
          </p:cNvSpPr>
          <p:nvPr/>
        </p:nvSpPr>
        <p:spPr>
          <a:xfrm>
            <a:off x="467544" y="764704"/>
            <a:ext cx="4629200" cy="360040"/>
          </a:xfrm>
          <a:prstGeom prst="rect">
            <a:avLst/>
          </a:prstGeom>
        </p:spPr>
        <p:txBody>
          <a:bodyPr anchor="b">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fr-FR" b="1" u="sng" dirty="0" smtClean="0">
                <a:solidFill>
                  <a:srgbClr val="00B050"/>
                </a:solidFill>
                <a:latin typeface="Arial" pitchFamily="34" charset="0"/>
                <a:ea typeface="+mj-ea"/>
                <a:cs typeface="Arial" pitchFamily="34" charset="0"/>
              </a:rPr>
              <a:t>b- </a:t>
            </a:r>
            <a:r>
              <a:rPr kumimoji="0" lang="fr-FR" b="1" i="0" u="sng" strike="noStrike" kern="1200" cap="none" spc="0" normalizeH="0" baseline="0" noProof="0" dirty="0" smtClean="0">
                <a:ln>
                  <a:noFill/>
                </a:ln>
                <a:solidFill>
                  <a:srgbClr val="00B050"/>
                </a:solidFill>
                <a:uLnTx/>
                <a:uFillTx/>
                <a:latin typeface="Arial" pitchFamily="34" charset="0"/>
                <a:ea typeface="+mj-ea"/>
                <a:cs typeface="Arial" pitchFamily="34" charset="0"/>
              </a:rPr>
              <a:t>Immunofluorescence indirecte( IFI):</a:t>
            </a:r>
            <a:endParaRPr kumimoji="0" lang="fr-FR" b="1" i="0" u="sng" strike="noStrike" kern="1200" cap="none" spc="0" normalizeH="0" baseline="0" noProof="0" dirty="0">
              <a:ln>
                <a:noFill/>
              </a:ln>
              <a:solidFill>
                <a:srgbClr val="00B050"/>
              </a:solidFill>
              <a:uLnTx/>
              <a:uFillTx/>
              <a:latin typeface="Arial" pitchFamily="34" charset="0"/>
              <a:ea typeface="+mj-ea"/>
              <a:cs typeface="Arial" pitchFamily="34" charset="0"/>
            </a:endParaRPr>
          </a:p>
        </p:txBody>
      </p:sp>
      <p:sp>
        <p:nvSpPr>
          <p:cNvPr id="13" name="ZoneTexte 12"/>
          <p:cNvSpPr txBox="1"/>
          <p:nvPr/>
        </p:nvSpPr>
        <p:spPr>
          <a:xfrm>
            <a:off x="467544" y="260648"/>
            <a:ext cx="5134932"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3- Techniques  d’immunofluorescence</a:t>
            </a:r>
            <a:r>
              <a:rPr lang="fr-FR" sz="2000" b="1" dirty="0" smtClean="0">
                <a:solidFill>
                  <a:srgbClr val="C00000"/>
                </a:solidFill>
                <a:latin typeface="Arial" pitchFamily="34" charset="0"/>
                <a:cs typeface="Arial" pitchFamily="34" charset="0"/>
              </a:rPr>
              <a:t> :  </a:t>
            </a:r>
            <a:endParaRPr lang="fr-FR" sz="2000" dirty="0">
              <a:solidFill>
                <a:srgbClr val="C00000"/>
              </a:solidFill>
              <a:latin typeface="Arial" pitchFamily="34" charset="0"/>
              <a:cs typeface="Arial" pitchFamily="34" charset="0"/>
            </a:endParaRPr>
          </a:p>
        </p:txBody>
      </p:sp>
      <p:pic>
        <p:nvPicPr>
          <p:cNvPr id="15" name="Picture 2"/>
          <p:cNvPicPr>
            <a:picLocks noChangeAspect="1" noChangeArrowheads="1"/>
          </p:cNvPicPr>
          <p:nvPr/>
        </p:nvPicPr>
        <p:blipFill>
          <a:blip r:embed="rId2" cstate="print">
            <a:duotone>
              <a:prstClr val="black"/>
              <a:srgbClr val="800000">
                <a:tint val="45000"/>
                <a:satMod val="400000"/>
              </a:srgbClr>
            </a:duotone>
          </a:blip>
          <a:srcRect b="10169"/>
          <a:stretch>
            <a:fillRect/>
          </a:stretch>
        </p:blipFill>
        <p:spPr bwMode="auto">
          <a:xfrm>
            <a:off x="5176408" y="2564904"/>
            <a:ext cx="3500048" cy="33843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1317003" y="3149742"/>
            <a:ext cx="6394699"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III. </a:t>
            </a:r>
            <a:r>
              <a:rPr lang="fr-FR" sz="4000" b="1" dirty="0" err="1" smtClean="0">
                <a:solidFill>
                  <a:schemeClr val="bg1"/>
                </a:solidFill>
                <a:latin typeface="Arial" pitchFamily="34" charset="0"/>
                <a:cs typeface="Arial" pitchFamily="34" charset="0"/>
              </a:rPr>
              <a:t>Immuno</a:t>
            </a:r>
            <a:r>
              <a:rPr lang="fr-FR" sz="4000" b="1" dirty="0" smtClean="0">
                <a:solidFill>
                  <a:schemeClr val="bg1"/>
                </a:solidFill>
                <a:latin typeface="Arial" pitchFamily="34" charset="0"/>
                <a:cs typeface="Arial" pitchFamily="34" charset="0"/>
              </a:rPr>
              <a:t>-</a:t>
            </a:r>
            <a:r>
              <a:rPr lang="fr-FR" sz="4000" b="1" dirty="0" err="1" smtClean="0">
                <a:solidFill>
                  <a:schemeClr val="bg1"/>
                </a:solidFill>
                <a:latin typeface="Arial" pitchFamily="34" charset="0"/>
                <a:cs typeface="Arial" pitchFamily="34" charset="0"/>
              </a:rPr>
              <a:t>phénotypage</a:t>
            </a:r>
            <a:r>
              <a:rPr lang="fr-FR" sz="4000" b="1" dirty="0" smtClean="0">
                <a:solidFill>
                  <a:schemeClr val="bg1"/>
                </a:solidFill>
                <a:latin typeface="Arial" pitchFamily="34" charset="0"/>
                <a:cs typeface="Arial" pitchFamily="34" charset="0"/>
              </a:rPr>
              <a:t> </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534234" y="1303015"/>
            <a:ext cx="8537758" cy="5078313"/>
          </a:xfrm>
          <a:prstGeom prst="rect">
            <a:avLst/>
          </a:prstGeom>
          <a:noFill/>
        </p:spPr>
        <p:txBody>
          <a:bodyPr wrap="square" rtlCol="0">
            <a:spAutoFit/>
          </a:bodyPr>
          <a:lstStyle/>
          <a:p>
            <a:pPr>
              <a:lnSpc>
                <a:spcPct val="150000"/>
              </a:lnSpc>
              <a:buNone/>
            </a:pPr>
            <a:r>
              <a:rPr lang="fr-FR" dirty="0" smtClean="0">
                <a:solidFill>
                  <a:srgbClr val="000000"/>
                </a:solidFill>
                <a:latin typeface="Corbel" pitchFamily="34" charset="0"/>
                <a:cs typeface="Times New Roman" pitchFamily="18" charset="0"/>
              </a:rPr>
              <a:t>Technique qui permet d’analyser individuellement les cellules à très grande vitesse et avec précision en se basant sur  l’expression de marqueurs de surface spécifiques  :</a:t>
            </a:r>
          </a:p>
          <a:p>
            <a:pPr>
              <a:lnSpc>
                <a:spcPct val="150000"/>
              </a:lnSpc>
            </a:pPr>
            <a:r>
              <a:rPr lang="fr-FR" b="1" dirty="0" smtClean="0">
                <a:solidFill>
                  <a:srgbClr val="0070C0"/>
                </a:solidFill>
                <a:latin typeface="Corbel" pitchFamily="34" charset="0"/>
                <a:cs typeface="Times New Roman" pitchFamily="18" charset="0"/>
              </a:rPr>
              <a:t>LT CD4  </a:t>
            </a:r>
            <a:r>
              <a:rPr lang="fr-FR" dirty="0" smtClean="0">
                <a:solidFill>
                  <a:srgbClr val="000000"/>
                </a:solidFill>
                <a:latin typeface="Corbel" pitchFamily="34" charset="0"/>
                <a:cs typeface="Times New Roman" pitchFamily="18" charset="0"/>
              </a:rPr>
              <a:t>: marqueurs  CD3 et  CD4</a:t>
            </a:r>
          </a:p>
          <a:p>
            <a:pPr>
              <a:lnSpc>
                <a:spcPct val="150000"/>
              </a:lnSpc>
            </a:pPr>
            <a:r>
              <a:rPr lang="fr-FR" b="1" dirty="0" smtClean="0">
                <a:solidFill>
                  <a:srgbClr val="0070C0"/>
                </a:solidFill>
                <a:latin typeface="Corbel" pitchFamily="34" charset="0"/>
                <a:cs typeface="Times New Roman" pitchFamily="18" charset="0"/>
              </a:rPr>
              <a:t>LT CD8  </a:t>
            </a:r>
            <a:r>
              <a:rPr lang="fr-FR" dirty="0" smtClean="0">
                <a:solidFill>
                  <a:srgbClr val="000000"/>
                </a:solidFill>
                <a:latin typeface="Corbel" pitchFamily="34" charset="0"/>
                <a:cs typeface="Times New Roman" pitchFamily="18" charset="0"/>
              </a:rPr>
              <a:t>: marqueurs  CD3 et  CD8. </a:t>
            </a:r>
          </a:p>
          <a:p>
            <a:pPr>
              <a:lnSpc>
                <a:spcPct val="150000"/>
              </a:lnSpc>
            </a:pPr>
            <a:r>
              <a:rPr lang="fr-FR" b="1" dirty="0" smtClean="0">
                <a:solidFill>
                  <a:srgbClr val="0070C0"/>
                </a:solidFill>
                <a:latin typeface="Corbel" pitchFamily="34" charset="0"/>
                <a:cs typeface="Times New Roman" pitchFamily="18" charset="0"/>
              </a:rPr>
              <a:t>LB </a:t>
            </a:r>
            <a:r>
              <a:rPr lang="fr-FR" dirty="0" smtClean="0">
                <a:solidFill>
                  <a:srgbClr val="000000"/>
                </a:solidFill>
                <a:latin typeface="Corbel" pitchFamily="34" charset="0"/>
                <a:cs typeface="Times New Roman" pitchFamily="18" charset="0"/>
              </a:rPr>
              <a:t>: marqueurs   CD19 ou CD20.  </a:t>
            </a:r>
          </a:p>
          <a:p>
            <a:pPr>
              <a:lnSpc>
                <a:spcPct val="150000"/>
              </a:lnSpc>
            </a:pPr>
            <a:r>
              <a:rPr lang="fr-FR" b="1" dirty="0" smtClean="0">
                <a:solidFill>
                  <a:srgbClr val="0070C0"/>
                </a:solidFill>
                <a:latin typeface="Corbel" pitchFamily="34" charset="0"/>
                <a:cs typeface="Times New Roman" pitchFamily="18" charset="0"/>
              </a:rPr>
              <a:t>Cellules NK </a:t>
            </a:r>
            <a:r>
              <a:rPr lang="fr-FR" dirty="0" smtClean="0">
                <a:solidFill>
                  <a:srgbClr val="000000"/>
                </a:solidFill>
                <a:latin typeface="Corbel" pitchFamily="34" charset="0"/>
                <a:cs typeface="Times New Roman" pitchFamily="18" charset="0"/>
              </a:rPr>
              <a:t>:  marqueurs CD16 et CD56</a:t>
            </a:r>
          </a:p>
          <a:p>
            <a:pPr>
              <a:lnSpc>
                <a:spcPct val="150000"/>
              </a:lnSpc>
            </a:pPr>
            <a:r>
              <a:rPr lang="fr-FR" dirty="0" smtClean="0">
                <a:solidFill>
                  <a:srgbClr val="000000"/>
                </a:solidFill>
                <a:latin typeface="Corbel" pitchFamily="34" charset="0"/>
                <a:cs typeface="Times New Roman" pitchFamily="18" charset="0"/>
              </a:rPr>
              <a:t>Utilise des anticorps monoclonaux  (dirigés contre les marqueurs caractéristiques de la cellule cible ) marqués par un </a:t>
            </a:r>
            <a:r>
              <a:rPr lang="fr-FR" dirty="0" err="1" smtClean="0">
                <a:solidFill>
                  <a:srgbClr val="000000"/>
                </a:solidFill>
                <a:latin typeface="Corbel" pitchFamily="34" charset="0"/>
                <a:cs typeface="Times New Roman" pitchFamily="18" charset="0"/>
              </a:rPr>
              <a:t>fluorochrome</a:t>
            </a:r>
            <a:r>
              <a:rPr lang="fr-FR" dirty="0" smtClean="0">
                <a:solidFill>
                  <a:srgbClr val="000000"/>
                </a:solidFill>
                <a:latin typeface="Corbel" pitchFamily="34" charset="0"/>
                <a:cs typeface="Times New Roman" pitchFamily="18" charset="0"/>
              </a:rPr>
              <a:t> </a:t>
            </a:r>
          </a:p>
          <a:p>
            <a:pPr>
              <a:lnSpc>
                <a:spcPct val="150000"/>
              </a:lnSpc>
            </a:pPr>
            <a:r>
              <a:rPr lang="fr-FR" dirty="0" smtClean="0">
                <a:solidFill>
                  <a:srgbClr val="000000"/>
                </a:solidFill>
                <a:latin typeface="Corbel" pitchFamily="34" charset="0"/>
                <a:cs typeface="Times New Roman" pitchFamily="18" charset="0"/>
              </a:rPr>
              <a:t>Peut être utilisée pour explorer les LT sur le plan quantitatif et fonctionnel</a:t>
            </a:r>
          </a:p>
          <a:p>
            <a:pPr>
              <a:lnSpc>
                <a:spcPct val="150000"/>
              </a:lnSpc>
            </a:pPr>
            <a:r>
              <a:rPr lang="fr-FR" dirty="0" smtClean="0">
                <a:solidFill>
                  <a:srgbClr val="000000"/>
                </a:solidFill>
                <a:latin typeface="Corbel" pitchFamily="34" charset="0"/>
                <a:cs typeface="Times New Roman" pitchFamily="18" charset="0"/>
              </a:rPr>
              <a:t>Utilisée en immunologie clinique pour le diagnostic des déficits immunitaires  cellulaires (quantitatifs parfois qualitatifs ) primitifs ou secondaires.</a:t>
            </a:r>
          </a:p>
          <a:p>
            <a:pPr>
              <a:lnSpc>
                <a:spcPct val="150000"/>
              </a:lnSpc>
              <a:buFontTx/>
              <a:buChar char="-"/>
            </a:pPr>
            <a:endParaRPr lang="fr-FR" dirty="0">
              <a:solidFill>
                <a:srgbClr val="000000"/>
              </a:solidFill>
              <a:latin typeface="Corbel" pitchFamily="34" charset="0"/>
              <a:cs typeface="Times New Roman" pitchFamily="18" charset="0"/>
            </a:endParaRPr>
          </a:p>
        </p:txBody>
      </p:sp>
      <p:sp>
        <p:nvSpPr>
          <p:cNvPr id="9" name="ZoneTexte 8"/>
          <p:cNvSpPr txBox="1"/>
          <p:nvPr/>
        </p:nvSpPr>
        <p:spPr>
          <a:xfrm>
            <a:off x="395536" y="260648"/>
            <a:ext cx="3387466"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III- </a:t>
            </a:r>
            <a:r>
              <a:rPr lang="fr-FR" sz="2000" b="1" u="sng" dirty="0" err="1" smtClean="0">
                <a:solidFill>
                  <a:srgbClr val="C00000"/>
                </a:solidFill>
                <a:latin typeface="Arial" pitchFamily="34" charset="0"/>
                <a:cs typeface="Arial" pitchFamily="34" charset="0"/>
              </a:rPr>
              <a:t>Immuno</a:t>
            </a:r>
            <a:r>
              <a:rPr lang="fr-FR" sz="2000" b="1" u="sng" dirty="0" smtClean="0">
                <a:solidFill>
                  <a:srgbClr val="C00000"/>
                </a:solidFill>
                <a:latin typeface="Arial" pitchFamily="34" charset="0"/>
                <a:cs typeface="Arial" pitchFamily="34" charset="0"/>
              </a:rPr>
              <a:t>-</a:t>
            </a:r>
            <a:r>
              <a:rPr lang="fr-FR" sz="2000" b="1" u="sng" dirty="0" err="1" smtClean="0">
                <a:solidFill>
                  <a:srgbClr val="C00000"/>
                </a:solidFill>
                <a:latin typeface="Arial" pitchFamily="34" charset="0"/>
                <a:cs typeface="Arial" pitchFamily="34" charset="0"/>
              </a:rPr>
              <a:t>phénotypage</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
        <p:nvSpPr>
          <p:cNvPr id="10" name="ZoneTexte 9"/>
          <p:cNvSpPr txBox="1"/>
          <p:nvPr/>
        </p:nvSpPr>
        <p:spPr>
          <a:xfrm>
            <a:off x="467544" y="796642"/>
            <a:ext cx="3352200" cy="369332"/>
          </a:xfrm>
          <a:prstGeom prst="rect">
            <a:avLst/>
          </a:prstGeom>
          <a:noFill/>
        </p:spPr>
        <p:txBody>
          <a:bodyPr wrap="none" rtlCol="0">
            <a:spAutoFit/>
          </a:bodyPr>
          <a:lstStyle/>
          <a:p>
            <a:r>
              <a:rPr lang="fr-FR" b="1" u="sng" dirty="0" smtClean="0">
                <a:solidFill>
                  <a:srgbClr val="00B050"/>
                </a:solidFill>
                <a:latin typeface="Arial" pitchFamily="34" charset="0"/>
                <a:cs typeface="Arial" pitchFamily="34" charset="0"/>
              </a:rPr>
              <a:t>La </a:t>
            </a:r>
            <a:r>
              <a:rPr lang="fr-FR" b="1" u="sng" dirty="0" err="1" smtClean="0">
                <a:solidFill>
                  <a:srgbClr val="00B050"/>
                </a:solidFill>
                <a:latin typeface="Arial" pitchFamily="34" charset="0"/>
                <a:cs typeface="Arial" pitchFamily="34" charset="0"/>
              </a:rPr>
              <a:t>cytométrie</a:t>
            </a:r>
            <a:r>
              <a:rPr lang="fr-FR" b="1" u="sng" dirty="0" smtClean="0">
                <a:solidFill>
                  <a:srgbClr val="00B050"/>
                </a:solidFill>
                <a:latin typeface="Arial" pitchFamily="34" charset="0"/>
                <a:cs typeface="Arial" pitchFamily="34" charset="0"/>
              </a:rPr>
              <a:t> en flux (CMF)</a:t>
            </a:r>
            <a:r>
              <a:rPr lang="fr-FR" b="1" dirty="0" smtClean="0">
                <a:solidFill>
                  <a:srgbClr val="00B050"/>
                </a:solidFill>
                <a:latin typeface="Arial" pitchFamily="34" charset="0"/>
                <a:cs typeface="Arial" pitchFamily="34" charset="0"/>
              </a:rPr>
              <a:t> :</a:t>
            </a:r>
            <a:endParaRPr lang="fr-FR" b="1" dirty="0">
              <a:solidFill>
                <a:srgbClr val="00B050"/>
              </a:solidFill>
              <a:latin typeface="Arial" pitchFamily="34" charset="0"/>
              <a:cs typeface="Arial" pitchFamily="34" charset="0"/>
            </a:endParaRPr>
          </a:p>
        </p:txBody>
      </p:sp>
      <p:sp>
        <p:nvSpPr>
          <p:cNvPr id="5" name="Organigramme : Connecteur 4"/>
          <p:cNvSpPr/>
          <p:nvPr/>
        </p:nvSpPr>
        <p:spPr>
          <a:xfrm>
            <a:off x="323528" y="2383135"/>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Organigramme : Connecteur 5"/>
          <p:cNvSpPr/>
          <p:nvPr/>
        </p:nvSpPr>
        <p:spPr>
          <a:xfrm>
            <a:off x="323528" y="2811763"/>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rayée 6"/>
          <p:cNvSpPr/>
          <p:nvPr/>
        </p:nvSpPr>
        <p:spPr>
          <a:xfrm>
            <a:off x="324668" y="1519039"/>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pitchFamily="34" charset="0"/>
              <a:cs typeface="Arial" pitchFamily="34" charset="0"/>
            </a:endParaRPr>
          </a:p>
        </p:txBody>
      </p:sp>
      <p:sp>
        <p:nvSpPr>
          <p:cNvPr id="11" name="Organigramme : Connecteur 10"/>
          <p:cNvSpPr/>
          <p:nvPr/>
        </p:nvSpPr>
        <p:spPr>
          <a:xfrm>
            <a:off x="323528" y="3171233"/>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rganigramme : Connecteur 11"/>
          <p:cNvSpPr/>
          <p:nvPr/>
        </p:nvSpPr>
        <p:spPr>
          <a:xfrm>
            <a:off x="323528" y="3603851"/>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p:cNvSpPr/>
          <p:nvPr/>
        </p:nvSpPr>
        <p:spPr>
          <a:xfrm>
            <a:off x="323528" y="3967311"/>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rayée 13"/>
          <p:cNvSpPr/>
          <p:nvPr/>
        </p:nvSpPr>
        <p:spPr>
          <a:xfrm>
            <a:off x="324668" y="479829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droite rayée 14"/>
          <p:cNvSpPr/>
          <p:nvPr/>
        </p:nvSpPr>
        <p:spPr>
          <a:xfrm>
            <a:off x="324668" y="523034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735677" y="3149742"/>
            <a:ext cx="3408305"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 Généralités</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a:stretch>
            <a:fillRect/>
          </a:stretch>
        </p:blipFill>
        <p:spPr bwMode="auto">
          <a:xfrm>
            <a:off x="714348" y="1772816"/>
            <a:ext cx="7702609" cy="4536504"/>
          </a:xfrm>
          <a:prstGeom prst="rect">
            <a:avLst/>
          </a:prstGeom>
          <a:noFill/>
          <a:ln w="9525">
            <a:noFill/>
            <a:miter lim="800000"/>
            <a:headEnd/>
            <a:tailEnd/>
          </a:ln>
          <a:effectLst/>
        </p:spPr>
      </p:pic>
      <p:sp>
        <p:nvSpPr>
          <p:cNvPr id="9" name="ZoneTexte 8"/>
          <p:cNvSpPr txBox="1"/>
          <p:nvPr/>
        </p:nvSpPr>
        <p:spPr>
          <a:xfrm>
            <a:off x="467544" y="705470"/>
            <a:ext cx="8676456" cy="923330"/>
          </a:xfrm>
          <a:prstGeom prst="rect">
            <a:avLst/>
          </a:prstGeom>
          <a:noFill/>
        </p:spPr>
        <p:txBody>
          <a:bodyPr wrap="square" rtlCol="0">
            <a:spAutoFit/>
          </a:bodyPr>
          <a:lstStyle/>
          <a:p>
            <a:pPr>
              <a:lnSpc>
                <a:spcPct val="150000"/>
              </a:lnSpc>
            </a:pPr>
            <a:r>
              <a:rPr lang="fr-FR" dirty="0" smtClean="0">
                <a:solidFill>
                  <a:srgbClr val="080808"/>
                </a:solidFill>
                <a:latin typeface="Calibri" pitchFamily="34" charset="0"/>
                <a:cs typeface="Calibri" pitchFamily="34" charset="0"/>
              </a:rPr>
              <a:t>Différents </a:t>
            </a:r>
            <a:r>
              <a:rPr lang="fr-FR" dirty="0" err="1" smtClean="0">
                <a:solidFill>
                  <a:srgbClr val="080808"/>
                </a:solidFill>
                <a:latin typeface="Calibri" pitchFamily="34" charset="0"/>
                <a:cs typeface="Calibri" pitchFamily="34" charset="0"/>
              </a:rPr>
              <a:t>fluorochromes</a:t>
            </a:r>
            <a:r>
              <a:rPr lang="fr-FR" dirty="0" smtClean="0">
                <a:solidFill>
                  <a:srgbClr val="080808"/>
                </a:solidFill>
                <a:latin typeface="Calibri" pitchFamily="34" charset="0"/>
                <a:cs typeface="Calibri" pitchFamily="34" charset="0"/>
              </a:rPr>
              <a:t> peuvent être utilisés en CMF, avec leurs spectres où ils peuvent être excités et spectres qu’ils émettent (en nm) .</a:t>
            </a:r>
            <a:endParaRPr lang="fr-FR" dirty="0">
              <a:solidFill>
                <a:srgbClr val="080808"/>
              </a:solidFill>
              <a:latin typeface="Calibri" pitchFamily="34" charset="0"/>
              <a:cs typeface="Calibri" pitchFamily="34" charset="0"/>
            </a:endParaRPr>
          </a:p>
        </p:txBody>
      </p:sp>
      <p:sp>
        <p:nvSpPr>
          <p:cNvPr id="5" name="Flèche droite rayée 4"/>
          <p:cNvSpPr/>
          <p:nvPr/>
        </p:nvSpPr>
        <p:spPr>
          <a:xfrm>
            <a:off x="251520" y="90986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395536" y="260648"/>
            <a:ext cx="3387466"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III- </a:t>
            </a:r>
            <a:r>
              <a:rPr lang="fr-FR" sz="2000" b="1" u="sng" dirty="0" err="1" smtClean="0">
                <a:solidFill>
                  <a:srgbClr val="C00000"/>
                </a:solidFill>
                <a:latin typeface="Arial" pitchFamily="34" charset="0"/>
                <a:cs typeface="Arial" pitchFamily="34" charset="0"/>
              </a:rPr>
              <a:t>Immuno</a:t>
            </a:r>
            <a:r>
              <a:rPr lang="fr-FR" sz="2000" b="1" u="sng" dirty="0" smtClean="0">
                <a:solidFill>
                  <a:srgbClr val="C00000"/>
                </a:solidFill>
                <a:latin typeface="Arial" pitchFamily="34" charset="0"/>
                <a:cs typeface="Arial" pitchFamily="34" charset="0"/>
              </a:rPr>
              <a:t>-</a:t>
            </a:r>
            <a:r>
              <a:rPr lang="fr-FR" sz="2000" b="1" u="sng" dirty="0" err="1" smtClean="0">
                <a:solidFill>
                  <a:srgbClr val="C00000"/>
                </a:solidFill>
                <a:latin typeface="Arial" pitchFamily="34" charset="0"/>
                <a:cs typeface="Arial" pitchFamily="34" charset="0"/>
              </a:rPr>
              <a:t>phénotypage</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571472" y="616698"/>
            <a:ext cx="8201028" cy="2452262"/>
          </a:xfrm>
          <a:prstGeom prst="rect">
            <a:avLst/>
          </a:prstGeom>
          <a:ln>
            <a:noFill/>
          </a:ln>
        </p:spPr>
        <p:txBody>
          <a:body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fr-FR" sz="1800" b="1"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 </a:t>
            </a:r>
            <a: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L’identification des populations et sous-populations cellulaires par marquage avec un ou</a:t>
            </a:r>
            <a:r>
              <a:rPr kumimoji="0" lang="fr-FR" sz="1800" b="0" i="0" u="none" strike="noStrike" kern="1200" cap="none" spc="0" normalizeH="0" noProof="0" dirty="0" smtClean="0">
                <a:ln>
                  <a:noFill/>
                </a:ln>
                <a:solidFill>
                  <a:srgbClr val="000000"/>
                </a:solidFill>
                <a:effectLst/>
                <a:uLnTx/>
                <a:uFillTx/>
                <a:latin typeface="Corbel" pitchFamily="34" charset="0"/>
                <a:ea typeface="+mj-ea"/>
                <a:cs typeface="Times New Roman" pitchFamily="18" charset="0"/>
              </a:rPr>
              <a:t> plusieurs </a:t>
            </a:r>
            <a: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AC monoclonaux conjugués à des </a:t>
            </a:r>
            <a:r>
              <a:rPr kumimoji="0" lang="fr-FR" sz="1800" b="0" i="0" u="none" strike="noStrike" kern="1200" cap="none" spc="0" normalizeH="0" baseline="0" noProof="0" dirty="0" err="1" smtClean="0">
                <a:ln>
                  <a:noFill/>
                </a:ln>
                <a:solidFill>
                  <a:srgbClr val="000000"/>
                </a:solidFill>
                <a:effectLst/>
                <a:uLnTx/>
                <a:uFillTx/>
                <a:latin typeface="Corbel" pitchFamily="34" charset="0"/>
                <a:ea typeface="+mj-ea"/>
                <a:cs typeface="Times New Roman" pitchFamily="18" charset="0"/>
              </a:rPr>
              <a:t>fluorochromes</a:t>
            </a:r>
            <a: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a:t>
            </a:r>
            <a:b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br>
            <a: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Possibilité d’étudier plusieurs paramètres en même temps en utilisant différents types de </a:t>
            </a:r>
            <a:r>
              <a:rPr kumimoji="0" lang="fr-FR" sz="1800" b="0" i="0" u="none" strike="noStrike" kern="1200" cap="none" spc="0" normalizeH="0" baseline="0" noProof="0" dirty="0" err="1" smtClean="0">
                <a:ln>
                  <a:noFill/>
                </a:ln>
                <a:solidFill>
                  <a:srgbClr val="000000"/>
                </a:solidFill>
                <a:effectLst/>
                <a:uLnTx/>
                <a:uFillTx/>
                <a:latin typeface="Corbel" pitchFamily="34" charset="0"/>
                <a:ea typeface="+mj-ea"/>
                <a:cs typeface="Times New Roman" pitchFamily="18" charset="0"/>
              </a:rPr>
              <a:t>fluorochromes</a:t>
            </a:r>
            <a: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t/>
            </a:r>
            <a:br>
              <a:rPr kumimoji="0" lang="fr-FR" sz="1800" b="0" i="0" u="none" strike="noStrike" kern="1200" cap="none" spc="0" normalizeH="0" baseline="0" noProof="0" dirty="0" smtClean="0">
                <a:ln>
                  <a:noFill/>
                </a:ln>
                <a:solidFill>
                  <a:srgbClr val="000000"/>
                </a:solidFill>
                <a:effectLst/>
                <a:uLnTx/>
                <a:uFillTx/>
                <a:latin typeface="Corbel" pitchFamily="34" charset="0"/>
                <a:ea typeface="+mj-ea"/>
                <a:cs typeface="Times New Roman" pitchFamily="18" charset="0"/>
              </a:rPr>
            </a:br>
            <a:r>
              <a:rPr kumimoji="0" lang="fr-FR" sz="1800" b="1" i="0" u="sng" strike="noStrike" kern="1200" cap="none" spc="0" normalizeH="0" baseline="0" noProof="0" dirty="0" smtClean="0">
                <a:ln>
                  <a:noFill/>
                </a:ln>
                <a:solidFill>
                  <a:srgbClr val="0070C0"/>
                </a:solidFill>
                <a:effectLst/>
                <a:uLnTx/>
                <a:uFillTx/>
                <a:latin typeface="Corbel" pitchFamily="34" charset="0"/>
                <a:ea typeface="+mj-ea"/>
                <a:cs typeface="Times New Roman" pitchFamily="18" charset="0"/>
              </a:rPr>
              <a:t>Exemple de triple marquage :</a:t>
            </a:r>
            <a:endParaRPr kumimoji="0" lang="fr-FR" sz="1800" b="1" i="0" u="sng" strike="noStrike" kern="1200" cap="none" spc="0" normalizeH="0" baseline="0" noProof="0" dirty="0">
              <a:ln>
                <a:noFill/>
              </a:ln>
              <a:solidFill>
                <a:srgbClr val="0070C0"/>
              </a:solidFill>
              <a:effectLst/>
              <a:uLnTx/>
              <a:uFillTx/>
              <a:latin typeface="Corbel" pitchFamily="34" charset="0"/>
              <a:ea typeface="+mj-ea"/>
              <a:cs typeface="Times New Roman" pitchFamily="18" charset="0"/>
            </a:endParaRPr>
          </a:p>
        </p:txBody>
      </p:sp>
      <p:pic>
        <p:nvPicPr>
          <p:cNvPr id="6" name="Picture 2" descr="C:\Users\toshiba\Desktop\Sans titre.png"/>
          <p:cNvPicPr>
            <a:picLocks noChangeAspect="1" noChangeArrowheads="1"/>
          </p:cNvPicPr>
          <p:nvPr/>
        </p:nvPicPr>
        <p:blipFill>
          <a:blip r:embed="rId2" cstate="print"/>
          <a:srcRect b="19844"/>
          <a:stretch>
            <a:fillRect/>
          </a:stretch>
        </p:blipFill>
        <p:spPr bwMode="auto">
          <a:xfrm>
            <a:off x="827584" y="3284984"/>
            <a:ext cx="7488832" cy="3024336"/>
          </a:xfrm>
          <a:prstGeom prst="rect">
            <a:avLst/>
          </a:prstGeom>
          <a:noFill/>
        </p:spPr>
      </p:pic>
      <p:sp>
        <p:nvSpPr>
          <p:cNvPr id="9" name="Flèche droite rayée 8"/>
          <p:cNvSpPr/>
          <p:nvPr/>
        </p:nvSpPr>
        <p:spPr>
          <a:xfrm>
            <a:off x="395536" y="83671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rayée 9"/>
          <p:cNvSpPr/>
          <p:nvPr/>
        </p:nvSpPr>
        <p:spPr>
          <a:xfrm>
            <a:off x="395536" y="162880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539552" y="2843644"/>
            <a:ext cx="7091044" cy="369332"/>
          </a:xfrm>
          <a:prstGeom prst="rect">
            <a:avLst/>
          </a:prstGeom>
          <a:noFill/>
        </p:spPr>
        <p:txBody>
          <a:bodyPr wrap="none" rtlCol="0">
            <a:spAutoFit/>
          </a:bodyPr>
          <a:lstStyle/>
          <a:p>
            <a:r>
              <a:rPr lang="fr-FR" dirty="0" smtClean="0">
                <a:solidFill>
                  <a:srgbClr val="000000"/>
                </a:solidFill>
                <a:latin typeface="Corbel" pitchFamily="34" charset="0"/>
              </a:rPr>
              <a:t>Marquage des LT CD4+ (CD3 et CD4) après activation (HLA II  ou  HLA DR)</a:t>
            </a:r>
            <a:endParaRPr lang="fr-FR" dirty="0">
              <a:solidFill>
                <a:srgbClr val="000000"/>
              </a:solidFill>
              <a:latin typeface="Corbel" pitchFamily="34" charset="0"/>
            </a:endParaRPr>
          </a:p>
        </p:txBody>
      </p:sp>
      <p:sp>
        <p:nvSpPr>
          <p:cNvPr id="12" name="Organigramme : Connecteur 11"/>
          <p:cNvSpPr/>
          <p:nvPr/>
        </p:nvSpPr>
        <p:spPr>
          <a:xfrm>
            <a:off x="395536" y="2997522"/>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395536" y="260648"/>
            <a:ext cx="3387466"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III- </a:t>
            </a:r>
            <a:r>
              <a:rPr lang="fr-FR" sz="2000" b="1" u="sng" dirty="0" err="1" smtClean="0">
                <a:solidFill>
                  <a:srgbClr val="C00000"/>
                </a:solidFill>
                <a:latin typeface="Arial" pitchFamily="34" charset="0"/>
                <a:cs typeface="Arial" pitchFamily="34" charset="0"/>
              </a:rPr>
              <a:t>Immuno</a:t>
            </a:r>
            <a:r>
              <a:rPr lang="fr-FR" sz="2000" b="1" u="sng" dirty="0" smtClean="0">
                <a:solidFill>
                  <a:srgbClr val="C00000"/>
                </a:solidFill>
                <a:latin typeface="Arial" pitchFamily="34" charset="0"/>
                <a:cs typeface="Arial" pitchFamily="34" charset="0"/>
              </a:rPr>
              <a:t>-</a:t>
            </a:r>
            <a:r>
              <a:rPr lang="fr-FR" sz="2000" b="1" u="sng" dirty="0" err="1" smtClean="0">
                <a:solidFill>
                  <a:srgbClr val="C00000"/>
                </a:solidFill>
                <a:latin typeface="Arial" pitchFamily="34" charset="0"/>
                <a:cs typeface="Arial" pitchFamily="34" charset="0"/>
              </a:rPr>
              <a:t>phénotypage</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toshiba\Desktop\Sans titre.png"/>
          <p:cNvPicPr>
            <a:picLocks noChangeAspect="1" noChangeArrowheads="1"/>
          </p:cNvPicPr>
          <p:nvPr/>
        </p:nvPicPr>
        <p:blipFill>
          <a:blip r:embed="rId2" cstate="print"/>
          <a:srcRect l="1027" t="5485"/>
          <a:stretch>
            <a:fillRect/>
          </a:stretch>
        </p:blipFill>
        <p:spPr bwMode="auto">
          <a:xfrm>
            <a:off x="395536" y="908720"/>
            <a:ext cx="8438902" cy="5400600"/>
          </a:xfrm>
          <a:prstGeom prst="rect">
            <a:avLst/>
          </a:prstGeom>
          <a:noFill/>
        </p:spPr>
      </p:pic>
      <p:sp>
        <p:nvSpPr>
          <p:cNvPr id="4" name="ZoneTexte 3"/>
          <p:cNvSpPr txBox="1"/>
          <p:nvPr/>
        </p:nvSpPr>
        <p:spPr>
          <a:xfrm>
            <a:off x="395536" y="260648"/>
            <a:ext cx="3387466" cy="400110"/>
          </a:xfrm>
          <a:prstGeom prst="rect">
            <a:avLst/>
          </a:prstGeom>
          <a:noFill/>
        </p:spPr>
        <p:txBody>
          <a:bodyPr wrap="none" rtlCol="0">
            <a:spAutoFit/>
          </a:bodyPr>
          <a:lstStyle/>
          <a:p>
            <a:r>
              <a:rPr lang="fr-FR" sz="2000" b="1" u="sng" dirty="0" smtClean="0">
                <a:solidFill>
                  <a:srgbClr val="C00000"/>
                </a:solidFill>
                <a:latin typeface="Arial" pitchFamily="34" charset="0"/>
                <a:cs typeface="Arial" pitchFamily="34" charset="0"/>
              </a:rPr>
              <a:t>III- </a:t>
            </a:r>
            <a:r>
              <a:rPr lang="fr-FR" sz="2000" b="1" u="sng" dirty="0" err="1" smtClean="0">
                <a:solidFill>
                  <a:srgbClr val="C00000"/>
                </a:solidFill>
                <a:latin typeface="Arial" pitchFamily="34" charset="0"/>
                <a:cs typeface="Arial" pitchFamily="34" charset="0"/>
              </a:rPr>
              <a:t>Immuno</a:t>
            </a:r>
            <a:r>
              <a:rPr lang="fr-FR" sz="2000" b="1" u="sng" dirty="0" smtClean="0">
                <a:solidFill>
                  <a:srgbClr val="C00000"/>
                </a:solidFill>
                <a:latin typeface="Arial" pitchFamily="34" charset="0"/>
                <a:cs typeface="Arial" pitchFamily="34" charset="0"/>
              </a:rPr>
              <a:t>-</a:t>
            </a:r>
            <a:r>
              <a:rPr lang="fr-FR" sz="2000" b="1" u="sng" dirty="0" err="1" smtClean="0">
                <a:solidFill>
                  <a:srgbClr val="C00000"/>
                </a:solidFill>
                <a:latin typeface="Arial" pitchFamily="34" charset="0"/>
                <a:cs typeface="Arial" pitchFamily="34" charset="0"/>
              </a:rPr>
              <a:t>phénotypage</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2503197" y="3212976"/>
            <a:ext cx="3838936"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IV. Conclusion </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67544" y="792088"/>
            <a:ext cx="8496944" cy="5921896"/>
          </a:xfrm>
          <a:prstGeom prst="rect">
            <a:avLst/>
          </a:prstGeom>
        </p:spPr>
        <p:txBody>
          <a:bodyPr tIns="0">
            <a:normAutofit/>
          </a:bodyPr>
          <a:lstStyle/>
          <a:p>
            <a:pPr>
              <a:lnSpc>
                <a:spcPct val="150000"/>
              </a:lnSpc>
            </a:pPr>
            <a:r>
              <a:rPr lang="fr-FR" dirty="0" smtClean="0">
                <a:solidFill>
                  <a:srgbClr val="080808"/>
                </a:solidFill>
                <a:latin typeface="Corbel" pitchFamily="34" charset="0"/>
              </a:rPr>
              <a:t>Les techniques immunologiques sont des techniques basées sur l’interaction spécifique et de forte affinité  entre l’anticorps et  l’antigène correspondant. </a:t>
            </a:r>
          </a:p>
          <a:p>
            <a:pPr>
              <a:lnSpc>
                <a:spcPct val="150000"/>
              </a:lnSpc>
            </a:pPr>
            <a:r>
              <a:rPr lang="fr-FR" dirty="0" smtClean="0">
                <a:solidFill>
                  <a:srgbClr val="080808"/>
                </a:solidFill>
                <a:latin typeface="Corbel" pitchFamily="34" charset="0"/>
              </a:rPr>
              <a:t>Elles sont utilisées le plus souvent dans le domaine d’immunologie pour l’exploration des pathologies du système immunitaire</a:t>
            </a:r>
          </a:p>
          <a:p>
            <a:pPr>
              <a:lnSpc>
                <a:spcPct val="150000"/>
              </a:lnSpc>
            </a:pPr>
            <a:r>
              <a:rPr lang="fr-FR" dirty="0" smtClean="0">
                <a:solidFill>
                  <a:srgbClr val="080808"/>
                </a:solidFill>
                <a:latin typeface="Corbel" pitchFamily="34" charset="0"/>
              </a:rPr>
              <a:t>Elles peuvent être utilisées dans d’autres domaines tels que la microbiologie, la biochimie et l’hématologie.</a:t>
            </a:r>
          </a:p>
          <a:p>
            <a:pPr>
              <a:lnSpc>
                <a:spcPct val="150000"/>
              </a:lnSpc>
            </a:pPr>
            <a:r>
              <a:rPr lang="fr-FR" dirty="0" smtClean="0">
                <a:solidFill>
                  <a:srgbClr val="080808"/>
                </a:solidFill>
                <a:latin typeface="Corbel" pitchFamily="34" charset="0"/>
              </a:rPr>
              <a:t>En pratique, le choix d’une technique dépend principalement de sa </a:t>
            </a:r>
            <a:r>
              <a:rPr lang="fr-FR" b="1" dirty="0" smtClean="0">
                <a:solidFill>
                  <a:srgbClr val="C00000"/>
                </a:solidFill>
                <a:latin typeface="Corbel" pitchFamily="34" charset="0"/>
              </a:rPr>
              <a:t>sensibilité  </a:t>
            </a:r>
            <a:r>
              <a:rPr lang="fr-FR" dirty="0" smtClean="0">
                <a:solidFill>
                  <a:srgbClr val="080808"/>
                </a:solidFill>
                <a:latin typeface="Corbel" pitchFamily="34" charset="0"/>
              </a:rPr>
              <a:t>qui la plus faible concentration de l’antigène ou l’anticorps à doser qui peut être quantifiée avec exactitude et précision et sa</a:t>
            </a:r>
            <a:r>
              <a:rPr lang="fr-FR" b="1" dirty="0" smtClean="0">
                <a:solidFill>
                  <a:srgbClr val="C00000"/>
                </a:solidFill>
                <a:latin typeface="Corbel" pitchFamily="34" charset="0"/>
              </a:rPr>
              <a:t> spécificité</a:t>
            </a:r>
            <a:r>
              <a:rPr lang="fr-FR" dirty="0" smtClean="0">
                <a:solidFill>
                  <a:srgbClr val="C00000"/>
                </a:solidFill>
                <a:latin typeface="Corbel" pitchFamily="34" charset="0"/>
              </a:rPr>
              <a:t> </a:t>
            </a:r>
            <a:r>
              <a:rPr lang="fr-FR" b="1" dirty="0" smtClean="0">
                <a:solidFill>
                  <a:srgbClr val="080808"/>
                </a:solidFill>
                <a:latin typeface="Corbel" pitchFamily="34" charset="0"/>
              </a:rPr>
              <a:t> </a:t>
            </a:r>
            <a:r>
              <a:rPr lang="fr-FR" dirty="0" smtClean="0">
                <a:solidFill>
                  <a:srgbClr val="080808"/>
                </a:solidFill>
                <a:latin typeface="Corbel" pitchFamily="34" charset="0"/>
              </a:rPr>
              <a:t>qui la garantie que le signal mesuré est uniquement dû à la substance à doser</a:t>
            </a:r>
          </a:p>
          <a:p>
            <a:pPr>
              <a:lnSpc>
                <a:spcPct val="150000"/>
              </a:lnSpc>
            </a:pPr>
            <a:r>
              <a:rPr lang="fr-FR" dirty="0" smtClean="0">
                <a:solidFill>
                  <a:srgbClr val="080808"/>
                </a:solidFill>
                <a:latin typeface="Corbel" pitchFamily="34" charset="0"/>
              </a:rPr>
              <a:t>D’autres  paramètres sont aussi pris en considération tels que la nature de l’Ag (soluble ou particulaire), la rapidité pour obtenir un résultat et le coût (nécessité ou pas d’un automate pour la réalisation du test)</a:t>
            </a:r>
          </a:p>
          <a:p>
            <a:pPr>
              <a:lnSpc>
                <a:spcPct val="150000"/>
              </a:lnSpc>
            </a:pPr>
            <a:endParaRPr kumimoji="0" lang="fr-FR" i="0" u="none" strike="noStrike" kern="1200" cap="none" spc="0" normalizeH="0" baseline="0" noProof="0" dirty="0" smtClean="0">
              <a:ln>
                <a:noFill/>
              </a:ln>
              <a:solidFill>
                <a:srgbClr val="080808"/>
              </a:solidFill>
              <a:effectLst/>
              <a:uLnTx/>
              <a:uFillTx/>
              <a:latin typeface="Corbel" pitchFamily="34" charset="0"/>
              <a:cs typeface="Times New Roman" pitchFamily="18" charset="0"/>
            </a:endParaRPr>
          </a:p>
        </p:txBody>
      </p:sp>
      <p:sp>
        <p:nvSpPr>
          <p:cNvPr id="3" name="ZoneTexte 2"/>
          <p:cNvSpPr txBox="1"/>
          <p:nvPr/>
        </p:nvSpPr>
        <p:spPr>
          <a:xfrm>
            <a:off x="543386" y="292586"/>
            <a:ext cx="2300422" cy="400110"/>
          </a:xfrm>
          <a:prstGeom prst="rect">
            <a:avLst/>
          </a:prstGeom>
          <a:noFill/>
        </p:spPr>
        <p:txBody>
          <a:bodyPr wrap="square" rtlCol="0">
            <a:spAutoFit/>
          </a:bodyPr>
          <a:lstStyle/>
          <a:p>
            <a:r>
              <a:rPr lang="fr-FR" sz="2000" b="1" u="sng" dirty="0" smtClean="0">
                <a:solidFill>
                  <a:srgbClr val="C00000"/>
                </a:solidFill>
                <a:latin typeface="Arial" pitchFamily="34" charset="0"/>
                <a:cs typeface="Arial" pitchFamily="34" charset="0"/>
              </a:rPr>
              <a:t>IV. Conclusion</a:t>
            </a:r>
            <a:r>
              <a:rPr lang="fr-FR" sz="2000" b="1" dirty="0" smtClean="0">
                <a:solidFill>
                  <a:srgbClr val="C00000"/>
                </a:solidFill>
                <a:latin typeface="Arial" pitchFamily="34" charset="0"/>
                <a:cs typeface="Arial" pitchFamily="34" charset="0"/>
              </a:rPr>
              <a:t> :</a:t>
            </a:r>
            <a:endParaRPr lang="fr-FR" sz="2000" b="1" dirty="0">
              <a:solidFill>
                <a:srgbClr val="C00000"/>
              </a:solidFill>
              <a:latin typeface="Arial" pitchFamily="34" charset="0"/>
              <a:cs typeface="Arial" pitchFamily="34" charset="0"/>
            </a:endParaRPr>
          </a:p>
        </p:txBody>
      </p:sp>
      <p:sp>
        <p:nvSpPr>
          <p:cNvPr id="5" name="Flèche droite rayée 4"/>
          <p:cNvSpPr/>
          <p:nvPr/>
        </p:nvSpPr>
        <p:spPr>
          <a:xfrm>
            <a:off x="327362" y="18448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rayée 7"/>
          <p:cNvSpPr/>
          <p:nvPr/>
        </p:nvSpPr>
        <p:spPr>
          <a:xfrm>
            <a:off x="327362" y="263691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rayée 11"/>
          <p:cNvSpPr/>
          <p:nvPr/>
        </p:nvSpPr>
        <p:spPr>
          <a:xfrm>
            <a:off x="323528" y="98072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p:cNvSpPr/>
          <p:nvPr/>
        </p:nvSpPr>
        <p:spPr>
          <a:xfrm>
            <a:off x="323528" y="508518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rayée 13"/>
          <p:cNvSpPr/>
          <p:nvPr/>
        </p:nvSpPr>
        <p:spPr>
          <a:xfrm>
            <a:off x="323528" y="342900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Yasmine\Documents\JDIP\Image\merci1.jpg"/>
          <p:cNvPicPr>
            <a:picLocks noChangeAspect="1" noChangeArrowheads="1"/>
          </p:cNvPicPr>
          <p:nvPr/>
        </p:nvPicPr>
        <p:blipFill>
          <a:blip r:embed="rId2" cstate="print"/>
          <a:srcRect b="5349"/>
          <a:stretch>
            <a:fillRect/>
          </a:stretch>
        </p:blipFill>
        <p:spPr bwMode="auto">
          <a:xfrm>
            <a:off x="1835696" y="548680"/>
            <a:ext cx="5429288" cy="554461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p:cNvSpPr txBox="1"/>
          <p:nvPr/>
        </p:nvSpPr>
        <p:spPr>
          <a:xfrm>
            <a:off x="395536" y="260648"/>
            <a:ext cx="1946367" cy="400110"/>
          </a:xfrm>
          <a:prstGeom prst="rect">
            <a:avLst/>
          </a:prstGeom>
          <a:noFill/>
        </p:spPr>
        <p:txBody>
          <a:bodyPr wrap="none" rtlCol="0">
            <a:spAutoFit/>
          </a:bodyPr>
          <a:lstStyle/>
          <a:p>
            <a:pPr lvl="0"/>
            <a:r>
              <a:rPr lang="fr-FR" altLang="zh-CN" sz="2000" b="1" dirty="0" smtClean="0">
                <a:solidFill>
                  <a:srgbClr val="C00000"/>
                </a:solidFill>
                <a:latin typeface="Arial" pitchFamily="34" charset="0"/>
                <a:ea typeface="SimSun" pitchFamily="2" charset="-122"/>
                <a:cs typeface="Arial" pitchFamily="34" charset="0"/>
              </a:rPr>
              <a:t>I. Généralités: </a:t>
            </a:r>
          </a:p>
        </p:txBody>
      </p:sp>
      <p:sp>
        <p:nvSpPr>
          <p:cNvPr id="18" name="Flèche droite rayée 17"/>
          <p:cNvSpPr/>
          <p:nvPr/>
        </p:nvSpPr>
        <p:spPr>
          <a:xfrm>
            <a:off x="251520" y="83671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nvSpPr>
        <p:spPr>
          <a:xfrm>
            <a:off x="428628" y="620688"/>
            <a:ext cx="8786842" cy="923330"/>
          </a:xfrm>
          <a:prstGeom prst="rect">
            <a:avLst/>
          </a:prstGeom>
          <a:noFill/>
        </p:spPr>
        <p:txBody>
          <a:bodyPr wrap="square" rtlCol="0">
            <a:spAutoFit/>
          </a:bodyPr>
          <a:lstStyle/>
          <a:p>
            <a:pPr lvl="0">
              <a:lnSpc>
                <a:spcPct val="150000"/>
              </a:lnSpc>
            </a:pPr>
            <a:r>
              <a:rPr lang="fr-FR" altLang="zh-CN" dirty="0" smtClean="0">
                <a:solidFill>
                  <a:srgbClr val="080808"/>
                </a:solidFill>
                <a:latin typeface="Corbel" pitchFamily="34" charset="0"/>
                <a:ea typeface="SimSun" pitchFamily="2" charset="-122"/>
                <a:cs typeface="Tahoma" pitchFamily="34" charset="0"/>
              </a:rPr>
              <a:t>Les techniques en immunologie sont basées sur l’interaction antigène-anticorps (Ag-</a:t>
            </a:r>
            <a:r>
              <a:rPr lang="fr-FR" altLang="zh-CN" dirty="0" err="1" smtClean="0">
                <a:solidFill>
                  <a:srgbClr val="080808"/>
                </a:solidFill>
                <a:latin typeface="Corbel" pitchFamily="34" charset="0"/>
                <a:ea typeface="SimSun" pitchFamily="2" charset="-122"/>
                <a:cs typeface="Tahoma" pitchFamily="34" charset="0"/>
              </a:rPr>
              <a:t>Ac</a:t>
            </a:r>
            <a:r>
              <a:rPr lang="fr-FR" altLang="zh-CN" dirty="0" smtClean="0">
                <a:solidFill>
                  <a:srgbClr val="080808"/>
                </a:solidFill>
                <a:latin typeface="Corbel" pitchFamily="34" charset="0"/>
                <a:ea typeface="SimSun" pitchFamily="2" charset="-122"/>
                <a:cs typeface="Tahoma" pitchFamily="34" charset="0"/>
              </a:rPr>
              <a:t>)</a:t>
            </a:r>
          </a:p>
          <a:p>
            <a:pPr>
              <a:lnSpc>
                <a:spcPct val="150000"/>
              </a:lnSpc>
            </a:pPr>
            <a:r>
              <a:rPr lang="fr-FR" b="1" dirty="0" smtClean="0">
                <a:solidFill>
                  <a:srgbClr val="00B050"/>
                </a:solidFill>
                <a:latin typeface="Arial" pitchFamily="34" charset="0"/>
                <a:cs typeface="Arial" pitchFamily="34" charset="0"/>
              </a:rPr>
              <a:t>Classification :</a:t>
            </a:r>
          </a:p>
        </p:txBody>
      </p:sp>
      <p:pic>
        <p:nvPicPr>
          <p:cNvPr id="6" name="Picture 2" descr="C:\Users\toshiba\Desktop\Sans titre.png"/>
          <p:cNvPicPr>
            <a:picLocks noChangeAspect="1" noChangeArrowheads="1"/>
          </p:cNvPicPr>
          <p:nvPr/>
        </p:nvPicPr>
        <p:blipFill>
          <a:blip r:embed="rId2" cstate="print"/>
          <a:srcRect r="12774"/>
          <a:stretch>
            <a:fillRect/>
          </a:stretch>
        </p:blipFill>
        <p:spPr bwMode="auto">
          <a:xfrm>
            <a:off x="1444104" y="1556792"/>
            <a:ext cx="7088336" cy="4752528"/>
          </a:xfrm>
          <a:prstGeom prst="rect">
            <a:avLst/>
          </a:prstGeom>
          <a:noFill/>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cteur droit 4"/>
          <p:cNvCxnSpPr/>
          <p:nvPr/>
        </p:nvCxnSpPr>
        <p:spPr>
          <a:xfrm>
            <a:off x="5929322" y="4213230"/>
            <a:ext cx="2357454" cy="1588"/>
          </a:xfrm>
          <a:prstGeom prst="line">
            <a:avLst/>
          </a:prstGeom>
          <a:ln/>
        </p:spPr>
        <p:style>
          <a:lnRef idx="3">
            <a:schemeClr val="dk1"/>
          </a:lnRef>
          <a:fillRef idx="0">
            <a:schemeClr val="dk1"/>
          </a:fillRef>
          <a:effectRef idx="2">
            <a:schemeClr val="dk1"/>
          </a:effectRef>
          <a:fontRef idx="minor">
            <a:schemeClr val="tx1"/>
          </a:fontRef>
        </p:style>
      </p:cxnSp>
      <p:sp>
        <p:nvSpPr>
          <p:cNvPr id="6" name="ZoneTexte 5"/>
          <p:cNvSpPr txBox="1"/>
          <p:nvPr/>
        </p:nvSpPr>
        <p:spPr>
          <a:xfrm>
            <a:off x="1865661" y="3149742"/>
            <a:ext cx="5514651" cy="707886"/>
          </a:xfrm>
          <a:prstGeom prst="rect">
            <a:avLst/>
          </a:prstGeom>
          <a:noFill/>
        </p:spPr>
        <p:txBody>
          <a:bodyPr wrap="none" rtlCol="0">
            <a:spAutoFit/>
          </a:bodyPr>
          <a:lstStyle/>
          <a:p>
            <a:r>
              <a:rPr lang="fr-FR" sz="4000" b="1" dirty="0" smtClean="0">
                <a:solidFill>
                  <a:schemeClr val="bg1"/>
                </a:solidFill>
                <a:latin typeface="Arial" pitchFamily="34" charset="0"/>
                <a:cs typeface="Arial" pitchFamily="34" charset="0"/>
              </a:rPr>
              <a:t>II. </a:t>
            </a:r>
            <a:r>
              <a:rPr lang="fr-FR" sz="4000" b="1" dirty="0" err="1" smtClean="0">
                <a:solidFill>
                  <a:schemeClr val="bg1"/>
                </a:solidFill>
                <a:latin typeface="Arial" pitchFamily="34" charset="0"/>
                <a:cs typeface="Arial" pitchFamily="34" charset="0"/>
              </a:rPr>
              <a:t>Immuno</a:t>
            </a:r>
            <a:r>
              <a:rPr lang="fr-FR" sz="4000" b="1" dirty="0" smtClean="0">
                <a:solidFill>
                  <a:schemeClr val="bg1"/>
                </a:solidFill>
                <a:latin typeface="Arial" pitchFamily="34" charset="0"/>
                <a:cs typeface="Arial" pitchFamily="34" charset="0"/>
              </a:rPr>
              <a:t>-marquage </a:t>
            </a:r>
            <a:endParaRPr lang="fr-FR" sz="40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2062003"/>
            <a:ext cx="8496944" cy="4247317"/>
          </a:xfrm>
          <a:prstGeom prst="rect">
            <a:avLst/>
          </a:prstGeom>
          <a:noFill/>
        </p:spPr>
        <p:txBody>
          <a:bodyPr wrap="square" rtlCol="0">
            <a:spAutoFit/>
          </a:bodyPr>
          <a:lstStyle/>
          <a:p>
            <a:pPr>
              <a:lnSpc>
                <a:spcPct val="150000"/>
              </a:lnSpc>
            </a:pPr>
            <a:r>
              <a:rPr lang="fr-FR" b="1" dirty="0" smtClean="0">
                <a:solidFill>
                  <a:srgbClr val="C00000"/>
                </a:solidFill>
                <a:latin typeface="Corbel" pitchFamily="34" charset="0"/>
              </a:rPr>
              <a:t>Le conjugué </a:t>
            </a:r>
            <a:r>
              <a:rPr lang="fr-FR" dirty="0" smtClean="0">
                <a:solidFill>
                  <a:srgbClr val="C00000"/>
                </a:solidFill>
                <a:latin typeface="Corbel" pitchFamily="34" charset="0"/>
              </a:rPr>
              <a:t>:  </a:t>
            </a:r>
            <a:r>
              <a:rPr lang="fr-FR" dirty="0" smtClean="0">
                <a:solidFill>
                  <a:srgbClr val="000000"/>
                </a:solidFill>
                <a:latin typeface="Corbel" pitchFamily="34" charset="0"/>
              </a:rPr>
              <a:t>un anticorps de spécificité connue sur lequel est fixé le marqueur. Il peut être dirigé contre  l’antigène ou l’anticorps d’</a:t>
            </a:r>
            <a:r>
              <a:rPr lang="fr-FR" dirty="0" err="1" smtClean="0">
                <a:solidFill>
                  <a:srgbClr val="000000"/>
                </a:solidFill>
                <a:latin typeface="Corbel" pitchFamily="34" charset="0"/>
              </a:rPr>
              <a:t>isotype</a:t>
            </a:r>
            <a:r>
              <a:rPr lang="fr-FR" dirty="0" smtClean="0">
                <a:solidFill>
                  <a:srgbClr val="000000"/>
                </a:solidFill>
                <a:latin typeface="Corbel" pitchFamily="34" charset="0"/>
              </a:rPr>
              <a:t> bien </a:t>
            </a:r>
          </a:p>
          <a:p>
            <a:pPr>
              <a:lnSpc>
                <a:spcPct val="150000"/>
              </a:lnSpc>
            </a:pPr>
            <a:r>
              <a:rPr lang="fr-FR" dirty="0" smtClean="0">
                <a:solidFill>
                  <a:srgbClr val="000000"/>
                </a:solidFill>
                <a:latin typeface="Corbel" pitchFamily="34" charset="0"/>
              </a:rPr>
              <a:t>déterminé (</a:t>
            </a:r>
            <a:r>
              <a:rPr lang="fr-FR" dirty="0" err="1" smtClean="0">
                <a:solidFill>
                  <a:srgbClr val="000000"/>
                </a:solidFill>
                <a:latin typeface="Corbel" pitchFamily="34" charset="0"/>
              </a:rPr>
              <a:t>IgG</a:t>
            </a:r>
            <a:r>
              <a:rPr lang="fr-FR" dirty="0" smtClean="0">
                <a:solidFill>
                  <a:srgbClr val="000000"/>
                </a:solidFill>
                <a:latin typeface="Corbel" pitchFamily="34" charset="0"/>
              </a:rPr>
              <a:t>, </a:t>
            </a:r>
            <a:r>
              <a:rPr lang="fr-FR" dirty="0" err="1" smtClean="0">
                <a:solidFill>
                  <a:srgbClr val="000000"/>
                </a:solidFill>
                <a:latin typeface="Corbel" pitchFamily="34" charset="0"/>
              </a:rPr>
              <a:t>IgM</a:t>
            </a:r>
            <a:r>
              <a:rPr lang="fr-FR" dirty="0" smtClean="0">
                <a:solidFill>
                  <a:srgbClr val="000000"/>
                </a:solidFill>
                <a:latin typeface="Corbel" pitchFamily="34" charset="0"/>
              </a:rPr>
              <a:t>, </a:t>
            </a:r>
            <a:r>
              <a:rPr lang="fr-FR" dirty="0" err="1" smtClean="0">
                <a:solidFill>
                  <a:srgbClr val="000000"/>
                </a:solidFill>
                <a:latin typeface="Corbel" pitchFamily="34" charset="0"/>
              </a:rPr>
              <a:t>IgA</a:t>
            </a:r>
            <a:r>
              <a:rPr lang="fr-FR" dirty="0" smtClean="0">
                <a:solidFill>
                  <a:srgbClr val="000000"/>
                </a:solidFill>
                <a:latin typeface="Corbel" pitchFamily="34" charset="0"/>
              </a:rPr>
              <a:t> ou </a:t>
            </a:r>
            <a:r>
              <a:rPr lang="fr-FR" dirty="0" err="1" smtClean="0">
                <a:solidFill>
                  <a:srgbClr val="000000"/>
                </a:solidFill>
                <a:latin typeface="Corbel" pitchFamily="34" charset="0"/>
              </a:rPr>
              <a:t>IgE</a:t>
            </a:r>
            <a:r>
              <a:rPr lang="fr-FR" dirty="0" smtClean="0">
                <a:solidFill>
                  <a:srgbClr val="000000"/>
                </a:solidFill>
                <a:latin typeface="Corbel" pitchFamily="34" charset="0"/>
              </a:rPr>
              <a:t>)</a:t>
            </a:r>
          </a:p>
          <a:p>
            <a:pPr>
              <a:lnSpc>
                <a:spcPct val="150000"/>
              </a:lnSpc>
            </a:pPr>
            <a:r>
              <a:rPr lang="fr-FR" b="1" dirty="0" smtClean="0">
                <a:solidFill>
                  <a:srgbClr val="C00000"/>
                </a:solidFill>
                <a:latin typeface="Corbel" pitchFamily="34" charset="0"/>
              </a:rPr>
              <a:t>Technique semi-quantitative : </a:t>
            </a:r>
            <a:r>
              <a:rPr lang="fr-FR" dirty="0" smtClean="0">
                <a:solidFill>
                  <a:srgbClr val="000000"/>
                </a:solidFill>
                <a:latin typeface="Corbel" pitchFamily="34" charset="0"/>
              </a:rPr>
              <a:t>permet l’estimation de la concentration en anticorps sans donner des chiffres (fortement, faiblement positif) par la réalisation des dilutions jusqu’à disparition du signal de positivité</a:t>
            </a:r>
          </a:p>
          <a:p>
            <a:pPr>
              <a:lnSpc>
                <a:spcPct val="150000"/>
              </a:lnSpc>
            </a:pPr>
            <a:r>
              <a:rPr lang="fr-FR" b="1" dirty="0" smtClean="0">
                <a:solidFill>
                  <a:srgbClr val="C00000"/>
                </a:solidFill>
                <a:latin typeface="Corbel" pitchFamily="34" charset="0"/>
              </a:rPr>
              <a:t>Technique avec compétition :  </a:t>
            </a:r>
            <a:r>
              <a:rPr lang="fr-FR" dirty="0" smtClean="0">
                <a:solidFill>
                  <a:srgbClr val="080808"/>
                </a:solidFill>
                <a:latin typeface="Corbel" pitchFamily="34" charset="0"/>
              </a:rPr>
              <a:t>technique de compétition entre des molécules marquées (Ag ou </a:t>
            </a:r>
            <a:r>
              <a:rPr lang="fr-FR" dirty="0" err="1" smtClean="0">
                <a:solidFill>
                  <a:srgbClr val="080808"/>
                </a:solidFill>
                <a:latin typeface="Corbel" pitchFamily="34" charset="0"/>
              </a:rPr>
              <a:t>Ac</a:t>
            </a:r>
            <a:r>
              <a:rPr lang="fr-FR" dirty="0" smtClean="0">
                <a:solidFill>
                  <a:srgbClr val="080808"/>
                </a:solidFill>
                <a:latin typeface="Corbel" pitchFamily="34" charset="0"/>
              </a:rPr>
              <a:t>) et des molécules non marquées contenues dans un liquide biologique (sérum)</a:t>
            </a:r>
          </a:p>
          <a:p>
            <a:pPr>
              <a:lnSpc>
                <a:spcPct val="150000"/>
              </a:lnSpc>
            </a:pPr>
            <a:r>
              <a:rPr lang="fr-FR" b="1" dirty="0" smtClean="0">
                <a:solidFill>
                  <a:srgbClr val="C00000"/>
                </a:solidFill>
                <a:latin typeface="Corbel" pitchFamily="34" charset="0"/>
              </a:rPr>
              <a:t>Le lavage : </a:t>
            </a:r>
            <a:r>
              <a:rPr lang="fr-FR" dirty="0" smtClean="0">
                <a:solidFill>
                  <a:srgbClr val="000000"/>
                </a:solidFill>
                <a:latin typeface="Corbel" pitchFamily="34" charset="0"/>
              </a:rPr>
              <a:t>étape primordial e dans les techniques de marquage qui permet l’élimination des antigènes ou anticorps non fixés</a:t>
            </a:r>
          </a:p>
        </p:txBody>
      </p:sp>
      <p:sp>
        <p:nvSpPr>
          <p:cNvPr id="11" name="Flèche droite rayée 10"/>
          <p:cNvSpPr/>
          <p:nvPr/>
        </p:nvSpPr>
        <p:spPr>
          <a:xfrm>
            <a:off x="251520" y="2351175"/>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p:cNvSpPr/>
          <p:nvPr/>
        </p:nvSpPr>
        <p:spPr>
          <a:xfrm>
            <a:off x="251520" y="353991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rayée 13"/>
          <p:cNvSpPr/>
          <p:nvPr/>
        </p:nvSpPr>
        <p:spPr>
          <a:xfrm>
            <a:off x="251520" y="476405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C:\Users\toshiba\Desktop\Sans titre.png"/>
          <p:cNvPicPr>
            <a:picLocks noChangeAspect="1" noChangeArrowheads="1"/>
          </p:cNvPicPr>
          <p:nvPr/>
        </p:nvPicPr>
        <p:blipFill>
          <a:blip r:embed="rId2" cstate="print"/>
          <a:srcRect r="36074" b="63500"/>
          <a:stretch>
            <a:fillRect/>
          </a:stretch>
        </p:blipFill>
        <p:spPr bwMode="auto">
          <a:xfrm>
            <a:off x="6434658" y="2531804"/>
            <a:ext cx="2313806" cy="973460"/>
          </a:xfrm>
          <a:prstGeom prst="rect">
            <a:avLst/>
          </a:prstGeom>
          <a:noFill/>
        </p:spPr>
      </p:pic>
      <p:sp>
        <p:nvSpPr>
          <p:cNvPr id="9" name="Flèche droite rayée 8"/>
          <p:cNvSpPr/>
          <p:nvPr/>
        </p:nvSpPr>
        <p:spPr>
          <a:xfrm>
            <a:off x="251520" y="555614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p:cNvSpPr txBox="1"/>
          <p:nvPr/>
        </p:nvSpPr>
        <p:spPr>
          <a:xfrm>
            <a:off x="395536" y="1691516"/>
            <a:ext cx="2108269" cy="369332"/>
          </a:xfrm>
          <a:prstGeom prst="rect">
            <a:avLst/>
          </a:prstGeom>
          <a:noFill/>
        </p:spPr>
        <p:txBody>
          <a:bodyPr wrap="none" rtlCol="0">
            <a:spAutoFit/>
          </a:bodyPr>
          <a:lstStyle/>
          <a:p>
            <a:r>
              <a:rPr lang="fr-FR" b="1" u="sng" dirty="0" smtClean="0">
                <a:solidFill>
                  <a:srgbClr val="00B050"/>
                </a:solidFill>
                <a:latin typeface="Arial" pitchFamily="34" charset="0"/>
                <a:cs typeface="Arial" pitchFamily="34" charset="0"/>
              </a:rPr>
              <a:t>Notions de base :</a:t>
            </a:r>
          </a:p>
        </p:txBody>
      </p:sp>
      <p:sp>
        <p:nvSpPr>
          <p:cNvPr id="16" name="ZoneTexte 15"/>
          <p:cNvSpPr txBox="1"/>
          <p:nvPr/>
        </p:nvSpPr>
        <p:spPr>
          <a:xfrm>
            <a:off x="371807" y="323364"/>
            <a:ext cx="4386650" cy="369332"/>
          </a:xfrm>
          <a:prstGeom prst="rect">
            <a:avLst/>
          </a:prstGeom>
          <a:noFill/>
        </p:spPr>
        <p:txBody>
          <a:bodyPr wrap="none" rtlCol="0">
            <a:spAutoFit/>
          </a:bodyPr>
          <a:lstStyle/>
          <a:p>
            <a:r>
              <a:rPr lang="fr-FR" b="1" u="sng" dirty="0" smtClean="0">
                <a:solidFill>
                  <a:srgbClr val="C00000"/>
                </a:solidFill>
                <a:latin typeface="Arial" pitchFamily="34" charset="0"/>
                <a:cs typeface="Arial" pitchFamily="34" charset="0"/>
              </a:rPr>
              <a:t>II- Techniques  d’</a:t>
            </a:r>
            <a:r>
              <a:rPr lang="fr-FR" b="1" u="sng" dirty="0" err="1" smtClean="0">
                <a:solidFill>
                  <a:srgbClr val="C00000"/>
                </a:solidFill>
                <a:latin typeface="Arial" pitchFamily="34" charset="0"/>
                <a:cs typeface="Arial" pitchFamily="34" charset="0"/>
              </a:rPr>
              <a:t>immunomarquage</a:t>
            </a:r>
            <a:r>
              <a:rPr lang="fr-FR" b="1" u="sng" dirty="0" smtClean="0">
                <a:solidFill>
                  <a:srgbClr val="C00000"/>
                </a:solidFill>
                <a:latin typeface="Arial" pitchFamily="34" charset="0"/>
                <a:cs typeface="Arial" pitchFamily="34" charset="0"/>
              </a:rPr>
              <a:t> </a:t>
            </a:r>
            <a:r>
              <a:rPr lang="fr-FR" b="1" dirty="0" smtClean="0">
                <a:solidFill>
                  <a:srgbClr val="C00000"/>
                </a:solidFill>
                <a:latin typeface="Arial" pitchFamily="34" charset="0"/>
                <a:cs typeface="Arial" pitchFamily="34" charset="0"/>
              </a:rPr>
              <a:t> :  </a:t>
            </a:r>
            <a:endParaRPr lang="fr-FR" u="sng" dirty="0">
              <a:solidFill>
                <a:srgbClr val="C00000"/>
              </a:solidFill>
              <a:latin typeface="Arial" pitchFamily="34" charset="0"/>
              <a:cs typeface="Arial" pitchFamily="34" charset="0"/>
            </a:endParaRPr>
          </a:p>
        </p:txBody>
      </p:sp>
      <p:sp>
        <p:nvSpPr>
          <p:cNvPr id="10" name="ZoneTexte 9"/>
          <p:cNvSpPr txBox="1"/>
          <p:nvPr/>
        </p:nvSpPr>
        <p:spPr>
          <a:xfrm>
            <a:off x="470292" y="692696"/>
            <a:ext cx="7453515" cy="923330"/>
          </a:xfrm>
          <a:prstGeom prst="rect">
            <a:avLst/>
          </a:prstGeom>
          <a:noFill/>
        </p:spPr>
        <p:txBody>
          <a:bodyPr wrap="none" rtlCol="0">
            <a:spAutoFit/>
          </a:bodyPr>
          <a:lstStyle/>
          <a:p>
            <a:pPr>
              <a:lnSpc>
                <a:spcPct val="150000"/>
              </a:lnSpc>
            </a:pPr>
            <a:r>
              <a:rPr lang="fr-FR" dirty="0" smtClean="0">
                <a:solidFill>
                  <a:srgbClr val="000000"/>
                </a:solidFill>
                <a:latin typeface="Corbel" pitchFamily="34" charset="0"/>
              </a:rPr>
              <a:t>Techniques qui utilisent un marqueur pour la détection de l’interaction Ag-</a:t>
            </a:r>
            <a:r>
              <a:rPr lang="fr-FR" dirty="0" err="1" smtClean="0">
                <a:solidFill>
                  <a:srgbClr val="000000"/>
                </a:solidFill>
                <a:latin typeface="Corbel" pitchFamily="34" charset="0"/>
              </a:rPr>
              <a:t>Ac</a:t>
            </a:r>
            <a:endParaRPr lang="fr-FR" dirty="0" smtClean="0">
              <a:solidFill>
                <a:srgbClr val="000000"/>
              </a:solidFill>
              <a:latin typeface="Corbel" pitchFamily="34" charset="0"/>
            </a:endParaRPr>
          </a:p>
          <a:p>
            <a:pPr>
              <a:lnSpc>
                <a:spcPct val="150000"/>
              </a:lnSpc>
            </a:pPr>
            <a:r>
              <a:rPr lang="fr-FR" dirty="0" smtClean="0">
                <a:solidFill>
                  <a:srgbClr val="000000"/>
                </a:solidFill>
                <a:latin typeface="Corbel" pitchFamily="34" charset="0"/>
              </a:rPr>
              <a:t>3 marqueurs utilisés :</a:t>
            </a:r>
            <a:r>
              <a:rPr lang="fr-FR" b="1" dirty="0" smtClean="0">
                <a:solidFill>
                  <a:srgbClr val="C00000"/>
                </a:solidFill>
                <a:latin typeface="Corbel" pitchFamily="34" charset="0"/>
              </a:rPr>
              <a:t> radio-isotopes, enzymes  et fluorochromes</a:t>
            </a:r>
          </a:p>
        </p:txBody>
      </p:sp>
      <p:sp>
        <p:nvSpPr>
          <p:cNvPr id="15" name="Flèche droite rayée 14"/>
          <p:cNvSpPr/>
          <p:nvPr/>
        </p:nvSpPr>
        <p:spPr>
          <a:xfrm>
            <a:off x="251520" y="90872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rayée 16"/>
          <p:cNvSpPr/>
          <p:nvPr/>
        </p:nvSpPr>
        <p:spPr>
          <a:xfrm>
            <a:off x="251520" y="134076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lèche droite rayée 17"/>
          <p:cNvSpPr/>
          <p:nvPr/>
        </p:nvSpPr>
        <p:spPr>
          <a:xfrm>
            <a:off x="323528" y="1485924"/>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611560" y="5013176"/>
            <a:ext cx="6946209" cy="1338828"/>
          </a:xfrm>
          <a:prstGeom prst="rect">
            <a:avLst/>
          </a:prstGeom>
          <a:noFill/>
        </p:spPr>
        <p:txBody>
          <a:bodyPr wrap="square" rtlCol="0">
            <a:spAutoFit/>
          </a:bodyPr>
          <a:lstStyle/>
          <a:p>
            <a:pPr>
              <a:lnSpc>
                <a:spcPct val="150000"/>
              </a:lnSpc>
              <a:buFont typeface="Wingdings" pitchFamily="2" charset="2"/>
              <a:buChar char="v"/>
            </a:pPr>
            <a:r>
              <a:rPr lang="fr-FR" b="1" u="sng" dirty="0" smtClean="0">
                <a:solidFill>
                  <a:srgbClr val="00B050"/>
                </a:solidFill>
                <a:latin typeface="Arial" pitchFamily="34" charset="0"/>
                <a:cs typeface="Arial" pitchFamily="34" charset="0"/>
              </a:rPr>
              <a:t>  Lecture :</a:t>
            </a:r>
            <a:r>
              <a:rPr lang="fr-FR" b="1" dirty="0" smtClean="0">
                <a:solidFill>
                  <a:srgbClr val="00B050"/>
                </a:solidFill>
                <a:latin typeface="Arial" pitchFamily="34" charset="0"/>
                <a:cs typeface="Arial" pitchFamily="34" charset="0"/>
              </a:rPr>
              <a:t>    </a:t>
            </a:r>
          </a:p>
          <a:p>
            <a:pPr>
              <a:lnSpc>
                <a:spcPct val="150000"/>
              </a:lnSpc>
            </a:pPr>
            <a:r>
              <a:rPr lang="fr-FR" dirty="0" smtClean="0">
                <a:solidFill>
                  <a:srgbClr val="000000"/>
                </a:solidFill>
                <a:latin typeface="Corbel" pitchFamily="34" charset="0"/>
              </a:rPr>
              <a:t>Comptage  par un compteur à scintillation béta </a:t>
            </a:r>
            <a:r>
              <a:rPr lang="el-GR" dirty="0" smtClean="0">
                <a:solidFill>
                  <a:srgbClr val="000000"/>
                </a:solidFill>
                <a:latin typeface="Corbel" pitchFamily="34" charset="0"/>
              </a:rPr>
              <a:t>β</a:t>
            </a:r>
            <a:r>
              <a:rPr lang="fr-FR" dirty="0" smtClean="0">
                <a:solidFill>
                  <a:srgbClr val="000000"/>
                </a:solidFill>
                <a:latin typeface="Corbel" pitchFamily="34" charset="0"/>
              </a:rPr>
              <a:t> ou gamma</a:t>
            </a:r>
          </a:p>
          <a:p>
            <a:pPr>
              <a:lnSpc>
                <a:spcPct val="150000"/>
              </a:lnSpc>
            </a:pPr>
            <a:r>
              <a:rPr lang="fr-FR" dirty="0" smtClean="0">
                <a:solidFill>
                  <a:srgbClr val="000000"/>
                </a:solidFill>
                <a:latin typeface="Corbel" pitchFamily="34" charset="0"/>
              </a:rPr>
              <a:t>Résultat donné par coups/minute (</a:t>
            </a:r>
            <a:r>
              <a:rPr lang="fr-FR" dirty="0" err="1" smtClean="0">
                <a:solidFill>
                  <a:srgbClr val="000000"/>
                </a:solidFill>
                <a:latin typeface="Corbel" pitchFamily="34" charset="0"/>
              </a:rPr>
              <a:t>cpm</a:t>
            </a:r>
            <a:r>
              <a:rPr lang="fr-FR" dirty="0" smtClean="0">
                <a:solidFill>
                  <a:srgbClr val="000000"/>
                </a:solidFill>
                <a:latin typeface="Corbel" pitchFamily="34" charset="0"/>
              </a:rPr>
              <a:t>) </a:t>
            </a:r>
          </a:p>
        </p:txBody>
      </p:sp>
      <p:sp>
        <p:nvSpPr>
          <p:cNvPr id="8" name="ZoneTexte 7"/>
          <p:cNvSpPr txBox="1"/>
          <p:nvPr/>
        </p:nvSpPr>
        <p:spPr>
          <a:xfrm>
            <a:off x="467544" y="1268760"/>
            <a:ext cx="8352928" cy="923330"/>
          </a:xfrm>
          <a:prstGeom prst="rect">
            <a:avLst/>
          </a:prstGeom>
          <a:noFill/>
        </p:spPr>
        <p:txBody>
          <a:bodyPr wrap="square" rtlCol="0">
            <a:spAutoFit/>
          </a:bodyPr>
          <a:lstStyle/>
          <a:p>
            <a:pPr>
              <a:lnSpc>
                <a:spcPct val="150000"/>
              </a:lnSpc>
            </a:pPr>
            <a:r>
              <a:rPr lang="fr-FR" dirty="0" smtClean="0">
                <a:solidFill>
                  <a:srgbClr val="000000"/>
                </a:solidFill>
                <a:latin typeface="Corbel" pitchFamily="34" charset="0"/>
              </a:rPr>
              <a:t>Technique immunologique utilisant un marqueur radioactif (traceur) comme marqueur de détection.</a:t>
            </a:r>
            <a:endParaRPr lang="fr-FR" dirty="0">
              <a:solidFill>
                <a:srgbClr val="000000"/>
              </a:solidFill>
              <a:latin typeface="Corbel" pitchFamily="34" charset="0"/>
            </a:endParaRPr>
          </a:p>
        </p:txBody>
      </p:sp>
      <p:sp>
        <p:nvSpPr>
          <p:cNvPr id="9" name="ZoneTexte 8"/>
          <p:cNvSpPr txBox="1"/>
          <p:nvPr/>
        </p:nvSpPr>
        <p:spPr>
          <a:xfrm>
            <a:off x="539552" y="836712"/>
            <a:ext cx="1915909" cy="369332"/>
          </a:xfrm>
          <a:prstGeom prst="rect">
            <a:avLst/>
          </a:prstGeom>
          <a:noFill/>
        </p:spPr>
        <p:txBody>
          <a:bodyPr wrap="none" rtlCol="0">
            <a:spAutoFit/>
          </a:bodyPr>
          <a:lstStyle/>
          <a:p>
            <a:pPr>
              <a:buFont typeface="Wingdings" pitchFamily="2" charset="2"/>
              <a:buChar char="v"/>
            </a:pPr>
            <a:r>
              <a:rPr lang="fr-FR" b="1" u="sng" dirty="0" smtClean="0">
                <a:solidFill>
                  <a:srgbClr val="00B050"/>
                </a:solidFill>
                <a:latin typeface="Arial" pitchFamily="34" charset="0"/>
                <a:cs typeface="Arial" pitchFamily="34" charset="0"/>
              </a:rPr>
              <a:t>  Généralités :</a:t>
            </a:r>
            <a:endParaRPr lang="fr-FR" b="1" u="sng" dirty="0">
              <a:solidFill>
                <a:srgbClr val="00B050"/>
              </a:solidFill>
              <a:latin typeface="Arial" pitchFamily="34" charset="0"/>
              <a:cs typeface="Arial" pitchFamily="34" charset="0"/>
            </a:endParaRPr>
          </a:p>
        </p:txBody>
      </p:sp>
      <p:graphicFrame>
        <p:nvGraphicFramePr>
          <p:cNvPr id="10" name="Tableau 9"/>
          <p:cNvGraphicFramePr>
            <a:graphicFrameLocks noGrp="1"/>
          </p:cNvGraphicFramePr>
          <p:nvPr/>
        </p:nvGraphicFramePr>
        <p:xfrm>
          <a:off x="1403648" y="3429000"/>
          <a:ext cx="5451522" cy="1617770"/>
        </p:xfrm>
        <a:graphic>
          <a:graphicData uri="http://schemas.openxmlformats.org/drawingml/2006/table">
            <a:tbl>
              <a:tblPr firstRow="1" bandRow="1">
                <a:tableStyleId>{3B4B98B0-60AC-42C2-AFA5-B58CD77FA1E5}</a:tableStyleId>
              </a:tblPr>
              <a:tblGrid>
                <a:gridCol w="1817174"/>
                <a:gridCol w="1817174"/>
                <a:gridCol w="1817174"/>
              </a:tblGrid>
              <a:tr h="30917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080808"/>
                          </a:solidFill>
                          <a:latin typeface="Corbel" pitchFamily="34" charset="0"/>
                        </a:rPr>
                        <a:t>Marqueur</a:t>
                      </a:r>
                      <a:endParaRPr lang="fr-FR" sz="1600" b="0" dirty="0" smtClean="0">
                        <a:solidFill>
                          <a:srgbClr val="080808"/>
                        </a:solidFill>
                        <a:latin typeface="Corbel" pitchFamily="34" charset="0"/>
                      </a:endParaRPr>
                    </a:p>
                  </a:txBody>
                  <a:tcPr/>
                </a:tc>
                <a:tc>
                  <a:txBody>
                    <a:bodyPr/>
                    <a:lstStyle/>
                    <a:p>
                      <a:pPr algn="ctr"/>
                      <a:r>
                        <a:rPr lang="fr-FR" sz="1600" b="1" dirty="0" smtClean="0">
                          <a:solidFill>
                            <a:srgbClr val="080808"/>
                          </a:solidFill>
                          <a:latin typeface="Corbel" pitchFamily="34" charset="0"/>
                        </a:rPr>
                        <a:t>Elément</a:t>
                      </a:r>
                      <a:endParaRPr lang="fr-FR" sz="1600" b="1" dirty="0">
                        <a:solidFill>
                          <a:srgbClr val="080808"/>
                        </a:solidFill>
                        <a:latin typeface="Corbel" pitchFamily="34" charset="0"/>
                      </a:endParaRPr>
                    </a:p>
                  </a:txBody>
                  <a:tcPr/>
                </a:tc>
                <a:tc>
                  <a:txBody>
                    <a:bodyPr/>
                    <a:lstStyle/>
                    <a:p>
                      <a:pPr algn="ctr"/>
                      <a:r>
                        <a:rPr lang="fr-FR" sz="1600" dirty="0" smtClean="0">
                          <a:solidFill>
                            <a:srgbClr val="080808"/>
                          </a:solidFill>
                          <a:latin typeface="Corbel" pitchFamily="34" charset="0"/>
                        </a:rPr>
                        <a:t>rayonnement</a:t>
                      </a:r>
                      <a:endParaRPr lang="fr-FR" sz="1600" b="0" dirty="0">
                        <a:solidFill>
                          <a:srgbClr val="080808"/>
                        </a:solidFill>
                        <a:latin typeface="Corbel" pitchFamily="34" charset="0"/>
                      </a:endParaRPr>
                    </a:p>
                  </a:txBody>
                  <a:tcPr/>
                </a:tc>
              </a:tr>
              <a:tr h="40947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solidFill>
                            <a:srgbClr val="080808"/>
                          </a:solidFill>
                          <a:latin typeface="Corbel" pitchFamily="34" charset="0"/>
                        </a:rPr>
                        <a:t>Iode</a:t>
                      </a:r>
                      <a:r>
                        <a:rPr lang="fr-FR" sz="1800" baseline="0" dirty="0" smtClean="0">
                          <a:solidFill>
                            <a:srgbClr val="080808"/>
                          </a:solidFill>
                          <a:latin typeface="Corbel" pitchFamily="34" charset="0"/>
                        </a:rPr>
                        <a:t> </a:t>
                      </a:r>
                      <a:r>
                        <a:rPr lang="fr-FR" sz="1800" baseline="0" dirty="0" err="1" smtClean="0">
                          <a:solidFill>
                            <a:srgbClr val="080808"/>
                          </a:solidFill>
                          <a:latin typeface="Corbel" pitchFamily="34" charset="0"/>
                        </a:rPr>
                        <a:t>radio-actif</a:t>
                      </a:r>
                      <a:endParaRPr lang="fr-FR" sz="1800" b="0" dirty="0" smtClean="0">
                        <a:solidFill>
                          <a:srgbClr val="080808"/>
                        </a:solidFill>
                        <a:latin typeface="Corbel" pitchFamily="34" charset="0"/>
                      </a:endParaRPr>
                    </a:p>
                  </a:txBody>
                  <a:tcPr/>
                </a:tc>
                <a:tc>
                  <a:txBody>
                    <a:bodyPr/>
                    <a:lstStyle/>
                    <a:p>
                      <a:pPr algn="ctr"/>
                      <a:r>
                        <a:rPr lang="fr-FR" sz="2400" b="1" baseline="30000" dirty="0" smtClean="0">
                          <a:solidFill>
                            <a:srgbClr val="080808"/>
                          </a:solidFill>
                          <a:latin typeface="Corbel" pitchFamily="34" charset="0"/>
                        </a:rPr>
                        <a:t>125</a:t>
                      </a:r>
                      <a:r>
                        <a:rPr lang="fr-FR" sz="2400" b="1" dirty="0" smtClean="0">
                          <a:solidFill>
                            <a:srgbClr val="080808"/>
                          </a:solidFill>
                          <a:latin typeface="Corbel" pitchFamily="34" charset="0"/>
                        </a:rPr>
                        <a:t>I</a:t>
                      </a:r>
                      <a:endParaRPr lang="fr-FR" sz="2400" b="1" baseline="30000" dirty="0">
                        <a:solidFill>
                          <a:srgbClr val="080808"/>
                        </a:solidFill>
                        <a:latin typeface="Corbel" pitchFamily="34" charset="0"/>
                      </a:endParaRPr>
                    </a:p>
                  </a:txBody>
                  <a:tcPr/>
                </a:tc>
                <a:tc>
                  <a:txBody>
                    <a:bodyPr/>
                    <a:lstStyle/>
                    <a:p>
                      <a:pPr algn="ctr"/>
                      <a:r>
                        <a:rPr lang="fr-FR" sz="2400" dirty="0" smtClean="0">
                          <a:solidFill>
                            <a:srgbClr val="080808"/>
                          </a:solidFill>
                          <a:latin typeface="Corbel" pitchFamily="34" charset="0"/>
                          <a:sym typeface="Symbol"/>
                        </a:rPr>
                        <a:t> </a:t>
                      </a:r>
                      <a:endParaRPr lang="fr-FR" sz="2400" b="0" dirty="0">
                        <a:solidFill>
                          <a:srgbClr val="080808"/>
                        </a:solidFill>
                        <a:latin typeface="Corbel" pitchFamily="34" charset="0"/>
                      </a:endParaRPr>
                    </a:p>
                  </a:txBody>
                  <a:tcPr/>
                </a:tc>
              </a:tr>
              <a:tr h="405055">
                <a:tc>
                  <a:txBody>
                    <a:bodyPr/>
                    <a:lstStyle/>
                    <a:p>
                      <a:pPr algn="ctr"/>
                      <a:r>
                        <a:rPr lang="fr-FR" sz="1800" dirty="0" smtClean="0">
                          <a:solidFill>
                            <a:srgbClr val="080808"/>
                          </a:solidFill>
                          <a:latin typeface="Corbel" pitchFamily="34" charset="0"/>
                        </a:rPr>
                        <a:t>Radiocarbone</a:t>
                      </a:r>
                      <a:endParaRPr lang="fr-FR" sz="1800" b="0" dirty="0" smtClean="0">
                        <a:solidFill>
                          <a:srgbClr val="080808"/>
                        </a:solidFill>
                        <a:latin typeface="Corbel" pitchFamily="34" charset="0"/>
                      </a:endParaRPr>
                    </a:p>
                  </a:txBody>
                  <a:tcPr/>
                </a:tc>
                <a:tc>
                  <a:txBody>
                    <a:bodyPr/>
                    <a:lstStyle/>
                    <a:p>
                      <a:pPr algn="ctr"/>
                      <a:r>
                        <a:rPr lang="fr-FR" sz="2000" b="1" baseline="30000" dirty="0" smtClean="0">
                          <a:solidFill>
                            <a:srgbClr val="080808"/>
                          </a:solidFill>
                          <a:latin typeface="Corbel" pitchFamily="34" charset="0"/>
                        </a:rPr>
                        <a:t>14</a:t>
                      </a:r>
                      <a:r>
                        <a:rPr lang="fr-FR" sz="2000" b="1" dirty="0" smtClean="0">
                          <a:solidFill>
                            <a:srgbClr val="080808"/>
                          </a:solidFill>
                          <a:latin typeface="Corbel" pitchFamily="34" charset="0"/>
                        </a:rPr>
                        <a:t>C</a:t>
                      </a:r>
                      <a:endParaRPr lang="fr-FR" sz="2000" b="1" baseline="30000" dirty="0">
                        <a:solidFill>
                          <a:srgbClr val="080808"/>
                        </a:solidFill>
                        <a:latin typeface="Corbel" pitchFamily="34" charset="0"/>
                      </a:endParaRPr>
                    </a:p>
                  </a:txBody>
                  <a:tcPr/>
                </a:tc>
                <a:tc>
                  <a:txBody>
                    <a:bodyPr/>
                    <a:lstStyle/>
                    <a:p>
                      <a:pPr algn="ctr"/>
                      <a:r>
                        <a:rPr lang="fr-FR" sz="2000" dirty="0" smtClean="0">
                          <a:solidFill>
                            <a:srgbClr val="080808"/>
                          </a:solidFill>
                          <a:latin typeface="Corbel" pitchFamily="34" charset="0"/>
                          <a:sym typeface="Symbol"/>
                        </a:rPr>
                        <a:t></a:t>
                      </a:r>
                      <a:endParaRPr lang="fr-FR" sz="2000" b="0" dirty="0">
                        <a:solidFill>
                          <a:srgbClr val="080808"/>
                        </a:solidFill>
                        <a:latin typeface="Corbel" pitchFamily="34" charset="0"/>
                      </a:endParaRPr>
                    </a:p>
                  </a:txBody>
                  <a:tcPr/>
                </a:tc>
              </a:tr>
              <a:tr h="420235">
                <a:tc>
                  <a:txBody>
                    <a:bodyPr/>
                    <a:lstStyle/>
                    <a:p>
                      <a:pPr algn="ctr"/>
                      <a:r>
                        <a:rPr lang="fr-FR" sz="1800" dirty="0" smtClean="0">
                          <a:solidFill>
                            <a:srgbClr val="080808"/>
                          </a:solidFill>
                          <a:latin typeface="Corbel" pitchFamily="34" charset="0"/>
                        </a:rPr>
                        <a:t>Tritium</a:t>
                      </a:r>
                      <a:endParaRPr lang="fr-FR" sz="1800" b="0" dirty="0" smtClean="0">
                        <a:solidFill>
                          <a:srgbClr val="080808"/>
                        </a:solidFill>
                        <a:latin typeface="Corbel" pitchFamily="34" charset="0"/>
                      </a:endParaRPr>
                    </a:p>
                  </a:txBody>
                  <a:tcPr/>
                </a:tc>
                <a:tc>
                  <a:txBody>
                    <a:bodyPr/>
                    <a:lstStyle/>
                    <a:p>
                      <a:pPr algn="ctr"/>
                      <a:r>
                        <a:rPr lang="fr-FR" sz="2000" b="1" baseline="30000" dirty="0" smtClean="0">
                          <a:solidFill>
                            <a:srgbClr val="080808"/>
                          </a:solidFill>
                          <a:latin typeface="Corbel" pitchFamily="34" charset="0"/>
                        </a:rPr>
                        <a:t>3</a:t>
                      </a:r>
                      <a:r>
                        <a:rPr lang="fr-FR" sz="2000" b="1" dirty="0" smtClean="0">
                          <a:solidFill>
                            <a:srgbClr val="080808"/>
                          </a:solidFill>
                          <a:latin typeface="Corbel" pitchFamily="34" charset="0"/>
                        </a:rPr>
                        <a:t>H </a:t>
                      </a:r>
                      <a:endParaRPr lang="fr-FR" sz="2000" b="1" dirty="0">
                        <a:solidFill>
                          <a:srgbClr val="080808"/>
                        </a:solidFill>
                        <a:latin typeface="Corbel" pitchFamily="34" charset="0"/>
                      </a:endParaRPr>
                    </a:p>
                  </a:txBody>
                  <a:tcPr/>
                </a:tc>
                <a:tc>
                  <a:txBody>
                    <a:bodyPr/>
                    <a:lstStyle/>
                    <a:p>
                      <a:pPr algn="ctr"/>
                      <a:r>
                        <a:rPr lang="fr-FR" sz="2000" dirty="0" smtClean="0">
                          <a:solidFill>
                            <a:srgbClr val="080808"/>
                          </a:solidFill>
                          <a:latin typeface="Corbel" pitchFamily="34" charset="0"/>
                          <a:sym typeface="Symbol"/>
                        </a:rPr>
                        <a:t></a:t>
                      </a:r>
                      <a:endParaRPr lang="fr-FR" sz="2000" b="0" dirty="0">
                        <a:solidFill>
                          <a:srgbClr val="080808"/>
                        </a:solidFill>
                        <a:latin typeface="Corbel" pitchFamily="34" charset="0"/>
                      </a:endParaRPr>
                    </a:p>
                  </a:txBody>
                  <a:tcPr/>
                </a:tc>
              </a:tr>
            </a:tbl>
          </a:graphicData>
        </a:graphic>
      </p:graphicFrame>
      <p:sp>
        <p:nvSpPr>
          <p:cNvPr id="11" name="ZoneTexte 10"/>
          <p:cNvSpPr txBox="1"/>
          <p:nvPr/>
        </p:nvSpPr>
        <p:spPr>
          <a:xfrm rot="10800000" flipV="1">
            <a:off x="467544" y="2058090"/>
            <a:ext cx="8532439" cy="1338828"/>
          </a:xfrm>
          <a:prstGeom prst="rect">
            <a:avLst/>
          </a:prstGeom>
          <a:noFill/>
        </p:spPr>
        <p:txBody>
          <a:bodyPr wrap="square" rtlCol="0">
            <a:spAutoFit/>
          </a:bodyPr>
          <a:lstStyle/>
          <a:p>
            <a:pPr>
              <a:lnSpc>
                <a:spcPct val="150000"/>
              </a:lnSpc>
              <a:buFont typeface="Wingdings" pitchFamily="2" charset="2"/>
              <a:buChar char="v"/>
            </a:pPr>
            <a:r>
              <a:rPr lang="fr-FR" b="1" u="sng" dirty="0" smtClean="0">
                <a:solidFill>
                  <a:srgbClr val="00B050"/>
                </a:solidFill>
                <a:latin typeface="Corbel" pitchFamily="34" charset="0"/>
              </a:rPr>
              <a:t>  </a:t>
            </a:r>
            <a:r>
              <a:rPr lang="fr-FR" b="1" u="sng" dirty="0" smtClean="0">
                <a:solidFill>
                  <a:srgbClr val="00B050"/>
                </a:solidFill>
                <a:latin typeface="Arial" pitchFamily="34" charset="0"/>
                <a:cs typeface="Arial" pitchFamily="34" charset="0"/>
              </a:rPr>
              <a:t>Marqueur </a:t>
            </a:r>
            <a:r>
              <a:rPr lang="fr-FR" b="1" u="sng" dirty="0" err="1" smtClean="0">
                <a:solidFill>
                  <a:srgbClr val="00B050"/>
                </a:solidFill>
                <a:latin typeface="Arial" pitchFamily="34" charset="0"/>
                <a:cs typeface="Arial" pitchFamily="34" charset="0"/>
              </a:rPr>
              <a:t>radio-actif</a:t>
            </a:r>
            <a:r>
              <a:rPr lang="fr-FR" b="1" u="sng" dirty="0" smtClean="0">
                <a:solidFill>
                  <a:srgbClr val="00B050"/>
                </a:solidFill>
                <a:latin typeface="Arial" pitchFamily="34" charset="0"/>
                <a:cs typeface="Arial" pitchFamily="34" charset="0"/>
              </a:rPr>
              <a:t> :</a:t>
            </a:r>
          </a:p>
          <a:p>
            <a:pPr>
              <a:lnSpc>
                <a:spcPct val="150000"/>
              </a:lnSpc>
            </a:pPr>
            <a:r>
              <a:rPr lang="fr-FR" dirty="0" smtClean="0">
                <a:solidFill>
                  <a:srgbClr val="080808"/>
                </a:solidFill>
                <a:latin typeface="Corbel" pitchFamily="34" charset="0"/>
              </a:rPr>
              <a:t>Marqueur caractérisé par (après sa désintégration ) le dégagement d’énergie sous forme de rayonnements ionisants</a:t>
            </a:r>
            <a:r>
              <a:rPr lang="fr-FR" dirty="0" smtClean="0">
                <a:solidFill>
                  <a:srgbClr val="080808"/>
                </a:solidFill>
                <a:latin typeface="Corbel" pitchFamily="34" charset="0"/>
                <a:hlinkClick r:id="rId2" tooltip="Noyau atomique"/>
              </a:rPr>
              <a:t> </a:t>
            </a:r>
            <a:r>
              <a:rPr lang="fr-FR" dirty="0" smtClean="0">
                <a:solidFill>
                  <a:srgbClr val="080808"/>
                </a:solidFill>
                <a:latin typeface="Corbel" pitchFamily="34" charset="0"/>
              </a:rPr>
              <a:t>appelés selon le cas rayons β ou  rayons γ</a:t>
            </a:r>
            <a:endParaRPr lang="fr-FR" dirty="0">
              <a:solidFill>
                <a:srgbClr val="080808"/>
              </a:solidFill>
              <a:latin typeface="Corbel" pitchFamily="34" charset="0"/>
            </a:endParaRPr>
          </a:p>
        </p:txBody>
      </p:sp>
      <p:sp>
        <p:nvSpPr>
          <p:cNvPr id="12" name="Flèche droite rayée 11"/>
          <p:cNvSpPr/>
          <p:nvPr/>
        </p:nvSpPr>
        <p:spPr>
          <a:xfrm>
            <a:off x="323528" y="2710060"/>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droite rayée 12"/>
          <p:cNvSpPr/>
          <p:nvPr/>
        </p:nvSpPr>
        <p:spPr>
          <a:xfrm>
            <a:off x="395536" y="5662388"/>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droite rayée 13"/>
          <p:cNvSpPr/>
          <p:nvPr/>
        </p:nvSpPr>
        <p:spPr>
          <a:xfrm>
            <a:off x="396676" y="6093296"/>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323528" y="332656"/>
            <a:ext cx="5256584" cy="369332"/>
          </a:xfrm>
          <a:prstGeom prst="rect">
            <a:avLst/>
          </a:prstGeom>
        </p:spPr>
        <p:txBody>
          <a:bodyPr wrap="square">
            <a:spAutoFit/>
          </a:bodyPr>
          <a:lstStyle/>
          <a:p>
            <a:r>
              <a:rPr lang="fr-FR" b="1" u="sng" dirty="0" smtClean="0">
                <a:solidFill>
                  <a:srgbClr val="C00000"/>
                </a:solidFill>
                <a:latin typeface="Arial" pitchFamily="34" charset="0"/>
                <a:cs typeface="Arial" pitchFamily="34" charset="0"/>
              </a:rPr>
              <a:t>1.Techniques  radio-immunologique (RIA) </a:t>
            </a:r>
            <a:endParaRPr lang="fr-FR" dirty="0">
              <a:solidFill>
                <a:srgbClr val="C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332656"/>
            <a:ext cx="5256584" cy="369332"/>
          </a:xfrm>
          <a:prstGeom prst="rect">
            <a:avLst/>
          </a:prstGeom>
        </p:spPr>
        <p:txBody>
          <a:bodyPr wrap="square">
            <a:spAutoFit/>
          </a:bodyPr>
          <a:lstStyle/>
          <a:p>
            <a:r>
              <a:rPr lang="fr-FR" b="1" u="sng" dirty="0" smtClean="0">
                <a:solidFill>
                  <a:srgbClr val="C00000"/>
                </a:solidFill>
                <a:latin typeface="Arial" pitchFamily="34" charset="0"/>
                <a:cs typeface="Arial" pitchFamily="34" charset="0"/>
              </a:rPr>
              <a:t>1.Techniques  radio-immunologique (RIA) </a:t>
            </a:r>
            <a:endParaRPr lang="fr-FR" dirty="0">
              <a:solidFill>
                <a:srgbClr val="C00000"/>
              </a:solidFill>
              <a:latin typeface="Arial" pitchFamily="34" charset="0"/>
              <a:cs typeface="Arial" pitchFamily="34" charset="0"/>
            </a:endParaRPr>
          </a:p>
        </p:txBody>
      </p:sp>
      <p:pic>
        <p:nvPicPr>
          <p:cNvPr id="1026" name="Picture 2" descr="C:\Users\toshiba\Desktop\Sans titre.png"/>
          <p:cNvPicPr>
            <a:picLocks noChangeAspect="1" noChangeArrowheads="1"/>
          </p:cNvPicPr>
          <p:nvPr/>
        </p:nvPicPr>
        <p:blipFill>
          <a:blip r:embed="rId2" cstate="print"/>
          <a:srcRect/>
          <a:stretch>
            <a:fillRect/>
          </a:stretch>
        </p:blipFill>
        <p:spPr bwMode="auto">
          <a:xfrm>
            <a:off x="232346" y="1434430"/>
            <a:ext cx="8732142" cy="4514850"/>
          </a:xfrm>
          <a:prstGeom prst="rect">
            <a:avLst/>
          </a:prstGeom>
          <a:noFill/>
        </p:spPr>
      </p:pic>
      <p:sp>
        <p:nvSpPr>
          <p:cNvPr id="5" name="ZoneTexte 4"/>
          <p:cNvSpPr txBox="1"/>
          <p:nvPr/>
        </p:nvSpPr>
        <p:spPr>
          <a:xfrm>
            <a:off x="539552" y="836712"/>
            <a:ext cx="1826141" cy="369332"/>
          </a:xfrm>
          <a:prstGeom prst="rect">
            <a:avLst/>
          </a:prstGeom>
          <a:noFill/>
        </p:spPr>
        <p:txBody>
          <a:bodyPr wrap="none" rtlCol="0">
            <a:spAutoFit/>
          </a:bodyPr>
          <a:lstStyle/>
          <a:p>
            <a:r>
              <a:rPr lang="fr-FR" b="1" u="sng" dirty="0" smtClean="0">
                <a:solidFill>
                  <a:srgbClr val="00B050"/>
                </a:solidFill>
                <a:latin typeface="Arial" pitchFamily="34" charset="0"/>
                <a:cs typeface="Arial" pitchFamily="34" charset="0"/>
              </a:rPr>
              <a:t>Classification :</a:t>
            </a:r>
            <a:endParaRPr lang="fr-FR" b="1" u="sng" dirty="0">
              <a:solidFill>
                <a:srgbClr val="00B05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p:cNvSpPr txBox="1"/>
          <p:nvPr/>
        </p:nvSpPr>
        <p:spPr>
          <a:xfrm>
            <a:off x="467544" y="188640"/>
            <a:ext cx="8424936" cy="2169825"/>
          </a:xfrm>
          <a:prstGeom prst="rect">
            <a:avLst/>
          </a:prstGeom>
          <a:noFill/>
        </p:spPr>
        <p:txBody>
          <a:bodyPr wrap="square" rtlCol="0">
            <a:spAutoFit/>
          </a:bodyPr>
          <a:lstStyle/>
          <a:p>
            <a:pPr algn="just">
              <a:lnSpc>
                <a:spcPct val="150000"/>
              </a:lnSpc>
            </a:pPr>
            <a:r>
              <a:rPr lang="fr-FR" b="1" u="sng" dirty="0" smtClean="0">
                <a:solidFill>
                  <a:srgbClr val="00B050"/>
                </a:solidFill>
                <a:latin typeface="Arial" pitchFamily="34" charset="0"/>
                <a:cs typeface="Arial" pitchFamily="34" charset="0"/>
              </a:rPr>
              <a:t>a- Dosage par compétition (RIA):</a:t>
            </a:r>
            <a:endParaRPr lang="fr-FR" b="1" dirty="0" smtClean="0">
              <a:solidFill>
                <a:srgbClr val="00B050"/>
              </a:solidFill>
              <a:latin typeface="Arial" pitchFamily="34" charset="0"/>
              <a:cs typeface="Arial" pitchFamily="34" charset="0"/>
            </a:endParaRPr>
          </a:p>
          <a:p>
            <a:pPr algn="just">
              <a:lnSpc>
                <a:spcPct val="150000"/>
              </a:lnSpc>
            </a:pPr>
            <a:r>
              <a:rPr lang="fr-FR" dirty="0" smtClean="0">
                <a:solidFill>
                  <a:srgbClr val="000000"/>
                </a:solidFill>
                <a:latin typeface="Corbel" pitchFamily="34" charset="0"/>
              </a:rPr>
              <a:t>Des molécules marquées et des molécules non marquées (à doser) entrent en compétition vis-à-vis d’un nombre limité de sites de liaison  et </a:t>
            </a:r>
            <a:r>
              <a:rPr lang="fr-FR" dirty="0" smtClean="0">
                <a:solidFill>
                  <a:srgbClr val="080808"/>
                </a:solidFill>
                <a:latin typeface="Corbel" pitchFamily="34" charset="0"/>
              </a:rPr>
              <a:t>Le signal délivré par le marqueur est inversement  proportionnel à la concentration en antigène.</a:t>
            </a:r>
          </a:p>
          <a:p>
            <a:pPr algn="just">
              <a:lnSpc>
                <a:spcPct val="150000"/>
              </a:lnSpc>
              <a:buFont typeface="Wingdings" pitchFamily="2" charset="2"/>
              <a:buChar char="v"/>
            </a:pPr>
            <a:endParaRPr lang="fr-FR" dirty="0" smtClean="0">
              <a:solidFill>
                <a:srgbClr val="000000"/>
              </a:solidFill>
              <a:latin typeface="Corbel" pitchFamily="34" charset="0"/>
            </a:endParaRPr>
          </a:p>
        </p:txBody>
      </p:sp>
      <p:sp>
        <p:nvSpPr>
          <p:cNvPr id="8" name="ZoneTexte 7"/>
          <p:cNvSpPr txBox="1"/>
          <p:nvPr/>
        </p:nvSpPr>
        <p:spPr>
          <a:xfrm>
            <a:off x="395536" y="1916832"/>
            <a:ext cx="8532440" cy="369332"/>
          </a:xfrm>
          <a:prstGeom prst="rect">
            <a:avLst/>
          </a:prstGeom>
          <a:noFill/>
        </p:spPr>
        <p:txBody>
          <a:bodyPr wrap="square" rtlCol="0">
            <a:spAutoFit/>
          </a:bodyPr>
          <a:lstStyle/>
          <a:p>
            <a:r>
              <a:rPr lang="fr-FR" b="1" u="sng" dirty="0" smtClean="0">
                <a:solidFill>
                  <a:srgbClr val="0070C0"/>
                </a:solidFill>
                <a:latin typeface="Corbel" pitchFamily="34" charset="0"/>
              </a:rPr>
              <a:t>Applications:</a:t>
            </a:r>
            <a:r>
              <a:rPr lang="fr-FR" b="1" dirty="0" smtClean="0">
                <a:solidFill>
                  <a:srgbClr val="0070C0"/>
                </a:solidFill>
                <a:latin typeface="Corbel" pitchFamily="34" charset="0"/>
              </a:rPr>
              <a:t>  </a:t>
            </a:r>
            <a:r>
              <a:rPr lang="fr-FR" dirty="0" smtClean="0">
                <a:solidFill>
                  <a:srgbClr val="000000"/>
                </a:solidFill>
                <a:latin typeface="Corbel" pitchFamily="34" charset="0"/>
              </a:rPr>
              <a:t>dosage des </a:t>
            </a:r>
            <a:r>
              <a:rPr lang="fr-FR" dirty="0" err="1" smtClean="0">
                <a:solidFill>
                  <a:srgbClr val="000000"/>
                </a:solidFill>
                <a:latin typeface="Corbel" pitchFamily="34" charset="0"/>
              </a:rPr>
              <a:t>IgE</a:t>
            </a:r>
            <a:r>
              <a:rPr lang="fr-FR" dirty="0" smtClean="0">
                <a:solidFill>
                  <a:srgbClr val="000000"/>
                </a:solidFill>
                <a:latin typeface="Corbel" pitchFamily="34" charset="0"/>
              </a:rPr>
              <a:t> totales par </a:t>
            </a:r>
            <a:r>
              <a:rPr lang="fr-FR" b="1" u="sng" dirty="0" smtClean="0">
                <a:solidFill>
                  <a:srgbClr val="C00000"/>
                </a:solidFill>
                <a:latin typeface="Corbel" pitchFamily="34" charset="0"/>
              </a:rPr>
              <a:t>RIST </a:t>
            </a:r>
            <a:r>
              <a:rPr lang="fr-FR" dirty="0" smtClean="0">
                <a:solidFill>
                  <a:srgbClr val="000000"/>
                </a:solidFill>
                <a:latin typeface="Corbel" pitchFamily="34" charset="0"/>
              </a:rPr>
              <a:t> (technique en milieu solide)  </a:t>
            </a:r>
            <a:endParaRPr lang="fr-FR" dirty="0">
              <a:solidFill>
                <a:srgbClr val="000000"/>
              </a:solidFill>
              <a:latin typeface="Corbel" pitchFamily="34" charset="0"/>
            </a:endParaRPr>
          </a:p>
        </p:txBody>
      </p:sp>
      <p:pic>
        <p:nvPicPr>
          <p:cNvPr id="3074" name="Picture 2" descr="C:\Users\toshiba\Desktop\Sans titre.png"/>
          <p:cNvPicPr>
            <a:picLocks noChangeAspect="1" noChangeArrowheads="1"/>
          </p:cNvPicPr>
          <p:nvPr/>
        </p:nvPicPr>
        <p:blipFill>
          <a:blip r:embed="rId3" cstate="print"/>
          <a:srcRect/>
          <a:stretch>
            <a:fillRect/>
          </a:stretch>
        </p:blipFill>
        <p:spPr bwMode="auto">
          <a:xfrm>
            <a:off x="760413" y="2337395"/>
            <a:ext cx="7621587" cy="3971925"/>
          </a:xfrm>
          <a:prstGeom prst="rect">
            <a:avLst/>
          </a:prstGeom>
          <a:noFill/>
        </p:spPr>
      </p:pic>
      <p:sp>
        <p:nvSpPr>
          <p:cNvPr id="15" name="Flèche droite rayée 14"/>
          <p:cNvSpPr/>
          <p:nvPr/>
        </p:nvSpPr>
        <p:spPr>
          <a:xfrm>
            <a:off x="252660" y="837852"/>
            <a:ext cx="142876" cy="142876"/>
          </a:xfrm>
          <a:prstGeom prst="stripedRightArrow">
            <a:avLst/>
          </a:prstGeom>
          <a:solidFill>
            <a:srgbClr val="000099"/>
          </a:solidFill>
          <a:ln>
            <a:solidFill>
              <a:schemeClr val="accent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Connecteur 15"/>
          <p:cNvSpPr/>
          <p:nvPr/>
        </p:nvSpPr>
        <p:spPr>
          <a:xfrm>
            <a:off x="251520" y="2132856"/>
            <a:ext cx="71438" cy="71438"/>
          </a:xfrm>
          <a:prstGeom prst="flowChartConnector">
            <a:avLst/>
          </a:prstGeom>
          <a:solidFill>
            <a:srgbClr val="00008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ème1">
  <a:themeElements>
    <a:clrScheme name="Personnalisé 2">
      <a:dk1>
        <a:srgbClr val="002060"/>
      </a:dk1>
      <a:lt1>
        <a:srgbClr val="FFFFFF"/>
      </a:lt1>
      <a:dk2>
        <a:srgbClr val="002D89"/>
      </a:dk2>
      <a:lt2>
        <a:srgbClr val="002D89"/>
      </a:lt2>
      <a:accent1>
        <a:srgbClr val="002D89"/>
      </a:accent1>
      <a:accent2>
        <a:srgbClr val="002060"/>
      </a:accent2>
      <a:accent3>
        <a:srgbClr val="002060"/>
      </a:accent3>
      <a:accent4>
        <a:srgbClr val="005390"/>
      </a:accent4>
      <a:accent5>
        <a:srgbClr val="002D89"/>
      </a:accent5>
      <a:accent6>
        <a:srgbClr val="003760"/>
      </a:accent6>
      <a:hlink>
        <a:srgbClr val="00BF00"/>
      </a:hlink>
      <a:folHlink>
        <a:srgbClr val="00206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Thème1</Template>
  <TotalTime>7816</TotalTime>
  <Words>1361</Words>
  <Application>Microsoft Office PowerPoint</Application>
  <PresentationFormat>Affichage à l'écran (4:3)</PresentationFormat>
  <Paragraphs>189</Paragraphs>
  <Slides>35</Slides>
  <Notes>4</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Thème1</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toshiba</cp:lastModifiedBy>
  <cp:revision>302</cp:revision>
  <dcterms:created xsi:type="dcterms:W3CDTF">2015-11-09T21:21:17Z</dcterms:created>
  <dcterms:modified xsi:type="dcterms:W3CDTF">2013-12-31T23:04:11Z</dcterms:modified>
</cp:coreProperties>
</file>