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4"/>
  </p:notesMasterIdLst>
  <p:sldIdLst>
    <p:sldId id="506" r:id="rId2"/>
    <p:sldId id="258" r:id="rId3"/>
    <p:sldId id="264" r:id="rId4"/>
    <p:sldId id="504" r:id="rId5"/>
    <p:sldId id="495" r:id="rId6"/>
    <p:sldId id="433" r:id="rId7"/>
    <p:sldId id="481" r:id="rId8"/>
    <p:sldId id="498" r:id="rId9"/>
    <p:sldId id="476" r:id="rId10"/>
    <p:sldId id="502" r:id="rId11"/>
    <p:sldId id="477" r:id="rId12"/>
    <p:sldId id="434" r:id="rId13"/>
    <p:sldId id="435" r:id="rId14"/>
    <p:sldId id="436" r:id="rId15"/>
    <p:sldId id="444" r:id="rId16"/>
    <p:sldId id="460" r:id="rId17"/>
    <p:sldId id="500" r:id="rId18"/>
    <p:sldId id="491" r:id="rId19"/>
    <p:sldId id="499" r:id="rId20"/>
    <p:sldId id="446" r:id="rId21"/>
    <p:sldId id="478" r:id="rId22"/>
    <p:sldId id="479" r:id="rId23"/>
    <p:sldId id="480" r:id="rId24"/>
    <p:sldId id="465" r:id="rId25"/>
    <p:sldId id="489" r:id="rId26"/>
    <p:sldId id="505" r:id="rId27"/>
    <p:sldId id="492" r:id="rId28"/>
    <p:sldId id="507" r:id="rId29"/>
    <p:sldId id="490" r:id="rId30"/>
    <p:sldId id="475" r:id="rId31"/>
    <p:sldId id="396" r:id="rId32"/>
    <p:sldId id="398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2832" autoAdjust="0"/>
  </p:normalViewPr>
  <p:slideViewPr>
    <p:cSldViewPr>
      <p:cViewPr varScale="1">
        <p:scale>
          <a:sx n="64" d="100"/>
          <a:sy n="64" d="100"/>
        </p:scale>
        <p:origin x="-148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D9DEE-0B92-47F6-AA12-DE65D714BF1B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56FB3-53D1-4AB9-9932-91AC7CC11B4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dirty="0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85C7837-2A6A-4404-A4FD-E1E1CFDDE999}" type="datetimeFigureOut">
              <a:rPr lang="fr-FR" smtClean="0"/>
              <a:pPr/>
              <a:t>24/12/2022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66888" y="3513202"/>
            <a:ext cx="57134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Infection à VIH et SIDA</a:t>
            </a:r>
          </a:p>
        </p:txBody>
      </p:sp>
      <p:pic>
        <p:nvPicPr>
          <p:cNvPr id="5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0074" y="857810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275856" y="1628800"/>
            <a:ext cx="24545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Faculté de médecine</a:t>
            </a:r>
          </a:p>
        </p:txBody>
      </p:sp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2195736" y="214868"/>
            <a:ext cx="49312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Université Abderrahmane Mira – Bejaïa</a:t>
            </a: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5556056" y="6372036"/>
            <a:ext cx="34804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Année universitaire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2022/2023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214282" y="6372036"/>
            <a:ext cx="14285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 Chouikh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6286512" y="4437112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pspmesra.org/images/companes/sida/mode%20de%20transmission%20s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136904" cy="496855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23564" y="188640"/>
            <a:ext cx="23762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b- Transmission : </a:t>
            </a:r>
            <a:endParaRPr lang="fr-F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3568" y="836712"/>
            <a:ext cx="7071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La transmission du HIV peut se faire d’une façon verticale ou horizontale :</a:t>
            </a:r>
            <a:endParaRPr lang="fr-FR" dirty="0">
              <a:solidFill>
                <a:srgbClr val="000000"/>
              </a:solidFill>
              <a:latin typeface="Corbel" pitchFamily="34" charset="0"/>
              <a:cs typeface="Calibri" pitchFamily="34" charset="0"/>
            </a:endParaRPr>
          </a:p>
        </p:txBody>
      </p:sp>
      <p:sp>
        <p:nvSpPr>
          <p:cNvPr id="5" name="Flèche droite rayée 4"/>
          <p:cNvSpPr/>
          <p:nvPr/>
        </p:nvSpPr>
        <p:spPr>
          <a:xfrm>
            <a:off x="396676" y="98186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52362" t="56300"/>
          <a:stretch>
            <a:fillRect/>
          </a:stretch>
        </p:blipFill>
        <p:spPr bwMode="auto">
          <a:xfrm>
            <a:off x="4499992" y="3861048"/>
            <a:ext cx="435597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61021" y="138698"/>
            <a:ext cx="30588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c- Cycle de réplication </a:t>
            </a:r>
            <a:r>
              <a:rPr lang="fr-F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56300" r="53242"/>
          <a:stretch>
            <a:fillRect/>
          </a:stretch>
        </p:blipFill>
        <p:spPr bwMode="auto">
          <a:xfrm>
            <a:off x="296416" y="1340768"/>
            <a:ext cx="4275584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467544" y="764704"/>
            <a:ext cx="3813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Fixation et fusion membranaire :</a:t>
            </a:r>
            <a:endParaRPr lang="fr-FR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23528" y="1484784"/>
            <a:ext cx="2213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 Contact HIV-cellule hôte </a:t>
            </a:r>
            <a:endParaRPr lang="fr-F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788024" y="4005064"/>
            <a:ext cx="3308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4- Insertion</a:t>
            </a:r>
            <a:r>
              <a:rPr lang="fr-F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GP41 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 Fusion membranaire</a:t>
            </a:r>
            <a:endParaRPr lang="fr-F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7" name="Picture 5" descr="C:\Users\toshiba\Desktop\Sans titre.png"/>
          <p:cNvPicPr>
            <a:picLocks noChangeAspect="1" noChangeArrowheads="1"/>
          </p:cNvPicPr>
          <p:nvPr/>
        </p:nvPicPr>
        <p:blipFill>
          <a:blip r:embed="rId3" cstate="print"/>
          <a:srcRect l="45629" t="11589" r="4821" b="20124"/>
          <a:stretch>
            <a:fillRect/>
          </a:stretch>
        </p:blipFill>
        <p:spPr bwMode="auto">
          <a:xfrm>
            <a:off x="323528" y="3933056"/>
            <a:ext cx="4104456" cy="230425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2" name="Picture 5" descr="C:\Users\toshiba\Desktop\Sans titre.png"/>
          <p:cNvPicPr>
            <a:picLocks noChangeAspect="1" noChangeArrowheads="1"/>
          </p:cNvPicPr>
          <p:nvPr/>
        </p:nvPicPr>
        <p:blipFill>
          <a:blip r:embed="rId3" cstate="print"/>
          <a:srcRect l="953" t="11589" r="54465" b="24075"/>
          <a:stretch>
            <a:fillRect/>
          </a:stretch>
        </p:blipFill>
        <p:spPr bwMode="auto">
          <a:xfrm>
            <a:off x="4652392" y="1628800"/>
            <a:ext cx="3952056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12"/>
          <p:cNvSpPr txBox="1"/>
          <p:nvPr/>
        </p:nvSpPr>
        <p:spPr>
          <a:xfrm>
            <a:off x="4610312" y="1393031"/>
            <a:ext cx="22254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2- Interaction </a:t>
            </a:r>
            <a:r>
              <a:rPr lang="fr-F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GP120-CD4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fr-F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23528" y="4005064"/>
            <a:ext cx="41462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3- Interaction </a:t>
            </a:r>
            <a:r>
              <a:rPr lang="fr-FR" sz="16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GP120-corécepteur</a:t>
            </a:r>
            <a:r>
              <a:rPr lang="fr-F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(CCR5 et CXCR4) </a:t>
            </a:r>
            <a:endParaRPr lang="fr-F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44008" y="1412776"/>
            <a:ext cx="4176464" cy="2304256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l="2849" t="549" r="104" b="5347"/>
          <a:stretch>
            <a:fillRect/>
          </a:stretch>
        </p:blipFill>
        <p:spPr bwMode="auto">
          <a:xfrm>
            <a:off x="467544" y="908720"/>
            <a:ext cx="8280920" cy="5400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61021" y="138698"/>
            <a:ext cx="30588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c- Cycle de réplication </a:t>
            </a:r>
            <a:r>
              <a:rPr lang="fr-F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524738" y="3070701"/>
            <a:ext cx="8223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III- Réponse immunitaire anti-HIV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t="58337"/>
          <a:stretch>
            <a:fillRect/>
          </a:stretch>
        </p:blipFill>
        <p:spPr bwMode="auto">
          <a:xfrm>
            <a:off x="827584" y="4913784"/>
            <a:ext cx="8021637" cy="139553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05961" y="188640"/>
            <a:ext cx="43380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Réponse immunitaire anti-HIV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9457" name="Picture 1" descr="C:\Users\toshiba\Desktop\Sans titre.png"/>
          <p:cNvPicPr>
            <a:picLocks noChangeAspect="1" noChangeArrowheads="1"/>
          </p:cNvPicPr>
          <p:nvPr/>
        </p:nvPicPr>
        <p:blipFill>
          <a:blip r:embed="rId3" cstate="print"/>
          <a:srcRect b="15049"/>
          <a:stretch>
            <a:fillRect/>
          </a:stretch>
        </p:blipFill>
        <p:spPr bwMode="auto">
          <a:xfrm>
            <a:off x="1187624" y="980728"/>
            <a:ext cx="7031037" cy="3719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7544" y="1171049"/>
            <a:ext cx="8280920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LT CD4+ </a:t>
            </a: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Cible majeure du VIH mais joue également un rôle important dans la RI anti VIH (rôle dans la réponse immunitaire cellulaire cytotoxique et humorale)</a:t>
            </a:r>
            <a:endParaRPr lang="fr-FR" b="1" dirty="0" smtClean="0">
              <a:solidFill>
                <a:srgbClr val="00B050"/>
              </a:solidFill>
              <a:latin typeface="Corbel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LT CD8 + :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cs typeface="Times New Roman" pitchFamily="18" charset="0"/>
              </a:rPr>
              <a:t>Les réponses en lymphocytes CTL sont détectés chez plus de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cs typeface="Times New Roman" pitchFamily="18" charset="0"/>
              </a:rPr>
              <a:t> 90% des sujets infectés.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Cette réponse cytotoxique apparaît tôt après la primo-infection.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rbe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Il existe une corrélation entre l’émergence des CTL et la diminution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de la charge virale en phase de primo-infection, et entre des taux 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importants de CTL spécifiques du VIH et la faible charge virale au 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cours de la phase asymptomatique de l’infection, ce qui suggère 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l’</a:t>
            </a:r>
            <a:r>
              <a:rPr kumimoji="0" lang="fr-FR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éfficacité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protectrice de ces réponses CTL.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L’action des CTL est donnée par la sécrétion de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perforine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granzyme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mais aussi par les récepteurs à domaine de mort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214282" y="219669"/>
            <a:ext cx="43380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Réponse immunitaire anti-HIV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95536" y="836712"/>
            <a:ext cx="5211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1- Réponse immunitaire adaptative cellulaire :</a:t>
            </a:r>
            <a:endParaRPr lang="fr-FR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lèche droite rayée 6"/>
          <p:cNvSpPr/>
          <p:nvPr/>
        </p:nvSpPr>
        <p:spPr>
          <a:xfrm>
            <a:off x="251520" y="184596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rayée 9"/>
          <p:cNvSpPr/>
          <p:nvPr/>
        </p:nvSpPr>
        <p:spPr>
          <a:xfrm>
            <a:off x="251520" y="307010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rayée 10"/>
          <p:cNvSpPr/>
          <p:nvPr/>
        </p:nvSpPr>
        <p:spPr>
          <a:xfrm>
            <a:off x="251520" y="350100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rayée 12"/>
          <p:cNvSpPr/>
          <p:nvPr/>
        </p:nvSpPr>
        <p:spPr>
          <a:xfrm>
            <a:off x="252660" y="386104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rayée 13"/>
          <p:cNvSpPr/>
          <p:nvPr/>
        </p:nvSpPr>
        <p:spPr>
          <a:xfrm>
            <a:off x="252660" y="551723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1052736"/>
            <a:ext cx="8208912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Chez un sujet en contact avec le VIH, la présence des AC anti-VIH est la preuve de son infection, le sujet est séropositif vis-à-vis du VIH. Cette séropositivité ou séroconversion survient 3 à 12 semaines après la contamination. </a:t>
            </a:r>
            <a:br>
              <a:rPr lang="fr-FR" dirty="0" smtClean="0">
                <a:solidFill>
                  <a:srgbClr val="000000"/>
                </a:solidFill>
                <a:latin typeface="Corbel" pitchFamily="34" charset="0"/>
              </a:rPr>
            </a:br>
            <a:endParaRPr lang="fr-FR" dirty="0">
              <a:solidFill>
                <a:srgbClr val="000000"/>
              </a:solidFill>
              <a:latin typeface="Corbel" pitchFamily="34" charset="0"/>
            </a:endParaRPr>
          </a:p>
        </p:txBody>
      </p:sp>
      <p:pic>
        <p:nvPicPr>
          <p:cNvPr id="4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b="13977"/>
          <a:stretch>
            <a:fillRect/>
          </a:stretch>
        </p:blipFill>
        <p:spPr bwMode="auto">
          <a:xfrm>
            <a:off x="467545" y="2492896"/>
            <a:ext cx="8208912" cy="3816424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395536" y="764704"/>
            <a:ext cx="5250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2- Réponse immunitaire adaptative humorale :</a:t>
            </a:r>
            <a:endParaRPr lang="fr-FR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droite rayée 7"/>
          <p:cNvSpPr/>
          <p:nvPr/>
        </p:nvSpPr>
        <p:spPr>
          <a:xfrm>
            <a:off x="324668" y="126876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14282" y="188640"/>
            <a:ext cx="43380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Réponse immunitaire anti-HIV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620688"/>
            <a:ext cx="378821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3- Mécanismes d’échappement  :</a:t>
            </a:r>
            <a:endParaRPr lang="fr-FR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6064" y="1026016"/>
            <a:ext cx="86764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spcBef>
                <a:spcPct val="20000"/>
              </a:spcBef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Réponse innée :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Capture du facteur H (protéine de régulation du complément) par les GP120 et GP41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Réduction d’expression du CD16 à la surface du NK  et production du CD16 soluble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Altération de la balance des récepteurs activateurs et inhibiteurs en (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Down régulation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des récepteurs activateurs et 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Up régulation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des récepteurs inhibiteurs)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Adaptative :</a:t>
            </a:r>
          </a:p>
          <a:p>
            <a:pPr marL="285750" lvl="1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Variation antigénique</a:t>
            </a:r>
          </a:p>
          <a:p>
            <a:pPr marL="285750" lvl="1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Latence virale et présence de réservoirs anatomiques faiblement accessibles</a:t>
            </a:r>
          </a:p>
          <a:p>
            <a:pPr marL="285750" lvl="1" indent="-285750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La production  de IL- 10 par des cellules T CD4 + (génération des LT reg)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Diminution de la présentation antigénique par la diminution de l’expression des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molécules HLA classe I</a:t>
            </a:r>
          </a:p>
          <a:p>
            <a:pPr marL="0" lvl="1">
              <a:lnSpc>
                <a:spcPct val="150000"/>
              </a:lnSpc>
              <a:spcBef>
                <a:spcPct val="20000"/>
              </a:spcBef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Réduction de l’expression  des molécules CMH de classe II                      LTH non  activés.</a:t>
            </a:r>
          </a:p>
        </p:txBody>
      </p:sp>
      <p:sp>
        <p:nvSpPr>
          <p:cNvPr id="5" name="Flèche droite 4"/>
          <p:cNvSpPr/>
          <p:nvPr/>
        </p:nvSpPr>
        <p:spPr>
          <a:xfrm>
            <a:off x="6120264" y="6066592"/>
            <a:ext cx="828000" cy="1440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14282" y="116632"/>
            <a:ext cx="433804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Réponse immunitaire anti-HIV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0" name="Organigramme : Connecteur 9"/>
          <p:cNvSpPr/>
          <p:nvPr/>
        </p:nvSpPr>
        <p:spPr>
          <a:xfrm>
            <a:off x="395536" y="177281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Connecteur 10"/>
          <p:cNvSpPr/>
          <p:nvPr/>
        </p:nvSpPr>
        <p:spPr>
          <a:xfrm>
            <a:off x="395536" y="2183774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rganigramme : Connecteur 11"/>
          <p:cNvSpPr/>
          <p:nvPr/>
        </p:nvSpPr>
        <p:spPr>
          <a:xfrm>
            <a:off x="395536" y="263748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rganigramme : Connecteur 12"/>
          <p:cNvSpPr/>
          <p:nvPr/>
        </p:nvSpPr>
        <p:spPr>
          <a:xfrm>
            <a:off x="395536" y="386104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Organigramme : Connecteur 13"/>
          <p:cNvSpPr/>
          <p:nvPr/>
        </p:nvSpPr>
        <p:spPr>
          <a:xfrm>
            <a:off x="395536" y="4272006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Organigramme : Connecteur 14"/>
          <p:cNvSpPr/>
          <p:nvPr/>
        </p:nvSpPr>
        <p:spPr>
          <a:xfrm>
            <a:off x="395536" y="4725714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>
          <a:xfrm>
            <a:off x="395536" y="515719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rganigramme : Connecteur 17"/>
          <p:cNvSpPr/>
          <p:nvPr/>
        </p:nvSpPr>
        <p:spPr>
          <a:xfrm>
            <a:off x="395536" y="602185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95536" y="764704"/>
            <a:ext cx="8496944" cy="54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080808"/>
              </a:solidFill>
              <a:effectLst/>
              <a:latin typeface="Corbe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latin typeface="Corbel" pitchFamily="34" charset="0"/>
                <a:ea typeface="Calibri" pitchFamily="34" charset="0"/>
                <a:cs typeface="Times New Roman" pitchFamily="18" charset="0"/>
              </a:rPr>
              <a:t> La 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destruction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latin typeface="Corbel" pitchFamily="34" charset="0"/>
                <a:ea typeface="Calibri" pitchFamily="34" charset="0"/>
                <a:cs typeface="Times New Roman" pitchFamily="18" charset="0"/>
              </a:rPr>
              <a:t>des cellules infectées est consécutive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rgbClr val="080808"/>
                </a:solidFill>
                <a:effectLst/>
                <a:latin typeface="Corbel" pitchFamily="34" charset="0"/>
                <a:ea typeface="Calibri" pitchFamily="34" charset="0"/>
                <a:cs typeface="Times New Roman" pitchFamily="18" charset="0"/>
              </a:rPr>
              <a:t> à : 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rgbClr val="080808"/>
              </a:solidFill>
              <a:effectLst/>
              <a:latin typeface="Corbel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1-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Effect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cytopathogène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 direct du virus.</a:t>
            </a:r>
            <a:endParaRPr lang="fr-FR" dirty="0" smtClean="0">
              <a:solidFill>
                <a:srgbClr val="080808"/>
              </a:solidFill>
              <a:latin typeface="Corbel" pitchFamily="34" charset="0"/>
              <a:cs typeface="Times New Roman" pitchFamily="18" charset="0"/>
            </a:endParaRPr>
          </a:p>
          <a:p>
            <a:pPr marL="269875" marR="0" lvl="0" indent="-90488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latin typeface="Corbel" pitchFamily="34" charset="0"/>
                <a:ea typeface="Calibri" pitchFamily="34" charset="0"/>
                <a:cs typeface="Times New Roman" pitchFamily="18" charset="0"/>
              </a:rPr>
              <a:t>étournement de la machinerie des lymphocytes</a:t>
            </a:r>
          </a:p>
          <a:p>
            <a:pPr marL="269875" lvl="0" indent="-90488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latin typeface="Corbel" pitchFamily="34" charset="0"/>
                <a:ea typeface="Calibri" pitchFamily="34" charset="0"/>
                <a:cs typeface="Times New Roman" pitchFamily="18" charset="0"/>
              </a:rPr>
              <a:t>a destruction de l'intégrité membranaire au moment de la sortie des virus néoformés </a:t>
            </a:r>
            <a:endParaRPr lang="fr-FR" dirty="0" smtClean="0">
              <a:solidFill>
                <a:srgbClr val="080808"/>
              </a:solidFill>
              <a:latin typeface="Corbel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tabLst>
                <a:tab pos="228600" algn="l"/>
              </a:tabLst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2-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 Formation de cellules géantes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multinuclées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 à vie courte « 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Syncitia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 ».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tabLst>
                <a:tab pos="2286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Elles se forment par liaison de la gp120 à la surface des cellules infectées, aux molécules CD4 à la surface des cellules non infectées  puis il y aura une fusion.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tabLst>
                <a:tab pos="228600" algn="l"/>
              </a:tabLst>
            </a:pPr>
            <a:endParaRPr lang="fr-FR" dirty="0" smtClean="0">
              <a:solidFill>
                <a:srgbClr val="080808"/>
              </a:solidFill>
              <a:latin typeface="Corbe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tabLst>
                <a:tab pos="228600" algn="l"/>
              </a:tabLst>
            </a:pPr>
            <a:endParaRPr lang="fr-FR" dirty="0" smtClean="0">
              <a:solidFill>
                <a:srgbClr val="080808"/>
              </a:solidFill>
              <a:latin typeface="Corbe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tabLst>
                <a:tab pos="228600" algn="l"/>
              </a:tabLst>
            </a:pPr>
            <a:endParaRPr lang="fr-FR" dirty="0" smtClean="0">
              <a:solidFill>
                <a:srgbClr val="080808"/>
              </a:solidFill>
              <a:latin typeface="Corbe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tabLst>
                <a:tab pos="228600" algn="l"/>
              </a:tabLst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lang="fr-FR" dirty="0" smtClean="0">
              <a:solidFill>
                <a:srgbClr val="080808"/>
              </a:solidFill>
              <a:latin typeface="Corbel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tabLst>
                <a:tab pos="228600" algn="l"/>
              </a:tabLst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3- 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Elimination par les lymphocytes T cytotoxiques et des cellules NK (stress cellulaire)</a:t>
            </a:r>
            <a:endParaRPr lang="fr-FR" dirty="0" smtClean="0">
              <a:solidFill>
                <a:srgbClr val="080808"/>
              </a:solidFill>
              <a:latin typeface="Corbel" pitchFamily="34" charset="0"/>
              <a:cs typeface="Times New Roman" pitchFamily="18" charset="0"/>
            </a:endParaRPr>
          </a:p>
        </p:txBody>
      </p:sp>
      <p:pic>
        <p:nvPicPr>
          <p:cNvPr id="14339" name="Picture 3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t="1114" b="50000"/>
          <a:stretch>
            <a:fillRect/>
          </a:stretch>
        </p:blipFill>
        <p:spPr bwMode="auto">
          <a:xfrm>
            <a:off x="774700" y="4221088"/>
            <a:ext cx="7593013" cy="15841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5" name="ZoneTexte 14"/>
          <p:cNvSpPr txBox="1"/>
          <p:nvPr/>
        </p:nvSpPr>
        <p:spPr>
          <a:xfrm>
            <a:off x="467544" y="827420"/>
            <a:ext cx="4841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4- Mécanismes de déplétion des LT CD4+ :</a:t>
            </a:r>
            <a:endParaRPr lang="fr-FR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lèche droite rayée 4"/>
          <p:cNvSpPr/>
          <p:nvPr/>
        </p:nvSpPr>
        <p:spPr>
          <a:xfrm>
            <a:off x="251520" y="141391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rayée 6"/>
          <p:cNvSpPr/>
          <p:nvPr/>
        </p:nvSpPr>
        <p:spPr>
          <a:xfrm>
            <a:off x="251520" y="350214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/>
          <p:cNvSpPr/>
          <p:nvPr/>
        </p:nvSpPr>
        <p:spPr>
          <a:xfrm>
            <a:off x="468114" y="227687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rganigramme : Connecteur 8"/>
          <p:cNvSpPr/>
          <p:nvPr/>
        </p:nvSpPr>
        <p:spPr>
          <a:xfrm>
            <a:off x="468114" y="268783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214282" y="116632"/>
            <a:ext cx="32993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Réponse immunitaire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55798" y="616913"/>
            <a:ext cx="283603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70C0"/>
                </a:solidFill>
                <a:latin typeface="Corbel" pitchFamily="34" charset="0"/>
              </a:rPr>
              <a:t>5- Evolution de l’infection </a:t>
            </a:r>
            <a:r>
              <a:rPr lang="fr-FR" b="1" dirty="0">
                <a:solidFill>
                  <a:srgbClr val="0070C0"/>
                </a:solidFill>
                <a:latin typeface="Corbel" pitchFamily="34" charset="0"/>
              </a:rPr>
              <a:t>:</a:t>
            </a:r>
          </a:p>
        </p:txBody>
      </p:sp>
      <p:pic>
        <p:nvPicPr>
          <p:cNvPr id="34822" name="Picture 6" descr="http://img.over-blog-kiwi.com/1/48/88/54/20151115/ob_995f4c_vih2.png"/>
          <p:cNvPicPr>
            <a:picLocks noChangeAspect="1" noChangeArrowheads="1"/>
          </p:cNvPicPr>
          <p:nvPr/>
        </p:nvPicPr>
        <p:blipFill>
          <a:blip r:embed="rId2" cstate="print"/>
          <a:srcRect l="4938" t="10473" r="3428" b="8596"/>
          <a:stretch>
            <a:fillRect/>
          </a:stretch>
        </p:blipFill>
        <p:spPr bwMode="auto">
          <a:xfrm>
            <a:off x="251520" y="1412776"/>
            <a:ext cx="8676456" cy="4896544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49977" y="116632"/>
            <a:ext cx="4338047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Réponse immunitaire anti-HIV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6200000">
            <a:off x="-1211458" y="2925915"/>
            <a:ext cx="5173211" cy="1178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5400" b="1" dirty="0" smtClean="0">
                <a:solidFill>
                  <a:schemeClr val="bg1"/>
                </a:solidFill>
                <a:latin typeface="Century Schoolbook" pitchFamily="18" charset="0"/>
              </a:rPr>
              <a:t>Plan du cours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19872" y="804475"/>
            <a:ext cx="5070491" cy="5216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I- Introduction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II- Description du HIV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III- Réponse immunitaire anti-HIV</a:t>
            </a:r>
          </a:p>
          <a:p>
            <a:pPr lvl="0" indent="719138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a- Réponse immunitaire cellulaire</a:t>
            </a:r>
          </a:p>
          <a:p>
            <a:pPr lvl="0" indent="719138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b- Réponse immunitaire humorale</a:t>
            </a:r>
          </a:p>
          <a:p>
            <a:pPr lvl="0" indent="719138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c- Mécanismes d’échappement</a:t>
            </a:r>
          </a:p>
          <a:p>
            <a:pPr lvl="0" indent="719138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d- Mécanismes de déplétion des LT CD4</a:t>
            </a:r>
          </a:p>
          <a:p>
            <a:pPr lvl="0" indent="719138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e- Evolution de l’infection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IV- Expression clinique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V- Diagnostic biologique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fr-FR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VI- Traitement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1728320" y="3070701"/>
            <a:ext cx="5940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IV- Expression clinique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16632"/>
            <a:ext cx="31456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IV- Expression clinique :</a:t>
            </a:r>
            <a:endParaRPr lang="fr-FR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3715" t="60200" r="2858" b="7734"/>
          <a:stretch>
            <a:fillRect/>
          </a:stretch>
        </p:blipFill>
        <p:spPr bwMode="auto">
          <a:xfrm>
            <a:off x="755576" y="4077072"/>
            <a:ext cx="78488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715" t="26854" r="2858" b="43370"/>
          <a:stretch>
            <a:fillRect/>
          </a:stretch>
        </p:blipFill>
        <p:spPr bwMode="auto">
          <a:xfrm>
            <a:off x="755576" y="1916832"/>
            <a:ext cx="784887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715" t="8664" r="2858" b="76715"/>
          <a:stretch>
            <a:fillRect/>
          </a:stretch>
        </p:blipFill>
        <p:spPr bwMode="auto">
          <a:xfrm>
            <a:off x="755576" y="764704"/>
            <a:ext cx="784887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188640"/>
            <a:ext cx="314566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IV- Expression clinique :</a:t>
            </a:r>
            <a:endParaRPr lang="fr-FR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588" y="764704"/>
            <a:ext cx="8039868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1618036" y="3286725"/>
            <a:ext cx="6307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V- Diagnostic biologique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42754"/>
            <a:ext cx="56405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a- Tests indirects : </a:t>
            </a:r>
            <a:r>
              <a:rPr lang="fr-FR" sz="2000" b="1" dirty="0" smtClean="0">
                <a:solidFill>
                  <a:srgbClr val="C00000"/>
                </a:solidFill>
                <a:latin typeface="Century Schoolbook" pitchFamily="18" charset="0"/>
              </a:rPr>
              <a:t> </a:t>
            </a:r>
            <a:r>
              <a:rPr lang="fr-FR" b="1" dirty="0" smtClean="0">
                <a:solidFill>
                  <a:srgbClr val="080808"/>
                </a:solidFill>
                <a:latin typeface="Corbel" pitchFamily="34" charset="0"/>
              </a:rPr>
              <a:t>Recherche des anticorps anti-HIV</a:t>
            </a:r>
            <a:endParaRPr lang="fr-FR" b="1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1231007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Le dépistage :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Analyse visant à mettre en évidence les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Ac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anti-VIH :</a:t>
            </a:r>
          </a:p>
          <a:p>
            <a:pPr indent="1438275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Techniques d’agglutination</a:t>
            </a:r>
          </a:p>
          <a:p>
            <a:pPr indent="1438275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Test de dépistage rapide « TDR » : 10-30 min</a:t>
            </a:r>
          </a:p>
          <a:p>
            <a:pPr indent="1438275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Techniques ELISA 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orbel" pitchFamily="34" charset="0"/>
              </a:rPr>
              <a:t>1- Technique de dépistage mixte :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technique capable de détecter à la fois les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Ac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anti-VIH-1 et les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Ac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anti-VIH-2 (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Ac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anti-VIH-1/-2). </a:t>
            </a:r>
          </a:p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orbel" pitchFamily="34" charset="0"/>
              </a:rPr>
              <a:t>2- Technique de dépistage combiné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(par opposition à technique de dépistage simple) : technique capable de détecter simultanément les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Ac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anti-VIH-1/-2 et l’Ag p24.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Le diagnostic de l’infection à HIV se fait par l’association d’une sérologie HIV positive (technique ELISA) sur deux prélèvements différents et  un test de confirmation positif (Western blot)</a:t>
            </a:r>
          </a:p>
        </p:txBody>
      </p:sp>
      <p:sp>
        <p:nvSpPr>
          <p:cNvPr id="7" name="Organigramme : Connecteur 6"/>
          <p:cNvSpPr/>
          <p:nvPr/>
        </p:nvSpPr>
        <p:spPr>
          <a:xfrm>
            <a:off x="1692250" y="226032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/>
          <p:cNvSpPr/>
          <p:nvPr/>
        </p:nvSpPr>
        <p:spPr>
          <a:xfrm>
            <a:off x="1692250" y="269294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rganigramme : Connecteur 8"/>
          <p:cNvSpPr/>
          <p:nvPr/>
        </p:nvSpPr>
        <p:spPr>
          <a:xfrm>
            <a:off x="1692250" y="3124988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rayée 9"/>
          <p:cNvSpPr/>
          <p:nvPr/>
        </p:nvSpPr>
        <p:spPr>
          <a:xfrm>
            <a:off x="251520" y="184482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rayée 10"/>
          <p:cNvSpPr/>
          <p:nvPr/>
        </p:nvSpPr>
        <p:spPr>
          <a:xfrm>
            <a:off x="251520" y="514064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95536" y="188640"/>
            <a:ext cx="33316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V- Diagnostic biologique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117061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Un test de dépistage positif doit toujours être complété par un test de confirmation.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Test de confirmation :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analyse permettant de préciser la spécificité des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Ac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anti-VIH-1 ou des anti-VIH-2 présents dans le sérum étudié. La technique utilisée est soit un western-blot (WB), soit un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immuno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-blot (techniques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immuno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-enzymatiques)</a:t>
            </a:r>
            <a:endParaRPr lang="fr-FR" dirty="0">
              <a:solidFill>
                <a:srgbClr val="000000"/>
              </a:solidFill>
              <a:latin typeface="Corbel" pitchFamily="34" charset="0"/>
            </a:endParaRPr>
          </a:p>
        </p:txBody>
      </p:sp>
      <p:pic>
        <p:nvPicPr>
          <p:cNvPr id="57346" name="Picture 2" descr="http://image.slidesharecdn.com/laboratorydiagnosis-130330140156-phpapp01/95/laboratory-diagnosis-of-hiv-18-638.jpg?cb=1364652268"/>
          <p:cNvPicPr>
            <a:picLocks noChangeAspect="1" noChangeArrowheads="1"/>
          </p:cNvPicPr>
          <p:nvPr/>
        </p:nvPicPr>
        <p:blipFill>
          <a:blip r:embed="rId2" cstate="print"/>
          <a:srcRect l="16589" t="9470" r="12315" b="14774"/>
          <a:stretch>
            <a:fillRect/>
          </a:stretch>
        </p:blipFill>
        <p:spPr bwMode="auto">
          <a:xfrm>
            <a:off x="4644008" y="3134159"/>
            <a:ext cx="4104456" cy="3175161"/>
          </a:xfrm>
          <a:prstGeom prst="rect">
            <a:avLst/>
          </a:prstGeom>
          <a:noFill/>
        </p:spPr>
      </p:pic>
      <p:pic>
        <p:nvPicPr>
          <p:cNvPr id="57353" name="Picture 9" descr="C:\Users\toshiba\Desktop\Sans titre.png"/>
          <p:cNvPicPr>
            <a:picLocks noChangeAspect="1" noChangeArrowheads="1"/>
          </p:cNvPicPr>
          <p:nvPr/>
        </p:nvPicPr>
        <p:blipFill>
          <a:blip r:embed="rId3" cstate="print"/>
          <a:srcRect r="46916" b="26671"/>
          <a:stretch>
            <a:fillRect/>
          </a:stretch>
        </p:blipFill>
        <p:spPr bwMode="auto">
          <a:xfrm>
            <a:off x="539552" y="3141368"/>
            <a:ext cx="4032448" cy="3239960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10332640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8" name="Flèche droite rayée 7"/>
          <p:cNvSpPr/>
          <p:nvPr/>
        </p:nvSpPr>
        <p:spPr>
          <a:xfrm>
            <a:off x="251520" y="141277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95536" y="620688"/>
            <a:ext cx="56405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a- Tests indirects : </a:t>
            </a:r>
            <a:r>
              <a:rPr lang="fr-FR" sz="2000" b="1" dirty="0" smtClean="0">
                <a:solidFill>
                  <a:srgbClr val="C00000"/>
                </a:solidFill>
                <a:latin typeface="Century Schoolbook" pitchFamily="18" charset="0"/>
              </a:rPr>
              <a:t> </a:t>
            </a:r>
            <a:r>
              <a:rPr lang="fr-FR" b="1" dirty="0" smtClean="0">
                <a:solidFill>
                  <a:srgbClr val="080808"/>
                </a:solidFill>
                <a:latin typeface="Corbel" pitchFamily="34" charset="0"/>
              </a:rPr>
              <a:t>Recherche des anticorps anti-HIV</a:t>
            </a:r>
            <a:endParaRPr lang="fr-FR" b="1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188640"/>
            <a:ext cx="33316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V- Diagnostic biologique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Ã©sultat de recherche d'images pour &quot;western blot&quot;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95536" y="188640"/>
            <a:ext cx="33316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V- Diagnostic biologique 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8138" y="760929"/>
            <a:ext cx="206563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00B050"/>
              </a:buClr>
              <a:buFont typeface="Wingdings" pitchFamily="2" charset="2"/>
              <a:buChar char="v"/>
              <a:defRPr/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Western blot :</a:t>
            </a:r>
            <a:endParaRPr lang="fr-FR" b="1" dirty="0">
              <a:solidFill>
                <a:srgbClr val="00B050"/>
              </a:solidFill>
              <a:latin typeface="Corbel" pitchFamily="34" charset="0"/>
            </a:endParaRPr>
          </a:p>
        </p:txBody>
      </p:sp>
      <p:pic>
        <p:nvPicPr>
          <p:cNvPr id="7172" name="Picture 4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r="11867"/>
          <a:stretch>
            <a:fillRect/>
          </a:stretch>
        </p:blipFill>
        <p:spPr bwMode="auto">
          <a:xfrm>
            <a:off x="803077" y="1251545"/>
            <a:ext cx="7657355" cy="49857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092507"/>
            <a:ext cx="860619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La recherche de l’Ag p24 :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 Fait appel à des tests ELISA « sandwich » dits tests combinés  capables de détecter l’Ag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p24 en même temps que les anticorps anti-VIH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Biologie moléculaire :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Elle fait appel à une technique de d’amplification génique  PCR (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Polymerase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Chain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</a:rPr>
              <a:t>Reaction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) 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1- La charge virale :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consiste à mesurer l’ARN du virus circulant dans le sang 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Elle constitue un critère de suivi important du traitement  et permet de faire le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diagnostic de l’infection à VIH chez les nouveau nés  de mère séropositive ou en cas</a:t>
            </a:r>
          </a:p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de primo-infection avant que les anticorps ne soient détectables.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2- Mise en évidence de l’ADN du virus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intégré dans ses cellules cibles</a:t>
            </a:r>
          </a:p>
        </p:txBody>
      </p:sp>
      <p:sp>
        <p:nvSpPr>
          <p:cNvPr id="5" name="Flèche droite rayée 4"/>
          <p:cNvSpPr/>
          <p:nvPr/>
        </p:nvSpPr>
        <p:spPr>
          <a:xfrm>
            <a:off x="251520" y="1814867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rayée 6"/>
          <p:cNvSpPr/>
          <p:nvPr/>
        </p:nvSpPr>
        <p:spPr>
          <a:xfrm>
            <a:off x="252660" y="3180739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rayée 7"/>
          <p:cNvSpPr/>
          <p:nvPr/>
        </p:nvSpPr>
        <p:spPr>
          <a:xfrm>
            <a:off x="251520" y="4623179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67544" y="661669"/>
            <a:ext cx="207832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b- Tests directs : </a:t>
            </a:r>
            <a:endParaRPr lang="fr-FR" b="1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188640"/>
            <a:ext cx="33316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V- Diagnostic biologique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cinétique marqueurs VIH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14378"/>
            <a:ext cx="7488832" cy="491974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95536" y="188640"/>
            <a:ext cx="33316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V- Diagnostic biologique :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544" y="661669"/>
            <a:ext cx="480131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c- Cinétique des marqueurs biologiques : </a:t>
            </a:r>
            <a:endParaRPr lang="fr-FR" b="1" dirty="0">
              <a:solidFill>
                <a:srgbClr val="080808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4256" y="764704"/>
            <a:ext cx="600247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fr-FR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Numération des LT CD4 : 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Arial" pitchFamily="34" charset="0"/>
              </a:rPr>
              <a:t>Se fait par </a:t>
            </a:r>
            <a:r>
              <a:rPr lang="fr-FR" dirty="0" err="1" smtClean="0">
                <a:solidFill>
                  <a:srgbClr val="080808"/>
                </a:solidFill>
                <a:latin typeface="Corbel" pitchFamily="34" charset="0"/>
                <a:cs typeface="Arial" pitchFamily="34" charset="0"/>
              </a:rPr>
              <a:t>cytométrie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cs typeface="Arial" pitchFamily="34" charset="0"/>
              </a:rPr>
              <a:t> en flux</a:t>
            </a:r>
            <a:endParaRPr lang="fr-FR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l="1027" t="5485"/>
          <a:stretch>
            <a:fillRect/>
          </a:stretch>
        </p:blipFill>
        <p:spPr bwMode="auto">
          <a:xfrm>
            <a:off x="323528" y="1916832"/>
            <a:ext cx="8438902" cy="4392488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539552" y="1331476"/>
            <a:ext cx="588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Constitue un élément de suivi biologique de l’infection à HIV</a:t>
            </a:r>
            <a:endParaRPr lang="fr-FR" dirty="0">
              <a:solidFill>
                <a:srgbClr val="000000"/>
              </a:solidFill>
              <a:latin typeface="Corbel" pitchFamily="34" charset="0"/>
            </a:endParaRPr>
          </a:p>
        </p:txBody>
      </p:sp>
      <p:sp>
        <p:nvSpPr>
          <p:cNvPr id="5" name="Flèche droite rayée 4"/>
          <p:cNvSpPr/>
          <p:nvPr/>
        </p:nvSpPr>
        <p:spPr>
          <a:xfrm>
            <a:off x="324668" y="1475492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395536" y="188640"/>
            <a:ext cx="333161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V- Diagnostic biologique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2735677" y="3149742"/>
            <a:ext cx="36022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I. Introduction</a:t>
            </a:r>
            <a:endParaRPr lang="fr-FR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2771800" y="3214717"/>
            <a:ext cx="3721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VI- Traitement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8043" y="219669"/>
            <a:ext cx="2135521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VI- Conclusion :</a:t>
            </a:r>
            <a:endParaRPr lang="fr-F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images.slideplayer.fr/3/1288214/slides/slide_33.jpg"/>
          <p:cNvPicPr>
            <a:picLocks noChangeAspect="1" noChangeArrowheads="1"/>
          </p:cNvPicPr>
          <p:nvPr/>
        </p:nvPicPr>
        <p:blipFill>
          <a:blip r:embed="rId2" cstate="print"/>
          <a:srcRect t="13899"/>
          <a:stretch>
            <a:fillRect/>
          </a:stretch>
        </p:blipFill>
        <p:spPr bwMode="auto">
          <a:xfrm>
            <a:off x="1259632" y="2060848"/>
            <a:ext cx="6768752" cy="4252034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467544" y="692696"/>
            <a:ext cx="84249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La bonne compréhension des différentes étapes du cycle viral du VIH a permis de développer et de mettre au point de nouveaux médicaments antirétroviraux ayant pour objectif le blocage du processus de réplication et d’infection du virus</a:t>
            </a:r>
            <a:endParaRPr lang="fr-FR" dirty="0">
              <a:solidFill>
                <a:srgbClr val="080808"/>
              </a:solidFill>
              <a:latin typeface="Corbel" pitchFamily="34" charset="0"/>
            </a:endParaRPr>
          </a:p>
        </p:txBody>
      </p:sp>
      <p:sp>
        <p:nvSpPr>
          <p:cNvPr id="6" name="Flèche droite rayée 5"/>
          <p:cNvSpPr/>
          <p:nvPr/>
        </p:nvSpPr>
        <p:spPr>
          <a:xfrm>
            <a:off x="324668" y="90872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asmine\Documents\JDIP\Image\merci1.jpg"/>
          <p:cNvPicPr>
            <a:picLocks noChangeAspect="1" noChangeArrowheads="1"/>
          </p:cNvPicPr>
          <p:nvPr/>
        </p:nvPicPr>
        <p:blipFill>
          <a:blip r:embed="rId2" cstate="print"/>
          <a:srcRect b="5349"/>
          <a:stretch>
            <a:fillRect/>
          </a:stretch>
        </p:blipFill>
        <p:spPr bwMode="auto">
          <a:xfrm>
            <a:off x="1835696" y="548680"/>
            <a:ext cx="5429288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65881" y="219669"/>
            <a:ext cx="21178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Introduction 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3" name="Flèche droite rayée 12"/>
          <p:cNvSpPr/>
          <p:nvPr/>
        </p:nvSpPr>
        <p:spPr>
          <a:xfrm>
            <a:off x="324668" y="105273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 b="5720"/>
          <a:stretch>
            <a:fillRect/>
          </a:stretch>
        </p:blipFill>
        <p:spPr bwMode="auto">
          <a:xfrm>
            <a:off x="950913" y="2636912"/>
            <a:ext cx="7240587" cy="2808312"/>
          </a:xfrm>
          <a:prstGeom prst="rect">
            <a:avLst/>
          </a:prstGeom>
          <a:noFill/>
        </p:spPr>
      </p:pic>
      <p:sp>
        <p:nvSpPr>
          <p:cNvPr id="14" name="ZoneTexte 13"/>
          <p:cNvSpPr txBox="1"/>
          <p:nvPr/>
        </p:nvSpPr>
        <p:spPr>
          <a:xfrm>
            <a:off x="472831" y="810578"/>
            <a:ext cx="88516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   Un déficit immunitaire est une altération des fonctions du système  immunitaire :</a:t>
            </a:r>
          </a:p>
          <a:p>
            <a:pPr indent="1079500">
              <a:lnSpc>
                <a:spcPct val="150000"/>
              </a:lnSpc>
            </a:pPr>
            <a:r>
              <a:rPr lang="fr-FR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 Défense anti-infectieuse</a:t>
            </a:r>
          </a:p>
          <a:p>
            <a:pPr indent="1079500">
              <a:lnSpc>
                <a:spcPct val="150000"/>
              </a:lnSpc>
            </a:pPr>
            <a:r>
              <a:rPr lang="fr-FR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 </a:t>
            </a:r>
            <a:r>
              <a:rPr lang="fr-FR" dirty="0" err="1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Immuno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-surveillance anti-tumorale</a:t>
            </a:r>
          </a:p>
          <a:p>
            <a:pPr indent="1079500">
              <a:lnSpc>
                <a:spcPct val="150000"/>
              </a:lnSpc>
            </a:pPr>
            <a:r>
              <a:rPr lang="fr-FR" dirty="0" err="1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Immuno</a:t>
            </a:r>
            <a:r>
              <a:rPr lang="fr-FR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-régulation (tolérance)</a:t>
            </a:r>
            <a:endParaRPr lang="fr-FR" dirty="0">
              <a:solidFill>
                <a:schemeClr val="bg2">
                  <a:lumMod val="10000"/>
                </a:schemeClr>
              </a:solidFill>
              <a:latin typeface="Corbel" pitchFamily="34" charset="0"/>
            </a:endParaRPr>
          </a:p>
        </p:txBody>
      </p:sp>
      <p:sp>
        <p:nvSpPr>
          <p:cNvPr id="15" name="Organigramme : Connecteur 14"/>
          <p:cNvSpPr/>
          <p:nvPr/>
        </p:nvSpPr>
        <p:spPr>
          <a:xfrm>
            <a:off x="1259632" y="1484784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>
          <a:xfrm>
            <a:off x="1259632" y="1895742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Organigramme : Connecteur 16"/>
          <p:cNvSpPr/>
          <p:nvPr/>
        </p:nvSpPr>
        <p:spPr>
          <a:xfrm>
            <a:off x="1259632" y="2349450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44839" y="5385990"/>
            <a:ext cx="8419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chemeClr val="bg2">
                    <a:lumMod val="10000"/>
                  </a:schemeClr>
                </a:solidFill>
                <a:latin typeface="Corbel" pitchFamily="34" charset="0"/>
              </a:rPr>
              <a:t>Un déficit immunitaire  peut être secondaire à une infection virale (HIV),prise de médicaments (immunosuppresseurs), pathologies malignes et malnutrition</a:t>
            </a:r>
          </a:p>
        </p:txBody>
      </p:sp>
      <p:sp>
        <p:nvSpPr>
          <p:cNvPr id="10" name="Flèche droite rayée 9"/>
          <p:cNvSpPr/>
          <p:nvPr/>
        </p:nvSpPr>
        <p:spPr>
          <a:xfrm>
            <a:off x="323528" y="558924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112474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472831" y="913927"/>
            <a:ext cx="84916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L’infection à HIV est une maladie chronique grave, qui malgré des efforts fournis et des traitements anti- rétroviraux utilisés le nombre de nouvelles infections et de décès continue de croitre d’une façon préoccupante dans le monde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Caractérisée par la destruction des LT CD4+ chef d’orchestre de la réponse immunitaire par un rétrovirus appelé  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</a:rPr>
              <a:t>VIH 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</a:rPr>
              <a:t>(virus de l’immunodéficience humaine)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Evolue progressivement vers le SIDA qui est  le stade terminal caractérisé par l’apparition d’infections opportunistes, cancer et une atteinte neurologique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Le diagnostic biologique revêt une importance capitale dans le dépistage précoce permettant ainsi une meilleure prise en charge.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La prévention, constitue le meilleur traitement, car il n'existe actuellement aucun vaccin permettant de se protéger du virus , et les traitements  antiviraux disponibles actuellement bien qu'ayant une certaine efficacité, ils ne permettent aucune guérison. </a:t>
            </a:r>
          </a:p>
        </p:txBody>
      </p:sp>
      <p:sp>
        <p:nvSpPr>
          <p:cNvPr id="10" name="Flèche droite rayée 9"/>
          <p:cNvSpPr/>
          <p:nvPr/>
        </p:nvSpPr>
        <p:spPr>
          <a:xfrm>
            <a:off x="251520" y="234888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Flèche droite rayée 5"/>
          <p:cNvSpPr/>
          <p:nvPr/>
        </p:nvSpPr>
        <p:spPr>
          <a:xfrm>
            <a:off x="251520" y="3214116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Flèche droite rayée 6"/>
          <p:cNvSpPr/>
          <p:nvPr/>
        </p:nvSpPr>
        <p:spPr>
          <a:xfrm>
            <a:off x="251520" y="4005064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lèche droite rayée 7"/>
          <p:cNvSpPr/>
          <p:nvPr/>
        </p:nvSpPr>
        <p:spPr>
          <a:xfrm>
            <a:off x="251520" y="487030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293873" y="188640"/>
            <a:ext cx="21178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Introduction </a:t>
            </a:r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929322" y="4213230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1822761" y="3068960"/>
            <a:ext cx="53415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Description du HIV</a:t>
            </a:r>
            <a:endParaRPr lang="fr-FR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188640"/>
            <a:ext cx="28459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II- Description du HIV:</a:t>
            </a:r>
            <a:endParaRPr lang="fr-FR" sz="2000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7544" y="870967"/>
            <a:ext cx="842493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Les VIH (1 et 2) sont des rétrovirus à ARN , de la famille des Lentivirus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Caractérisés par la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Times New Roman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présence d’une enzyme particulière : la transcriptase inverse</a:t>
            </a:r>
          </a:p>
          <a:p>
            <a:pPr lvl="0">
              <a:lnSpc>
                <a:spcPct val="150000"/>
              </a:lnSpc>
            </a:pPr>
            <a:r>
              <a:rPr lang="fr-FR" b="1" dirty="0" smtClean="0">
                <a:solidFill>
                  <a:srgbClr val="00B050"/>
                </a:solidFill>
                <a:latin typeface="Corbel" pitchFamily="34" charset="0"/>
                <a:cs typeface="Calibri" pitchFamily="34" charset="0"/>
              </a:rPr>
              <a:t>VIH-1  :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(98% des infections VIH dans le monde) 3 groupes :</a:t>
            </a:r>
          </a:p>
          <a:p>
            <a:pPr lvl="0" indent="809625"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M: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Majeur; (11 sous types de A à K)</a:t>
            </a:r>
          </a:p>
          <a:p>
            <a:pPr lvl="0" indent="809625"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O: </a:t>
            </a:r>
            <a:r>
              <a:rPr lang="fr-FR" dirty="0" err="1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Outlier</a:t>
            </a:r>
            <a:endParaRPr lang="fr-FR" dirty="0" smtClean="0">
              <a:solidFill>
                <a:srgbClr val="000000"/>
              </a:solidFill>
              <a:latin typeface="Corbel" pitchFamily="34" charset="0"/>
              <a:cs typeface="Calibri" pitchFamily="34" charset="0"/>
            </a:endParaRPr>
          </a:p>
          <a:p>
            <a:pPr lvl="0" indent="809625"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N: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Non O, Non M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fr-FR" b="1" dirty="0" smtClean="0">
                <a:solidFill>
                  <a:srgbClr val="00B050"/>
                </a:solidFill>
                <a:latin typeface="Corbel" pitchFamily="34" charset="0"/>
                <a:cs typeface="Calibri" pitchFamily="34" charset="0"/>
              </a:rPr>
              <a:t>VIH-2  : </a:t>
            </a:r>
            <a:r>
              <a:rPr lang="fr-FR" dirty="0" smtClean="0">
                <a:solidFill>
                  <a:srgbClr val="00B050"/>
                </a:solidFill>
                <a:latin typeface="Corbel" pitchFamily="34" charset="0"/>
                <a:cs typeface="Calibri" pitchFamily="34" charset="0"/>
              </a:rPr>
              <a:t> 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(&lt;2% des infections VIH dans le monde).</a:t>
            </a:r>
          </a:p>
          <a:p>
            <a:pPr lvl="0" indent="809625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40% d’homologie avec HIV-1</a:t>
            </a:r>
          </a:p>
          <a:p>
            <a:pPr lvl="0" indent="809625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Rencontré+++ dans certaines régions d’Afrique de l’Ouest.</a:t>
            </a:r>
          </a:p>
          <a:p>
            <a:pPr lvl="0" indent="809625"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cs typeface="Calibri" pitchFamily="34" charset="0"/>
              </a:rPr>
              <a:t>Moins transmissible et moins pathogène mais peut aboutir au SIDA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fr-FR" b="1" dirty="0" smtClean="0">
                <a:solidFill>
                  <a:srgbClr val="00B05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Cellules cibles :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Principalement les  </a:t>
            </a:r>
            <a:r>
              <a:rPr lang="fr-FR" b="1" dirty="0" smtClean="0">
                <a:solidFill>
                  <a:srgbClr val="C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LT CD4+,</a:t>
            </a:r>
            <a:r>
              <a:rPr lang="fr-FR" dirty="0" smtClean="0">
                <a:solidFill>
                  <a:srgbClr val="080808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 d’autres cellules peuvent être la cible du HIV 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  <a:ea typeface="Times New Roman" pitchFamily="18" charset="0"/>
                <a:cs typeface="Times New Roman" pitchFamily="18" charset="0"/>
              </a:rPr>
              <a:t>: macrophages, cellules dendritiques  et cellules du SNC (microglie)</a:t>
            </a:r>
          </a:p>
        </p:txBody>
      </p:sp>
      <p:sp>
        <p:nvSpPr>
          <p:cNvPr id="5" name="Flèche droite rayée 4"/>
          <p:cNvSpPr/>
          <p:nvPr/>
        </p:nvSpPr>
        <p:spPr>
          <a:xfrm>
            <a:off x="251520" y="1086991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rayée 5"/>
          <p:cNvSpPr/>
          <p:nvPr/>
        </p:nvSpPr>
        <p:spPr>
          <a:xfrm>
            <a:off x="252660" y="1520179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rganigramme : Connecteur 6"/>
          <p:cNvSpPr/>
          <p:nvPr/>
        </p:nvSpPr>
        <p:spPr>
          <a:xfrm>
            <a:off x="1043608" y="2311127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rganigramme : Connecteur 7"/>
          <p:cNvSpPr/>
          <p:nvPr/>
        </p:nvSpPr>
        <p:spPr>
          <a:xfrm>
            <a:off x="1043608" y="2722085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rganigramme : Connecteur 8"/>
          <p:cNvSpPr/>
          <p:nvPr/>
        </p:nvSpPr>
        <p:spPr>
          <a:xfrm>
            <a:off x="1043608" y="3175793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Organigramme : Connecteur 9"/>
          <p:cNvSpPr/>
          <p:nvPr/>
        </p:nvSpPr>
        <p:spPr>
          <a:xfrm>
            <a:off x="1043608" y="3967311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Connecteur 10"/>
          <p:cNvSpPr/>
          <p:nvPr/>
        </p:nvSpPr>
        <p:spPr>
          <a:xfrm>
            <a:off x="1043608" y="4378269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rganigramme : Connecteur 11"/>
          <p:cNvSpPr/>
          <p:nvPr/>
        </p:nvSpPr>
        <p:spPr>
          <a:xfrm>
            <a:off x="1043608" y="4831977"/>
            <a:ext cx="71438" cy="71438"/>
          </a:xfrm>
          <a:prstGeom prst="flowChartConnector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rayée 12"/>
          <p:cNvSpPr/>
          <p:nvPr/>
        </p:nvSpPr>
        <p:spPr>
          <a:xfrm>
            <a:off x="252660" y="5662388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5677" y="188640"/>
            <a:ext cx="177805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a- Structure </a:t>
            </a:r>
            <a:r>
              <a:rPr lang="fr-F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Flèche droite rayée 4"/>
          <p:cNvSpPr/>
          <p:nvPr/>
        </p:nvSpPr>
        <p:spPr>
          <a:xfrm>
            <a:off x="251520" y="908720"/>
            <a:ext cx="142876" cy="142876"/>
          </a:xfrm>
          <a:prstGeom prst="stripedRightArrow">
            <a:avLst/>
          </a:prstGeom>
          <a:solidFill>
            <a:srgbClr val="0000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1743" y="1484784"/>
            <a:ext cx="7459824" cy="4764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539552" y="76470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Le HIV est constitué d’un génome sous forme d’ARN , des glycoprotéines (GP)  et des enzymes </a:t>
            </a:r>
            <a:endParaRPr lang="fr-FR" dirty="0">
              <a:solidFill>
                <a:srgbClr val="000000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6594" y="219669"/>
            <a:ext cx="28472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a- Structure-génome </a:t>
            </a:r>
            <a:r>
              <a:rPr lang="fr-FR" sz="20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1026" name="Picture 2" descr="C:\Users\toshiba\Desktop\Sans tit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8" y="817587"/>
            <a:ext cx="8631237" cy="5419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1">
  <a:themeElements>
    <a:clrScheme name="Personnalisé 2">
      <a:dk1>
        <a:srgbClr val="002060"/>
      </a:dk1>
      <a:lt1>
        <a:srgbClr val="FFFFFF"/>
      </a:lt1>
      <a:dk2>
        <a:srgbClr val="002D89"/>
      </a:dk2>
      <a:lt2>
        <a:srgbClr val="002D89"/>
      </a:lt2>
      <a:accent1>
        <a:srgbClr val="002D89"/>
      </a:accent1>
      <a:accent2>
        <a:srgbClr val="002060"/>
      </a:accent2>
      <a:accent3>
        <a:srgbClr val="002060"/>
      </a:accent3>
      <a:accent4>
        <a:srgbClr val="005390"/>
      </a:accent4>
      <a:accent5>
        <a:srgbClr val="002D89"/>
      </a:accent5>
      <a:accent6>
        <a:srgbClr val="003760"/>
      </a:accent6>
      <a:hlink>
        <a:srgbClr val="00BF00"/>
      </a:hlink>
      <a:folHlink>
        <a:srgbClr val="002060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12738</TotalTime>
  <Words>1157</Words>
  <Application>Microsoft Office PowerPoint</Application>
  <PresentationFormat>Affichage à l'écran (4:3)</PresentationFormat>
  <Paragraphs>141</Paragraphs>
  <Slides>32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Thème1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toshiba</cp:lastModifiedBy>
  <cp:revision>294</cp:revision>
  <dcterms:created xsi:type="dcterms:W3CDTF">2015-11-09T21:21:17Z</dcterms:created>
  <dcterms:modified xsi:type="dcterms:W3CDTF">2022-12-24T20:17:59Z</dcterms:modified>
</cp:coreProperties>
</file>