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36"/>
  </p:notesMasterIdLst>
  <p:sldIdLst>
    <p:sldId id="434" r:id="rId2"/>
    <p:sldId id="258" r:id="rId3"/>
    <p:sldId id="264" r:id="rId4"/>
    <p:sldId id="419" r:id="rId5"/>
    <p:sldId id="430" r:id="rId6"/>
    <p:sldId id="423" r:id="rId7"/>
    <p:sldId id="420" r:id="rId8"/>
    <p:sldId id="422" r:id="rId9"/>
    <p:sldId id="384" r:id="rId10"/>
    <p:sldId id="418" r:id="rId11"/>
    <p:sldId id="385" r:id="rId12"/>
    <p:sldId id="431" r:id="rId13"/>
    <p:sldId id="389" r:id="rId14"/>
    <p:sldId id="425" r:id="rId15"/>
    <p:sldId id="408" r:id="rId16"/>
    <p:sldId id="426" r:id="rId17"/>
    <p:sldId id="435" r:id="rId18"/>
    <p:sldId id="429" r:id="rId19"/>
    <p:sldId id="440" r:id="rId20"/>
    <p:sldId id="401" r:id="rId21"/>
    <p:sldId id="409" r:id="rId22"/>
    <p:sldId id="410" r:id="rId23"/>
    <p:sldId id="411" r:id="rId24"/>
    <p:sldId id="412" r:id="rId25"/>
    <p:sldId id="413" r:id="rId26"/>
    <p:sldId id="414" r:id="rId27"/>
    <p:sldId id="329" r:id="rId28"/>
    <p:sldId id="438" r:id="rId29"/>
    <p:sldId id="439" r:id="rId30"/>
    <p:sldId id="432" r:id="rId31"/>
    <p:sldId id="396" r:id="rId32"/>
    <p:sldId id="437" r:id="rId33"/>
    <p:sldId id="436" r:id="rId34"/>
    <p:sldId id="433" r:id="rId3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1C1C1C"/>
    <a:srgbClr val="292929"/>
    <a:srgbClr val="B6DF89"/>
    <a:srgbClr val="000000"/>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03" autoAdjust="0"/>
    <p:restoredTop sz="92832" autoAdjust="0"/>
  </p:normalViewPr>
  <p:slideViewPr>
    <p:cSldViewPr>
      <p:cViewPr varScale="1">
        <p:scale>
          <a:sx n="64" d="100"/>
          <a:sy n="64" d="100"/>
        </p:scale>
        <p:origin x="-14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AD9DEE-0B92-47F6-AA12-DE65D714BF1B}" type="datetimeFigureOut">
              <a:rPr lang="fr-FR" smtClean="0"/>
              <a:pPr/>
              <a:t>01/01/2014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956FB3-53D1-4AB9-9932-91AC7CC11B4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B956FB3-53D1-4AB9-9932-91AC7CC11B47}" type="slidenum">
              <a:rPr lang="fr-FR" smtClean="0"/>
              <a:pPr/>
              <a:t>17</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B956FB3-53D1-4AB9-9932-91AC7CC11B47}" type="slidenum">
              <a:rPr lang="fr-FR" smtClean="0"/>
              <a:pPr/>
              <a:t>27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6076668-80AA-49A9-8661-05A20E229F75}" type="slidenum">
              <a:rPr lang="fr-FR" smtClean="0"/>
              <a:pPr/>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076668-80AA-49A9-8661-05A20E229F75}"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E6076668-80AA-49A9-8661-05A20E229F75}" type="slidenum">
              <a:rPr lang="fr-FR" smtClean="0"/>
              <a:pPr/>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E6076668-80AA-49A9-8661-05A20E229F75}" type="slidenum">
              <a:rPr lang="fr-FR" smtClean="0"/>
              <a:pPr/>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6076668-80AA-49A9-8661-05A20E229F75}" type="slidenum">
              <a:rPr lang="fr-FR" smtClean="0"/>
              <a:pPr/>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085C7837-2A6A-4404-A4FD-E1E1CFDDE999}" type="datetimeFigureOut">
              <a:rPr lang="fr-FR" smtClean="0"/>
              <a:pPr/>
              <a:t>01/01/2014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6076668-80AA-49A9-8661-05A20E229F75}" type="slidenum">
              <a:rPr lang="fr-FR" smtClean="0"/>
              <a:pPr/>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E6076668-80AA-49A9-8661-05A20E229F75}" type="slidenum">
              <a:rPr lang="fr-FR" smtClean="0"/>
              <a:pPr/>
              <a:t>‹N°›</a:t>
            </a:fld>
            <a:endParaRPr lang="fr-FR"/>
          </a:p>
        </p:txBody>
      </p:sp>
      <p:sp>
        <p:nvSpPr>
          <p:cNvPr id="23" name="Titre 22"/>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E6076668-80AA-49A9-8661-05A20E229F7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6076668-80AA-49A9-8661-05A20E229F7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6076668-80AA-49A9-8661-05A20E229F75}" type="slidenum">
              <a:rPr lang="fr-FR" smtClean="0"/>
              <a:pPr/>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E6076668-80AA-49A9-8661-05A20E229F75}" type="slidenum">
              <a:rPr lang="fr-FR" smtClean="0"/>
              <a:pPr/>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085C7837-2A6A-4404-A4FD-E1E1CFDDE999}" type="datetimeFigureOut">
              <a:rPr lang="fr-FR" smtClean="0"/>
              <a:pPr/>
              <a:t>01/01/2014</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85C7837-2A6A-4404-A4FD-E1E1CFDDE999}" type="datetimeFigureOut">
              <a:rPr lang="fr-FR" smtClean="0"/>
              <a:pPr/>
              <a:t>01/01/2014</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6076668-80AA-49A9-8661-05A20E229F75}" type="slidenum">
              <a:rPr lang="fr-FR" smtClean="0"/>
              <a:pPr/>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45256" y="3513202"/>
            <a:ext cx="7055136" cy="707886"/>
          </a:xfrm>
          <a:prstGeom prst="rect">
            <a:avLst/>
          </a:prstGeom>
          <a:noFill/>
        </p:spPr>
        <p:txBody>
          <a:bodyPr wrap="none" rtlCol="0">
            <a:spAutoFit/>
          </a:bodyPr>
          <a:lstStyle/>
          <a:p>
            <a:r>
              <a:rPr lang="fr-FR" sz="4000" b="1" dirty="0" smtClean="0">
                <a:solidFill>
                  <a:srgbClr val="002060"/>
                </a:solidFill>
                <a:latin typeface="Arial" pitchFamily="34" charset="0"/>
                <a:cs typeface="Arial" pitchFamily="34" charset="0"/>
              </a:rPr>
              <a:t>Les maladies auto-immunes</a:t>
            </a:r>
          </a:p>
        </p:txBody>
      </p:sp>
      <p:pic>
        <p:nvPicPr>
          <p:cNvPr id="5" name="Picture 7" descr="C:\Documents and Settings\Administrateur\Bureau\téléchargement.png"/>
          <p:cNvPicPr>
            <a:picLocks noChangeAspect="1" noChangeArrowheads="1"/>
          </p:cNvPicPr>
          <p:nvPr/>
        </p:nvPicPr>
        <p:blipFill>
          <a:blip r:embed="rId2" cstate="print"/>
          <a:srcRect/>
          <a:stretch>
            <a:fillRect/>
          </a:stretch>
        </p:blipFill>
        <p:spPr bwMode="auto">
          <a:xfrm>
            <a:off x="3010074" y="857810"/>
            <a:ext cx="2786062" cy="571500"/>
          </a:xfrm>
          <a:prstGeom prst="rect">
            <a:avLst/>
          </a:prstGeom>
          <a:noFill/>
          <a:ln>
            <a:solidFill>
              <a:schemeClr val="accent1">
                <a:lumMod val="50000"/>
              </a:schemeClr>
            </a:solidFill>
          </a:ln>
        </p:spPr>
      </p:pic>
      <p:sp>
        <p:nvSpPr>
          <p:cNvPr id="6" name="Rectangle 6"/>
          <p:cNvSpPr>
            <a:spLocks noChangeArrowheads="1"/>
          </p:cNvSpPr>
          <p:nvPr/>
        </p:nvSpPr>
        <p:spPr bwMode="auto">
          <a:xfrm>
            <a:off x="3275856" y="1628800"/>
            <a:ext cx="2454518" cy="369332"/>
          </a:xfrm>
          <a:prstGeom prst="rect">
            <a:avLst/>
          </a:prstGeom>
          <a:noFill/>
          <a:ln w="9525">
            <a:noFill/>
            <a:miter lim="800000"/>
            <a:headEnd/>
            <a:tailEnd/>
          </a:ln>
        </p:spPr>
        <p:txBody>
          <a:bodyPr wrap="none">
            <a:spAutoFit/>
          </a:bodyPr>
          <a:lstStyle/>
          <a:p>
            <a:pPr algn="ctr"/>
            <a:r>
              <a:rPr lang="fr-FR" b="1" dirty="0">
                <a:solidFill>
                  <a:schemeClr val="bg1"/>
                </a:solidFill>
                <a:latin typeface="Arial" pitchFamily="34" charset="0"/>
                <a:cs typeface="Arial" pitchFamily="34" charset="0"/>
              </a:rPr>
              <a:t>Faculté de médecine</a:t>
            </a:r>
          </a:p>
        </p:txBody>
      </p:sp>
      <p:sp>
        <p:nvSpPr>
          <p:cNvPr id="7" name="ZoneTexte 4"/>
          <p:cNvSpPr txBox="1">
            <a:spLocks noChangeArrowheads="1"/>
          </p:cNvSpPr>
          <p:nvPr/>
        </p:nvSpPr>
        <p:spPr bwMode="auto">
          <a:xfrm>
            <a:off x="2195736" y="214868"/>
            <a:ext cx="4931286" cy="400110"/>
          </a:xfrm>
          <a:prstGeom prst="rect">
            <a:avLst/>
          </a:prstGeom>
          <a:noFill/>
          <a:ln w="9525">
            <a:noFill/>
            <a:miter lim="800000"/>
            <a:headEnd/>
            <a:tailEnd/>
          </a:ln>
        </p:spPr>
        <p:txBody>
          <a:bodyPr wrap="none">
            <a:spAutoFit/>
          </a:bodyPr>
          <a:lstStyle/>
          <a:p>
            <a:pPr algn="ctr"/>
            <a:r>
              <a:rPr lang="fr-FR" sz="2000" b="1" dirty="0">
                <a:solidFill>
                  <a:schemeClr val="bg1"/>
                </a:solidFill>
                <a:latin typeface="Arial" pitchFamily="34" charset="0"/>
                <a:cs typeface="Arial" pitchFamily="34" charset="0"/>
              </a:rPr>
              <a:t>Université Abderrahmane Mira – Bejaïa</a:t>
            </a:r>
          </a:p>
        </p:txBody>
      </p:sp>
      <p:sp>
        <p:nvSpPr>
          <p:cNvPr id="8" name="ZoneTexte 8"/>
          <p:cNvSpPr txBox="1">
            <a:spLocks noChangeArrowheads="1"/>
          </p:cNvSpPr>
          <p:nvPr/>
        </p:nvSpPr>
        <p:spPr bwMode="auto">
          <a:xfrm>
            <a:off x="5556056" y="6372036"/>
            <a:ext cx="3480440" cy="369332"/>
          </a:xfrm>
          <a:prstGeom prst="rect">
            <a:avLst/>
          </a:prstGeom>
          <a:noFill/>
          <a:ln w="9525">
            <a:noFill/>
            <a:miter lim="800000"/>
            <a:headEnd/>
            <a:tailEnd/>
          </a:ln>
        </p:spPr>
        <p:txBody>
          <a:bodyPr wrap="none">
            <a:spAutoFit/>
          </a:bodyPr>
          <a:lstStyle/>
          <a:p>
            <a:r>
              <a:rPr lang="fr-FR" b="1" dirty="0">
                <a:solidFill>
                  <a:schemeClr val="bg1"/>
                </a:solidFill>
                <a:latin typeface="Arial" pitchFamily="34" charset="0"/>
                <a:cs typeface="Arial" pitchFamily="34" charset="0"/>
              </a:rPr>
              <a:t>Année universitaire </a:t>
            </a:r>
            <a:r>
              <a:rPr lang="fr-FR" b="1" dirty="0" smtClean="0">
                <a:solidFill>
                  <a:schemeClr val="bg1"/>
                </a:solidFill>
                <a:latin typeface="Arial" pitchFamily="34" charset="0"/>
                <a:cs typeface="Arial" pitchFamily="34" charset="0"/>
              </a:rPr>
              <a:t>2022/2023</a:t>
            </a:r>
            <a:endParaRPr lang="fr-FR" b="1" dirty="0">
              <a:solidFill>
                <a:schemeClr val="bg1"/>
              </a:solidFill>
              <a:latin typeface="Arial" pitchFamily="34" charset="0"/>
              <a:cs typeface="Arial" pitchFamily="34" charset="0"/>
            </a:endParaRPr>
          </a:p>
        </p:txBody>
      </p:sp>
      <p:sp>
        <p:nvSpPr>
          <p:cNvPr id="9" name="ZoneTexte 8"/>
          <p:cNvSpPr txBox="1">
            <a:spLocks noChangeArrowheads="1"/>
          </p:cNvSpPr>
          <p:nvPr/>
        </p:nvSpPr>
        <p:spPr bwMode="auto">
          <a:xfrm>
            <a:off x="214282" y="6372036"/>
            <a:ext cx="1428596" cy="369332"/>
          </a:xfrm>
          <a:prstGeom prst="rect">
            <a:avLst/>
          </a:prstGeom>
          <a:noFill/>
          <a:ln w="9525">
            <a:noFill/>
            <a:miter lim="800000"/>
            <a:headEnd/>
            <a:tailEnd/>
          </a:ln>
        </p:spPr>
        <p:txBody>
          <a:bodyPr wrap="none">
            <a:spAutoFit/>
          </a:bodyPr>
          <a:lstStyle/>
          <a:p>
            <a:r>
              <a:rPr lang="fr-FR" b="1" dirty="0">
                <a:solidFill>
                  <a:schemeClr val="bg1"/>
                </a:solidFill>
                <a:latin typeface="Arial" pitchFamily="34" charset="0"/>
                <a:cs typeface="Arial" pitchFamily="34" charset="0"/>
              </a:rPr>
              <a:t>Dr Chouikh</a:t>
            </a:r>
          </a:p>
        </p:txBody>
      </p:sp>
      <p:cxnSp>
        <p:nvCxnSpPr>
          <p:cNvPr id="10" name="Connecteur droit 9"/>
          <p:cNvCxnSpPr/>
          <p:nvPr/>
        </p:nvCxnSpPr>
        <p:spPr>
          <a:xfrm>
            <a:off x="6286512" y="4437112"/>
            <a:ext cx="2357454" cy="1588"/>
          </a:xfrm>
          <a:prstGeom prst="line">
            <a:avLst/>
          </a:prstGeom>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5195" y="188640"/>
            <a:ext cx="3188693" cy="553998"/>
          </a:xfrm>
          <a:prstGeom prst="rect">
            <a:avLst/>
          </a:prstGeom>
        </p:spPr>
        <p:txBody>
          <a:bodyPr wrap="none">
            <a:spAutoFit/>
          </a:bodyPr>
          <a:lstStyle/>
          <a:p>
            <a:pPr marL="342900" lvl="0" indent="-342900">
              <a:lnSpc>
                <a:spcPct val="150000"/>
              </a:lnSpc>
              <a:spcBef>
                <a:spcPct val="20000"/>
              </a:spcBef>
              <a:buClr>
                <a:srgbClr val="FF0000"/>
              </a:buClr>
              <a:defRPr/>
            </a:pPr>
            <a:r>
              <a:rPr lang="fr-FR" sz="2000" b="1" dirty="0">
                <a:solidFill>
                  <a:srgbClr val="C00000"/>
                </a:solidFill>
                <a:latin typeface="Arial" pitchFamily="34" charset="0"/>
                <a:cs typeface="Arial" pitchFamily="34" charset="0"/>
              </a:rPr>
              <a:t>a</a:t>
            </a:r>
            <a:r>
              <a:rPr lang="fr-FR" sz="2000" b="1" dirty="0" smtClean="0">
                <a:solidFill>
                  <a:srgbClr val="C00000"/>
                </a:solidFill>
                <a:latin typeface="Arial" pitchFamily="34" charset="0"/>
                <a:cs typeface="Arial" pitchFamily="34" charset="0"/>
              </a:rPr>
              <a:t>. </a:t>
            </a:r>
            <a:r>
              <a:rPr lang="fr-FR" sz="2000" b="1" u="sng" dirty="0" smtClean="0">
                <a:solidFill>
                  <a:srgbClr val="C00000"/>
                </a:solidFill>
                <a:latin typeface="Arial" pitchFamily="34" charset="0"/>
                <a:cs typeface="Arial" pitchFamily="34" charset="0"/>
              </a:rPr>
              <a:t>Facteurs génétiques </a:t>
            </a:r>
            <a:r>
              <a:rPr lang="fr-FR" sz="2000" b="1" dirty="0" smtClean="0">
                <a:solidFill>
                  <a:srgbClr val="C00000"/>
                </a:solidFill>
                <a:latin typeface="Arial" pitchFamily="34" charset="0"/>
                <a:cs typeface="Arial" pitchFamily="34" charset="0"/>
              </a:rPr>
              <a:t> </a:t>
            </a:r>
            <a:r>
              <a:rPr lang="fr-FR" sz="2000" b="1" dirty="0">
                <a:solidFill>
                  <a:srgbClr val="C00000"/>
                </a:solidFill>
                <a:latin typeface="Arial" pitchFamily="34" charset="0"/>
                <a:cs typeface="Arial" pitchFamily="34" charset="0"/>
              </a:rPr>
              <a:t>:</a:t>
            </a:r>
          </a:p>
        </p:txBody>
      </p:sp>
      <p:sp>
        <p:nvSpPr>
          <p:cNvPr id="6" name="Rectangle 5"/>
          <p:cNvSpPr/>
          <p:nvPr/>
        </p:nvSpPr>
        <p:spPr>
          <a:xfrm>
            <a:off x="467544" y="764704"/>
            <a:ext cx="8676456" cy="5493812"/>
          </a:xfrm>
          <a:prstGeom prst="rect">
            <a:avLst/>
          </a:prstGeom>
        </p:spPr>
        <p:txBody>
          <a:bodyPr wrap="square">
            <a:spAutoFit/>
          </a:bodyPr>
          <a:lstStyle/>
          <a:p>
            <a:pPr>
              <a:lnSpc>
                <a:spcPct val="150000"/>
              </a:lnSpc>
            </a:pPr>
            <a:r>
              <a:rPr lang="fr-FR" dirty="0" smtClean="0">
                <a:solidFill>
                  <a:srgbClr val="080808"/>
                </a:solidFill>
                <a:latin typeface="Corbel" pitchFamily="34" charset="0"/>
              </a:rPr>
              <a:t>Pour beaucoup de MAI, on a pu identifier une prédisposition génétique complexe (présence au sein d’une même famille de la même MAI, voire, parfois différentes MAI)</a:t>
            </a:r>
            <a:br>
              <a:rPr lang="fr-FR" dirty="0" smtClean="0">
                <a:solidFill>
                  <a:srgbClr val="080808"/>
                </a:solidFill>
                <a:latin typeface="Corbel" pitchFamily="34" charset="0"/>
              </a:rPr>
            </a:br>
            <a:r>
              <a:rPr lang="fr-FR" b="1" dirty="0" smtClean="0">
                <a:solidFill>
                  <a:srgbClr val="00B050"/>
                </a:solidFill>
                <a:latin typeface="Arial" pitchFamily="34" charset="0"/>
                <a:cs typeface="Arial" pitchFamily="34" charset="0"/>
              </a:rPr>
              <a:t>1-  Les gènes du système HLA I , II :</a:t>
            </a:r>
          </a:p>
          <a:p>
            <a:pPr>
              <a:lnSpc>
                <a:spcPct val="150000"/>
              </a:lnSpc>
            </a:pPr>
            <a:r>
              <a:rPr lang="fr-FR" dirty="0" smtClean="0">
                <a:solidFill>
                  <a:srgbClr val="080808"/>
                </a:solidFill>
                <a:latin typeface="Corbel" pitchFamily="34" charset="0"/>
              </a:rPr>
              <a:t>Diabète type I et </a:t>
            </a:r>
            <a:r>
              <a:rPr lang="fr-FR" b="1" dirty="0" smtClean="0">
                <a:solidFill>
                  <a:srgbClr val="0070C0"/>
                </a:solidFill>
                <a:latin typeface="Corbel" pitchFamily="34" charset="0"/>
              </a:rPr>
              <a:t>HLA DR3</a:t>
            </a:r>
          </a:p>
          <a:p>
            <a:pPr>
              <a:lnSpc>
                <a:spcPct val="150000"/>
              </a:lnSpc>
            </a:pPr>
            <a:r>
              <a:rPr lang="fr-FR" dirty="0" smtClean="0">
                <a:solidFill>
                  <a:srgbClr val="080808"/>
                </a:solidFill>
                <a:latin typeface="Corbel" pitchFamily="34" charset="0"/>
              </a:rPr>
              <a:t>Maladie cœliaque et </a:t>
            </a:r>
            <a:r>
              <a:rPr lang="fr-FR" b="1" dirty="0" smtClean="0">
                <a:solidFill>
                  <a:srgbClr val="0070C0"/>
                </a:solidFill>
                <a:latin typeface="Corbel" pitchFamily="34" charset="0"/>
              </a:rPr>
              <a:t>HLA DQ2 et DQ8</a:t>
            </a:r>
          </a:p>
          <a:p>
            <a:pPr>
              <a:lnSpc>
                <a:spcPct val="150000"/>
              </a:lnSpc>
            </a:pPr>
            <a:r>
              <a:rPr lang="fr-FR" dirty="0" smtClean="0">
                <a:solidFill>
                  <a:srgbClr val="080808"/>
                </a:solidFill>
                <a:latin typeface="Corbel" pitchFamily="34" charset="0"/>
              </a:rPr>
              <a:t>Polyarthrite rhumatoïde et </a:t>
            </a:r>
            <a:r>
              <a:rPr lang="fr-FR" b="1" dirty="0" smtClean="0">
                <a:solidFill>
                  <a:srgbClr val="0070C0"/>
                </a:solidFill>
                <a:latin typeface="Corbel" pitchFamily="34" charset="0"/>
              </a:rPr>
              <a:t>HLA DR4</a:t>
            </a:r>
            <a:r>
              <a:rPr lang="fr-FR" dirty="0" smtClean="0">
                <a:solidFill>
                  <a:srgbClr val="080808"/>
                </a:solidFill>
                <a:latin typeface="Corbel" pitchFamily="34" charset="0"/>
              </a:rPr>
              <a:t/>
            </a:r>
            <a:br>
              <a:rPr lang="fr-FR" dirty="0" smtClean="0">
                <a:solidFill>
                  <a:srgbClr val="080808"/>
                </a:solidFill>
                <a:latin typeface="Corbel" pitchFamily="34" charset="0"/>
              </a:rPr>
            </a:br>
            <a:r>
              <a:rPr lang="fr-FR" b="1" dirty="0" smtClean="0">
                <a:solidFill>
                  <a:srgbClr val="00B050"/>
                </a:solidFill>
                <a:latin typeface="Arial" pitchFamily="34" charset="0"/>
                <a:cs typeface="Arial" pitchFamily="34" charset="0"/>
              </a:rPr>
              <a:t>b- Les gènes du système immunitaire :</a:t>
            </a:r>
          </a:p>
          <a:p>
            <a:pPr>
              <a:lnSpc>
                <a:spcPct val="150000"/>
              </a:lnSpc>
            </a:pPr>
            <a:r>
              <a:rPr lang="fr-FR" b="1" dirty="0" smtClean="0">
                <a:solidFill>
                  <a:srgbClr val="080808"/>
                </a:solidFill>
                <a:latin typeface="Corbel" pitchFamily="34" charset="0"/>
              </a:rPr>
              <a:t>Exemple :</a:t>
            </a:r>
          </a:p>
          <a:p>
            <a:pPr>
              <a:lnSpc>
                <a:spcPct val="150000"/>
              </a:lnSpc>
            </a:pPr>
            <a:r>
              <a:rPr lang="fr-FR" dirty="0" smtClean="0">
                <a:solidFill>
                  <a:srgbClr val="080808"/>
                </a:solidFill>
                <a:latin typeface="Corbel" pitchFamily="34" charset="0"/>
              </a:rPr>
              <a:t>Déficit héréditaire en premières fractions du complément</a:t>
            </a:r>
          </a:p>
          <a:p>
            <a:pPr>
              <a:lnSpc>
                <a:spcPct val="150000"/>
              </a:lnSpc>
            </a:pPr>
            <a:r>
              <a:rPr lang="fr-FR" dirty="0" smtClean="0">
                <a:solidFill>
                  <a:srgbClr val="080808"/>
                </a:solidFill>
                <a:latin typeface="Corbel" pitchFamily="34" charset="0"/>
              </a:rPr>
              <a:t>Anomalies d’élimination des corps </a:t>
            </a:r>
            <a:r>
              <a:rPr lang="fr-FR" dirty="0" err="1" smtClean="0">
                <a:solidFill>
                  <a:srgbClr val="080808"/>
                </a:solidFill>
                <a:latin typeface="Corbel" pitchFamily="34" charset="0"/>
              </a:rPr>
              <a:t>apoptotiques</a:t>
            </a:r>
            <a:r>
              <a:rPr lang="fr-FR" dirty="0" smtClean="0">
                <a:solidFill>
                  <a:srgbClr val="080808"/>
                </a:solidFill>
                <a:latin typeface="Corbel" pitchFamily="34" charset="0"/>
              </a:rPr>
              <a:t> : libération de leur contenu (entre autre les constituants du noyau)  apparition des MAI avec </a:t>
            </a:r>
            <a:r>
              <a:rPr lang="fr-FR" dirty="0" err="1" smtClean="0">
                <a:solidFill>
                  <a:srgbClr val="080808"/>
                </a:solidFill>
                <a:latin typeface="Corbel" pitchFamily="34" charset="0"/>
              </a:rPr>
              <a:t>Ac</a:t>
            </a:r>
            <a:r>
              <a:rPr lang="fr-FR" dirty="0" smtClean="0">
                <a:solidFill>
                  <a:srgbClr val="080808"/>
                </a:solidFill>
                <a:latin typeface="Corbel" pitchFamily="34" charset="0"/>
              </a:rPr>
              <a:t> anti-nucléaire (LES)</a:t>
            </a:r>
          </a:p>
          <a:p>
            <a:pPr>
              <a:lnSpc>
                <a:spcPct val="150000"/>
              </a:lnSpc>
            </a:pPr>
            <a:r>
              <a:rPr lang="fr-FR" dirty="0" smtClean="0">
                <a:solidFill>
                  <a:srgbClr val="080808"/>
                </a:solidFill>
                <a:latin typeface="Corbel" pitchFamily="34" charset="0"/>
              </a:rPr>
              <a:t>Anomalie d’élimination des complexes immuns : MAI à complexes immuns responsables des lésions tissulaires</a:t>
            </a:r>
            <a:endParaRPr lang="fr-FR" dirty="0">
              <a:solidFill>
                <a:srgbClr val="080808"/>
              </a:solidFill>
              <a:latin typeface="Corbel" pitchFamily="34" charset="0"/>
            </a:endParaRPr>
          </a:p>
        </p:txBody>
      </p:sp>
      <p:sp>
        <p:nvSpPr>
          <p:cNvPr id="5" name="Flèche droite rayée 4"/>
          <p:cNvSpPr/>
          <p:nvPr/>
        </p:nvSpPr>
        <p:spPr>
          <a:xfrm>
            <a:off x="252660" y="1019621"/>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rganigramme : Connecteur 6"/>
          <p:cNvSpPr/>
          <p:nvPr/>
        </p:nvSpPr>
        <p:spPr>
          <a:xfrm>
            <a:off x="323528" y="2257882"/>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Organigramme : Connecteur 7"/>
          <p:cNvSpPr/>
          <p:nvPr/>
        </p:nvSpPr>
        <p:spPr>
          <a:xfrm>
            <a:off x="323528" y="2668840"/>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Organigramme : Connecteur 8"/>
          <p:cNvSpPr/>
          <p:nvPr/>
        </p:nvSpPr>
        <p:spPr>
          <a:xfrm>
            <a:off x="323528" y="3107283"/>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rayée 9"/>
          <p:cNvSpPr/>
          <p:nvPr/>
        </p:nvSpPr>
        <p:spPr>
          <a:xfrm>
            <a:off x="252660" y="4258841"/>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rganigramme : Connecteur 10"/>
          <p:cNvSpPr/>
          <p:nvPr/>
        </p:nvSpPr>
        <p:spPr>
          <a:xfrm>
            <a:off x="323528" y="4757072"/>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Organigramme : Connecteur 11"/>
          <p:cNvSpPr/>
          <p:nvPr/>
        </p:nvSpPr>
        <p:spPr>
          <a:xfrm>
            <a:off x="323528" y="5555555"/>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9646" y="219669"/>
            <a:ext cx="3844322" cy="553998"/>
          </a:xfrm>
          <a:prstGeom prst="rect">
            <a:avLst/>
          </a:prstGeom>
        </p:spPr>
        <p:txBody>
          <a:bodyPr wrap="none">
            <a:spAutoFit/>
          </a:bodyPr>
          <a:lstStyle/>
          <a:p>
            <a:pPr marL="342900" lvl="0" indent="-342900">
              <a:lnSpc>
                <a:spcPct val="150000"/>
              </a:lnSpc>
              <a:spcBef>
                <a:spcPct val="20000"/>
              </a:spcBef>
              <a:buClr>
                <a:srgbClr val="FF0000"/>
              </a:buClr>
              <a:defRPr/>
            </a:pPr>
            <a:r>
              <a:rPr lang="fr-FR" sz="2000" b="1" dirty="0" smtClean="0">
                <a:solidFill>
                  <a:srgbClr val="C00000"/>
                </a:solidFill>
                <a:latin typeface="Arial" pitchFamily="34" charset="0"/>
                <a:cs typeface="Arial" pitchFamily="34" charset="0"/>
              </a:rPr>
              <a:t>b- </a:t>
            </a:r>
            <a:r>
              <a:rPr lang="fr-FR" sz="2000" b="1" u="sng" dirty="0" smtClean="0">
                <a:solidFill>
                  <a:srgbClr val="C00000"/>
                </a:solidFill>
                <a:latin typeface="Arial" pitchFamily="34" charset="0"/>
                <a:cs typeface="Arial" pitchFamily="34" charset="0"/>
              </a:rPr>
              <a:t>Facteurs immunologiques</a:t>
            </a:r>
            <a:r>
              <a:rPr lang="fr-FR" sz="2000" b="1" dirty="0" smtClean="0">
                <a:solidFill>
                  <a:srgbClr val="C00000"/>
                </a:solidFill>
                <a:latin typeface="Arial" pitchFamily="34" charset="0"/>
                <a:cs typeface="Arial" pitchFamily="34" charset="0"/>
              </a:rPr>
              <a:t> </a:t>
            </a:r>
            <a:r>
              <a:rPr lang="fr-FR" sz="2000" b="1" dirty="0">
                <a:solidFill>
                  <a:srgbClr val="C00000"/>
                </a:solidFill>
                <a:latin typeface="Arial" pitchFamily="34" charset="0"/>
                <a:cs typeface="Arial" pitchFamily="34" charset="0"/>
              </a:rPr>
              <a:t>:</a:t>
            </a:r>
          </a:p>
        </p:txBody>
      </p:sp>
      <p:sp>
        <p:nvSpPr>
          <p:cNvPr id="17" name="Rectangle 3"/>
          <p:cNvSpPr txBox="1">
            <a:spLocks noChangeArrowheads="1"/>
          </p:cNvSpPr>
          <p:nvPr/>
        </p:nvSpPr>
        <p:spPr>
          <a:xfrm>
            <a:off x="985870" y="4508401"/>
            <a:ext cx="8229600" cy="1728911"/>
          </a:xfrm>
          <a:prstGeom prst="rect">
            <a:avLst/>
          </a:prstGeom>
        </p:spPr>
        <p:txBody>
          <a:bodyPr>
            <a:normAutofit/>
          </a:bodyPr>
          <a:lstStyle/>
          <a:p>
            <a:pPr marL="274320" lvl="0" indent="-274320">
              <a:lnSpc>
                <a:spcPct val="80000"/>
              </a:lnSpc>
              <a:spcBef>
                <a:spcPct val="20000"/>
              </a:spcBef>
              <a:buClr>
                <a:schemeClr val="accent1"/>
              </a:buClr>
              <a:buSzPct val="85000"/>
            </a:pPr>
            <a:endParaRPr kumimoji="0" lang="fr-FR" sz="2000" b="1" i="0" u="sng" strike="noStrike" kern="1200" cap="none" spc="0" normalizeH="0" baseline="0" noProof="0" dirty="0" smtClean="0">
              <a:ln>
                <a:noFill/>
              </a:ln>
              <a:solidFill>
                <a:srgbClr val="002060"/>
              </a:solidFill>
              <a:effectLst/>
              <a:uLnTx/>
              <a:uFillTx/>
              <a:latin typeface="Century Schoolbook" pitchFamily="18" charset="0"/>
              <a:ea typeface="+mn-ea"/>
              <a:cs typeface="+mn-cs"/>
            </a:endParaRPr>
          </a:p>
        </p:txBody>
      </p:sp>
      <p:sp>
        <p:nvSpPr>
          <p:cNvPr id="18" name="ZoneTexte 17"/>
          <p:cNvSpPr txBox="1"/>
          <p:nvPr/>
        </p:nvSpPr>
        <p:spPr>
          <a:xfrm>
            <a:off x="539552" y="1035818"/>
            <a:ext cx="8604448" cy="4841454"/>
          </a:xfrm>
          <a:prstGeom prst="rect">
            <a:avLst/>
          </a:prstGeom>
          <a:noFill/>
        </p:spPr>
        <p:txBody>
          <a:bodyPr wrap="square" rtlCol="0">
            <a:spAutoFit/>
          </a:bodyPr>
          <a:lstStyle/>
          <a:p>
            <a:pPr>
              <a:lnSpc>
                <a:spcPct val="150000"/>
              </a:lnSpc>
            </a:pPr>
            <a:r>
              <a:rPr lang="fr-FR" dirty="0" smtClean="0">
                <a:solidFill>
                  <a:srgbClr val="000000"/>
                </a:solidFill>
                <a:latin typeface="Corbel" pitchFamily="34" charset="0"/>
              </a:rPr>
              <a:t>L’apparition des phénomènes d’auto-immunité sont imparfaitement connus mais</a:t>
            </a:r>
            <a:br>
              <a:rPr lang="fr-FR" dirty="0" smtClean="0">
                <a:solidFill>
                  <a:srgbClr val="000000"/>
                </a:solidFill>
                <a:latin typeface="Corbel" pitchFamily="34" charset="0"/>
              </a:rPr>
            </a:br>
            <a:r>
              <a:rPr lang="fr-FR" dirty="0" smtClean="0">
                <a:solidFill>
                  <a:srgbClr val="000000"/>
                </a:solidFill>
                <a:latin typeface="Corbel" pitchFamily="34" charset="0"/>
              </a:rPr>
              <a:t>différents mécanismes ont été proposés pour expliquer l’initiation et la régulation</a:t>
            </a:r>
            <a:br>
              <a:rPr lang="fr-FR" dirty="0" smtClean="0">
                <a:solidFill>
                  <a:srgbClr val="000000"/>
                </a:solidFill>
                <a:latin typeface="Corbel" pitchFamily="34" charset="0"/>
              </a:rPr>
            </a:br>
            <a:r>
              <a:rPr lang="fr-FR" dirty="0" smtClean="0">
                <a:solidFill>
                  <a:srgbClr val="000000"/>
                </a:solidFill>
                <a:latin typeface="Corbel" pitchFamily="34" charset="0"/>
              </a:rPr>
              <a:t>des phénomènes auto-immuns et la production d’auto-</a:t>
            </a:r>
            <a:r>
              <a:rPr lang="fr-FR" dirty="0" err="1" smtClean="0">
                <a:solidFill>
                  <a:srgbClr val="000000"/>
                </a:solidFill>
                <a:latin typeface="Corbel" pitchFamily="34" charset="0"/>
              </a:rPr>
              <a:t>Ac</a:t>
            </a:r>
            <a:r>
              <a:rPr lang="fr-FR" dirty="0" smtClean="0">
                <a:solidFill>
                  <a:srgbClr val="000000"/>
                </a:solidFill>
                <a:latin typeface="Corbel" pitchFamily="34" charset="0"/>
              </a:rPr>
              <a:t> :</a:t>
            </a:r>
            <a:endParaRPr lang="fr-FR" b="1" dirty="0" smtClean="0">
              <a:solidFill>
                <a:srgbClr val="000000"/>
              </a:solidFill>
              <a:latin typeface="Corbel" pitchFamily="34" charset="0"/>
            </a:endParaRPr>
          </a:p>
          <a:p>
            <a:pPr>
              <a:lnSpc>
                <a:spcPct val="150000"/>
              </a:lnSpc>
            </a:pPr>
            <a:r>
              <a:rPr lang="fr-FR" b="1" dirty="0" smtClean="0">
                <a:solidFill>
                  <a:srgbClr val="00B050"/>
                </a:solidFill>
                <a:latin typeface="Arial" pitchFamily="34" charset="0"/>
                <a:cs typeface="Arial" pitchFamily="34" charset="0"/>
              </a:rPr>
              <a:t>1- Altération de la tolérance centrale et périphérique</a:t>
            </a:r>
          </a:p>
          <a:p>
            <a:pPr>
              <a:lnSpc>
                <a:spcPct val="150000"/>
              </a:lnSpc>
            </a:pPr>
            <a:r>
              <a:rPr lang="fr-FR" dirty="0" smtClean="0">
                <a:solidFill>
                  <a:srgbClr val="000000"/>
                </a:solidFill>
                <a:latin typeface="Corbel" pitchFamily="34" charset="0"/>
              </a:rPr>
              <a:t>La </a:t>
            </a:r>
            <a:r>
              <a:rPr lang="fr-FR" dirty="0" err="1" smtClean="0">
                <a:solidFill>
                  <a:srgbClr val="000000"/>
                </a:solidFill>
                <a:latin typeface="Corbel" pitchFamily="34" charset="0"/>
              </a:rPr>
              <a:t>thymectomie</a:t>
            </a:r>
            <a:r>
              <a:rPr lang="fr-FR" dirty="0" smtClean="0">
                <a:solidFill>
                  <a:srgbClr val="000000"/>
                </a:solidFill>
                <a:latin typeface="Corbel" pitchFamily="34" charset="0"/>
              </a:rPr>
              <a:t> néonatale provoque l’apparition de nombreuses MAI ( thyroïdites, gastrites, ovarites… ).</a:t>
            </a:r>
          </a:p>
          <a:p>
            <a:pPr lvl="0">
              <a:lnSpc>
                <a:spcPct val="150000"/>
              </a:lnSpc>
              <a:spcBef>
                <a:spcPct val="0"/>
              </a:spcBef>
              <a:defRPr/>
            </a:pPr>
            <a:r>
              <a:rPr lang="fr-FR" b="1" dirty="0" smtClean="0">
                <a:solidFill>
                  <a:srgbClr val="00B050"/>
                </a:solidFill>
                <a:latin typeface="Arial" pitchFamily="34" charset="0"/>
                <a:cs typeface="Arial" pitchFamily="34" charset="0"/>
              </a:rPr>
              <a:t> 2- Stimulation antigénique anormale ou excessive :</a:t>
            </a:r>
          </a:p>
          <a:p>
            <a:pPr lvl="0" indent="722313">
              <a:lnSpc>
                <a:spcPct val="150000"/>
              </a:lnSpc>
              <a:spcBef>
                <a:spcPct val="20000"/>
              </a:spcBef>
              <a:buClr>
                <a:schemeClr val="accent1"/>
              </a:buClr>
              <a:buSzPct val="85000"/>
            </a:pPr>
            <a:r>
              <a:rPr lang="fr-FR" dirty="0" smtClean="0">
                <a:solidFill>
                  <a:srgbClr val="000000"/>
                </a:solidFill>
                <a:latin typeface="Corbel" pitchFamily="34" charset="0"/>
              </a:rPr>
              <a:t> L’antigène exclu ou séquestré : à l’occasion d’un traumatisme, ils sont libérés</a:t>
            </a:r>
          </a:p>
          <a:p>
            <a:pPr lvl="0" indent="722313">
              <a:lnSpc>
                <a:spcPct val="150000"/>
              </a:lnSpc>
              <a:spcBef>
                <a:spcPct val="20000"/>
              </a:spcBef>
              <a:buClr>
                <a:schemeClr val="accent1"/>
              </a:buClr>
              <a:buSzPct val="85000"/>
              <a:defRPr/>
            </a:pPr>
            <a:r>
              <a:rPr lang="fr-FR" dirty="0" smtClean="0">
                <a:solidFill>
                  <a:srgbClr val="000000"/>
                </a:solidFill>
                <a:latin typeface="Corbel" pitchFamily="34" charset="0"/>
              </a:rPr>
              <a:t>L’ag cryptique : antigène mineurs exposés par des agents chimiques ou physiques</a:t>
            </a:r>
          </a:p>
          <a:p>
            <a:pPr lvl="0" indent="722313">
              <a:lnSpc>
                <a:spcPct val="150000"/>
              </a:lnSpc>
              <a:spcBef>
                <a:spcPct val="20000"/>
              </a:spcBef>
              <a:buClr>
                <a:schemeClr val="accent1"/>
              </a:buClr>
              <a:buSzPct val="85000"/>
              <a:defRPr/>
            </a:pPr>
            <a:r>
              <a:rPr lang="fr-FR" dirty="0" smtClean="0">
                <a:solidFill>
                  <a:srgbClr val="000000"/>
                </a:solidFill>
                <a:latin typeface="Corbel" pitchFamily="34" charset="0"/>
              </a:rPr>
              <a:t>Self modifié : certaines pathologies néoplasiques</a:t>
            </a:r>
          </a:p>
          <a:p>
            <a:pPr lvl="0" indent="722313">
              <a:lnSpc>
                <a:spcPct val="150000"/>
              </a:lnSpc>
              <a:spcBef>
                <a:spcPct val="20000"/>
              </a:spcBef>
              <a:buClr>
                <a:schemeClr val="accent1"/>
              </a:buClr>
              <a:buSzPct val="85000"/>
              <a:defRPr/>
            </a:pPr>
            <a:r>
              <a:rPr lang="fr-FR" dirty="0" smtClean="0">
                <a:solidFill>
                  <a:srgbClr val="000000"/>
                </a:solidFill>
                <a:latin typeface="Corbel" pitchFamily="34" charset="0"/>
              </a:rPr>
              <a:t>Le mimétisme moléculaire</a:t>
            </a:r>
          </a:p>
        </p:txBody>
      </p:sp>
      <p:sp>
        <p:nvSpPr>
          <p:cNvPr id="7" name="Flèche droite rayée 6"/>
          <p:cNvSpPr/>
          <p:nvPr/>
        </p:nvSpPr>
        <p:spPr>
          <a:xfrm>
            <a:off x="324668" y="1269900"/>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Organigramme : Connecteur 11"/>
          <p:cNvSpPr/>
          <p:nvPr/>
        </p:nvSpPr>
        <p:spPr>
          <a:xfrm>
            <a:off x="1044178" y="4221088"/>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Organigramme : Connecteur 12"/>
          <p:cNvSpPr/>
          <p:nvPr/>
        </p:nvSpPr>
        <p:spPr>
          <a:xfrm>
            <a:off x="1044178" y="5157762"/>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Organigramme : Connecteur 13"/>
          <p:cNvSpPr/>
          <p:nvPr/>
        </p:nvSpPr>
        <p:spPr>
          <a:xfrm>
            <a:off x="1044178" y="4725714"/>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Organigramme : Connecteur 14"/>
          <p:cNvSpPr/>
          <p:nvPr/>
        </p:nvSpPr>
        <p:spPr>
          <a:xfrm>
            <a:off x="1044178" y="5661818"/>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droite rayée 19"/>
          <p:cNvSpPr/>
          <p:nvPr/>
        </p:nvSpPr>
        <p:spPr>
          <a:xfrm>
            <a:off x="324668" y="2926084"/>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4056" y="887516"/>
            <a:ext cx="8748464" cy="5493812"/>
          </a:xfrm>
          <a:prstGeom prst="rect">
            <a:avLst/>
          </a:prstGeom>
        </p:spPr>
        <p:txBody>
          <a:bodyPr wrap="square">
            <a:spAutoFit/>
          </a:bodyPr>
          <a:lstStyle/>
          <a:p>
            <a:pPr>
              <a:lnSpc>
                <a:spcPct val="150000"/>
              </a:lnSpc>
            </a:pPr>
            <a:r>
              <a:rPr lang="fr-FR" dirty="0" smtClean="0">
                <a:solidFill>
                  <a:srgbClr val="080808"/>
                </a:solidFill>
                <a:latin typeface="Corbel" pitchFamily="34" charset="0"/>
              </a:rPr>
              <a:t>Sur un fond génétique particulier, divers facteurs environnementaux se surajoutent </a:t>
            </a:r>
          </a:p>
          <a:p>
            <a:pPr>
              <a:lnSpc>
                <a:spcPct val="150000"/>
              </a:lnSpc>
            </a:pPr>
            <a:r>
              <a:rPr lang="fr-FR" dirty="0" smtClean="0">
                <a:solidFill>
                  <a:srgbClr val="080808"/>
                </a:solidFill>
                <a:latin typeface="Corbel" pitchFamily="34" charset="0"/>
              </a:rPr>
              <a:t>pour déclencher une auto-immunité pathologique.</a:t>
            </a:r>
            <a:br>
              <a:rPr lang="fr-FR" dirty="0" smtClean="0">
                <a:solidFill>
                  <a:srgbClr val="080808"/>
                </a:solidFill>
                <a:latin typeface="Corbel" pitchFamily="34" charset="0"/>
              </a:rPr>
            </a:br>
            <a:r>
              <a:rPr lang="fr-FR" dirty="0" smtClean="0">
                <a:solidFill>
                  <a:srgbClr val="080808"/>
                </a:solidFill>
                <a:latin typeface="Corbel" pitchFamily="34" charset="0"/>
              </a:rPr>
              <a:t>Les agents infectieux : dans plusieurs modèles expérimentaux il a été montré que les</a:t>
            </a:r>
            <a:br>
              <a:rPr lang="fr-FR" dirty="0" smtClean="0">
                <a:solidFill>
                  <a:srgbClr val="080808"/>
                </a:solidFill>
                <a:latin typeface="Corbel" pitchFamily="34" charset="0"/>
              </a:rPr>
            </a:br>
            <a:r>
              <a:rPr lang="fr-FR" dirty="0" smtClean="0">
                <a:solidFill>
                  <a:srgbClr val="080808"/>
                </a:solidFill>
                <a:latin typeface="Corbel" pitchFamily="34" charset="0"/>
              </a:rPr>
              <a:t>infections jouaient un rôle dans l’activation des lymphocytes auto-réactifs  :</a:t>
            </a:r>
            <a:br>
              <a:rPr lang="fr-FR" dirty="0" smtClean="0">
                <a:solidFill>
                  <a:srgbClr val="080808"/>
                </a:solidFill>
                <a:latin typeface="Corbel" pitchFamily="34" charset="0"/>
              </a:rPr>
            </a:br>
            <a:r>
              <a:rPr lang="fr-FR" dirty="0" smtClean="0">
                <a:solidFill>
                  <a:srgbClr val="080808"/>
                </a:solidFill>
                <a:latin typeface="Corbel" pitchFamily="34" charset="0"/>
              </a:rPr>
              <a:t>Ex :  Le lupus le virus d’Epstein Barr (EBV)</a:t>
            </a:r>
            <a:br>
              <a:rPr lang="fr-FR" dirty="0" smtClean="0">
                <a:solidFill>
                  <a:srgbClr val="080808"/>
                </a:solidFill>
                <a:latin typeface="Corbel" pitchFamily="34" charset="0"/>
              </a:rPr>
            </a:br>
            <a:r>
              <a:rPr lang="fr-FR" dirty="0" smtClean="0">
                <a:solidFill>
                  <a:srgbClr val="080808"/>
                </a:solidFill>
                <a:latin typeface="Corbel" pitchFamily="34" charset="0"/>
              </a:rPr>
              <a:t>Différents agents physicochimiques peuvent participer au déclenchement des MAI : </a:t>
            </a:r>
          </a:p>
          <a:p>
            <a:pPr>
              <a:lnSpc>
                <a:spcPct val="150000"/>
              </a:lnSpc>
            </a:pPr>
            <a:r>
              <a:rPr lang="fr-FR" dirty="0" smtClean="0">
                <a:solidFill>
                  <a:srgbClr val="080808"/>
                </a:solidFill>
                <a:latin typeface="Corbel" pitchFamily="34" charset="0"/>
              </a:rPr>
              <a:t>Les rayons </a:t>
            </a:r>
            <a:r>
              <a:rPr lang="fr-FR" dirty="0" err="1" smtClean="0">
                <a:solidFill>
                  <a:srgbClr val="080808"/>
                </a:solidFill>
                <a:latin typeface="Corbel" pitchFamily="34" charset="0"/>
              </a:rPr>
              <a:t>Ultra-Violets</a:t>
            </a:r>
            <a:r>
              <a:rPr lang="fr-FR" dirty="0" smtClean="0">
                <a:solidFill>
                  <a:srgbClr val="080808"/>
                </a:solidFill>
                <a:latin typeface="Corbel" pitchFamily="34" charset="0"/>
              </a:rPr>
              <a:t> dans le lupus, </a:t>
            </a:r>
          </a:p>
          <a:p>
            <a:pPr>
              <a:lnSpc>
                <a:spcPct val="150000"/>
              </a:lnSpc>
            </a:pPr>
            <a:r>
              <a:rPr lang="fr-FR" dirty="0" smtClean="0">
                <a:solidFill>
                  <a:srgbClr val="080808"/>
                </a:solidFill>
                <a:latin typeface="Corbel" pitchFamily="34" charset="0"/>
              </a:rPr>
              <a:t>De nombreux médicaments dans les anémies hémolytiques auto-immunes</a:t>
            </a:r>
            <a:br>
              <a:rPr lang="fr-FR" dirty="0" smtClean="0">
                <a:solidFill>
                  <a:srgbClr val="080808"/>
                </a:solidFill>
                <a:latin typeface="Corbel" pitchFamily="34" charset="0"/>
              </a:rPr>
            </a:br>
            <a:r>
              <a:rPr lang="fr-FR" dirty="0" smtClean="0">
                <a:solidFill>
                  <a:srgbClr val="080808"/>
                </a:solidFill>
                <a:latin typeface="Corbel" pitchFamily="34" charset="0"/>
              </a:rPr>
              <a:t>Des protéines alimentaires (gliadine et maladie cœliaque).</a:t>
            </a:r>
            <a:br>
              <a:rPr lang="fr-FR" dirty="0" smtClean="0">
                <a:solidFill>
                  <a:srgbClr val="080808"/>
                </a:solidFill>
                <a:latin typeface="Corbel" pitchFamily="34" charset="0"/>
              </a:rPr>
            </a:br>
            <a:r>
              <a:rPr lang="fr-FR" dirty="0" smtClean="0">
                <a:solidFill>
                  <a:srgbClr val="080808"/>
                </a:solidFill>
                <a:latin typeface="Corbel" pitchFamily="34" charset="0"/>
              </a:rPr>
              <a:t>Certaines maladies auto-immunes sont déclenchées par un traumatisme (antigènes </a:t>
            </a:r>
          </a:p>
          <a:p>
            <a:pPr>
              <a:lnSpc>
                <a:spcPct val="150000"/>
              </a:lnSpc>
            </a:pPr>
            <a:r>
              <a:rPr lang="fr-FR" dirty="0" smtClean="0">
                <a:solidFill>
                  <a:srgbClr val="080808"/>
                </a:solidFill>
                <a:latin typeface="Corbel" pitchFamily="34" charset="0"/>
              </a:rPr>
              <a:t>exclus du cristallin et uvéite post traumatique )</a:t>
            </a:r>
          </a:p>
          <a:p>
            <a:pPr>
              <a:lnSpc>
                <a:spcPct val="150000"/>
              </a:lnSpc>
            </a:pPr>
            <a:r>
              <a:rPr lang="fr-FR" dirty="0" smtClean="0">
                <a:solidFill>
                  <a:srgbClr val="080808"/>
                </a:solidFill>
                <a:latin typeface="Corbel" pitchFamily="34" charset="0"/>
              </a:rPr>
              <a:t>Les néoplasies (expression de néo auto-antigènes suite aux événement oncogènes)</a:t>
            </a:r>
            <a:r>
              <a:rPr lang="fr-FR" dirty="0" smtClean="0"/>
              <a:t/>
            </a:r>
            <a:br>
              <a:rPr lang="fr-FR" dirty="0" smtClean="0"/>
            </a:br>
            <a:endParaRPr lang="fr-FR" dirty="0"/>
          </a:p>
        </p:txBody>
      </p:sp>
      <p:sp>
        <p:nvSpPr>
          <p:cNvPr id="3" name="Rectangle 2"/>
          <p:cNvSpPr/>
          <p:nvPr/>
        </p:nvSpPr>
        <p:spPr>
          <a:xfrm>
            <a:off x="506005" y="219669"/>
            <a:ext cx="4015843" cy="553998"/>
          </a:xfrm>
          <a:prstGeom prst="rect">
            <a:avLst/>
          </a:prstGeom>
        </p:spPr>
        <p:txBody>
          <a:bodyPr wrap="none">
            <a:spAutoFit/>
          </a:bodyPr>
          <a:lstStyle/>
          <a:p>
            <a:pPr marL="342900" lvl="0" indent="-342900">
              <a:lnSpc>
                <a:spcPct val="150000"/>
              </a:lnSpc>
              <a:spcBef>
                <a:spcPct val="20000"/>
              </a:spcBef>
              <a:buClr>
                <a:srgbClr val="FF0000"/>
              </a:buClr>
              <a:defRPr/>
            </a:pPr>
            <a:r>
              <a:rPr lang="fr-FR" sz="2000" b="1" dirty="0" smtClean="0">
                <a:solidFill>
                  <a:srgbClr val="C00000"/>
                </a:solidFill>
                <a:latin typeface="Arial" pitchFamily="34" charset="0"/>
                <a:cs typeface="Arial" pitchFamily="34" charset="0"/>
              </a:rPr>
              <a:t>c- </a:t>
            </a:r>
            <a:r>
              <a:rPr lang="fr-FR" sz="2000" b="1" u="sng" dirty="0" smtClean="0">
                <a:solidFill>
                  <a:srgbClr val="C00000"/>
                </a:solidFill>
                <a:latin typeface="Arial" pitchFamily="34" charset="0"/>
                <a:cs typeface="Arial" pitchFamily="34" charset="0"/>
              </a:rPr>
              <a:t>Facteurs de déclenchement</a:t>
            </a:r>
            <a:r>
              <a:rPr lang="fr-FR" sz="2000" b="1" dirty="0" smtClean="0">
                <a:solidFill>
                  <a:srgbClr val="C00000"/>
                </a:solidFill>
                <a:latin typeface="Arial" pitchFamily="34" charset="0"/>
                <a:cs typeface="Arial" pitchFamily="34" charset="0"/>
              </a:rPr>
              <a:t> </a:t>
            </a:r>
            <a:r>
              <a:rPr lang="fr-FR" sz="2000" b="1" dirty="0">
                <a:solidFill>
                  <a:srgbClr val="C00000"/>
                </a:solidFill>
                <a:latin typeface="Arial" pitchFamily="34" charset="0"/>
                <a:cs typeface="Arial" pitchFamily="34" charset="0"/>
              </a:rPr>
              <a:t>:</a:t>
            </a:r>
          </a:p>
        </p:txBody>
      </p:sp>
      <p:sp>
        <p:nvSpPr>
          <p:cNvPr id="5" name="Flèche droite rayée 4"/>
          <p:cNvSpPr/>
          <p:nvPr/>
        </p:nvSpPr>
        <p:spPr>
          <a:xfrm>
            <a:off x="251520" y="1124744"/>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Organigramme : Connecteur 5"/>
          <p:cNvSpPr/>
          <p:nvPr/>
        </p:nvSpPr>
        <p:spPr>
          <a:xfrm>
            <a:off x="251520" y="2780928"/>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rganigramme : Connecteur 6"/>
          <p:cNvSpPr/>
          <p:nvPr/>
        </p:nvSpPr>
        <p:spPr>
          <a:xfrm>
            <a:off x="251520" y="4005064"/>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Organigramme : Connecteur 7"/>
          <p:cNvSpPr/>
          <p:nvPr/>
        </p:nvSpPr>
        <p:spPr>
          <a:xfrm>
            <a:off x="251520" y="3639199"/>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Organigramme : Connecteur 8"/>
          <p:cNvSpPr/>
          <p:nvPr/>
        </p:nvSpPr>
        <p:spPr>
          <a:xfrm>
            <a:off x="251520" y="4437112"/>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rayée 9"/>
          <p:cNvSpPr/>
          <p:nvPr/>
        </p:nvSpPr>
        <p:spPr>
          <a:xfrm>
            <a:off x="251520" y="3142108"/>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Flèche droite rayée 10"/>
          <p:cNvSpPr/>
          <p:nvPr/>
        </p:nvSpPr>
        <p:spPr>
          <a:xfrm>
            <a:off x="251520" y="1917972"/>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Flèche droite rayée 12"/>
          <p:cNvSpPr/>
          <p:nvPr/>
        </p:nvSpPr>
        <p:spPr>
          <a:xfrm>
            <a:off x="251520" y="4797152"/>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Flèche droite rayée 13"/>
          <p:cNvSpPr/>
          <p:nvPr/>
        </p:nvSpPr>
        <p:spPr>
          <a:xfrm>
            <a:off x="251520" y="5662388"/>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a:xfrm>
            <a:off x="611560" y="804564"/>
            <a:ext cx="8639051" cy="5288732"/>
          </a:xfrm>
          <a:prstGeom prst="rect">
            <a:avLst/>
          </a:prstGeom>
        </p:spPr>
        <p:txBody>
          <a:bodyPr>
            <a:noAutofit/>
          </a:bodyPr>
          <a:lstStyle/>
          <a:p>
            <a:pPr marL="274320" marR="0" lvl="0" indent="-274320" algn="l" defTabSz="914400" rtl="0" eaLnBrk="1" fontAlgn="auto" latinLnBrk="0" hangingPunct="1">
              <a:lnSpc>
                <a:spcPct val="150000"/>
              </a:lnSpc>
              <a:spcBef>
                <a:spcPct val="20000"/>
              </a:spcBef>
              <a:spcAft>
                <a:spcPts val="0"/>
              </a:spcAft>
              <a:buClr>
                <a:schemeClr val="accent1"/>
              </a:buClr>
              <a:buSzPct val="85000"/>
              <a:buFontTx/>
              <a:buNone/>
              <a:tabLst/>
              <a:defRPr/>
            </a:pPr>
            <a:r>
              <a:rPr lang="fr-FR" b="1" u="sng" dirty="0" smtClean="0">
                <a:solidFill>
                  <a:srgbClr val="00B050"/>
                </a:solidFill>
                <a:latin typeface="Arial" pitchFamily="34" charset="0"/>
                <a:cs typeface="Arial" pitchFamily="34" charset="0"/>
              </a:rPr>
              <a:t>HS</a:t>
            </a:r>
            <a:r>
              <a:rPr kumimoji="0" lang="fr-FR" b="1" i="0" u="sng" strike="noStrike" kern="1200" cap="none" spc="0" normalizeH="0" baseline="0" noProof="0" dirty="0" smtClean="0">
                <a:ln>
                  <a:noFill/>
                </a:ln>
                <a:solidFill>
                  <a:srgbClr val="00B050"/>
                </a:solidFill>
                <a:effectLst/>
                <a:uLnTx/>
                <a:uFillTx/>
                <a:latin typeface="Arial" pitchFamily="34" charset="0"/>
                <a:cs typeface="Arial" pitchFamily="34" charset="0"/>
              </a:rPr>
              <a:t> type II </a:t>
            </a:r>
            <a:r>
              <a:rPr lang="fr-FR" b="1" u="sng" dirty="0" smtClean="0">
                <a:solidFill>
                  <a:srgbClr val="00B050"/>
                </a:solidFill>
                <a:latin typeface="Arial" pitchFamily="34" charset="0"/>
                <a:cs typeface="Arial" pitchFamily="34" charset="0"/>
              </a:rPr>
              <a:t>:</a:t>
            </a:r>
            <a:r>
              <a:rPr lang="fr-FR" b="1" dirty="0" smtClean="0">
                <a:solidFill>
                  <a:srgbClr val="00B050"/>
                </a:solidFill>
                <a:latin typeface="Arial" pitchFamily="34" charset="0"/>
                <a:cs typeface="Arial" pitchFamily="34" charset="0"/>
              </a:rPr>
              <a:t>  </a:t>
            </a:r>
            <a:r>
              <a:rPr lang="fr-FR" b="1" dirty="0" smtClean="0">
                <a:solidFill>
                  <a:srgbClr val="000000"/>
                </a:solidFill>
                <a:latin typeface="Arial" pitchFamily="34" charset="0"/>
                <a:cs typeface="Arial" pitchFamily="34" charset="0"/>
              </a:rPr>
              <a:t> </a:t>
            </a:r>
            <a:r>
              <a:rPr kumimoji="0" lang="fr-FR" i="0" strike="noStrike" kern="1200" cap="none" spc="0" normalizeH="0" baseline="0" noProof="0" dirty="0" err="1" smtClean="0">
                <a:ln>
                  <a:noFill/>
                </a:ln>
                <a:solidFill>
                  <a:srgbClr val="000000"/>
                </a:solidFill>
                <a:effectLst/>
                <a:uLnTx/>
                <a:uFillTx/>
                <a:latin typeface="Corbel" pitchFamily="34" charset="0"/>
                <a:cs typeface="Arial" pitchFamily="34" charset="0"/>
              </a:rPr>
              <a:t>Ac</a:t>
            </a:r>
            <a:r>
              <a:rPr kumimoji="0" lang="fr-FR" i="0" strike="noStrike" kern="1200" cap="none" spc="0" normalizeH="0" baseline="0" noProof="0" dirty="0" smtClean="0">
                <a:ln>
                  <a:noFill/>
                </a:ln>
                <a:solidFill>
                  <a:srgbClr val="000000"/>
                </a:solidFill>
                <a:effectLst/>
                <a:uLnTx/>
                <a:uFillTx/>
                <a:latin typeface="Corbel" pitchFamily="34" charset="0"/>
                <a:cs typeface="Arial" pitchFamily="34" charset="0"/>
              </a:rPr>
              <a:t> cytotoxiques (</a:t>
            </a:r>
            <a:r>
              <a:rPr kumimoji="0" lang="fr-FR" i="0" strike="noStrike" kern="1200" cap="none" spc="0" normalizeH="0" baseline="0" noProof="0" dirty="0" err="1" smtClean="0">
                <a:ln>
                  <a:noFill/>
                </a:ln>
                <a:solidFill>
                  <a:srgbClr val="000000"/>
                </a:solidFill>
                <a:effectLst/>
                <a:uLnTx/>
                <a:uFillTx/>
                <a:latin typeface="Corbel" pitchFamily="34" charset="0"/>
                <a:cs typeface="Arial" pitchFamily="34" charset="0"/>
              </a:rPr>
              <a:t>IgM</a:t>
            </a:r>
            <a:r>
              <a:rPr kumimoji="0" lang="fr-FR" i="0" strike="noStrike" kern="1200" cap="none" spc="0" normalizeH="0" noProof="0" dirty="0" smtClean="0">
                <a:ln>
                  <a:noFill/>
                </a:ln>
                <a:solidFill>
                  <a:srgbClr val="000000"/>
                </a:solidFill>
                <a:effectLst/>
                <a:uLnTx/>
                <a:uFillTx/>
                <a:latin typeface="Corbel" pitchFamily="34" charset="0"/>
                <a:cs typeface="Arial" pitchFamily="34" charset="0"/>
              </a:rPr>
              <a:t> et </a:t>
            </a:r>
            <a:r>
              <a:rPr kumimoji="0" lang="fr-FR" i="0" strike="noStrike" kern="1200" cap="none" spc="0" normalizeH="0" noProof="0" dirty="0" err="1" smtClean="0">
                <a:ln>
                  <a:noFill/>
                </a:ln>
                <a:solidFill>
                  <a:srgbClr val="000000"/>
                </a:solidFill>
                <a:effectLst/>
                <a:uLnTx/>
                <a:uFillTx/>
                <a:latin typeface="Corbel" pitchFamily="34" charset="0"/>
                <a:cs typeface="Arial" pitchFamily="34" charset="0"/>
              </a:rPr>
              <a:t>IgG</a:t>
            </a:r>
            <a:r>
              <a:rPr kumimoji="0" lang="fr-FR" i="0" strike="noStrike" kern="1200" cap="none" spc="0" normalizeH="0" noProof="0" dirty="0" smtClean="0">
                <a:ln>
                  <a:noFill/>
                </a:ln>
                <a:solidFill>
                  <a:srgbClr val="000000"/>
                </a:solidFill>
                <a:effectLst/>
                <a:uLnTx/>
                <a:uFillTx/>
                <a:latin typeface="Corbel" pitchFamily="34" charset="0"/>
                <a:cs typeface="Arial" pitchFamily="34" charset="0"/>
              </a:rPr>
              <a:t>)</a:t>
            </a:r>
            <a:r>
              <a:rPr kumimoji="0" lang="fr-FR" i="0" strike="noStrike" kern="1200" cap="none" spc="0" normalizeH="0" baseline="0" noProof="0" dirty="0" smtClean="0">
                <a:ln>
                  <a:noFill/>
                </a:ln>
                <a:solidFill>
                  <a:srgbClr val="000000"/>
                </a:solidFill>
                <a:effectLst/>
                <a:uLnTx/>
                <a:uFillTx/>
                <a:latin typeface="Corbel" pitchFamily="34" charset="0"/>
                <a:cs typeface="Arial" pitchFamily="34" charset="0"/>
              </a:rPr>
              <a:t> : </a:t>
            </a:r>
            <a:endParaRPr kumimoji="0" lang="fr-FR" sz="2000" i="0" strike="noStrike" kern="1200" cap="none" spc="0" normalizeH="0" baseline="0" noProof="0" dirty="0" smtClean="0">
              <a:ln>
                <a:noFill/>
              </a:ln>
              <a:solidFill>
                <a:srgbClr val="000000"/>
              </a:solidFill>
              <a:effectLst/>
              <a:uLnTx/>
              <a:uFillTx/>
              <a:latin typeface="Corbel" pitchFamily="34" charset="0"/>
              <a:cs typeface="Arial" pitchFamily="34" charset="0"/>
            </a:endParaRPr>
          </a:p>
          <a:p>
            <a:pPr marL="274320" marR="0" lvl="0" indent="-274320" algn="l" defTabSz="914400" rtl="0" eaLnBrk="1" fontAlgn="auto" latinLnBrk="0" hangingPunct="1">
              <a:lnSpc>
                <a:spcPct val="150000"/>
              </a:lnSpc>
              <a:spcBef>
                <a:spcPct val="20000"/>
              </a:spcBef>
              <a:spcAft>
                <a:spcPts val="0"/>
              </a:spcAft>
              <a:buClr>
                <a:schemeClr val="accent1"/>
              </a:buClr>
              <a:buSzPct val="85000"/>
              <a:tabLst/>
              <a:defRPr/>
            </a:pPr>
            <a:r>
              <a:rPr lang="fr-FR" dirty="0" smtClean="0">
                <a:solidFill>
                  <a:srgbClr val="080808"/>
                </a:solidFill>
                <a:latin typeface="Corbel" pitchFamily="34" charset="0"/>
                <a:cs typeface="Arial" pitchFamily="34" charset="0"/>
              </a:rPr>
              <a:t>E</a:t>
            </a:r>
            <a:r>
              <a:rPr kumimoji="0" lang="fr-FR" b="0" i="0" u="none" strike="noStrike" kern="1200" cap="none" spc="0" normalizeH="0" baseline="0" noProof="0" dirty="0" smtClean="0">
                <a:ln>
                  <a:noFill/>
                </a:ln>
                <a:solidFill>
                  <a:srgbClr val="080808"/>
                </a:solidFill>
                <a:effectLst/>
                <a:uLnTx/>
                <a:uFillTx/>
                <a:latin typeface="Corbel" pitchFamily="34" charset="0"/>
                <a:cs typeface="Arial" pitchFamily="34" charset="0"/>
              </a:rPr>
              <a:t>x : cytopénies </a:t>
            </a:r>
            <a:r>
              <a:rPr lang="fr-FR" dirty="0" smtClean="0">
                <a:solidFill>
                  <a:srgbClr val="080808"/>
                </a:solidFill>
                <a:latin typeface="Corbel" pitchFamily="34" charset="0"/>
                <a:cs typeface="Arial" pitchFamily="34" charset="0"/>
              </a:rPr>
              <a:t>auto-immunes </a:t>
            </a:r>
            <a:r>
              <a:rPr kumimoji="0" lang="fr-FR" b="0" i="0" u="none" strike="noStrike" kern="1200" cap="none" spc="0" normalizeH="0" baseline="0" noProof="0" dirty="0" smtClean="0">
                <a:ln>
                  <a:noFill/>
                </a:ln>
                <a:solidFill>
                  <a:srgbClr val="080808"/>
                </a:solidFill>
                <a:effectLst/>
                <a:uLnTx/>
                <a:uFillTx/>
                <a:latin typeface="Corbel" pitchFamily="34" charset="0"/>
                <a:cs typeface="Arial" pitchFamily="34" charset="0"/>
              </a:rPr>
              <a:t>, syndrome de </a:t>
            </a:r>
            <a:r>
              <a:rPr kumimoji="0" lang="fr-FR" b="0" i="0" u="none" strike="noStrike" kern="1200" cap="none" spc="0" normalizeH="0" baseline="0" noProof="0" dirty="0" err="1" smtClean="0">
                <a:ln>
                  <a:noFill/>
                </a:ln>
                <a:solidFill>
                  <a:srgbClr val="080808"/>
                </a:solidFill>
                <a:effectLst/>
                <a:uLnTx/>
                <a:uFillTx/>
                <a:latin typeface="Corbel" pitchFamily="34" charset="0"/>
                <a:cs typeface="Arial" pitchFamily="34" charset="0"/>
              </a:rPr>
              <a:t>Goodpasture</a:t>
            </a:r>
            <a:endParaRPr kumimoji="0" lang="fr-FR" b="1" i="0" u="none" strike="noStrike" kern="1200" cap="none" spc="0" normalizeH="0" baseline="0" noProof="0" dirty="0" smtClean="0">
              <a:ln>
                <a:noFill/>
              </a:ln>
              <a:solidFill>
                <a:srgbClr val="080808"/>
              </a:solidFill>
              <a:effectLst/>
              <a:uLnTx/>
              <a:uFillTx/>
              <a:latin typeface="Corbel" pitchFamily="34" charset="0"/>
              <a:cs typeface="Arial" pitchFamily="34" charset="0"/>
            </a:endParaRPr>
          </a:p>
          <a:p>
            <a:pPr marL="274320" marR="0" lvl="0" indent="-274320" algn="l" defTabSz="914400" rtl="0" eaLnBrk="1" fontAlgn="auto" latinLnBrk="0" hangingPunct="1">
              <a:lnSpc>
                <a:spcPct val="150000"/>
              </a:lnSpc>
              <a:spcBef>
                <a:spcPct val="20000"/>
              </a:spcBef>
              <a:spcAft>
                <a:spcPts val="0"/>
              </a:spcAft>
              <a:buClr>
                <a:schemeClr val="accent1"/>
              </a:buClr>
              <a:buSzPct val="85000"/>
              <a:buFontTx/>
              <a:buNone/>
              <a:tabLst/>
              <a:defRPr/>
            </a:pPr>
            <a:r>
              <a:rPr lang="fr-FR" b="1" u="sng" dirty="0" smtClean="0">
                <a:solidFill>
                  <a:srgbClr val="00B050"/>
                </a:solidFill>
                <a:latin typeface="Arial" pitchFamily="34" charset="0"/>
                <a:cs typeface="Arial" pitchFamily="34" charset="0"/>
              </a:rPr>
              <a:t>HS</a:t>
            </a:r>
            <a:r>
              <a:rPr kumimoji="0" lang="fr-FR" b="1" i="0" u="sng" strike="noStrike" kern="1200" cap="none" spc="0" normalizeH="0" baseline="0" noProof="0" dirty="0" smtClean="0">
                <a:ln>
                  <a:noFill/>
                </a:ln>
                <a:solidFill>
                  <a:srgbClr val="00B050"/>
                </a:solidFill>
                <a:effectLst/>
                <a:uLnTx/>
                <a:uFillTx/>
                <a:latin typeface="Arial" pitchFamily="34" charset="0"/>
                <a:cs typeface="Arial" pitchFamily="34" charset="0"/>
              </a:rPr>
              <a:t> type III </a:t>
            </a:r>
            <a:r>
              <a:rPr kumimoji="0" lang="fr-FR" i="0" strike="noStrike" kern="1200" cap="none" spc="0" normalizeH="0" baseline="0" noProof="0" dirty="0" smtClean="0">
                <a:ln>
                  <a:noFill/>
                </a:ln>
                <a:solidFill>
                  <a:srgbClr val="00B050"/>
                </a:solidFill>
                <a:effectLst/>
                <a:uLnTx/>
                <a:uFillTx/>
                <a:latin typeface="Arial" pitchFamily="34" charset="0"/>
                <a:cs typeface="Arial" pitchFamily="34" charset="0"/>
              </a:rPr>
              <a:t>:  </a:t>
            </a:r>
            <a:r>
              <a:rPr kumimoji="0" lang="fr-FR" i="0" strike="noStrike" kern="1200" cap="none" spc="0" normalizeH="0" baseline="0" noProof="0" dirty="0" smtClean="0">
                <a:ln>
                  <a:noFill/>
                </a:ln>
                <a:solidFill>
                  <a:srgbClr val="000000"/>
                </a:solidFill>
                <a:effectLst/>
                <a:uLnTx/>
                <a:uFillTx/>
                <a:latin typeface="Corbel" pitchFamily="34" charset="0"/>
                <a:cs typeface="Arial" pitchFamily="34" charset="0"/>
              </a:rPr>
              <a:t>dépôt des</a:t>
            </a:r>
            <a:r>
              <a:rPr kumimoji="0" lang="fr-FR" i="0" strike="noStrike" kern="1200" cap="none" spc="0" normalizeH="0" noProof="0" dirty="0" smtClean="0">
                <a:ln>
                  <a:noFill/>
                </a:ln>
                <a:solidFill>
                  <a:srgbClr val="000000"/>
                </a:solidFill>
                <a:effectLst/>
                <a:uLnTx/>
                <a:uFillTx/>
                <a:latin typeface="Corbel" pitchFamily="34" charset="0"/>
                <a:cs typeface="Arial" pitchFamily="34" charset="0"/>
              </a:rPr>
              <a:t> </a:t>
            </a:r>
            <a:r>
              <a:rPr kumimoji="0" lang="fr-FR" i="0" strike="noStrike" kern="1200" cap="none" spc="0" normalizeH="0" baseline="0" noProof="0" dirty="0" smtClean="0">
                <a:ln>
                  <a:noFill/>
                </a:ln>
                <a:solidFill>
                  <a:srgbClr val="000000"/>
                </a:solidFill>
                <a:effectLst/>
                <a:uLnTx/>
                <a:uFillTx/>
                <a:latin typeface="Corbel" pitchFamily="34" charset="0"/>
                <a:cs typeface="Arial" pitchFamily="34" charset="0"/>
              </a:rPr>
              <a:t>complexes immuns</a:t>
            </a:r>
            <a:r>
              <a:rPr kumimoji="0" lang="fr-FR" i="0" strike="noStrike" kern="1200" cap="none" spc="0" normalizeH="0" noProof="0" dirty="0" smtClean="0">
                <a:ln>
                  <a:noFill/>
                </a:ln>
                <a:solidFill>
                  <a:srgbClr val="000000"/>
                </a:solidFill>
                <a:effectLst/>
                <a:uLnTx/>
                <a:uFillTx/>
                <a:latin typeface="Corbel" pitchFamily="34" charset="0"/>
                <a:cs typeface="Arial" pitchFamily="34" charset="0"/>
              </a:rPr>
              <a:t> circulants</a:t>
            </a:r>
            <a:endParaRPr kumimoji="0" lang="fr-FR" sz="2000" i="0" strike="noStrike" kern="1200" cap="none" spc="0" normalizeH="0" baseline="0" noProof="0" dirty="0" smtClean="0">
              <a:ln>
                <a:noFill/>
              </a:ln>
              <a:solidFill>
                <a:srgbClr val="000000"/>
              </a:solidFill>
              <a:effectLst/>
              <a:uLnTx/>
              <a:uFillTx/>
              <a:latin typeface="Corbel" pitchFamily="34" charset="0"/>
              <a:cs typeface="Arial" pitchFamily="34" charset="0"/>
            </a:endParaRPr>
          </a:p>
          <a:p>
            <a:pPr marL="274320" marR="0" lvl="0" indent="-274320" algn="l" defTabSz="914400" rtl="0" eaLnBrk="1" fontAlgn="auto" latinLnBrk="0" hangingPunct="1">
              <a:lnSpc>
                <a:spcPct val="150000"/>
              </a:lnSpc>
              <a:spcBef>
                <a:spcPct val="20000"/>
              </a:spcBef>
              <a:spcAft>
                <a:spcPts val="0"/>
              </a:spcAft>
              <a:buClr>
                <a:schemeClr val="accent1"/>
              </a:buClr>
              <a:buSzPct val="85000"/>
              <a:buFontTx/>
              <a:buNone/>
              <a:tabLst/>
              <a:defRPr/>
            </a:pPr>
            <a:r>
              <a:rPr lang="fr-FR" dirty="0" smtClean="0">
                <a:solidFill>
                  <a:srgbClr val="080808"/>
                </a:solidFill>
                <a:latin typeface="Corbel" pitchFamily="34" charset="0"/>
                <a:cs typeface="Arial" pitchFamily="34" charset="0"/>
              </a:rPr>
              <a:t>Ex :l</a:t>
            </a:r>
            <a:r>
              <a:rPr kumimoji="0" lang="fr-FR" b="0" i="0" u="none" strike="noStrike" kern="1200" cap="none" spc="0" normalizeH="0" baseline="0" noProof="0" dirty="0" smtClean="0">
                <a:ln>
                  <a:noFill/>
                </a:ln>
                <a:solidFill>
                  <a:srgbClr val="080808"/>
                </a:solidFill>
                <a:effectLst/>
                <a:uLnTx/>
                <a:uFillTx/>
                <a:latin typeface="Corbel" pitchFamily="34" charset="0"/>
                <a:cs typeface="Arial" pitchFamily="34" charset="0"/>
              </a:rPr>
              <a:t>e LED et  la néphrite lupique sont des prototypes.</a:t>
            </a:r>
            <a:endParaRPr kumimoji="0" lang="fr-FR" b="1" i="0" u="none" strike="noStrike" kern="1200" cap="none" spc="0" normalizeH="0" baseline="0" noProof="0" dirty="0" smtClean="0">
              <a:ln>
                <a:noFill/>
              </a:ln>
              <a:solidFill>
                <a:srgbClr val="080808"/>
              </a:solidFill>
              <a:effectLst/>
              <a:uLnTx/>
              <a:uFillTx/>
              <a:latin typeface="Corbel" pitchFamily="34" charset="0"/>
              <a:cs typeface="Arial" pitchFamily="34" charset="0"/>
            </a:endParaRPr>
          </a:p>
          <a:p>
            <a:pPr marL="274320" marR="0" lvl="0" indent="-274320" algn="l" defTabSz="914400" rtl="0" eaLnBrk="1" fontAlgn="auto" latinLnBrk="0" hangingPunct="1">
              <a:lnSpc>
                <a:spcPct val="150000"/>
              </a:lnSpc>
              <a:spcBef>
                <a:spcPct val="20000"/>
              </a:spcBef>
              <a:spcAft>
                <a:spcPts val="0"/>
              </a:spcAft>
              <a:buClr>
                <a:schemeClr val="accent1"/>
              </a:buClr>
              <a:buSzPct val="85000"/>
              <a:buFontTx/>
              <a:buNone/>
              <a:tabLst/>
              <a:defRPr/>
            </a:pPr>
            <a:r>
              <a:rPr kumimoji="0" lang="fr-FR" b="1" i="0" u="sng" strike="noStrike" kern="1200" cap="none" spc="0" normalizeH="0" baseline="0" noProof="0" dirty="0" smtClean="0">
                <a:ln>
                  <a:noFill/>
                </a:ln>
                <a:solidFill>
                  <a:srgbClr val="00B050"/>
                </a:solidFill>
                <a:effectLst/>
                <a:uLnTx/>
                <a:uFillTx/>
                <a:latin typeface="Arial" pitchFamily="34" charset="0"/>
                <a:cs typeface="Arial" pitchFamily="34" charset="0"/>
              </a:rPr>
              <a:t>HS</a:t>
            </a:r>
            <a:r>
              <a:rPr kumimoji="0" lang="fr-FR" b="1" i="0" u="sng" strike="noStrike" kern="1200" cap="none" spc="0" normalizeH="0" noProof="0" dirty="0" smtClean="0">
                <a:ln>
                  <a:noFill/>
                </a:ln>
                <a:solidFill>
                  <a:srgbClr val="00B050"/>
                </a:solidFill>
                <a:effectLst/>
                <a:uLnTx/>
                <a:uFillTx/>
                <a:latin typeface="Arial" pitchFamily="34" charset="0"/>
                <a:cs typeface="Arial" pitchFamily="34" charset="0"/>
              </a:rPr>
              <a:t> </a:t>
            </a:r>
            <a:r>
              <a:rPr kumimoji="0" lang="fr-FR" b="1" i="0" u="sng" strike="noStrike" kern="1200" cap="none" spc="0" normalizeH="0" baseline="0" noProof="0" dirty="0" smtClean="0">
                <a:ln>
                  <a:noFill/>
                </a:ln>
                <a:solidFill>
                  <a:srgbClr val="00B050"/>
                </a:solidFill>
                <a:effectLst/>
                <a:uLnTx/>
                <a:uFillTx/>
                <a:latin typeface="Arial" pitchFamily="34" charset="0"/>
                <a:cs typeface="Arial" pitchFamily="34" charset="0"/>
              </a:rPr>
              <a:t>type IV:  </a:t>
            </a:r>
            <a:r>
              <a:rPr kumimoji="0" lang="fr-FR" b="0" i="0" u="none" strike="noStrike" kern="1200" cap="none" spc="0" normalizeH="0" baseline="0" noProof="0" dirty="0" smtClean="0">
                <a:ln>
                  <a:noFill/>
                </a:ln>
                <a:solidFill>
                  <a:srgbClr val="080808"/>
                </a:solidFill>
                <a:effectLst/>
                <a:uLnTx/>
                <a:uFillTx/>
                <a:latin typeface="Corbel" pitchFamily="34" charset="0"/>
                <a:cs typeface="Arial" pitchFamily="34" charset="0"/>
              </a:rPr>
              <a:t>Immunité cellulaire (LTCD4,LTCD8)</a:t>
            </a:r>
            <a:endParaRPr lang="fr-FR" dirty="0" smtClean="0">
              <a:solidFill>
                <a:srgbClr val="080808"/>
              </a:solidFill>
              <a:latin typeface="Corbel" pitchFamily="34" charset="0"/>
              <a:cs typeface="Arial" pitchFamily="34" charset="0"/>
            </a:endParaRPr>
          </a:p>
          <a:p>
            <a:pPr marL="274320" marR="0" lvl="0" indent="-274320" algn="l" defTabSz="914400" rtl="0" eaLnBrk="1" fontAlgn="auto" latinLnBrk="0" hangingPunct="1">
              <a:lnSpc>
                <a:spcPct val="150000"/>
              </a:lnSpc>
              <a:spcBef>
                <a:spcPct val="20000"/>
              </a:spcBef>
              <a:spcAft>
                <a:spcPts val="0"/>
              </a:spcAft>
              <a:buClr>
                <a:schemeClr val="accent1"/>
              </a:buClr>
              <a:buSzPct val="85000"/>
              <a:buFontTx/>
              <a:buNone/>
              <a:tabLst/>
              <a:defRPr/>
            </a:pPr>
            <a:r>
              <a:rPr lang="fr-FR" dirty="0" smtClean="0">
                <a:solidFill>
                  <a:srgbClr val="080808"/>
                </a:solidFill>
                <a:latin typeface="Corbel" pitchFamily="34" charset="0"/>
                <a:cs typeface="Arial" pitchFamily="34" charset="0"/>
              </a:rPr>
              <a:t>Ex :</a:t>
            </a:r>
            <a:r>
              <a:rPr kumimoji="0" lang="fr-FR" b="0" i="0" u="none" strike="noStrike" kern="1200" cap="none" spc="0" normalizeH="0" baseline="0" noProof="0" dirty="0" smtClean="0">
                <a:ln>
                  <a:noFill/>
                </a:ln>
                <a:solidFill>
                  <a:srgbClr val="080808"/>
                </a:solidFill>
                <a:effectLst/>
                <a:uLnTx/>
                <a:uFillTx/>
                <a:latin typeface="Corbel" pitchFamily="34" charset="0"/>
                <a:cs typeface="Arial" pitchFamily="34" charset="0"/>
              </a:rPr>
              <a:t>les thyroïdites, le DID, la PR a une composante cellulaire.</a:t>
            </a:r>
          </a:p>
          <a:p>
            <a:pPr marL="274320" marR="0" lvl="0" indent="-274320" algn="l" defTabSz="914400" rtl="0" eaLnBrk="1" fontAlgn="auto" latinLnBrk="0" hangingPunct="1">
              <a:lnSpc>
                <a:spcPct val="150000"/>
              </a:lnSpc>
              <a:spcBef>
                <a:spcPct val="20000"/>
              </a:spcBef>
              <a:spcAft>
                <a:spcPts val="0"/>
              </a:spcAft>
              <a:buClr>
                <a:schemeClr val="accent1"/>
              </a:buClr>
              <a:buSzPct val="85000"/>
              <a:buFontTx/>
              <a:buNone/>
              <a:tabLst/>
              <a:defRPr/>
            </a:pPr>
            <a:r>
              <a:rPr kumimoji="0" lang="fr-FR" b="1" i="0" u="sng" strike="noStrike" kern="1200" cap="none" spc="0" normalizeH="0" baseline="0" noProof="0" dirty="0" smtClean="0">
                <a:ln>
                  <a:noFill/>
                </a:ln>
                <a:solidFill>
                  <a:srgbClr val="00B050"/>
                </a:solidFill>
                <a:effectLst/>
                <a:uLnTx/>
                <a:uFillTx/>
                <a:latin typeface="Arial" pitchFamily="34" charset="0"/>
                <a:cs typeface="Arial" pitchFamily="34" charset="0"/>
              </a:rPr>
              <a:t>Action sur les récepteurs :</a:t>
            </a:r>
            <a:endParaRPr kumimoji="0" lang="fr-FR" b="1" i="0" u="none" strike="noStrike" kern="1200" cap="none" spc="0" normalizeH="0" baseline="0" noProof="0" dirty="0" smtClean="0">
              <a:ln>
                <a:noFill/>
              </a:ln>
              <a:solidFill>
                <a:srgbClr val="00B050"/>
              </a:solidFill>
              <a:effectLst/>
              <a:uLnTx/>
              <a:uFillTx/>
              <a:latin typeface="Arial" pitchFamily="34" charset="0"/>
              <a:cs typeface="Arial" pitchFamily="34" charset="0"/>
            </a:endParaRPr>
          </a:p>
          <a:p>
            <a:pPr marL="274320" marR="0" lvl="0" indent="-274320" algn="l" defTabSz="914400" rtl="0" eaLnBrk="1" fontAlgn="auto" latinLnBrk="0" hangingPunct="1">
              <a:lnSpc>
                <a:spcPct val="150000"/>
              </a:lnSpc>
              <a:spcBef>
                <a:spcPct val="20000"/>
              </a:spcBef>
              <a:spcAft>
                <a:spcPts val="0"/>
              </a:spcAft>
              <a:buClr>
                <a:schemeClr val="accent1"/>
              </a:buClr>
              <a:buSzPct val="85000"/>
              <a:buFontTx/>
              <a:buNone/>
              <a:tabLst/>
              <a:defRPr/>
            </a:pPr>
            <a:r>
              <a:rPr kumimoji="0" lang="fr-FR" b="0" i="0" u="none" strike="noStrike" kern="1200" cap="none" spc="0" normalizeH="0" baseline="0" noProof="0" dirty="0" smtClean="0">
                <a:ln>
                  <a:noFill/>
                </a:ln>
                <a:solidFill>
                  <a:srgbClr val="080808"/>
                </a:solidFill>
                <a:effectLst/>
                <a:uLnTx/>
                <a:uFillTx/>
                <a:latin typeface="Corbel" pitchFamily="34" charset="0"/>
                <a:cs typeface="Arial" pitchFamily="34" charset="0"/>
              </a:rPr>
              <a:t>Deux</a:t>
            </a:r>
            <a:r>
              <a:rPr kumimoji="0" lang="fr-FR" b="0" i="0" u="none" strike="noStrike" kern="1200" cap="none" spc="0" normalizeH="0" noProof="0" dirty="0" smtClean="0">
                <a:ln>
                  <a:noFill/>
                </a:ln>
                <a:solidFill>
                  <a:srgbClr val="080808"/>
                </a:solidFill>
                <a:effectLst/>
                <a:uLnTx/>
                <a:uFillTx/>
                <a:latin typeface="Corbel" pitchFamily="34" charset="0"/>
                <a:cs typeface="Arial" pitchFamily="34" charset="0"/>
              </a:rPr>
              <a:t> modes différents d’action :</a:t>
            </a:r>
          </a:p>
          <a:p>
            <a:pPr marL="274320" marR="0" lvl="0" indent="-274320" algn="l" defTabSz="914400" rtl="0" eaLnBrk="1" fontAlgn="auto" latinLnBrk="0" hangingPunct="1">
              <a:lnSpc>
                <a:spcPct val="150000"/>
              </a:lnSpc>
              <a:spcBef>
                <a:spcPct val="20000"/>
              </a:spcBef>
              <a:spcAft>
                <a:spcPts val="0"/>
              </a:spcAft>
              <a:buClr>
                <a:schemeClr val="accent1"/>
              </a:buClr>
              <a:buSzPct val="85000"/>
              <a:buFontTx/>
              <a:buNone/>
              <a:tabLst/>
              <a:defRPr/>
            </a:pPr>
            <a:r>
              <a:rPr lang="fr-FR" b="1" baseline="0" dirty="0" smtClean="0">
                <a:solidFill>
                  <a:srgbClr val="0070C0"/>
                </a:solidFill>
                <a:latin typeface="Arial" pitchFamily="34" charset="0"/>
                <a:cs typeface="Arial" pitchFamily="34" charset="0"/>
              </a:rPr>
              <a:t>Effet stimulant : </a:t>
            </a:r>
            <a:r>
              <a:rPr lang="fr-FR" dirty="0" smtClean="0">
                <a:solidFill>
                  <a:srgbClr val="080808"/>
                </a:solidFill>
                <a:latin typeface="Arial" pitchFamily="34" charset="0"/>
                <a:cs typeface="Arial" pitchFamily="34" charset="0"/>
              </a:rPr>
              <a:t> </a:t>
            </a:r>
            <a:r>
              <a:rPr lang="fr-FR" dirty="0" smtClean="0">
                <a:solidFill>
                  <a:srgbClr val="080808"/>
                </a:solidFill>
                <a:latin typeface="Corbel" pitchFamily="34" charset="0"/>
                <a:cs typeface="Arial" pitchFamily="34" charset="0"/>
              </a:rPr>
              <a:t>Ex  : Maladie de Basedow</a:t>
            </a:r>
            <a:r>
              <a:rPr kumimoji="0" lang="fr-FR" b="0" i="0" u="none" strike="noStrike" kern="1200" cap="none" spc="0" normalizeH="0" baseline="0" noProof="0" dirty="0" smtClean="0">
                <a:ln>
                  <a:noFill/>
                </a:ln>
                <a:solidFill>
                  <a:srgbClr val="080808"/>
                </a:solidFill>
                <a:effectLst/>
                <a:uLnTx/>
                <a:uFillTx/>
                <a:latin typeface="Corbel" pitchFamily="34" charset="0"/>
                <a:cs typeface="Arial" pitchFamily="34" charset="0"/>
              </a:rPr>
              <a:t> ( </a:t>
            </a:r>
            <a:r>
              <a:rPr kumimoji="0" lang="fr-FR" b="0" i="0" u="none" strike="noStrike" kern="1200" cap="none" spc="0" normalizeH="0" baseline="0" noProof="0" dirty="0" err="1" smtClean="0">
                <a:ln>
                  <a:noFill/>
                </a:ln>
                <a:solidFill>
                  <a:srgbClr val="080808"/>
                </a:solidFill>
                <a:effectLst/>
                <a:uLnTx/>
                <a:uFillTx/>
                <a:latin typeface="Corbel" pitchFamily="34" charset="0"/>
                <a:cs typeface="Arial" pitchFamily="34" charset="0"/>
              </a:rPr>
              <a:t>anti-R</a:t>
            </a:r>
            <a:r>
              <a:rPr kumimoji="0" lang="fr-FR" b="0" i="0" u="none" strike="noStrike" kern="1200" cap="none" spc="0" normalizeH="0" baseline="0" noProof="0" dirty="0" smtClean="0">
                <a:ln>
                  <a:noFill/>
                </a:ln>
                <a:solidFill>
                  <a:srgbClr val="080808"/>
                </a:solidFill>
                <a:effectLst/>
                <a:uLnTx/>
                <a:uFillTx/>
                <a:latin typeface="Corbel" pitchFamily="34" charset="0"/>
                <a:cs typeface="Arial" pitchFamily="34" charset="0"/>
              </a:rPr>
              <a:t> de la TSH ), </a:t>
            </a:r>
          </a:p>
          <a:p>
            <a:pPr marL="274320" marR="0" lvl="0" indent="-274320" algn="l" defTabSz="914400" rtl="0" eaLnBrk="1" fontAlgn="auto" latinLnBrk="0" hangingPunct="1">
              <a:lnSpc>
                <a:spcPct val="150000"/>
              </a:lnSpc>
              <a:spcBef>
                <a:spcPct val="20000"/>
              </a:spcBef>
              <a:spcAft>
                <a:spcPts val="0"/>
              </a:spcAft>
              <a:buClr>
                <a:schemeClr val="accent1"/>
              </a:buClr>
              <a:buSzPct val="85000"/>
              <a:buFontTx/>
              <a:buNone/>
              <a:tabLst/>
              <a:defRPr/>
            </a:pPr>
            <a:r>
              <a:rPr lang="fr-FR" b="1" dirty="0" smtClean="0">
                <a:solidFill>
                  <a:srgbClr val="0070C0"/>
                </a:solidFill>
                <a:latin typeface="Arial" pitchFamily="34" charset="0"/>
                <a:cs typeface="Arial" pitchFamily="34" charset="0"/>
              </a:rPr>
              <a:t>Effet bloquant : </a:t>
            </a:r>
            <a:r>
              <a:rPr lang="fr-FR" dirty="0" smtClean="0">
                <a:solidFill>
                  <a:srgbClr val="080808"/>
                </a:solidFill>
                <a:latin typeface="Arial" pitchFamily="34" charset="0"/>
                <a:cs typeface="Arial" pitchFamily="34" charset="0"/>
              </a:rPr>
              <a:t>   </a:t>
            </a:r>
            <a:r>
              <a:rPr lang="fr-FR" dirty="0" smtClean="0">
                <a:solidFill>
                  <a:srgbClr val="080808"/>
                </a:solidFill>
                <a:latin typeface="Corbel" pitchFamily="34" charset="0"/>
                <a:cs typeface="Arial" pitchFamily="34" charset="0"/>
              </a:rPr>
              <a:t>Ex :  L</a:t>
            </a:r>
            <a:r>
              <a:rPr kumimoji="0" lang="fr-FR" b="0" i="0" u="none" strike="noStrike" kern="1200" cap="none" spc="0" normalizeH="0" baseline="0" noProof="0" dirty="0" smtClean="0">
                <a:ln>
                  <a:noFill/>
                </a:ln>
                <a:solidFill>
                  <a:srgbClr val="080808"/>
                </a:solidFill>
                <a:effectLst/>
                <a:uLnTx/>
                <a:uFillTx/>
                <a:latin typeface="Corbel" pitchFamily="34" charset="0"/>
                <a:cs typeface="Arial" pitchFamily="34" charset="0"/>
              </a:rPr>
              <a:t>a myasthénie ( </a:t>
            </a:r>
            <a:r>
              <a:rPr kumimoji="0" lang="fr-FR" b="0" i="0" u="none" strike="noStrike" kern="1200" cap="none" spc="0" normalizeH="0" baseline="0" noProof="0" dirty="0" err="1" smtClean="0">
                <a:ln>
                  <a:noFill/>
                </a:ln>
                <a:solidFill>
                  <a:srgbClr val="080808"/>
                </a:solidFill>
                <a:effectLst/>
                <a:uLnTx/>
                <a:uFillTx/>
                <a:latin typeface="Corbel" pitchFamily="34" charset="0"/>
                <a:cs typeface="Arial" pitchFamily="34" charset="0"/>
              </a:rPr>
              <a:t>anti-R</a:t>
            </a:r>
            <a:r>
              <a:rPr kumimoji="0" lang="fr-FR" b="0" i="0" u="none" strike="noStrike" kern="1200" cap="none" spc="0" normalizeH="0" baseline="0" noProof="0" dirty="0" smtClean="0">
                <a:ln>
                  <a:noFill/>
                </a:ln>
                <a:solidFill>
                  <a:srgbClr val="080808"/>
                </a:solidFill>
                <a:effectLst/>
                <a:uLnTx/>
                <a:uFillTx/>
                <a:latin typeface="Corbel" pitchFamily="34" charset="0"/>
                <a:cs typeface="Arial" pitchFamily="34" charset="0"/>
              </a:rPr>
              <a:t> de l’acétylcholine ). </a:t>
            </a:r>
          </a:p>
          <a:p>
            <a:pPr marL="274320" lvl="0" indent="-274320">
              <a:lnSpc>
                <a:spcPct val="150000"/>
              </a:lnSpc>
              <a:spcBef>
                <a:spcPct val="20000"/>
              </a:spcBef>
              <a:buClr>
                <a:schemeClr val="accent1"/>
              </a:buClr>
              <a:buSzPct val="85000"/>
              <a:defRPr/>
            </a:pPr>
            <a:r>
              <a:rPr lang="fr-FR" sz="2000" b="1" dirty="0" smtClean="0">
                <a:solidFill>
                  <a:srgbClr val="C00000"/>
                </a:solidFill>
                <a:latin typeface="Corbel" pitchFamily="34" charset="0"/>
                <a:cs typeface="Arial" pitchFamily="34" charset="0"/>
              </a:rPr>
              <a:t>NB : </a:t>
            </a:r>
            <a:r>
              <a:rPr lang="fr-FR" dirty="0" smtClean="0">
                <a:solidFill>
                  <a:srgbClr val="000000"/>
                </a:solidFill>
                <a:latin typeface="Corbel" pitchFamily="34" charset="0"/>
              </a:rPr>
              <a:t>l’inflammation accompagne pratiquement toujours le processus auto-immun</a:t>
            </a:r>
            <a:endParaRPr kumimoji="0" lang="fr-FR" b="0" i="0" u="none" strike="noStrike" kern="1200" cap="none" spc="0" normalizeH="0" baseline="0" noProof="0" dirty="0" smtClean="0">
              <a:ln>
                <a:noFill/>
              </a:ln>
              <a:solidFill>
                <a:srgbClr val="080808"/>
              </a:solidFill>
              <a:effectLst/>
              <a:uLnTx/>
              <a:uFillTx/>
              <a:latin typeface="Corbel" pitchFamily="34" charset="0"/>
              <a:cs typeface="Arial" pitchFamily="34" charset="0"/>
            </a:endParaRPr>
          </a:p>
        </p:txBody>
      </p:sp>
      <p:sp>
        <p:nvSpPr>
          <p:cNvPr id="4" name="Rectangle 3"/>
          <p:cNvSpPr/>
          <p:nvPr/>
        </p:nvSpPr>
        <p:spPr>
          <a:xfrm>
            <a:off x="497352" y="219669"/>
            <a:ext cx="3571812" cy="496996"/>
          </a:xfrm>
          <a:prstGeom prst="rect">
            <a:avLst/>
          </a:prstGeom>
        </p:spPr>
        <p:txBody>
          <a:bodyPr wrap="none">
            <a:spAutoFit/>
          </a:bodyPr>
          <a:lstStyle/>
          <a:p>
            <a:pPr marL="342900" lvl="0" indent="-342900">
              <a:lnSpc>
                <a:spcPct val="150000"/>
              </a:lnSpc>
              <a:spcBef>
                <a:spcPct val="20000"/>
              </a:spcBef>
              <a:buClr>
                <a:srgbClr val="FF0000"/>
              </a:buClr>
              <a:defRPr/>
            </a:pPr>
            <a:r>
              <a:rPr lang="fr-FR" sz="2000" b="1" dirty="0" smtClean="0">
                <a:solidFill>
                  <a:srgbClr val="C00000"/>
                </a:solidFill>
                <a:latin typeface="Arial" pitchFamily="34" charset="0"/>
                <a:cs typeface="Arial" pitchFamily="34" charset="0"/>
              </a:rPr>
              <a:t>d- Mécanismes lésionnels  </a:t>
            </a:r>
            <a:r>
              <a:rPr lang="fr-FR" sz="2000" b="1" dirty="0">
                <a:solidFill>
                  <a:srgbClr val="C00000"/>
                </a:solidFill>
                <a:latin typeface="Arial" pitchFamily="34" charset="0"/>
                <a:cs typeface="Arial" pitchFamily="34" charset="0"/>
              </a:rPr>
              <a:t>:</a:t>
            </a:r>
          </a:p>
        </p:txBody>
      </p:sp>
      <p:sp>
        <p:nvSpPr>
          <p:cNvPr id="7" name="Organigramme : Connecteur 6"/>
          <p:cNvSpPr/>
          <p:nvPr/>
        </p:nvSpPr>
        <p:spPr>
          <a:xfrm>
            <a:off x="396106" y="3541438"/>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Organigramme : Connecteur 7"/>
          <p:cNvSpPr/>
          <p:nvPr/>
        </p:nvSpPr>
        <p:spPr>
          <a:xfrm>
            <a:off x="396106" y="1596652"/>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Organigramme : Connecteur 8"/>
          <p:cNvSpPr/>
          <p:nvPr/>
        </p:nvSpPr>
        <p:spPr>
          <a:xfrm>
            <a:off x="396106" y="4332956"/>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Organigramme : Connecteur 9"/>
          <p:cNvSpPr/>
          <p:nvPr/>
        </p:nvSpPr>
        <p:spPr>
          <a:xfrm>
            <a:off x="396106" y="2532756"/>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5929322" y="4213230"/>
            <a:ext cx="2357454" cy="1588"/>
          </a:xfrm>
          <a:prstGeom prst="line">
            <a:avLst/>
          </a:prstGeom>
          <a:ln/>
        </p:spPr>
        <p:style>
          <a:lnRef idx="3">
            <a:schemeClr val="dk1"/>
          </a:lnRef>
          <a:fillRef idx="0">
            <a:schemeClr val="dk1"/>
          </a:fillRef>
          <a:effectRef idx="2">
            <a:schemeClr val="dk1"/>
          </a:effectRef>
          <a:fontRef idx="minor">
            <a:schemeClr val="tx1"/>
          </a:fontRef>
        </p:style>
      </p:cxnSp>
      <p:sp>
        <p:nvSpPr>
          <p:cNvPr id="4" name="ZoneTexte 3"/>
          <p:cNvSpPr txBox="1"/>
          <p:nvPr/>
        </p:nvSpPr>
        <p:spPr>
          <a:xfrm>
            <a:off x="1403648" y="3070701"/>
            <a:ext cx="6542753" cy="707886"/>
          </a:xfrm>
          <a:prstGeom prst="rect">
            <a:avLst/>
          </a:prstGeom>
          <a:noFill/>
        </p:spPr>
        <p:txBody>
          <a:bodyPr wrap="none" rtlCol="0">
            <a:spAutoFit/>
          </a:bodyPr>
          <a:lstStyle/>
          <a:p>
            <a:r>
              <a:rPr lang="fr-FR" sz="4000" b="1" dirty="0" smtClean="0">
                <a:solidFill>
                  <a:schemeClr val="bg1"/>
                </a:solidFill>
                <a:latin typeface="Arial" pitchFamily="34" charset="0"/>
                <a:cs typeface="Arial" pitchFamily="34" charset="0"/>
              </a:rPr>
              <a:t>IV- Classification des MAI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395536" y="220578"/>
            <a:ext cx="3512757"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V- Classification des MAI </a:t>
            </a:r>
            <a:r>
              <a:rPr lang="fr-FR" sz="2000" b="1" dirty="0" smtClean="0">
                <a:solidFill>
                  <a:srgbClr val="C00000"/>
                </a:solidFill>
                <a:latin typeface="Arial" pitchFamily="34" charset="0"/>
                <a:cs typeface="Arial" pitchFamily="34" charset="0"/>
              </a:rPr>
              <a:t>: </a:t>
            </a:r>
            <a:endParaRPr lang="fr-FR" sz="2000" b="1" dirty="0">
              <a:solidFill>
                <a:srgbClr val="C00000"/>
              </a:solidFill>
              <a:latin typeface="Arial" pitchFamily="34" charset="0"/>
              <a:cs typeface="Arial" pitchFamily="34" charset="0"/>
            </a:endParaRPr>
          </a:p>
        </p:txBody>
      </p:sp>
      <p:sp>
        <p:nvSpPr>
          <p:cNvPr id="5" name="Espace réservé du contenu 2"/>
          <p:cNvSpPr txBox="1">
            <a:spLocks/>
          </p:cNvSpPr>
          <p:nvPr/>
        </p:nvSpPr>
        <p:spPr>
          <a:xfrm>
            <a:off x="539552" y="2491756"/>
            <a:ext cx="4464496" cy="1080120"/>
          </a:xfrm>
          <a:prstGeom prst="rect">
            <a:avLst/>
          </a:prstGeom>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lang="fr-FR" sz="1600" dirty="0" smtClean="0">
              <a:solidFill>
                <a:schemeClr val="tx1">
                  <a:lumMod val="95000"/>
                  <a:lumOff val="5000"/>
                </a:schemeClr>
              </a:solidFill>
              <a:latin typeface="Century Schoolbook" pitchFamily="18" charset="0"/>
            </a:endParaRPr>
          </a:p>
        </p:txBody>
      </p:sp>
      <p:sp>
        <p:nvSpPr>
          <p:cNvPr id="10" name="Espace réservé du contenu 2"/>
          <p:cNvSpPr txBox="1">
            <a:spLocks/>
          </p:cNvSpPr>
          <p:nvPr/>
        </p:nvSpPr>
        <p:spPr>
          <a:xfrm>
            <a:off x="611560" y="5085184"/>
            <a:ext cx="1368152" cy="432048"/>
          </a:xfrm>
          <a:prstGeom prst="rect">
            <a:avLst/>
          </a:prstGeom>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lang="fr-FR" sz="2000" b="1" dirty="0" smtClean="0">
              <a:solidFill>
                <a:srgbClr val="080808"/>
              </a:solidFill>
              <a:latin typeface="Century Schoolbook" pitchFamily="18" charset="0"/>
            </a:endParaRPr>
          </a:p>
        </p:txBody>
      </p:sp>
      <p:sp>
        <p:nvSpPr>
          <p:cNvPr id="12" name="Espace réservé du contenu 2"/>
          <p:cNvSpPr txBox="1">
            <a:spLocks/>
          </p:cNvSpPr>
          <p:nvPr/>
        </p:nvSpPr>
        <p:spPr>
          <a:xfrm>
            <a:off x="611560" y="5589240"/>
            <a:ext cx="3531242" cy="432048"/>
          </a:xfrm>
          <a:prstGeom prst="rect">
            <a:avLst/>
          </a:prstGeom>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lang="fr-FR" sz="2000" b="1" dirty="0" smtClean="0">
              <a:solidFill>
                <a:srgbClr val="080808"/>
              </a:solidFill>
              <a:latin typeface="Century Schoolbook" pitchFamily="18" charset="0"/>
            </a:endParaRPr>
          </a:p>
        </p:txBody>
      </p:sp>
      <p:sp>
        <p:nvSpPr>
          <p:cNvPr id="15" name="Espace réservé du contenu 2"/>
          <p:cNvSpPr txBox="1">
            <a:spLocks/>
          </p:cNvSpPr>
          <p:nvPr/>
        </p:nvSpPr>
        <p:spPr>
          <a:xfrm>
            <a:off x="5148064" y="2925514"/>
            <a:ext cx="3429024" cy="432048"/>
          </a:xfrm>
          <a:prstGeom prst="rect">
            <a:avLst/>
          </a:prstGeom>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lang="fr-FR" sz="2000" b="1" dirty="0" smtClean="0">
              <a:solidFill>
                <a:schemeClr val="accent3">
                  <a:lumMod val="50000"/>
                </a:schemeClr>
              </a:solidFill>
              <a:latin typeface="Century Schoolbook" pitchFamily="18" charset="0"/>
            </a:endParaRPr>
          </a:p>
        </p:txBody>
      </p:sp>
      <p:sp>
        <p:nvSpPr>
          <p:cNvPr id="16" name="Espace réservé du contenu 2"/>
          <p:cNvSpPr txBox="1">
            <a:spLocks/>
          </p:cNvSpPr>
          <p:nvPr/>
        </p:nvSpPr>
        <p:spPr>
          <a:xfrm>
            <a:off x="5214942" y="3429000"/>
            <a:ext cx="2664296" cy="432048"/>
          </a:xfrm>
          <a:prstGeom prst="rect">
            <a:avLst/>
          </a:prstGeom>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lang="fr-FR" sz="2000" b="1" dirty="0" smtClean="0">
              <a:solidFill>
                <a:schemeClr val="accent3">
                  <a:lumMod val="50000"/>
                </a:schemeClr>
              </a:solidFill>
              <a:latin typeface="Century Schoolbook" pitchFamily="18" charset="0"/>
            </a:endParaRPr>
          </a:p>
        </p:txBody>
      </p:sp>
      <p:sp>
        <p:nvSpPr>
          <p:cNvPr id="19" name="Espace réservé du contenu 2"/>
          <p:cNvSpPr txBox="1">
            <a:spLocks/>
          </p:cNvSpPr>
          <p:nvPr/>
        </p:nvSpPr>
        <p:spPr>
          <a:xfrm>
            <a:off x="5143504" y="5129896"/>
            <a:ext cx="3749546" cy="432048"/>
          </a:xfrm>
          <a:prstGeom prst="rect">
            <a:avLst/>
          </a:prstGeom>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lang="fr-FR" sz="2000" b="1" dirty="0" smtClean="0">
              <a:solidFill>
                <a:schemeClr val="accent3">
                  <a:lumMod val="50000"/>
                </a:schemeClr>
              </a:solidFill>
              <a:latin typeface="Century Schoolbook" pitchFamily="18" charset="0"/>
            </a:endParaRPr>
          </a:p>
        </p:txBody>
      </p:sp>
      <p:sp>
        <p:nvSpPr>
          <p:cNvPr id="20" name="Espace réservé du contenu 2"/>
          <p:cNvSpPr txBox="1">
            <a:spLocks/>
          </p:cNvSpPr>
          <p:nvPr/>
        </p:nvSpPr>
        <p:spPr>
          <a:xfrm>
            <a:off x="5144106" y="4500570"/>
            <a:ext cx="3999926" cy="432048"/>
          </a:xfrm>
          <a:prstGeom prst="rect">
            <a:avLst/>
          </a:prstGeom>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lang="fr-FR" sz="2000" b="1" dirty="0" smtClean="0">
              <a:solidFill>
                <a:schemeClr val="accent3">
                  <a:lumMod val="50000"/>
                </a:schemeClr>
              </a:solidFill>
              <a:latin typeface="Century Schoolbook" pitchFamily="18" charset="0"/>
            </a:endParaRPr>
          </a:p>
        </p:txBody>
      </p:sp>
      <p:sp>
        <p:nvSpPr>
          <p:cNvPr id="21" name="Espace réservé du contenu 2"/>
          <p:cNvSpPr txBox="1">
            <a:spLocks/>
          </p:cNvSpPr>
          <p:nvPr/>
        </p:nvSpPr>
        <p:spPr>
          <a:xfrm>
            <a:off x="5214942" y="5643578"/>
            <a:ext cx="3384376" cy="432048"/>
          </a:xfrm>
          <a:prstGeom prst="rect">
            <a:avLst/>
          </a:prstGeom>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lang="fr-FR" sz="2000" b="1" dirty="0" smtClean="0">
              <a:solidFill>
                <a:schemeClr val="accent3">
                  <a:lumMod val="50000"/>
                </a:schemeClr>
              </a:solidFill>
              <a:latin typeface="Century Schoolbook" pitchFamily="18" charset="0"/>
            </a:endParaRPr>
          </a:p>
        </p:txBody>
      </p:sp>
      <p:sp>
        <p:nvSpPr>
          <p:cNvPr id="22" name="ZoneTexte 21"/>
          <p:cNvSpPr txBox="1"/>
          <p:nvPr/>
        </p:nvSpPr>
        <p:spPr>
          <a:xfrm>
            <a:off x="561783" y="755412"/>
            <a:ext cx="7106561" cy="369332"/>
          </a:xfrm>
          <a:prstGeom prst="rect">
            <a:avLst/>
          </a:prstGeom>
          <a:noFill/>
        </p:spPr>
        <p:txBody>
          <a:bodyPr wrap="none" rtlCol="0">
            <a:spAutoFit/>
          </a:bodyPr>
          <a:lstStyle/>
          <a:p>
            <a:r>
              <a:rPr lang="fr-FR" dirty="0" smtClean="0">
                <a:solidFill>
                  <a:srgbClr val="080808"/>
                </a:solidFill>
                <a:latin typeface="Corbel" pitchFamily="34" charset="0"/>
              </a:rPr>
              <a:t>Les MAI sont classées en fonction de la répartition de l’auto-antigène en :</a:t>
            </a:r>
            <a:endParaRPr lang="fr-FR" dirty="0">
              <a:solidFill>
                <a:srgbClr val="080808"/>
              </a:solidFill>
              <a:latin typeface="Corbel" pitchFamily="34" charset="0"/>
            </a:endParaRPr>
          </a:p>
        </p:txBody>
      </p:sp>
      <p:sp>
        <p:nvSpPr>
          <p:cNvPr id="23" name="Flèche droite rayée 22"/>
          <p:cNvSpPr/>
          <p:nvPr/>
        </p:nvSpPr>
        <p:spPr>
          <a:xfrm>
            <a:off x="324668" y="908720"/>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26" name="Picture 2" descr="C:\Users\toshiba\Desktop\Sans titre.png"/>
          <p:cNvPicPr>
            <a:picLocks noChangeAspect="1" noChangeArrowheads="1"/>
          </p:cNvPicPr>
          <p:nvPr/>
        </p:nvPicPr>
        <p:blipFill>
          <a:blip r:embed="rId2" cstate="print"/>
          <a:srcRect t="2910"/>
          <a:stretch>
            <a:fillRect/>
          </a:stretch>
        </p:blipFill>
        <p:spPr bwMode="auto">
          <a:xfrm>
            <a:off x="508000" y="1196752"/>
            <a:ext cx="8126413" cy="511256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5929322" y="4213230"/>
            <a:ext cx="2357454" cy="1588"/>
          </a:xfrm>
          <a:prstGeom prst="line">
            <a:avLst/>
          </a:prstGeom>
          <a:ln/>
        </p:spPr>
        <p:style>
          <a:lnRef idx="3">
            <a:schemeClr val="dk1"/>
          </a:lnRef>
          <a:fillRef idx="0">
            <a:schemeClr val="dk1"/>
          </a:fillRef>
          <a:effectRef idx="2">
            <a:schemeClr val="dk1"/>
          </a:effectRef>
          <a:fontRef idx="minor">
            <a:schemeClr val="tx1"/>
          </a:fontRef>
        </p:style>
      </p:cxnSp>
      <p:sp>
        <p:nvSpPr>
          <p:cNvPr id="4" name="ZoneTexte 3"/>
          <p:cNvSpPr txBox="1"/>
          <p:nvPr/>
        </p:nvSpPr>
        <p:spPr>
          <a:xfrm>
            <a:off x="1979712" y="3140968"/>
            <a:ext cx="5442708" cy="646331"/>
          </a:xfrm>
          <a:prstGeom prst="rect">
            <a:avLst/>
          </a:prstGeom>
          <a:noFill/>
        </p:spPr>
        <p:txBody>
          <a:bodyPr wrap="none" rtlCol="0">
            <a:spAutoFit/>
          </a:bodyPr>
          <a:lstStyle/>
          <a:p>
            <a:r>
              <a:rPr lang="fr-FR" sz="3600" b="1" dirty="0" smtClean="0">
                <a:solidFill>
                  <a:schemeClr val="bg1"/>
                </a:solidFill>
                <a:latin typeface="Arial" pitchFamily="34" charset="0"/>
                <a:cs typeface="Arial" pitchFamily="34" charset="0"/>
              </a:rPr>
              <a:t>V- Exploration des MAI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95536" y="476672"/>
            <a:ext cx="4089709"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a- Auto-anticorps dans les MAI :</a:t>
            </a:r>
            <a:endParaRPr lang="fr-FR" sz="2000" b="1" dirty="0">
              <a:solidFill>
                <a:srgbClr val="C00000"/>
              </a:solidFill>
              <a:latin typeface="Arial" pitchFamily="34" charset="0"/>
              <a:cs typeface="Arial" pitchFamily="34" charset="0"/>
            </a:endParaRPr>
          </a:p>
        </p:txBody>
      </p:sp>
      <p:sp>
        <p:nvSpPr>
          <p:cNvPr id="4" name="ZoneTexte 3"/>
          <p:cNvSpPr txBox="1"/>
          <p:nvPr/>
        </p:nvSpPr>
        <p:spPr>
          <a:xfrm>
            <a:off x="436698" y="5805264"/>
            <a:ext cx="8095742" cy="369332"/>
          </a:xfrm>
          <a:prstGeom prst="rect">
            <a:avLst/>
          </a:prstGeom>
          <a:noFill/>
        </p:spPr>
        <p:txBody>
          <a:bodyPr wrap="none" rtlCol="0">
            <a:spAutoFit/>
          </a:bodyPr>
          <a:lstStyle/>
          <a:p>
            <a:r>
              <a:rPr lang="fr-FR" dirty="0" smtClean="0">
                <a:solidFill>
                  <a:srgbClr val="000000"/>
                </a:solidFill>
                <a:latin typeface="Corbel" pitchFamily="34" charset="0"/>
              </a:rPr>
              <a:t>Plusieurs techniques peuvent être utilisées : IF,ELISA,RAI, précipitation ou </a:t>
            </a:r>
            <a:r>
              <a:rPr lang="fr-FR" dirty="0" err="1" smtClean="0">
                <a:solidFill>
                  <a:srgbClr val="000000"/>
                </a:solidFill>
                <a:latin typeface="Corbel" pitchFamily="34" charset="0"/>
              </a:rPr>
              <a:t>Luminex</a:t>
            </a:r>
            <a:r>
              <a:rPr lang="fr-FR" dirty="0" smtClean="0">
                <a:solidFill>
                  <a:srgbClr val="000000"/>
                </a:solidFill>
                <a:latin typeface="Corbel" pitchFamily="34" charset="0"/>
              </a:rPr>
              <a:t> </a:t>
            </a:r>
            <a:endParaRPr lang="fr-FR" dirty="0">
              <a:solidFill>
                <a:srgbClr val="000000"/>
              </a:solidFill>
              <a:latin typeface="Corbel" pitchFamily="34" charset="0"/>
            </a:endParaRPr>
          </a:p>
        </p:txBody>
      </p:sp>
      <p:sp>
        <p:nvSpPr>
          <p:cNvPr id="5" name="Flèche droite rayée 4"/>
          <p:cNvSpPr/>
          <p:nvPr/>
        </p:nvSpPr>
        <p:spPr>
          <a:xfrm>
            <a:off x="251520" y="5950420"/>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26" name="Picture 2" descr="C:\Users\toshiba\Desktop\Sans titre.png"/>
          <p:cNvPicPr>
            <a:picLocks noChangeAspect="1" noChangeArrowheads="1"/>
          </p:cNvPicPr>
          <p:nvPr/>
        </p:nvPicPr>
        <p:blipFill>
          <a:blip r:embed="rId3" cstate="print"/>
          <a:srcRect r="7895"/>
          <a:stretch>
            <a:fillRect/>
          </a:stretch>
        </p:blipFill>
        <p:spPr bwMode="auto">
          <a:xfrm>
            <a:off x="467544" y="1124744"/>
            <a:ext cx="8208912" cy="444624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39552" y="404664"/>
            <a:ext cx="6436377"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b- Exploration des MAI non spécifiques d’organes :</a:t>
            </a:r>
            <a:endParaRPr lang="fr-FR" sz="2000" b="1" dirty="0">
              <a:solidFill>
                <a:srgbClr val="C00000"/>
              </a:solidFill>
              <a:latin typeface="Arial" pitchFamily="34" charset="0"/>
              <a:cs typeface="Arial" pitchFamily="34" charset="0"/>
            </a:endParaRPr>
          </a:p>
        </p:txBody>
      </p:sp>
      <p:pic>
        <p:nvPicPr>
          <p:cNvPr id="1026" name="Picture 2" descr="C:\Users\toshiba\Desktop\Sans titre.png"/>
          <p:cNvPicPr>
            <a:picLocks noChangeAspect="1" noChangeArrowheads="1"/>
          </p:cNvPicPr>
          <p:nvPr/>
        </p:nvPicPr>
        <p:blipFill>
          <a:blip r:embed="rId2" cstate="print"/>
          <a:srcRect/>
          <a:stretch>
            <a:fillRect/>
          </a:stretch>
        </p:blipFill>
        <p:spPr bwMode="auto">
          <a:xfrm>
            <a:off x="341313" y="757238"/>
            <a:ext cx="8459787" cy="5343525"/>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95536" y="332656"/>
            <a:ext cx="5032275"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1- Exploration des connectivites à AAN:</a:t>
            </a:r>
            <a:endParaRPr lang="fr-FR" sz="2000" b="1" dirty="0">
              <a:solidFill>
                <a:srgbClr val="C00000"/>
              </a:solidFill>
              <a:latin typeface="Arial" pitchFamily="34" charset="0"/>
              <a:cs typeface="Arial" pitchFamily="34" charset="0"/>
            </a:endParaRPr>
          </a:p>
        </p:txBody>
      </p:sp>
      <p:pic>
        <p:nvPicPr>
          <p:cNvPr id="1027" name="Picture 3"/>
          <p:cNvPicPr>
            <a:picLocks noChangeAspect="1" noChangeArrowheads="1"/>
          </p:cNvPicPr>
          <p:nvPr/>
        </p:nvPicPr>
        <p:blipFill>
          <a:blip r:embed="rId2" cstate="print"/>
          <a:srcRect/>
          <a:stretch>
            <a:fillRect/>
          </a:stretch>
        </p:blipFill>
        <p:spPr bwMode="auto">
          <a:xfrm>
            <a:off x="827584" y="1803632"/>
            <a:ext cx="7848872" cy="4505688"/>
          </a:xfrm>
          <a:prstGeom prst="rect">
            <a:avLst/>
          </a:prstGeom>
          <a:noFill/>
          <a:ln w="9525">
            <a:noFill/>
            <a:miter lim="800000"/>
            <a:headEnd/>
            <a:tailEnd/>
          </a:ln>
        </p:spPr>
      </p:pic>
      <p:sp>
        <p:nvSpPr>
          <p:cNvPr id="4" name="ZoneTexte 3"/>
          <p:cNvSpPr txBox="1"/>
          <p:nvPr/>
        </p:nvSpPr>
        <p:spPr>
          <a:xfrm>
            <a:off x="539552" y="764704"/>
            <a:ext cx="8010013" cy="923330"/>
          </a:xfrm>
          <a:prstGeom prst="rect">
            <a:avLst/>
          </a:prstGeom>
          <a:noFill/>
        </p:spPr>
        <p:txBody>
          <a:bodyPr wrap="none" rtlCol="0">
            <a:spAutoFit/>
          </a:bodyPr>
          <a:lstStyle/>
          <a:p>
            <a:pPr>
              <a:lnSpc>
                <a:spcPct val="150000"/>
              </a:lnSpc>
            </a:pPr>
            <a:r>
              <a:rPr lang="fr-FR" dirty="0" smtClean="0">
                <a:solidFill>
                  <a:srgbClr val="080808"/>
                </a:solidFill>
                <a:latin typeface="Corbel" pitchFamily="34" charset="0"/>
              </a:rPr>
              <a:t>Les connectivites à AAN sont caractérisées par la présence dans le sérum des auto-</a:t>
            </a:r>
          </a:p>
          <a:p>
            <a:pPr>
              <a:lnSpc>
                <a:spcPct val="150000"/>
              </a:lnSpc>
            </a:pPr>
            <a:r>
              <a:rPr lang="fr-FR" dirty="0" smtClean="0">
                <a:solidFill>
                  <a:srgbClr val="080808"/>
                </a:solidFill>
                <a:latin typeface="Corbel" pitchFamily="34" charset="0"/>
              </a:rPr>
              <a:t>anticorps dirigés contre l’un des constituants du noyau :</a:t>
            </a:r>
            <a:endParaRPr lang="fr-FR" dirty="0">
              <a:solidFill>
                <a:srgbClr val="080808"/>
              </a:solidFill>
              <a:latin typeface="Corbel" pitchFamily="34" charset="0"/>
            </a:endParaRPr>
          </a:p>
        </p:txBody>
      </p:sp>
      <p:sp>
        <p:nvSpPr>
          <p:cNvPr id="5" name="Flèche droite rayée 4"/>
          <p:cNvSpPr/>
          <p:nvPr/>
        </p:nvSpPr>
        <p:spPr>
          <a:xfrm>
            <a:off x="323528" y="1053876"/>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112842" y="548680"/>
            <a:ext cx="5779638" cy="5493812"/>
          </a:xfrm>
          <a:prstGeom prst="rect">
            <a:avLst/>
          </a:prstGeom>
          <a:noFill/>
        </p:spPr>
        <p:txBody>
          <a:bodyPr wrap="square" rtlCol="0">
            <a:spAutoFit/>
          </a:bodyPr>
          <a:lstStyle/>
          <a:p>
            <a:pPr>
              <a:lnSpc>
                <a:spcPct val="150000"/>
              </a:lnSpc>
            </a:pPr>
            <a:r>
              <a:rPr lang="fr-FR" b="1" dirty="0" smtClean="0">
                <a:solidFill>
                  <a:srgbClr val="000000"/>
                </a:solidFill>
                <a:latin typeface="Arial" pitchFamily="34" charset="0"/>
                <a:ea typeface="Arial Unicode MS" pitchFamily="34" charset="-128"/>
                <a:cs typeface="Arial" pitchFamily="34" charset="0"/>
              </a:rPr>
              <a:t>I- Introduction</a:t>
            </a:r>
          </a:p>
          <a:p>
            <a:pPr>
              <a:lnSpc>
                <a:spcPct val="150000"/>
              </a:lnSpc>
            </a:pPr>
            <a:r>
              <a:rPr lang="fr-FR" b="1" dirty="0" smtClean="0">
                <a:solidFill>
                  <a:srgbClr val="000000"/>
                </a:solidFill>
                <a:latin typeface="Arial" pitchFamily="34" charset="0"/>
                <a:ea typeface="Arial Unicode MS" pitchFamily="34" charset="-128"/>
                <a:cs typeface="Arial" pitchFamily="34" charset="0"/>
              </a:rPr>
              <a:t>II- Définitions</a:t>
            </a:r>
          </a:p>
          <a:p>
            <a:pPr>
              <a:lnSpc>
                <a:spcPct val="150000"/>
              </a:lnSpc>
            </a:pPr>
            <a:r>
              <a:rPr lang="fr-FR" b="1" dirty="0" smtClean="0">
                <a:solidFill>
                  <a:srgbClr val="000000"/>
                </a:solidFill>
                <a:latin typeface="Arial" pitchFamily="34" charset="0"/>
                <a:ea typeface="Arial Unicode MS" pitchFamily="34" charset="-128"/>
                <a:cs typeface="Arial" pitchFamily="34" charset="0"/>
              </a:rPr>
              <a:t>III- Etiopathogénie</a:t>
            </a:r>
          </a:p>
          <a:p>
            <a:pPr indent="630238">
              <a:lnSpc>
                <a:spcPct val="150000"/>
              </a:lnSpc>
            </a:pPr>
            <a:r>
              <a:rPr lang="fr-FR" dirty="0" smtClean="0">
                <a:solidFill>
                  <a:srgbClr val="000000"/>
                </a:solidFill>
                <a:latin typeface="Arial" pitchFamily="34" charset="0"/>
                <a:ea typeface="Arial Unicode MS" pitchFamily="34" charset="-128"/>
                <a:cs typeface="Arial" pitchFamily="34" charset="0"/>
              </a:rPr>
              <a:t>a- Facteurs génétiques</a:t>
            </a:r>
          </a:p>
          <a:p>
            <a:pPr indent="630238">
              <a:lnSpc>
                <a:spcPct val="150000"/>
              </a:lnSpc>
            </a:pPr>
            <a:r>
              <a:rPr lang="fr-FR" dirty="0" smtClean="0">
                <a:solidFill>
                  <a:srgbClr val="000000"/>
                </a:solidFill>
                <a:latin typeface="Arial" pitchFamily="34" charset="0"/>
                <a:ea typeface="Arial Unicode MS" pitchFamily="34" charset="-128"/>
                <a:cs typeface="Arial" pitchFamily="34" charset="0"/>
              </a:rPr>
              <a:t>b- Facteurs immunologiques</a:t>
            </a:r>
          </a:p>
          <a:p>
            <a:pPr indent="630238">
              <a:lnSpc>
                <a:spcPct val="150000"/>
              </a:lnSpc>
            </a:pPr>
            <a:r>
              <a:rPr lang="fr-FR" dirty="0" smtClean="0">
                <a:solidFill>
                  <a:srgbClr val="000000"/>
                </a:solidFill>
                <a:latin typeface="Arial" pitchFamily="34" charset="0"/>
                <a:ea typeface="Arial Unicode MS" pitchFamily="34" charset="-128"/>
                <a:cs typeface="Arial" pitchFamily="34" charset="0"/>
              </a:rPr>
              <a:t>c- Facteurs de déclenchement </a:t>
            </a:r>
          </a:p>
          <a:p>
            <a:pPr indent="630238">
              <a:lnSpc>
                <a:spcPct val="150000"/>
              </a:lnSpc>
            </a:pPr>
            <a:r>
              <a:rPr lang="fr-FR" dirty="0" smtClean="0">
                <a:solidFill>
                  <a:srgbClr val="000000"/>
                </a:solidFill>
                <a:latin typeface="Arial" pitchFamily="34" charset="0"/>
                <a:ea typeface="Arial Unicode MS" pitchFamily="34" charset="-128"/>
                <a:cs typeface="Arial" pitchFamily="34" charset="0"/>
              </a:rPr>
              <a:t>d- Mécanismes lésionnels</a:t>
            </a:r>
          </a:p>
          <a:p>
            <a:pPr>
              <a:lnSpc>
                <a:spcPct val="150000"/>
              </a:lnSpc>
            </a:pPr>
            <a:r>
              <a:rPr lang="fr-FR" b="1" dirty="0" smtClean="0">
                <a:solidFill>
                  <a:srgbClr val="000000"/>
                </a:solidFill>
                <a:latin typeface="Arial" pitchFamily="34" charset="0"/>
                <a:ea typeface="Arial Unicode MS" pitchFamily="34" charset="-128"/>
                <a:cs typeface="Arial" pitchFamily="34" charset="0"/>
              </a:rPr>
              <a:t>IV- Classification des MAI</a:t>
            </a:r>
          </a:p>
          <a:p>
            <a:pPr>
              <a:lnSpc>
                <a:spcPct val="150000"/>
              </a:lnSpc>
            </a:pPr>
            <a:r>
              <a:rPr lang="fr-FR" b="1" dirty="0" smtClean="0">
                <a:solidFill>
                  <a:srgbClr val="000000"/>
                </a:solidFill>
                <a:latin typeface="Arial" pitchFamily="34" charset="0"/>
                <a:ea typeface="Arial Unicode MS" pitchFamily="34" charset="-128"/>
                <a:cs typeface="Arial" pitchFamily="34" charset="0"/>
              </a:rPr>
              <a:t>V- Exploration des MAI </a:t>
            </a:r>
          </a:p>
          <a:p>
            <a:pPr>
              <a:lnSpc>
                <a:spcPct val="150000"/>
              </a:lnSpc>
            </a:pPr>
            <a:r>
              <a:rPr lang="fr-FR" dirty="0" smtClean="0">
                <a:solidFill>
                  <a:srgbClr val="000000"/>
                </a:solidFill>
                <a:latin typeface="Arial" pitchFamily="34" charset="0"/>
                <a:ea typeface="Arial Unicode MS" pitchFamily="34" charset="-128"/>
                <a:cs typeface="Arial" pitchFamily="34" charset="0"/>
              </a:rPr>
              <a:t>a- Auto-anticorps et MAI</a:t>
            </a:r>
          </a:p>
          <a:p>
            <a:pPr>
              <a:lnSpc>
                <a:spcPct val="150000"/>
              </a:lnSpc>
            </a:pPr>
            <a:r>
              <a:rPr lang="fr-FR" dirty="0" smtClean="0">
                <a:solidFill>
                  <a:srgbClr val="000000"/>
                </a:solidFill>
                <a:latin typeface="Arial" pitchFamily="34" charset="0"/>
                <a:ea typeface="Arial Unicode MS" pitchFamily="34" charset="-128"/>
                <a:cs typeface="Arial" pitchFamily="34" charset="0"/>
              </a:rPr>
              <a:t>b- Les MAI non spécifiques d’organes</a:t>
            </a:r>
          </a:p>
          <a:p>
            <a:pPr>
              <a:lnSpc>
                <a:spcPct val="150000"/>
              </a:lnSpc>
            </a:pPr>
            <a:r>
              <a:rPr lang="fr-FR" dirty="0" smtClean="0">
                <a:solidFill>
                  <a:srgbClr val="000000"/>
                </a:solidFill>
                <a:latin typeface="Arial" pitchFamily="34" charset="0"/>
                <a:ea typeface="Arial Unicode MS" pitchFamily="34" charset="-128"/>
                <a:cs typeface="Arial" pitchFamily="34" charset="0"/>
              </a:rPr>
              <a:t>c- Les MAI spécifiques d’organes</a:t>
            </a:r>
          </a:p>
          <a:p>
            <a:pPr>
              <a:lnSpc>
                <a:spcPct val="150000"/>
              </a:lnSpc>
            </a:pPr>
            <a:r>
              <a:rPr lang="fr-FR" b="1" dirty="0" smtClean="0">
                <a:solidFill>
                  <a:srgbClr val="000000"/>
                </a:solidFill>
                <a:latin typeface="Arial" pitchFamily="34" charset="0"/>
                <a:ea typeface="Arial Unicode MS" pitchFamily="34" charset="-128"/>
                <a:cs typeface="Arial" pitchFamily="34" charset="0"/>
              </a:rPr>
              <a:t>VI- Conclusion</a:t>
            </a:r>
          </a:p>
        </p:txBody>
      </p:sp>
      <p:sp>
        <p:nvSpPr>
          <p:cNvPr id="6" name="Rectangle 5"/>
          <p:cNvSpPr/>
          <p:nvPr/>
        </p:nvSpPr>
        <p:spPr>
          <a:xfrm rot="16200000">
            <a:off x="-1211458" y="2925915"/>
            <a:ext cx="5173211" cy="1178721"/>
          </a:xfrm>
          <a:prstGeom prst="rect">
            <a:avLst/>
          </a:prstGeom>
        </p:spPr>
        <p:txBody>
          <a:bodyPr wrap="none">
            <a:spAutoFit/>
          </a:bodyPr>
          <a:lstStyle/>
          <a:p>
            <a:pPr>
              <a:lnSpc>
                <a:spcPct val="150000"/>
              </a:lnSpc>
            </a:pPr>
            <a:r>
              <a:rPr lang="fr-FR" sz="5400" b="1" dirty="0" smtClean="0">
                <a:solidFill>
                  <a:schemeClr val="bg1"/>
                </a:solidFill>
                <a:latin typeface="Century Schoolbook" pitchFamily="18" charset="0"/>
              </a:rPr>
              <a:t>Plan du cours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2915816" y="1628800"/>
            <a:ext cx="3059816"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2">
                    <a:lumMod val="60000"/>
                    <a:lumOff val="40000"/>
                  </a:schemeClr>
                </a:solidFill>
                <a:latin typeface="Arial" pitchFamily="34" charset="0"/>
                <a:cs typeface="Arial" pitchFamily="34" charset="0"/>
              </a:rPr>
              <a:t>Recherche des AAN</a:t>
            </a:r>
            <a:endParaRPr lang="fr-FR" sz="2000" b="1" dirty="0">
              <a:solidFill>
                <a:schemeClr val="tx2">
                  <a:lumMod val="60000"/>
                  <a:lumOff val="40000"/>
                </a:schemeClr>
              </a:solidFill>
              <a:latin typeface="Arial" pitchFamily="34" charset="0"/>
              <a:cs typeface="Arial" pitchFamily="34" charset="0"/>
            </a:endParaRPr>
          </a:p>
        </p:txBody>
      </p:sp>
      <p:sp>
        <p:nvSpPr>
          <p:cNvPr id="20" name="ZoneTexte 19"/>
          <p:cNvSpPr txBox="1"/>
          <p:nvPr/>
        </p:nvSpPr>
        <p:spPr>
          <a:xfrm>
            <a:off x="395536" y="332656"/>
            <a:ext cx="5032275"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1- Exploration des connectivites à AAN:</a:t>
            </a:r>
            <a:endParaRPr lang="fr-FR" sz="2000" b="1" dirty="0">
              <a:solidFill>
                <a:srgbClr val="C00000"/>
              </a:solidFill>
              <a:latin typeface="Arial" pitchFamily="34" charset="0"/>
              <a:cs typeface="Arial" pitchFamily="34" charset="0"/>
            </a:endParaRPr>
          </a:p>
        </p:txBody>
      </p:sp>
      <p:pic>
        <p:nvPicPr>
          <p:cNvPr id="6146" name="Picture 2" descr="C:\Users\toshiba\Desktop\Sans titre.png"/>
          <p:cNvPicPr>
            <a:picLocks noChangeAspect="1" noChangeArrowheads="1"/>
          </p:cNvPicPr>
          <p:nvPr/>
        </p:nvPicPr>
        <p:blipFill>
          <a:blip r:embed="rId2" cstate="print"/>
          <a:srcRect l="11695" t="39524" r="4111" b="23811"/>
          <a:stretch>
            <a:fillRect/>
          </a:stretch>
        </p:blipFill>
        <p:spPr bwMode="auto">
          <a:xfrm>
            <a:off x="467544" y="3933056"/>
            <a:ext cx="7884368" cy="1368152"/>
          </a:xfrm>
          <a:prstGeom prst="rect">
            <a:avLst/>
          </a:prstGeom>
          <a:noFill/>
        </p:spPr>
      </p:pic>
      <p:pic>
        <p:nvPicPr>
          <p:cNvPr id="21" name="Picture 2" descr="C:\Users\toshiba\Desktop\Sans titre.png"/>
          <p:cNvPicPr>
            <a:picLocks noChangeAspect="1" noChangeArrowheads="1"/>
          </p:cNvPicPr>
          <p:nvPr/>
        </p:nvPicPr>
        <p:blipFill>
          <a:blip r:embed="rId2" cstate="print"/>
          <a:srcRect l="11695" r="4111" b="67663"/>
          <a:stretch>
            <a:fillRect/>
          </a:stretch>
        </p:blipFill>
        <p:spPr bwMode="auto">
          <a:xfrm>
            <a:off x="467544" y="2420888"/>
            <a:ext cx="7488832" cy="1224136"/>
          </a:xfrm>
          <a:prstGeom prst="rect">
            <a:avLst/>
          </a:prstGeom>
          <a:noFill/>
        </p:spPr>
      </p:pic>
      <p:sp>
        <p:nvSpPr>
          <p:cNvPr id="22" name="ZoneTexte 21"/>
          <p:cNvSpPr txBox="1"/>
          <p:nvPr/>
        </p:nvSpPr>
        <p:spPr>
          <a:xfrm>
            <a:off x="550318" y="5373216"/>
            <a:ext cx="8168070" cy="923330"/>
          </a:xfrm>
          <a:prstGeom prst="rect">
            <a:avLst/>
          </a:prstGeom>
          <a:noFill/>
        </p:spPr>
        <p:txBody>
          <a:bodyPr wrap="none" rtlCol="0">
            <a:spAutoFit/>
          </a:bodyPr>
          <a:lstStyle/>
          <a:p>
            <a:pPr>
              <a:lnSpc>
                <a:spcPct val="150000"/>
              </a:lnSpc>
            </a:pPr>
            <a:r>
              <a:rPr lang="fr-FR" b="1" dirty="0" smtClean="0">
                <a:solidFill>
                  <a:srgbClr val="C00000"/>
                </a:solidFill>
                <a:latin typeface="Corbel" pitchFamily="34" charset="0"/>
              </a:rPr>
              <a:t>Les cellules Hep2 (</a:t>
            </a:r>
            <a:r>
              <a:rPr lang="fr-FR" b="1" dirty="0" err="1" smtClean="0">
                <a:solidFill>
                  <a:srgbClr val="C00000"/>
                </a:solidFill>
                <a:latin typeface="Corbel" pitchFamily="34" charset="0"/>
              </a:rPr>
              <a:t>Human</a:t>
            </a:r>
            <a:r>
              <a:rPr lang="fr-FR" b="1" dirty="0" smtClean="0">
                <a:solidFill>
                  <a:srgbClr val="C00000"/>
                </a:solidFill>
                <a:latin typeface="Corbel" pitchFamily="34" charset="0"/>
              </a:rPr>
              <a:t> épithélioma 2)  </a:t>
            </a:r>
            <a:r>
              <a:rPr lang="fr-FR" dirty="0" smtClean="0">
                <a:solidFill>
                  <a:srgbClr val="080808"/>
                </a:solidFill>
                <a:latin typeface="Corbel" pitchFamily="34" charset="0"/>
              </a:rPr>
              <a:t>: </a:t>
            </a:r>
          </a:p>
          <a:p>
            <a:pPr>
              <a:lnSpc>
                <a:spcPct val="150000"/>
              </a:lnSpc>
            </a:pPr>
            <a:r>
              <a:rPr lang="fr-FR" dirty="0" smtClean="0">
                <a:solidFill>
                  <a:srgbClr val="080808"/>
                </a:solidFill>
                <a:latin typeface="Corbel" pitchFamily="34" charset="0"/>
              </a:rPr>
              <a:t>Cellules cancéreuses du larynx humain ayant un rapport nucléo-cytoplasmique élevé</a:t>
            </a:r>
          </a:p>
        </p:txBody>
      </p:sp>
      <p:sp>
        <p:nvSpPr>
          <p:cNvPr id="23" name="Flèche droite rayée 22"/>
          <p:cNvSpPr/>
          <p:nvPr/>
        </p:nvSpPr>
        <p:spPr>
          <a:xfrm>
            <a:off x="324668" y="6022428"/>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Rectangle 23"/>
          <p:cNvSpPr/>
          <p:nvPr/>
        </p:nvSpPr>
        <p:spPr>
          <a:xfrm>
            <a:off x="467544" y="2204864"/>
            <a:ext cx="8208912" cy="151216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p:cNvSpPr/>
          <p:nvPr/>
        </p:nvSpPr>
        <p:spPr>
          <a:xfrm>
            <a:off x="467544" y="3861048"/>
            <a:ext cx="8208912" cy="151216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à coins arrondis 11"/>
          <p:cNvSpPr/>
          <p:nvPr/>
        </p:nvSpPr>
        <p:spPr>
          <a:xfrm>
            <a:off x="3143240" y="839562"/>
            <a:ext cx="2664296" cy="732050"/>
          </a:xfrm>
          <a:prstGeom prst="roundRect">
            <a:avLst>
              <a:gd name="adj" fmla="val 50000"/>
            </a:avLst>
          </a:prstGeom>
          <a:solidFill>
            <a:srgbClr val="B6DF89"/>
          </a:solidFill>
          <a:ln w="190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accent2">
                    <a:lumMod val="75000"/>
                  </a:schemeClr>
                </a:solidFill>
                <a:latin typeface="Arial" pitchFamily="34" charset="0"/>
                <a:cs typeface="Arial" pitchFamily="34" charset="0"/>
              </a:rPr>
              <a:t>Connectivites</a:t>
            </a:r>
            <a:endParaRPr lang="fr-FR" sz="2000" b="1" dirty="0">
              <a:solidFill>
                <a:schemeClr val="accent2">
                  <a:lumMod val="7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467544" y="2204864"/>
            <a:ext cx="9433048" cy="507831"/>
          </a:xfrm>
          <a:prstGeom prst="rect">
            <a:avLst/>
          </a:prstGeom>
        </p:spPr>
        <p:txBody>
          <a:bodyPr wrap="square">
            <a:spAutoFit/>
          </a:bodyPr>
          <a:lstStyle/>
          <a:p>
            <a:pPr>
              <a:lnSpc>
                <a:spcPct val="150000"/>
              </a:lnSpc>
            </a:pPr>
            <a:r>
              <a:rPr lang="fr-FR" dirty="0" smtClean="0">
                <a:solidFill>
                  <a:srgbClr val="080808"/>
                </a:solidFill>
                <a:latin typeface="Corbel" pitchFamily="34" charset="0"/>
              </a:rPr>
              <a:t>Cellules Hep2 sont fixées  à différents stades de divisions sur des lames  commercialisées</a:t>
            </a:r>
            <a:endParaRPr lang="fr-FR" dirty="0">
              <a:solidFill>
                <a:srgbClr val="080808"/>
              </a:solidFill>
              <a:latin typeface="Corbel" pitchFamily="34" charset="0"/>
            </a:endParaRPr>
          </a:p>
        </p:txBody>
      </p:sp>
      <p:sp>
        <p:nvSpPr>
          <p:cNvPr id="17" name="Flèche droite rayée 16"/>
          <p:cNvSpPr/>
          <p:nvPr/>
        </p:nvSpPr>
        <p:spPr>
          <a:xfrm>
            <a:off x="251520" y="2420888"/>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8" name="Picture 3" descr="C:\Users\toshiba\Desktop\Sans titre.png"/>
          <p:cNvPicPr>
            <a:picLocks noChangeAspect="1" noChangeArrowheads="1"/>
          </p:cNvPicPr>
          <p:nvPr/>
        </p:nvPicPr>
        <p:blipFill>
          <a:blip r:embed="rId2" cstate="print"/>
          <a:srcRect r="25608" b="17967"/>
          <a:stretch>
            <a:fillRect/>
          </a:stretch>
        </p:blipFill>
        <p:spPr bwMode="auto">
          <a:xfrm>
            <a:off x="1475656" y="2852936"/>
            <a:ext cx="6144418" cy="3456384"/>
          </a:xfrm>
          <a:prstGeom prst="rect">
            <a:avLst/>
          </a:prstGeom>
          <a:noFill/>
        </p:spPr>
      </p:pic>
      <p:sp>
        <p:nvSpPr>
          <p:cNvPr id="10" name="Rectangle à coins arrondis 9"/>
          <p:cNvSpPr/>
          <p:nvPr/>
        </p:nvSpPr>
        <p:spPr>
          <a:xfrm>
            <a:off x="3143240" y="839562"/>
            <a:ext cx="2664296" cy="732050"/>
          </a:xfrm>
          <a:prstGeom prst="roundRect">
            <a:avLst>
              <a:gd name="adj" fmla="val 50000"/>
            </a:avLst>
          </a:prstGeom>
          <a:solidFill>
            <a:srgbClr val="B6DF89"/>
          </a:solidFill>
          <a:ln w="190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accent2">
                    <a:lumMod val="75000"/>
                  </a:schemeClr>
                </a:solidFill>
                <a:latin typeface="Arial" pitchFamily="34" charset="0"/>
                <a:cs typeface="Arial" pitchFamily="34" charset="0"/>
              </a:rPr>
              <a:t>Connectivites</a:t>
            </a:r>
            <a:endParaRPr lang="fr-FR" sz="2000" b="1" dirty="0">
              <a:solidFill>
                <a:schemeClr val="accent2">
                  <a:lumMod val="75000"/>
                </a:schemeClr>
              </a:solidFill>
              <a:latin typeface="Arial" pitchFamily="34" charset="0"/>
              <a:cs typeface="Arial" pitchFamily="34" charset="0"/>
            </a:endParaRPr>
          </a:p>
        </p:txBody>
      </p:sp>
      <p:sp>
        <p:nvSpPr>
          <p:cNvPr id="8" name="Rectangle 7"/>
          <p:cNvSpPr/>
          <p:nvPr/>
        </p:nvSpPr>
        <p:spPr>
          <a:xfrm>
            <a:off x="2915816" y="1628800"/>
            <a:ext cx="3059816"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2">
                    <a:lumMod val="60000"/>
                    <a:lumOff val="40000"/>
                  </a:schemeClr>
                </a:solidFill>
                <a:latin typeface="Arial" pitchFamily="34" charset="0"/>
                <a:cs typeface="Arial" pitchFamily="34" charset="0"/>
              </a:rPr>
              <a:t>Recherche des AAN</a:t>
            </a:r>
            <a:endParaRPr lang="fr-FR" sz="2000" b="1" dirty="0">
              <a:solidFill>
                <a:schemeClr val="tx2">
                  <a:lumMod val="60000"/>
                  <a:lumOff val="40000"/>
                </a:schemeClr>
              </a:solidFill>
              <a:latin typeface="Arial" pitchFamily="34" charset="0"/>
              <a:cs typeface="Arial" pitchFamily="34" charset="0"/>
            </a:endParaRPr>
          </a:p>
        </p:txBody>
      </p:sp>
      <p:sp>
        <p:nvSpPr>
          <p:cNvPr id="11" name="ZoneTexte 10"/>
          <p:cNvSpPr txBox="1"/>
          <p:nvPr/>
        </p:nvSpPr>
        <p:spPr>
          <a:xfrm>
            <a:off x="395536" y="332656"/>
            <a:ext cx="5032275"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1- Exploration des connectivites à AAN:</a:t>
            </a:r>
            <a:endParaRPr lang="fr-FR" sz="2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toshiba\Desktop\Sans titre.png"/>
          <p:cNvPicPr>
            <a:picLocks noChangeAspect="1" noChangeArrowheads="1"/>
          </p:cNvPicPr>
          <p:nvPr/>
        </p:nvPicPr>
        <p:blipFill>
          <a:blip r:embed="rId2" cstate="print"/>
          <a:srcRect/>
          <a:stretch>
            <a:fillRect/>
          </a:stretch>
        </p:blipFill>
        <p:spPr bwMode="auto">
          <a:xfrm>
            <a:off x="822325" y="2276872"/>
            <a:ext cx="7497763" cy="4032448"/>
          </a:xfrm>
          <a:prstGeom prst="rect">
            <a:avLst/>
          </a:prstGeom>
          <a:noFill/>
        </p:spPr>
      </p:pic>
      <p:sp>
        <p:nvSpPr>
          <p:cNvPr id="9" name="Rectangle à coins arrondis 8"/>
          <p:cNvSpPr/>
          <p:nvPr/>
        </p:nvSpPr>
        <p:spPr>
          <a:xfrm>
            <a:off x="3143240" y="839562"/>
            <a:ext cx="2664296" cy="732050"/>
          </a:xfrm>
          <a:prstGeom prst="roundRect">
            <a:avLst>
              <a:gd name="adj" fmla="val 50000"/>
            </a:avLst>
          </a:prstGeom>
          <a:solidFill>
            <a:srgbClr val="B6DF89"/>
          </a:solidFill>
          <a:ln w="190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accent2">
                    <a:lumMod val="75000"/>
                  </a:schemeClr>
                </a:solidFill>
                <a:latin typeface="Arial" pitchFamily="34" charset="0"/>
                <a:cs typeface="Arial" pitchFamily="34" charset="0"/>
              </a:rPr>
              <a:t>Connectivites</a:t>
            </a:r>
            <a:endParaRPr lang="fr-FR" sz="2000" b="1" dirty="0">
              <a:solidFill>
                <a:schemeClr val="accent2">
                  <a:lumMod val="75000"/>
                </a:schemeClr>
              </a:solidFill>
              <a:latin typeface="Arial" pitchFamily="34" charset="0"/>
              <a:cs typeface="Arial" pitchFamily="34" charset="0"/>
            </a:endParaRPr>
          </a:p>
        </p:txBody>
      </p:sp>
      <p:sp>
        <p:nvSpPr>
          <p:cNvPr id="6" name="Rectangle 5"/>
          <p:cNvSpPr/>
          <p:nvPr/>
        </p:nvSpPr>
        <p:spPr>
          <a:xfrm>
            <a:off x="2915816" y="1628800"/>
            <a:ext cx="3059816"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2">
                    <a:lumMod val="60000"/>
                    <a:lumOff val="40000"/>
                  </a:schemeClr>
                </a:solidFill>
                <a:latin typeface="Arial" pitchFamily="34" charset="0"/>
                <a:cs typeface="Arial" pitchFamily="34" charset="0"/>
              </a:rPr>
              <a:t>Recherche des AAN</a:t>
            </a:r>
            <a:endParaRPr lang="fr-FR" sz="2000" b="1" dirty="0">
              <a:solidFill>
                <a:schemeClr val="tx2">
                  <a:lumMod val="60000"/>
                  <a:lumOff val="40000"/>
                </a:schemeClr>
              </a:solidFill>
              <a:latin typeface="Arial" pitchFamily="34" charset="0"/>
              <a:cs typeface="Arial" pitchFamily="34" charset="0"/>
            </a:endParaRPr>
          </a:p>
        </p:txBody>
      </p:sp>
      <p:sp>
        <p:nvSpPr>
          <p:cNvPr id="7" name="ZoneTexte 6"/>
          <p:cNvSpPr txBox="1"/>
          <p:nvPr/>
        </p:nvSpPr>
        <p:spPr>
          <a:xfrm>
            <a:off x="395536" y="332656"/>
            <a:ext cx="5032275"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1- Exploration des connectivites à AAN:</a:t>
            </a:r>
            <a:endParaRPr lang="fr-FR" sz="2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57158" y="2428868"/>
            <a:ext cx="2744662" cy="369332"/>
          </a:xfrm>
          <a:prstGeom prst="rect">
            <a:avLst/>
          </a:prstGeom>
        </p:spPr>
        <p:txBody>
          <a:bodyPr wrap="none">
            <a:spAutoFit/>
          </a:bodyPr>
          <a:lstStyle/>
          <a:p>
            <a:r>
              <a:rPr lang="fr-FR" b="1" u="sng" dirty="0" smtClean="0">
                <a:solidFill>
                  <a:srgbClr val="22129A"/>
                </a:solidFill>
                <a:latin typeface="Corbel" pitchFamily="34" charset="0"/>
              </a:rPr>
              <a:t>Fluorescences nucléaires :</a:t>
            </a:r>
            <a:endParaRPr lang="fr-FR" b="1" u="sng" dirty="0">
              <a:solidFill>
                <a:srgbClr val="22129A"/>
              </a:solidFill>
              <a:latin typeface="Corbel" pitchFamily="34" charset="0"/>
            </a:endParaRPr>
          </a:p>
        </p:txBody>
      </p:sp>
      <p:pic>
        <p:nvPicPr>
          <p:cNvPr id="13" name="Picture 4" descr="27"/>
          <p:cNvPicPr>
            <a:picLocks noChangeAspect="1" noChangeArrowheads="1"/>
          </p:cNvPicPr>
          <p:nvPr/>
        </p:nvPicPr>
        <p:blipFill>
          <a:blip r:embed="rId2" cstate="print"/>
          <a:srcRect/>
          <a:stretch>
            <a:fillRect/>
          </a:stretch>
        </p:blipFill>
        <p:spPr bwMode="auto">
          <a:xfrm>
            <a:off x="5022860" y="3068960"/>
            <a:ext cx="2470200" cy="2796788"/>
          </a:xfrm>
          <a:prstGeom prst="rect">
            <a:avLst/>
          </a:prstGeom>
          <a:noFill/>
        </p:spPr>
      </p:pic>
      <p:pic>
        <p:nvPicPr>
          <p:cNvPr id="14" name="Picture 2" descr="C:\Users\toshiba\Desktop\images (2).jpg"/>
          <p:cNvPicPr>
            <a:picLocks noChangeAspect="1" noChangeArrowheads="1"/>
          </p:cNvPicPr>
          <p:nvPr/>
        </p:nvPicPr>
        <p:blipFill>
          <a:blip r:embed="rId3" cstate="print"/>
          <a:srcRect/>
          <a:stretch>
            <a:fillRect/>
          </a:stretch>
        </p:blipFill>
        <p:spPr bwMode="auto">
          <a:xfrm rot="16200000">
            <a:off x="1287183" y="3185424"/>
            <a:ext cx="2788928" cy="2556000"/>
          </a:xfrm>
          <a:prstGeom prst="rect">
            <a:avLst/>
          </a:prstGeom>
          <a:noFill/>
        </p:spPr>
      </p:pic>
      <p:sp>
        <p:nvSpPr>
          <p:cNvPr id="15" name="ZoneTexte 14"/>
          <p:cNvSpPr txBox="1"/>
          <p:nvPr/>
        </p:nvSpPr>
        <p:spPr>
          <a:xfrm>
            <a:off x="1890668" y="5949280"/>
            <a:ext cx="1225720" cy="369332"/>
          </a:xfrm>
          <a:prstGeom prst="rect">
            <a:avLst/>
          </a:prstGeom>
          <a:noFill/>
        </p:spPr>
        <p:txBody>
          <a:bodyPr wrap="none" rtlCol="0">
            <a:spAutoFit/>
          </a:bodyPr>
          <a:lstStyle/>
          <a:p>
            <a:r>
              <a:rPr lang="fr-FR" b="1" dirty="0" smtClean="0">
                <a:solidFill>
                  <a:srgbClr val="00B050"/>
                </a:solidFill>
                <a:latin typeface="Calibri" pitchFamily="34" charset="0"/>
                <a:cs typeface="Calibri" pitchFamily="34" charset="0"/>
              </a:rPr>
              <a:t>Homogène</a:t>
            </a:r>
            <a:endParaRPr lang="fr-FR" b="1" dirty="0">
              <a:solidFill>
                <a:srgbClr val="00B050"/>
              </a:solidFill>
              <a:latin typeface="Calibri" pitchFamily="34" charset="0"/>
              <a:cs typeface="Calibri" pitchFamily="34" charset="0"/>
            </a:endParaRPr>
          </a:p>
        </p:txBody>
      </p:sp>
      <p:sp>
        <p:nvSpPr>
          <p:cNvPr id="16" name="ZoneTexte 15"/>
          <p:cNvSpPr txBox="1"/>
          <p:nvPr/>
        </p:nvSpPr>
        <p:spPr>
          <a:xfrm>
            <a:off x="5606484" y="5949280"/>
            <a:ext cx="1149161" cy="369332"/>
          </a:xfrm>
          <a:prstGeom prst="rect">
            <a:avLst/>
          </a:prstGeom>
          <a:noFill/>
        </p:spPr>
        <p:txBody>
          <a:bodyPr wrap="none" rtlCol="0">
            <a:spAutoFit/>
          </a:bodyPr>
          <a:lstStyle/>
          <a:p>
            <a:r>
              <a:rPr lang="fr-FR" b="1" dirty="0" smtClean="0">
                <a:solidFill>
                  <a:srgbClr val="00B050"/>
                </a:solidFill>
                <a:latin typeface="Calibri" pitchFamily="34" charset="0"/>
                <a:cs typeface="Calibri" pitchFamily="34" charset="0"/>
              </a:rPr>
              <a:t>Moucheté</a:t>
            </a:r>
            <a:endParaRPr lang="fr-FR" b="1" dirty="0">
              <a:solidFill>
                <a:srgbClr val="00B050"/>
              </a:solidFill>
              <a:latin typeface="Calibri" pitchFamily="34" charset="0"/>
              <a:cs typeface="Calibri" pitchFamily="34" charset="0"/>
            </a:endParaRPr>
          </a:p>
        </p:txBody>
      </p:sp>
      <p:sp>
        <p:nvSpPr>
          <p:cNvPr id="19" name="Rectangle à coins arrondis 18"/>
          <p:cNvSpPr/>
          <p:nvPr/>
        </p:nvSpPr>
        <p:spPr>
          <a:xfrm>
            <a:off x="3143240" y="839562"/>
            <a:ext cx="2664296" cy="732050"/>
          </a:xfrm>
          <a:prstGeom prst="roundRect">
            <a:avLst>
              <a:gd name="adj" fmla="val 50000"/>
            </a:avLst>
          </a:prstGeom>
          <a:solidFill>
            <a:srgbClr val="B6DF89"/>
          </a:solidFill>
          <a:ln w="190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accent2">
                    <a:lumMod val="75000"/>
                  </a:schemeClr>
                </a:solidFill>
                <a:latin typeface="Arial" pitchFamily="34" charset="0"/>
                <a:cs typeface="Arial" pitchFamily="34" charset="0"/>
              </a:rPr>
              <a:t>Connectivites</a:t>
            </a:r>
            <a:endParaRPr lang="fr-FR" sz="2000" b="1" dirty="0">
              <a:solidFill>
                <a:schemeClr val="accent2">
                  <a:lumMod val="75000"/>
                </a:schemeClr>
              </a:solidFill>
              <a:latin typeface="Arial" pitchFamily="34" charset="0"/>
              <a:cs typeface="Arial" pitchFamily="34" charset="0"/>
            </a:endParaRPr>
          </a:p>
        </p:txBody>
      </p:sp>
      <p:sp>
        <p:nvSpPr>
          <p:cNvPr id="10" name="Rectangle 9"/>
          <p:cNvSpPr/>
          <p:nvPr/>
        </p:nvSpPr>
        <p:spPr>
          <a:xfrm>
            <a:off x="2915816" y="1628800"/>
            <a:ext cx="3059816"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2">
                    <a:lumMod val="60000"/>
                    <a:lumOff val="40000"/>
                  </a:schemeClr>
                </a:solidFill>
                <a:latin typeface="Arial" pitchFamily="34" charset="0"/>
                <a:cs typeface="Arial" pitchFamily="34" charset="0"/>
              </a:rPr>
              <a:t>Recherche des AAN</a:t>
            </a:r>
            <a:endParaRPr lang="fr-FR" sz="2000" b="1" dirty="0">
              <a:solidFill>
                <a:schemeClr val="tx2">
                  <a:lumMod val="60000"/>
                  <a:lumOff val="40000"/>
                </a:schemeClr>
              </a:solidFill>
              <a:latin typeface="Arial" pitchFamily="34" charset="0"/>
              <a:cs typeface="Arial" pitchFamily="34" charset="0"/>
            </a:endParaRPr>
          </a:p>
        </p:txBody>
      </p:sp>
      <p:sp>
        <p:nvSpPr>
          <p:cNvPr id="11" name="ZoneTexte 10"/>
          <p:cNvSpPr txBox="1"/>
          <p:nvPr/>
        </p:nvSpPr>
        <p:spPr>
          <a:xfrm>
            <a:off x="395536" y="332656"/>
            <a:ext cx="5032275"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1- Exploration des connectivites à AAN:</a:t>
            </a:r>
            <a:endParaRPr lang="fr-FR" sz="2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57158" y="2488164"/>
            <a:ext cx="2930610" cy="369332"/>
          </a:xfrm>
          <a:prstGeom prst="rect">
            <a:avLst/>
          </a:prstGeom>
        </p:spPr>
        <p:txBody>
          <a:bodyPr wrap="none">
            <a:spAutoFit/>
          </a:bodyPr>
          <a:lstStyle/>
          <a:p>
            <a:r>
              <a:rPr lang="fr-FR" b="1" u="sng" dirty="0" smtClean="0">
                <a:solidFill>
                  <a:srgbClr val="22129A"/>
                </a:solidFill>
                <a:latin typeface="Corbel" pitchFamily="34" charset="0"/>
              </a:rPr>
              <a:t>Fluorescences </a:t>
            </a:r>
            <a:r>
              <a:rPr lang="fr-FR" b="1" u="sng" dirty="0" err="1" smtClean="0">
                <a:solidFill>
                  <a:srgbClr val="22129A"/>
                </a:solidFill>
                <a:latin typeface="Corbel" pitchFamily="34" charset="0"/>
              </a:rPr>
              <a:t>nucléolaires</a:t>
            </a:r>
            <a:r>
              <a:rPr lang="fr-FR" b="1" u="sng" dirty="0" smtClean="0">
                <a:solidFill>
                  <a:srgbClr val="22129A"/>
                </a:solidFill>
                <a:latin typeface="Corbel" pitchFamily="34" charset="0"/>
              </a:rPr>
              <a:t> :</a:t>
            </a:r>
            <a:endParaRPr lang="fr-FR" b="1" u="sng" dirty="0">
              <a:solidFill>
                <a:srgbClr val="22129A"/>
              </a:solidFill>
              <a:latin typeface="Corbel" pitchFamily="34" charset="0"/>
            </a:endParaRPr>
          </a:p>
        </p:txBody>
      </p:sp>
      <p:pic>
        <p:nvPicPr>
          <p:cNvPr id="14" name="Picture 4" descr="31"/>
          <p:cNvPicPr>
            <a:picLocks noChangeAspect="1" noChangeArrowheads="1"/>
          </p:cNvPicPr>
          <p:nvPr/>
        </p:nvPicPr>
        <p:blipFill>
          <a:blip r:embed="rId2" cstate="print"/>
          <a:srcRect/>
          <a:stretch>
            <a:fillRect/>
          </a:stretch>
        </p:blipFill>
        <p:spPr bwMode="auto">
          <a:xfrm>
            <a:off x="1691680" y="3320496"/>
            <a:ext cx="2599426" cy="2628214"/>
          </a:xfrm>
          <a:prstGeom prst="rect">
            <a:avLst/>
          </a:prstGeom>
          <a:noFill/>
        </p:spPr>
      </p:pic>
      <p:pic>
        <p:nvPicPr>
          <p:cNvPr id="15" name="Picture 2" descr="35"/>
          <p:cNvPicPr>
            <a:picLocks noChangeAspect="1" noChangeArrowheads="1"/>
          </p:cNvPicPr>
          <p:nvPr/>
        </p:nvPicPr>
        <p:blipFill>
          <a:blip r:embed="rId3" cstate="print"/>
          <a:srcRect/>
          <a:stretch>
            <a:fillRect/>
          </a:stretch>
        </p:blipFill>
        <p:spPr bwMode="auto">
          <a:xfrm>
            <a:off x="4786884" y="3320496"/>
            <a:ext cx="2737444" cy="2628784"/>
          </a:xfrm>
          <a:prstGeom prst="rect">
            <a:avLst/>
          </a:prstGeom>
          <a:noFill/>
        </p:spPr>
      </p:pic>
      <p:sp>
        <p:nvSpPr>
          <p:cNvPr id="10" name="Rectangle à coins arrondis 9"/>
          <p:cNvSpPr/>
          <p:nvPr/>
        </p:nvSpPr>
        <p:spPr>
          <a:xfrm>
            <a:off x="3143240" y="839562"/>
            <a:ext cx="2664296" cy="732050"/>
          </a:xfrm>
          <a:prstGeom prst="roundRect">
            <a:avLst>
              <a:gd name="adj" fmla="val 50000"/>
            </a:avLst>
          </a:prstGeom>
          <a:solidFill>
            <a:srgbClr val="B6DF89"/>
          </a:solidFill>
          <a:ln w="190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accent2">
                    <a:lumMod val="75000"/>
                  </a:schemeClr>
                </a:solidFill>
                <a:latin typeface="Arial" pitchFamily="34" charset="0"/>
                <a:cs typeface="Arial" pitchFamily="34" charset="0"/>
              </a:rPr>
              <a:t>Connectivites</a:t>
            </a:r>
            <a:endParaRPr lang="fr-FR" sz="2000" b="1" dirty="0">
              <a:solidFill>
                <a:schemeClr val="accent2">
                  <a:lumMod val="75000"/>
                </a:schemeClr>
              </a:solidFill>
              <a:latin typeface="Arial" pitchFamily="34" charset="0"/>
              <a:cs typeface="Arial" pitchFamily="34" charset="0"/>
            </a:endParaRPr>
          </a:p>
        </p:txBody>
      </p:sp>
      <p:sp>
        <p:nvSpPr>
          <p:cNvPr id="8" name="Rectangle 7"/>
          <p:cNvSpPr/>
          <p:nvPr/>
        </p:nvSpPr>
        <p:spPr>
          <a:xfrm>
            <a:off x="2915816" y="1628800"/>
            <a:ext cx="3059816"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2">
                    <a:lumMod val="60000"/>
                    <a:lumOff val="40000"/>
                  </a:schemeClr>
                </a:solidFill>
                <a:latin typeface="Arial" pitchFamily="34" charset="0"/>
                <a:cs typeface="Arial" pitchFamily="34" charset="0"/>
              </a:rPr>
              <a:t>Recherche des AAN</a:t>
            </a:r>
            <a:endParaRPr lang="fr-FR" sz="2000" b="1" dirty="0">
              <a:solidFill>
                <a:schemeClr val="tx2">
                  <a:lumMod val="60000"/>
                  <a:lumOff val="40000"/>
                </a:schemeClr>
              </a:solidFill>
              <a:latin typeface="Arial" pitchFamily="34" charset="0"/>
              <a:cs typeface="Arial" pitchFamily="34" charset="0"/>
            </a:endParaRPr>
          </a:p>
        </p:txBody>
      </p:sp>
      <p:sp>
        <p:nvSpPr>
          <p:cNvPr id="11" name="ZoneTexte 10"/>
          <p:cNvSpPr txBox="1"/>
          <p:nvPr/>
        </p:nvSpPr>
        <p:spPr>
          <a:xfrm>
            <a:off x="395536" y="332656"/>
            <a:ext cx="5032275"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1- Exploration des connectivites à AAN:</a:t>
            </a:r>
            <a:endParaRPr lang="fr-FR" sz="2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357158" y="2488164"/>
            <a:ext cx="3209533" cy="369332"/>
          </a:xfrm>
          <a:prstGeom prst="rect">
            <a:avLst/>
          </a:prstGeom>
        </p:spPr>
        <p:txBody>
          <a:bodyPr wrap="none">
            <a:spAutoFit/>
          </a:bodyPr>
          <a:lstStyle/>
          <a:p>
            <a:r>
              <a:rPr lang="fr-FR" b="1" u="sng" dirty="0" smtClean="0">
                <a:solidFill>
                  <a:srgbClr val="22129A"/>
                </a:solidFill>
                <a:latin typeface="Corbel" pitchFamily="34" charset="0"/>
              </a:rPr>
              <a:t>Fluorescence </a:t>
            </a:r>
            <a:r>
              <a:rPr lang="fr-FR" b="1" u="sng" dirty="0" err="1" smtClean="0">
                <a:solidFill>
                  <a:srgbClr val="22129A"/>
                </a:solidFill>
                <a:latin typeface="Corbel" pitchFamily="34" charset="0"/>
              </a:rPr>
              <a:t>centromérique</a:t>
            </a:r>
            <a:r>
              <a:rPr lang="fr-FR" b="1" u="sng" dirty="0" smtClean="0">
                <a:solidFill>
                  <a:srgbClr val="22129A"/>
                </a:solidFill>
                <a:latin typeface="Corbel" pitchFamily="34" charset="0"/>
              </a:rPr>
              <a:t> :</a:t>
            </a:r>
            <a:endParaRPr lang="fr-FR" b="1" u="sng" dirty="0">
              <a:solidFill>
                <a:srgbClr val="22129A"/>
              </a:solidFill>
              <a:latin typeface="Corbel" pitchFamily="34" charset="0"/>
            </a:endParaRPr>
          </a:p>
        </p:txBody>
      </p:sp>
      <p:pic>
        <p:nvPicPr>
          <p:cNvPr id="18" name="Picture 2" descr="39"/>
          <p:cNvPicPr>
            <a:picLocks noChangeAspect="1" noChangeArrowheads="1"/>
          </p:cNvPicPr>
          <p:nvPr/>
        </p:nvPicPr>
        <p:blipFill>
          <a:blip r:embed="rId2" cstate="print"/>
          <a:srcRect/>
          <a:stretch>
            <a:fillRect/>
          </a:stretch>
        </p:blipFill>
        <p:spPr bwMode="auto">
          <a:xfrm>
            <a:off x="2771800" y="3068960"/>
            <a:ext cx="3456384" cy="3096344"/>
          </a:xfrm>
          <a:prstGeom prst="rect">
            <a:avLst/>
          </a:prstGeom>
          <a:noFill/>
        </p:spPr>
      </p:pic>
      <p:sp>
        <p:nvSpPr>
          <p:cNvPr id="9" name="Rectangle à coins arrondis 8"/>
          <p:cNvSpPr/>
          <p:nvPr/>
        </p:nvSpPr>
        <p:spPr>
          <a:xfrm>
            <a:off x="3143240" y="839562"/>
            <a:ext cx="2664296" cy="732050"/>
          </a:xfrm>
          <a:prstGeom prst="roundRect">
            <a:avLst>
              <a:gd name="adj" fmla="val 50000"/>
            </a:avLst>
          </a:prstGeom>
          <a:solidFill>
            <a:srgbClr val="B6DF89"/>
          </a:solidFill>
          <a:ln w="190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accent2">
                    <a:lumMod val="75000"/>
                  </a:schemeClr>
                </a:solidFill>
                <a:latin typeface="Arial" pitchFamily="34" charset="0"/>
                <a:cs typeface="Arial" pitchFamily="34" charset="0"/>
              </a:rPr>
              <a:t>Connectivites</a:t>
            </a:r>
            <a:endParaRPr lang="fr-FR" sz="2000" b="1" dirty="0">
              <a:solidFill>
                <a:schemeClr val="accent2">
                  <a:lumMod val="75000"/>
                </a:schemeClr>
              </a:solidFill>
              <a:latin typeface="Arial" pitchFamily="34" charset="0"/>
              <a:cs typeface="Arial" pitchFamily="34" charset="0"/>
            </a:endParaRPr>
          </a:p>
        </p:txBody>
      </p:sp>
      <p:sp>
        <p:nvSpPr>
          <p:cNvPr id="7" name="Rectangle 6"/>
          <p:cNvSpPr/>
          <p:nvPr/>
        </p:nvSpPr>
        <p:spPr>
          <a:xfrm>
            <a:off x="2915816" y="1628800"/>
            <a:ext cx="3059816"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2">
                    <a:lumMod val="60000"/>
                    <a:lumOff val="40000"/>
                  </a:schemeClr>
                </a:solidFill>
                <a:latin typeface="Arial" pitchFamily="34" charset="0"/>
                <a:cs typeface="Arial" pitchFamily="34" charset="0"/>
              </a:rPr>
              <a:t>Recherche des AAN</a:t>
            </a:r>
            <a:endParaRPr lang="fr-FR" sz="2000" b="1" dirty="0">
              <a:solidFill>
                <a:schemeClr val="tx2">
                  <a:lumMod val="60000"/>
                  <a:lumOff val="40000"/>
                </a:schemeClr>
              </a:solidFill>
              <a:latin typeface="Arial" pitchFamily="34" charset="0"/>
              <a:cs typeface="Arial" pitchFamily="34" charset="0"/>
            </a:endParaRPr>
          </a:p>
        </p:txBody>
      </p:sp>
      <p:sp>
        <p:nvSpPr>
          <p:cNvPr id="10" name="ZoneTexte 9"/>
          <p:cNvSpPr txBox="1"/>
          <p:nvPr/>
        </p:nvSpPr>
        <p:spPr>
          <a:xfrm>
            <a:off x="395536" y="332656"/>
            <a:ext cx="5032275"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1- Exploration des connectivites à AAN:</a:t>
            </a:r>
            <a:endParaRPr lang="fr-FR" sz="2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2" descr="52"/>
          <p:cNvPicPr>
            <a:picLocks noChangeAspect="1" noChangeArrowheads="1"/>
          </p:cNvPicPr>
          <p:nvPr/>
        </p:nvPicPr>
        <p:blipFill>
          <a:blip r:embed="rId2" cstate="print"/>
          <a:srcRect/>
          <a:stretch>
            <a:fillRect/>
          </a:stretch>
        </p:blipFill>
        <p:spPr bwMode="auto">
          <a:xfrm>
            <a:off x="1159124" y="3501008"/>
            <a:ext cx="3024336" cy="2592288"/>
          </a:xfrm>
          <a:prstGeom prst="rect">
            <a:avLst/>
          </a:prstGeom>
          <a:noFill/>
        </p:spPr>
      </p:pic>
      <p:pic>
        <p:nvPicPr>
          <p:cNvPr id="62" name="Picture 2" descr="C:\Users\toshiba\Desktop\images (1).jpg"/>
          <p:cNvPicPr>
            <a:picLocks noChangeAspect="1" noChangeArrowheads="1"/>
          </p:cNvPicPr>
          <p:nvPr/>
        </p:nvPicPr>
        <p:blipFill>
          <a:blip r:embed="rId3" cstate="print"/>
          <a:srcRect/>
          <a:stretch>
            <a:fillRect/>
          </a:stretch>
        </p:blipFill>
        <p:spPr bwMode="auto">
          <a:xfrm>
            <a:off x="5047556" y="3573016"/>
            <a:ext cx="3096344" cy="2592288"/>
          </a:xfrm>
          <a:prstGeom prst="rect">
            <a:avLst/>
          </a:prstGeom>
          <a:noFill/>
        </p:spPr>
      </p:pic>
      <p:sp>
        <p:nvSpPr>
          <p:cNvPr id="64" name="Rectangle 63"/>
          <p:cNvSpPr/>
          <p:nvPr/>
        </p:nvSpPr>
        <p:spPr>
          <a:xfrm>
            <a:off x="481931" y="2357430"/>
            <a:ext cx="3252814" cy="369332"/>
          </a:xfrm>
          <a:prstGeom prst="rect">
            <a:avLst/>
          </a:prstGeom>
        </p:spPr>
        <p:txBody>
          <a:bodyPr wrap="none">
            <a:spAutoFit/>
          </a:bodyPr>
          <a:lstStyle/>
          <a:p>
            <a:r>
              <a:rPr lang="fr-FR" b="1" u="sng" dirty="0" smtClean="0">
                <a:solidFill>
                  <a:srgbClr val="22129A"/>
                </a:solidFill>
                <a:latin typeface="Corbel" pitchFamily="34" charset="0"/>
              </a:rPr>
              <a:t>Fluorescences cytoplasmiques:</a:t>
            </a:r>
          </a:p>
        </p:txBody>
      </p:sp>
      <p:sp>
        <p:nvSpPr>
          <p:cNvPr id="10" name="ZoneTexte 9"/>
          <p:cNvSpPr txBox="1"/>
          <p:nvPr/>
        </p:nvSpPr>
        <p:spPr>
          <a:xfrm>
            <a:off x="482805" y="2852936"/>
            <a:ext cx="8779904" cy="369332"/>
          </a:xfrm>
          <a:prstGeom prst="rect">
            <a:avLst/>
          </a:prstGeom>
          <a:noFill/>
        </p:spPr>
        <p:txBody>
          <a:bodyPr wrap="none" rtlCol="0">
            <a:spAutoFit/>
          </a:bodyPr>
          <a:lstStyle/>
          <a:p>
            <a:r>
              <a:rPr lang="fr-FR" dirty="0" smtClean="0">
                <a:solidFill>
                  <a:srgbClr val="000000"/>
                </a:solidFill>
                <a:latin typeface="Corbel" pitchFamily="34" charset="0"/>
              </a:rPr>
              <a:t>Absence des </a:t>
            </a:r>
            <a:r>
              <a:rPr lang="fr-FR" dirty="0" err="1" smtClean="0">
                <a:solidFill>
                  <a:srgbClr val="000000"/>
                </a:solidFill>
                <a:latin typeface="Corbel" pitchFamily="34" charset="0"/>
              </a:rPr>
              <a:t>Ac</a:t>
            </a:r>
            <a:r>
              <a:rPr lang="fr-FR" dirty="0" smtClean="0">
                <a:solidFill>
                  <a:srgbClr val="000000"/>
                </a:solidFill>
                <a:latin typeface="Corbel" pitchFamily="34" charset="0"/>
              </a:rPr>
              <a:t> </a:t>
            </a:r>
            <a:r>
              <a:rPr lang="fr-FR" dirty="0" err="1" smtClean="0">
                <a:solidFill>
                  <a:srgbClr val="000000"/>
                </a:solidFill>
                <a:latin typeface="Corbel" pitchFamily="34" charset="0"/>
              </a:rPr>
              <a:t>anti-nuclaires</a:t>
            </a:r>
            <a:r>
              <a:rPr lang="fr-FR" dirty="0" smtClean="0">
                <a:solidFill>
                  <a:srgbClr val="000000"/>
                </a:solidFill>
                <a:latin typeface="Corbel" pitchFamily="34" charset="0"/>
              </a:rPr>
              <a:t> (présence d’auto-</a:t>
            </a:r>
            <a:r>
              <a:rPr lang="fr-FR" dirty="0" err="1" smtClean="0">
                <a:solidFill>
                  <a:srgbClr val="000000"/>
                </a:solidFill>
                <a:latin typeface="Corbel" pitchFamily="34" charset="0"/>
              </a:rPr>
              <a:t>ac</a:t>
            </a:r>
            <a:r>
              <a:rPr lang="fr-FR" dirty="0" smtClean="0">
                <a:solidFill>
                  <a:srgbClr val="000000"/>
                </a:solidFill>
                <a:latin typeface="Corbel" pitchFamily="34" charset="0"/>
              </a:rPr>
              <a:t> contre les constituants du cytoplasme)</a:t>
            </a:r>
            <a:endParaRPr lang="fr-FR" dirty="0">
              <a:solidFill>
                <a:srgbClr val="000000"/>
              </a:solidFill>
              <a:latin typeface="Corbel" pitchFamily="34" charset="0"/>
            </a:endParaRPr>
          </a:p>
        </p:txBody>
      </p:sp>
      <p:sp>
        <p:nvSpPr>
          <p:cNvPr id="11" name="Flèche droite rayée 10"/>
          <p:cNvSpPr/>
          <p:nvPr/>
        </p:nvSpPr>
        <p:spPr>
          <a:xfrm>
            <a:off x="251520" y="2998092"/>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à coins arrondis 11"/>
          <p:cNvSpPr/>
          <p:nvPr/>
        </p:nvSpPr>
        <p:spPr>
          <a:xfrm>
            <a:off x="3143240" y="839562"/>
            <a:ext cx="2664296" cy="732050"/>
          </a:xfrm>
          <a:prstGeom prst="roundRect">
            <a:avLst>
              <a:gd name="adj" fmla="val 50000"/>
            </a:avLst>
          </a:prstGeom>
          <a:solidFill>
            <a:srgbClr val="B6DF89"/>
          </a:solidFill>
          <a:ln w="190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accent2">
                    <a:lumMod val="75000"/>
                  </a:schemeClr>
                </a:solidFill>
                <a:latin typeface="Arial" pitchFamily="34" charset="0"/>
                <a:cs typeface="Arial" pitchFamily="34" charset="0"/>
              </a:rPr>
              <a:t>Connectivites</a:t>
            </a:r>
            <a:endParaRPr lang="fr-FR" sz="2000" b="1" dirty="0">
              <a:solidFill>
                <a:schemeClr val="accent2">
                  <a:lumMod val="75000"/>
                </a:schemeClr>
              </a:solidFill>
              <a:latin typeface="Arial" pitchFamily="34" charset="0"/>
              <a:cs typeface="Arial" pitchFamily="34" charset="0"/>
            </a:endParaRPr>
          </a:p>
        </p:txBody>
      </p:sp>
      <p:sp>
        <p:nvSpPr>
          <p:cNvPr id="14" name="Rectangle 13"/>
          <p:cNvSpPr/>
          <p:nvPr/>
        </p:nvSpPr>
        <p:spPr>
          <a:xfrm>
            <a:off x="2915816" y="1628800"/>
            <a:ext cx="3059816" cy="5715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2">
                    <a:lumMod val="60000"/>
                    <a:lumOff val="40000"/>
                  </a:schemeClr>
                </a:solidFill>
                <a:latin typeface="Arial" pitchFamily="34" charset="0"/>
                <a:cs typeface="Arial" pitchFamily="34" charset="0"/>
              </a:rPr>
              <a:t>Recherche des AAN</a:t>
            </a:r>
            <a:endParaRPr lang="fr-FR" sz="2000" b="1" dirty="0">
              <a:solidFill>
                <a:schemeClr val="tx2">
                  <a:lumMod val="60000"/>
                  <a:lumOff val="40000"/>
                </a:schemeClr>
              </a:solidFill>
              <a:latin typeface="Arial" pitchFamily="34" charset="0"/>
              <a:cs typeface="Arial" pitchFamily="34" charset="0"/>
            </a:endParaRPr>
          </a:p>
        </p:txBody>
      </p:sp>
      <p:sp>
        <p:nvSpPr>
          <p:cNvPr id="15" name="ZoneTexte 14"/>
          <p:cNvSpPr txBox="1"/>
          <p:nvPr/>
        </p:nvSpPr>
        <p:spPr>
          <a:xfrm>
            <a:off x="395536" y="332656"/>
            <a:ext cx="5032275"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1- Exploration des connectivites à AAN:</a:t>
            </a:r>
            <a:endParaRPr lang="fr-FR" sz="2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822298" y="1700808"/>
            <a:ext cx="8358214"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smtClean="0">
                <a:solidFill>
                  <a:srgbClr val="000000"/>
                </a:solidFill>
                <a:latin typeface="Corbel" pitchFamily="34" charset="0"/>
              </a:rPr>
              <a:t>L’identification des cibles antigéniques oriente le diagnostic :</a:t>
            </a:r>
            <a:endParaRPr lang="fr-FR" sz="1600" dirty="0">
              <a:solidFill>
                <a:srgbClr val="000000"/>
              </a:solidFill>
              <a:latin typeface="Corbel" pitchFamily="34" charset="0"/>
            </a:endParaRPr>
          </a:p>
        </p:txBody>
      </p:sp>
      <p:sp>
        <p:nvSpPr>
          <p:cNvPr id="6" name="Flèche droite rayée 5"/>
          <p:cNvSpPr/>
          <p:nvPr/>
        </p:nvSpPr>
        <p:spPr>
          <a:xfrm>
            <a:off x="468684" y="1844824"/>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4" name="Picture 2" descr="C:\Users\toshiba\Desktop\Sans titre.png"/>
          <p:cNvPicPr>
            <a:picLocks noChangeAspect="1" noChangeArrowheads="1"/>
          </p:cNvPicPr>
          <p:nvPr/>
        </p:nvPicPr>
        <p:blipFill>
          <a:blip r:embed="rId3" cstate="print"/>
          <a:srcRect t="528" r="-338" b="1658"/>
          <a:stretch>
            <a:fillRect/>
          </a:stretch>
        </p:blipFill>
        <p:spPr bwMode="auto">
          <a:xfrm>
            <a:off x="636588" y="2132856"/>
            <a:ext cx="7895852" cy="4176464"/>
          </a:xfrm>
          <a:prstGeom prst="rect">
            <a:avLst/>
          </a:prstGeom>
          <a:noFill/>
        </p:spPr>
      </p:pic>
      <p:sp>
        <p:nvSpPr>
          <p:cNvPr id="7" name="Rectangle à coins arrondis 6"/>
          <p:cNvSpPr/>
          <p:nvPr/>
        </p:nvSpPr>
        <p:spPr>
          <a:xfrm>
            <a:off x="3143240" y="839562"/>
            <a:ext cx="2664296" cy="732050"/>
          </a:xfrm>
          <a:prstGeom prst="roundRect">
            <a:avLst>
              <a:gd name="adj" fmla="val 50000"/>
            </a:avLst>
          </a:prstGeom>
          <a:solidFill>
            <a:srgbClr val="B6DF89"/>
          </a:solidFill>
          <a:ln w="190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accent2">
                    <a:lumMod val="75000"/>
                  </a:schemeClr>
                </a:solidFill>
                <a:latin typeface="Arial" pitchFamily="34" charset="0"/>
                <a:cs typeface="Arial" pitchFamily="34" charset="0"/>
              </a:rPr>
              <a:t>Connectivites</a:t>
            </a:r>
            <a:endParaRPr lang="fr-FR" sz="2000" b="1" dirty="0">
              <a:solidFill>
                <a:schemeClr val="accent2">
                  <a:lumMod val="75000"/>
                </a:schemeClr>
              </a:solidFill>
              <a:latin typeface="Arial" pitchFamily="34" charset="0"/>
              <a:cs typeface="Arial" pitchFamily="34" charset="0"/>
            </a:endParaRPr>
          </a:p>
        </p:txBody>
      </p:sp>
      <p:sp>
        <p:nvSpPr>
          <p:cNvPr id="8" name="ZoneTexte 7"/>
          <p:cNvSpPr txBox="1"/>
          <p:nvPr/>
        </p:nvSpPr>
        <p:spPr>
          <a:xfrm>
            <a:off x="395536" y="332656"/>
            <a:ext cx="5032275"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1- Exploration des connectivites à AAN:</a:t>
            </a:r>
            <a:endParaRPr lang="fr-FR" sz="2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7544" y="332656"/>
            <a:ext cx="5649303"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2- Exploration de la polyarthrite rhumatoïde :</a:t>
            </a:r>
            <a:endParaRPr lang="fr-FR" sz="2000" b="1" dirty="0">
              <a:solidFill>
                <a:srgbClr val="C00000"/>
              </a:solidFill>
              <a:latin typeface="Arial" pitchFamily="34" charset="0"/>
              <a:cs typeface="Arial" pitchFamily="34" charset="0"/>
            </a:endParaRPr>
          </a:p>
        </p:txBody>
      </p:sp>
      <p:sp>
        <p:nvSpPr>
          <p:cNvPr id="3" name="ZoneTexte 2"/>
          <p:cNvSpPr txBox="1"/>
          <p:nvPr/>
        </p:nvSpPr>
        <p:spPr>
          <a:xfrm>
            <a:off x="539552" y="3717032"/>
            <a:ext cx="6750566"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3- Exploration du syndrome des anti-phospholipides :</a:t>
            </a:r>
            <a:endParaRPr lang="fr-FR" sz="2000" b="1" dirty="0">
              <a:solidFill>
                <a:srgbClr val="C00000"/>
              </a:solidFill>
              <a:latin typeface="Arial" pitchFamily="34" charset="0"/>
              <a:cs typeface="Arial" pitchFamily="34" charset="0"/>
            </a:endParaRPr>
          </a:p>
        </p:txBody>
      </p:sp>
      <p:sp>
        <p:nvSpPr>
          <p:cNvPr id="4" name="ZoneTexte 3"/>
          <p:cNvSpPr txBox="1"/>
          <p:nvPr/>
        </p:nvSpPr>
        <p:spPr>
          <a:xfrm>
            <a:off x="611560" y="692696"/>
            <a:ext cx="8207375" cy="1338828"/>
          </a:xfrm>
          <a:prstGeom prst="rect">
            <a:avLst/>
          </a:prstGeom>
          <a:noFill/>
        </p:spPr>
        <p:txBody>
          <a:bodyPr wrap="none" rtlCol="0">
            <a:spAutoFit/>
          </a:bodyPr>
          <a:lstStyle/>
          <a:p>
            <a:pPr>
              <a:lnSpc>
                <a:spcPct val="150000"/>
              </a:lnSpc>
            </a:pPr>
            <a:r>
              <a:rPr lang="fr-FR" dirty="0" smtClean="0">
                <a:solidFill>
                  <a:srgbClr val="080808"/>
                </a:solidFill>
                <a:latin typeface="Corbel" pitchFamily="34" charset="0"/>
              </a:rPr>
              <a:t>Les marqueurs immunologiques sont :</a:t>
            </a:r>
          </a:p>
          <a:p>
            <a:pPr indent="360363">
              <a:lnSpc>
                <a:spcPct val="150000"/>
              </a:lnSpc>
            </a:pPr>
            <a:r>
              <a:rPr lang="fr-FR" dirty="0" smtClean="0">
                <a:solidFill>
                  <a:srgbClr val="080808"/>
                </a:solidFill>
                <a:latin typeface="Corbel" pitchFamily="34" charset="0"/>
              </a:rPr>
              <a:t>Le facteur rhumatoïde IgM </a:t>
            </a:r>
            <a:r>
              <a:rPr lang="fr-FR" dirty="0" err="1" smtClean="0">
                <a:solidFill>
                  <a:srgbClr val="080808"/>
                </a:solidFill>
                <a:latin typeface="Corbel" pitchFamily="34" charset="0"/>
              </a:rPr>
              <a:t>anti-IgG</a:t>
            </a:r>
            <a:r>
              <a:rPr lang="fr-FR" dirty="0" smtClean="0">
                <a:solidFill>
                  <a:srgbClr val="080808"/>
                </a:solidFill>
                <a:latin typeface="Corbel" pitchFamily="34" charset="0"/>
              </a:rPr>
              <a:t> (latex, </a:t>
            </a:r>
            <a:r>
              <a:rPr lang="fr-FR" dirty="0" err="1" smtClean="0">
                <a:solidFill>
                  <a:srgbClr val="080808"/>
                </a:solidFill>
                <a:latin typeface="Corbel" pitchFamily="34" charset="0"/>
              </a:rPr>
              <a:t>waaler</a:t>
            </a:r>
            <a:r>
              <a:rPr lang="fr-FR" dirty="0" smtClean="0">
                <a:solidFill>
                  <a:srgbClr val="080808"/>
                </a:solidFill>
                <a:latin typeface="Corbel" pitchFamily="34" charset="0"/>
              </a:rPr>
              <a:t> rose ou laser néphélémétrie)</a:t>
            </a:r>
          </a:p>
          <a:p>
            <a:pPr indent="360363">
              <a:lnSpc>
                <a:spcPct val="150000"/>
              </a:lnSpc>
            </a:pPr>
            <a:r>
              <a:rPr lang="fr-FR" dirty="0" smtClean="0">
                <a:solidFill>
                  <a:srgbClr val="080808"/>
                </a:solidFill>
                <a:latin typeface="Corbel" pitchFamily="34" charset="0"/>
              </a:rPr>
              <a:t>Les anti-CCP (</a:t>
            </a:r>
            <a:r>
              <a:rPr lang="fr-FR" dirty="0" err="1" smtClean="0">
                <a:solidFill>
                  <a:srgbClr val="080808"/>
                </a:solidFill>
                <a:latin typeface="Corbel" pitchFamily="34" charset="0"/>
              </a:rPr>
              <a:t>cyclic</a:t>
            </a:r>
            <a:r>
              <a:rPr lang="fr-FR" dirty="0" smtClean="0">
                <a:solidFill>
                  <a:srgbClr val="080808"/>
                </a:solidFill>
                <a:latin typeface="Corbel" pitchFamily="34" charset="0"/>
              </a:rPr>
              <a:t> </a:t>
            </a:r>
            <a:r>
              <a:rPr lang="fr-FR" dirty="0" err="1" smtClean="0">
                <a:solidFill>
                  <a:srgbClr val="080808"/>
                </a:solidFill>
                <a:latin typeface="Corbel" pitchFamily="34" charset="0"/>
              </a:rPr>
              <a:t>citrullinated</a:t>
            </a:r>
            <a:r>
              <a:rPr lang="fr-FR" dirty="0" smtClean="0">
                <a:solidFill>
                  <a:srgbClr val="080808"/>
                </a:solidFill>
                <a:latin typeface="Corbel" pitchFamily="34" charset="0"/>
              </a:rPr>
              <a:t> peptides) : recherchés par technique Elisa</a:t>
            </a:r>
            <a:endParaRPr lang="fr-FR" dirty="0">
              <a:solidFill>
                <a:srgbClr val="080808"/>
              </a:solidFill>
              <a:latin typeface="Corbel" pitchFamily="34" charset="0"/>
            </a:endParaRPr>
          </a:p>
        </p:txBody>
      </p:sp>
      <p:sp>
        <p:nvSpPr>
          <p:cNvPr id="5" name="ZoneTexte 4"/>
          <p:cNvSpPr txBox="1"/>
          <p:nvPr/>
        </p:nvSpPr>
        <p:spPr>
          <a:xfrm>
            <a:off x="611560" y="4149080"/>
            <a:ext cx="5506636" cy="2169825"/>
          </a:xfrm>
          <a:prstGeom prst="rect">
            <a:avLst/>
          </a:prstGeom>
          <a:noFill/>
        </p:spPr>
        <p:txBody>
          <a:bodyPr wrap="none" rtlCol="0">
            <a:spAutoFit/>
          </a:bodyPr>
          <a:lstStyle/>
          <a:p>
            <a:pPr indent="360363">
              <a:lnSpc>
                <a:spcPct val="150000"/>
              </a:lnSpc>
            </a:pPr>
            <a:r>
              <a:rPr lang="fr-FR" dirty="0" smtClean="0">
                <a:solidFill>
                  <a:srgbClr val="080808"/>
                </a:solidFill>
                <a:latin typeface="Corbel" pitchFamily="34" charset="0"/>
              </a:rPr>
              <a:t>IgG anti-B2 Glycoprotéines I (B2GPI)</a:t>
            </a:r>
          </a:p>
          <a:p>
            <a:pPr indent="360363">
              <a:lnSpc>
                <a:spcPct val="150000"/>
              </a:lnSpc>
            </a:pPr>
            <a:r>
              <a:rPr lang="fr-FR" dirty="0" smtClean="0">
                <a:solidFill>
                  <a:srgbClr val="080808"/>
                </a:solidFill>
                <a:latin typeface="Corbel" pitchFamily="34" charset="0"/>
              </a:rPr>
              <a:t>IgM anti-B2 Glycoprotéines I (B2GPI)</a:t>
            </a:r>
          </a:p>
          <a:p>
            <a:pPr indent="360363">
              <a:lnSpc>
                <a:spcPct val="150000"/>
              </a:lnSpc>
            </a:pPr>
            <a:r>
              <a:rPr lang="fr-FR" dirty="0" smtClean="0">
                <a:solidFill>
                  <a:srgbClr val="080808"/>
                </a:solidFill>
                <a:latin typeface="Corbel" pitchFamily="34" charset="0"/>
              </a:rPr>
              <a:t>IgG anti-cardiolipines (ACL)</a:t>
            </a:r>
          </a:p>
          <a:p>
            <a:pPr indent="360363">
              <a:lnSpc>
                <a:spcPct val="150000"/>
              </a:lnSpc>
            </a:pPr>
            <a:r>
              <a:rPr lang="fr-FR" dirty="0" smtClean="0">
                <a:solidFill>
                  <a:srgbClr val="080808"/>
                </a:solidFill>
                <a:latin typeface="Corbel" pitchFamily="34" charset="0"/>
              </a:rPr>
              <a:t>IgM anti-cardiolipines (ACL)</a:t>
            </a:r>
          </a:p>
          <a:p>
            <a:pPr>
              <a:lnSpc>
                <a:spcPct val="150000"/>
              </a:lnSpc>
            </a:pPr>
            <a:r>
              <a:rPr lang="fr-FR" dirty="0" smtClean="0">
                <a:solidFill>
                  <a:srgbClr val="080808"/>
                </a:solidFill>
                <a:latin typeface="Corbel" pitchFamily="34" charset="0"/>
              </a:rPr>
              <a:t>Ces auto-anticorps sont recherchés par technique ELISA</a:t>
            </a:r>
          </a:p>
        </p:txBody>
      </p:sp>
      <p:pic>
        <p:nvPicPr>
          <p:cNvPr id="7170" name="Picture 2" descr="Résultat de recherche d'images pour &quot;facteur rhumatoide et anti ccp&quot;"/>
          <p:cNvPicPr>
            <a:picLocks noChangeAspect="1" noChangeArrowheads="1"/>
          </p:cNvPicPr>
          <p:nvPr/>
        </p:nvPicPr>
        <p:blipFill>
          <a:blip r:embed="rId2" cstate="print"/>
          <a:srcRect t="16016" r="11871" b="35933"/>
          <a:stretch>
            <a:fillRect/>
          </a:stretch>
        </p:blipFill>
        <p:spPr bwMode="auto">
          <a:xfrm>
            <a:off x="1115616" y="2060848"/>
            <a:ext cx="7272808" cy="1296144"/>
          </a:xfrm>
          <a:prstGeom prst="rect">
            <a:avLst/>
          </a:prstGeom>
          <a:noFill/>
        </p:spPr>
      </p:pic>
      <p:pic>
        <p:nvPicPr>
          <p:cNvPr id="7" name="Picture 2" descr="Résultat de recherche d'images pour &quot;facteur rhumatoide et anti ccp&quot;"/>
          <p:cNvPicPr>
            <a:picLocks noChangeAspect="1" noChangeArrowheads="1"/>
          </p:cNvPicPr>
          <p:nvPr/>
        </p:nvPicPr>
        <p:blipFill>
          <a:blip r:embed="rId2" cstate="print"/>
          <a:srcRect t="76880" r="11871" b="1764"/>
          <a:stretch>
            <a:fillRect/>
          </a:stretch>
        </p:blipFill>
        <p:spPr bwMode="auto">
          <a:xfrm>
            <a:off x="1115616" y="3212976"/>
            <a:ext cx="7272808" cy="432048"/>
          </a:xfrm>
          <a:prstGeom prst="rect">
            <a:avLst/>
          </a:prstGeom>
          <a:noFill/>
        </p:spPr>
      </p:pic>
      <p:sp>
        <p:nvSpPr>
          <p:cNvPr id="8" name="Organigramme : Connecteur 7"/>
          <p:cNvSpPr/>
          <p:nvPr/>
        </p:nvSpPr>
        <p:spPr>
          <a:xfrm>
            <a:off x="827584" y="1773386"/>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Organigramme : Connecteur 8"/>
          <p:cNvSpPr/>
          <p:nvPr/>
        </p:nvSpPr>
        <p:spPr>
          <a:xfrm>
            <a:off x="827584" y="1340768"/>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rayée 9"/>
          <p:cNvSpPr/>
          <p:nvPr/>
        </p:nvSpPr>
        <p:spPr>
          <a:xfrm>
            <a:off x="396676" y="908720"/>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Organigramme : Connecteur 10"/>
          <p:cNvSpPr/>
          <p:nvPr/>
        </p:nvSpPr>
        <p:spPr>
          <a:xfrm>
            <a:off x="827584" y="4869730"/>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Organigramme : Connecteur 11"/>
          <p:cNvSpPr/>
          <p:nvPr/>
        </p:nvSpPr>
        <p:spPr>
          <a:xfrm>
            <a:off x="827584" y="4431857"/>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Organigramme : Connecteur 12"/>
          <p:cNvSpPr/>
          <p:nvPr/>
        </p:nvSpPr>
        <p:spPr>
          <a:xfrm>
            <a:off x="827584" y="5661818"/>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Organigramme : Connecteur 13"/>
          <p:cNvSpPr/>
          <p:nvPr/>
        </p:nvSpPr>
        <p:spPr>
          <a:xfrm>
            <a:off x="827584" y="5223945"/>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droite rayée 14"/>
          <p:cNvSpPr/>
          <p:nvPr/>
        </p:nvSpPr>
        <p:spPr>
          <a:xfrm>
            <a:off x="395536" y="6022428"/>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528" y="404664"/>
            <a:ext cx="5122171"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4- Exploration des vascularites à ANCA :</a:t>
            </a:r>
            <a:endParaRPr lang="fr-FR" sz="2000" b="1" dirty="0">
              <a:solidFill>
                <a:srgbClr val="C00000"/>
              </a:solidFill>
              <a:latin typeface="Arial" pitchFamily="34" charset="0"/>
              <a:cs typeface="Arial" pitchFamily="34" charset="0"/>
            </a:endParaRPr>
          </a:p>
        </p:txBody>
      </p:sp>
      <p:sp>
        <p:nvSpPr>
          <p:cNvPr id="6" name="ZoneTexte 5"/>
          <p:cNvSpPr txBox="1"/>
          <p:nvPr/>
        </p:nvSpPr>
        <p:spPr>
          <a:xfrm>
            <a:off x="467544" y="764704"/>
            <a:ext cx="5201232" cy="923330"/>
          </a:xfrm>
          <a:prstGeom prst="rect">
            <a:avLst/>
          </a:prstGeom>
          <a:noFill/>
        </p:spPr>
        <p:txBody>
          <a:bodyPr wrap="none" rtlCol="0">
            <a:spAutoFit/>
          </a:bodyPr>
          <a:lstStyle/>
          <a:p>
            <a:pPr>
              <a:lnSpc>
                <a:spcPct val="150000"/>
              </a:lnSpc>
            </a:pPr>
            <a:r>
              <a:rPr lang="fr-FR" dirty="0" smtClean="0">
                <a:solidFill>
                  <a:srgbClr val="080808"/>
                </a:solidFill>
                <a:latin typeface="Corbel" pitchFamily="34" charset="0"/>
              </a:rPr>
              <a:t>La recherche des ANCA se fait en deux étapes :</a:t>
            </a:r>
          </a:p>
          <a:p>
            <a:pPr>
              <a:lnSpc>
                <a:spcPct val="150000"/>
              </a:lnSpc>
            </a:pPr>
            <a:r>
              <a:rPr lang="fr-FR" b="1" dirty="0" smtClean="0">
                <a:solidFill>
                  <a:srgbClr val="C00000"/>
                </a:solidFill>
                <a:latin typeface="Corbel" pitchFamily="34" charset="0"/>
              </a:rPr>
              <a:t>a- Screening (par IFI sur PNN) </a:t>
            </a:r>
            <a:r>
              <a:rPr lang="fr-FR" dirty="0" smtClean="0">
                <a:solidFill>
                  <a:srgbClr val="080808"/>
                </a:solidFill>
                <a:latin typeface="Corbel" pitchFamily="34" charset="0"/>
              </a:rPr>
              <a:t>: 2 aspects retrouvés :</a:t>
            </a:r>
          </a:p>
        </p:txBody>
      </p:sp>
      <p:sp>
        <p:nvSpPr>
          <p:cNvPr id="7" name="ZoneTexte 6"/>
          <p:cNvSpPr txBox="1"/>
          <p:nvPr/>
        </p:nvSpPr>
        <p:spPr>
          <a:xfrm>
            <a:off x="611560" y="5013176"/>
            <a:ext cx="5829737" cy="1338828"/>
          </a:xfrm>
          <a:prstGeom prst="rect">
            <a:avLst/>
          </a:prstGeom>
          <a:noFill/>
        </p:spPr>
        <p:txBody>
          <a:bodyPr wrap="none" rtlCol="0">
            <a:spAutoFit/>
          </a:bodyPr>
          <a:lstStyle/>
          <a:p>
            <a:pPr>
              <a:lnSpc>
                <a:spcPct val="150000"/>
              </a:lnSpc>
            </a:pPr>
            <a:r>
              <a:rPr lang="fr-FR" b="1" dirty="0" smtClean="0">
                <a:solidFill>
                  <a:srgbClr val="C00000"/>
                </a:solidFill>
                <a:latin typeface="Corbel" pitchFamily="34" charset="0"/>
              </a:rPr>
              <a:t>b- Identification (technique ELISA)</a:t>
            </a:r>
          </a:p>
          <a:p>
            <a:pPr indent="360363">
              <a:lnSpc>
                <a:spcPct val="150000"/>
              </a:lnSpc>
            </a:pPr>
            <a:r>
              <a:rPr lang="fr-FR" dirty="0" smtClean="0">
                <a:solidFill>
                  <a:srgbClr val="080808"/>
                </a:solidFill>
                <a:latin typeface="Corbel" pitchFamily="34" charset="0"/>
              </a:rPr>
              <a:t>La recherche des IgG anti-protéinase 3 (Anti-PR3)</a:t>
            </a:r>
          </a:p>
          <a:p>
            <a:pPr indent="360363">
              <a:lnSpc>
                <a:spcPct val="150000"/>
              </a:lnSpc>
            </a:pPr>
            <a:r>
              <a:rPr lang="fr-FR" dirty="0" smtClean="0">
                <a:solidFill>
                  <a:srgbClr val="080808"/>
                </a:solidFill>
                <a:latin typeface="Corbel" pitchFamily="34" charset="0"/>
              </a:rPr>
              <a:t>La recherche des IgG anti-</a:t>
            </a:r>
            <a:r>
              <a:rPr lang="fr-FR" dirty="0" err="1" smtClean="0">
                <a:solidFill>
                  <a:srgbClr val="080808"/>
                </a:solidFill>
                <a:latin typeface="Corbel" pitchFamily="34" charset="0"/>
              </a:rPr>
              <a:t>myélopéroxydase</a:t>
            </a:r>
            <a:r>
              <a:rPr lang="fr-FR" dirty="0" smtClean="0">
                <a:solidFill>
                  <a:srgbClr val="080808"/>
                </a:solidFill>
                <a:latin typeface="Corbel" pitchFamily="34" charset="0"/>
              </a:rPr>
              <a:t> (anti-MPO)</a:t>
            </a:r>
            <a:endParaRPr lang="fr-FR" dirty="0">
              <a:solidFill>
                <a:srgbClr val="080808"/>
              </a:solidFill>
              <a:latin typeface="Corbel" pitchFamily="34" charset="0"/>
            </a:endParaRPr>
          </a:p>
        </p:txBody>
      </p:sp>
      <p:pic>
        <p:nvPicPr>
          <p:cNvPr id="6146" name="Picture 2" descr="C:\Users\toshiba\Desktop\Sans titre.png"/>
          <p:cNvPicPr>
            <a:picLocks noChangeAspect="1" noChangeArrowheads="1"/>
          </p:cNvPicPr>
          <p:nvPr/>
        </p:nvPicPr>
        <p:blipFill>
          <a:blip r:embed="rId2" cstate="print"/>
          <a:srcRect/>
          <a:stretch>
            <a:fillRect/>
          </a:stretch>
        </p:blipFill>
        <p:spPr bwMode="auto">
          <a:xfrm>
            <a:off x="493713" y="1890713"/>
            <a:ext cx="8154987" cy="3076575"/>
          </a:xfrm>
          <a:prstGeom prst="rect">
            <a:avLst/>
          </a:prstGeom>
          <a:noFill/>
        </p:spPr>
      </p:pic>
      <p:sp>
        <p:nvSpPr>
          <p:cNvPr id="14" name="Flèche droite rayée 13"/>
          <p:cNvSpPr/>
          <p:nvPr/>
        </p:nvSpPr>
        <p:spPr>
          <a:xfrm>
            <a:off x="323528" y="981868"/>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Organigramme : Connecteur 14"/>
          <p:cNvSpPr/>
          <p:nvPr/>
        </p:nvSpPr>
        <p:spPr>
          <a:xfrm>
            <a:off x="900162" y="6093866"/>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Organigramme : Connecteur 15"/>
          <p:cNvSpPr/>
          <p:nvPr/>
        </p:nvSpPr>
        <p:spPr>
          <a:xfrm>
            <a:off x="900162" y="5728001"/>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5929322" y="4213230"/>
            <a:ext cx="2357454" cy="1588"/>
          </a:xfrm>
          <a:prstGeom prst="line">
            <a:avLst/>
          </a:prstGeom>
          <a:ln/>
        </p:spPr>
        <p:style>
          <a:lnRef idx="3">
            <a:schemeClr val="dk1"/>
          </a:lnRef>
          <a:fillRef idx="0">
            <a:schemeClr val="dk1"/>
          </a:fillRef>
          <a:effectRef idx="2">
            <a:schemeClr val="dk1"/>
          </a:effectRef>
          <a:fontRef idx="minor">
            <a:schemeClr val="tx1"/>
          </a:fontRef>
        </p:style>
      </p:cxnSp>
      <p:sp>
        <p:nvSpPr>
          <p:cNvPr id="6" name="ZoneTexte 5"/>
          <p:cNvSpPr txBox="1"/>
          <p:nvPr/>
        </p:nvSpPr>
        <p:spPr>
          <a:xfrm>
            <a:off x="2735677" y="3149742"/>
            <a:ext cx="3602268" cy="707886"/>
          </a:xfrm>
          <a:prstGeom prst="rect">
            <a:avLst/>
          </a:prstGeom>
          <a:noFill/>
        </p:spPr>
        <p:txBody>
          <a:bodyPr wrap="none" rtlCol="0">
            <a:spAutoFit/>
          </a:bodyPr>
          <a:lstStyle/>
          <a:p>
            <a:r>
              <a:rPr lang="fr-FR" sz="4000" b="1" dirty="0" smtClean="0">
                <a:solidFill>
                  <a:schemeClr val="bg1"/>
                </a:solidFill>
                <a:latin typeface="Arial" pitchFamily="34" charset="0"/>
                <a:cs typeface="Arial" pitchFamily="34" charset="0"/>
              </a:rPr>
              <a:t>I. Introduction</a:t>
            </a:r>
            <a:endParaRPr lang="fr-FR" sz="40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p:cNvSpPr txBox="1"/>
          <p:nvPr/>
        </p:nvSpPr>
        <p:spPr>
          <a:xfrm>
            <a:off x="395536" y="332656"/>
            <a:ext cx="5880136"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c- Exploration des MAI spécifiques d’organes :</a:t>
            </a:r>
            <a:endParaRPr lang="fr-FR" sz="2000" b="1" dirty="0">
              <a:solidFill>
                <a:srgbClr val="C00000"/>
              </a:solidFill>
              <a:latin typeface="Arial" pitchFamily="34" charset="0"/>
              <a:cs typeface="Arial" pitchFamily="34" charset="0"/>
            </a:endParaRPr>
          </a:p>
        </p:txBody>
      </p:sp>
      <p:sp>
        <p:nvSpPr>
          <p:cNvPr id="4" name="ZoneTexte 3"/>
          <p:cNvSpPr txBox="1"/>
          <p:nvPr/>
        </p:nvSpPr>
        <p:spPr>
          <a:xfrm>
            <a:off x="395536" y="892447"/>
            <a:ext cx="8455328" cy="923330"/>
          </a:xfrm>
          <a:prstGeom prst="rect">
            <a:avLst/>
          </a:prstGeom>
          <a:noFill/>
        </p:spPr>
        <p:txBody>
          <a:bodyPr wrap="none" rtlCol="0">
            <a:spAutoFit/>
          </a:bodyPr>
          <a:lstStyle/>
          <a:p>
            <a:pPr>
              <a:lnSpc>
                <a:spcPct val="150000"/>
              </a:lnSpc>
            </a:pPr>
            <a:r>
              <a:rPr lang="fr-FR" dirty="0" smtClean="0">
                <a:solidFill>
                  <a:srgbClr val="000000"/>
                </a:solidFill>
                <a:latin typeface="Corbel" pitchFamily="34" charset="0"/>
              </a:rPr>
              <a:t>Comme pour les </a:t>
            </a:r>
            <a:r>
              <a:rPr lang="fr-FR" dirty="0" err="1" smtClean="0">
                <a:solidFill>
                  <a:srgbClr val="000000"/>
                </a:solidFill>
                <a:latin typeface="Corbel" pitchFamily="34" charset="0"/>
              </a:rPr>
              <a:t>MAINSO,la</a:t>
            </a:r>
            <a:r>
              <a:rPr lang="fr-FR" dirty="0" smtClean="0">
                <a:solidFill>
                  <a:srgbClr val="000000"/>
                </a:solidFill>
                <a:latin typeface="Corbel" pitchFamily="34" charset="0"/>
              </a:rPr>
              <a:t> recherche des auto-anticorps dans les MAISO passe le plus </a:t>
            </a:r>
          </a:p>
          <a:p>
            <a:pPr>
              <a:lnSpc>
                <a:spcPct val="150000"/>
              </a:lnSpc>
            </a:pPr>
            <a:r>
              <a:rPr lang="fr-FR" dirty="0" smtClean="0">
                <a:solidFill>
                  <a:srgbClr val="000000"/>
                </a:solidFill>
                <a:latin typeface="Corbel" pitchFamily="34" charset="0"/>
              </a:rPr>
              <a:t>souvent part une étape de screening (IFI) et une étape d’identification (ELISA  et autre)</a:t>
            </a:r>
            <a:endParaRPr lang="fr-FR" dirty="0">
              <a:solidFill>
                <a:srgbClr val="000000"/>
              </a:solidFill>
              <a:latin typeface="Corbel" pitchFamily="34" charset="0"/>
            </a:endParaRPr>
          </a:p>
        </p:txBody>
      </p:sp>
      <p:sp>
        <p:nvSpPr>
          <p:cNvPr id="5" name="Flèche droite rayée 4"/>
          <p:cNvSpPr/>
          <p:nvPr/>
        </p:nvSpPr>
        <p:spPr>
          <a:xfrm>
            <a:off x="251520" y="1124744"/>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1" name="Picture 3" descr="C:\Users\toshiba\Desktop\Sans titre.png"/>
          <p:cNvPicPr>
            <a:picLocks noChangeAspect="1" noChangeArrowheads="1"/>
          </p:cNvPicPr>
          <p:nvPr/>
        </p:nvPicPr>
        <p:blipFill>
          <a:blip r:embed="rId2" cstate="print"/>
          <a:srcRect/>
          <a:stretch>
            <a:fillRect/>
          </a:stretch>
        </p:blipFill>
        <p:spPr bwMode="auto">
          <a:xfrm>
            <a:off x="260350" y="1940396"/>
            <a:ext cx="8621713" cy="41529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p:cNvSpPr txBox="1"/>
          <p:nvPr/>
        </p:nvSpPr>
        <p:spPr>
          <a:xfrm>
            <a:off x="492064" y="404664"/>
            <a:ext cx="5880136" cy="400110"/>
          </a:xfrm>
          <a:prstGeom prst="rect">
            <a:avLst/>
          </a:prstGeom>
          <a:noFill/>
        </p:spPr>
        <p:txBody>
          <a:bodyPr wrap="none" rtlCol="0">
            <a:spAutoFit/>
          </a:bodyPr>
          <a:lstStyle/>
          <a:p>
            <a:r>
              <a:rPr lang="fr-FR" sz="2000" b="1" dirty="0" smtClean="0">
                <a:solidFill>
                  <a:srgbClr val="C00000"/>
                </a:solidFill>
                <a:latin typeface="Arial" pitchFamily="34" charset="0"/>
                <a:cs typeface="Arial" pitchFamily="34" charset="0"/>
              </a:rPr>
              <a:t>c- Exploration des MAI spécifiques d’organes :</a:t>
            </a:r>
            <a:endParaRPr lang="fr-FR" sz="2000" b="1" dirty="0">
              <a:solidFill>
                <a:srgbClr val="C00000"/>
              </a:solidFill>
              <a:latin typeface="Arial" pitchFamily="34" charset="0"/>
              <a:cs typeface="Arial" pitchFamily="34" charset="0"/>
            </a:endParaRPr>
          </a:p>
        </p:txBody>
      </p:sp>
      <p:sp>
        <p:nvSpPr>
          <p:cNvPr id="3" name="Flèche droite rayée 2"/>
          <p:cNvSpPr/>
          <p:nvPr/>
        </p:nvSpPr>
        <p:spPr>
          <a:xfrm>
            <a:off x="395536" y="1269900"/>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581168" y="980728"/>
            <a:ext cx="8455328" cy="923330"/>
          </a:xfrm>
          <a:prstGeom prst="rect">
            <a:avLst/>
          </a:prstGeom>
          <a:noFill/>
        </p:spPr>
        <p:txBody>
          <a:bodyPr wrap="none" rtlCol="0">
            <a:spAutoFit/>
          </a:bodyPr>
          <a:lstStyle/>
          <a:p>
            <a:pPr>
              <a:lnSpc>
                <a:spcPct val="150000"/>
              </a:lnSpc>
            </a:pPr>
            <a:r>
              <a:rPr lang="fr-FR" dirty="0" smtClean="0">
                <a:solidFill>
                  <a:srgbClr val="000000"/>
                </a:solidFill>
                <a:latin typeface="Corbel" pitchFamily="34" charset="0"/>
              </a:rPr>
              <a:t>Comme pour les </a:t>
            </a:r>
            <a:r>
              <a:rPr lang="fr-FR" dirty="0" err="1" smtClean="0">
                <a:solidFill>
                  <a:srgbClr val="000000"/>
                </a:solidFill>
                <a:latin typeface="Corbel" pitchFamily="34" charset="0"/>
              </a:rPr>
              <a:t>MAINSO,la</a:t>
            </a:r>
            <a:r>
              <a:rPr lang="fr-FR" dirty="0" smtClean="0">
                <a:solidFill>
                  <a:srgbClr val="000000"/>
                </a:solidFill>
                <a:latin typeface="Corbel" pitchFamily="34" charset="0"/>
              </a:rPr>
              <a:t> recherche des auto-anticorps dans les MAISO passe le plus </a:t>
            </a:r>
          </a:p>
          <a:p>
            <a:pPr>
              <a:lnSpc>
                <a:spcPct val="150000"/>
              </a:lnSpc>
            </a:pPr>
            <a:r>
              <a:rPr lang="fr-FR" dirty="0" smtClean="0">
                <a:solidFill>
                  <a:srgbClr val="000000"/>
                </a:solidFill>
                <a:latin typeface="Corbel" pitchFamily="34" charset="0"/>
              </a:rPr>
              <a:t>souvent part une étape de screening (IFI) et une étape d’identification (ELISA  et autre)</a:t>
            </a:r>
            <a:endParaRPr lang="fr-FR" dirty="0">
              <a:solidFill>
                <a:srgbClr val="000000"/>
              </a:solidFill>
              <a:latin typeface="Corbel" pitchFamily="34" charset="0"/>
            </a:endParaRPr>
          </a:p>
        </p:txBody>
      </p:sp>
      <p:pic>
        <p:nvPicPr>
          <p:cNvPr id="1026" name="Picture 2" descr="C:\Users\toshiba\Desktop\Sans titre.png"/>
          <p:cNvPicPr>
            <a:picLocks noChangeAspect="1" noChangeArrowheads="1"/>
          </p:cNvPicPr>
          <p:nvPr/>
        </p:nvPicPr>
        <p:blipFill>
          <a:blip r:embed="rId2" cstate="print"/>
          <a:srcRect b="16827"/>
          <a:stretch>
            <a:fillRect/>
          </a:stretch>
        </p:blipFill>
        <p:spPr bwMode="auto">
          <a:xfrm>
            <a:off x="467544" y="2132856"/>
            <a:ext cx="8396485" cy="3888432"/>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5929322" y="4213230"/>
            <a:ext cx="2357454" cy="1588"/>
          </a:xfrm>
          <a:prstGeom prst="line">
            <a:avLst/>
          </a:prstGeom>
          <a:ln/>
        </p:spPr>
        <p:style>
          <a:lnRef idx="3">
            <a:schemeClr val="dk1"/>
          </a:lnRef>
          <a:fillRef idx="0">
            <a:schemeClr val="dk1"/>
          </a:fillRef>
          <a:effectRef idx="2">
            <a:schemeClr val="dk1"/>
          </a:effectRef>
          <a:fontRef idx="minor">
            <a:schemeClr val="tx1"/>
          </a:fontRef>
        </p:style>
      </p:cxnSp>
      <p:sp>
        <p:nvSpPr>
          <p:cNvPr id="4" name="ZoneTexte 3"/>
          <p:cNvSpPr txBox="1"/>
          <p:nvPr/>
        </p:nvSpPr>
        <p:spPr>
          <a:xfrm>
            <a:off x="3131840" y="3140968"/>
            <a:ext cx="3416320" cy="646331"/>
          </a:xfrm>
          <a:prstGeom prst="rect">
            <a:avLst/>
          </a:prstGeom>
          <a:noFill/>
        </p:spPr>
        <p:txBody>
          <a:bodyPr wrap="none" rtlCol="0">
            <a:spAutoFit/>
          </a:bodyPr>
          <a:lstStyle/>
          <a:p>
            <a:r>
              <a:rPr lang="fr-FR" sz="3600" b="1" dirty="0" smtClean="0">
                <a:solidFill>
                  <a:schemeClr val="bg1"/>
                </a:solidFill>
                <a:latin typeface="Arial" pitchFamily="34" charset="0"/>
                <a:cs typeface="Arial" pitchFamily="34" charset="0"/>
              </a:rPr>
              <a:t>VI- Conclusion</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11560" y="764704"/>
            <a:ext cx="8352928" cy="5493812"/>
          </a:xfrm>
          <a:prstGeom prst="rect">
            <a:avLst/>
          </a:prstGeom>
          <a:noFill/>
        </p:spPr>
        <p:txBody>
          <a:bodyPr wrap="square" rtlCol="0">
            <a:spAutoFit/>
          </a:bodyPr>
          <a:lstStyle/>
          <a:p>
            <a:pPr>
              <a:lnSpc>
                <a:spcPct val="150000"/>
              </a:lnSpc>
            </a:pPr>
            <a:r>
              <a:rPr lang="fr-FR" dirty="0" smtClean="0">
                <a:solidFill>
                  <a:srgbClr val="080808"/>
                </a:solidFill>
                <a:latin typeface="Corbel" pitchFamily="34" charset="0"/>
              </a:rPr>
              <a:t>La </a:t>
            </a:r>
            <a:r>
              <a:rPr lang="fr-FR" dirty="0" err="1" smtClean="0">
                <a:solidFill>
                  <a:srgbClr val="080808"/>
                </a:solidFill>
                <a:latin typeface="Corbel" pitchFamily="34" charset="0"/>
              </a:rPr>
              <a:t>physiopathogénie</a:t>
            </a:r>
            <a:r>
              <a:rPr lang="fr-FR" dirty="0" smtClean="0">
                <a:solidFill>
                  <a:srgbClr val="080808"/>
                </a:solidFill>
                <a:latin typeface="Corbel" pitchFamily="34" charset="0"/>
              </a:rPr>
              <a:t> des MAI est complexe et hétérogène entre les MAI</a:t>
            </a:r>
          </a:p>
          <a:p>
            <a:pPr>
              <a:lnSpc>
                <a:spcPct val="150000"/>
              </a:lnSpc>
            </a:pPr>
            <a:r>
              <a:rPr lang="fr-FR" dirty="0" smtClean="0">
                <a:solidFill>
                  <a:srgbClr val="080808"/>
                </a:solidFill>
                <a:latin typeface="Corbel" pitchFamily="34" charset="0"/>
              </a:rPr>
              <a:t>Les facteurs génétiques, immunologiques et environnementaux jouent un rôle important dans leur survenue. </a:t>
            </a:r>
          </a:p>
          <a:p>
            <a:pPr>
              <a:lnSpc>
                <a:spcPct val="150000"/>
              </a:lnSpc>
            </a:pPr>
            <a:r>
              <a:rPr lang="fr-FR" dirty="0" smtClean="0">
                <a:solidFill>
                  <a:srgbClr val="080808"/>
                </a:solidFill>
                <a:latin typeface="Corbel" pitchFamily="34" charset="0"/>
              </a:rPr>
              <a:t>Les approches thérapeutiques bénéficient de la meilleure connaissance des mécanismes immunologiques impliqués, ils ont  pour objectif de réduire le processus inflammatoire et de freiner la réponse immunitaire, ils reposent sur trois points : </a:t>
            </a:r>
          </a:p>
          <a:p>
            <a:pPr lvl="0">
              <a:lnSpc>
                <a:spcPct val="150000"/>
              </a:lnSpc>
            </a:pPr>
            <a:r>
              <a:rPr lang="fr-FR" dirty="0" smtClean="0">
                <a:solidFill>
                  <a:srgbClr val="080808"/>
                </a:solidFill>
                <a:latin typeface="Corbel" pitchFamily="34" charset="0"/>
              </a:rPr>
              <a:t>Supprimer les </a:t>
            </a:r>
            <a:r>
              <a:rPr lang="fr-FR" dirty="0" err="1" smtClean="0">
                <a:solidFill>
                  <a:srgbClr val="080808"/>
                </a:solidFill>
                <a:latin typeface="Corbel" pitchFamily="34" charset="0"/>
              </a:rPr>
              <a:t>aAc</a:t>
            </a:r>
            <a:r>
              <a:rPr lang="fr-FR" dirty="0" smtClean="0">
                <a:solidFill>
                  <a:srgbClr val="080808"/>
                </a:solidFill>
                <a:latin typeface="Corbel" pitchFamily="34" charset="0"/>
              </a:rPr>
              <a:t> pathogènes (plasmaphérèse) </a:t>
            </a:r>
          </a:p>
          <a:p>
            <a:pPr lvl="0">
              <a:lnSpc>
                <a:spcPct val="150000"/>
              </a:lnSpc>
            </a:pPr>
            <a:r>
              <a:rPr lang="fr-FR" dirty="0" smtClean="0">
                <a:solidFill>
                  <a:srgbClr val="080808"/>
                </a:solidFill>
                <a:latin typeface="Corbel" pitchFamily="34" charset="0"/>
              </a:rPr>
              <a:t>Eviter leur production en agissant sur l'activation des lymphocytes et sur la synthèse de cytokines</a:t>
            </a:r>
          </a:p>
          <a:p>
            <a:pPr lvl="0">
              <a:lnSpc>
                <a:spcPct val="150000"/>
              </a:lnSpc>
            </a:pPr>
            <a:r>
              <a:rPr lang="fr-FR" dirty="0" smtClean="0">
                <a:solidFill>
                  <a:srgbClr val="080808"/>
                </a:solidFill>
                <a:latin typeface="Corbel" pitchFamily="34" charset="0"/>
              </a:rPr>
              <a:t>Modifier la réponse immune pour la rendre non-pathogène (principe de l'</a:t>
            </a:r>
            <a:r>
              <a:rPr lang="fr-FR" dirty="0" err="1" smtClean="0">
                <a:solidFill>
                  <a:srgbClr val="080808"/>
                </a:solidFill>
                <a:latin typeface="Corbel" pitchFamily="34" charset="0"/>
              </a:rPr>
              <a:t>immunomodulation</a:t>
            </a:r>
            <a:r>
              <a:rPr lang="fr-FR" dirty="0" smtClean="0">
                <a:solidFill>
                  <a:srgbClr val="080808"/>
                </a:solidFill>
                <a:latin typeface="Corbel" pitchFamily="34" charset="0"/>
              </a:rPr>
              <a:t> par exemple par un effet inhibiteur direct sur les lymphocytes par le biais de CTLA4, en modifiant l'équilibre Th1/Th2 par l'interleukine-4 ou en inhibant l'action cytotoxique du </a:t>
            </a:r>
            <a:r>
              <a:rPr lang="fr-FR" dirty="0" err="1" smtClean="0">
                <a:solidFill>
                  <a:srgbClr val="080808"/>
                </a:solidFill>
                <a:latin typeface="Corbel" pitchFamily="34" charset="0"/>
              </a:rPr>
              <a:t>TNFa</a:t>
            </a:r>
            <a:r>
              <a:rPr lang="fr-FR" dirty="0" smtClean="0">
                <a:solidFill>
                  <a:srgbClr val="080808"/>
                </a:solidFill>
                <a:latin typeface="Corbel" pitchFamily="34" charset="0"/>
              </a:rPr>
              <a:t> par des anticorps anti-</a:t>
            </a:r>
            <a:r>
              <a:rPr lang="fr-FR" dirty="0" err="1" smtClean="0">
                <a:solidFill>
                  <a:srgbClr val="080808"/>
                </a:solidFill>
                <a:latin typeface="Corbel" pitchFamily="34" charset="0"/>
              </a:rPr>
              <a:t>TNFa</a:t>
            </a:r>
            <a:r>
              <a:rPr lang="fr-FR" dirty="0" smtClean="0">
                <a:solidFill>
                  <a:srgbClr val="080808"/>
                </a:solidFill>
                <a:latin typeface="Corbel" pitchFamily="34" charset="0"/>
              </a:rPr>
              <a:t>).</a:t>
            </a:r>
          </a:p>
        </p:txBody>
      </p:sp>
      <p:sp>
        <p:nvSpPr>
          <p:cNvPr id="4" name="ZoneTexte 3"/>
          <p:cNvSpPr txBox="1"/>
          <p:nvPr/>
        </p:nvSpPr>
        <p:spPr>
          <a:xfrm>
            <a:off x="395536" y="220578"/>
            <a:ext cx="2206053"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VI- Conclusion </a:t>
            </a:r>
            <a:r>
              <a:rPr lang="fr-FR" sz="2000" b="1" dirty="0" smtClean="0">
                <a:solidFill>
                  <a:srgbClr val="C00000"/>
                </a:solidFill>
                <a:latin typeface="Arial" pitchFamily="34" charset="0"/>
                <a:cs typeface="Arial" pitchFamily="34" charset="0"/>
              </a:rPr>
              <a:t>: </a:t>
            </a:r>
            <a:endParaRPr lang="fr-FR" sz="2000" b="1" dirty="0">
              <a:solidFill>
                <a:srgbClr val="C00000"/>
              </a:solidFill>
              <a:latin typeface="Arial" pitchFamily="34" charset="0"/>
              <a:cs typeface="Arial" pitchFamily="34" charset="0"/>
            </a:endParaRPr>
          </a:p>
        </p:txBody>
      </p:sp>
      <p:sp>
        <p:nvSpPr>
          <p:cNvPr id="5" name="Organigramme : Connecteur 4"/>
          <p:cNvSpPr/>
          <p:nvPr/>
        </p:nvSpPr>
        <p:spPr>
          <a:xfrm>
            <a:off x="468114" y="4725714"/>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Organigramme : Connecteur 5"/>
          <p:cNvSpPr/>
          <p:nvPr/>
        </p:nvSpPr>
        <p:spPr>
          <a:xfrm>
            <a:off x="468114" y="3501578"/>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rganigramme : Connecteur 6"/>
          <p:cNvSpPr/>
          <p:nvPr/>
        </p:nvSpPr>
        <p:spPr>
          <a:xfrm>
            <a:off x="468114" y="3933626"/>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rayée 7"/>
          <p:cNvSpPr/>
          <p:nvPr/>
        </p:nvSpPr>
        <p:spPr>
          <a:xfrm>
            <a:off x="396676" y="1052736"/>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Flèche droite rayée 8"/>
          <p:cNvSpPr/>
          <p:nvPr/>
        </p:nvSpPr>
        <p:spPr>
          <a:xfrm>
            <a:off x="396676" y="1412776"/>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Flèche droite rayée 9"/>
          <p:cNvSpPr/>
          <p:nvPr/>
        </p:nvSpPr>
        <p:spPr>
          <a:xfrm>
            <a:off x="396676" y="2276872"/>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Yasmine\Documents\JDIP\Image\merci1.jpg"/>
          <p:cNvPicPr>
            <a:picLocks noChangeAspect="1" noChangeArrowheads="1"/>
          </p:cNvPicPr>
          <p:nvPr/>
        </p:nvPicPr>
        <p:blipFill>
          <a:blip r:embed="rId2" cstate="print"/>
          <a:srcRect b="5349"/>
          <a:stretch>
            <a:fillRect/>
          </a:stretch>
        </p:blipFill>
        <p:spPr bwMode="auto">
          <a:xfrm>
            <a:off x="1835696" y="548680"/>
            <a:ext cx="5429288" cy="554461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581905" y="219669"/>
            <a:ext cx="2117887" cy="553998"/>
          </a:xfrm>
          <a:prstGeom prst="rect">
            <a:avLst/>
          </a:prstGeom>
        </p:spPr>
        <p:txBody>
          <a:bodyPr wrap="none">
            <a:spAutoFit/>
          </a:bodyPr>
          <a:lstStyle/>
          <a:p>
            <a:pPr marL="342900" lvl="0" indent="-342900">
              <a:lnSpc>
                <a:spcPct val="150000"/>
              </a:lnSpc>
              <a:spcBef>
                <a:spcPct val="20000"/>
              </a:spcBef>
              <a:buClr>
                <a:srgbClr val="FF0000"/>
              </a:buClr>
              <a:defRPr/>
            </a:pPr>
            <a:r>
              <a:rPr lang="fr-FR" sz="2000" b="1" dirty="0">
                <a:solidFill>
                  <a:srgbClr val="C00000"/>
                </a:solidFill>
                <a:latin typeface="Arial" pitchFamily="34" charset="0"/>
                <a:cs typeface="Arial" pitchFamily="34" charset="0"/>
              </a:rPr>
              <a:t>I</a:t>
            </a:r>
            <a:r>
              <a:rPr lang="fr-FR" sz="2000" b="1" dirty="0" smtClean="0">
                <a:solidFill>
                  <a:srgbClr val="C00000"/>
                </a:solidFill>
                <a:latin typeface="Arial" pitchFamily="34" charset="0"/>
                <a:cs typeface="Arial" pitchFamily="34" charset="0"/>
              </a:rPr>
              <a:t>. </a:t>
            </a:r>
            <a:r>
              <a:rPr lang="fr-FR" sz="2000" b="1" u="sng" dirty="0" smtClean="0">
                <a:solidFill>
                  <a:srgbClr val="C00000"/>
                </a:solidFill>
                <a:latin typeface="Arial" pitchFamily="34" charset="0"/>
                <a:cs typeface="Arial" pitchFamily="34" charset="0"/>
              </a:rPr>
              <a:t>Introduction </a:t>
            </a:r>
            <a:r>
              <a:rPr lang="fr-FR" sz="2000" b="1" dirty="0" smtClean="0">
                <a:solidFill>
                  <a:srgbClr val="C00000"/>
                </a:solidFill>
                <a:latin typeface="Arial" pitchFamily="34" charset="0"/>
                <a:cs typeface="Arial" pitchFamily="34" charset="0"/>
              </a:rPr>
              <a:t> </a:t>
            </a:r>
            <a:r>
              <a:rPr lang="fr-FR" sz="2000" b="1" dirty="0">
                <a:solidFill>
                  <a:srgbClr val="C00000"/>
                </a:solidFill>
                <a:latin typeface="Arial" pitchFamily="34" charset="0"/>
                <a:cs typeface="Arial" pitchFamily="34" charset="0"/>
              </a:rPr>
              <a:t>:</a:t>
            </a:r>
          </a:p>
        </p:txBody>
      </p:sp>
      <p:sp>
        <p:nvSpPr>
          <p:cNvPr id="12" name="Rectangle 3"/>
          <p:cNvSpPr txBox="1">
            <a:spLocks noChangeArrowheads="1"/>
          </p:cNvSpPr>
          <p:nvPr/>
        </p:nvSpPr>
        <p:spPr>
          <a:xfrm>
            <a:off x="611560" y="692696"/>
            <a:ext cx="8208912" cy="6408712"/>
          </a:xfrm>
          <a:prstGeom prst="rect">
            <a:avLst/>
          </a:prstGeom>
        </p:spPr>
        <p:txBody>
          <a:bodyPr>
            <a:noAutofit/>
          </a:bodyPr>
          <a:lstStyle/>
          <a:p>
            <a:pPr marL="274320" lvl="0" indent="-274320">
              <a:lnSpc>
                <a:spcPct val="200000"/>
              </a:lnSpc>
              <a:spcBef>
                <a:spcPct val="20000"/>
              </a:spcBef>
              <a:buClr>
                <a:schemeClr val="accent1"/>
              </a:buClr>
              <a:buSzPct val="85000"/>
              <a:defRPr/>
            </a:pPr>
            <a:r>
              <a:rPr lang="fr-FR" dirty="0" smtClean="0">
                <a:solidFill>
                  <a:srgbClr val="000000"/>
                </a:solidFill>
                <a:latin typeface="Corbel" pitchFamily="34" charset="0"/>
              </a:rPr>
              <a:t>Les maladies auto-immunes (MAI) sont des maladies inflammatoires chroniques dont</a:t>
            </a:r>
          </a:p>
          <a:p>
            <a:pPr marL="274320" lvl="0" indent="-274320">
              <a:lnSpc>
                <a:spcPct val="200000"/>
              </a:lnSpc>
              <a:spcBef>
                <a:spcPct val="20000"/>
              </a:spcBef>
              <a:buClr>
                <a:schemeClr val="accent1"/>
              </a:buClr>
              <a:buSzPct val="85000"/>
              <a:defRPr/>
            </a:pPr>
            <a:r>
              <a:rPr lang="fr-FR" dirty="0" smtClean="0">
                <a:solidFill>
                  <a:srgbClr val="000000"/>
                </a:solidFill>
                <a:latin typeface="Corbel" pitchFamily="34" charset="0"/>
              </a:rPr>
              <a:t>la fréquence continue à augmenter réellement depuis quelques décennies. </a:t>
            </a:r>
          </a:p>
          <a:p>
            <a:pPr marL="274320" indent="-274320">
              <a:lnSpc>
                <a:spcPct val="200000"/>
              </a:lnSpc>
              <a:spcBef>
                <a:spcPct val="20000"/>
              </a:spcBef>
              <a:buClr>
                <a:schemeClr val="accent1"/>
              </a:buClr>
              <a:buSzPct val="85000"/>
              <a:defRPr/>
            </a:pPr>
            <a:r>
              <a:rPr lang="fr-FR" dirty="0" smtClean="0">
                <a:solidFill>
                  <a:srgbClr val="000000"/>
                </a:solidFill>
                <a:latin typeface="Corbel" pitchFamily="34" charset="0"/>
              </a:rPr>
              <a:t>Elles sont dues à une réponse immunitaire inadéquate  vis-à-vis des antigènes du soi</a:t>
            </a:r>
          </a:p>
          <a:p>
            <a:pPr marL="274320" indent="-274320">
              <a:lnSpc>
                <a:spcPct val="200000"/>
              </a:lnSpc>
              <a:spcBef>
                <a:spcPct val="20000"/>
              </a:spcBef>
              <a:buClr>
                <a:schemeClr val="accent1"/>
              </a:buClr>
              <a:buSzPct val="85000"/>
              <a:defRPr/>
            </a:pPr>
            <a:r>
              <a:rPr lang="fr-FR" dirty="0" smtClean="0">
                <a:solidFill>
                  <a:srgbClr val="000000"/>
                </a:solidFill>
                <a:latin typeface="Corbel" pitchFamily="34" charset="0"/>
              </a:rPr>
              <a:t>Elles touchent l’adulte jeune avec prédominance féminine (facteurs hormonaux)</a:t>
            </a:r>
          </a:p>
          <a:p>
            <a:pPr marL="274320" lvl="0" indent="-274320">
              <a:lnSpc>
                <a:spcPct val="200000"/>
              </a:lnSpc>
              <a:spcBef>
                <a:spcPct val="20000"/>
              </a:spcBef>
              <a:buClr>
                <a:schemeClr val="accent1"/>
              </a:buClr>
              <a:buSzPct val="85000"/>
              <a:defRPr/>
            </a:pPr>
            <a:r>
              <a:rPr lang="fr-FR" dirty="0" smtClean="0">
                <a:solidFill>
                  <a:srgbClr val="000000"/>
                </a:solidFill>
                <a:latin typeface="Corbel" pitchFamily="34" charset="0"/>
              </a:rPr>
              <a:t>L’ </a:t>
            </a:r>
            <a:r>
              <a:rPr lang="fr-FR" dirty="0" err="1" smtClean="0">
                <a:solidFill>
                  <a:srgbClr val="000000"/>
                </a:solidFill>
                <a:latin typeface="Corbel" pitchFamily="34" charset="0"/>
              </a:rPr>
              <a:t>etiopathogénie</a:t>
            </a:r>
            <a:r>
              <a:rPr lang="fr-FR" dirty="0" smtClean="0">
                <a:solidFill>
                  <a:srgbClr val="000000"/>
                </a:solidFill>
                <a:latin typeface="Corbel" pitchFamily="34" charset="0"/>
              </a:rPr>
              <a:t>  des MAI est mal connue.</a:t>
            </a:r>
          </a:p>
          <a:p>
            <a:pPr marL="274320" indent="-274320">
              <a:lnSpc>
                <a:spcPct val="200000"/>
              </a:lnSpc>
              <a:spcBef>
                <a:spcPct val="20000"/>
              </a:spcBef>
              <a:buClr>
                <a:schemeClr val="accent1"/>
              </a:buClr>
              <a:buSzPct val="85000"/>
              <a:defRPr/>
            </a:pPr>
            <a:r>
              <a:rPr lang="fr-FR" dirty="0" smtClean="0">
                <a:solidFill>
                  <a:srgbClr val="000000"/>
                </a:solidFill>
                <a:latin typeface="Corbel" pitchFamily="34" charset="0"/>
              </a:rPr>
              <a:t>Elles évoluent par poussées remissions.</a:t>
            </a:r>
          </a:p>
          <a:p>
            <a:pPr marL="274320" indent="-274320">
              <a:lnSpc>
                <a:spcPct val="200000"/>
              </a:lnSpc>
              <a:spcBef>
                <a:spcPct val="20000"/>
              </a:spcBef>
              <a:buClr>
                <a:schemeClr val="accent1"/>
              </a:buClr>
              <a:buSzPct val="85000"/>
              <a:defRPr/>
            </a:pPr>
            <a:r>
              <a:rPr lang="fr-FR" dirty="0" smtClean="0">
                <a:solidFill>
                  <a:srgbClr val="000000"/>
                </a:solidFill>
                <a:latin typeface="Corbel" pitchFamily="34" charset="0"/>
              </a:rPr>
              <a:t>Les associations entre maladies  auto immunes  sont fréquentes                          </a:t>
            </a:r>
          </a:p>
          <a:p>
            <a:pPr marL="274320" indent="-274320">
              <a:lnSpc>
                <a:spcPct val="200000"/>
              </a:lnSpc>
              <a:spcBef>
                <a:spcPct val="20000"/>
              </a:spcBef>
              <a:buClr>
                <a:schemeClr val="accent1"/>
              </a:buClr>
              <a:buSzPct val="85000"/>
              <a:defRPr/>
            </a:pPr>
            <a:r>
              <a:rPr lang="fr-FR" dirty="0" smtClean="0">
                <a:solidFill>
                  <a:srgbClr val="000000"/>
                </a:solidFill>
                <a:latin typeface="Corbel" pitchFamily="34" charset="0"/>
              </a:rPr>
              <a:t>Le traitement des MAI a pour objectif de réduire le processus inflammatoire et de </a:t>
            </a:r>
          </a:p>
          <a:p>
            <a:pPr marL="274320" indent="-274320">
              <a:lnSpc>
                <a:spcPct val="200000"/>
              </a:lnSpc>
              <a:spcBef>
                <a:spcPct val="20000"/>
              </a:spcBef>
              <a:buClr>
                <a:schemeClr val="accent1"/>
              </a:buClr>
              <a:buSzPct val="85000"/>
              <a:defRPr/>
            </a:pPr>
            <a:r>
              <a:rPr lang="fr-FR" dirty="0" smtClean="0">
                <a:solidFill>
                  <a:srgbClr val="000000"/>
                </a:solidFill>
                <a:latin typeface="Corbel" pitchFamily="34" charset="0"/>
              </a:rPr>
              <a:t>freiner la réponse immunitaire (corticoïdes, immunosuppresseurs) </a:t>
            </a:r>
          </a:p>
          <a:p>
            <a:pPr marL="274320" marR="0" lvl="0" indent="-274320" algn="l" defTabSz="914400" rtl="0" eaLnBrk="1" fontAlgn="auto" latinLnBrk="0" hangingPunct="1">
              <a:lnSpc>
                <a:spcPct val="200000"/>
              </a:lnSpc>
              <a:spcBef>
                <a:spcPct val="20000"/>
              </a:spcBef>
              <a:spcAft>
                <a:spcPts val="0"/>
              </a:spcAft>
              <a:buClr>
                <a:schemeClr val="accent1"/>
              </a:buClr>
              <a:buSzPct val="85000"/>
              <a:buFont typeface="Wingdings 2"/>
              <a:buNone/>
              <a:tabLst/>
              <a:defRPr/>
            </a:pPr>
            <a:endParaRPr kumimoji="0" lang="fr-FR" sz="1800" i="0" u="none" strike="noStrike" kern="1200" cap="none" spc="0" normalizeH="0" baseline="0" noProof="0" dirty="0" smtClean="0">
              <a:ln>
                <a:noFill/>
              </a:ln>
              <a:solidFill>
                <a:srgbClr val="000000"/>
              </a:solidFill>
              <a:effectLst/>
              <a:uLnTx/>
              <a:uFillTx/>
              <a:latin typeface="Corbel" pitchFamily="34" charset="0"/>
            </a:endParaRPr>
          </a:p>
        </p:txBody>
      </p:sp>
      <p:sp>
        <p:nvSpPr>
          <p:cNvPr id="13" name="Flèche droite rayée 12"/>
          <p:cNvSpPr/>
          <p:nvPr/>
        </p:nvSpPr>
        <p:spPr>
          <a:xfrm>
            <a:off x="324668" y="1052736"/>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droite rayée 18"/>
          <p:cNvSpPr/>
          <p:nvPr/>
        </p:nvSpPr>
        <p:spPr>
          <a:xfrm>
            <a:off x="323528" y="2204864"/>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droite rayée 19"/>
          <p:cNvSpPr/>
          <p:nvPr/>
        </p:nvSpPr>
        <p:spPr>
          <a:xfrm>
            <a:off x="323528" y="5229200"/>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droite rayée 20"/>
          <p:cNvSpPr/>
          <p:nvPr/>
        </p:nvSpPr>
        <p:spPr>
          <a:xfrm>
            <a:off x="323528" y="2852936"/>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droite rayée 21"/>
          <p:cNvSpPr/>
          <p:nvPr/>
        </p:nvSpPr>
        <p:spPr>
          <a:xfrm>
            <a:off x="323528" y="3430140"/>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droite rayée 22"/>
          <p:cNvSpPr/>
          <p:nvPr/>
        </p:nvSpPr>
        <p:spPr>
          <a:xfrm>
            <a:off x="323528" y="4078212"/>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lèche droite rayée 26"/>
          <p:cNvSpPr/>
          <p:nvPr/>
        </p:nvSpPr>
        <p:spPr>
          <a:xfrm>
            <a:off x="323528" y="4654276"/>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5929322" y="4213230"/>
            <a:ext cx="2357454" cy="1588"/>
          </a:xfrm>
          <a:prstGeom prst="line">
            <a:avLst/>
          </a:prstGeom>
          <a:ln/>
        </p:spPr>
        <p:style>
          <a:lnRef idx="3">
            <a:schemeClr val="dk1"/>
          </a:lnRef>
          <a:fillRef idx="0">
            <a:schemeClr val="dk1"/>
          </a:fillRef>
          <a:effectRef idx="2">
            <a:schemeClr val="dk1"/>
          </a:effectRef>
          <a:fontRef idx="minor">
            <a:schemeClr val="tx1"/>
          </a:fontRef>
        </p:style>
      </p:cxnSp>
      <p:sp>
        <p:nvSpPr>
          <p:cNvPr id="6" name="ZoneTexte 5"/>
          <p:cNvSpPr txBox="1"/>
          <p:nvPr/>
        </p:nvSpPr>
        <p:spPr>
          <a:xfrm>
            <a:off x="2735677" y="3149742"/>
            <a:ext cx="3405099" cy="707886"/>
          </a:xfrm>
          <a:prstGeom prst="rect">
            <a:avLst/>
          </a:prstGeom>
          <a:noFill/>
        </p:spPr>
        <p:txBody>
          <a:bodyPr wrap="none" rtlCol="0">
            <a:spAutoFit/>
          </a:bodyPr>
          <a:lstStyle/>
          <a:p>
            <a:r>
              <a:rPr lang="fr-FR" sz="4000" b="1" dirty="0" smtClean="0">
                <a:solidFill>
                  <a:schemeClr val="bg1"/>
                </a:solidFill>
                <a:latin typeface="Arial" pitchFamily="34" charset="0"/>
                <a:cs typeface="Arial" pitchFamily="34" charset="0"/>
              </a:rPr>
              <a:t>II. Définitions</a:t>
            </a:r>
            <a:endParaRPr lang="fr-FR" sz="40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537401" y="219669"/>
            <a:ext cx="1946367" cy="553998"/>
          </a:xfrm>
          <a:prstGeom prst="rect">
            <a:avLst/>
          </a:prstGeom>
        </p:spPr>
        <p:txBody>
          <a:bodyPr wrap="none">
            <a:spAutoFit/>
          </a:bodyPr>
          <a:lstStyle/>
          <a:p>
            <a:pPr marL="342900" lvl="0" indent="-342900">
              <a:lnSpc>
                <a:spcPct val="150000"/>
              </a:lnSpc>
              <a:spcBef>
                <a:spcPct val="20000"/>
              </a:spcBef>
              <a:buClr>
                <a:srgbClr val="FF0000"/>
              </a:buClr>
              <a:defRPr/>
            </a:pPr>
            <a:r>
              <a:rPr lang="fr-FR" sz="2000" b="1" dirty="0" smtClean="0">
                <a:solidFill>
                  <a:srgbClr val="C00000"/>
                </a:solidFill>
                <a:latin typeface="Arial" pitchFamily="34" charset="0"/>
                <a:cs typeface="Arial" pitchFamily="34" charset="0"/>
              </a:rPr>
              <a:t>II. </a:t>
            </a:r>
            <a:r>
              <a:rPr lang="fr-FR" sz="2000" b="1" u="sng" dirty="0" smtClean="0">
                <a:solidFill>
                  <a:srgbClr val="C00000"/>
                </a:solidFill>
                <a:latin typeface="Arial" pitchFamily="34" charset="0"/>
                <a:cs typeface="Arial" pitchFamily="34" charset="0"/>
              </a:rPr>
              <a:t>Définitions</a:t>
            </a:r>
            <a:r>
              <a:rPr lang="fr-FR" sz="2000" b="1" dirty="0" smtClean="0">
                <a:solidFill>
                  <a:srgbClr val="C00000"/>
                </a:solidFill>
                <a:latin typeface="Arial" pitchFamily="34" charset="0"/>
                <a:cs typeface="Arial" pitchFamily="34" charset="0"/>
              </a:rPr>
              <a:t> </a:t>
            </a:r>
            <a:r>
              <a:rPr lang="fr-FR" sz="2000" b="1" dirty="0">
                <a:solidFill>
                  <a:srgbClr val="C00000"/>
                </a:solidFill>
                <a:latin typeface="Arial" pitchFamily="34" charset="0"/>
                <a:cs typeface="Arial" pitchFamily="34" charset="0"/>
              </a:rPr>
              <a:t>:</a:t>
            </a:r>
          </a:p>
        </p:txBody>
      </p:sp>
      <p:sp>
        <p:nvSpPr>
          <p:cNvPr id="10" name="Espace réservé du contenu 2"/>
          <p:cNvSpPr txBox="1">
            <a:spLocks/>
          </p:cNvSpPr>
          <p:nvPr/>
        </p:nvSpPr>
        <p:spPr>
          <a:xfrm>
            <a:off x="539552" y="3422035"/>
            <a:ext cx="8640960" cy="3051720"/>
          </a:xfrm>
          <a:prstGeom prst="rect">
            <a:avLst/>
          </a:prstGeom>
        </p:spPr>
        <p:txBody>
          <a:bodyPr>
            <a:normAutofit/>
          </a:bodyPr>
          <a:lstStyle/>
          <a:p>
            <a:pPr marL="274320" marR="0" lvl="0" indent="-274320" algn="l" defTabSz="914400" rtl="0" eaLnBrk="1" fontAlgn="auto" latinLnBrk="0" hangingPunct="1">
              <a:lnSpc>
                <a:spcPct val="150000"/>
              </a:lnSpc>
              <a:spcBef>
                <a:spcPct val="20000"/>
              </a:spcBef>
              <a:spcAft>
                <a:spcPts val="0"/>
              </a:spcAft>
              <a:buClr>
                <a:schemeClr val="accent2"/>
              </a:buClr>
              <a:buSzPct val="100000"/>
              <a:tabLst/>
              <a:defRPr/>
            </a:pPr>
            <a:r>
              <a:rPr kumimoji="0" lang="fr-FR" i="0" u="none" strike="noStrike" kern="1200" cap="none" spc="0" normalizeH="0" baseline="0" noProof="0" dirty="0" smtClean="0">
                <a:ln>
                  <a:noFill/>
                </a:ln>
                <a:solidFill>
                  <a:srgbClr val="000000"/>
                </a:solidFill>
                <a:effectLst/>
                <a:uLnTx/>
                <a:uFillTx/>
                <a:latin typeface="Corbel" pitchFamily="34" charset="0"/>
              </a:rPr>
              <a:t>Les MAI</a:t>
            </a:r>
            <a:r>
              <a:rPr kumimoji="0" lang="fr-FR" i="0" u="none" strike="noStrike" kern="1200" cap="none" spc="0" normalizeH="0" noProof="0" dirty="0" smtClean="0">
                <a:ln>
                  <a:noFill/>
                </a:ln>
                <a:solidFill>
                  <a:srgbClr val="000000"/>
                </a:solidFill>
                <a:effectLst/>
                <a:uLnTx/>
                <a:uFillTx/>
                <a:latin typeface="Corbel" pitchFamily="34" charset="0"/>
              </a:rPr>
              <a:t> </a:t>
            </a:r>
            <a:r>
              <a:rPr kumimoji="0" lang="fr-FR" i="0" u="none" strike="noStrike" kern="1200" cap="none" spc="0" normalizeH="0" baseline="0" noProof="0" dirty="0" smtClean="0">
                <a:ln>
                  <a:noFill/>
                </a:ln>
                <a:solidFill>
                  <a:srgbClr val="000000"/>
                </a:solidFill>
                <a:effectLst/>
                <a:uLnTx/>
                <a:uFillTx/>
                <a:latin typeface="Corbel" pitchFamily="34" charset="0"/>
              </a:rPr>
              <a:t>sont des maladies  dans lesquelles :</a:t>
            </a:r>
          </a:p>
          <a:p>
            <a:pPr marL="274320" marR="0" lvl="0" indent="-274320" algn="l" defTabSz="914400" rtl="0" eaLnBrk="1" fontAlgn="auto" latinLnBrk="0" hangingPunct="1">
              <a:lnSpc>
                <a:spcPct val="150000"/>
              </a:lnSpc>
              <a:spcBef>
                <a:spcPct val="20000"/>
              </a:spcBef>
              <a:spcAft>
                <a:spcPts val="0"/>
              </a:spcAft>
              <a:buClr>
                <a:schemeClr val="accent2"/>
              </a:buClr>
              <a:buSzPct val="100000"/>
              <a:buFont typeface="Wingdings 2"/>
              <a:buNone/>
              <a:tabLst/>
              <a:defRPr/>
            </a:pPr>
            <a:r>
              <a:rPr kumimoji="0" lang="fr-FR" i="0" u="none" strike="noStrike" kern="1200" cap="none" spc="0" normalizeH="0" baseline="0" noProof="0" dirty="0" smtClean="0">
                <a:ln>
                  <a:noFill/>
                </a:ln>
                <a:solidFill>
                  <a:srgbClr val="000000"/>
                </a:solidFill>
                <a:effectLst/>
                <a:uLnTx/>
                <a:uFillTx/>
                <a:latin typeface="Corbel" pitchFamily="34" charset="0"/>
              </a:rPr>
              <a:t>                                                                                   </a:t>
            </a:r>
          </a:p>
          <a:p>
            <a:pPr marL="274320" marR="0" lvl="0" indent="-274320" algn="l" defTabSz="914400" rtl="0" eaLnBrk="1" fontAlgn="auto" latinLnBrk="0" hangingPunct="1">
              <a:lnSpc>
                <a:spcPct val="150000"/>
              </a:lnSpc>
              <a:spcBef>
                <a:spcPct val="20000"/>
              </a:spcBef>
              <a:spcAft>
                <a:spcPts val="0"/>
              </a:spcAft>
              <a:buClr>
                <a:schemeClr val="accent2"/>
              </a:buClr>
              <a:buSzPct val="100000"/>
              <a:buFont typeface="Wingdings 2"/>
              <a:buNone/>
              <a:tabLst/>
              <a:defRPr/>
            </a:pPr>
            <a:endParaRPr kumimoji="0" lang="fr-FR" i="0" u="none" strike="noStrike" kern="1200" cap="none" spc="0" normalizeH="0" baseline="0" noProof="0" dirty="0" smtClean="0">
              <a:ln>
                <a:noFill/>
              </a:ln>
              <a:solidFill>
                <a:srgbClr val="000000"/>
              </a:solidFill>
              <a:effectLst/>
              <a:uLnTx/>
              <a:uFillTx/>
              <a:latin typeface="Corbel" pitchFamily="34" charset="0"/>
            </a:endParaRPr>
          </a:p>
          <a:p>
            <a:pPr marL="274320" marR="0" lvl="0" indent="-274320" algn="l" defTabSz="914400" rtl="0" eaLnBrk="1" fontAlgn="auto" latinLnBrk="0" hangingPunct="1">
              <a:lnSpc>
                <a:spcPct val="150000"/>
              </a:lnSpc>
              <a:spcBef>
                <a:spcPct val="20000"/>
              </a:spcBef>
              <a:spcAft>
                <a:spcPts val="0"/>
              </a:spcAft>
              <a:buClr>
                <a:schemeClr val="accent2"/>
              </a:buClr>
              <a:buSzPct val="100000"/>
              <a:buFont typeface="Wingdings" pitchFamily="2" charset="2"/>
              <a:buChar char="Ø"/>
              <a:tabLst/>
              <a:defRPr/>
            </a:pPr>
            <a:endParaRPr kumimoji="0" lang="fr-FR" i="0" u="none" strike="noStrike" kern="1200" cap="none" spc="0" normalizeH="0" baseline="0" noProof="0" dirty="0" smtClean="0">
              <a:ln>
                <a:noFill/>
              </a:ln>
              <a:solidFill>
                <a:srgbClr val="000000"/>
              </a:solidFill>
              <a:effectLst/>
              <a:uLnTx/>
              <a:uFillTx/>
              <a:latin typeface="Corbel" pitchFamily="34" charset="0"/>
            </a:endParaRPr>
          </a:p>
          <a:p>
            <a:pPr marL="274320" marR="0" lvl="0" indent="-274320" algn="l" defTabSz="914400" rtl="0" eaLnBrk="1" fontAlgn="auto" latinLnBrk="0" hangingPunct="1">
              <a:lnSpc>
                <a:spcPct val="150000"/>
              </a:lnSpc>
              <a:spcBef>
                <a:spcPct val="20000"/>
              </a:spcBef>
              <a:spcAft>
                <a:spcPts val="0"/>
              </a:spcAft>
              <a:buClr>
                <a:schemeClr val="accent2"/>
              </a:buClr>
              <a:buSzPct val="100000"/>
              <a:tabLst/>
              <a:defRPr/>
            </a:pPr>
            <a:r>
              <a:rPr kumimoji="0" lang="fr-FR" i="0" u="none" strike="noStrike" kern="1200" cap="none" spc="0" normalizeH="0" baseline="0" noProof="0" dirty="0" smtClean="0">
                <a:ln>
                  <a:noFill/>
                </a:ln>
                <a:solidFill>
                  <a:srgbClr val="000000"/>
                </a:solidFill>
                <a:effectLst/>
                <a:uLnTx/>
                <a:uFillTx/>
                <a:latin typeface="Corbel" pitchFamily="34" charset="0"/>
              </a:rPr>
              <a:t>sont dirigés contre des antigènes du soi</a:t>
            </a:r>
            <a:r>
              <a:rPr kumimoji="0" lang="fr-FR" i="0" u="none" strike="noStrike" kern="1200" cap="none" spc="0" normalizeH="0" noProof="0" dirty="0" smtClean="0">
                <a:ln>
                  <a:noFill/>
                </a:ln>
                <a:solidFill>
                  <a:srgbClr val="000000"/>
                </a:solidFill>
                <a:effectLst/>
                <a:uLnTx/>
                <a:uFillTx/>
                <a:latin typeface="Corbel" pitchFamily="34" charset="0"/>
              </a:rPr>
              <a:t> </a:t>
            </a:r>
            <a:r>
              <a:rPr kumimoji="0" lang="fr-FR" b="1" i="0" u="none" strike="noStrike" kern="1200" cap="none" spc="0" normalizeH="0" noProof="0" dirty="0" smtClean="0">
                <a:ln>
                  <a:noFill/>
                </a:ln>
                <a:solidFill>
                  <a:srgbClr val="0070C0"/>
                </a:solidFill>
                <a:effectLst/>
                <a:uLnTx/>
                <a:uFillTx/>
                <a:latin typeface="Corbel" pitchFamily="34" charset="0"/>
              </a:rPr>
              <a:t>(auto-antigènes) </a:t>
            </a:r>
            <a:r>
              <a:rPr kumimoji="0" lang="fr-FR" i="0" u="none" strike="noStrike" kern="1200" cap="none" spc="0" normalizeH="0" noProof="0" dirty="0" smtClean="0">
                <a:ln>
                  <a:noFill/>
                </a:ln>
                <a:solidFill>
                  <a:srgbClr val="080808"/>
                </a:solidFill>
                <a:effectLst/>
                <a:uLnTx/>
                <a:uFillTx/>
                <a:latin typeface="Corbel" pitchFamily="34" charset="0"/>
              </a:rPr>
              <a:t>et sont responsables des </a:t>
            </a:r>
          </a:p>
          <a:p>
            <a:pPr marL="274320" marR="0" lvl="0" indent="-274320" algn="l" defTabSz="914400" rtl="0" eaLnBrk="1" fontAlgn="auto" latinLnBrk="0" hangingPunct="1">
              <a:lnSpc>
                <a:spcPct val="150000"/>
              </a:lnSpc>
              <a:spcBef>
                <a:spcPct val="20000"/>
              </a:spcBef>
              <a:spcAft>
                <a:spcPts val="0"/>
              </a:spcAft>
              <a:buClr>
                <a:schemeClr val="accent2"/>
              </a:buClr>
              <a:buSzPct val="100000"/>
              <a:tabLst/>
              <a:defRPr/>
            </a:pPr>
            <a:r>
              <a:rPr lang="fr-FR" dirty="0" smtClean="0">
                <a:solidFill>
                  <a:srgbClr val="080808"/>
                </a:solidFill>
                <a:latin typeface="Corbel" pitchFamily="34" charset="0"/>
              </a:rPr>
              <a:t>l</a:t>
            </a:r>
            <a:r>
              <a:rPr kumimoji="0" lang="fr-FR" i="0" u="none" strike="noStrike" kern="1200" cap="none" spc="0" normalizeH="0" dirty="0" smtClean="0">
                <a:ln>
                  <a:noFill/>
                </a:ln>
                <a:solidFill>
                  <a:srgbClr val="080808"/>
                </a:solidFill>
                <a:effectLst/>
                <a:uLnTx/>
                <a:uFillTx/>
                <a:latin typeface="Corbel" pitchFamily="34" charset="0"/>
              </a:rPr>
              <a:t>ésions</a:t>
            </a:r>
            <a:r>
              <a:rPr lang="fr-FR" noProof="0" dirty="0" smtClean="0">
                <a:solidFill>
                  <a:srgbClr val="080808"/>
                </a:solidFill>
                <a:latin typeface="Corbel" pitchFamily="34" charset="0"/>
              </a:rPr>
              <a:t> </a:t>
            </a:r>
            <a:r>
              <a:rPr kumimoji="0" lang="fr-FR" i="0" u="none" strike="noStrike" kern="1200" cap="none" spc="0" normalizeH="0" noProof="0" dirty="0" smtClean="0">
                <a:ln>
                  <a:noFill/>
                </a:ln>
                <a:solidFill>
                  <a:srgbClr val="080808"/>
                </a:solidFill>
                <a:effectLst/>
                <a:uLnTx/>
                <a:uFillTx/>
                <a:latin typeface="Corbel" pitchFamily="34" charset="0"/>
              </a:rPr>
              <a:t>tissulaires</a:t>
            </a:r>
            <a:endParaRPr kumimoji="0" lang="fr-FR" i="0" u="none" strike="noStrike" kern="1200" cap="none" spc="0" normalizeH="0" baseline="0" noProof="0" dirty="0" smtClean="0">
              <a:ln>
                <a:noFill/>
              </a:ln>
              <a:solidFill>
                <a:srgbClr val="080808"/>
              </a:solidFill>
              <a:effectLst/>
              <a:uLnTx/>
              <a:uFillTx/>
              <a:latin typeface="Corbel" pitchFamily="34" charset="0"/>
            </a:endParaRPr>
          </a:p>
        </p:txBody>
      </p:sp>
      <p:sp>
        <p:nvSpPr>
          <p:cNvPr id="13" name="ZoneTexte 12"/>
          <p:cNvSpPr txBox="1"/>
          <p:nvPr/>
        </p:nvSpPr>
        <p:spPr>
          <a:xfrm>
            <a:off x="3203848" y="4214123"/>
            <a:ext cx="2808312" cy="400110"/>
          </a:xfrm>
          <a:prstGeom prst="rect">
            <a:avLst/>
          </a:prstGeom>
          <a:solidFill>
            <a:srgbClr val="00B050"/>
          </a:solidFill>
          <a:ln>
            <a:no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sz="2000" b="1" dirty="0" smtClean="0">
                <a:latin typeface="Corbel" pitchFamily="34" charset="0"/>
              </a:rPr>
              <a:t>Les auto-anticorps</a:t>
            </a:r>
            <a:endParaRPr lang="fr-FR" sz="2000" b="1" dirty="0">
              <a:latin typeface="Corbel" pitchFamily="34" charset="0"/>
            </a:endParaRPr>
          </a:p>
        </p:txBody>
      </p:sp>
      <p:sp>
        <p:nvSpPr>
          <p:cNvPr id="14" name="ZoneTexte 13"/>
          <p:cNvSpPr txBox="1"/>
          <p:nvPr/>
        </p:nvSpPr>
        <p:spPr>
          <a:xfrm>
            <a:off x="3644280" y="4942587"/>
            <a:ext cx="184731" cy="369332"/>
          </a:xfrm>
          <a:prstGeom prst="rect">
            <a:avLst/>
          </a:prstGeom>
          <a:noFill/>
        </p:spPr>
        <p:txBody>
          <a:bodyPr wrap="none" rtlCol="0">
            <a:spAutoFit/>
          </a:bodyPr>
          <a:lstStyle/>
          <a:p>
            <a:endParaRPr lang="fr-FR" dirty="0"/>
          </a:p>
        </p:txBody>
      </p:sp>
      <p:sp>
        <p:nvSpPr>
          <p:cNvPr id="15" name="ZoneTexte 14"/>
          <p:cNvSpPr txBox="1"/>
          <p:nvPr/>
        </p:nvSpPr>
        <p:spPr>
          <a:xfrm>
            <a:off x="3796680" y="5094987"/>
            <a:ext cx="184731" cy="369332"/>
          </a:xfrm>
          <a:prstGeom prst="rect">
            <a:avLst/>
          </a:prstGeom>
          <a:noFill/>
        </p:spPr>
        <p:txBody>
          <a:bodyPr wrap="none" rtlCol="0">
            <a:spAutoFit/>
          </a:bodyPr>
          <a:lstStyle/>
          <a:p>
            <a:endParaRPr lang="fr-FR" dirty="0"/>
          </a:p>
        </p:txBody>
      </p:sp>
      <p:sp>
        <p:nvSpPr>
          <p:cNvPr id="17" name="ZoneTexte 16"/>
          <p:cNvSpPr txBox="1"/>
          <p:nvPr/>
        </p:nvSpPr>
        <p:spPr>
          <a:xfrm>
            <a:off x="2627784" y="4894133"/>
            <a:ext cx="4464496" cy="400110"/>
          </a:xfrm>
          <a:prstGeom prst="rect">
            <a:avLst/>
          </a:prstGeom>
          <a:solidFill>
            <a:srgbClr val="7030A0"/>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fr-FR" sz="2000" b="1" dirty="0" smtClean="0">
                <a:latin typeface="Corbel" pitchFamily="34" charset="0"/>
              </a:rPr>
              <a:t>Les lymphocytes T auto-réactifs</a:t>
            </a:r>
            <a:endParaRPr lang="fr-FR" sz="2000" b="1" dirty="0">
              <a:latin typeface="Corbel" pitchFamily="34" charset="0"/>
            </a:endParaRPr>
          </a:p>
        </p:txBody>
      </p:sp>
      <p:sp>
        <p:nvSpPr>
          <p:cNvPr id="18" name="ZoneTexte 17"/>
          <p:cNvSpPr txBox="1"/>
          <p:nvPr/>
        </p:nvSpPr>
        <p:spPr>
          <a:xfrm>
            <a:off x="6156176" y="4174053"/>
            <a:ext cx="772969" cy="369332"/>
          </a:xfrm>
          <a:prstGeom prst="rect">
            <a:avLst/>
          </a:prstGeom>
          <a:noFill/>
        </p:spPr>
        <p:txBody>
          <a:bodyPr wrap="none" rtlCol="0">
            <a:spAutoFit/>
          </a:bodyPr>
          <a:lstStyle/>
          <a:p>
            <a:r>
              <a:rPr lang="fr-FR" dirty="0" smtClean="0">
                <a:solidFill>
                  <a:srgbClr val="000000"/>
                </a:solidFill>
                <a:latin typeface="Corbel" pitchFamily="34" charset="0"/>
              </a:rPr>
              <a:t>Et /ou</a:t>
            </a:r>
            <a:endParaRPr lang="fr-FR" dirty="0">
              <a:solidFill>
                <a:srgbClr val="000000"/>
              </a:solidFill>
              <a:latin typeface="Corbel" pitchFamily="34" charset="0"/>
            </a:endParaRPr>
          </a:p>
        </p:txBody>
      </p:sp>
      <p:sp>
        <p:nvSpPr>
          <p:cNvPr id="20" name="ZoneTexte 19"/>
          <p:cNvSpPr txBox="1"/>
          <p:nvPr/>
        </p:nvSpPr>
        <p:spPr>
          <a:xfrm>
            <a:off x="539552" y="836712"/>
            <a:ext cx="8604448" cy="2585323"/>
          </a:xfrm>
          <a:prstGeom prst="rect">
            <a:avLst/>
          </a:prstGeom>
          <a:noFill/>
        </p:spPr>
        <p:txBody>
          <a:bodyPr wrap="square" rtlCol="0">
            <a:spAutoFit/>
          </a:bodyPr>
          <a:lstStyle/>
          <a:p>
            <a:pPr>
              <a:lnSpc>
                <a:spcPct val="150000"/>
              </a:lnSpc>
            </a:pPr>
            <a:r>
              <a:rPr lang="fr-FR" b="1" dirty="0" smtClean="0">
                <a:solidFill>
                  <a:srgbClr val="0070C0"/>
                </a:solidFill>
                <a:latin typeface="Arial" pitchFamily="34" charset="0"/>
                <a:cs typeface="Arial" pitchFamily="34" charset="0"/>
              </a:rPr>
              <a:t>La tolérance du soi :  </a:t>
            </a:r>
            <a:r>
              <a:rPr lang="fr-FR" dirty="0" smtClean="0">
                <a:solidFill>
                  <a:srgbClr val="000000"/>
                </a:solidFill>
                <a:latin typeface="Corbel" pitchFamily="34" charset="0"/>
              </a:rPr>
              <a:t>capacité du système immunitaire de reconnaitre le soi et  d’inhiber  toute réponse  immunitaire contre les antigènes du soi :</a:t>
            </a:r>
          </a:p>
          <a:p>
            <a:pPr>
              <a:lnSpc>
                <a:spcPct val="150000"/>
              </a:lnSpc>
            </a:pPr>
            <a:r>
              <a:rPr lang="fr-FR" dirty="0" smtClean="0">
                <a:solidFill>
                  <a:srgbClr val="000000"/>
                </a:solidFill>
                <a:latin typeface="Corbel" pitchFamily="34" charset="0"/>
              </a:rPr>
              <a:t>Tolérance centrale : sélection négative (éducation centrale des thymocytes)</a:t>
            </a:r>
          </a:p>
          <a:p>
            <a:pPr>
              <a:lnSpc>
                <a:spcPct val="150000"/>
              </a:lnSpc>
            </a:pPr>
            <a:r>
              <a:rPr lang="fr-FR" dirty="0" smtClean="0">
                <a:solidFill>
                  <a:srgbClr val="000000"/>
                </a:solidFill>
                <a:latin typeface="Corbel" pitchFamily="34" charset="0"/>
              </a:rPr>
              <a:t>Tolérance périphérique : rôle des LT régulateurs</a:t>
            </a:r>
          </a:p>
          <a:p>
            <a:pPr>
              <a:lnSpc>
                <a:spcPct val="150000"/>
              </a:lnSpc>
            </a:pPr>
            <a:r>
              <a:rPr lang="fr-FR" dirty="0" smtClean="0">
                <a:solidFill>
                  <a:srgbClr val="1C1C1C"/>
                </a:solidFill>
                <a:latin typeface="Corbel" pitchFamily="34" charset="0"/>
                <a:cs typeface="Arial" pitchFamily="34" charset="0"/>
              </a:rPr>
              <a:t>L</a:t>
            </a:r>
            <a:r>
              <a:rPr lang="fr-FR" dirty="0" smtClean="0">
                <a:solidFill>
                  <a:srgbClr val="1C1C1C"/>
                </a:solidFill>
                <a:latin typeface="Corbel" pitchFamily="34" charset="0"/>
              </a:rPr>
              <a:t>a</a:t>
            </a:r>
            <a:r>
              <a:rPr lang="fr-FR" dirty="0" smtClean="0">
                <a:solidFill>
                  <a:srgbClr val="000000"/>
                </a:solidFill>
                <a:latin typeface="Corbel" pitchFamily="34" charset="0"/>
              </a:rPr>
              <a:t> rupture de la tolérance vis-à-vis des antigènes du soi est à l’origine des MAI</a:t>
            </a:r>
          </a:p>
          <a:p>
            <a:pPr>
              <a:lnSpc>
                <a:spcPct val="150000"/>
              </a:lnSpc>
            </a:pPr>
            <a:r>
              <a:rPr lang="fr-FR" b="1" dirty="0" smtClean="0">
                <a:solidFill>
                  <a:srgbClr val="0070C0"/>
                </a:solidFill>
                <a:latin typeface="Arial" pitchFamily="34" charset="0"/>
                <a:cs typeface="Arial" pitchFamily="34" charset="0"/>
              </a:rPr>
              <a:t>Les maladies auto-immunes :</a:t>
            </a:r>
            <a:endParaRPr lang="fr-FR" b="1" dirty="0">
              <a:solidFill>
                <a:srgbClr val="0070C0"/>
              </a:solidFill>
              <a:latin typeface="Arial" pitchFamily="34" charset="0"/>
              <a:cs typeface="Arial" pitchFamily="34" charset="0"/>
            </a:endParaRPr>
          </a:p>
        </p:txBody>
      </p:sp>
      <p:sp>
        <p:nvSpPr>
          <p:cNvPr id="23" name="Flèche droite rayée 22"/>
          <p:cNvSpPr/>
          <p:nvPr/>
        </p:nvSpPr>
        <p:spPr>
          <a:xfrm>
            <a:off x="251520" y="1053876"/>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lèche droite rayée 26"/>
          <p:cNvSpPr/>
          <p:nvPr/>
        </p:nvSpPr>
        <p:spPr>
          <a:xfrm>
            <a:off x="252660" y="2710060"/>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Organigramme : Connecteur 27"/>
          <p:cNvSpPr/>
          <p:nvPr/>
        </p:nvSpPr>
        <p:spPr>
          <a:xfrm>
            <a:off x="323528" y="1866484"/>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Organigramme : Connecteur 28"/>
          <p:cNvSpPr/>
          <p:nvPr/>
        </p:nvSpPr>
        <p:spPr>
          <a:xfrm>
            <a:off x="323528" y="2277442"/>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Organigramme : Connecteur 30"/>
          <p:cNvSpPr/>
          <p:nvPr/>
        </p:nvSpPr>
        <p:spPr>
          <a:xfrm>
            <a:off x="323528" y="3715221"/>
            <a:ext cx="71438" cy="71438"/>
          </a:xfrm>
          <a:prstGeom prst="flowChartConnector">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droite rayée 31"/>
          <p:cNvSpPr/>
          <p:nvPr/>
        </p:nvSpPr>
        <p:spPr>
          <a:xfrm>
            <a:off x="252660" y="3135143"/>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464506" y="928670"/>
            <a:ext cx="8643998" cy="4495800"/>
          </a:xfrm>
          <a:prstGeom prst="rect">
            <a:avLst/>
          </a:prstGeom>
        </p:spPr>
        <p:txBody>
          <a:bodyPr/>
          <a:lstStyle/>
          <a:p>
            <a:pPr marL="274320" marR="0" lvl="0" indent="-274320" algn="l" defTabSz="914400" rtl="0" eaLnBrk="1" fontAlgn="auto" latinLnBrk="0" hangingPunct="1">
              <a:lnSpc>
                <a:spcPct val="150000"/>
              </a:lnSpc>
              <a:spcBef>
                <a:spcPct val="20000"/>
              </a:spcBef>
              <a:spcAft>
                <a:spcPts val="0"/>
              </a:spcAft>
              <a:buClr>
                <a:schemeClr val="accent1"/>
              </a:buClr>
              <a:buSzPct val="85000"/>
              <a:buFont typeface="Wingdings 2"/>
              <a:buNone/>
              <a:tabLst/>
              <a:defRPr/>
            </a:pPr>
            <a:r>
              <a:rPr kumimoji="0" lang="fr-FR" sz="1800" b="1" i="0" u="none" strike="noStrike" kern="1200" cap="none" spc="0" normalizeH="0" baseline="0" noProof="0" dirty="0" smtClean="0">
                <a:ln>
                  <a:noFill/>
                </a:ln>
                <a:solidFill>
                  <a:srgbClr val="0070C0"/>
                </a:solidFill>
                <a:effectLst/>
                <a:uLnTx/>
                <a:uFillTx/>
                <a:latin typeface="Arial" pitchFamily="34" charset="0"/>
                <a:cs typeface="Arial" pitchFamily="34" charset="0"/>
              </a:rPr>
              <a:t>L’auto-immunité physiologique :</a:t>
            </a:r>
            <a:r>
              <a:rPr kumimoji="0" lang="fr-FR" sz="1800" b="1" i="0" u="none" strike="noStrike" kern="1200" cap="none" spc="0" normalizeH="0" baseline="0" noProof="0" dirty="0" smtClean="0">
                <a:ln>
                  <a:noFill/>
                </a:ln>
                <a:solidFill>
                  <a:schemeClr val="tx1"/>
                </a:solidFill>
                <a:effectLst/>
                <a:uLnTx/>
                <a:uFillTx/>
                <a:latin typeface="Century Schoolbook" pitchFamily="18" charset="0"/>
                <a:ea typeface="+mn-ea"/>
                <a:cs typeface="+mn-cs"/>
              </a:rPr>
              <a:t>	</a:t>
            </a:r>
          </a:p>
          <a:p>
            <a:pPr marL="274320" marR="0" lvl="0" indent="-274320" algn="l" defTabSz="914400" rtl="0" eaLnBrk="1" fontAlgn="auto" latinLnBrk="0" hangingPunct="1">
              <a:lnSpc>
                <a:spcPct val="150000"/>
              </a:lnSpc>
              <a:spcBef>
                <a:spcPct val="20000"/>
              </a:spcBef>
              <a:spcAft>
                <a:spcPts val="0"/>
              </a:spcAft>
              <a:buClr>
                <a:schemeClr val="accent1"/>
              </a:buClr>
              <a:buSzPct val="85000"/>
              <a:buFont typeface="Wingdings 2"/>
              <a:buNone/>
              <a:tabLst/>
              <a:defRPr/>
            </a:pPr>
            <a:r>
              <a:rPr lang="fr-FR" dirty="0" smtClean="0">
                <a:solidFill>
                  <a:srgbClr val="000000"/>
                </a:solidFill>
                <a:latin typeface="Corbel" pitchFamily="34" charset="0"/>
              </a:rPr>
              <a:t>L</a:t>
            </a:r>
            <a:r>
              <a:rPr kumimoji="0" lang="fr-FR" sz="1800" i="0" u="none" strike="noStrike" kern="1200" cap="none" spc="0" normalizeH="0" baseline="0" noProof="0" dirty="0" smtClean="0">
                <a:ln>
                  <a:noFill/>
                </a:ln>
                <a:solidFill>
                  <a:srgbClr val="000000"/>
                </a:solidFill>
                <a:effectLst/>
                <a:uLnTx/>
                <a:uFillTx/>
                <a:latin typeface="Corbel" pitchFamily="34" charset="0"/>
              </a:rPr>
              <a:t>a réactivité contre le soi n'est pas un phénomène strictement pathologique, il peut être </a:t>
            </a:r>
          </a:p>
          <a:p>
            <a:pPr marL="274320" marR="0" lvl="0" indent="-274320" algn="l" defTabSz="914400" rtl="0" eaLnBrk="1" fontAlgn="auto" latinLnBrk="0" hangingPunct="1">
              <a:lnSpc>
                <a:spcPct val="150000"/>
              </a:lnSpc>
              <a:spcBef>
                <a:spcPct val="20000"/>
              </a:spcBef>
              <a:spcAft>
                <a:spcPts val="0"/>
              </a:spcAft>
              <a:buClr>
                <a:schemeClr val="accent1"/>
              </a:buClr>
              <a:buSzPct val="85000"/>
              <a:buFont typeface="Wingdings 2"/>
              <a:buNone/>
              <a:tabLst/>
              <a:defRPr/>
            </a:pPr>
            <a:r>
              <a:rPr kumimoji="0" lang="fr-FR" sz="1800" i="0" u="none" strike="noStrike" kern="1200" cap="none" spc="0" normalizeH="0" baseline="0" noProof="0" dirty="0" smtClean="0">
                <a:ln>
                  <a:noFill/>
                </a:ln>
                <a:solidFill>
                  <a:srgbClr val="000000"/>
                </a:solidFill>
                <a:effectLst/>
                <a:uLnTx/>
                <a:uFillTx/>
                <a:latin typeface="Corbel" pitchFamily="34" charset="0"/>
              </a:rPr>
              <a:t>physiologique</a:t>
            </a:r>
            <a:r>
              <a:rPr kumimoji="0" lang="fr-FR" sz="1800" i="0" u="none" strike="noStrike" kern="1200" cap="none" spc="0" normalizeH="0" noProof="0" dirty="0" smtClean="0">
                <a:ln>
                  <a:noFill/>
                </a:ln>
                <a:solidFill>
                  <a:srgbClr val="000000"/>
                </a:solidFill>
                <a:effectLst/>
                <a:uLnTx/>
                <a:uFillTx/>
                <a:latin typeface="Corbel" pitchFamily="34" charset="0"/>
              </a:rPr>
              <a:t> </a:t>
            </a:r>
            <a:r>
              <a:rPr kumimoji="0" lang="fr-FR" sz="1800" i="0" u="none" strike="noStrike" kern="1200" cap="none" spc="0" normalizeH="0" baseline="0" noProof="0" dirty="0" smtClean="0">
                <a:ln>
                  <a:noFill/>
                </a:ln>
                <a:solidFill>
                  <a:srgbClr val="000000"/>
                </a:solidFill>
                <a:effectLst/>
                <a:uLnTx/>
                <a:uFillTx/>
                <a:latin typeface="Corbel" pitchFamily="34" charset="0"/>
              </a:rPr>
              <a:t>(auto-</a:t>
            </a:r>
            <a:r>
              <a:rPr kumimoji="0" lang="fr-FR" sz="1800" i="0" u="none" strike="noStrike" kern="1200" cap="none" spc="0" normalizeH="0" baseline="0" noProof="0" dirty="0" err="1" smtClean="0">
                <a:ln>
                  <a:noFill/>
                </a:ln>
                <a:solidFill>
                  <a:srgbClr val="000000"/>
                </a:solidFill>
                <a:effectLst/>
                <a:uLnTx/>
                <a:uFillTx/>
                <a:latin typeface="Corbel" pitchFamily="34" charset="0"/>
              </a:rPr>
              <a:t>Ac</a:t>
            </a:r>
            <a:r>
              <a:rPr kumimoji="0" lang="fr-FR" sz="1800" i="0" u="none" strike="noStrike" kern="1200" cap="none" spc="0" normalizeH="0" baseline="0" noProof="0" dirty="0" smtClean="0">
                <a:ln>
                  <a:noFill/>
                </a:ln>
                <a:solidFill>
                  <a:srgbClr val="000000"/>
                </a:solidFill>
                <a:effectLst/>
                <a:uLnTx/>
                <a:uFillTx/>
                <a:latin typeface="Corbel" pitchFamily="34" charset="0"/>
              </a:rPr>
              <a:t> existent chez le sujet normal)</a:t>
            </a:r>
          </a:p>
          <a:p>
            <a:pPr marL="274320" marR="0" lvl="0" indent="-274320" algn="l" defTabSz="914400" rtl="0" eaLnBrk="1" fontAlgn="auto" latinLnBrk="0" hangingPunct="1">
              <a:lnSpc>
                <a:spcPct val="80000"/>
              </a:lnSpc>
              <a:spcBef>
                <a:spcPct val="20000"/>
              </a:spcBef>
              <a:spcAft>
                <a:spcPts val="0"/>
              </a:spcAft>
              <a:buClr>
                <a:schemeClr val="accent1"/>
              </a:buClr>
              <a:buSzPct val="85000"/>
              <a:tabLst/>
              <a:defRPr/>
            </a:pPr>
            <a:endParaRPr kumimoji="0" lang="fr-FR" sz="1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80000"/>
              </a:lnSpc>
              <a:spcBef>
                <a:spcPct val="20000"/>
              </a:spcBef>
              <a:spcAft>
                <a:spcPts val="0"/>
              </a:spcAft>
              <a:buClr>
                <a:schemeClr val="accent1"/>
              </a:buClr>
              <a:buSzPct val="85000"/>
              <a:buFont typeface="Wingdings 2"/>
              <a:buChar char=""/>
              <a:tabLst/>
              <a:defRPr/>
            </a:pPr>
            <a:endParaRPr kumimoji="0" lang="fr-FR" sz="16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6" name="Picture 2" descr="C:\Documents and Settings\Administrateur\Bureau\Sans titre.bmp"/>
          <p:cNvPicPr>
            <a:picLocks noChangeAspect="1" noChangeArrowheads="1"/>
          </p:cNvPicPr>
          <p:nvPr/>
        </p:nvPicPr>
        <p:blipFill>
          <a:blip r:embed="rId2" cstate="print"/>
          <a:srcRect l="1130" t="1736" r="602" b="16666"/>
          <a:stretch>
            <a:fillRect/>
          </a:stretch>
        </p:blipFill>
        <p:spPr bwMode="auto">
          <a:xfrm>
            <a:off x="971600" y="2564904"/>
            <a:ext cx="7056784" cy="3672408"/>
          </a:xfrm>
          <a:prstGeom prst="rect">
            <a:avLst/>
          </a:prstGeom>
          <a:noFill/>
        </p:spPr>
      </p:pic>
      <p:sp>
        <p:nvSpPr>
          <p:cNvPr id="7" name="Rectangle 6"/>
          <p:cNvSpPr/>
          <p:nvPr/>
        </p:nvSpPr>
        <p:spPr>
          <a:xfrm>
            <a:off x="465393" y="219669"/>
            <a:ext cx="1946367" cy="496996"/>
          </a:xfrm>
          <a:prstGeom prst="rect">
            <a:avLst/>
          </a:prstGeom>
        </p:spPr>
        <p:txBody>
          <a:bodyPr wrap="none">
            <a:spAutoFit/>
          </a:bodyPr>
          <a:lstStyle/>
          <a:p>
            <a:pPr marL="342900" lvl="0" indent="-342900">
              <a:lnSpc>
                <a:spcPct val="150000"/>
              </a:lnSpc>
              <a:spcBef>
                <a:spcPct val="20000"/>
              </a:spcBef>
              <a:buClr>
                <a:srgbClr val="FF0000"/>
              </a:buClr>
              <a:defRPr/>
            </a:pPr>
            <a:r>
              <a:rPr lang="fr-FR" sz="2000" b="1" dirty="0" smtClean="0">
                <a:solidFill>
                  <a:srgbClr val="C00000"/>
                </a:solidFill>
                <a:latin typeface="Arial" pitchFamily="34" charset="0"/>
                <a:cs typeface="Arial" pitchFamily="34" charset="0"/>
              </a:rPr>
              <a:t>II. </a:t>
            </a:r>
            <a:r>
              <a:rPr lang="fr-FR" sz="2000" b="1" u="sng" dirty="0" smtClean="0">
                <a:solidFill>
                  <a:srgbClr val="C00000"/>
                </a:solidFill>
                <a:latin typeface="Arial" pitchFamily="34" charset="0"/>
                <a:cs typeface="Arial" pitchFamily="34" charset="0"/>
              </a:rPr>
              <a:t>Définitions</a:t>
            </a:r>
            <a:r>
              <a:rPr lang="fr-FR" sz="2000" b="1" dirty="0" smtClean="0">
                <a:solidFill>
                  <a:srgbClr val="C00000"/>
                </a:solidFill>
                <a:latin typeface="Arial" pitchFamily="34" charset="0"/>
                <a:cs typeface="Arial" pitchFamily="34" charset="0"/>
              </a:rPr>
              <a:t> </a:t>
            </a:r>
            <a:r>
              <a:rPr lang="fr-FR" sz="2000" b="1" dirty="0">
                <a:solidFill>
                  <a:srgbClr val="C00000"/>
                </a:solidFill>
                <a:latin typeface="Arial" pitchFamily="34" charset="0"/>
                <a:cs typeface="Arial" pitchFamily="34" charset="0"/>
              </a:rPr>
              <a:t>:</a:t>
            </a:r>
          </a:p>
        </p:txBody>
      </p:sp>
      <p:sp>
        <p:nvSpPr>
          <p:cNvPr id="8" name="Flèche droite rayée 7"/>
          <p:cNvSpPr/>
          <p:nvPr/>
        </p:nvSpPr>
        <p:spPr>
          <a:xfrm>
            <a:off x="251520" y="1629940"/>
            <a:ext cx="142876" cy="142876"/>
          </a:xfrm>
          <a:prstGeom prst="stripedRightArrow">
            <a:avLst/>
          </a:prstGeom>
          <a:solidFill>
            <a:srgbClr val="00009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5929322" y="4213230"/>
            <a:ext cx="2357454" cy="1588"/>
          </a:xfrm>
          <a:prstGeom prst="line">
            <a:avLst/>
          </a:prstGeom>
          <a:ln/>
        </p:spPr>
        <p:style>
          <a:lnRef idx="3">
            <a:schemeClr val="dk1"/>
          </a:lnRef>
          <a:fillRef idx="0">
            <a:schemeClr val="dk1"/>
          </a:fillRef>
          <a:effectRef idx="2">
            <a:schemeClr val="dk1"/>
          </a:effectRef>
          <a:fontRef idx="minor">
            <a:schemeClr val="tx1"/>
          </a:fontRef>
        </p:style>
      </p:cxnSp>
      <p:sp>
        <p:nvSpPr>
          <p:cNvPr id="6" name="ZoneTexte 5"/>
          <p:cNvSpPr txBox="1"/>
          <p:nvPr/>
        </p:nvSpPr>
        <p:spPr>
          <a:xfrm>
            <a:off x="2123728" y="3149742"/>
            <a:ext cx="4599336" cy="707886"/>
          </a:xfrm>
          <a:prstGeom prst="rect">
            <a:avLst/>
          </a:prstGeom>
          <a:noFill/>
        </p:spPr>
        <p:txBody>
          <a:bodyPr wrap="none" rtlCol="0">
            <a:spAutoFit/>
          </a:bodyPr>
          <a:lstStyle/>
          <a:p>
            <a:r>
              <a:rPr lang="fr-FR" sz="4000" b="1" dirty="0" smtClean="0">
                <a:solidFill>
                  <a:schemeClr val="bg1"/>
                </a:solidFill>
                <a:latin typeface="Arial" pitchFamily="34" charset="0"/>
                <a:cs typeface="Arial" pitchFamily="34" charset="0"/>
              </a:rPr>
              <a:t>III. Etiopathogénie</a:t>
            </a:r>
            <a:endParaRPr lang="fr-FR" sz="40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934" y="188640"/>
            <a:ext cx="2545890" cy="553998"/>
          </a:xfrm>
          <a:prstGeom prst="rect">
            <a:avLst/>
          </a:prstGeom>
        </p:spPr>
        <p:txBody>
          <a:bodyPr wrap="none">
            <a:spAutoFit/>
          </a:bodyPr>
          <a:lstStyle/>
          <a:p>
            <a:pPr marL="342900" lvl="0" indent="-342900">
              <a:lnSpc>
                <a:spcPct val="150000"/>
              </a:lnSpc>
              <a:spcBef>
                <a:spcPct val="20000"/>
              </a:spcBef>
              <a:buClr>
                <a:srgbClr val="FF0000"/>
              </a:buClr>
              <a:defRPr/>
            </a:pPr>
            <a:r>
              <a:rPr lang="fr-FR" sz="2000" b="1" dirty="0" smtClean="0">
                <a:solidFill>
                  <a:srgbClr val="C00000"/>
                </a:solidFill>
                <a:latin typeface="Arial" pitchFamily="34" charset="0"/>
                <a:cs typeface="Arial" pitchFamily="34" charset="0"/>
              </a:rPr>
              <a:t>III. </a:t>
            </a:r>
            <a:r>
              <a:rPr lang="fr-FR" sz="2000" b="1" u="sng" dirty="0" smtClean="0">
                <a:solidFill>
                  <a:srgbClr val="C00000"/>
                </a:solidFill>
                <a:latin typeface="Arial" pitchFamily="34" charset="0"/>
                <a:cs typeface="Arial" pitchFamily="34" charset="0"/>
              </a:rPr>
              <a:t>Etiopathogénie</a:t>
            </a:r>
            <a:r>
              <a:rPr lang="fr-FR" sz="2000" b="1" dirty="0" smtClean="0">
                <a:solidFill>
                  <a:srgbClr val="C00000"/>
                </a:solidFill>
                <a:latin typeface="Arial" pitchFamily="34" charset="0"/>
                <a:cs typeface="Arial" pitchFamily="34" charset="0"/>
              </a:rPr>
              <a:t> </a:t>
            </a:r>
            <a:r>
              <a:rPr lang="fr-FR" sz="2000" b="1" dirty="0">
                <a:solidFill>
                  <a:srgbClr val="C00000"/>
                </a:solidFill>
                <a:latin typeface="Arial" pitchFamily="34" charset="0"/>
                <a:cs typeface="Arial" pitchFamily="34" charset="0"/>
              </a:rPr>
              <a:t>:</a:t>
            </a:r>
          </a:p>
        </p:txBody>
      </p:sp>
      <p:pic>
        <p:nvPicPr>
          <p:cNvPr id="4" name="Picture 2"/>
          <p:cNvPicPr>
            <a:picLocks noChangeAspect="1" noChangeArrowheads="1"/>
          </p:cNvPicPr>
          <p:nvPr/>
        </p:nvPicPr>
        <p:blipFill>
          <a:blip r:embed="rId2" cstate="print"/>
          <a:srcRect t="2222"/>
          <a:stretch>
            <a:fillRect/>
          </a:stretch>
        </p:blipFill>
        <p:spPr bwMode="auto">
          <a:xfrm>
            <a:off x="288031" y="836712"/>
            <a:ext cx="8532441" cy="55212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hème1">
  <a:themeElements>
    <a:clrScheme name="Personnalisé 2">
      <a:dk1>
        <a:srgbClr val="002060"/>
      </a:dk1>
      <a:lt1>
        <a:srgbClr val="FFFFFF"/>
      </a:lt1>
      <a:dk2>
        <a:srgbClr val="002D89"/>
      </a:dk2>
      <a:lt2>
        <a:srgbClr val="002D89"/>
      </a:lt2>
      <a:accent1>
        <a:srgbClr val="002D89"/>
      </a:accent1>
      <a:accent2>
        <a:srgbClr val="002060"/>
      </a:accent2>
      <a:accent3>
        <a:srgbClr val="002060"/>
      </a:accent3>
      <a:accent4>
        <a:srgbClr val="005390"/>
      </a:accent4>
      <a:accent5>
        <a:srgbClr val="002D89"/>
      </a:accent5>
      <a:accent6>
        <a:srgbClr val="003760"/>
      </a:accent6>
      <a:hlink>
        <a:srgbClr val="00BF00"/>
      </a:hlink>
      <a:folHlink>
        <a:srgbClr val="002060"/>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Thème1</Template>
  <TotalTime>5094</TotalTime>
  <Words>937</Words>
  <Application>Microsoft Office PowerPoint</Application>
  <PresentationFormat>Affichage à l'écran (4:3)</PresentationFormat>
  <Paragraphs>165</Paragraphs>
  <Slides>34</Slides>
  <Notes>2</Notes>
  <HiddenSlides>0</HiddenSlides>
  <MMClips>0</MMClips>
  <ScaleCrop>false</ScaleCrop>
  <HeadingPairs>
    <vt:vector size="4" baseType="variant">
      <vt:variant>
        <vt:lpstr>Thème</vt:lpstr>
      </vt:variant>
      <vt:variant>
        <vt:i4>1</vt:i4>
      </vt:variant>
      <vt:variant>
        <vt:lpstr>Titres des diapositives</vt:lpstr>
      </vt:variant>
      <vt:variant>
        <vt:i4>34</vt:i4>
      </vt:variant>
    </vt:vector>
  </HeadingPairs>
  <TitlesOfParts>
    <vt:vector size="35" baseType="lpstr">
      <vt:lpstr>Thème1</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dc:creator>
  <cp:lastModifiedBy>toshiba</cp:lastModifiedBy>
  <cp:revision>233</cp:revision>
  <dcterms:created xsi:type="dcterms:W3CDTF">2015-11-09T21:21:17Z</dcterms:created>
  <dcterms:modified xsi:type="dcterms:W3CDTF">2013-12-31T23:04:47Z</dcterms:modified>
</cp:coreProperties>
</file>