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6"/>
  </p:notesMasterIdLst>
  <p:sldIdLst>
    <p:sldId id="421" r:id="rId2"/>
    <p:sldId id="258" r:id="rId3"/>
    <p:sldId id="264" r:id="rId4"/>
    <p:sldId id="420" r:id="rId5"/>
    <p:sldId id="384" r:id="rId6"/>
    <p:sldId id="386" r:id="rId7"/>
    <p:sldId id="387" r:id="rId8"/>
    <p:sldId id="389" r:id="rId9"/>
    <p:sldId id="265" r:id="rId10"/>
    <p:sldId id="259" r:id="rId11"/>
    <p:sldId id="266" r:id="rId12"/>
    <p:sldId id="391" r:id="rId13"/>
    <p:sldId id="408" r:id="rId14"/>
    <p:sldId id="392" r:id="rId15"/>
    <p:sldId id="394" r:id="rId16"/>
    <p:sldId id="399" r:id="rId17"/>
    <p:sldId id="401" r:id="rId18"/>
    <p:sldId id="409" r:id="rId19"/>
    <p:sldId id="410" r:id="rId20"/>
    <p:sldId id="411" r:id="rId21"/>
    <p:sldId id="412" r:id="rId22"/>
    <p:sldId id="413" r:id="rId23"/>
    <p:sldId id="414" r:id="rId24"/>
    <p:sldId id="329" r:id="rId25"/>
    <p:sldId id="395" r:id="rId26"/>
    <p:sldId id="396" r:id="rId27"/>
    <p:sldId id="397" r:id="rId28"/>
    <p:sldId id="416" r:id="rId29"/>
    <p:sldId id="417" r:id="rId30"/>
    <p:sldId id="419" r:id="rId31"/>
    <p:sldId id="418" r:id="rId32"/>
    <p:sldId id="423" r:id="rId33"/>
    <p:sldId id="422" r:id="rId34"/>
    <p:sldId id="398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D9DEE-0B92-47F6-AA12-DE65D714BF1B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56FB3-53D1-4AB9-9932-91AC7CC11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56FB3-53D1-4AB9-9932-91AC7CC11B47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85C7837-2A6A-4404-A4FD-E1E1CFDDE999}" type="datetimeFigureOut">
              <a:rPr lang="fr-FR" smtClean="0"/>
              <a:pPr/>
              <a:t>14/12/2022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63735" y="3513202"/>
            <a:ext cx="7452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Gammapathies monoclonales</a:t>
            </a:r>
          </a:p>
        </p:txBody>
      </p:sp>
      <p:pic>
        <p:nvPicPr>
          <p:cNvPr id="5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0074" y="857810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275856" y="1628800"/>
            <a:ext cx="24545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Faculté de médecine</a:t>
            </a:r>
          </a:p>
        </p:txBody>
      </p:sp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2195736" y="214868"/>
            <a:ext cx="4931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Université Abderrahmane Mira – Bejaïa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5436096" y="6372036"/>
            <a:ext cx="34804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Année universitaire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2022/2023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214282" y="6372036"/>
            <a:ext cx="1428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 Chouikh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6286512" y="4437112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260648"/>
            <a:ext cx="5436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Gammapathies monoclonales malignes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:</a:t>
            </a:r>
            <a:endParaRPr lang="fr-FR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toshiba\Desktop\Sans tit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228303"/>
            <a:ext cx="8783637" cy="5153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 droite rayée 4"/>
          <p:cNvSpPr/>
          <p:nvPr/>
        </p:nvSpPr>
        <p:spPr>
          <a:xfrm>
            <a:off x="428596" y="141391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rayée 11"/>
          <p:cNvSpPr/>
          <p:nvPr/>
        </p:nvSpPr>
        <p:spPr>
          <a:xfrm>
            <a:off x="468684" y="515833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95536" y="188640"/>
            <a:ext cx="3241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a- Le myélome multiple : </a:t>
            </a:r>
            <a:endParaRPr lang="fr-F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67544" y="724634"/>
            <a:ext cx="1947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 Généralités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3568" y="1196752"/>
            <a:ext cx="810039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Prolifération maligne monoclonale de plasmocytes dans la MO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(i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nfiltration de la MO)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accompagnée en général d’une s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écrétion d’une immunoglobuline monoclonale complète ou incomplète.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Multiple lésions osseuses (en cas d’une seule lésion on parle de </a:t>
            </a:r>
            <a:r>
              <a:rPr lang="fr-FR" b="1" dirty="0" err="1" smtClean="0">
                <a:solidFill>
                  <a:srgbClr val="C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plasmocytome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Epidémiologie :</a:t>
            </a:r>
          </a:p>
          <a:p>
            <a:pPr marL="800100" lvl="1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1% des maladies malignes;</a:t>
            </a:r>
          </a:p>
          <a:p>
            <a:pPr marL="800100" lvl="1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10-15% des hémopathies;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  <a:p>
            <a:pPr marL="800100" lvl="1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en-US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Sex ratio H/F: 3/2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  <a:p>
            <a:pPr marL="800100" lvl="1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Moyenne d’âge pour le diagnostic 60 ans (rare avant 40 ans)</a:t>
            </a:r>
          </a:p>
          <a:p>
            <a:pPr marL="0"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Associe pour son diagnostic des signes cliniques, radiologiques  et d’infiltration médullaire avec la présence d’une immunoglobuline monoclonale dans le sang</a:t>
            </a:r>
          </a:p>
        </p:txBody>
      </p:sp>
      <p:sp>
        <p:nvSpPr>
          <p:cNvPr id="11" name="Organigramme : Connecteur 10"/>
          <p:cNvSpPr/>
          <p:nvPr/>
        </p:nvSpPr>
        <p:spPr>
          <a:xfrm>
            <a:off x="971600" y="357301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/>
          <p:cNvSpPr/>
          <p:nvPr/>
        </p:nvSpPr>
        <p:spPr>
          <a:xfrm>
            <a:off x="971600" y="391196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971600" y="436510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rganigramme : Connecteur 16"/>
          <p:cNvSpPr/>
          <p:nvPr/>
        </p:nvSpPr>
        <p:spPr>
          <a:xfrm>
            <a:off x="971600" y="470405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droite rayée 17"/>
          <p:cNvSpPr/>
          <p:nvPr/>
        </p:nvSpPr>
        <p:spPr>
          <a:xfrm>
            <a:off x="468684" y="306896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rayée 18"/>
          <p:cNvSpPr/>
          <p:nvPr/>
        </p:nvSpPr>
        <p:spPr>
          <a:xfrm>
            <a:off x="468684" y="263805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342826"/>
            <a:ext cx="8352929" cy="4894486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95536" y="188640"/>
            <a:ext cx="3241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a- Le myélome multiple : </a:t>
            </a:r>
            <a:endParaRPr lang="fr-F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67544" y="724634"/>
            <a:ext cx="1947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 Généralités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833" t="1173" r="833" b="978"/>
          <a:stretch>
            <a:fillRect/>
          </a:stretch>
        </p:blipFill>
        <p:spPr bwMode="auto">
          <a:xfrm>
            <a:off x="323528" y="1268760"/>
            <a:ext cx="8496944" cy="504056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432372" y="764704"/>
            <a:ext cx="615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La prolifération maligne peut toucher le LB à différents stades :</a:t>
            </a:r>
            <a:endParaRPr lang="fr-FR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8" name="Flèche droite rayée 7"/>
          <p:cNvSpPr/>
          <p:nvPr/>
        </p:nvSpPr>
        <p:spPr>
          <a:xfrm>
            <a:off x="251520" y="90872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67544" y="260648"/>
            <a:ext cx="1947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 Généralités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40536" y="980728"/>
            <a:ext cx="91440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Les chaines lourdes des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Ig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sont codées par des gènes situés sur le chromosome 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14q32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Les chaines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legères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Corbel" pitchFamily="34" charset="0"/>
                <a:cs typeface="Times New Roman"/>
              </a:rPr>
              <a:t>κ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/>
              </a:rPr>
              <a:t> et </a:t>
            </a:r>
            <a:r>
              <a:rPr lang="el-GR" dirty="0" smtClean="0">
                <a:solidFill>
                  <a:srgbClr val="000000"/>
                </a:solidFill>
                <a:latin typeface="Corbel" pitchFamily="34" charset="0"/>
                <a:cs typeface="Times New Roman"/>
              </a:rPr>
              <a:t>λ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/>
              </a:rPr>
              <a:t> sont codées par des gènes situés sur les chromosomes 2p11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/>
              </a:rPr>
              <a:t>et 22q11</a:t>
            </a:r>
            <a:endParaRPr lang="fr-FR" dirty="0" smtClean="0">
              <a:solidFill>
                <a:srgbClr val="000000"/>
              </a:solidFill>
              <a:latin typeface="Corbel" pitchFamily="34" charset="0"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Sous conditions physiologiques: Le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chr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14q32 est une région génétiquement instable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(hyper-mutations somatique et le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switch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isotypique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Les anomalies génétiques retrouvées dans le myélome multiple sont de type  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translocations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touchant le </a:t>
            </a:r>
            <a:r>
              <a:rPr lang="fr-FR" b="1" dirty="0" err="1" smtClean="0">
                <a:solidFill>
                  <a:srgbClr val="C00000"/>
                </a:solidFill>
                <a:latin typeface="Corbel" pitchFamily="34" charset="0"/>
              </a:rPr>
              <a:t>chr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 14q32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</a:rPr>
              <a:t>Translocation 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juxtaposition de séquences géniques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IgH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avec séquences DNA non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Ig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843808" y="5075892"/>
            <a:ext cx="1008112" cy="369332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14q32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148064" y="44371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11q13 +++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220072" y="501317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4p16 ++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55172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16q23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220072" y="601199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6p21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3995936" y="4725144"/>
            <a:ext cx="1224136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endCxn id="11" idx="1"/>
          </p:cNvCxnSpPr>
          <p:nvPr/>
        </p:nvCxnSpPr>
        <p:spPr>
          <a:xfrm flipV="1">
            <a:off x="3995936" y="5197842"/>
            <a:ext cx="1260000" cy="313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3995936" y="5341858"/>
            <a:ext cx="1260000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endCxn id="13" idx="1"/>
          </p:cNvCxnSpPr>
          <p:nvPr/>
        </p:nvCxnSpPr>
        <p:spPr>
          <a:xfrm>
            <a:off x="3995936" y="5445224"/>
            <a:ext cx="1224136" cy="7514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Accolade fermante 17"/>
          <p:cNvSpPr/>
          <p:nvPr/>
        </p:nvSpPr>
        <p:spPr>
          <a:xfrm>
            <a:off x="6660232" y="4545312"/>
            <a:ext cx="216024" cy="169200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308304" y="5076473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Activation </a:t>
            </a:r>
          </a:p>
          <a:p>
            <a:pPr algn="ctr"/>
            <a:r>
              <a:rPr lang="fr-F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d’oncogènes</a:t>
            </a:r>
            <a:endParaRPr lang="fr-FR" sz="16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395536" y="476672"/>
            <a:ext cx="1891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2- Génétique :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lèche droite rayée 23"/>
          <p:cNvSpPr/>
          <p:nvPr/>
        </p:nvSpPr>
        <p:spPr>
          <a:xfrm>
            <a:off x="323528" y="162766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droite rayée 24"/>
          <p:cNvSpPr/>
          <p:nvPr/>
        </p:nvSpPr>
        <p:spPr>
          <a:xfrm>
            <a:off x="323528" y="119675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droite rayée 27"/>
          <p:cNvSpPr/>
          <p:nvPr/>
        </p:nvSpPr>
        <p:spPr>
          <a:xfrm>
            <a:off x="323528" y="328612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droite rayée 28"/>
          <p:cNvSpPr/>
          <p:nvPr/>
        </p:nvSpPr>
        <p:spPr>
          <a:xfrm>
            <a:off x="323528" y="242088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530" name="Picture 2" descr="RÃ©sultat de recherche d'images pour &quot;translocation&quot;"/>
          <p:cNvPicPr>
            <a:picLocks noChangeAspect="1" noChangeArrowheads="1"/>
          </p:cNvPicPr>
          <p:nvPr/>
        </p:nvPicPr>
        <p:blipFill>
          <a:blip r:embed="rId2" cstate="print"/>
          <a:srcRect t="6000" b="16001"/>
          <a:stretch>
            <a:fillRect/>
          </a:stretch>
        </p:blipFill>
        <p:spPr bwMode="auto">
          <a:xfrm>
            <a:off x="611560" y="4365104"/>
            <a:ext cx="2160240" cy="1944216"/>
          </a:xfrm>
          <a:prstGeom prst="rect">
            <a:avLst/>
          </a:prstGeom>
          <a:noFill/>
        </p:spPr>
      </p:pic>
      <p:cxnSp>
        <p:nvCxnSpPr>
          <p:cNvPr id="22" name="Connecteur droit avec flèche 21"/>
          <p:cNvCxnSpPr/>
          <p:nvPr/>
        </p:nvCxnSpPr>
        <p:spPr>
          <a:xfrm>
            <a:off x="6804248" y="5373216"/>
            <a:ext cx="5400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67544" y="364594"/>
            <a:ext cx="2691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 Physiopathologie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RÃ©sultat de recherche d'images pour &quot;re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 descr="RÃ©sultat de recherche d'images pour &quot;re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510" name="Picture 6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13" y="866775"/>
            <a:ext cx="8688387" cy="512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mc.med.univ-tours.fr/Media/myelome/myelom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2347" y="3789040"/>
            <a:ext cx="3256037" cy="252028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39552" y="980728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Myélogramme:</a:t>
            </a: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Prolifération plasmocytaire médullaire &gt;10%</a:t>
            </a:r>
            <a:endParaRPr lang="fr-FR" dirty="0" smtClean="0">
              <a:solidFill>
                <a:srgbClr val="080808"/>
              </a:solidFill>
              <a:latin typeface="Corbel" pitchFamily="34" charset="0"/>
              <a:cs typeface="Times New Roman" pitchFamily="18" charset="0"/>
            </a:endParaRP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Plasmocytes dysmorphiques </a:t>
            </a:r>
            <a:endParaRPr lang="fr-FR" dirty="0" smtClean="0">
              <a:solidFill>
                <a:srgbClr val="080808"/>
              </a:solidFill>
              <a:latin typeface="Corbel" pitchFamily="34" charset="0"/>
              <a:cs typeface="Times New Roman" pitchFamily="18" charset="0"/>
            </a:endParaRP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Si normal, ceci n’élimine pas le diagnostic (nécessité de répéter le geste dans</a:t>
            </a: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un territoire différent.</a:t>
            </a:r>
          </a:p>
          <a:p>
            <a:pPr marL="0" lvl="1" indent="88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Utilité de la biopsie osseuse.</a:t>
            </a:r>
          </a:p>
        </p:txBody>
      </p:sp>
      <p:pic>
        <p:nvPicPr>
          <p:cNvPr id="11266" name="Picture 2" descr="https://upload.wikimedia.org/wikipedia/commons/thumb/2/21/Multiple_myeloma_(2)_HE_stain.jpg/260px-Multiple_myeloma_(2)_HE_st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3096344" cy="252028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467544" y="404664"/>
            <a:ext cx="4294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4- Signes d’infiltration médullaire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lèche droite rayée 6"/>
          <p:cNvSpPr/>
          <p:nvPr/>
        </p:nvSpPr>
        <p:spPr>
          <a:xfrm>
            <a:off x="324668" y="124995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rayée 9"/>
          <p:cNvSpPr/>
          <p:nvPr/>
        </p:nvSpPr>
        <p:spPr>
          <a:xfrm>
            <a:off x="324668" y="326617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0"/>
          <p:cNvSpPr/>
          <p:nvPr/>
        </p:nvSpPr>
        <p:spPr>
          <a:xfrm>
            <a:off x="828154" y="168085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Connecteur 11"/>
          <p:cNvSpPr/>
          <p:nvPr/>
        </p:nvSpPr>
        <p:spPr>
          <a:xfrm>
            <a:off x="828154" y="206141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Connecteur 12"/>
          <p:cNvSpPr/>
          <p:nvPr/>
        </p:nvSpPr>
        <p:spPr>
          <a:xfrm>
            <a:off x="828154" y="247294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67544" y="332656"/>
            <a:ext cx="3728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5- Eléments diagnostiques :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424937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l="56646" b="61429"/>
          <a:stretch>
            <a:fillRect/>
          </a:stretch>
        </p:blipFill>
        <p:spPr bwMode="auto">
          <a:xfrm>
            <a:off x="5344095" y="4581128"/>
            <a:ext cx="3692401" cy="1800200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395536" y="364594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 Exploration immunologique : 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8" name="Picture 4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l="53265" t="50629" b="7714"/>
          <a:stretch>
            <a:fillRect/>
          </a:stretch>
        </p:blipFill>
        <p:spPr bwMode="auto">
          <a:xfrm>
            <a:off x="4860032" y="2348880"/>
            <a:ext cx="3980433" cy="1944216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6804248" y="565195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4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732240" y="3789040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3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7544" y="980728"/>
            <a:ext cx="76944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Exploration en parallèle Sérum/urine qui permet la :</a:t>
            </a:r>
          </a:p>
          <a:p>
            <a:pPr indent="530225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Mise en évidence et  typage du composant monoclonal </a:t>
            </a:r>
          </a:p>
          <a:p>
            <a:pPr indent="530225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Recherche des chaines légères dans les urines (myélome à chaine légères)</a:t>
            </a:r>
          </a:p>
          <a:p>
            <a:pPr>
              <a:lnSpc>
                <a:spcPct val="150000"/>
              </a:lnSpc>
            </a:pPr>
            <a:endParaRPr lang="fr-FR" dirty="0" smtClean="0">
              <a:solidFill>
                <a:srgbClr val="080808"/>
              </a:solidFill>
              <a:latin typeface="Corbel" pitchFamily="34" charset="0"/>
            </a:endParaRPr>
          </a:p>
        </p:txBody>
      </p:sp>
      <p:pic>
        <p:nvPicPr>
          <p:cNvPr id="13" name="Picture 4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r="52752" b="61429"/>
          <a:stretch>
            <a:fillRect/>
          </a:stretch>
        </p:blipFill>
        <p:spPr bwMode="auto">
          <a:xfrm>
            <a:off x="547936" y="2573288"/>
            <a:ext cx="4024064" cy="1800200"/>
          </a:xfrm>
          <a:prstGeom prst="rect">
            <a:avLst/>
          </a:prstGeom>
          <a:noFill/>
        </p:spPr>
      </p:pic>
      <p:pic>
        <p:nvPicPr>
          <p:cNvPr id="14" name="Picture 4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t="50629" r="51808" b="7714"/>
          <a:stretch>
            <a:fillRect/>
          </a:stretch>
        </p:blipFill>
        <p:spPr bwMode="auto">
          <a:xfrm>
            <a:off x="467544" y="4293096"/>
            <a:ext cx="4104456" cy="1944216"/>
          </a:xfrm>
          <a:prstGeom prst="rect">
            <a:avLst/>
          </a:prstGeom>
          <a:noFill/>
        </p:spPr>
      </p:pic>
      <p:sp>
        <p:nvSpPr>
          <p:cNvPr id="15" name="Flèche droite rayée 14"/>
          <p:cNvSpPr/>
          <p:nvPr/>
        </p:nvSpPr>
        <p:spPr>
          <a:xfrm>
            <a:off x="324668" y="124995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828154" y="168085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rganigramme : Connecteur 16"/>
          <p:cNvSpPr/>
          <p:nvPr/>
        </p:nvSpPr>
        <p:spPr>
          <a:xfrm>
            <a:off x="828154" y="206141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14047"/>
          <a:stretch>
            <a:fillRect/>
          </a:stretch>
        </p:blipFill>
        <p:spPr bwMode="auto">
          <a:xfrm>
            <a:off x="611560" y="1340768"/>
            <a:ext cx="8105775" cy="484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511273" y="836712"/>
            <a:ext cx="4852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a- Electrophorèse des protéines sériques :</a:t>
            </a:r>
            <a:endParaRPr lang="fr-F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95536" y="260648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 Exploration immunologique : 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112842" y="544026"/>
            <a:ext cx="549160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I- Généralités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II- Gammapathies monoclonales malignes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a- Myélome multiple</a:t>
            </a:r>
          </a:p>
          <a:p>
            <a:pPr indent="722313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1- Définition</a:t>
            </a:r>
          </a:p>
          <a:p>
            <a:pPr indent="722313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2- Génétique</a:t>
            </a:r>
          </a:p>
          <a:p>
            <a:pPr indent="722313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3- Physiopathologie</a:t>
            </a:r>
          </a:p>
          <a:p>
            <a:pPr indent="722313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4- Signes d’infiltration médullaire</a:t>
            </a:r>
          </a:p>
          <a:p>
            <a:pPr indent="722313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5- Diagnostic</a:t>
            </a:r>
          </a:p>
          <a:p>
            <a:pPr indent="722313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6- Exploration immunologique</a:t>
            </a:r>
            <a:endParaRPr lang="fr-FR" b="1" dirty="0" smtClean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b- Maladie de Waldenström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c- Maladie des chaines lourdes alpha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III- Gammapathies monoclonales bénignes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IV- Conclusion</a:t>
            </a:r>
            <a:endParaRPr lang="fr-FR" b="1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-1211458" y="2925915"/>
            <a:ext cx="5173211" cy="1178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5400" b="1" dirty="0" smtClean="0">
                <a:solidFill>
                  <a:schemeClr val="bg1"/>
                </a:solidFill>
                <a:latin typeface="Century Schoolbook" pitchFamily="18" charset="0"/>
              </a:rPr>
              <a:t>Plan du cours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11273" y="836712"/>
            <a:ext cx="438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b- Typage du composant monoclonal :</a:t>
            </a:r>
            <a:endParaRPr lang="fr-F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52550"/>
            <a:ext cx="8678863" cy="495677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95536" y="260648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 Exploration immunologique : 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393" y="1628800"/>
            <a:ext cx="8574087" cy="4392488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511273" y="836712"/>
            <a:ext cx="438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b- Typage du composant monoclonal :</a:t>
            </a:r>
            <a:endParaRPr lang="fr-F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260648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 Exploration immunologique : 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47457" y="755412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c- Chaines légères libres :</a:t>
            </a:r>
            <a:endParaRPr lang="fr-F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0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b="10476"/>
          <a:stretch>
            <a:fillRect/>
          </a:stretch>
        </p:blipFill>
        <p:spPr bwMode="auto">
          <a:xfrm>
            <a:off x="755576" y="2689051"/>
            <a:ext cx="7031037" cy="3692277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67544" y="1278215"/>
            <a:ext cx="86426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2/3 chaines légères kappa et 1/3 chaines légères lambda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Confirme la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monoclonalité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de l’immunoglobulines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Altération du rapport CLL kappa/CLL lambda                                 prolifération monoclonale</a:t>
            </a:r>
          </a:p>
          <a:p>
            <a:pPr>
              <a:lnSpc>
                <a:spcPct val="150000"/>
              </a:lnSpc>
            </a:pP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164288" y="5065315"/>
            <a:ext cx="1385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Chaine légère </a:t>
            </a:r>
          </a:p>
          <a:p>
            <a:pPr algn="ctr"/>
            <a:r>
              <a:rPr lang="fr-F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libre</a:t>
            </a:r>
            <a:endParaRPr lang="fr-FR" sz="1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Flèche droite rayée 6"/>
          <p:cNvSpPr/>
          <p:nvPr/>
        </p:nvSpPr>
        <p:spPr>
          <a:xfrm>
            <a:off x="324668" y="1538063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rayée 7"/>
          <p:cNvSpPr/>
          <p:nvPr/>
        </p:nvSpPr>
        <p:spPr>
          <a:xfrm>
            <a:off x="323528" y="1896963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rayée 8"/>
          <p:cNvSpPr/>
          <p:nvPr/>
        </p:nvSpPr>
        <p:spPr>
          <a:xfrm>
            <a:off x="323528" y="2330151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9"/>
          <p:cNvSpPr/>
          <p:nvPr/>
        </p:nvSpPr>
        <p:spPr>
          <a:xfrm>
            <a:off x="5148064" y="2329027"/>
            <a:ext cx="978408" cy="14400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95536" y="260648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 Exploration immunologique : 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11273" y="827420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d- Bilan urinaire :</a:t>
            </a:r>
            <a:endParaRPr lang="fr-F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03642" y="3284984"/>
            <a:ext cx="8568952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cs typeface="Times New Roman" pitchFamily="18" charset="0"/>
              </a:rPr>
              <a:t>Protéinurie de </a:t>
            </a:r>
            <a:r>
              <a:rPr lang="fr-FR" b="1" dirty="0" err="1" smtClean="0">
                <a:solidFill>
                  <a:srgbClr val="0070C0"/>
                </a:solidFill>
                <a:latin typeface="Corbel" pitchFamily="34" charset="0"/>
                <a:cs typeface="Times New Roman" pitchFamily="18" charset="0"/>
              </a:rPr>
              <a:t>Bence</a:t>
            </a: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cs typeface="Times New Roman" pitchFamily="18" charset="0"/>
              </a:rPr>
              <a:t> Jones: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Chaînes légères libres sous formes de monomères, dimères ou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tétratamères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retrouvées au niveau des urines. C’est le même type que la chaîne légère du composant monoclonal sérique.</a:t>
            </a:r>
            <a:endParaRPr lang="fr-FR" dirty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9552" y="1314634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Protéinurie des 24 heures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Electrophorèse des protéines urinaires;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Immunofixation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ou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immuno-électrophorèse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des protéines urinaires;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Recherche des chaînes légères libres urinaires: protéinurie de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Bence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-Jones.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</p:txBody>
      </p:sp>
      <p:grpSp>
        <p:nvGrpSpPr>
          <p:cNvPr id="2" name="Group 119"/>
          <p:cNvGrpSpPr>
            <a:grpSpLocks/>
          </p:cNvGrpSpPr>
          <p:nvPr/>
        </p:nvGrpSpPr>
        <p:grpSpPr bwMode="auto">
          <a:xfrm rot="2556356">
            <a:off x="3263472" y="5248051"/>
            <a:ext cx="404731" cy="557213"/>
            <a:chOff x="1967" y="1154"/>
            <a:chExt cx="255" cy="351"/>
          </a:xfrm>
        </p:grpSpPr>
        <p:sp>
          <p:nvSpPr>
            <p:cNvPr id="9" name="Rectangle 120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Rectangle 121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Rectangle 122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Rectangle 123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" name="Group 124"/>
          <p:cNvGrpSpPr>
            <a:grpSpLocks/>
          </p:cNvGrpSpPr>
          <p:nvPr/>
        </p:nvGrpSpPr>
        <p:grpSpPr bwMode="auto">
          <a:xfrm rot="4667650">
            <a:off x="4252593" y="5630030"/>
            <a:ext cx="404813" cy="557100"/>
            <a:chOff x="1967" y="1154"/>
            <a:chExt cx="255" cy="351"/>
          </a:xfrm>
        </p:grpSpPr>
        <p:sp>
          <p:nvSpPr>
            <p:cNvPr id="14" name="Rectangle 125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" name="Rectangle 126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Rectangle 127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Rectangle 128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8" name="Group 134"/>
          <p:cNvGrpSpPr>
            <a:grpSpLocks/>
          </p:cNvGrpSpPr>
          <p:nvPr/>
        </p:nvGrpSpPr>
        <p:grpSpPr bwMode="auto">
          <a:xfrm rot="4157401">
            <a:off x="3605418" y="5814906"/>
            <a:ext cx="404731" cy="557213"/>
            <a:chOff x="1967" y="1154"/>
            <a:chExt cx="255" cy="351"/>
          </a:xfrm>
        </p:grpSpPr>
        <p:sp>
          <p:nvSpPr>
            <p:cNvPr id="19" name="Rectangle 135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Rectangle 136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" name="Rectangle 137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Rectangle 138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" name="Flèche droite rayée 22"/>
          <p:cNvSpPr/>
          <p:nvPr/>
        </p:nvSpPr>
        <p:spPr>
          <a:xfrm>
            <a:off x="324668" y="155793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droite rayée 23"/>
          <p:cNvSpPr/>
          <p:nvPr/>
        </p:nvSpPr>
        <p:spPr>
          <a:xfrm>
            <a:off x="323528" y="191683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droite rayée 24"/>
          <p:cNvSpPr/>
          <p:nvPr/>
        </p:nvSpPr>
        <p:spPr>
          <a:xfrm>
            <a:off x="323528" y="235002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droite rayée 25"/>
          <p:cNvSpPr/>
          <p:nvPr/>
        </p:nvSpPr>
        <p:spPr>
          <a:xfrm>
            <a:off x="324668" y="278206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droite rayée 27"/>
          <p:cNvSpPr/>
          <p:nvPr/>
        </p:nvSpPr>
        <p:spPr>
          <a:xfrm>
            <a:off x="323528" y="393419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 119"/>
          <p:cNvGrpSpPr>
            <a:grpSpLocks/>
          </p:cNvGrpSpPr>
          <p:nvPr/>
        </p:nvGrpSpPr>
        <p:grpSpPr bwMode="auto">
          <a:xfrm>
            <a:off x="3663213" y="4941168"/>
            <a:ext cx="404731" cy="557213"/>
            <a:chOff x="1967" y="1154"/>
            <a:chExt cx="255" cy="351"/>
          </a:xfrm>
        </p:grpSpPr>
        <p:sp>
          <p:nvSpPr>
            <p:cNvPr id="29" name="Rectangle 120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Rectangle 121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Rectangle 122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Rectangle 123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" name="Group 119"/>
          <p:cNvGrpSpPr>
            <a:grpSpLocks/>
          </p:cNvGrpSpPr>
          <p:nvPr/>
        </p:nvGrpSpPr>
        <p:grpSpPr bwMode="auto">
          <a:xfrm>
            <a:off x="2843808" y="5552851"/>
            <a:ext cx="404731" cy="557213"/>
            <a:chOff x="1967" y="1154"/>
            <a:chExt cx="255" cy="351"/>
          </a:xfrm>
        </p:grpSpPr>
        <p:sp>
          <p:nvSpPr>
            <p:cNvPr id="34" name="Rectangle 120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Rectangle 121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122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Rectangle 123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" name="Group 119"/>
          <p:cNvGrpSpPr>
            <a:grpSpLocks/>
          </p:cNvGrpSpPr>
          <p:nvPr/>
        </p:nvGrpSpPr>
        <p:grpSpPr bwMode="auto">
          <a:xfrm>
            <a:off x="3720672" y="4869160"/>
            <a:ext cx="404731" cy="557213"/>
            <a:chOff x="1967" y="1154"/>
            <a:chExt cx="255" cy="351"/>
          </a:xfrm>
        </p:grpSpPr>
        <p:sp>
          <p:nvSpPr>
            <p:cNvPr id="39" name="Rectangle 120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Rectangle 121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" name="Rectangle 122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" name="Rectangle 123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3" name="ZoneTexte 42"/>
          <p:cNvSpPr txBox="1"/>
          <p:nvPr/>
        </p:nvSpPr>
        <p:spPr>
          <a:xfrm>
            <a:off x="5076056" y="4797152"/>
            <a:ext cx="31398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PBJ :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Chaines légères dans les urines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monomères dimères et tétramères</a:t>
            </a:r>
            <a:endParaRPr lang="fr-FR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4" name="Group 124"/>
          <p:cNvGrpSpPr>
            <a:grpSpLocks/>
          </p:cNvGrpSpPr>
          <p:nvPr/>
        </p:nvGrpSpPr>
        <p:grpSpPr bwMode="auto">
          <a:xfrm rot="4667650">
            <a:off x="4348166" y="5651196"/>
            <a:ext cx="404813" cy="557100"/>
            <a:chOff x="1967" y="1154"/>
            <a:chExt cx="255" cy="351"/>
          </a:xfrm>
        </p:grpSpPr>
        <p:sp>
          <p:nvSpPr>
            <p:cNvPr id="45" name="Rectangle 125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Rectangle 126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Rectangle 127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Rectangle 128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9" name="Group 124"/>
          <p:cNvGrpSpPr>
            <a:grpSpLocks/>
          </p:cNvGrpSpPr>
          <p:nvPr/>
        </p:nvGrpSpPr>
        <p:grpSpPr bwMode="auto">
          <a:xfrm rot="4667650">
            <a:off x="4414586" y="5711430"/>
            <a:ext cx="404813" cy="557100"/>
            <a:chOff x="1967" y="1154"/>
            <a:chExt cx="255" cy="351"/>
          </a:xfrm>
        </p:grpSpPr>
        <p:sp>
          <p:nvSpPr>
            <p:cNvPr id="50" name="Rectangle 125"/>
            <p:cNvSpPr>
              <a:spLocks noChangeArrowheads="1"/>
            </p:cNvSpPr>
            <p:nvPr/>
          </p:nvSpPr>
          <p:spPr bwMode="auto">
            <a:xfrm rot="2684045" flipH="1">
              <a:off x="2210" y="1429"/>
              <a:ext cx="12" cy="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" name="Rectangle 126"/>
            <p:cNvSpPr>
              <a:spLocks noChangeArrowheads="1"/>
            </p:cNvSpPr>
            <p:nvPr/>
          </p:nvSpPr>
          <p:spPr bwMode="auto">
            <a:xfrm rot="2721259" flipH="1">
              <a:off x="2038" y="1382"/>
              <a:ext cx="195" cy="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" name="Rectangle 127"/>
            <p:cNvSpPr>
              <a:spLocks noChangeArrowheads="1"/>
            </p:cNvSpPr>
            <p:nvPr/>
          </p:nvSpPr>
          <p:spPr bwMode="auto">
            <a:xfrm rot="2721259" flipH="1">
              <a:off x="1882" y="1239"/>
              <a:ext cx="221" cy="5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Rectangle 128"/>
            <p:cNvSpPr>
              <a:spLocks noChangeArrowheads="1"/>
            </p:cNvSpPr>
            <p:nvPr/>
          </p:nvSpPr>
          <p:spPr bwMode="auto">
            <a:xfrm rot="2736943" flipH="1">
              <a:off x="2054" y="1389"/>
              <a:ext cx="194" cy="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4" name="ZoneTexte 53"/>
          <p:cNvSpPr txBox="1"/>
          <p:nvPr/>
        </p:nvSpPr>
        <p:spPr>
          <a:xfrm>
            <a:off x="395536" y="260648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 Exploration immunologique :  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39552" y="332656"/>
            <a:ext cx="5428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b- La </a:t>
            </a:r>
            <a:r>
              <a:rPr lang="fr-FR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macroglobulinemie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fr-FR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Waldenström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:</a:t>
            </a:r>
            <a:endParaRPr lang="fr-FR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83568" y="1268760"/>
            <a:ext cx="82809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Syndrome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lympho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-prolifératif chronique caractérisé par une infiltration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lympho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-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plasmocytaire de la moelle osseuse et immunoglobuline monoclonale sérique de 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type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IgM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pentamérique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cs typeface="Times New Roman" pitchFamily="18" charset="0"/>
              </a:rPr>
              <a:t>Epidémiologie  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Médiane d’âge: 63ans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Plus fréquent chez l’homme que chez la femme 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6% des syndromes lymphoprolifératif B 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2% des hémopathies malignes;.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 diagnostic associe la prolifération de cellules lymphoïdes B de maturation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intermédiaire entre le petit lymphocytes et le plasmocyte avec la production une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IgM</a:t>
            </a:r>
            <a:endParaRPr lang="fr-FR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monoclonale dite macroglobuline </a:t>
            </a:r>
            <a:r>
              <a:rPr lang="fr-FR" dirty="0" smtClean="0">
                <a:solidFill>
                  <a:srgbClr val="000000"/>
                </a:solidFill>
                <a:latin typeface="Times New Roman"/>
                <a:cs typeface="Times New Roman"/>
              </a:rPr>
              <a:t>&gt; 5 g/l</a:t>
            </a:r>
            <a:endParaRPr lang="fr-FR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dirty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14" name="Flèche droite rayée 13"/>
          <p:cNvSpPr/>
          <p:nvPr/>
        </p:nvSpPr>
        <p:spPr>
          <a:xfrm>
            <a:off x="356588" y="148592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rayée 14"/>
          <p:cNvSpPr/>
          <p:nvPr/>
        </p:nvSpPr>
        <p:spPr>
          <a:xfrm>
            <a:off x="356588" y="271006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rayée 15"/>
          <p:cNvSpPr/>
          <p:nvPr/>
        </p:nvSpPr>
        <p:spPr>
          <a:xfrm>
            <a:off x="323528" y="479715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rganigramme : Connecteur 16"/>
          <p:cNvSpPr/>
          <p:nvPr/>
        </p:nvSpPr>
        <p:spPr>
          <a:xfrm>
            <a:off x="395536" y="321297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Connecteur 17"/>
          <p:cNvSpPr/>
          <p:nvPr/>
        </p:nvSpPr>
        <p:spPr>
          <a:xfrm>
            <a:off x="395536" y="355192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Connecteur 18"/>
          <p:cNvSpPr/>
          <p:nvPr/>
        </p:nvSpPr>
        <p:spPr>
          <a:xfrm>
            <a:off x="395536" y="400506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rganigramme : Connecteur 19"/>
          <p:cNvSpPr/>
          <p:nvPr/>
        </p:nvSpPr>
        <p:spPr>
          <a:xfrm>
            <a:off x="395536" y="434401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557019" y="827420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 Généralités</a:t>
            </a:r>
            <a:endParaRPr lang="fr-FR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575" y="908720"/>
            <a:ext cx="8069263" cy="5400600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>
            <a:off x="539552" y="404664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2- Signes cliniques :</a:t>
            </a:r>
            <a:endParaRPr lang="fr-FR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539552" y="692696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 Signes biologiques :</a:t>
            </a:r>
            <a:endParaRPr lang="fr-FR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3568" y="1242040"/>
            <a:ext cx="828092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cs typeface="Times New Roman" pitchFamily="18" charset="0"/>
              </a:rPr>
              <a:t>Hémobiologie :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Anémie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normocytaire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normochrome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(60%),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Thrombopénie (16%) et neutropénie (3%);</a:t>
            </a:r>
          </a:p>
          <a:p>
            <a:pPr>
              <a:lnSpc>
                <a:spcPct val="150000"/>
              </a:lnSpc>
            </a:pP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Hyperlymphocytose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peut être observée;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VS très élevée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cs typeface="Times New Roman" pitchFamily="18" charset="0"/>
              </a:rPr>
              <a:t>Immunologie :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Présence d’un composant monoclonal à l’EPP</a:t>
            </a:r>
          </a:p>
          <a:p>
            <a:pPr>
              <a:lnSpc>
                <a:spcPct val="150000"/>
              </a:lnSpc>
            </a:pP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Isotype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IgM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pentamérique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par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immunofixation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ou immunoélectrophorèse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Protéinurie de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Bence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Jones retrouvée chez 60% des patients (En général &lt; 1g/24h);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Test de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Coombs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positif dans 10% des cas;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Recherche de l’activité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cryoglobuline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des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IgM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6" name="Organigramme : Connecteur 5"/>
          <p:cNvSpPr/>
          <p:nvPr/>
        </p:nvSpPr>
        <p:spPr>
          <a:xfrm>
            <a:off x="468114" y="193849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/>
          <p:cNvSpPr/>
          <p:nvPr/>
        </p:nvSpPr>
        <p:spPr>
          <a:xfrm>
            <a:off x="468114" y="227744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468114" y="273058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rganigramme : Connecteur 9"/>
          <p:cNvSpPr/>
          <p:nvPr/>
        </p:nvSpPr>
        <p:spPr>
          <a:xfrm>
            <a:off x="468114" y="314096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0"/>
          <p:cNvSpPr/>
          <p:nvPr/>
        </p:nvSpPr>
        <p:spPr>
          <a:xfrm>
            <a:off x="468114" y="414908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Connecteur 11"/>
          <p:cNvSpPr/>
          <p:nvPr/>
        </p:nvSpPr>
        <p:spPr>
          <a:xfrm>
            <a:off x="468114" y="450969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Connecteur 13"/>
          <p:cNvSpPr/>
          <p:nvPr/>
        </p:nvSpPr>
        <p:spPr>
          <a:xfrm>
            <a:off x="468114" y="486973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/>
          <p:cNvSpPr/>
          <p:nvPr/>
        </p:nvSpPr>
        <p:spPr>
          <a:xfrm>
            <a:off x="468114" y="530177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468114" y="573382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JPEG - 91.4 ko"/>
          <p:cNvPicPr>
            <a:picLocks noChangeAspect="1" noChangeArrowheads="1"/>
          </p:cNvPicPr>
          <p:nvPr/>
        </p:nvPicPr>
        <p:blipFill>
          <a:blip r:embed="rId2" cstate="print"/>
          <a:srcRect b="8696"/>
          <a:stretch>
            <a:fillRect/>
          </a:stretch>
        </p:blipFill>
        <p:spPr bwMode="auto">
          <a:xfrm>
            <a:off x="467544" y="1556792"/>
            <a:ext cx="8280920" cy="4752528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>
            <a:off x="539552" y="404664"/>
            <a:ext cx="4031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4- Signes d’infiltration médullaire  :</a:t>
            </a:r>
            <a:endParaRPr lang="fr-FR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41088" y="980728"/>
            <a:ext cx="4099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Myélogramme /biopsie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ostéo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-médullaire </a:t>
            </a: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7" name="Organigramme : Connecteur 6"/>
          <p:cNvSpPr/>
          <p:nvPr/>
        </p:nvSpPr>
        <p:spPr>
          <a:xfrm>
            <a:off x="612130" y="113460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23528" y="332656"/>
            <a:ext cx="8590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c- La maladie des chaines lourdes alpha (Lymphome méditerranéen</a:t>
            </a:r>
            <a:r>
              <a:rPr lang="fr-FR" sz="2000" dirty="0" smtClean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836712"/>
            <a:ext cx="8426645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Aussi appelée 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IPSID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 (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immunoproliferative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small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intestinal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disease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La plus fréquente des maladies des chaines lourdes (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alpha</a:t>
            </a:r>
            <a:r>
              <a:rPr lang="fr-FR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, mu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et gamma)</a:t>
            </a:r>
            <a:endParaRPr lang="fr-FR" dirty="0" smtClean="0">
              <a:solidFill>
                <a:srgbClr val="080808"/>
              </a:solidFill>
              <a:latin typeface="Corbe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</a:rPr>
              <a:t>Définition :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Syndromes lymphoprolifératifs avec production d’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Ig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monoclonale incomplète sous frome de chaines lourdes alpha sans chaines légères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</a:rPr>
              <a:t>Clinique :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Touche le sujet jeune (de 20 à 30 ans</a:t>
            </a:r>
            <a:r>
              <a:rPr lang="fr-FR" dirty="0" smtClean="0"/>
              <a:t>)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du pourtour méditerranéen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Tableau de malabsorption intestinale +/- des douleurs abdominales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</a:rPr>
              <a:t>Immunologie :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Electrophorèse le plus souvent normale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Diagnostic repose essentiellement sur l’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immuno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-sélection 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NB :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Le rôle de certains microorganismes dans sa pathogénie est à l’origine d’une sensibilité à un stade aux antibiotiques</a:t>
            </a:r>
          </a:p>
        </p:txBody>
      </p:sp>
      <p:sp>
        <p:nvSpPr>
          <p:cNvPr id="4" name="Flèche droite rayée 3"/>
          <p:cNvSpPr/>
          <p:nvPr/>
        </p:nvSpPr>
        <p:spPr>
          <a:xfrm>
            <a:off x="252660" y="105273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rayée 4"/>
          <p:cNvSpPr/>
          <p:nvPr/>
        </p:nvSpPr>
        <p:spPr>
          <a:xfrm>
            <a:off x="251520" y="148478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rayée 5"/>
          <p:cNvSpPr/>
          <p:nvPr/>
        </p:nvSpPr>
        <p:spPr>
          <a:xfrm>
            <a:off x="252660" y="227687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rayée 6"/>
          <p:cNvSpPr/>
          <p:nvPr/>
        </p:nvSpPr>
        <p:spPr>
          <a:xfrm>
            <a:off x="252660" y="350100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rayée 7"/>
          <p:cNvSpPr/>
          <p:nvPr/>
        </p:nvSpPr>
        <p:spPr>
          <a:xfrm>
            <a:off x="251520" y="393305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rayée 9"/>
          <p:cNvSpPr/>
          <p:nvPr/>
        </p:nvSpPr>
        <p:spPr>
          <a:xfrm>
            <a:off x="252660" y="472514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rayée 12"/>
          <p:cNvSpPr/>
          <p:nvPr/>
        </p:nvSpPr>
        <p:spPr>
          <a:xfrm>
            <a:off x="251520" y="515719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467544" y="220578"/>
            <a:ext cx="2603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Immuno</a:t>
            </a:r>
            <a:r>
              <a:rPr lang="fr-FR" sz="2000" b="1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-sélection</a:t>
            </a:r>
            <a:r>
              <a:rPr lang="fr-FR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: </a:t>
            </a:r>
            <a:endParaRPr lang="fr-FR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7544" y="699661"/>
            <a:ext cx="829425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Technique d’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immunoprécipitation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en deux temps :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1- Electrophorèse des protéines en gel incorporé en anti-</a:t>
            </a:r>
            <a:r>
              <a:rPr lang="el-G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κ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 et anti-</a:t>
            </a:r>
            <a:r>
              <a:rPr lang="el-G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λ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 (pour piéger les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Ig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entières)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2-Ajouter dans la rigole un anticorps monoclonal 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anti-chaines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 lourdes alpha libres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Interprétation :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/>
              </a:rPr>
              <a:t> Apparition chez le sujet malade d’un arc de précipitation surajouté</a:t>
            </a:r>
            <a:endParaRPr lang="fr-FR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6" name="Flèche droite rayée 5"/>
          <p:cNvSpPr/>
          <p:nvPr/>
        </p:nvSpPr>
        <p:spPr>
          <a:xfrm>
            <a:off x="252660" y="3005057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rayée 6"/>
          <p:cNvSpPr/>
          <p:nvPr/>
        </p:nvSpPr>
        <p:spPr>
          <a:xfrm>
            <a:off x="252660" y="915685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t="4641"/>
          <a:stretch>
            <a:fillRect/>
          </a:stretch>
        </p:blipFill>
        <p:spPr bwMode="auto">
          <a:xfrm>
            <a:off x="179512" y="3202285"/>
            <a:ext cx="8669337" cy="3179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891887" y="3149742"/>
            <a:ext cx="3408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I. Généralités</a:t>
            </a:r>
            <a:endParaRPr lang="fr-FR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539552" y="2852936"/>
            <a:ext cx="816601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Gammapathies monoclonales</a:t>
            </a:r>
          </a:p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bénignes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467544" y="764704"/>
            <a:ext cx="8554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Gammapathie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fr-FR" b="1" dirty="0" smtClean="0">
                <a:solidFill>
                  <a:srgbClr val="00B050"/>
                </a:solidFill>
                <a:latin typeface="Corbel" pitchFamily="34" charset="0"/>
              </a:rPr>
              <a:t>bénigne</a:t>
            </a:r>
            <a:r>
              <a:rPr lang="fr-FR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qui représente 55</a:t>
            </a:r>
            <a:r>
              <a:rPr lang="fr-FR" dirty="0">
                <a:solidFill>
                  <a:srgbClr val="000000"/>
                </a:solidFill>
                <a:latin typeface="Corbel" pitchFamily="34" charset="0"/>
              </a:rPr>
              <a:t>% des </a:t>
            </a:r>
            <a:r>
              <a:rPr lang="fr-FR" dirty="0" err="1">
                <a:solidFill>
                  <a:srgbClr val="000000"/>
                </a:solidFill>
                <a:latin typeface="Corbel" pitchFamily="34" charset="0"/>
              </a:rPr>
              <a:t>gammapathies</a:t>
            </a:r>
            <a:r>
              <a:rPr lang="fr-FR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monoclonales 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C’est l’existence d’une Ig monoclonale en l’absence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d’arguments cliniques ou biologiques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pour : Myélome multiple,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maladie de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Waldenström</a:t>
            </a:r>
            <a:endParaRPr lang="fr-FR" dirty="0" smtClean="0">
              <a:solidFill>
                <a:srgbClr val="000000"/>
              </a:solidFill>
              <a:latin typeface="Corbel" pitchFamily="34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Fréquente chez le sujet âgé et augmente avec l’âge.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3250" y="2636912"/>
            <a:ext cx="4046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39763" algn="l"/>
              </a:tabLst>
            </a:pPr>
            <a:r>
              <a:rPr lang="fr-FR" sz="2000" b="1" u="sng" dirty="0">
                <a:solidFill>
                  <a:srgbClr val="C00000"/>
                </a:solidFill>
                <a:latin typeface="Candara" panose="020E0502030303020204" pitchFamily="34" charset="0"/>
                <a:ea typeface="Times New Roman" pitchFamily="18" charset="0"/>
                <a:cs typeface="Times New Roman" pitchFamily="18" charset="0"/>
              </a:rPr>
              <a:t>Critères de diagnostic du MGUS:</a:t>
            </a:r>
          </a:p>
        </p:txBody>
      </p:sp>
      <p:pic>
        <p:nvPicPr>
          <p:cNvPr id="9218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b="24286"/>
          <a:stretch>
            <a:fillRect/>
          </a:stretch>
        </p:blipFill>
        <p:spPr bwMode="auto">
          <a:xfrm>
            <a:off x="484509" y="3068960"/>
            <a:ext cx="8335963" cy="3180382"/>
          </a:xfrm>
          <a:prstGeom prst="rect">
            <a:avLst/>
          </a:prstGeom>
          <a:noFill/>
        </p:spPr>
      </p:pic>
      <p:sp>
        <p:nvSpPr>
          <p:cNvPr id="17" name="ZoneTexte 16"/>
          <p:cNvSpPr txBox="1"/>
          <p:nvPr/>
        </p:nvSpPr>
        <p:spPr>
          <a:xfrm>
            <a:off x="395536" y="332656"/>
            <a:ext cx="5365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GM de signification indéterminée GMSI :</a:t>
            </a:r>
            <a:endParaRPr lang="fr-FR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lèche droite rayée 5"/>
          <p:cNvSpPr/>
          <p:nvPr/>
        </p:nvSpPr>
        <p:spPr>
          <a:xfrm>
            <a:off x="252660" y="105387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rayée 6"/>
          <p:cNvSpPr/>
          <p:nvPr/>
        </p:nvSpPr>
        <p:spPr>
          <a:xfrm>
            <a:off x="251520" y="141277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rayée 9"/>
          <p:cNvSpPr/>
          <p:nvPr/>
        </p:nvSpPr>
        <p:spPr>
          <a:xfrm>
            <a:off x="252660" y="227801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2699792" y="2996952"/>
            <a:ext cx="36962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9552" y="743500"/>
            <a:ext cx="842493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Les gammapathies monoclonales sont des pathologies liées à la présence de plasmocytes  ou lympho-plasmocytes  tumoraux sécrétant des anticorps  monoclonaux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Elles peuvent être malignes  ou bénignes (gammapathies monoclonales de signification indéterminée ou GMSI)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Au cours de ces  dernières années, la conception des GMSI a considérablement évolué, d’une simple anomalie biologique bénigne à une pathologie plasmocytaire monoclonale à malignité réduite.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Deux arguments en faveur :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1- La mis en évidence d’un  potentiel lentement évolutif d’environ un quart des MGUS vers une hémopathie lymphoïde maligne, principalement un myélome.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2- L’identification au cours de la majorité des MGUS, de l’existence d’un contingent plasmocytaire monoclonal ayant un grand nombre de similitudes phénotypiques, cytogénétiques et moléculaires avec les plasmocytes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myélomateux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. </a:t>
            </a:r>
            <a:endParaRPr lang="fr-FR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58214" y="260648"/>
            <a:ext cx="2097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IV. Conclusion :</a:t>
            </a:r>
            <a:endParaRPr lang="fr-F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lèche droite rayée 3"/>
          <p:cNvSpPr/>
          <p:nvPr/>
        </p:nvSpPr>
        <p:spPr>
          <a:xfrm>
            <a:off x="324668" y="98072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rayée 4"/>
          <p:cNvSpPr/>
          <p:nvPr/>
        </p:nvSpPr>
        <p:spPr>
          <a:xfrm>
            <a:off x="323528" y="177281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rayée 5"/>
          <p:cNvSpPr/>
          <p:nvPr/>
        </p:nvSpPr>
        <p:spPr>
          <a:xfrm>
            <a:off x="324668" y="263805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rayée 6"/>
          <p:cNvSpPr/>
          <p:nvPr/>
        </p:nvSpPr>
        <p:spPr>
          <a:xfrm>
            <a:off x="323528" y="386218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395536" y="431475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Connecteur 8"/>
          <p:cNvSpPr/>
          <p:nvPr/>
        </p:nvSpPr>
        <p:spPr>
          <a:xfrm>
            <a:off x="395536" y="515776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asmine\Documents\JDIP\Image\merci1.jpg"/>
          <p:cNvPicPr>
            <a:picLocks noChangeAspect="1" noChangeArrowheads="1"/>
          </p:cNvPicPr>
          <p:nvPr/>
        </p:nvPicPr>
        <p:blipFill>
          <a:blip r:embed="rId2" cstate="print"/>
          <a:srcRect b="5349"/>
          <a:stretch>
            <a:fillRect/>
          </a:stretch>
        </p:blipFill>
        <p:spPr bwMode="auto">
          <a:xfrm>
            <a:off x="1835696" y="548680"/>
            <a:ext cx="5429288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9669"/>
            <a:ext cx="1946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Généralités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4" name="Picture 2" descr="_Pi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36712"/>
            <a:ext cx="6953426" cy="3857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_Pic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509120"/>
            <a:ext cx="1380692" cy="110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67506" y="5724545"/>
            <a:ext cx="22407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Plasmocytes (Cellules Myélomateuses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fr-F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3" descr="http://www.larousse.fr/encyclopedie/data/images/10013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59" y="2492896"/>
            <a:ext cx="360040" cy="432048"/>
          </a:xfrm>
          <a:prstGeom prst="rect">
            <a:avLst/>
          </a:prstGeom>
          <a:noFill/>
        </p:spPr>
      </p:pic>
      <p:pic>
        <p:nvPicPr>
          <p:cNvPr id="8" name="Picture 3" descr="http://www.larousse.fr/encyclopedie/data/images/10013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5" y="2060848"/>
            <a:ext cx="432048" cy="432048"/>
          </a:xfrm>
          <a:prstGeom prst="rect">
            <a:avLst/>
          </a:prstGeom>
          <a:noFill/>
        </p:spPr>
      </p:pic>
      <p:pic>
        <p:nvPicPr>
          <p:cNvPr id="9" name="Picture 3" descr="http://www.larousse.fr/encyclopedie/data/images/10013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5" y="2075098"/>
            <a:ext cx="360040" cy="413839"/>
          </a:xfrm>
          <a:prstGeom prst="rect">
            <a:avLst/>
          </a:prstGeom>
          <a:noFill/>
        </p:spPr>
      </p:pic>
      <p:pic>
        <p:nvPicPr>
          <p:cNvPr id="10" name="Picture 3" descr="http://www.larousse.fr/encyclopedie/data/images/10013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5882" y="1571042"/>
            <a:ext cx="370293" cy="504056"/>
          </a:xfrm>
          <a:prstGeom prst="rect">
            <a:avLst/>
          </a:prstGeom>
          <a:noFill/>
        </p:spPr>
      </p:pic>
      <p:pic>
        <p:nvPicPr>
          <p:cNvPr id="11" name="Picture 3" descr="http://www.larousse.fr/encyclopedie/data/images/100137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1564202"/>
            <a:ext cx="432048" cy="497632"/>
          </a:xfrm>
          <a:prstGeom prst="rect">
            <a:avLst/>
          </a:prstGeom>
          <a:noFill/>
        </p:spPr>
      </p:pic>
      <p:sp>
        <p:nvSpPr>
          <p:cNvPr id="12" name="Accolade fermante 11"/>
          <p:cNvSpPr/>
          <p:nvPr/>
        </p:nvSpPr>
        <p:spPr>
          <a:xfrm>
            <a:off x="7092280" y="1268760"/>
            <a:ext cx="360040" cy="2808312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Accolade fermante 12"/>
          <p:cNvSpPr/>
          <p:nvPr/>
        </p:nvSpPr>
        <p:spPr>
          <a:xfrm>
            <a:off x="7092280" y="4221088"/>
            <a:ext cx="360040" cy="201622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7812360" y="2492896"/>
            <a:ext cx="7200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Sang</a:t>
            </a:r>
            <a:endParaRPr lang="fr-FR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740352" y="4886088"/>
            <a:ext cx="7200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MO</a:t>
            </a:r>
            <a:endParaRPr lang="fr-FR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9669"/>
            <a:ext cx="1946367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Généralités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026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980728"/>
            <a:ext cx="8424937" cy="5233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464506" y="1131709"/>
            <a:ext cx="842797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fr-FR" altLang="fr-FR" b="1" dirty="0">
                <a:solidFill>
                  <a:srgbClr val="0070C0"/>
                </a:solidFill>
              </a:rPr>
              <a:t> </a:t>
            </a:r>
            <a:r>
              <a:rPr lang="fr-FR" altLang="fr-FR" b="1" dirty="0" smtClean="0">
                <a:solidFill>
                  <a:srgbClr val="0070C0"/>
                </a:solidFill>
              </a:rPr>
              <a:t>Les </a:t>
            </a:r>
            <a:r>
              <a:rPr lang="fr-FR" altLang="fr-FR" b="1" dirty="0" err="1">
                <a:solidFill>
                  <a:srgbClr val="0070C0"/>
                </a:solidFill>
              </a:rPr>
              <a:t>gammapathies</a:t>
            </a:r>
            <a:r>
              <a:rPr lang="fr-FR" altLang="fr-FR" b="1" dirty="0">
                <a:solidFill>
                  <a:srgbClr val="0070C0"/>
                </a:solidFill>
              </a:rPr>
              <a:t> </a:t>
            </a:r>
            <a:r>
              <a:rPr lang="fr-FR" altLang="fr-FR" b="1" dirty="0" smtClean="0">
                <a:solidFill>
                  <a:srgbClr val="0070C0"/>
                </a:solidFill>
              </a:rPr>
              <a:t>monoclonales:</a:t>
            </a:r>
            <a:r>
              <a:rPr lang="fr-FR" altLang="fr-FR" b="1" dirty="0" smtClean="0">
                <a:solidFill>
                  <a:srgbClr val="0070C0"/>
                </a:solidFill>
                <a:sym typeface="Symbol" pitchFamily="18" charset="2"/>
              </a:rPr>
              <a:t></a:t>
            </a:r>
          </a:p>
          <a:p>
            <a:pPr algn="just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ffections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caractérisées  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par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une  prolifération d’un clone ( ou &gt;1) 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plasmocytaire ou </a:t>
            </a:r>
            <a:r>
              <a:rPr lang="fr-FR" alt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lympho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-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plasmocytaire avec synthèse (ou non) 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d’un (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ou &gt;1) 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composant monoclonal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(CM) pouvant être : </a:t>
            </a:r>
            <a:endParaRPr lang="fr-FR" alt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Une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Immunoglobuline monoclonale (IM) 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complète,</a:t>
            </a:r>
          </a:p>
          <a:p>
            <a:pPr algn="just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Une </a:t>
            </a:r>
            <a:r>
              <a:rPr lang="fr-FR" altLang="fr-FR" dirty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Immunoglobuline monoclonale incomplète ( chaîne H ou L</a:t>
            </a: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fr-FR" altLang="fr-FR" dirty="0" smtClean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fr-FR" alt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Elle peut être maligne, bénigne ou secondaire</a:t>
            </a:r>
            <a:endParaRPr lang="fr-FR" altLang="fr-FR" dirty="0">
              <a:solidFill>
                <a:srgbClr val="000000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16311" y="4682460"/>
            <a:ext cx="86642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Immunoglobulines (</a:t>
            </a:r>
            <a:r>
              <a:rPr lang="fr-FR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Ig</a:t>
            </a: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monoclonales :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Immunoglobuline constituée du même type de chaine lourde(G,A,M, D ou E) et/ou du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même type de chaine légère (K, L)</a:t>
            </a: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4282" y="219669"/>
            <a:ext cx="1946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Généralités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51520" y="764704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a- Définition :</a:t>
            </a:r>
            <a:endParaRPr lang="fr-FR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lèche droite rayée 11"/>
          <p:cNvSpPr/>
          <p:nvPr/>
        </p:nvSpPr>
        <p:spPr>
          <a:xfrm>
            <a:off x="251520" y="177281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rayée 12"/>
          <p:cNvSpPr/>
          <p:nvPr/>
        </p:nvSpPr>
        <p:spPr>
          <a:xfrm>
            <a:off x="252660" y="422108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Connecteur 13"/>
          <p:cNvSpPr/>
          <p:nvPr/>
        </p:nvSpPr>
        <p:spPr>
          <a:xfrm>
            <a:off x="323528" y="342957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/>
          <p:cNvSpPr/>
          <p:nvPr/>
        </p:nvSpPr>
        <p:spPr>
          <a:xfrm>
            <a:off x="323528" y="299695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rayée 15"/>
          <p:cNvSpPr/>
          <p:nvPr/>
        </p:nvSpPr>
        <p:spPr>
          <a:xfrm>
            <a:off x="251520" y="530120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9669"/>
            <a:ext cx="1946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Généralités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2050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079" y="1268760"/>
            <a:ext cx="8430393" cy="504056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467544" y="764704"/>
            <a:ext cx="7731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La prolifération monoclonale peut s’accompagner d’une production ou non d’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</a:rPr>
              <a:t>Ig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:</a:t>
            </a:r>
            <a:endParaRPr lang="fr-FR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6" name="Flèche droite rayée 5"/>
          <p:cNvSpPr/>
          <p:nvPr/>
        </p:nvSpPr>
        <p:spPr>
          <a:xfrm>
            <a:off x="324668" y="90872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95536" y="836712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b- Classification :</a:t>
            </a:r>
            <a:endParaRPr lang="fr-FR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3385" y="219669"/>
            <a:ext cx="1946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Généralités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026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t="11297" b="11298"/>
          <a:stretch>
            <a:fillRect/>
          </a:stretch>
        </p:blipFill>
        <p:spPr bwMode="auto">
          <a:xfrm>
            <a:off x="274638" y="1196752"/>
            <a:ext cx="8593137" cy="4104456"/>
          </a:xfrm>
          <a:prstGeom prst="rect">
            <a:avLst/>
          </a:prstGeom>
          <a:noFill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20923" y="5373216"/>
            <a:ext cx="834356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 pitchFamily="18" charset="0"/>
              </a:rPr>
              <a:t>Parfois la présence d’un pic monoclonal peut être associée </a:t>
            </a:r>
            <a:r>
              <a:rPr lang="fr-FR" dirty="0">
                <a:solidFill>
                  <a:srgbClr val="080808"/>
                </a:solidFill>
                <a:latin typeface="Corbel" pitchFamily="34" charset="0"/>
                <a:cs typeface="Times New Roman" pitchFamily="18" charset="0"/>
              </a:rPr>
              <a:t>à une pathologie </a:t>
            </a:r>
            <a:r>
              <a:rPr lang="fr-FR" b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non 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lymphoïde:</a:t>
            </a:r>
            <a:r>
              <a:rPr lang="fr-FR" b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Times New Roman" pitchFamily="18" charset="0"/>
              </a:rPr>
              <a:t>Infection , maladies auto-immunes: polyarthrite rhumatoïde et LES</a:t>
            </a:r>
          </a:p>
        </p:txBody>
      </p:sp>
      <p:sp>
        <p:nvSpPr>
          <p:cNvPr id="10" name="Flèche droite rayée 9"/>
          <p:cNvSpPr/>
          <p:nvPr/>
        </p:nvSpPr>
        <p:spPr>
          <a:xfrm>
            <a:off x="396676" y="559038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467544" y="2852936"/>
            <a:ext cx="82573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Gammapathies monoclonales</a:t>
            </a:r>
          </a:p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malignes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1">
  <a:themeElements>
    <a:clrScheme name="Personnalisé 2">
      <a:dk1>
        <a:srgbClr val="002060"/>
      </a:dk1>
      <a:lt1>
        <a:srgbClr val="FFFFFF"/>
      </a:lt1>
      <a:dk2>
        <a:srgbClr val="002D89"/>
      </a:dk2>
      <a:lt2>
        <a:srgbClr val="002D89"/>
      </a:lt2>
      <a:accent1>
        <a:srgbClr val="002D89"/>
      </a:accent1>
      <a:accent2>
        <a:srgbClr val="002060"/>
      </a:accent2>
      <a:accent3>
        <a:srgbClr val="002060"/>
      </a:accent3>
      <a:accent4>
        <a:srgbClr val="005390"/>
      </a:accent4>
      <a:accent5>
        <a:srgbClr val="002D89"/>
      </a:accent5>
      <a:accent6>
        <a:srgbClr val="003760"/>
      </a:accent6>
      <a:hlink>
        <a:srgbClr val="00BF00"/>
      </a:hlink>
      <a:folHlink>
        <a:srgbClr val="002060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3201</TotalTime>
  <Words>1202</Words>
  <Application>Microsoft Office PowerPoint</Application>
  <PresentationFormat>Affichage à l'écran (4:3)</PresentationFormat>
  <Paragraphs>177</Paragraphs>
  <Slides>34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Thème1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toshiba</cp:lastModifiedBy>
  <cp:revision>214</cp:revision>
  <dcterms:created xsi:type="dcterms:W3CDTF">2015-11-09T21:21:17Z</dcterms:created>
  <dcterms:modified xsi:type="dcterms:W3CDTF">2022-12-14T22:46:04Z</dcterms:modified>
</cp:coreProperties>
</file>