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9"/>
  </p:notesMasterIdLst>
  <p:sldIdLst>
    <p:sldId id="261" r:id="rId2"/>
    <p:sldId id="419" r:id="rId3"/>
    <p:sldId id="420" r:id="rId4"/>
    <p:sldId id="421" r:id="rId5"/>
    <p:sldId id="422" r:id="rId6"/>
    <p:sldId id="423" r:id="rId7"/>
    <p:sldId id="424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000000"/>
    <a:srgbClr val="00339A"/>
    <a:srgbClr val="0043C8"/>
    <a:srgbClr val="2166FF"/>
    <a:srgbClr val="3333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Style foncé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92832" autoAdjust="0"/>
  </p:normalViewPr>
  <p:slideViewPr>
    <p:cSldViewPr>
      <p:cViewPr varScale="1">
        <p:scale>
          <a:sx n="64" d="100"/>
          <a:sy n="64" d="100"/>
        </p:scale>
        <p:origin x="-15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D9DEE-0B92-47F6-AA12-DE65D714BF1B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56FB3-53D1-4AB9-9932-91AC7CC11B4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56FB3-53D1-4AB9-9932-91AC7CC11B47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85C7837-2A6A-4404-A4FD-E1E1CFDDE999}" type="datetimeFigureOut">
              <a:rPr lang="fr-FR" smtClean="0"/>
              <a:pPr/>
              <a:t>10/01/2022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6076668-80AA-49A9-8661-05A20E229F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894515" y="3441194"/>
            <a:ext cx="5485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QCM-QCS HIV et Sida</a:t>
            </a:r>
          </a:p>
        </p:txBody>
      </p:sp>
      <p:pic>
        <p:nvPicPr>
          <p:cNvPr id="5" name="Picture 7" descr="C:\Documents and Settings\Administrateur\Bureau\télécharge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857810"/>
            <a:ext cx="2786062" cy="5715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174084" y="1715079"/>
            <a:ext cx="27061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Faculté de médecine</a:t>
            </a:r>
          </a:p>
        </p:txBody>
      </p:sp>
      <p:sp>
        <p:nvSpPr>
          <p:cNvPr id="7" name="ZoneTexte 4"/>
          <p:cNvSpPr txBox="1">
            <a:spLocks noChangeArrowheads="1"/>
          </p:cNvSpPr>
          <p:nvPr/>
        </p:nvSpPr>
        <p:spPr bwMode="auto">
          <a:xfrm>
            <a:off x="1864177" y="214868"/>
            <a:ext cx="58879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Université Abderrahmane Mira – Bejaïa</a:t>
            </a:r>
          </a:p>
        </p:txBody>
      </p:sp>
      <p:sp>
        <p:nvSpPr>
          <p:cNvPr id="8" name="ZoneTexte 8"/>
          <p:cNvSpPr txBox="1">
            <a:spLocks noChangeArrowheads="1"/>
          </p:cNvSpPr>
          <p:nvPr/>
        </p:nvSpPr>
        <p:spPr bwMode="auto">
          <a:xfrm>
            <a:off x="5214942" y="6372036"/>
            <a:ext cx="38459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Année </a:t>
            </a:r>
            <a:r>
              <a:rPr lang="fr-FR" sz="2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universitaire </a:t>
            </a:r>
            <a:r>
              <a:rPr lang="fr-FR" sz="20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2021/2022</a:t>
            </a:r>
            <a:endParaRPr lang="fr-FR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214282" y="6381328"/>
            <a:ext cx="15680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 Chouikh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6286512" y="4437112"/>
            <a:ext cx="2357454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67544" y="620688"/>
            <a:ext cx="8424936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 Toutes ces molécules interviennent dans l’attachement et fixation du HIV : 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(QCM)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a- GP120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b- GP41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c- CXCR5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d- CD4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e- CCR4</a:t>
            </a:r>
            <a:endParaRPr lang="fr-F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Étoile à 5 branches 8"/>
          <p:cNvSpPr/>
          <p:nvPr/>
        </p:nvSpPr>
        <p:spPr>
          <a:xfrm rot="1667232">
            <a:off x="191596" y="1556826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Étoile à 5 branches 14"/>
          <p:cNvSpPr/>
          <p:nvPr/>
        </p:nvSpPr>
        <p:spPr>
          <a:xfrm rot="1667232">
            <a:off x="201026" y="1153790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Étoile à 5 branches 15"/>
          <p:cNvSpPr/>
          <p:nvPr/>
        </p:nvSpPr>
        <p:spPr>
          <a:xfrm rot="1667232">
            <a:off x="201026" y="2420922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467544" y="3479528"/>
            <a:ext cx="8424936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2-  La séroconversion en cas d’infection à HIV  apparait :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(QCS)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a- Quelques minutes après la contamination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b- Quelques jours après la contamination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c- 1 à 3 semaines après contamination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d- 3 à 12 semaines après contamination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e- Après 12 semaines de la contamination</a:t>
            </a:r>
            <a:endParaRPr lang="fr-FR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Étoile à 5 branches 18"/>
          <p:cNvSpPr/>
          <p:nvPr/>
        </p:nvSpPr>
        <p:spPr>
          <a:xfrm rot="1667232">
            <a:off x="201026" y="5243991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40456" y="548680"/>
            <a:ext cx="8424032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3- Le gène ENV du HIV code pour :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(QCM)</a:t>
            </a:r>
            <a:endParaRPr lang="fr-FR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a- Les protéines de la capside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b- L’enzyme protéase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c- L’enzyme transcriptase reverse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d- La protéine GP120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e- La protéine GP41</a:t>
            </a:r>
          </a:p>
        </p:txBody>
      </p:sp>
      <p:sp>
        <p:nvSpPr>
          <p:cNvPr id="10" name="Étoile à 5 branches 9"/>
          <p:cNvSpPr/>
          <p:nvPr/>
        </p:nvSpPr>
        <p:spPr>
          <a:xfrm rot="1667232">
            <a:off x="201026" y="2413390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Étoile à 5 branches 15"/>
          <p:cNvSpPr/>
          <p:nvPr/>
        </p:nvSpPr>
        <p:spPr>
          <a:xfrm rot="1667232">
            <a:off x="201026" y="2802442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40456" y="3579981"/>
            <a:ext cx="8424032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4- Les molécules GP120/GP41 du VIH inhibent le complément par capture du :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(QCS)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a- Facteur B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b- Facteur H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c- Facteur D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d- Facteur I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e- Complexe d’attaque membranaire</a:t>
            </a:r>
          </a:p>
        </p:txBody>
      </p:sp>
      <p:sp>
        <p:nvSpPr>
          <p:cNvPr id="8" name="Étoile à 5 branches 7"/>
          <p:cNvSpPr/>
          <p:nvPr/>
        </p:nvSpPr>
        <p:spPr>
          <a:xfrm rot="1667232">
            <a:off x="201026" y="4537599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40456" y="548682"/>
            <a:ext cx="8352000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5-  Le HIV échappe à l’action des cellules NK par :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(QCM)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a- La variation antigénique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b- La réduction de l’expression du CD16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c- La réduction de l’expression  des molécules CMH de classe I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d- La down régulation  des récepteurs inhibiteurs et Up régulation des activateurs     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e -La  production du CD16 soluble</a:t>
            </a:r>
            <a:endParaRPr lang="fr-FR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39552" y="3645025"/>
            <a:ext cx="8352928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6- La technique de référence pour le test de confirmation des </a:t>
            </a:r>
            <a:r>
              <a:rPr lang="fr-FR" b="1" dirty="0" err="1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Ac</a:t>
            </a: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anti-HIV est :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(QCS)</a:t>
            </a: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a- La technique ELISA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b- L’immuno-agglutination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c- Le western blot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d- La cytométrie en flux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e- La biologie moléculaire</a:t>
            </a:r>
            <a:endParaRPr lang="fr-FR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Étoile à 5 branches 4"/>
          <p:cNvSpPr/>
          <p:nvPr/>
        </p:nvSpPr>
        <p:spPr>
          <a:xfrm rot="1667232">
            <a:off x="201026" y="1506298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Étoile à 5 branches 7"/>
          <p:cNvSpPr/>
          <p:nvPr/>
        </p:nvSpPr>
        <p:spPr>
          <a:xfrm rot="1667232">
            <a:off x="201026" y="5034690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Étoile à 5 branches 6"/>
          <p:cNvSpPr/>
          <p:nvPr/>
        </p:nvSpPr>
        <p:spPr>
          <a:xfrm rot="1667232">
            <a:off x="201026" y="2802442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animBg="1"/>
      <p:bldP spid="22530" grpId="0" animBg="1"/>
      <p:bldP spid="5" grpId="0" animBg="1"/>
      <p:bldP spid="8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40456" y="620690"/>
            <a:ext cx="8352024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7- La cinétique d’apparition des marqueurs de l’infection par HIV est </a:t>
            </a:r>
            <a:r>
              <a:rPr lang="fr-FR" b="1" i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(QCS)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a- ARN viral  -   Antigène P24   -  Anticorps anti-HIV	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b- ARN viral  -  Anticorps anti-HIV  -  Antigène P24  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c- Antigène P24   - ARN viral  -  Anticorps anti-HIV 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d- Antigène P24   -   Anticorps anti-HIV  -  ARN viral 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e- Anticorps anti-HIV  -  ARN viral   Antigène P24</a:t>
            </a: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39552" y="3645026"/>
            <a:ext cx="8352928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8- Ces mécanismes d’échappement à l’immunité innée sont utilisés par le HIV :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(QCM)</a:t>
            </a: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a- La variation antigénique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b- La réduction de l’expression des molécules CMH classe II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c- Up régulation des récepteurs inhibiteurs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d-</a:t>
            </a:r>
            <a:r>
              <a:rPr lang="fr-FR" dirty="0" smtClean="0">
                <a:solidFill>
                  <a:srgbClr val="000000"/>
                </a:solidFill>
                <a:latin typeface="Corbel" pitchFamily="34" charset="0"/>
              </a:rPr>
              <a:t> La production  de IL- 10 par des cellules T CD4 + (génération des LT reg)</a:t>
            </a:r>
            <a:endParaRPr lang="fr-FR" dirty="0" smtClean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e- Down régulation des récepteurs activateurs</a:t>
            </a:r>
            <a:endParaRPr lang="fr-FR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Étoile à 5 branches 5"/>
          <p:cNvSpPr/>
          <p:nvPr/>
        </p:nvSpPr>
        <p:spPr>
          <a:xfrm rot="1667232">
            <a:off x="201026" y="1175270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Étoile à 5 branches 11"/>
          <p:cNvSpPr/>
          <p:nvPr/>
        </p:nvSpPr>
        <p:spPr>
          <a:xfrm rot="1667232">
            <a:off x="201026" y="5826778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Étoile à 5 branches 9"/>
          <p:cNvSpPr/>
          <p:nvPr/>
        </p:nvSpPr>
        <p:spPr>
          <a:xfrm rot="1667232">
            <a:off x="230038" y="5106698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animBg="1"/>
      <p:bldP spid="22530" grpId="0" animBg="1"/>
      <p:bldP spid="6" grpId="0" animBg="1"/>
      <p:bldP spid="12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39552" y="555645"/>
            <a:ext cx="8136000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9- Toutes ces cellules peuvent être cibles du HIV sauf :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(QCS)</a:t>
            </a: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a- Les lymphocytes TCD4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b- Les cellules dendritiques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c- Les monocytes/ macrophages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d- Les microglies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e- Les cellules NK</a:t>
            </a:r>
            <a:endParaRPr lang="fr-FR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39552" y="3579981"/>
            <a:ext cx="8352928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10- Ces mécanismes sont utilisés par le VIH pour échapper à la RI adaptative : 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(QCM)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a- La latence virale 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b- La production des cytokines immunosuppressives (IL10)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c- La variation antigénique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d- La réduction de l’expression des molécules HLA classe I et II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e- La diminution de l’activation des cellules NK</a:t>
            </a:r>
            <a:endParaRPr lang="fr-FR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Étoile à 5 branches 9"/>
          <p:cNvSpPr/>
          <p:nvPr/>
        </p:nvSpPr>
        <p:spPr>
          <a:xfrm rot="1667232">
            <a:off x="230038" y="2759446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Étoile à 5 branches 10"/>
          <p:cNvSpPr/>
          <p:nvPr/>
        </p:nvSpPr>
        <p:spPr>
          <a:xfrm rot="1667232">
            <a:off x="201026" y="4170594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Étoile à 5 branches 11"/>
          <p:cNvSpPr/>
          <p:nvPr/>
        </p:nvSpPr>
        <p:spPr>
          <a:xfrm rot="1667232">
            <a:off x="201026" y="4573630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Étoile à 5 branches 12"/>
          <p:cNvSpPr/>
          <p:nvPr/>
        </p:nvSpPr>
        <p:spPr>
          <a:xfrm rot="1667232">
            <a:off x="201026" y="4962682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Étoile à 5 branches 13"/>
          <p:cNvSpPr/>
          <p:nvPr/>
        </p:nvSpPr>
        <p:spPr>
          <a:xfrm rot="1667232">
            <a:off x="201026" y="5394730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animBg="1"/>
      <p:bldP spid="22530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39552" y="548681"/>
            <a:ext cx="8424936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11- Le développement d’une RI lors de la primo-infection VIH s’accompagne de : (QCM)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a- L’augmentation du nombre des CTL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b- L’augmentation de charge virale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c- La diminution de la charge virale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d- L’augmentation du nombre des LTCD4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e- La diminution du nombre des LT CD4</a:t>
            </a: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39552" y="3645028"/>
            <a:ext cx="8424936" cy="2585323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b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12- Le dépistage des AC anti-VIH peut se faire par les techniques suivantes : (QCM)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a- Le western blot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b- La technique ELISA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c- La technique d’agglutination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d- La cytométrie en flux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e- Les tests de dépistage rapide</a:t>
            </a:r>
          </a:p>
        </p:txBody>
      </p:sp>
      <p:sp>
        <p:nvSpPr>
          <p:cNvPr id="7" name="Étoile à 5 branches 6"/>
          <p:cNvSpPr/>
          <p:nvPr/>
        </p:nvSpPr>
        <p:spPr>
          <a:xfrm rot="1667232">
            <a:off x="201026" y="5855790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Étoile à 5 branches 8"/>
          <p:cNvSpPr/>
          <p:nvPr/>
        </p:nvSpPr>
        <p:spPr>
          <a:xfrm rot="1667232">
            <a:off x="201026" y="1938346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Étoile à 5 branches 9"/>
          <p:cNvSpPr/>
          <p:nvPr/>
        </p:nvSpPr>
        <p:spPr>
          <a:xfrm rot="1667232">
            <a:off x="201026" y="1146258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Étoile à 5 branches 7"/>
          <p:cNvSpPr/>
          <p:nvPr/>
        </p:nvSpPr>
        <p:spPr>
          <a:xfrm rot="1667232">
            <a:off x="201026" y="2298386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Étoile à 5 branches 10"/>
          <p:cNvSpPr/>
          <p:nvPr/>
        </p:nvSpPr>
        <p:spPr>
          <a:xfrm rot="1667232">
            <a:off x="230038" y="5034690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Étoile à 5 branches 11"/>
          <p:cNvSpPr/>
          <p:nvPr/>
        </p:nvSpPr>
        <p:spPr>
          <a:xfrm rot="1667232">
            <a:off x="230038" y="4602642"/>
            <a:ext cx="288000" cy="288000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 animBg="1"/>
      <p:bldP spid="22530" grpId="0" animBg="1"/>
      <p:bldP spid="7" grpId="0" animBg="1"/>
      <p:bldP spid="9" grpId="0" animBg="1"/>
      <p:bldP spid="10" grpId="0" animBg="1"/>
      <p:bldP spid="8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ème1">
  <a:themeElements>
    <a:clrScheme name="Personnalisé 2">
      <a:dk1>
        <a:srgbClr val="002060"/>
      </a:dk1>
      <a:lt1>
        <a:srgbClr val="FFFFFF"/>
      </a:lt1>
      <a:dk2>
        <a:srgbClr val="002D89"/>
      </a:dk2>
      <a:lt2>
        <a:srgbClr val="002D89"/>
      </a:lt2>
      <a:accent1>
        <a:srgbClr val="002D89"/>
      </a:accent1>
      <a:accent2>
        <a:srgbClr val="002060"/>
      </a:accent2>
      <a:accent3>
        <a:srgbClr val="002060"/>
      </a:accent3>
      <a:accent4>
        <a:srgbClr val="005390"/>
      </a:accent4>
      <a:accent5>
        <a:srgbClr val="002D89"/>
      </a:accent5>
      <a:accent6>
        <a:srgbClr val="003760"/>
      </a:accent6>
      <a:hlink>
        <a:srgbClr val="00BF00"/>
      </a:hlink>
      <a:folHlink>
        <a:srgbClr val="002060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5637</TotalTime>
  <Words>424</Words>
  <Application>Microsoft Office PowerPoint</Application>
  <PresentationFormat>Affichage à l'écran (4:3)</PresentationFormat>
  <Paragraphs>78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Thème1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</dc:creator>
  <cp:lastModifiedBy>toshiba</cp:lastModifiedBy>
  <cp:revision>270</cp:revision>
  <dcterms:created xsi:type="dcterms:W3CDTF">2015-11-09T21:21:17Z</dcterms:created>
  <dcterms:modified xsi:type="dcterms:W3CDTF">2022-01-10T21:24:27Z</dcterms:modified>
</cp:coreProperties>
</file>