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70" r:id="rId5"/>
    <p:sldId id="269" r:id="rId6"/>
    <p:sldId id="260" r:id="rId7"/>
    <p:sldId id="261" r:id="rId8"/>
    <p:sldId id="278" r:id="rId9"/>
    <p:sldId id="279" r:id="rId10"/>
    <p:sldId id="280" r:id="rId11"/>
    <p:sldId id="281" r:id="rId12"/>
    <p:sldId id="282" r:id="rId13"/>
    <p:sldId id="271" r:id="rId14"/>
    <p:sldId id="262" r:id="rId15"/>
    <p:sldId id="267" r:id="rId16"/>
    <p:sldId id="268" r:id="rId17"/>
    <p:sldId id="274" r:id="rId18"/>
    <p:sldId id="263" r:id="rId19"/>
    <p:sldId id="264" r:id="rId20"/>
    <p:sldId id="276" r:id="rId21"/>
    <p:sldId id="277" r:id="rId22"/>
    <p:sldId id="265" r:id="rId23"/>
    <p:sldId id="283" r:id="rId24"/>
    <p:sldId id="284" r:id="rId25"/>
    <p:sldId id="266" r:id="rId2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690"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35109842-F0EA-4F2B-A2A3-76B203F6DAB5}" type="datetimeFigureOut">
              <a:rPr lang="fr-FR" smtClean="0"/>
              <a:t>25/10/2023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21258B-F227-4DBD-8420-30D8F8F1B5B2}" type="slidenum">
              <a:rPr lang="fr-FR" smtClean="0"/>
              <a:t>‹N°›</a:t>
            </a:fld>
            <a:endParaRPr lang="fr-FR"/>
          </a:p>
        </p:txBody>
      </p:sp>
    </p:spTree>
    <p:extLst>
      <p:ext uri="{BB962C8B-B14F-4D97-AF65-F5344CB8AC3E}">
        <p14:creationId xmlns:p14="http://schemas.microsoft.com/office/powerpoint/2010/main" val="2716428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5109842-F0EA-4F2B-A2A3-76B203F6DAB5}" type="datetimeFigureOut">
              <a:rPr lang="fr-FR" smtClean="0"/>
              <a:t>25/10/2023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21258B-F227-4DBD-8420-30D8F8F1B5B2}" type="slidenum">
              <a:rPr lang="fr-FR" smtClean="0"/>
              <a:t>‹N°›</a:t>
            </a:fld>
            <a:endParaRPr lang="fr-FR"/>
          </a:p>
        </p:txBody>
      </p:sp>
    </p:spTree>
    <p:extLst>
      <p:ext uri="{BB962C8B-B14F-4D97-AF65-F5344CB8AC3E}">
        <p14:creationId xmlns:p14="http://schemas.microsoft.com/office/powerpoint/2010/main" val="3682983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5109842-F0EA-4F2B-A2A3-76B203F6DAB5}" type="datetimeFigureOut">
              <a:rPr lang="fr-FR" smtClean="0"/>
              <a:t>25/10/2023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21258B-F227-4DBD-8420-30D8F8F1B5B2}" type="slidenum">
              <a:rPr lang="fr-FR" smtClean="0"/>
              <a:t>‹N°›</a:t>
            </a:fld>
            <a:endParaRPr lang="fr-FR"/>
          </a:p>
        </p:txBody>
      </p:sp>
    </p:spTree>
    <p:extLst>
      <p:ext uri="{BB962C8B-B14F-4D97-AF65-F5344CB8AC3E}">
        <p14:creationId xmlns:p14="http://schemas.microsoft.com/office/powerpoint/2010/main" val="530655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5109842-F0EA-4F2B-A2A3-76B203F6DAB5}" type="datetimeFigureOut">
              <a:rPr lang="fr-FR" smtClean="0"/>
              <a:t>25/10/2023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21258B-F227-4DBD-8420-30D8F8F1B5B2}" type="slidenum">
              <a:rPr lang="fr-FR" smtClean="0"/>
              <a:t>‹N°›</a:t>
            </a:fld>
            <a:endParaRPr lang="fr-FR"/>
          </a:p>
        </p:txBody>
      </p:sp>
    </p:spTree>
    <p:extLst>
      <p:ext uri="{BB962C8B-B14F-4D97-AF65-F5344CB8AC3E}">
        <p14:creationId xmlns:p14="http://schemas.microsoft.com/office/powerpoint/2010/main" val="1740075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35109842-F0EA-4F2B-A2A3-76B203F6DAB5}" type="datetimeFigureOut">
              <a:rPr lang="fr-FR" smtClean="0"/>
              <a:t>25/10/2023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21258B-F227-4DBD-8420-30D8F8F1B5B2}" type="slidenum">
              <a:rPr lang="fr-FR" smtClean="0"/>
              <a:t>‹N°›</a:t>
            </a:fld>
            <a:endParaRPr lang="fr-FR"/>
          </a:p>
        </p:txBody>
      </p:sp>
    </p:spTree>
    <p:extLst>
      <p:ext uri="{BB962C8B-B14F-4D97-AF65-F5344CB8AC3E}">
        <p14:creationId xmlns:p14="http://schemas.microsoft.com/office/powerpoint/2010/main" val="2389447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5109842-F0EA-4F2B-A2A3-76B203F6DAB5}" type="datetimeFigureOut">
              <a:rPr lang="fr-FR" smtClean="0"/>
              <a:t>25/10/2023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321258B-F227-4DBD-8420-30D8F8F1B5B2}" type="slidenum">
              <a:rPr lang="fr-FR" smtClean="0"/>
              <a:t>‹N°›</a:t>
            </a:fld>
            <a:endParaRPr lang="fr-FR"/>
          </a:p>
        </p:txBody>
      </p:sp>
    </p:spTree>
    <p:extLst>
      <p:ext uri="{BB962C8B-B14F-4D97-AF65-F5344CB8AC3E}">
        <p14:creationId xmlns:p14="http://schemas.microsoft.com/office/powerpoint/2010/main" val="933727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5109842-F0EA-4F2B-A2A3-76B203F6DAB5}" type="datetimeFigureOut">
              <a:rPr lang="fr-FR" smtClean="0"/>
              <a:t>25/10/2023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321258B-F227-4DBD-8420-30D8F8F1B5B2}" type="slidenum">
              <a:rPr lang="fr-FR" smtClean="0"/>
              <a:t>‹N°›</a:t>
            </a:fld>
            <a:endParaRPr lang="fr-FR"/>
          </a:p>
        </p:txBody>
      </p:sp>
    </p:spTree>
    <p:extLst>
      <p:ext uri="{BB962C8B-B14F-4D97-AF65-F5344CB8AC3E}">
        <p14:creationId xmlns:p14="http://schemas.microsoft.com/office/powerpoint/2010/main" val="1011540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35109842-F0EA-4F2B-A2A3-76B203F6DAB5}" type="datetimeFigureOut">
              <a:rPr lang="fr-FR" smtClean="0"/>
              <a:t>25/10/2023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321258B-F227-4DBD-8420-30D8F8F1B5B2}" type="slidenum">
              <a:rPr lang="fr-FR" smtClean="0"/>
              <a:t>‹N°›</a:t>
            </a:fld>
            <a:endParaRPr lang="fr-FR"/>
          </a:p>
        </p:txBody>
      </p:sp>
    </p:spTree>
    <p:extLst>
      <p:ext uri="{BB962C8B-B14F-4D97-AF65-F5344CB8AC3E}">
        <p14:creationId xmlns:p14="http://schemas.microsoft.com/office/powerpoint/2010/main" val="2880390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5109842-F0EA-4F2B-A2A3-76B203F6DAB5}" type="datetimeFigureOut">
              <a:rPr lang="fr-FR" smtClean="0"/>
              <a:t>25/10/2023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321258B-F227-4DBD-8420-30D8F8F1B5B2}" type="slidenum">
              <a:rPr lang="fr-FR" smtClean="0"/>
              <a:t>‹N°›</a:t>
            </a:fld>
            <a:endParaRPr lang="fr-FR"/>
          </a:p>
        </p:txBody>
      </p:sp>
    </p:spTree>
    <p:extLst>
      <p:ext uri="{BB962C8B-B14F-4D97-AF65-F5344CB8AC3E}">
        <p14:creationId xmlns:p14="http://schemas.microsoft.com/office/powerpoint/2010/main" val="3885459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5109842-F0EA-4F2B-A2A3-76B203F6DAB5}" type="datetimeFigureOut">
              <a:rPr lang="fr-FR" smtClean="0"/>
              <a:t>25/10/2023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321258B-F227-4DBD-8420-30D8F8F1B5B2}" type="slidenum">
              <a:rPr lang="fr-FR" smtClean="0"/>
              <a:t>‹N°›</a:t>
            </a:fld>
            <a:endParaRPr lang="fr-FR"/>
          </a:p>
        </p:txBody>
      </p:sp>
    </p:spTree>
    <p:extLst>
      <p:ext uri="{BB962C8B-B14F-4D97-AF65-F5344CB8AC3E}">
        <p14:creationId xmlns:p14="http://schemas.microsoft.com/office/powerpoint/2010/main" val="3453675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5109842-F0EA-4F2B-A2A3-76B203F6DAB5}" type="datetimeFigureOut">
              <a:rPr lang="fr-FR" smtClean="0"/>
              <a:t>25/10/2023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321258B-F227-4DBD-8420-30D8F8F1B5B2}" type="slidenum">
              <a:rPr lang="fr-FR" smtClean="0"/>
              <a:t>‹N°›</a:t>
            </a:fld>
            <a:endParaRPr lang="fr-FR"/>
          </a:p>
        </p:txBody>
      </p:sp>
    </p:spTree>
    <p:extLst>
      <p:ext uri="{BB962C8B-B14F-4D97-AF65-F5344CB8AC3E}">
        <p14:creationId xmlns:p14="http://schemas.microsoft.com/office/powerpoint/2010/main" val="3008538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109842-F0EA-4F2B-A2A3-76B203F6DAB5}" type="datetimeFigureOut">
              <a:rPr lang="fr-FR" smtClean="0"/>
              <a:t>25/10/2023</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21258B-F227-4DBD-8420-30D8F8F1B5B2}" type="slidenum">
              <a:rPr lang="fr-FR" smtClean="0"/>
              <a:t>‹N°›</a:t>
            </a:fld>
            <a:endParaRPr lang="fr-FR"/>
          </a:p>
        </p:txBody>
      </p:sp>
    </p:spTree>
    <p:extLst>
      <p:ext uri="{BB962C8B-B14F-4D97-AF65-F5344CB8AC3E}">
        <p14:creationId xmlns:p14="http://schemas.microsoft.com/office/powerpoint/2010/main" val="2494714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9600" b="1" dirty="0" smtClean="0">
                <a:ln w="0"/>
                <a:solidFill>
                  <a:srgbClr val="7030A0"/>
                </a:solidFill>
                <a:effectLst>
                  <a:reflection blurRad="6350" stA="53000" endA="300" endPos="35500" dir="5400000" sy="-90000" algn="bl" rotWithShape="0"/>
                </a:effectLst>
              </a:rPr>
              <a:t>L’athérosclérose</a:t>
            </a:r>
            <a:endParaRPr lang="fr-FR" sz="9600" b="1" dirty="0">
              <a:ln w="0"/>
              <a:solidFill>
                <a:srgbClr val="7030A0"/>
              </a:solidFill>
              <a:effectLst>
                <a:reflection blurRad="6350" stA="53000" endA="300" endPos="35500" dir="5400000" sy="-90000" algn="bl" rotWithShape="0"/>
              </a:effectLst>
            </a:endParaRPr>
          </a:p>
        </p:txBody>
      </p:sp>
      <p:sp>
        <p:nvSpPr>
          <p:cNvPr id="3" name="Sous-titre 2"/>
          <p:cNvSpPr>
            <a:spLocks noGrp="1"/>
          </p:cNvSpPr>
          <p:nvPr>
            <p:ph type="subTitle" idx="1"/>
          </p:nvPr>
        </p:nvSpPr>
        <p:spPr>
          <a:xfrm>
            <a:off x="1285461" y="4178508"/>
            <a:ext cx="9144000" cy="1655762"/>
          </a:xfrm>
        </p:spPr>
        <p:txBody>
          <a:bodyPr>
            <a:normAutofit lnSpcReduction="10000"/>
          </a:bodyPr>
          <a:lstStyle/>
          <a:p>
            <a:r>
              <a:rPr lang="fr-FR" b="1" dirty="0"/>
              <a:t>DR. C.BENCHARIF</a:t>
            </a:r>
          </a:p>
          <a:p>
            <a:r>
              <a:rPr lang="fr-FR" b="1" dirty="0"/>
              <a:t>Maitre assistante CHU Bejaia</a:t>
            </a:r>
          </a:p>
          <a:p>
            <a:r>
              <a:rPr lang="fr-FR" dirty="0"/>
              <a:t>Cours de 3</a:t>
            </a:r>
            <a:r>
              <a:rPr lang="fr-FR" baseline="30000" dirty="0"/>
              <a:t>ème</a:t>
            </a:r>
            <a:r>
              <a:rPr lang="fr-FR" dirty="0"/>
              <a:t> année </a:t>
            </a:r>
          </a:p>
          <a:p>
            <a:r>
              <a:rPr lang="fr-FR" dirty="0"/>
              <a:t>Faculté de médecine de </a:t>
            </a:r>
            <a:r>
              <a:rPr lang="fr-FR" dirty="0" smtClean="0"/>
              <a:t>Bejaïa</a:t>
            </a:r>
            <a:endParaRPr lang="fr-FR" dirty="0"/>
          </a:p>
        </p:txBody>
      </p:sp>
    </p:spTree>
    <p:extLst>
      <p:ext uri="{BB962C8B-B14F-4D97-AF65-F5344CB8AC3E}">
        <p14:creationId xmlns:p14="http://schemas.microsoft.com/office/powerpoint/2010/main" val="20173512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39418" y="496957"/>
            <a:ext cx="10515600" cy="5600493"/>
          </a:xfrm>
        </p:spPr>
        <p:txBody>
          <a:bodyPr/>
          <a:lstStyle/>
          <a:p>
            <a:pPr marL="0" indent="0">
              <a:buNone/>
            </a:pPr>
            <a:r>
              <a:rPr lang="fr-FR" sz="3200" b="1" dirty="0" smtClean="0">
                <a:solidFill>
                  <a:srgbClr val="00B050"/>
                </a:solidFill>
              </a:rPr>
              <a:t>B. Formation </a:t>
            </a:r>
            <a:r>
              <a:rPr lang="fr-FR" sz="3200" b="1" dirty="0">
                <a:solidFill>
                  <a:srgbClr val="00B050"/>
                </a:solidFill>
              </a:rPr>
              <a:t>de la plaque </a:t>
            </a:r>
            <a:r>
              <a:rPr lang="fr-FR" sz="3200" b="1" dirty="0" smtClean="0">
                <a:solidFill>
                  <a:srgbClr val="00B050"/>
                </a:solidFill>
              </a:rPr>
              <a:t>d’athérome :</a:t>
            </a:r>
          </a:p>
          <a:p>
            <a:pPr marL="0" indent="0" algn="ctr">
              <a:buNone/>
            </a:pPr>
            <a:r>
              <a:rPr lang="fr-FR" b="1" dirty="0" smtClean="0"/>
              <a:t>5 </a:t>
            </a:r>
            <a:r>
              <a:rPr lang="fr-FR" b="1" dirty="0"/>
              <a:t>étapes</a:t>
            </a:r>
            <a:endParaRPr lang="fr-FR" dirty="0"/>
          </a:p>
          <a:p>
            <a:pPr marL="0" indent="0">
              <a:buNone/>
            </a:pPr>
            <a:r>
              <a:rPr lang="fr-FR" sz="3200" b="1" dirty="0" smtClean="0">
                <a:solidFill>
                  <a:srgbClr val="FF0000"/>
                </a:solidFill>
              </a:rPr>
              <a:t>4. Captation des LDL oxydés par les récepteurs éboueurs et transformation des macrophages en cellules spumeuses :</a:t>
            </a:r>
          </a:p>
          <a:p>
            <a:pPr marL="0" indent="0">
              <a:buNone/>
            </a:pPr>
            <a:r>
              <a:rPr lang="fr-FR" dirty="0" smtClean="0"/>
              <a:t>A l’état normal les LDL sont éliminés par l’intermédiaire de récepteurs spécifiques or quand elles sont oxydées elles sont reconnues par </a:t>
            </a:r>
            <a:r>
              <a:rPr lang="fr-FR" b="1" dirty="0" smtClean="0"/>
              <a:t>d’autres récepteurs membranaires tissulaires</a:t>
            </a:r>
            <a:r>
              <a:rPr lang="fr-FR" dirty="0" smtClean="0"/>
              <a:t>, entraînant les LDL dans un processus athérogène (récepteurs éboueurs ou </a:t>
            </a:r>
            <a:r>
              <a:rPr lang="fr-FR" dirty="0" err="1" smtClean="0"/>
              <a:t>scavenger</a:t>
            </a:r>
            <a:r>
              <a:rPr lang="fr-FR" dirty="0" smtClean="0"/>
              <a:t>)</a:t>
            </a:r>
            <a:endParaRPr lang="fr-FR" b="1" dirty="0" smtClean="0">
              <a:solidFill>
                <a:srgbClr val="FF0000"/>
              </a:solidFill>
            </a:endParaRPr>
          </a:p>
        </p:txBody>
      </p:sp>
    </p:spTree>
    <p:extLst>
      <p:ext uri="{BB962C8B-B14F-4D97-AF65-F5344CB8AC3E}">
        <p14:creationId xmlns:p14="http://schemas.microsoft.com/office/powerpoint/2010/main" val="37249018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39418" y="496957"/>
            <a:ext cx="10515600" cy="5600493"/>
          </a:xfrm>
        </p:spPr>
        <p:txBody>
          <a:bodyPr/>
          <a:lstStyle/>
          <a:p>
            <a:pPr marL="0" indent="0">
              <a:buNone/>
            </a:pPr>
            <a:r>
              <a:rPr lang="fr-FR" sz="3200" b="1" dirty="0" smtClean="0">
                <a:solidFill>
                  <a:srgbClr val="00B050"/>
                </a:solidFill>
              </a:rPr>
              <a:t>B. Formation </a:t>
            </a:r>
            <a:r>
              <a:rPr lang="fr-FR" sz="3200" b="1" dirty="0">
                <a:solidFill>
                  <a:srgbClr val="00B050"/>
                </a:solidFill>
              </a:rPr>
              <a:t>de la plaque </a:t>
            </a:r>
            <a:r>
              <a:rPr lang="fr-FR" sz="3200" b="1" dirty="0" smtClean="0">
                <a:solidFill>
                  <a:srgbClr val="00B050"/>
                </a:solidFill>
              </a:rPr>
              <a:t>d’athérome :</a:t>
            </a:r>
          </a:p>
          <a:p>
            <a:pPr marL="0" indent="0" algn="ctr">
              <a:buNone/>
            </a:pPr>
            <a:r>
              <a:rPr lang="fr-FR" b="1" dirty="0" smtClean="0"/>
              <a:t>5 étapes</a:t>
            </a:r>
            <a:endParaRPr lang="fr-FR" dirty="0" smtClean="0"/>
          </a:p>
          <a:p>
            <a:pPr marL="0" indent="0">
              <a:buNone/>
            </a:pPr>
            <a:r>
              <a:rPr lang="fr-FR" sz="3200" b="1" dirty="0" smtClean="0">
                <a:solidFill>
                  <a:srgbClr val="FF0000"/>
                </a:solidFill>
              </a:rPr>
              <a:t>5. Formation d’une charpente </a:t>
            </a:r>
            <a:r>
              <a:rPr lang="fr-FR" sz="3200" b="1" dirty="0" err="1" smtClean="0">
                <a:solidFill>
                  <a:srgbClr val="FF0000"/>
                </a:solidFill>
              </a:rPr>
              <a:t>fibromusculaire</a:t>
            </a:r>
            <a:r>
              <a:rPr lang="fr-FR" sz="3200" b="1" dirty="0" smtClean="0">
                <a:solidFill>
                  <a:srgbClr val="FF0000"/>
                </a:solidFill>
              </a:rPr>
              <a:t> stabilisante qui coiffe le noyau lipidique :</a:t>
            </a:r>
          </a:p>
          <a:p>
            <a:pPr marL="0" lvl="0" indent="0">
              <a:buNone/>
            </a:pPr>
            <a:r>
              <a:rPr lang="fr-FR" dirty="0"/>
              <a:t>Prolifération des cellules musculaires lisses (CML) et migration de ces CML de la media vers l'intima à travers la </a:t>
            </a:r>
            <a:r>
              <a:rPr lang="fr-FR" dirty="0" err="1"/>
              <a:t>limitante</a:t>
            </a:r>
            <a:r>
              <a:rPr lang="fr-FR" dirty="0"/>
              <a:t> </a:t>
            </a:r>
            <a:r>
              <a:rPr lang="fr-FR" dirty="0" smtClean="0"/>
              <a:t>interne</a:t>
            </a:r>
          </a:p>
          <a:p>
            <a:pPr marL="0" lvl="0" indent="0">
              <a:buNone/>
            </a:pPr>
            <a:r>
              <a:rPr lang="fr-FR" dirty="0" smtClean="0"/>
              <a:t>Se </a:t>
            </a:r>
            <a:r>
              <a:rPr lang="fr-FR" dirty="0"/>
              <a:t>fait sous l’influence de divers facteurs ( </a:t>
            </a:r>
            <a:r>
              <a:rPr lang="fr-FR" dirty="0" smtClean="0"/>
              <a:t>PDGF, </a:t>
            </a:r>
            <a:r>
              <a:rPr lang="fr-FR" dirty="0"/>
              <a:t>facteur de croissance, angiotensine, cytokine).</a:t>
            </a:r>
          </a:p>
          <a:p>
            <a:pPr marL="0" indent="0">
              <a:buNone/>
            </a:pPr>
            <a:endParaRPr lang="fr-FR" b="1" dirty="0">
              <a:solidFill>
                <a:srgbClr val="FF0000"/>
              </a:solidFill>
            </a:endParaRPr>
          </a:p>
        </p:txBody>
      </p:sp>
    </p:spTree>
    <p:extLst>
      <p:ext uri="{BB962C8B-B14F-4D97-AF65-F5344CB8AC3E}">
        <p14:creationId xmlns:p14="http://schemas.microsoft.com/office/powerpoint/2010/main" val="33278152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39418" y="496957"/>
            <a:ext cx="10929730" cy="6003234"/>
          </a:xfrm>
        </p:spPr>
        <p:txBody>
          <a:bodyPr>
            <a:normAutofit lnSpcReduction="10000"/>
          </a:bodyPr>
          <a:lstStyle/>
          <a:p>
            <a:pPr marL="0" indent="0">
              <a:buNone/>
            </a:pPr>
            <a:r>
              <a:rPr lang="fr-FR" sz="3200" b="1" dirty="0">
                <a:solidFill>
                  <a:srgbClr val="00B050"/>
                </a:solidFill>
              </a:rPr>
              <a:t>C</a:t>
            </a:r>
            <a:r>
              <a:rPr lang="fr-FR" sz="3200" b="1" dirty="0" smtClean="0">
                <a:solidFill>
                  <a:srgbClr val="00B050"/>
                </a:solidFill>
              </a:rPr>
              <a:t>. Evolution </a:t>
            </a:r>
            <a:r>
              <a:rPr lang="fr-FR" sz="3200" b="1" dirty="0">
                <a:solidFill>
                  <a:srgbClr val="00B050"/>
                </a:solidFill>
              </a:rPr>
              <a:t>de la plaque </a:t>
            </a:r>
            <a:r>
              <a:rPr lang="fr-FR" sz="3200" b="1" dirty="0" smtClean="0">
                <a:solidFill>
                  <a:srgbClr val="00B050"/>
                </a:solidFill>
              </a:rPr>
              <a:t>d’athérome :</a:t>
            </a:r>
          </a:p>
          <a:p>
            <a:r>
              <a:rPr lang="fr-FR" dirty="0" smtClean="0"/>
              <a:t>Longtemps </a:t>
            </a:r>
            <a:r>
              <a:rPr lang="fr-FR" dirty="0"/>
              <a:t>cette sténose reste modeste grâce à des phénomènes compensateurs de l'artère appelés </a:t>
            </a:r>
            <a:r>
              <a:rPr lang="fr-FR" b="1" i="1" dirty="0"/>
              <a:t>remodelage vasculaire </a:t>
            </a:r>
            <a:r>
              <a:rPr lang="fr-FR" dirty="0"/>
              <a:t>(l'artère se dilate pour compenser la protrusion de la plaque). </a:t>
            </a:r>
            <a:br>
              <a:rPr lang="fr-FR" dirty="0"/>
            </a:br>
            <a:r>
              <a:rPr lang="fr-FR" dirty="0"/>
              <a:t>Ce mécanisme est ensuite dépassé et la sténose devient significative et serrée. </a:t>
            </a:r>
            <a:br>
              <a:rPr lang="fr-FR" dirty="0"/>
            </a:br>
            <a:r>
              <a:rPr lang="fr-FR" dirty="0"/>
              <a:t>Apparaît alors l'ischémie myocardique d'abord silencieuse puis douloureuse (angor d'effort).</a:t>
            </a:r>
          </a:p>
          <a:p>
            <a:pPr lvl="0"/>
            <a:r>
              <a:rPr lang="fr-FR" dirty="0"/>
              <a:t>Accumulation de tissu conjonctif, de lipides, de CML et de cellules spumeuses </a:t>
            </a:r>
            <a:r>
              <a:rPr lang="fr-FR" b="1" dirty="0" smtClean="0"/>
              <a:t>Formation </a:t>
            </a:r>
            <a:r>
              <a:rPr lang="fr-FR" b="1" dirty="0"/>
              <a:t>du noyau lipidique </a:t>
            </a:r>
            <a:r>
              <a:rPr lang="fr-FR" dirty="0"/>
              <a:t>(sténose artérielle)</a:t>
            </a:r>
          </a:p>
          <a:p>
            <a:pPr lvl="0"/>
            <a:r>
              <a:rPr lang="fr-FR" dirty="0"/>
              <a:t>Sécrétion de </a:t>
            </a:r>
            <a:r>
              <a:rPr lang="fr-FR" dirty="0" smtClean="0"/>
              <a:t>collagène, de </a:t>
            </a:r>
            <a:r>
              <a:rPr lang="fr-FR" dirty="0" err="1" smtClean="0"/>
              <a:t>protéoglycanes</a:t>
            </a:r>
            <a:r>
              <a:rPr lang="fr-FR" dirty="0" smtClean="0"/>
              <a:t> (qui </a:t>
            </a:r>
            <a:r>
              <a:rPr lang="fr-FR" dirty="0"/>
              <a:t>fixent les LDL ) et de fibres élastiques  par </a:t>
            </a:r>
            <a:r>
              <a:rPr lang="fr-FR" dirty="0" smtClean="0"/>
              <a:t>les CML (</a:t>
            </a:r>
            <a:r>
              <a:rPr lang="fr-FR" b="1" dirty="0"/>
              <a:t>chape </a:t>
            </a:r>
            <a:r>
              <a:rPr lang="fr-FR" b="1" dirty="0" smtClean="0"/>
              <a:t>fibreuse) </a:t>
            </a:r>
            <a:r>
              <a:rPr lang="fr-FR" dirty="0" smtClean="0"/>
              <a:t>qui </a:t>
            </a:r>
            <a:r>
              <a:rPr lang="fr-FR" dirty="0"/>
              <a:t>est un facteur de stabilité de la plaque d'athérome.</a:t>
            </a:r>
          </a:p>
          <a:p>
            <a:pPr lvl="0"/>
            <a:r>
              <a:rPr lang="fr-FR" dirty="0"/>
              <a:t>Ulcération de la paroi vasculaire et mise à nu du sous-endothélium. </a:t>
            </a:r>
          </a:p>
          <a:p>
            <a:pPr lvl="0"/>
            <a:r>
              <a:rPr lang="fr-FR" dirty="0"/>
              <a:t>Adhésion et activation plaquettaire provoquant une </a:t>
            </a:r>
            <a:r>
              <a:rPr lang="fr-FR" dirty="0" smtClean="0"/>
              <a:t>thrombose.</a:t>
            </a:r>
            <a:endParaRPr lang="fr-FR" dirty="0"/>
          </a:p>
          <a:p>
            <a:pPr marL="0" indent="0">
              <a:buNone/>
            </a:pPr>
            <a:endParaRPr lang="fr-FR" dirty="0"/>
          </a:p>
        </p:txBody>
      </p:sp>
    </p:spTree>
    <p:extLst>
      <p:ext uri="{BB962C8B-B14F-4D97-AF65-F5344CB8AC3E}">
        <p14:creationId xmlns:p14="http://schemas.microsoft.com/office/powerpoint/2010/main" val="17335822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rotWithShape="1">
          <a:blip r:embed="rId2">
            <a:extLst>
              <a:ext uri="{28A0092B-C50C-407E-A947-70E740481C1C}">
                <a14:useLocalDpi xmlns:a14="http://schemas.microsoft.com/office/drawing/2010/main" val="0"/>
              </a:ext>
            </a:extLst>
          </a:blip>
          <a:srcRect l="26446" b="49598"/>
          <a:stretch/>
        </p:blipFill>
        <p:spPr>
          <a:xfrm>
            <a:off x="2218544" y="136054"/>
            <a:ext cx="7533289" cy="6564550"/>
          </a:xfrm>
          <a:prstGeom prst="rect">
            <a:avLst/>
          </a:prstGeom>
        </p:spPr>
      </p:pic>
    </p:spTree>
    <p:extLst>
      <p:ext uri="{BB962C8B-B14F-4D97-AF65-F5344CB8AC3E}">
        <p14:creationId xmlns:p14="http://schemas.microsoft.com/office/powerpoint/2010/main" val="982883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77078" y="536713"/>
            <a:ext cx="10876722" cy="6122504"/>
          </a:xfrm>
        </p:spPr>
        <p:txBody>
          <a:bodyPr>
            <a:normAutofit/>
          </a:bodyPr>
          <a:lstStyle/>
          <a:p>
            <a:pPr marL="0" indent="0">
              <a:buNone/>
            </a:pPr>
            <a:r>
              <a:rPr lang="fr-FR" sz="3600" b="1" dirty="0" smtClean="0">
                <a:solidFill>
                  <a:srgbClr val="0070C0"/>
                </a:solidFill>
              </a:rPr>
              <a:t>IV. Etude </a:t>
            </a:r>
            <a:r>
              <a:rPr lang="fr-FR" sz="3600" b="1" dirty="0">
                <a:solidFill>
                  <a:srgbClr val="0070C0"/>
                </a:solidFill>
              </a:rPr>
              <a:t>Anatomo-pathologique des lésions </a:t>
            </a:r>
            <a:r>
              <a:rPr lang="fr-FR" sz="3600" b="1" dirty="0" smtClean="0">
                <a:solidFill>
                  <a:srgbClr val="0070C0"/>
                </a:solidFill>
              </a:rPr>
              <a:t>athéromateuses :</a:t>
            </a:r>
            <a:endParaRPr lang="fr-FR" sz="3600" b="1" dirty="0">
              <a:solidFill>
                <a:srgbClr val="0070C0"/>
              </a:solidFill>
            </a:endParaRPr>
          </a:p>
          <a:p>
            <a:pPr marL="0" indent="0">
              <a:buNone/>
            </a:pPr>
            <a:r>
              <a:rPr lang="fr-FR" sz="3200" b="1" dirty="0" smtClean="0">
                <a:solidFill>
                  <a:srgbClr val="00B050"/>
                </a:solidFill>
              </a:rPr>
              <a:t>A. Siège </a:t>
            </a:r>
            <a:r>
              <a:rPr lang="fr-FR" sz="3200" b="1" dirty="0">
                <a:solidFill>
                  <a:srgbClr val="00B050"/>
                </a:solidFill>
              </a:rPr>
              <a:t>des </a:t>
            </a:r>
            <a:r>
              <a:rPr lang="fr-FR" sz="3200" b="1" dirty="0" smtClean="0">
                <a:solidFill>
                  <a:srgbClr val="00B050"/>
                </a:solidFill>
              </a:rPr>
              <a:t>lésions : </a:t>
            </a:r>
            <a:r>
              <a:rPr lang="fr-FR" dirty="0"/>
              <a:t>essentiellement au niveau des bifurcations artérielles et des sinuosités.</a:t>
            </a:r>
          </a:p>
          <a:p>
            <a:pPr marL="0" indent="0">
              <a:buNone/>
            </a:pPr>
            <a:endParaRPr lang="fr-FR" dirty="0"/>
          </a:p>
          <a:p>
            <a:pPr marL="0" indent="0">
              <a:buNone/>
            </a:pPr>
            <a:r>
              <a:rPr lang="fr-FR" dirty="0"/>
              <a:t>Les territoires les plus fréquents; artères coronaires, bifurcation des artères carotides, iliaques, fémorales</a:t>
            </a:r>
            <a:r>
              <a:rPr lang="fr-FR" dirty="0" smtClean="0"/>
              <a:t>.</a:t>
            </a:r>
            <a:endParaRPr lang="fr-FR" dirty="0"/>
          </a:p>
        </p:txBody>
      </p:sp>
    </p:spTree>
    <p:extLst>
      <p:ext uri="{BB962C8B-B14F-4D97-AF65-F5344CB8AC3E}">
        <p14:creationId xmlns:p14="http://schemas.microsoft.com/office/powerpoint/2010/main" val="11605098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77078" y="536713"/>
            <a:ext cx="10876722" cy="6122504"/>
          </a:xfrm>
        </p:spPr>
        <p:txBody>
          <a:bodyPr>
            <a:normAutofit/>
          </a:bodyPr>
          <a:lstStyle/>
          <a:p>
            <a:pPr marL="0" indent="0">
              <a:buNone/>
            </a:pPr>
            <a:r>
              <a:rPr lang="fr-FR" sz="3600" b="1" dirty="0" smtClean="0">
                <a:solidFill>
                  <a:srgbClr val="0070C0"/>
                </a:solidFill>
              </a:rPr>
              <a:t>IV. Etude </a:t>
            </a:r>
            <a:r>
              <a:rPr lang="fr-FR" sz="3600" b="1" dirty="0">
                <a:solidFill>
                  <a:srgbClr val="0070C0"/>
                </a:solidFill>
              </a:rPr>
              <a:t>Anatomo-pathologique des lésions </a:t>
            </a:r>
            <a:r>
              <a:rPr lang="fr-FR" sz="3600" b="1" dirty="0" smtClean="0">
                <a:solidFill>
                  <a:srgbClr val="0070C0"/>
                </a:solidFill>
              </a:rPr>
              <a:t>athéromateuses :</a:t>
            </a:r>
            <a:endParaRPr lang="fr-FR" sz="3600" b="1" dirty="0">
              <a:solidFill>
                <a:srgbClr val="0070C0"/>
              </a:solidFill>
            </a:endParaRPr>
          </a:p>
          <a:p>
            <a:pPr marL="0" indent="0">
              <a:buNone/>
            </a:pPr>
            <a:r>
              <a:rPr lang="fr-FR" sz="3200" b="1" dirty="0" smtClean="0">
                <a:solidFill>
                  <a:srgbClr val="00B050"/>
                </a:solidFill>
              </a:rPr>
              <a:t>B. Stades lésionnels :</a:t>
            </a:r>
            <a:endParaRPr lang="fr-FR" sz="3200" b="1" dirty="0">
              <a:solidFill>
                <a:srgbClr val="00B050"/>
              </a:solidFill>
            </a:endParaRPr>
          </a:p>
          <a:p>
            <a:pPr marL="0" indent="0">
              <a:buNone/>
            </a:pPr>
            <a:r>
              <a:rPr lang="fr-FR" sz="3000" b="1" dirty="0" smtClean="0">
                <a:solidFill>
                  <a:srgbClr val="FF0000"/>
                </a:solidFill>
              </a:rPr>
              <a:t>1. Strie lipidique : </a:t>
            </a:r>
            <a:r>
              <a:rPr lang="fr-FR" dirty="0"/>
              <a:t>lésion initiale fréquente et précoce</a:t>
            </a:r>
          </a:p>
          <a:p>
            <a:pPr marL="0" indent="0">
              <a:buNone/>
            </a:pPr>
            <a:r>
              <a:rPr lang="fr-FR" b="1" dirty="0"/>
              <a:t>-</a:t>
            </a:r>
            <a:r>
              <a:rPr lang="fr-FR" b="1" dirty="0" smtClean="0"/>
              <a:t>Macro : </a:t>
            </a:r>
            <a:r>
              <a:rPr lang="fr-FR" dirty="0"/>
              <a:t>surélévation jaunâtre au niveau de l’endothélium à peine saillante.</a:t>
            </a:r>
          </a:p>
          <a:p>
            <a:pPr marL="0" indent="0">
              <a:buNone/>
            </a:pPr>
            <a:r>
              <a:rPr lang="fr-FR" b="1" dirty="0"/>
              <a:t>-</a:t>
            </a:r>
            <a:r>
              <a:rPr lang="fr-FR" b="1" dirty="0" smtClean="0"/>
              <a:t>Micro : </a:t>
            </a:r>
            <a:r>
              <a:rPr lang="fr-FR" altLang="fr-FR" dirty="0" smtClean="0"/>
              <a:t>gouttelettes lipidiques au niveau des macrophages et des cellules musculaires lisses(cellules spumeuses)</a:t>
            </a:r>
          </a:p>
          <a:p>
            <a:pPr marL="0" indent="0">
              <a:buNone/>
            </a:pPr>
            <a:r>
              <a:rPr lang="fr-FR" b="1" dirty="0" smtClean="0"/>
              <a:t>-Evolution :</a:t>
            </a:r>
            <a:endParaRPr lang="fr-FR" dirty="0"/>
          </a:p>
          <a:p>
            <a:pPr marL="0" indent="0">
              <a:buNone/>
            </a:pPr>
            <a:r>
              <a:rPr lang="fr-FR" dirty="0"/>
              <a:t>Régresser et disparaître</a:t>
            </a:r>
          </a:p>
          <a:p>
            <a:pPr marL="0" indent="0">
              <a:buNone/>
            </a:pPr>
            <a:r>
              <a:rPr lang="fr-FR" dirty="0"/>
              <a:t>Evoluer progressivement vers les autres lésions de l’athérosclérose. </a:t>
            </a:r>
          </a:p>
          <a:p>
            <a:pPr marL="0" indent="0">
              <a:buNone/>
            </a:pPr>
            <a:r>
              <a:rPr lang="fr-FR" dirty="0"/>
              <a:t>Aucune manifestation clinique.</a:t>
            </a:r>
          </a:p>
        </p:txBody>
      </p:sp>
    </p:spTree>
    <p:extLst>
      <p:ext uri="{BB962C8B-B14F-4D97-AF65-F5344CB8AC3E}">
        <p14:creationId xmlns:p14="http://schemas.microsoft.com/office/powerpoint/2010/main" val="19601317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http://www.besancon-cardio.org/multimedia/ch09/ch09-fig3.jpg"/>
          <p:cNvPicPr/>
          <p:nvPr/>
        </p:nvPicPr>
        <p:blipFill>
          <a:blip r:embed="rId2" cstate="print"/>
          <a:srcRect/>
          <a:stretch>
            <a:fillRect/>
          </a:stretch>
        </p:blipFill>
        <p:spPr bwMode="auto">
          <a:xfrm>
            <a:off x="357158" y="253386"/>
            <a:ext cx="7517108" cy="5415605"/>
          </a:xfrm>
          <a:prstGeom prst="rect">
            <a:avLst/>
          </a:prstGeom>
          <a:noFill/>
          <a:ln w="9525">
            <a:noFill/>
            <a:miter lim="800000"/>
            <a:headEnd/>
            <a:tailEnd/>
          </a:ln>
        </p:spPr>
      </p:pic>
      <p:sp>
        <p:nvSpPr>
          <p:cNvPr id="3" name="ZoneTexte 2"/>
          <p:cNvSpPr txBox="1"/>
          <p:nvPr/>
        </p:nvSpPr>
        <p:spPr>
          <a:xfrm>
            <a:off x="8468137" y="520571"/>
            <a:ext cx="3538333" cy="2831544"/>
          </a:xfrm>
          <a:prstGeom prst="rect">
            <a:avLst/>
          </a:prstGeom>
          <a:noFill/>
        </p:spPr>
        <p:txBody>
          <a:bodyPr wrap="square" rtlCol="0">
            <a:spAutoFit/>
          </a:bodyPr>
          <a:lstStyle/>
          <a:p>
            <a:pPr algn="ctr"/>
            <a:r>
              <a:rPr lang="fr-FR" sz="2000" dirty="0">
                <a:latin typeface="Times New Roman" pitchFamily="18" charset="0"/>
                <a:cs typeface="Times New Roman" pitchFamily="18" charset="0"/>
              </a:rPr>
              <a:t>Stries lipidiques </a:t>
            </a:r>
          </a:p>
          <a:p>
            <a:pPr algn="ctr"/>
            <a:endParaRPr lang="fr-FR" dirty="0"/>
          </a:p>
          <a:p>
            <a:r>
              <a:rPr lang="fr-FR" sz="2000" dirty="0" smtClean="0">
                <a:latin typeface="Times New Roman" pitchFamily="18" charset="0"/>
                <a:cs typeface="Times New Roman" pitchFamily="18" charset="0"/>
              </a:rPr>
              <a:t>visibles </a:t>
            </a:r>
            <a:r>
              <a:rPr lang="fr-FR" sz="2000" dirty="0">
                <a:latin typeface="Times New Roman" pitchFamily="18" charset="0"/>
                <a:cs typeface="Times New Roman" pitchFamily="18" charset="0"/>
              </a:rPr>
              <a:t>au niveau de l'endothélium comme une protrusion linéaire de l'endothélium, de couleur jaune </a:t>
            </a:r>
          </a:p>
          <a:p>
            <a:r>
              <a:rPr lang="fr-FR" sz="2000" dirty="0">
                <a:latin typeface="Times New Roman" pitchFamily="18" charset="0"/>
                <a:cs typeface="Times New Roman" pitchFamily="18" charset="0"/>
              </a:rPr>
              <a:t>Elles sont plus fréquemment retrouvées au niveau des bifurcations artérielles</a:t>
            </a:r>
          </a:p>
        </p:txBody>
      </p:sp>
    </p:spTree>
    <p:extLst>
      <p:ext uri="{BB962C8B-B14F-4D97-AF65-F5344CB8AC3E}">
        <p14:creationId xmlns:p14="http://schemas.microsoft.com/office/powerpoint/2010/main" val="4265580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8960" y="1"/>
            <a:ext cx="7562854" cy="5684630"/>
          </a:xfrm>
          <a:prstGeom prst="rect">
            <a:avLst/>
          </a:prstGeom>
        </p:spPr>
      </p:pic>
    </p:spTree>
    <p:extLst>
      <p:ext uri="{BB962C8B-B14F-4D97-AF65-F5344CB8AC3E}">
        <p14:creationId xmlns:p14="http://schemas.microsoft.com/office/powerpoint/2010/main" val="23398882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16226" y="655983"/>
            <a:ext cx="10737574" cy="5520980"/>
          </a:xfrm>
        </p:spPr>
        <p:txBody>
          <a:bodyPr/>
          <a:lstStyle/>
          <a:p>
            <a:pPr marL="0" indent="0">
              <a:buNone/>
            </a:pPr>
            <a:r>
              <a:rPr lang="fr-FR" sz="3000" b="1" dirty="0" smtClean="0">
                <a:solidFill>
                  <a:srgbClr val="FF0000"/>
                </a:solidFill>
              </a:rPr>
              <a:t>2. Pustule athéromateuse : </a:t>
            </a:r>
            <a:endParaRPr lang="fr-FR" sz="3000" b="1" dirty="0">
              <a:solidFill>
                <a:srgbClr val="FF0000"/>
              </a:solidFill>
            </a:endParaRPr>
          </a:p>
          <a:p>
            <a:pPr marL="0" indent="0">
              <a:buNone/>
            </a:pPr>
            <a:r>
              <a:rPr lang="fr-FR" b="1" dirty="0" smtClean="0"/>
              <a:t>Macro : </a:t>
            </a:r>
            <a:r>
              <a:rPr lang="fr-FR" dirty="0"/>
              <a:t>Lésion surélevant l’intima, surface lisse, brillante, jaune à centre claire.</a:t>
            </a:r>
          </a:p>
          <a:p>
            <a:pPr marL="0" indent="0">
              <a:buNone/>
            </a:pPr>
            <a:r>
              <a:rPr lang="fr-FR" b="1" dirty="0" smtClean="0"/>
              <a:t>Micro : </a:t>
            </a:r>
            <a:r>
              <a:rPr lang="fr-FR" dirty="0"/>
              <a:t>Constituée de </a:t>
            </a:r>
            <a:r>
              <a:rPr lang="fr-FR" dirty="0" smtClean="0"/>
              <a:t>cellules </a:t>
            </a:r>
            <a:r>
              <a:rPr lang="fr-FR" dirty="0"/>
              <a:t>musculaires lisses à partir de la media, chargée et entourées de lipides de fibres collagène, élastiques, avec en profondeur des dépôts de débris </a:t>
            </a:r>
            <a:r>
              <a:rPr lang="fr-FR" dirty="0" smtClean="0"/>
              <a:t>cellulaires et </a:t>
            </a:r>
            <a:r>
              <a:rPr lang="fr-FR" dirty="0"/>
              <a:t>de lipides </a:t>
            </a:r>
            <a:r>
              <a:rPr lang="fr-FR" dirty="0" smtClean="0"/>
              <a:t>extracellulaires</a:t>
            </a:r>
            <a:r>
              <a:rPr lang="fr-FR" dirty="0"/>
              <a:t>.</a:t>
            </a:r>
          </a:p>
          <a:p>
            <a:endParaRPr lang="fr-FR" dirty="0"/>
          </a:p>
        </p:txBody>
      </p:sp>
      <p:pic>
        <p:nvPicPr>
          <p:cNvPr id="4" name="Picture 3" descr="ATH-21"/>
          <p:cNvPicPr>
            <a:picLocks noChangeAspect="1" noChangeArrowheads="1"/>
          </p:cNvPicPr>
          <p:nvPr/>
        </p:nvPicPr>
        <p:blipFill>
          <a:blip r:embed="rId2"/>
          <a:srcRect/>
          <a:stretch>
            <a:fillRect/>
          </a:stretch>
        </p:blipFill>
        <p:spPr bwMode="auto">
          <a:xfrm>
            <a:off x="2888669" y="3416473"/>
            <a:ext cx="6192688" cy="3387555"/>
          </a:xfrm>
          <a:prstGeom prst="roundRect">
            <a:avLst/>
          </a:prstGeom>
          <a:noFill/>
          <a:ln w="38100">
            <a:solidFill>
              <a:srgbClr val="FF0000"/>
            </a:solidFill>
            <a:miter lim="800000"/>
            <a:headEnd/>
            <a:tailEnd/>
          </a:ln>
        </p:spPr>
      </p:pic>
    </p:spTree>
    <p:extLst>
      <p:ext uri="{BB962C8B-B14F-4D97-AF65-F5344CB8AC3E}">
        <p14:creationId xmlns:p14="http://schemas.microsoft.com/office/powerpoint/2010/main" val="28691250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894522"/>
            <a:ext cx="10515600" cy="5282441"/>
          </a:xfrm>
        </p:spPr>
        <p:txBody>
          <a:bodyPr>
            <a:normAutofit/>
          </a:bodyPr>
          <a:lstStyle/>
          <a:p>
            <a:pPr marL="0" indent="0">
              <a:buNone/>
            </a:pPr>
            <a:r>
              <a:rPr lang="fr-FR" sz="3000" b="1" dirty="0" smtClean="0">
                <a:solidFill>
                  <a:srgbClr val="FF0000"/>
                </a:solidFill>
              </a:rPr>
              <a:t>3. Lésions avancées : La </a:t>
            </a:r>
            <a:r>
              <a:rPr lang="fr-FR" sz="3000" b="1" dirty="0">
                <a:solidFill>
                  <a:srgbClr val="FF0000"/>
                </a:solidFill>
              </a:rPr>
              <a:t>plaque</a:t>
            </a:r>
          </a:p>
          <a:p>
            <a:pPr marL="0" indent="0">
              <a:buNone/>
            </a:pPr>
            <a:r>
              <a:rPr lang="fr-FR" b="1" dirty="0" smtClean="0"/>
              <a:t>Macro : </a:t>
            </a:r>
            <a:r>
              <a:rPr lang="fr-FR" dirty="0"/>
              <a:t>la plaque succède à la pustule, mesure 1 à 3 cm de diamètre et 2 à 4 mm d’épaisseur, opaque, de consistance dure, avec nécrose centrale à la section. </a:t>
            </a:r>
            <a:endParaRPr lang="fr-FR" dirty="0" smtClean="0"/>
          </a:p>
          <a:p>
            <a:pPr marL="0" indent="0">
              <a:buNone/>
            </a:pPr>
            <a:endParaRPr lang="fr-FR" dirty="0"/>
          </a:p>
          <a:p>
            <a:pPr marL="0" indent="0">
              <a:buNone/>
            </a:pPr>
            <a:r>
              <a:rPr lang="fr-FR" b="1" dirty="0" smtClean="0"/>
              <a:t>Micro : </a:t>
            </a:r>
            <a:r>
              <a:rPr lang="fr-FR" dirty="0"/>
              <a:t>la plaque est formée </a:t>
            </a:r>
            <a:r>
              <a:rPr lang="fr-FR" dirty="0" smtClean="0"/>
              <a:t>de : </a:t>
            </a:r>
            <a:endParaRPr lang="fr-FR" dirty="0"/>
          </a:p>
          <a:p>
            <a:pPr>
              <a:buFont typeface="Wingdings" panose="05000000000000000000" pitchFamily="2" charset="2"/>
              <a:buChar char="ü"/>
            </a:pPr>
            <a:r>
              <a:rPr lang="fr-FR" dirty="0" smtClean="0"/>
              <a:t>Nécrose </a:t>
            </a:r>
            <a:r>
              <a:rPr lang="fr-FR" dirty="0"/>
              <a:t>centrale granuleuse, éosinophile, riche en cristaux de </a:t>
            </a:r>
            <a:r>
              <a:rPr lang="fr-FR" dirty="0" smtClean="0"/>
              <a:t>lipides.</a:t>
            </a:r>
          </a:p>
          <a:p>
            <a:pPr>
              <a:buFont typeface="Wingdings" panose="05000000000000000000" pitchFamily="2" charset="2"/>
              <a:buChar char="ü"/>
            </a:pPr>
            <a:r>
              <a:rPr lang="fr-FR" dirty="0" smtClean="0"/>
              <a:t>Fibrose </a:t>
            </a:r>
            <a:r>
              <a:rPr lang="fr-FR" dirty="0"/>
              <a:t>très importante de la média enserrant des fibres lisses et des </a:t>
            </a:r>
            <a:r>
              <a:rPr lang="fr-FR" dirty="0" smtClean="0"/>
              <a:t>lymphocytes T activés</a:t>
            </a:r>
            <a:r>
              <a:rPr lang="fr-FR" dirty="0"/>
              <a:t>.</a:t>
            </a:r>
          </a:p>
        </p:txBody>
      </p:sp>
    </p:spTree>
    <p:extLst>
      <p:ext uri="{BB962C8B-B14F-4D97-AF65-F5344CB8AC3E}">
        <p14:creationId xmlns:p14="http://schemas.microsoft.com/office/powerpoint/2010/main" val="25035214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576470"/>
            <a:ext cx="10515600" cy="5600493"/>
          </a:xfrm>
        </p:spPr>
        <p:txBody>
          <a:bodyPr>
            <a:normAutofit lnSpcReduction="10000"/>
          </a:bodyPr>
          <a:lstStyle/>
          <a:p>
            <a:pPr marL="0" indent="0">
              <a:buNone/>
            </a:pPr>
            <a:r>
              <a:rPr lang="fr-FR" sz="3600" b="1" dirty="0" smtClean="0">
                <a:solidFill>
                  <a:srgbClr val="0070C0"/>
                </a:solidFill>
              </a:rPr>
              <a:t>I. Définition : </a:t>
            </a:r>
            <a:r>
              <a:rPr lang="fr-FR" sz="3600" b="1" dirty="0">
                <a:solidFill>
                  <a:srgbClr val="0070C0"/>
                </a:solidFill>
              </a:rPr>
              <a:t>(OMS)</a:t>
            </a:r>
            <a:endParaRPr lang="fr-FR" sz="3600" dirty="0">
              <a:solidFill>
                <a:srgbClr val="0070C0"/>
              </a:solidFill>
            </a:endParaRPr>
          </a:p>
          <a:p>
            <a:pPr marL="0" indent="0">
              <a:buNone/>
            </a:pPr>
            <a:r>
              <a:rPr lang="fr-FR" dirty="0"/>
              <a:t>Association variable des remaniements de l’intima des grosses et moyennes artères, consistant en une accumulation focale de lipides, de glucides </a:t>
            </a:r>
            <a:r>
              <a:rPr lang="fr-FR" dirty="0" smtClean="0"/>
              <a:t>complexes</a:t>
            </a:r>
            <a:r>
              <a:rPr lang="fr-FR" dirty="0"/>
              <a:t>, de sang et de produits sanguins, de tissu fibreux et de dépôts calciques, le tout accompagné de modifications de la média.</a:t>
            </a:r>
          </a:p>
          <a:p>
            <a:pPr marL="0" indent="0">
              <a:buNone/>
            </a:pPr>
            <a:r>
              <a:rPr lang="fr-FR" dirty="0" smtClean="0"/>
              <a:t>L’athérosclérose </a:t>
            </a:r>
            <a:r>
              <a:rPr lang="fr-FR" dirty="0"/>
              <a:t>est une maladie fréquente (pays industrialisés++)</a:t>
            </a:r>
          </a:p>
          <a:p>
            <a:pPr marL="0" indent="0">
              <a:buNone/>
            </a:pPr>
            <a:r>
              <a:rPr lang="fr-FR" dirty="0" smtClean="0"/>
              <a:t>Répercussions </a:t>
            </a:r>
            <a:r>
              <a:rPr lang="fr-FR" dirty="0"/>
              <a:t>cliniques très variables (IDM, AVC, embolie, thrombose, etc.)</a:t>
            </a:r>
          </a:p>
          <a:p>
            <a:pPr marL="0" indent="0">
              <a:buNone/>
            </a:pPr>
            <a:r>
              <a:rPr lang="fr-FR" dirty="0" smtClean="0"/>
              <a:t>Problème </a:t>
            </a:r>
            <a:r>
              <a:rPr lang="fr-FR" dirty="0"/>
              <a:t>majeur de santé </a:t>
            </a:r>
            <a:r>
              <a:rPr lang="fr-FR" dirty="0" smtClean="0"/>
              <a:t>publique.</a:t>
            </a:r>
          </a:p>
          <a:p>
            <a:pPr marL="0" indent="0">
              <a:buNone/>
            </a:pPr>
            <a:r>
              <a:rPr lang="fr-FR" dirty="0" smtClean="0"/>
              <a:t>Athérosclérose</a:t>
            </a:r>
            <a:r>
              <a:rPr lang="fr-FR" dirty="0"/>
              <a:t>= athérome + sclérose. </a:t>
            </a:r>
          </a:p>
          <a:p>
            <a:pPr marL="0" indent="0">
              <a:buNone/>
            </a:pPr>
            <a:r>
              <a:rPr lang="fr-FR" dirty="0" smtClean="0"/>
              <a:t>L</a:t>
            </a:r>
            <a:r>
              <a:rPr lang="fr-FR" dirty="0"/>
              <a:t>’ athérome (du </a:t>
            </a:r>
            <a:r>
              <a:rPr lang="fr-FR" dirty="0" err="1"/>
              <a:t>grecathere</a:t>
            </a:r>
            <a:r>
              <a:rPr lang="fr-FR" dirty="0"/>
              <a:t>: bouillie) désigne la partie lipidique;</a:t>
            </a:r>
          </a:p>
          <a:p>
            <a:pPr marL="0" indent="0">
              <a:buNone/>
            </a:pPr>
            <a:r>
              <a:rPr lang="fr-FR" dirty="0"/>
              <a:t>La sclérose (du </a:t>
            </a:r>
            <a:r>
              <a:rPr lang="fr-FR" dirty="0" err="1"/>
              <a:t>grecscleros</a:t>
            </a:r>
            <a:r>
              <a:rPr lang="fr-FR" dirty="0"/>
              <a:t>: dur) terme macroscopique ancien= </a:t>
            </a:r>
            <a:r>
              <a:rPr lang="fr-FR" dirty="0" smtClean="0"/>
              <a:t>fibrose</a:t>
            </a:r>
            <a:endParaRPr lang="fr-FR" dirty="0"/>
          </a:p>
        </p:txBody>
      </p:sp>
    </p:spTree>
    <p:extLst>
      <p:ext uri="{BB962C8B-B14F-4D97-AF65-F5344CB8AC3E}">
        <p14:creationId xmlns:p14="http://schemas.microsoft.com/office/powerpoint/2010/main" val="41142537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3831" y="258418"/>
            <a:ext cx="9800572" cy="6213614"/>
          </a:xfrm>
          <a:prstGeom prst="rect">
            <a:avLst/>
          </a:prstGeom>
        </p:spPr>
      </p:pic>
    </p:spTree>
    <p:extLst>
      <p:ext uri="{BB962C8B-B14F-4D97-AF65-F5344CB8AC3E}">
        <p14:creationId xmlns:p14="http://schemas.microsoft.com/office/powerpoint/2010/main" val="264159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1999" y="337931"/>
            <a:ext cx="7921624" cy="5941218"/>
          </a:xfrm>
          <a:prstGeom prst="rect">
            <a:avLst/>
          </a:prstGeom>
        </p:spPr>
      </p:pic>
    </p:spTree>
    <p:extLst>
      <p:ext uri="{BB962C8B-B14F-4D97-AF65-F5344CB8AC3E}">
        <p14:creationId xmlns:p14="http://schemas.microsoft.com/office/powerpoint/2010/main" val="5557629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16226" y="675861"/>
            <a:ext cx="10737574" cy="5804452"/>
          </a:xfrm>
        </p:spPr>
        <p:txBody>
          <a:bodyPr>
            <a:normAutofit/>
          </a:bodyPr>
          <a:lstStyle/>
          <a:p>
            <a:pPr marL="0" indent="0">
              <a:buNone/>
            </a:pPr>
            <a:r>
              <a:rPr lang="fr-FR" sz="3600" b="1" dirty="0" smtClean="0">
                <a:solidFill>
                  <a:srgbClr val="0070C0"/>
                </a:solidFill>
              </a:rPr>
              <a:t>V. Complications : </a:t>
            </a:r>
            <a:endParaRPr lang="fr-FR" sz="3600" b="1" dirty="0">
              <a:solidFill>
                <a:srgbClr val="0070C0"/>
              </a:solidFill>
            </a:endParaRPr>
          </a:p>
          <a:p>
            <a:pPr marL="0" indent="0">
              <a:buNone/>
            </a:pPr>
            <a:r>
              <a:rPr lang="fr-FR" sz="3200" b="1" dirty="0" smtClean="0">
                <a:solidFill>
                  <a:srgbClr val="00B050"/>
                </a:solidFill>
              </a:rPr>
              <a:t>A. Rupture </a:t>
            </a:r>
            <a:r>
              <a:rPr lang="fr-FR" sz="3200" b="1" dirty="0">
                <a:solidFill>
                  <a:srgbClr val="00B050"/>
                </a:solidFill>
              </a:rPr>
              <a:t>de la </a:t>
            </a:r>
            <a:r>
              <a:rPr lang="fr-FR" sz="3200" b="1" dirty="0" smtClean="0">
                <a:solidFill>
                  <a:srgbClr val="00B050"/>
                </a:solidFill>
              </a:rPr>
              <a:t>plaque : </a:t>
            </a:r>
          </a:p>
          <a:p>
            <a:pPr marL="0" indent="0">
              <a:buNone/>
            </a:pPr>
            <a:r>
              <a:rPr lang="fr-FR" dirty="0" smtClean="0"/>
              <a:t>Cette </a:t>
            </a:r>
            <a:r>
              <a:rPr lang="fr-FR" dirty="0"/>
              <a:t>rupture survient au niveau de la </a:t>
            </a:r>
            <a:r>
              <a:rPr lang="fr-FR" b="1" dirty="0"/>
              <a:t>coque fibreuse</a:t>
            </a:r>
            <a:r>
              <a:rPr lang="fr-FR" dirty="0"/>
              <a:t>, et met en contact le sang avec des éléments </a:t>
            </a:r>
            <a:r>
              <a:rPr lang="fr-FR" dirty="0" err="1"/>
              <a:t>thrombogènes</a:t>
            </a:r>
            <a:r>
              <a:rPr lang="fr-FR" dirty="0"/>
              <a:t> du cœur lipidique; c'est cette rupture qui expose aux complications ubiquitaires de la maladie, du fait qu'elle expose à la thrombose artérielle. </a:t>
            </a:r>
            <a:br>
              <a:rPr lang="fr-FR" dirty="0"/>
            </a:br>
            <a:r>
              <a:rPr lang="fr-FR" dirty="0"/>
              <a:t/>
            </a:r>
            <a:br>
              <a:rPr lang="fr-FR" dirty="0"/>
            </a:br>
            <a:r>
              <a:rPr lang="fr-FR" dirty="0"/>
              <a:t>Cette rupture de plaque peut être secondaire à des </a:t>
            </a:r>
            <a:r>
              <a:rPr lang="fr-FR" b="1" dirty="0"/>
              <a:t>causes extrinsèques</a:t>
            </a:r>
            <a:r>
              <a:rPr lang="fr-FR" dirty="0"/>
              <a:t> comme une poussée d'hypertension artérielle ou un stress important.</a:t>
            </a:r>
            <a:br>
              <a:rPr lang="fr-FR" dirty="0"/>
            </a:br>
            <a:r>
              <a:rPr lang="fr-FR" dirty="0"/>
              <a:t>Cette rupture résulte essentiellement de </a:t>
            </a:r>
            <a:r>
              <a:rPr lang="fr-FR" b="1" dirty="0"/>
              <a:t>causes intrinsèques, appelées vulnérabilité de la plaque</a:t>
            </a:r>
            <a:r>
              <a:rPr lang="fr-FR" dirty="0"/>
              <a:t>.</a:t>
            </a:r>
          </a:p>
        </p:txBody>
      </p:sp>
    </p:spTree>
    <p:extLst>
      <p:ext uri="{BB962C8B-B14F-4D97-AF65-F5344CB8AC3E}">
        <p14:creationId xmlns:p14="http://schemas.microsoft.com/office/powerpoint/2010/main" val="6336097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16226" y="675861"/>
            <a:ext cx="10737574" cy="5501102"/>
          </a:xfrm>
        </p:spPr>
        <p:txBody>
          <a:bodyPr>
            <a:normAutofit/>
          </a:bodyPr>
          <a:lstStyle/>
          <a:p>
            <a:pPr marL="0" indent="0">
              <a:buNone/>
            </a:pPr>
            <a:r>
              <a:rPr lang="fr-FR" sz="3600" b="1" dirty="0" smtClean="0">
                <a:solidFill>
                  <a:srgbClr val="0070C0"/>
                </a:solidFill>
              </a:rPr>
              <a:t>V. Complications : </a:t>
            </a:r>
            <a:endParaRPr lang="fr-FR" sz="3600" b="1" dirty="0">
              <a:solidFill>
                <a:srgbClr val="0070C0"/>
              </a:solidFill>
            </a:endParaRPr>
          </a:p>
          <a:p>
            <a:pPr marL="0" indent="0">
              <a:buNone/>
            </a:pPr>
            <a:r>
              <a:rPr lang="fr-FR" sz="3200" b="1" dirty="0">
                <a:solidFill>
                  <a:srgbClr val="00B050"/>
                </a:solidFill>
              </a:rPr>
              <a:t>B</a:t>
            </a:r>
            <a:r>
              <a:rPr lang="fr-FR" sz="3200" b="1" dirty="0" smtClean="0">
                <a:solidFill>
                  <a:srgbClr val="00B050"/>
                </a:solidFill>
              </a:rPr>
              <a:t>. Ulcération </a:t>
            </a:r>
            <a:r>
              <a:rPr lang="fr-FR" sz="3200" b="1" dirty="0">
                <a:solidFill>
                  <a:srgbClr val="00B050"/>
                </a:solidFill>
              </a:rPr>
              <a:t>de la </a:t>
            </a:r>
            <a:r>
              <a:rPr lang="fr-FR" sz="3200" b="1" dirty="0" smtClean="0">
                <a:solidFill>
                  <a:srgbClr val="00B050"/>
                </a:solidFill>
              </a:rPr>
              <a:t>plaque : </a:t>
            </a:r>
            <a:r>
              <a:rPr lang="fr-FR" dirty="0" smtClean="0"/>
              <a:t>Destruction </a:t>
            </a:r>
            <a:r>
              <a:rPr lang="fr-FR" dirty="0"/>
              <a:t>partielle du revêtement de la plaque (endothélium + tissu fibreux), qui met en contact le sang et le milieu interstitiel</a:t>
            </a:r>
            <a:r>
              <a:rPr lang="fr-FR" dirty="0" smtClean="0"/>
              <a:t>.</a:t>
            </a:r>
          </a:p>
          <a:p>
            <a:pPr marL="0" indent="0">
              <a:buNone/>
            </a:pPr>
            <a:endParaRPr lang="fr-FR" dirty="0"/>
          </a:p>
          <a:p>
            <a:pPr marL="0" indent="0">
              <a:buNone/>
            </a:pPr>
            <a:r>
              <a:rPr lang="fr-FR" sz="3200" b="1" dirty="0">
                <a:solidFill>
                  <a:srgbClr val="00B050"/>
                </a:solidFill>
              </a:rPr>
              <a:t>C</a:t>
            </a:r>
            <a:r>
              <a:rPr lang="fr-FR" sz="3200" b="1" dirty="0" smtClean="0">
                <a:solidFill>
                  <a:srgbClr val="00B050"/>
                </a:solidFill>
              </a:rPr>
              <a:t>. Hémorragie </a:t>
            </a:r>
            <a:r>
              <a:rPr lang="fr-FR" sz="3200" b="1" dirty="0">
                <a:solidFill>
                  <a:srgbClr val="00B050"/>
                </a:solidFill>
              </a:rPr>
              <a:t>et hématome </a:t>
            </a:r>
            <a:r>
              <a:rPr lang="fr-FR" sz="3200" b="1" dirty="0" err="1" smtClean="0">
                <a:solidFill>
                  <a:srgbClr val="00B050"/>
                </a:solidFill>
              </a:rPr>
              <a:t>intraplaque</a:t>
            </a:r>
            <a:r>
              <a:rPr lang="fr-FR" sz="3200" b="1" dirty="0" smtClean="0">
                <a:solidFill>
                  <a:srgbClr val="00B050"/>
                </a:solidFill>
              </a:rPr>
              <a:t> :  </a:t>
            </a:r>
            <a:r>
              <a:rPr lang="fr-FR" dirty="0" smtClean="0"/>
              <a:t>Du </a:t>
            </a:r>
            <a:r>
              <a:rPr lang="fr-FR" dirty="0"/>
              <a:t>sang sous pression peut s’engouffrer dans la brèche créée par l’ulcération</a:t>
            </a:r>
            <a:r>
              <a:rPr lang="fr-FR" dirty="0" smtClean="0"/>
              <a:t>.</a:t>
            </a:r>
          </a:p>
          <a:p>
            <a:pPr marL="0" indent="0">
              <a:buNone/>
            </a:pPr>
            <a:endParaRPr lang="fr-FR" dirty="0"/>
          </a:p>
          <a:p>
            <a:pPr marL="0" indent="0">
              <a:buNone/>
            </a:pPr>
            <a:r>
              <a:rPr lang="fr-FR" sz="3200" b="1" dirty="0">
                <a:solidFill>
                  <a:srgbClr val="00B050"/>
                </a:solidFill>
              </a:rPr>
              <a:t>D</a:t>
            </a:r>
            <a:r>
              <a:rPr lang="fr-FR" sz="3200" b="1" dirty="0" smtClean="0">
                <a:solidFill>
                  <a:srgbClr val="00B050"/>
                </a:solidFill>
              </a:rPr>
              <a:t>. Thrombose </a:t>
            </a:r>
            <a:r>
              <a:rPr lang="fr-FR" sz="3200" b="1" dirty="0">
                <a:solidFill>
                  <a:srgbClr val="00B050"/>
                </a:solidFill>
              </a:rPr>
              <a:t>sur </a:t>
            </a:r>
            <a:r>
              <a:rPr lang="fr-FR" sz="3200" b="1" dirty="0" smtClean="0">
                <a:solidFill>
                  <a:srgbClr val="00B050"/>
                </a:solidFill>
              </a:rPr>
              <a:t>plaque : </a:t>
            </a:r>
            <a:r>
              <a:rPr lang="fr-FR" dirty="0" smtClean="0"/>
              <a:t>Un </a:t>
            </a:r>
            <a:r>
              <a:rPr lang="fr-FR" dirty="0"/>
              <a:t>thrombus </a:t>
            </a:r>
            <a:r>
              <a:rPr lang="fr-FR" dirty="0" smtClean="0"/>
              <a:t>se </a:t>
            </a:r>
            <a:r>
              <a:rPr lang="fr-FR" dirty="0"/>
              <a:t>forme au contact d’une ulcération de la plaque, il existe les thromboses murales et les thromboses </a:t>
            </a:r>
            <a:r>
              <a:rPr lang="fr-FR" dirty="0" err="1"/>
              <a:t>oblitérantes</a:t>
            </a:r>
            <a:r>
              <a:rPr lang="fr-FR" dirty="0" smtClean="0"/>
              <a:t>.</a:t>
            </a:r>
            <a:endParaRPr lang="fr-FR" dirty="0"/>
          </a:p>
        </p:txBody>
      </p:sp>
    </p:spTree>
    <p:extLst>
      <p:ext uri="{BB962C8B-B14F-4D97-AF65-F5344CB8AC3E}">
        <p14:creationId xmlns:p14="http://schemas.microsoft.com/office/powerpoint/2010/main" val="17279199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2723322" y="437118"/>
            <a:ext cx="6519863" cy="5686648"/>
          </a:xfrm>
          <a:prstGeom prst="rect">
            <a:avLst/>
          </a:prstGeom>
          <a:noFill/>
          <a:ln w="9525">
            <a:noFill/>
            <a:miter lim="800000"/>
            <a:headEnd/>
            <a:tailEnd/>
          </a:ln>
          <a:effectLst/>
        </p:spPr>
      </p:pic>
    </p:spTree>
    <p:extLst>
      <p:ext uri="{BB962C8B-B14F-4D97-AF65-F5344CB8AC3E}">
        <p14:creationId xmlns:p14="http://schemas.microsoft.com/office/powerpoint/2010/main" val="31393083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37929" y="397565"/>
            <a:ext cx="11469757" cy="6221896"/>
          </a:xfrm>
        </p:spPr>
        <p:txBody>
          <a:bodyPr>
            <a:normAutofit fontScale="70000" lnSpcReduction="20000"/>
          </a:bodyPr>
          <a:lstStyle/>
          <a:p>
            <a:pPr marL="0" indent="0">
              <a:lnSpc>
                <a:spcPct val="120000"/>
              </a:lnSpc>
              <a:spcBef>
                <a:spcPts val="0"/>
              </a:spcBef>
              <a:buNone/>
            </a:pPr>
            <a:r>
              <a:rPr lang="fr-FR" sz="4600" b="1" dirty="0" smtClean="0">
                <a:solidFill>
                  <a:srgbClr val="0070C0"/>
                </a:solidFill>
              </a:rPr>
              <a:t>V. Complications : </a:t>
            </a:r>
            <a:endParaRPr lang="fr-FR" sz="4600" dirty="0"/>
          </a:p>
          <a:p>
            <a:pPr marL="0" indent="0">
              <a:lnSpc>
                <a:spcPct val="120000"/>
              </a:lnSpc>
              <a:spcBef>
                <a:spcPts val="0"/>
              </a:spcBef>
              <a:buNone/>
            </a:pPr>
            <a:r>
              <a:rPr lang="fr-FR" sz="4000" b="1" dirty="0" smtClean="0">
                <a:solidFill>
                  <a:srgbClr val="00B050"/>
                </a:solidFill>
              </a:rPr>
              <a:t>E. Embolies :</a:t>
            </a:r>
          </a:p>
          <a:p>
            <a:pPr marL="0" indent="0">
              <a:lnSpc>
                <a:spcPct val="120000"/>
              </a:lnSpc>
              <a:spcBef>
                <a:spcPts val="0"/>
              </a:spcBef>
              <a:buNone/>
            </a:pPr>
            <a:r>
              <a:rPr lang="fr-FR" sz="3400" dirty="0" smtClean="0"/>
              <a:t>- Emboles </a:t>
            </a:r>
            <a:r>
              <a:rPr lang="fr-FR" sz="3400" dirty="0"/>
              <a:t>de type « athéromateux » à partir d’une plaque ulcérée (réalisant parfois </a:t>
            </a:r>
            <a:r>
              <a:rPr lang="fr-FR" sz="3400" dirty="0" smtClean="0"/>
              <a:t>un syndrome </a:t>
            </a:r>
            <a:r>
              <a:rPr lang="fr-FR" sz="3400" dirty="0"/>
              <a:t>des emboles </a:t>
            </a:r>
            <a:r>
              <a:rPr lang="fr-FR" sz="3400" dirty="0" err="1"/>
              <a:t>cholestéroliques</a:t>
            </a:r>
            <a:r>
              <a:rPr lang="fr-FR" sz="3400" dirty="0"/>
              <a:t>),</a:t>
            </a:r>
          </a:p>
          <a:p>
            <a:pPr marL="0" indent="0">
              <a:lnSpc>
                <a:spcPct val="120000"/>
              </a:lnSpc>
              <a:spcBef>
                <a:spcPts val="0"/>
              </a:spcBef>
              <a:buNone/>
            </a:pPr>
            <a:r>
              <a:rPr lang="fr-FR" sz="3400" dirty="0" smtClean="0"/>
              <a:t>- Emboles </a:t>
            </a:r>
            <a:r>
              <a:rPr lang="fr-FR" sz="3400" dirty="0" err="1" smtClean="0"/>
              <a:t>fibrinocruoriques</a:t>
            </a:r>
            <a:r>
              <a:rPr lang="fr-FR" sz="3400" dirty="0" smtClean="0"/>
              <a:t> à </a:t>
            </a:r>
            <a:r>
              <a:rPr lang="fr-FR" sz="3400" dirty="0"/>
              <a:t>partir d’un thrombus</a:t>
            </a:r>
            <a:r>
              <a:rPr lang="fr-FR" sz="3400" dirty="0" smtClean="0"/>
              <a:t>.</a:t>
            </a:r>
          </a:p>
          <a:p>
            <a:pPr marL="0" indent="0">
              <a:lnSpc>
                <a:spcPct val="120000"/>
              </a:lnSpc>
              <a:spcBef>
                <a:spcPts val="0"/>
              </a:spcBef>
              <a:buNone/>
            </a:pPr>
            <a:r>
              <a:rPr lang="fr-FR" sz="3400" dirty="0"/>
              <a:t> ces migrations emboliques se rencontrent aussi bien dans la sphère neurologique (accidents vasculaires cérébraux), qu'au niveau des membres inférieurs ou des coronaires (infarctus du myocarde ).</a:t>
            </a:r>
          </a:p>
          <a:p>
            <a:pPr marL="0" indent="0">
              <a:lnSpc>
                <a:spcPct val="120000"/>
              </a:lnSpc>
              <a:spcBef>
                <a:spcPts val="0"/>
              </a:spcBef>
              <a:buNone/>
            </a:pPr>
            <a:endParaRPr lang="fr-FR" dirty="0"/>
          </a:p>
          <a:p>
            <a:pPr marL="0" indent="0">
              <a:lnSpc>
                <a:spcPct val="120000"/>
              </a:lnSpc>
              <a:spcBef>
                <a:spcPts val="0"/>
              </a:spcBef>
              <a:buNone/>
            </a:pPr>
            <a:r>
              <a:rPr lang="fr-FR" sz="4600" b="1" dirty="0" smtClean="0">
                <a:solidFill>
                  <a:srgbClr val="00B050"/>
                </a:solidFill>
              </a:rPr>
              <a:t>F. Anévrysme :</a:t>
            </a:r>
            <a:endParaRPr lang="fr-FR" sz="4600" b="1" dirty="0">
              <a:solidFill>
                <a:srgbClr val="00B050"/>
              </a:solidFill>
            </a:endParaRPr>
          </a:p>
          <a:p>
            <a:pPr>
              <a:lnSpc>
                <a:spcPct val="120000"/>
              </a:lnSpc>
              <a:spcBef>
                <a:spcPts val="0"/>
              </a:spcBef>
            </a:pPr>
            <a:r>
              <a:rPr lang="fr-FR" sz="3400" dirty="0"/>
              <a:t>Dilatation d’un vaisseau dû à l’amincissement pariétal avec destruction des lames élastiques et des </a:t>
            </a:r>
            <a:r>
              <a:rPr lang="fr-FR" sz="3400" dirty="0" smtClean="0"/>
              <a:t>cellules musculaires </a:t>
            </a:r>
            <a:r>
              <a:rPr lang="fr-FR" sz="3400" dirty="0"/>
              <a:t>lisses de l’artère. </a:t>
            </a:r>
          </a:p>
          <a:p>
            <a:pPr>
              <a:lnSpc>
                <a:spcPct val="120000"/>
              </a:lnSpc>
              <a:spcBef>
                <a:spcPts val="0"/>
              </a:spcBef>
            </a:pPr>
            <a:r>
              <a:rPr lang="fr-FR" sz="3400" dirty="0"/>
              <a:t>Les anévrysmes athéromateux prédominent sur l’aorte abdominale et sont fréquemment le siège de thrombose, avec création d’emboles, de fissures et risque de rupture</a:t>
            </a:r>
          </a:p>
        </p:txBody>
      </p:sp>
    </p:spTree>
    <p:extLst>
      <p:ext uri="{BB962C8B-B14F-4D97-AF65-F5344CB8AC3E}">
        <p14:creationId xmlns:p14="http://schemas.microsoft.com/office/powerpoint/2010/main" val="34312852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7321" y="496956"/>
            <a:ext cx="11191461" cy="6361044"/>
          </a:xfrm>
        </p:spPr>
        <p:txBody>
          <a:bodyPr>
            <a:normAutofit fontScale="70000" lnSpcReduction="20000"/>
          </a:bodyPr>
          <a:lstStyle/>
          <a:p>
            <a:pPr marL="0" indent="0">
              <a:lnSpc>
                <a:spcPct val="120000"/>
              </a:lnSpc>
              <a:spcBef>
                <a:spcPts val="0"/>
              </a:spcBef>
              <a:buNone/>
            </a:pPr>
            <a:r>
              <a:rPr lang="fr-FR" sz="5100" b="1" dirty="0" smtClean="0">
                <a:solidFill>
                  <a:srgbClr val="0070C0"/>
                </a:solidFill>
              </a:rPr>
              <a:t>II. Rappel </a:t>
            </a:r>
            <a:r>
              <a:rPr lang="fr-FR" sz="5100" b="1" dirty="0">
                <a:solidFill>
                  <a:srgbClr val="0070C0"/>
                </a:solidFill>
              </a:rPr>
              <a:t>histologique </a:t>
            </a:r>
            <a:r>
              <a:rPr lang="fr-FR" sz="5100" b="1" dirty="0" smtClean="0">
                <a:solidFill>
                  <a:srgbClr val="0070C0"/>
                </a:solidFill>
              </a:rPr>
              <a:t>:</a:t>
            </a:r>
          </a:p>
          <a:p>
            <a:pPr>
              <a:lnSpc>
                <a:spcPct val="120000"/>
              </a:lnSpc>
              <a:spcBef>
                <a:spcPts val="0"/>
              </a:spcBef>
              <a:buNone/>
            </a:pPr>
            <a:r>
              <a:rPr lang="fr-FR" sz="3600" dirty="0" smtClean="0"/>
              <a:t>La paroi artérielle est constituée de 03 tuniques  de la lumière vers l’extérieur </a:t>
            </a:r>
          </a:p>
          <a:p>
            <a:pPr>
              <a:lnSpc>
                <a:spcPct val="120000"/>
              </a:lnSpc>
              <a:spcBef>
                <a:spcPts val="0"/>
              </a:spcBef>
              <a:buNone/>
            </a:pPr>
            <a:r>
              <a:rPr lang="fr-FR" sz="3600" b="1" dirty="0" smtClean="0"/>
              <a:t>A. L’ intima</a:t>
            </a:r>
            <a:r>
              <a:rPr lang="fr-FR" sz="3600" dirty="0" smtClean="0"/>
              <a:t> : C'est la tunique la plus interne et la plus fine ; c'est à ce niveau que se développe l'athérosclérose. Elle est constituée : d'une couche unique de </a:t>
            </a:r>
            <a:r>
              <a:rPr lang="fr-FR" sz="3600" b="1" dirty="0" smtClean="0"/>
              <a:t>cellules endothéliales</a:t>
            </a:r>
            <a:r>
              <a:rPr lang="fr-FR" sz="3600" dirty="0" smtClean="0"/>
              <a:t>, cet endothélium possède différentes propriétés :</a:t>
            </a:r>
          </a:p>
          <a:p>
            <a:pPr>
              <a:lnSpc>
                <a:spcPct val="120000"/>
              </a:lnSpc>
              <a:spcBef>
                <a:spcPts val="0"/>
              </a:spcBef>
              <a:buNone/>
            </a:pPr>
            <a:r>
              <a:rPr lang="fr-FR" sz="3600" b="1" dirty="0" smtClean="0"/>
              <a:t>Des activités métaboliques</a:t>
            </a:r>
            <a:r>
              <a:rPr lang="fr-FR" sz="3600" dirty="0" smtClean="0"/>
              <a:t> : synthèse de substances </a:t>
            </a:r>
            <a:r>
              <a:rPr lang="fr-FR" sz="3600" u="sng" dirty="0" err="1" smtClean="0"/>
              <a:t>vasoactives</a:t>
            </a:r>
            <a:r>
              <a:rPr lang="fr-FR" sz="3600" dirty="0" smtClean="0"/>
              <a:t> (</a:t>
            </a:r>
            <a:r>
              <a:rPr lang="fr-FR" sz="3600" dirty="0" err="1" smtClean="0"/>
              <a:t>endothéline</a:t>
            </a:r>
            <a:r>
              <a:rPr lang="fr-FR" sz="3600" dirty="0" smtClean="0"/>
              <a:t>) ; </a:t>
            </a:r>
            <a:r>
              <a:rPr lang="fr-FR" sz="3600" u="sng" dirty="0" err="1" smtClean="0"/>
              <a:t>thromborésistance</a:t>
            </a:r>
            <a:r>
              <a:rPr lang="fr-FR" sz="3600" u="sng" dirty="0" smtClean="0"/>
              <a:t> </a:t>
            </a:r>
            <a:r>
              <a:rPr lang="fr-FR" sz="3600" dirty="0" smtClean="0"/>
              <a:t>: synthèse de prostaglandine I</a:t>
            </a:r>
            <a:r>
              <a:rPr lang="fr-FR" sz="3600" baseline="-25000" dirty="0" smtClean="0"/>
              <a:t>2</a:t>
            </a:r>
            <a:r>
              <a:rPr lang="fr-FR" sz="3600" dirty="0" smtClean="0"/>
              <a:t>, antithrombine III, Macroglobuline, activateur tissulaire du plasminogène</a:t>
            </a:r>
          </a:p>
          <a:p>
            <a:pPr>
              <a:lnSpc>
                <a:spcPct val="120000"/>
              </a:lnSpc>
              <a:spcBef>
                <a:spcPts val="0"/>
              </a:spcBef>
              <a:buNone/>
            </a:pPr>
            <a:r>
              <a:rPr lang="fr-FR" sz="3600" b="1" dirty="0" smtClean="0"/>
              <a:t>Une fonction immunitaire : </a:t>
            </a:r>
            <a:r>
              <a:rPr lang="fr-FR" sz="3600" dirty="0" smtClean="0"/>
              <a:t>synthèse d'IL-1.</a:t>
            </a:r>
          </a:p>
          <a:p>
            <a:pPr>
              <a:lnSpc>
                <a:spcPct val="120000"/>
              </a:lnSpc>
              <a:spcBef>
                <a:spcPts val="0"/>
              </a:spcBef>
            </a:pPr>
            <a:r>
              <a:rPr lang="fr-FR" sz="3600" b="1" dirty="0" smtClean="0"/>
              <a:t>La couche sous-endothéliale </a:t>
            </a:r>
            <a:r>
              <a:rPr lang="fr-FR" sz="3600" dirty="0" smtClean="0"/>
              <a:t>de tissu conjonctif où se forme la plaque d'athérome,  contient des fibres de collagène, quelques fibres élastiques, des fibres musculaires lisses et des fibroblastes qui produisent des  GLYCOPROTEINES (</a:t>
            </a:r>
            <a:r>
              <a:rPr lang="fr-FR" sz="3600" dirty="0" err="1" smtClean="0"/>
              <a:t>protéoglycanes</a:t>
            </a:r>
            <a:r>
              <a:rPr lang="fr-FR" sz="3600" dirty="0" smtClean="0"/>
              <a:t>, des </a:t>
            </a:r>
            <a:r>
              <a:rPr lang="fr-FR" sz="3600" dirty="0" err="1" smtClean="0"/>
              <a:t>glycosaminoglycanes</a:t>
            </a:r>
            <a:r>
              <a:rPr lang="fr-FR" sz="3600" dirty="0" smtClean="0"/>
              <a:t> en particulier des </a:t>
            </a:r>
            <a:r>
              <a:rPr lang="fr-FR" sz="3600" dirty="0" err="1" smtClean="0"/>
              <a:t>héparane</a:t>
            </a:r>
            <a:r>
              <a:rPr lang="fr-FR" sz="3600" dirty="0" smtClean="0"/>
              <a:t>-sulfates)</a:t>
            </a:r>
          </a:p>
          <a:p>
            <a:pPr>
              <a:lnSpc>
                <a:spcPct val="120000"/>
              </a:lnSpc>
              <a:spcBef>
                <a:spcPts val="0"/>
              </a:spcBef>
            </a:pPr>
            <a:r>
              <a:rPr lang="fr-FR" sz="3600" b="1" dirty="0"/>
              <a:t>U</a:t>
            </a:r>
            <a:r>
              <a:rPr lang="fr-FR" sz="3600" b="1" dirty="0" smtClean="0"/>
              <a:t>ne lame de fibre élastique </a:t>
            </a:r>
            <a:r>
              <a:rPr lang="fr-FR" sz="3600" dirty="0" smtClean="0"/>
              <a:t>constituée d'élastine</a:t>
            </a:r>
            <a:r>
              <a:rPr lang="fr-FR" sz="3600" b="1" dirty="0" smtClean="0"/>
              <a:t>, la </a:t>
            </a:r>
            <a:r>
              <a:rPr lang="fr-FR" sz="3600" b="1" dirty="0" err="1" smtClean="0"/>
              <a:t>limitante</a:t>
            </a:r>
            <a:r>
              <a:rPr lang="fr-FR" sz="3600" b="1" dirty="0" smtClean="0"/>
              <a:t> élastique interne </a:t>
            </a:r>
          </a:p>
        </p:txBody>
      </p:sp>
    </p:spTree>
    <p:extLst>
      <p:ext uri="{BB962C8B-B14F-4D97-AF65-F5344CB8AC3E}">
        <p14:creationId xmlns:p14="http://schemas.microsoft.com/office/powerpoint/2010/main" val="8211315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7321" y="318052"/>
            <a:ext cx="11370366" cy="6400800"/>
          </a:xfrm>
        </p:spPr>
        <p:txBody>
          <a:bodyPr>
            <a:normAutofit fontScale="47500" lnSpcReduction="20000"/>
          </a:bodyPr>
          <a:lstStyle/>
          <a:p>
            <a:pPr marL="0" indent="0">
              <a:lnSpc>
                <a:spcPct val="120000"/>
              </a:lnSpc>
              <a:spcBef>
                <a:spcPts val="0"/>
              </a:spcBef>
              <a:buNone/>
            </a:pPr>
            <a:r>
              <a:rPr lang="fr-FR" sz="7600" b="1" dirty="0" smtClean="0">
                <a:solidFill>
                  <a:srgbClr val="0070C0"/>
                </a:solidFill>
              </a:rPr>
              <a:t>II. Rappel </a:t>
            </a:r>
            <a:r>
              <a:rPr lang="fr-FR" sz="7600" b="1" dirty="0">
                <a:solidFill>
                  <a:srgbClr val="0070C0"/>
                </a:solidFill>
              </a:rPr>
              <a:t>histologique </a:t>
            </a:r>
            <a:r>
              <a:rPr lang="fr-FR" sz="7600" b="1" dirty="0" smtClean="0">
                <a:solidFill>
                  <a:srgbClr val="0070C0"/>
                </a:solidFill>
              </a:rPr>
              <a:t>:</a:t>
            </a:r>
            <a:endParaRPr lang="fr-FR" sz="7600" dirty="0"/>
          </a:p>
          <a:p>
            <a:pPr marL="0" indent="0">
              <a:lnSpc>
                <a:spcPct val="120000"/>
              </a:lnSpc>
              <a:spcBef>
                <a:spcPts val="0"/>
              </a:spcBef>
              <a:buNone/>
            </a:pPr>
            <a:r>
              <a:rPr lang="fr-FR" sz="4800" b="1" dirty="0" smtClean="0"/>
              <a:t>B. La média : </a:t>
            </a:r>
            <a:r>
              <a:rPr lang="fr-FR" sz="4800" dirty="0" smtClean="0"/>
              <a:t>C'est la tunique moyenne ; elle est la plus épaisse. C'est le constituant principal de l'artère. Elle est constituée : essentiellement de </a:t>
            </a:r>
            <a:r>
              <a:rPr lang="fr-FR" sz="4800" i="1" dirty="0" smtClean="0"/>
              <a:t>cellules musculaires lisses</a:t>
            </a:r>
            <a:r>
              <a:rPr lang="fr-FR" sz="4800" dirty="0" smtClean="0"/>
              <a:t>, entourées d'une matrice </a:t>
            </a:r>
            <a:r>
              <a:rPr lang="fr-FR" sz="4800" dirty="0" err="1" smtClean="0"/>
              <a:t>extra-cellulaire</a:t>
            </a:r>
            <a:r>
              <a:rPr lang="fr-FR" sz="4800" dirty="0" smtClean="0"/>
              <a:t> constituée des protéines fibreuses et élastiques (collagène et élastine)</a:t>
            </a:r>
          </a:p>
          <a:p>
            <a:pPr marL="0" indent="0">
              <a:lnSpc>
                <a:spcPct val="120000"/>
              </a:lnSpc>
              <a:spcBef>
                <a:spcPts val="0"/>
              </a:spcBef>
              <a:buNone/>
            </a:pPr>
            <a:r>
              <a:rPr lang="fr-FR" sz="4800" dirty="0"/>
              <a:t>L</a:t>
            </a:r>
            <a:r>
              <a:rPr lang="fr-FR" sz="4800" dirty="0" smtClean="0"/>
              <a:t>a </a:t>
            </a:r>
            <a:r>
              <a:rPr lang="fr-FR" sz="4800" i="1" dirty="0" err="1" smtClean="0"/>
              <a:t>limitante</a:t>
            </a:r>
            <a:r>
              <a:rPr lang="fr-FR" sz="4800" i="1" dirty="0" smtClean="0"/>
              <a:t> élastique externe</a:t>
            </a:r>
            <a:r>
              <a:rPr lang="fr-FR" sz="4800" dirty="0" smtClean="0"/>
              <a:t>, sépare la media de l'adventice. Cette </a:t>
            </a:r>
            <a:r>
              <a:rPr lang="fr-FR" sz="4800" dirty="0" err="1" smtClean="0"/>
              <a:t>limitante</a:t>
            </a:r>
            <a:r>
              <a:rPr lang="fr-FR" sz="4800" dirty="0" smtClean="0"/>
              <a:t> n'est toutefois rencontrée que dans les vaisseaux de fort calibre. </a:t>
            </a:r>
          </a:p>
          <a:p>
            <a:pPr>
              <a:lnSpc>
                <a:spcPct val="120000"/>
              </a:lnSpc>
              <a:spcBef>
                <a:spcPts val="0"/>
              </a:spcBef>
              <a:buNone/>
            </a:pPr>
            <a:r>
              <a:rPr lang="fr-FR" sz="4800" dirty="0" smtClean="0"/>
              <a:t> </a:t>
            </a:r>
          </a:p>
          <a:p>
            <a:pPr>
              <a:lnSpc>
                <a:spcPct val="120000"/>
              </a:lnSpc>
              <a:spcBef>
                <a:spcPts val="0"/>
              </a:spcBef>
              <a:buNone/>
            </a:pPr>
            <a:r>
              <a:rPr lang="fr-FR" sz="4800" b="1" dirty="0" smtClean="0"/>
              <a:t>C. L’adventice : </a:t>
            </a:r>
            <a:endParaRPr lang="fr-FR" sz="4800" dirty="0" smtClean="0"/>
          </a:p>
          <a:p>
            <a:pPr>
              <a:lnSpc>
                <a:spcPct val="120000"/>
              </a:lnSpc>
              <a:spcBef>
                <a:spcPts val="0"/>
              </a:spcBef>
              <a:buNone/>
            </a:pPr>
            <a:r>
              <a:rPr lang="fr-FR" sz="4800" dirty="0" smtClean="0"/>
              <a:t>C'est la tunique externe. Elle est constituée : </a:t>
            </a:r>
          </a:p>
          <a:p>
            <a:pPr>
              <a:lnSpc>
                <a:spcPct val="120000"/>
              </a:lnSpc>
              <a:spcBef>
                <a:spcPts val="0"/>
              </a:spcBef>
            </a:pPr>
            <a:r>
              <a:rPr lang="fr-FR" sz="4800" dirty="0"/>
              <a:t>D</a:t>
            </a:r>
            <a:r>
              <a:rPr lang="fr-FR" sz="4800" dirty="0" smtClean="0"/>
              <a:t>'un </a:t>
            </a:r>
            <a:r>
              <a:rPr lang="fr-FR" sz="4800" i="1" dirty="0" smtClean="0"/>
              <a:t>tissu conjonctif</a:t>
            </a:r>
            <a:r>
              <a:rPr lang="fr-FR" sz="4800" dirty="0" smtClean="0"/>
              <a:t> peu organisé, riche en collagène et en fibres élastiques, et contenant des fibroblastes et des adipocytes ; </a:t>
            </a:r>
          </a:p>
          <a:p>
            <a:pPr>
              <a:lnSpc>
                <a:spcPct val="120000"/>
              </a:lnSpc>
              <a:spcBef>
                <a:spcPts val="0"/>
              </a:spcBef>
            </a:pPr>
            <a:r>
              <a:rPr lang="fr-FR" sz="4800" dirty="0"/>
              <a:t>D</a:t>
            </a:r>
            <a:r>
              <a:rPr lang="fr-FR" sz="4800" dirty="0" smtClean="0"/>
              <a:t>'une </a:t>
            </a:r>
            <a:r>
              <a:rPr lang="fr-FR" sz="4800" i="1" dirty="0" smtClean="0"/>
              <a:t>enveloppe</a:t>
            </a:r>
            <a:r>
              <a:rPr lang="fr-FR" sz="4800" dirty="0" smtClean="0"/>
              <a:t> qui assure l'ancrage des artères aux structures avoisinantes. Elle est irriguée par des </a:t>
            </a:r>
            <a:r>
              <a:rPr lang="fr-FR" sz="4800" i="1" dirty="0" smtClean="0"/>
              <a:t>vasa </a:t>
            </a:r>
            <a:r>
              <a:rPr lang="fr-FR" sz="4800" i="1" dirty="0" err="1" smtClean="0"/>
              <a:t>vasorum</a:t>
            </a:r>
            <a:r>
              <a:rPr lang="fr-FR" sz="4800" dirty="0" smtClean="0"/>
              <a:t> qui ont un rôle nourricier pour l'adventice elle-même et pour la partie externe de la media. Un réseau de nerfs vasomoteurs non myélinisés rejoint les fibres musculaires lisses de la media. Elle est aussi parfois parcourue par des fibres musculaires lisses </a:t>
            </a:r>
            <a:r>
              <a:rPr lang="fr-FR" sz="4800" dirty="0" err="1" smtClean="0"/>
              <a:t>longitdinales</a:t>
            </a:r>
            <a:r>
              <a:rPr lang="fr-FR" sz="4800" dirty="0" smtClean="0"/>
              <a:t>.</a:t>
            </a:r>
          </a:p>
        </p:txBody>
      </p:sp>
    </p:spTree>
    <p:extLst>
      <p:ext uri="{BB962C8B-B14F-4D97-AF65-F5344CB8AC3E}">
        <p14:creationId xmlns:p14="http://schemas.microsoft.com/office/powerpoint/2010/main" val="32925636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0617" y="238539"/>
            <a:ext cx="9804400" cy="6170993"/>
          </a:xfrm>
          <a:prstGeom prst="rect">
            <a:avLst/>
          </a:prstGeom>
        </p:spPr>
      </p:pic>
    </p:spTree>
    <p:extLst>
      <p:ext uri="{BB962C8B-B14F-4D97-AF65-F5344CB8AC3E}">
        <p14:creationId xmlns:p14="http://schemas.microsoft.com/office/powerpoint/2010/main" val="23709355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78296"/>
            <a:ext cx="10896600" cy="6261651"/>
          </a:xfrm>
        </p:spPr>
        <p:txBody>
          <a:bodyPr>
            <a:normAutofit fontScale="85000" lnSpcReduction="20000"/>
          </a:bodyPr>
          <a:lstStyle/>
          <a:p>
            <a:pPr marL="0" indent="0">
              <a:lnSpc>
                <a:spcPct val="120000"/>
              </a:lnSpc>
              <a:spcBef>
                <a:spcPts val="0"/>
              </a:spcBef>
              <a:buNone/>
            </a:pPr>
            <a:r>
              <a:rPr lang="fr-FR" sz="4200" b="1" dirty="0" smtClean="0">
                <a:solidFill>
                  <a:srgbClr val="0070C0"/>
                </a:solidFill>
              </a:rPr>
              <a:t>III. Pathogénie </a:t>
            </a:r>
            <a:r>
              <a:rPr lang="fr-FR" sz="4200" b="1" dirty="0">
                <a:solidFill>
                  <a:srgbClr val="0070C0"/>
                </a:solidFill>
              </a:rPr>
              <a:t>de </a:t>
            </a:r>
            <a:r>
              <a:rPr lang="fr-FR" sz="4200" b="1" dirty="0" smtClean="0">
                <a:solidFill>
                  <a:srgbClr val="0070C0"/>
                </a:solidFill>
              </a:rPr>
              <a:t>l’athérosclérose :</a:t>
            </a:r>
            <a:endParaRPr lang="fr-FR" sz="4200" dirty="0">
              <a:solidFill>
                <a:srgbClr val="0070C0"/>
              </a:solidFill>
            </a:endParaRPr>
          </a:p>
          <a:p>
            <a:pPr marL="0" indent="0">
              <a:lnSpc>
                <a:spcPct val="120000"/>
              </a:lnSpc>
              <a:spcBef>
                <a:spcPts val="0"/>
              </a:spcBef>
              <a:buNone/>
            </a:pPr>
            <a:r>
              <a:rPr lang="fr-FR" dirty="0"/>
              <a:t>L’athérosclérose </a:t>
            </a:r>
            <a:r>
              <a:rPr lang="fr-FR" dirty="0" smtClean="0"/>
              <a:t>est une </a:t>
            </a:r>
            <a:r>
              <a:rPr lang="fr-FR" i="1" dirty="0" smtClean="0"/>
              <a:t>maladie complexe </a:t>
            </a:r>
            <a:r>
              <a:rPr lang="fr-FR" dirty="0" smtClean="0"/>
              <a:t>et </a:t>
            </a:r>
            <a:r>
              <a:rPr lang="fr-FR" dirty="0"/>
              <a:t>multifactorielle mettant en jeu de multiples facteurs exogènes et endogènes</a:t>
            </a:r>
          </a:p>
          <a:p>
            <a:pPr marL="0" indent="0">
              <a:lnSpc>
                <a:spcPct val="120000"/>
              </a:lnSpc>
              <a:spcBef>
                <a:spcPts val="0"/>
              </a:spcBef>
              <a:buNone/>
            </a:pPr>
            <a:r>
              <a:rPr lang="fr-FR" b="1" dirty="0" smtClean="0">
                <a:solidFill>
                  <a:srgbClr val="00B050"/>
                </a:solidFill>
              </a:rPr>
              <a:t>A. Facteurs </a:t>
            </a:r>
            <a:r>
              <a:rPr lang="fr-FR" b="1" dirty="0">
                <a:solidFill>
                  <a:srgbClr val="00B050"/>
                </a:solidFill>
              </a:rPr>
              <a:t>de </a:t>
            </a:r>
            <a:r>
              <a:rPr lang="fr-FR" b="1" dirty="0" smtClean="0">
                <a:solidFill>
                  <a:srgbClr val="00B050"/>
                </a:solidFill>
              </a:rPr>
              <a:t>risque : </a:t>
            </a:r>
            <a:r>
              <a:rPr lang="fr-FR" dirty="0"/>
              <a:t>Intérêt de la prévention+++ </a:t>
            </a:r>
          </a:p>
          <a:p>
            <a:pPr>
              <a:lnSpc>
                <a:spcPct val="120000"/>
              </a:lnSpc>
              <a:spcBef>
                <a:spcPts val="0"/>
              </a:spcBef>
              <a:buFont typeface="Wingdings" panose="05000000000000000000" pitchFamily="2" charset="2"/>
              <a:buChar char="ü"/>
            </a:pPr>
            <a:r>
              <a:rPr lang="fr-FR" b="1" i="1" dirty="0"/>
              <a:t>Age :</a:t>
            </a:r>
            <a:r>
              <a:rPr lang="fr-FR" dirty="0"/>
              <a:t> supérieur ou égal à 45 chez </a:t>
            </a:r>
            <a:r>
              <a:rPr lang="fr-FR" dirty="0" smtClean="0"/>
              <a:t>l’homme</a:t>
            </a:r>
          </a:p>
          <a:p>
            <a:pPr marL="0" indent="0">
              <a:lnSpc>
                <a:spcPct val="120000"/>
              </a:lnSpc>
              <a:spcBef>
                <a:spcPts val="0"/>
              </a:spcBef>
              <a:buNone/>
            </a:pPr>
            <a:r>
              <a:rPr lang="fr-FR" dirty="0" smtClean="0"/>
              <a:t>supérieur </a:t>
            </a:r>
            <a:r>
              <a:rPr lang="fr-FR" dirty="0"/>
              <a:t>ou égal à 55 ans (risque faible chez la femme avant la ménopause)</a:t>
            </a:r>
          </a:p>
          <a:p>
            <a:pPr>
              <a:lnSpc>
                <a:spcPct val="120000"/>
              </a:lnSpc>
              <a:spcBef>
                <a:spcPts val="0"/>
              </a:spcBef>
              <a:buFont typeface="Wingdings" panose="05000000000000000000" pitchFamily="2" charset="2"/>
              <a:buChar char="ü"/>
            </a:pPr>
            <a:r>
              <a:rPr lang="fr-FR" b="1" dirty="0" smtClean="0"/>
              <a:t>Sexe</a:t>
            </a:r>
            <a:r>
              <a:rPr lang="fr-FR" dirty="0"/>
              <a:t> : l’homme est plus touché que la femme, les lésions s’aggravent chez la femme après la ménopause</a:t>
            </a:r>
            <a:r>
              <a:rPr lang="fr-FR" dirty="0" smtClean="0"/>
              <a:t>.</a:t>
            </a:r>
          </a:p>
          <a:p>
            <a:pPr>
              <a:lnSpc>
                <a:spcPct val="120000"/>
              </a:lnSpc>
              <a:spcBef>
                <a:spcPts val="0"/>
              </a:spcBef>
              <a:buFont typeface="Wingdings" panose="05000000000000000000" pitchFamily="2" charset="2"/>
              <a:buChar char="ü"/>
            </a:pPr>
            <a:r>
              <a:rPr lang="fr-FR" b="1" dirty="0" smtClean="0"/>
              <a:t>HTA</a:t>
            </a:r>
            <a:endParaRPr lang="fr-FR" b="1" dirty="0"/>
          </a:p>
          <a:p>
            <a:pPr>
              <a:lnSpc>
                <a:spcPct val="120000"/>
              </a:lnSpc>
              <a:spcBef>
                <a:spcPts val="0"/>
              </a:spcBef>
              <a:buFont typeface="Wingdings" panose="05000000000000000000" pitchFamily="2" charset="2"/>
              <a:buChar char="ü"/>
            </a:pPr>
            <a:r>
              <a:rPr lang="fr-FR" b="1" dirty="0" smtClean="0"/>
              <a:t>Hyperlipidémie </a:t>
            </a:r>
            <a:r>
              <a:rPr lang="fr-FR" dirty="0"/>
              <a:t>(hypercholestérolémie, hypertriglycéridémie, VLDL, LDL),</a:t>
            </a:r>
          </a:p>
          <a:p>
            <a:pPr>
              <a:lnSpc>
                <a:spcPct val="120000"/>
              </a:lnSpc>
              <a:spcBef>
                <a:spcPts val="0"/>
              </a:spcBef>
              <a:buFont typeface="Wingdings" panose="05000000000000000000" pitchFamily="2" charset="2"/>
              <a:buChar char="ü"/>
            </a:pPr>
            <a:r>
              <a:rPr lang="fr-FR" b="1" dirty="0" smtClean="0"/>
              <a:t>Tabac </a:t>
            </a:r>
            <a:r>
              <a:rPr lang="fr-FR" b="1" dirty="0"/>
              <a:t>et alcoolisme,</a:t>
            </a:r>
          </a:p>
          <a:p>
            <a:pPr>
              <a:lnSpc>
                <a:spcPct val="120000"/>
              </a:lnSpc>
              <a:spcBef>
                <a:spcPts val="0"/>
              </a:spcBef>
              <a:buFont typeface="Wingdings" panose="05000000000000000000" pitchFamily="2" charset="2"/>
              <a:buChar char="ü"/>
            </a:pPr>
            <a:r>
              <a:rPr lang="fr-FR" b="1" dirty="0" smtClean="0"/>
              <a:t>Obésité</a:t>
            </a:r>
            <a:endParaRPr lang="fr-FR" b="1" dirty="0"/>
          </a:p>
          <a:p>
            <a:pPr>
              <a:lnSpc>
                <a:spcPct val="120000"/>
              </a:lnSpc>
              <a:spcBef>
                <a:spcPts val="0"/>
              </a:spcBef>
              <a:buFont typeface="Wingdings" panose="05000000000000000000" pitchFamily="2" charset="2"/>
              <a:buChar char="ü"/>
            </a:pPr>
            <a:r>
              <a:rPr lang="fr-FR" b="1" dirty="0" smtClean="0"/>
              <a:t>Diabète </a:t>
            </a:r>
            <a:endParaRPr lang="fr-FR" b="1" dirty="0"/>
          </a:p>
          <a:p>
            <a:pPr>
              <a:lnSpc>
                <a:spcPct val="120000"/>
              </a:lnSpc>
              <a:spcBef>
                <a:spcPts val="0"/>
              </a:spcBef>
              <a:buFont typeface="Wingdings" panose="05000000000000000000" pitchFamily="2" charset="2"/>
              <a:buChar char="ü"/>
            </a:pPr>
            <a:r>
              <a:rPr lang="fr-FR" b="1" dirty="0" smtClean="0"/>
              <a:t>Facteurs </a:t>
            </a:r>
            <a:r>
              <a:rPr lang="fr-FR" b="1" dirty="0"/>
              <a:t>hormonaux</a:t>
            </a:r>
          </a:p>
          <a:p>
            <a:pPr>
              <a:lnSpc>
                <a:spcPct val="120000"/>
              </a:lnSpc>
              <a:spcBef>
                <a:spcPts val="0"/>
              </a:spcBef>
              <a:buFont typeface="Wingdings" panose="05000000000000000000" pitchFamily="2" charset="2"/>
              <a:buChar char="ü"/>
            </a:pPr>
            <a:r>
              <a:rPr lang="fr-FR" b="1" dirty="0" smtClean="0"/>
              <a:t>Sédentarité</a:t>
            </a:r>
            <a:endParaRPr lang="fr-FR" b="1" dirty="0"/>
          </a:p>
        </p:txBody>
      </p:sp>
    </p:spTree>
    <p:extLst>
      <p:ext uri="{BB962C8B-B14F-4D97-AF65-F5344CB8AC3E}">
        <p14:creationId xmlns:p14="http://schemas.microsoft.com/office/powerpoint/2010/main" val="18645107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18322" y="655983"/>
            <a:ext cx="10515600" cy="5600493"/>
          </a:xfrm>
        </p:spPr>
        <p:txBody>
          <a:bodyPr/>
          <a:lstStyle/>
          <a:p>
            <a:pPr marL="0" indent="0">
              <a:buNone/>
            </a:pPr>
            <a:r>
              <a:rPr lang="fr-FR" sz="3200" b="1" dirty="0" smtClean="0">
                <a:solidFill>
                  <a:srgbClr val="00B050"/>
                </a:solidFill>
              </a:rPr>
              <a:t>B. Formation </a:t>
            </a:r>
            <a:r>
              <a:rPr lang="fr-FR" sz="3200" b="1" dirty="0">
                <a:solidFill>
                  <a:srgbClr val="00B050"/>
                </a:solidFill>
              </a:rPr>
              <a:t>de la plaque </a:t>
            </a:r>
            <a:r>
              <a:rPr lang="fr-FR" sz="3200" b="1" dirty="0" smtClean="0">
                <a:solidFill>
                  <a:srgbClr val="00B050"/>
                </a:solidFill>
              </a:rPr>
              <a:t>d’athérome :</a:t>
            </a:r>
          </a:p>
          <a:p>
            <a:pPr marL="0" indent="0" algn="ctr">
              <a:buNone/>
            </a:pPr>
            <a:r>
              <a:rPr lang="fr-FR" b="1" dirty="0" smtClean="0"/>
              <a:t>5 </a:t>
            </a:r>
            <a:r>
              <a:rPr lang="fr-FR" b="1" dirty="0"/>
              <a:t>étapes</a:t>
            </a:r>
            <a:endParaRPr lang="fr-FR" dirty="0"/>
          </a:p>
          <a:p>
            <a:pPr marL="0" indent="0">
              <a:buNone/>
            </a:pPr>
            <a:r>
              <a:rPr lang="fr-FR" sz="3200" b="1" dirty="0" smtClean="0">
                <a:solidFill>
                  <a:srgbClr val="FF0000"/>
                </a:solidFill>
              </a:rPr>
              <a:t>1. Accumulation </a:t>
            </a:r>
            <a:r>
              <a:rPr lang="fr-FR" sz="3200" b="1" dirty="0">
                <a:solidFill>
                  <a:srgbClr val="FF0000"/>
                </a:solidFill>
              </a:rPr>
              <a:t>de </a:t>
            </a:r>
            <a:r>
              <a:rPr lang="fr-FR" sz="3200" b="1" dirty="0" smtClean="0">
                <a:solidFill>
                  <a:srgbClr val="FF0000"/>
                </a:solidFill>
              </a:rPr>
              <a:t>LDL </a:t>
            </a:r>
            <a:r>
              <a:rPr lang="fr-FR" sz="3200" b="1" dirty="0">
                <a:solidFill>
                  <a:srgbClr val="FF0000"/>
                </a:solidFill>
              </a:rPr>
              <a:t>dans </a:t>
            </a:r>
            <a:r>
              <a:rPr lang="fr-FR" sz="3200" b="1" dirty="0" smtClean="0">
                <a:solidFill>
                  <a:srgbClr val="FF0000"/>
                </a:solidFill>
              </a:rPr>
              <a:t>l’intima</a:t>
            </a:r>
            <a:r>
              <a:rPr lang="fr-FR" sz="3200" b="1" dirty="0">
                <a:solidFill>
                  <a:srgbClr val="FF0000"/>
                </a:solidFill>
              </a:rPr>
              <a:t> </a:t>
            </a:r>
            <a:r>
              <a:rPr lang="fr-FR" sz="3200" b="1" dirty="0" smtClean="0">
                <a:solidFill>
                  <a:srgbClr val="FF0000"/>
                </a:solidFill>
              </a:rPr>
              <a:t>:</a:t>
            </a:r>
          </a:p>
          <a:p>
            <a:pPr marL="0" indent="0">
              <a:buNone/>
            </a:pPr>
            <a:r>
              <a:rPr lang="fr-FR" dirty="0"/>
              <a:t> Pénétration passive et l'accumulation des lipoprotéines de basse densité (LDL-Cholestérol) dans </a:t>
            </a:r>
            <a:r>
              <a:rPr lang="fr-FR" dirty="0" smtClean="0"/>
              <a:t>l'intima</a:t>
            </a:r>
          </a:p>
          <a:p>
            <a:pPr marL="0" indent="0">
              <a:buNone/>
            </a:pPr>
            <a:r>
              <a:rPr lang="fr-FR" dirty="0" smtClean="0"/>
              <a:t>Lésions endothéliales, HTA, </a:t>
            </a:r>
            <a:r>
              <a:rPr lang="fr-FR" dirty="0" err="1" smtClean="0"/>
              <a:t>hyperlipidemie</a:t>
            </a:r>
            <a:r>
              <a:rPr lang="fr-FR" dirty="0" smtClean="0"/>
              <a:t>, Tabac, infectieux, immunologiques</a:t>
            </a:r>
            <a:r>
              <a:rPr lang="fr-FR" dirty="0"/>
              <a:t>… </a:t>
            </a:r>
            <a:endParaRPr lang="fr-FR" b="1" dirty="0" smtClean="0">
              <a:solidFill>
                <a:srgbClr val="FF0000"/>
              </a:solidFill>
            </a:endParaRPr>
          </a:p>
        </p:txBody>
      </p:sp>
    </p:spTree>
    <p:extLst>
      <p:ext uri="{BB962C8B-B14F-4D97-AF65-F5344CB8AC3E}">
        <p14:creationId xmlns:p14="http://schemas.microsoft.com/office/powerpoint/2010/main" val="19355489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39418" y="576470"/>
            <a:ext cx="10515600" cy="5600493"/>
          </a:xfrm>
        </p:spPr>
        <p:txBody>
          <a:bodyPr/>
          <a:lstStyle/>
          <a:p>
            <a:pPr marL="0" indent="0">
              <a:buNone/>
            </a:pPr>
            <a:r>
              <a:rPr lang="fr-FR" sz="3200" b="1" dirty="0" smtClean="0">
                <a:solidFill>
                  <a:srgbClr val="00B050"/>
                </a:solidFill>
              </a:rPr>
              <a:t>B. Formation </a:t>
            </a:r>
            <a:r>
              <a:rPr lang="fr-FR" sz="3200" b="1" dirty="0">
                <a:solidFill>
                  <a:srgbClr val="00B050"/>
                </a:solidFill>
              </a:rPr>
              <a:t>de la plaque </a:t>
            </a:r>
            <a:r>
              <a:rPr lang="fr-FR" sz="3200" b="1" dirty="0" smtClean="0">
                <a:solidFill>
                  <a:srgbClr val="00B050"/>
                </a:solidFill>
              </a:rPr>
              <a:t>d’athérome :</a:t>
            </a:r>
          </a:p>
          <a:p>
            <a:pPr marL="0" indent="0" algn="ctr">
              <a:buNone/>
            </a:pPr>
            <a:r>
              <a:rPr lang="fr-FR" b="1" dirty="0" smtClean="0"/>
              <a:t>5 </a:t>
            </a:r>
            <a:r>
              <a:rPr lang="fr-FR" b="1" dirty="0"/>
              <a:t>étapes</a:t>
            </a:r>
            <a:endParaRPr lang="fr-FR" dirty="0"/>
          </a:p>
          <a:p>
            <a:pPr marL="0" indent="0">
              <a:buNone/>
            </a:pPr>
            <a:r>
              <a:rPr lang="fr-FR" sz="3200" b="1" dirty="0" smtClean="0">
                <a:solidFill>
                  <a:srgbClr val="FF0000"/>
                </a:solidFill>
              </a:rPr>
              <a:t>2. Oxydation du LDL :</a:t>
            </a:r>
          </a:p>
          <a:p>
            <a:pPr marL="0" indent="0">
              <a:buNone/>
            </a:pPr>
            <a:r>
              <a:rPr lang="fr-FR" dirty="0" smtClean="0"/>
              <a:t>Par </a:t>
            </a:r>
            <a:r>
              <a:rPr lang="fr-FR" dirty="0"/>
              <a:t>différents mécanismes notamment enzymatiques et par des radicaux </a:t>
            </a:r>
            <a:r>
              <a:rPr lang="fr-FR" dirty="0" smtClean="0"/>
              <a:t>libres (</a:t>
            </a:r>
            <a:r>
              <a:rPr lang="fr-FR" dirty="0"/>
              <a:t>NO</a:t>
            </a:r>
            <a:r>
              <a:rPr lang="fr-FR" dirty="0" smtClean="0"/>
              <a:t>) </a:t>
            </a:r>
            <a:r>
              <a:rPr lang="fr-FR" dirty="0"/>
              <a:t>au contact des cellules </a:t>
            </a:r>
            <a:r>
              <a:rPr lang="fr-FR" dirty="0" smtClean="0"/>
              <a:t>endothéliales; </a:t>
            </a:r>
            <a:r>
              <a:rPr lang="fr-FR" dirty="0"/>
              <a:t>des cellules musculaires </a:t>
            </a:r>
            <a:r>
              <a:rPr lang="fr-FR" dirty="0" smtClean="0"/>
              <a:t>lisses; </a:t>
            </a:r>
            <a:r>
              <a:rPr lang="fr-FR" dirty="0"/>
              <a:t>ou des macrophages avec dysfonctionnement </a:t>
            </a:r>
            <a:r>
              <a:rPr lang="fr-FR" dirty="0" smtClean="0"/>
              <a:t>endothélial</a:t>
            </a:r>
            <a:endParaRPr lang="fr-FR" dirty="0">
              <a:solidFill>
                <a:srgbClr val="FF0000"/>
              </a:solidFill>
            </a:endParaRPr>
          </a:p>
        </p:txBody>
      </p:sp>
    </p:spTree>
    <p:extLst>
      <p:ext uri="{BB962C8B-B14F-4D97-AF65-F5344CB8AC3E}">
        <p14:creationId xmlns:p14="http://schemas.microsoft.com/office/powerpoint/2010/main" val="23967366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39418" y="496957"/>
            <a:ext cx="10515600" cy="5943600"/>
          </a:xfrm>
        </p:spPr>
        <p:txBody>
          <a:bodyPr/>
          <a:lstStyle/>
          <a:p>
            <a:pPr marL="0" indent="0">
              <a:buNone/>
            </a:pPr>
            <a:r>
              <a:rPr lang="fr-FR" sz="3200" b="1" dirty="0" smtClean="0">
                <a:solidFill>
                  <a:srgbClr val="00B050"/>
                </a:solidFill>
              </a:rPr>
              <a:t>B. Formation </a:t>
            </a:r>
            <a:r>
              <a:rPr lang="fr-FR" sz="3200" b="1" dirty="0">
                <a:solidFill>
                  <a:srgbClr val="00B050"/>
                </a:solidFill>
              </a:rPr>
              <a:t>de la plaque </a:t>
            </a:r>
            <a:r>
              <a:rPr lang="fr-FR" sz="3200" b="1" dirty="0" smtClean="0">
                <a:solidFill>
                  <a:srgbClr val="00B050"/>
                </a:solidFill>
              </a:rPr>
              <a:t>d’athérome :</a:t>
            </a:r>
          </a:p>
          <a:p>
            <a:pPr marL="0" indent="0" algn="ctr">
              <a:buNone/>
            </a:pPr>
            <a:r>
              <a:rPr lang="fr-FR" b="1" dirty="0" smtClean="0"/>
              <a:t>5 étapes</a:t>
            </a:r>
            <a:endParaRPr lang="fr-FR" dirty="0" smtClean="0"/>
          </a:p>
          <a:p>
            <a:pPr marL="0" indent="0">
              <a:buNone/>
            </a:pPr>
            <a:r>
              <a:rPr lang="fr-FR" sz="3200" b="1" dirty="0" smtClean="0">
                <a:solidFill>
                  <a:srgbClr val="FF0000"/>
                </a:solidFill>
              </a:rPr>
              <a:t>3. Recrutement des monocytes macrophages :</a:t>
            </a:r>
          </a:p>
          <a:p>
            <a:pPr marL="0" lvl="0" indent="0">
              <a:lnSpc>
                <a:spcPct val="100000"/>
              </a:lnSpc>
              <a:spcBef>
                <a:spcPts val="0"/>
              </a:spcBef>
              <a:buNone/>
            </a:pPr>
            <a:r>
              <a:rPr lang="fr-FR" b="1" dirty="0"/>
              <a:t>Activation des cellules </a:t>
            </a:r>
            <a:r>
              <a:rPr lang="fr-FR" b="1" dirty="0" smtClean="0"/>
              <a:t>endothéliales par</a:t>
            </a:r>
            <a:r>
              <a:rPr lang="fr-FR" b="1" dirty="0"/>
              <a:t> </a:t>
            </a:r>
            <a:r>
              <a:rPr lang="fr-FR" dirty="0" smtClean="0"/>
              <a:t>l’influence </a:t>
            </a:r>
            <a:r>
              <a:rPr lang="fr-FR" dirty="0"/>
              <a:t>des LDL oxydés </a:t>
            </a:r>
            <a:r>
              <a:rPr lang="fr-FR" dirty="0" smtClean="0"/>
              <a:t>qui sécrètent </a:t>
            </a:r>
            <a:r>
              <a:rPr lang="fr-FR" dirty="0"/>
              <a:t>des </a:t>
            </a:r>
            <a:r>
              <a:rPr lang="fr-FR" dirty="0" smtClean="0"/>
              <a:t>médiateurs (</a:t>
            </a:r>
            <a:r>
              <a:rPr lang="fr-FR" dirty="0"/>
              <a:t>cytokines pro-inflammatoires) </a:t>
            </a:r>
            <a:endParaRPr lang="fr-FR" dirty="0" smtClean="0"/>
          </a:p>
          <a:p>
            <a:pPr marL="0" lvl="0" indent="0">
              <a:lnSpc>
                <a:spcPct val="100000"/>
              </a:lnSpc>
              <a:spcBef>
                <a:spcPts val="0"/>
              </a:spcBef>
              <a:buNone/>
            </a:pPr>
            <a:r>
              <a:rPr lang="fr-FR" dirty="0" smtClean="0"/>
              <a:t>et </a:t>
            </a:r>
            <a:r>
              <a:rPr lang="fr-FR" dirty="0"/>
              <a:t>expression de molécules de surface induisant l’attachement et la migration des leucocytes à travers la membrane </a:t>
            </a:r>
            <a:r>
              <a:rPr lang="fr-FR" dirty="0" smtClean="0"/>
              <a:t>endothéliale ( </a:t>
            </a:r>
            <a:r>
              <a:rPr lang="fr-FR" dirty="0"/>
              <a:t>adhésion des monocytes à l'endothélium et pénétration de ces monocytes au niveau de l'intima</a:t>
            </a:r>
            <a:r>
              <a:rPr lang="fr-FR" dirty="0" smtClean="0"/>
              <a:t>)</a:t>
            </a:r>
          </a:p>
          <a:p>
            <a:pPr marL="0" lvl="0" indent="0">
              <a:lnSpc>
                <a:spcPct val="100000"/>
              </a:lnSpc>
              <a:spcBef>
                <a:spcPts val="0"/>
              </a:spcBef>
              <a:buNone/>
            </a:pPr>
            <a:r>
              <a:rPr lang="fr-FR" dirty="0" smtClean="0"/>
              <a:t>qui </a:t>
            </a:r>
            <a:r>
              <a:rPr lang="fr-FR" dirty="0"/>
              <a:t>facilitent le développement de la lésion par recrutement de monocytes, et facilitent leur transformation en macrophages </a:t>
            </a:r>
            <a:r>
              <a:rPr lang="fr-FR" dirty="0" smtClean="0"/>
              <a:t>tissulaires, Il </a:t>
            </a:r>
            <a:r>
              <a:rPr lang="fr-FR" dirty="0"/>
              <a:t>y’a ainsi une libération de facteur chimiotactique pour les monocytes et les lymphocytes</a:t>
            </a:r>
            <a:r>
              <a:rPr lang="fr-FR" dirty="0" smtClean="0"/>
              <a:t>,</a:t>
            </a:r>
            <a:endParaRPr lang="fr-FR" dirty="0"/>
          </a:p>
        </p:txBody>
      </p:sp>
    </p:spTree>
    <p:extLst>
      <p:ext uri="{BB962C8B-B14F-4D97-AF65-F5344CB8AC3E}">
        <p14:creationId xmlns:p14="http://schemas.microsoft.com/office/powerpoint/2010/main" val="3846343491"/>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10627</TotalTime>
  <Words>1037</Words>
  <Application>Microsoft Office PowerPoint</Application>
  <PresentationFormat>Grand écran</PresentationFormat>
  <Paragraphs>115</Paragraphs>
  <Slides>25</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25</vt:i4>
      </vt:variant>
    </vt:vector>
  </HeadingPairs>
  <TitlesOfParts>
    <vt:vector size="31" baseType="lpstr">
      <vt:lpstr>Arial</vt:lpstr>
      <vt:lpstr>Calibri</vt:lpstr>
      <vt:lpstr>Calibri Light</vt:lpstr>
      <vt:lpstr>Times New Roman</vt:lpstr>
      <vt:lpstr>Wingdings</vt:lpstr>
      <vt:lpstr>Thème Office</vt:lpstr>
      <vt:lpstr>L’athérosclérose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chahla</dc:creator>
  <cp:lastModifiedBy>chahla</cp:lastModifiedBy>
  <cp:revision>38</cp:revision>
  <dcterms:created xsi:type="dcterms:W3CDTF">2022-10-21T18:58:51Z</dcterms:created>
  <dcterms:modified xsi:type="dcterms:W3CDTF">2023-10-25T11:34:40Z</dcterms:modified>
</cp:coreProperties>
</file>