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81" r:id="rId4"/>
    <p:sldId id="304" r:id="rId5"/>
    <p:sldId id="305" r:id="rId6"/>
    <p:sldId id="279" r:id="rId7"/>
    <p:sldId id="306" r:id="rId8"/>
    <p:sldId id="280" r:id="rId9"/>
    <p:sldId id="283" r:id="rId10"/>
    <p:sldId id="310" r:id="rId11"/>
    <p:sldId id="312" r:id="rId12"/>
    <p:sldId id="315" r:id="rId13"/>
    <p:sldId id="316" r:id="rId14"/>
    <p:sldId id="307" r:id="rId15"/>
    <p:sldId id="314" r:id="rId16"/>
    <p:sldId id="317" r:id="rId17"/>
    <p:sldId id="335" r:id="rId18"/>
    <p:sldId id="334" r:id="rId19"/>
    <p:sldId id="336" r:id="rId20"/>
    <p:sldId id="320" r:id="rId21"/>
    <p:sldId id="321" r:id="rId22"/>
    <p:sldId id="322" r:id="rId23"/>
    <p:sldId id="285" r:id="rId24"/>
    <p:sldId id="337" r:id="rId25"/>
    <p:sldId id="300" r:id="rId26"/>
    <p:sldId id="289" r:id="rId27"/>
    <p:sldId id="287" r:id="rId28"/>
    <p:sldId id="338" r:id="rId29"/>
    <p:sldId id="291" r:id="rId30"/>
    <p:sldId id="339" r:id="rId31"/>
    <p:sldId id="293" r:id="rId32"/>
    <p:sldId id="340" r:id="rId33"/>
    <p:sldId id="342" r:id="rId34"/>
    <p:sldId id="295" r:id="rId35"/>
    <p:sldId id="341" r:id="rId36"/>
    <p:sldId id="343" r:id="rId37"/>
    <p:sldId id="330" r:id="rId38"/>
    <p:sldId id="344" r:id="rId39"/>
    <p:sldId id="346" r:id="rId40"/>
    <p:sldId id="349" r:id="rId41"/>
    <p:sldId id="348" r:id="rId4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9E9951-5C38-4101-A89C-C284F1543A02}" type="doc">
      <dgm:prSet loTypeId="urn:microsoft.com/office/officeart/2008/layout/AlternatingHexagons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09905599-D216-49A6-8545-5623C9176EA9}">
      <dgm:prSet phldrT="[Texte]"/>
      <dgm:spPr/>
      <dgm:t>
        <a:bodyPr/>
        <a:lstStyle/>
        <a:p>
          <a:r>
            <a:rPr lang="fr-FR" b="1" dirty="0" smtClean="0"/>
            <a:t>Douleur</a:t>
          </a:r>
          <a:endParaRPr lang="fr-FR" b="1" dirty="0"/>
        </a:p>
      </dgm:t>
    </dgm:pt>
    <dgm:pt modelId="{251E42AB-76FE-42E2-87C5-663ECFD987BD}" type="parTrans" cxnId="{05FFF77F-A67A-4A4D-BD72-365C8D807819}">
      <dgm:prSet/>
      <dgm:spPr/>
      <dgm:t>
        <a:bodyPr/>
        <a:lstStyle/>
        <a:p>
          <a:endParaRPr lang="fr-FR"/>
        </a:p>
      </dgm:t>
    </dgm:pt>
    <dgm:pt modelId="{4492B60F-8893-4A73-8022-4F9BA29CDC83}" type="sibTrans" cxnId="{05FFF77F-A67A-4A4D-BD72-365C8D807819}">
      <dgm:prSet custT="1"/>
      <dgm:spPr/>
      <dgm:t>
        <a:bodyPr/>
        <a:lstStyle/>
        <a:p>
          <a:r>
            <a:rPr lang="fr-FR" sz="3600" b="1" dirty="0" smtClean="0"/>
            <a:t>Chaleur</a:t>
          </a:r>
          <a:endParaRPr lang="fr-FR" sz="2800" b="1" dirty="0"/>
        </a:p>
      </dgm:t>
    </dgm:pt>
    <dgm:pt modelId="{C833A7F8-5F02-4F8E-B1F4-A5E95181643C}">
      <dgm:prSet phldrT="[Texte]"/>
      <dgm:spPr/>
      <dgm:t>
        <a:bodyPr/>
        <a:lstStyle/>
        <a:p>
          <a:r>
            <a:rPr lang="fr-FR" b="1" dirty="0" smtClean="0"/>
            <a:t>Rougeur</a:t>
          </a:r>
          <a:endParaRPr lang="fr-FR" b="1" dirty="0"/>
        </a:p>
      </dgm:t>
    </dgm:pt>
    <dgm:pt modelId="{1FE99EE7-DC23-4B99-9E51-A91AE90D7BA4}" type="sibTrans" cxnId="{79689062-9CA0-4708-AD03-96EA94FAAD22}">
      <dgm:prSet custT="1"/>
      <dgm:spPr/>
      <dgm:t>
        <a:bodyPr/>
        <a:lstStyle/>
        <a:p>
          <a:r>
            <a:rPr lang="fr-FR" sz="3600" b="1" dirty="0" smtClean="0"/>
            <a:t>Tumeur</a:t>
          </a:r>
          <a:endParaRPr lang="fr-FR" sz="2300" b="1" dirty="0"/>
        </a:p>
      </dgm:t>
    </dgm:pt>
    <dgm:pt modelId="{38C11BD4-0F5C-4683-A500-B0C0C1243245}" type="parTrans" cxnId="{79689062-9CA0-4708-AD03-96EA94FAAD22}">
      <dgm:prSet/>
      <dgm:spPr/>
      <dgm:t>
        <a:bodyPr/>
        <a:lstStyle/>
        <a:p>
          <a:endParaRPr lang="fr-FR"/>
        </a:p>
      </dgm:t>
    </dgm:pt>
    <dgm:pt modelId="{545DA6D9-5BD5-48E4-9FC5-099AF7C77DD8}" type="pres">
      <dgm:prSet presAssocID="{449E9951-5C38-4101-A89C-C284F1543A0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B5BD41CF-268E-4E72-956C-4103B84A0D74}" type="pres">
      <dgm:prSet presAssocID="{09905599-D216-49A6-8545-5623C9176EA9}" presName="composite" presStyleCnt="0"/>
      <dgm:spPr/>
    </dgm:pt>
    <dgm:pt modelId="{ECC088D2-813A-46FC-B4CE-15D371E7C5EA}" type="pres">
      <dgm:prSet presAssocID="{09905599-D216-49A6-8545-5623C9176EA9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0E7AF4E-E68B-43FA-9335-AC7A591CA581}" type="pres">
      <dgm:prSet presAssocID="{09905599-D216-49A6-8545-5623C9176EA9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8E9912-8970-440D-9AD8-2FB8D04CAE13}" type="pres">
      <dgm:prSet presAssocID="{09905599-D216-49A6-8545-5623C9176EA9}" presName="BalanceSpacing" presStyleCnt="0"/>
      <dgm:spPr/>
    </dgm:pt>
    <dgm:pt modelId="{44E1F83B-1B69-4FDA-BD0B-17913A267628}" type="pres">
      <dgm:prSet presAssocID="{09905599-D216-49A6-8545-5623C9176EA9}" presName="BalanceSpacing1" presStyleCnt="0"/>
      <dgm:spPr/>
    </dgm:pt>
    <dgm:pt modelId="{BA1F18F2-EA27-4020-99AA-9E954D96AEFD}" type="pres">
      <dgm:prSet presAssocID="{4492B60F-8893-4A73-8022-4F9BA29CDC83}" presName="Accent1Text" presStyleLbl="node1" presStyleIdx="1" presStyleCnt="4"/>
      <dgm:spPr/>
      <dgm:t>
        <a:bodyPr/>
        <a:lstStyle/>
        <a:p>
          <a:endParaRPr lang="fr-FR"/>
        </a:p>
      </dgm:t>
    </dgm:pt>
    <dgm:pt modelId="{CAC7D8DB-3B4B-40B6-9359-89049BCB0FA6}" type="pres">
      <dgm:prSet presAssocID="{4492B60F-8893-4A73-8022-4F9BA29CDC83}" presName="spaceBetweenRectangles" presStyleCnt="0"/>
      <dgm:spPr/>
    </dgm:pt>
    <dgm:pt modelId="{260DD57C-AFB2-47E1-8809-2033A77D4E6F}" type="pres">
      <dgm:prSet presAssocID="{C833A7F8-5F02-4F8E-B1F4-A5E95181643C}" presName="composite" presStyleCnt="0"/>
      <dgm:spPr/>
    </dgm:pt>
    <dgm:pt modelId="{328EF336-E539-4234-8CCC-97CB2A2298BC}" type="pres">
      <dgm:prSet presAssocID="{C833A7F8-5F02-4F8E-B1F4-A5E95181643C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B578E4F-51E2-4401-9308-E7F542FF44FC}" type="pres">
      <dgm:prSet presAssocID="{C833A7F8-5F02-4F8E-B1F4-A5E95181643C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DCCFEB1-75A7-4886-BB90-3CA1B7E131EC}" type="pres">
      <dgm:prSet presAssocID="{C833A7F8-5F02-4F8E-B1F4-A5E95181643C}" presName="BalanceSpacing" presStyleCnt="0"/>
      <dgm:spPr/>
    </dgm:pt>
    <dgm:pt modelId="{14D662FC-047A-4A0E-80D7-AACA4DAAE8A7}" type="pres">
      <dgm:prSet presAssocID="{C833A7F8-5F02-4F8E-B1F4-A5E95181643C}" presName="BalanceSpacing1" presStyleCnt="0"/>
      <dgm:spPr/>
    </dgm:pt>
    <dgm:pt modelId="{28A7CE01-62D1-4C2F-9B29-ACED619A13D9}" type="pres">
      <dgm:prSet presAssocID="{1FE99EE7-DC23-4B99-9E51-A91AE90D7BA4}" presName="Accent1Text" presStyleLbl="node1" presStyleIdx="3" presStyleCnt="4" custScaleX="101372" custLinFactNeighborY="0"/>
      <dgm:spPr/>
      <dgm:t>
        <a:bodyPr/>
        <a:lstStyle/>
        <a:p>
          <a:endParaRPr lang="fr-FR"/>
        </a:p>
      </dgm:t>
    </dgm:pt>
  </dgm:ptLst>
  <dgm:cxnLst>
    <dgm:cxn modelId="{F417E4B4-3D9C-4A3B-B2DD-ADA693237383}" type="presOf" srcId="{4492B60F-8893-4A73-8022-4F9BA29CDC83}" destId="{BA1F18F2-EA27-4020-99AA-9E954D96AEFD}" srcOrd="0" destOrd="0" presId="urn:microsoft.com/office/officeart/2008/layout/AlternatingHexagons"/>
    <dgm:cxn modelId="{403A7C5F-0C85-406E-B997-DE37C7F684CD}" type="presOf" srcId="{449E9951-5C38-4101-A89C-C284F1543A02}" destId="{545DA6D9-5BD5-48E4-9FC5-099AF7C77DD8}" srcOrd="0" destOrd="0" presId="urn:microsoft.com/office/officeart/2008/layout/AlternatingHexagons"/>
    <dgm:cxn modelId="{05FFF77F-A67A-4A4D-BD72-365C8D807819}" srcId="{449E9951-5C38-4101-A89C-C284F1543A02}" destId="{09905599-D216-49A6-8545-5623C9176EA9}" srcOrd="0" destOrd="0" parTransId="{251E42AB-76FE-42E2-87C5-663ECFD987BD}" sibTransId="{4492B60F-8893-4A73-8022-4F9BA29CDC83}"/>
    <dgm:cxn modelId="{EC797DDD-12E2-41EE-B0C4-FA52388A43C5}" type="presOf" srcId="{C833A7F8-5F02-4F8E-B1F4-A5E95181643C}" destId="{328EF336-E539-4234-8CCC-97CB2A2298BC}" srcOrd="0" destOrd="0" presId="urn:microsoft.com/office/officeart/2008/layout/AlternatingHexagons"/>
    <dgm:cxn modelId="{48355CC4-F6FE-48F5-A0FB-B07BE50AA955}" type="presOf" srcId="{09905599-D216-49A6-8545-5623C9176EA9}" destId="{ECC088D2-813A-46FC-B4CE-15D371E7C5EA}" srcOrd="0" destOrd="0" presId="urn:microsoft.com/office/officeart/2008/layout/AlternatingHexagons"/>
    <dgm:cxn modelId="{A99F160E-E298-4AD0-B71C-6E1CF468A94A}" type="presOf" srcId="{1FE99EE7-DC23-4B99-9E51-A91AE90D7BA4}" destId="{28A7CE01-62D1-4C2F-9B29-ACED619A13D9}" srcOrd="0" destOrd="0" presId="urn:microsoft.com/office/officeart/2008/layout/AlternatingHexagons"/>
    <dgm:cxn modelId="{79689062-9CA0-4708-AD03-96EA94FAAD22}" srcId="{449E9951-5C38-4101-A89C-C284F1543A02}" destId="{C833A7F8-5F02-4F8E-B1F4-A5E95181643C}" srcOrd="1" destOrd="0" parTransId="{38C11BD4-0F5C-4683-A500-B0C0C1243245}" sibTransId="{1FE99EE7-DC23-4B99-9E51-A91AE90D7BA4}"/>
    <dgm:cxn modelId="{1051D2A6-60AA-4F0D-B16B-8AAC7B2F73FC}" type="presParOf" srcId="{545DA6D9-5BD5-48E4-9FC5-099AF7C77DD8}" destId="{B5BD41CF-268E-4E72-956C-4103B84A0D74}" srcOrd="0" destOrd="0" presId="urn:microsoft.com/office/officeart/2008/layout/AlternatingHexagons"/>
    <dgm:cxn modelId="{54BF5672-C2F0-454A-9726-C25ACB30EA40}" type="presParOf" srcId="{B5BD41CF-268E-4E72-956C-4103B84A0D74}" destId="{ECC088D2-813A-46FC-B4CE-15D371E7C5EA}" srcOrd="0" destOrd="0" presId="urn:microsoft.com/office/officeart/2008/layout/AlternatingHexagons"/>
    <dgm:cxn modelId="{CB5186AE-E703-4B94-AEA3-827C43CA85FD}" type="presParOf" srcId="{B5BD41CF-268E-4E72-956C-4103B84A0D74}" destId="{00E7AF4E-E68B-43FA-9335-AC7A591CA581}" srcOrd="1" destOrd="0" presId="urn:microsoft.com/office/officeart/2008/layout/AlternatingHexagons"/>
    <dgm:cxn modelId="{83412166-D5D9-43EB-8F8D-3360F43B474A}" type="presParOf" srcId="{B5BD41CF-268E-4E72-956C-4103B84A0D74}" destId="{B08E9912-8970-440D-9AD8-2FB8D04CAE13}" srcOrd="2" destOrd="0" presId="urn:microsoft.com/office/officeart/2008/layout/AlternatingHexagons"/>
    <dgm:cxn modelId="{A39BFC98-46FA-4981-84BB-052646B40D76}" type="presParOf" srcId="{B5BD41CF-268E-4E72-956C-4103B84A0D74}" destId="{44E1F83B-1B69-4FDA-BD0B-17913A267628}" srcOrd="3" destOrd="0" presId="urn:microsoft.com/office/officeart/2008/layout/AlternatingHexagons"/>
    <dgm:cxn modelId="{A6E1C73B-E438-4F77-87EC-E9EADBC0AB8D}" type="presParOf" srcId="{B5BD41CF-268E-4E72-956C-4103B84A0D74}" destId="{BA1F18F2-EA27-4020-99AA-9E954D96AEFD}" srcOrd="4" destOrd="0" presId="urn:microsoft.com/office/officeart/2008/layout/AlternatingHexagons"/>
    <dgm:cxn modelId="{06BACAB1-E926-4CA8-8252-548805D6851E}" type="presParOf" srcId="{545DA6D9-5BD5-48E4-9FC5-099AF7C77DD8}" destId="{CAC7D8DB-3B4B-40B6-9359-89049BCB0FA6}" srcOrd="1" destOrd="0" presId="urn:microsoft.com/office/officeart/2008/layout/AlternatingHexagons"/>
    <dgm:cxn modelId="{5E51935D-DA7F-4B66-89FD-502261B77699}" type="presParOf" srcId="{545DA6D9-5BD5-48E4-9FC5-099AF7C77DD8}" destId="{260DD57C-AFB2-47E1-8809-2033A77D4E6F}" srcOrd="2" destOrd="0" presId="urn:microsoft.com/office/officeart/2008/layout/AlternatingHexagons"/>
    <dgm:cxn modelId="{66755A6C-C6A2-4E8A-A3E1-4B62D49C3EC1}" type="presParOf" srcId="{260DD57C-AFB2-47E1-8809-2033A77D4E6F}" destId="{328EF336-E539-4234-8CCC-97CB2A2298BC}" srcOrd="0" destOrd="0" presId="urn:microsoft.com/office/officeart/2008/layout/AlternatingHexagons"/>
    <dgm:cxn modelId="{AEEE5655-1428-4CDE-A026-1C7B9BA97383}" type="presParOf" srcId="{260DD57C-AFB2-47E1-8809-2033A77D4E6F}" destId="{5B578E4F-51E2-4401-9308-E7F542FF44FC}" srcOrd="1" destOrd="0" presId="urn:microsoft.com/office/officeart/2008/layout/AlternatingHexagons"/>
    <dgm:cxn modelId="{21CE8F40-0AE6-4F42-BBAA-1136D1C958A3}" type="presParOf" srcId="{260DD57C-AFB2-47E1-8809-2033A77D4E6F}" destId="{3DCCFEB1-75A7-4886-BB90-3CA1B7E131EC}" srcOrd="2" destOrd="0" presId="urn:microsoft.com/office/officeart/2008/layout/AlternatingHexagons"/>
    <dgm:cxn modelId="{9654D3C6-1407-4D70-816A-5EE0943A151D}" type="presParOf" srcId="{260DD57C-AFB2-47E1-8809-2033A77D4E6F}" destId="{14D662FC-047A-4A0E-80D7-AACA4DAAE8A7}" srcOrd="3" destOrd="0" presId="urn:microsoft.com/office/officeart/2008/layout/AlternatingHexagons"/>
    <dgm:cxn modelId="{75F33510-6B63-4352-8434-78267B837CEA}" type="presParOf" srcId="{260DD57C-AFB2-47E1-8809-2033A77D4E6F}" destId="{28A7CE01-62D1-4C2F-9B29-ACED619A13D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C088D2-813A-46FC-B4CE-15D371E7C5EA}">
      <dsp:nvSpPr>
        <dsp:cNvPr id="0" name=""/>
        <dsp:cNvSpPr/>
      </dsp:nvSpPr>
      <dsp:spPr>
        <a:xfrm rot="5400000">
          <a:off x="4560644" y="195239"/>
          <a:ext cx="2984932" cy="2596890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400" b="1" kern="1200" dirty="0" smtClean="0"/>
            <a:t>Douleur</a:t>
          </a:r>
          <a:endParaRPr lang="fr-FR" sz="3400" b="1" kern="1200" dirty="0"/>
        </a:p>
      </dsp:txBody>
      <dsp:txXfrm rot="-5400000">
        <a:off x="5159347" y="466370"/>
        <a:ext cx="1787526" cy="2054628"/>
      </dsp:txXfrm>
    </dsp:sp>
    <dsp:sp modelId="{00E7AF4E-E68B-43FA-9335-AC7A591CA581}">
      <dsp:nvSpPr>
        <dsp:cNvPr id="0" name=""/>
        <dsp:cNvSpPr/>
      </dsp:nvSpPr>
      <dsp:spPr>
        <a:xfrm>
          <a:off x="7430358" y="598205"/>
          <a:ext cx="3331184" cy="179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F18F2-EA27-4020-99AA-9E954D96AEFD}">
      <dsp:nvSpPr>
        <dsp:cNvPr id="0" name=""/>
        <dsp:cNvSpPr/>
      </dsp:nvSpPr>
      <dsp:spPr>
        <a:xfrm rot="5400000">
          <a:off x="1756002" y="195239"/>
          <a:ext cx="2984932" cy="2596890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b="1" kern="1200" dirty="0" smtClean="0"/>
            <a:t>Chaleur</a:t>
          </a:r>
          <a:endParaRPr lang="fr-FR" sz="2800" b="1" kern="1200" dirty="0"/>
        </a:p>
      </dsp:txBody>
      <dsp:txXfrm rot="-5400000">
        <a:off x="2354705" y="466370"/>
        <a:ext cx="1787526" cy="2054628"/>
      </dsp:txXfrm>
    </dsp:sp>
    <dsp:sp modelId="{328EF336-E539-4234-8CCC-97CB2A2298BC}">
      <dsp:nvSpPr>
        <dsp:cNvPr id="0" name=""/>
        <dsp:cNvSpPr/>
      </dsp:nvSpPr>
      <dsp:spPr>
        <a:xfrm rot="5400000">
          <a:off x="3152950" y="2728849"/>
          <a:ext cx="2984932" cy="2596890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400" b="1" kern="1200" dirty="0" smtClean="0"/>
            <a:t>Rougeur</a:t>
          </a:r>
          <a:endParaRPr lang="fr-FR" sz="3400" b="1" kern="1200" dirty="0"/>
        </a:p>
      </dsp:txBody>
      <dsp:txXfrm rot="-5400000">
        <a:off x="3751653" y="2999980"/>
        <a:ext cx="1787526" cy="2054628"/>
      </dsp:txXfrm>
    </dsp:sp>
    <dsp:sp modelId="{5B578E4F-51E2-4401-9308-E7F542FF44FC}">
      <dsp:nvSpPr>
        <dsp:cNvPr id="0" name=""/>
        <dsp:cNvSpPr/>
      </dsp:nvSpPr>
      <dsp:spPr>
        <a:xfrm>
          <a:off x="15787" y="3131815"/>
          <a:ext cx="3223726" cy="1790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A7CE01-62D1-4C2F-9B29-ACED619A13D9}">
      <dsp:nvSpPr>
        <dsp:cNvPr id="0" name=""/>
        <dsp:cNvSpPr/>
      </dsp:nvSpPr>
      <dsp:spPr>
        <a:xfrm rot="5400000">
          <a:off x="5957593" y="2711035"/>
          <a:ext cx="2984932" cy="2632520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b="1" kern="1200" dirty="0" smtClean="0"/>
            <a:t>Tumeur</a:t>
          </a:r>
          <a:endParaRPr lang="fr-FR" sz="2300" b="1" kern="1200" dirty="0"/>
        </a:p>
      </dsp:txBody>
      <dsp:txXfrm rot="-5400000">
        <a:off x="6546652" y="3002950"/>
        <a:ext cx="1806814" cy="2048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104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095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0820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623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7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422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3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6994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70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0437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FECFB-03D4-4103-AFA1-F61E99D6235B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37A51-A7E0-42B9-A684-300F2861E5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74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90870" y="1082605"/>
            <a:ext cx="9144000" cy="2674385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fr-FR" sz="9600" b="1" dirty="0" smtClean="0">
                <a:solidFill>
                  <a:schemeClr val="bg1"/>
                </a:solidFill>
              </a:rPr>
              <a:t>Processus Inflammatoire</a:t>
            </a:r>
            <a:endParaRPr lang="fr-FR" sz="96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90870" y="4230964"/>
            <a:ext cx="9144000" cy="1871662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DR.C.BENCHARIF</a:t>
            </a:r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Maitre-assistante au CHU de BEJAIA</a:t>
            </a:r>
          </a:p>
          <a:p>
            <a:pPr algn="ctr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53773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thologie Générale. Inflammation et Cicatrisation (1) Pr. A. Gérard  ABADJIAN Hotel-Dieu de France Faculté de Médecine USJ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902" y="90283"/>
            <a:ext cx="9144000" cy="66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93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131826" cy="634116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51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5100" b="1" dirty="0">
                <a:solidFill>
                  <a:srgbClr val="FF0000"/>
                </a:solidFill>
              </a:rPr>
              <a:t>la réaction inflammatoire :</a:t>
            </a:r>
            <a:endParaRPr lang="fr-FR" sz="51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4500" b="1" dirty="0" smtClean="0">
                <a:solidFill>
                  <a:srgbClr val="00B050"/>
                </a:solidFill>
                <a:ea typeface="ＭＳ Ｐゴシック" pitchFamily="34" charset="-128"/>
              </a:rPr>
              <a:t>A. Les </a:t>
            </a:r>
            <a:r>
              <a:rPr lang="fr-FR" sz="4500" b="1" dirty="0">
                <a:solidFill>
                  <a:srgbClr val="00B050"/>
                </a:solidFill>
                <a:ea typeface="ＭＳ Ｐゴシック" pitchFamily="34" charset="-128"/>
              </a:rPr>
              <a:t>cellules de l</a:t>
            </a:r>
            <a:r>
              <a:rPr lang="ja-JP" altLang="fr-FR" sz="4500" b="1" dirty="0">
                <a:solidFill>
                  <a:srgbClr val="00B050"/>
                </a:solidFill>
                <a:ea typeface="ＭＳ Ｐゴシック" pitchFamily="34" charset="-128"/>
              </a:rPr>
              <a:t>’</a:t>
            </a:r>
            <a:r>
              <a:rPr lang="fr-FR" altLang="ja-JP" sz="4500" b="1" dirty="0">
                <a:solidFill>
                  <a:srgbClr val="00B050"/>
                </a:solidFill>
                <a:ea typeface="ＭＳ Ｐゴシック" pitchFamily="34" charset="-128"/>
              </a:rPr>
              <a:t>inflammation </a:t>
            </a:r>
            <a:r>
              <a:rPr lang="fr-FR" altLang="ja-JP" sz="4500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  <a:endParaRPr lang="fr-FR" altLang="ja-JP" sz="4500" b="1" dirty="0">
              <a:solidFill>
                <a:srgbClr val="00B050"/>
              </a:solidFill>
              <a:ea typeface="ＭＳ Ｐゴシック" pitchFamily="34" charset="-128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4500" b="1" dirty="0" smtClean="0">
                <a:solidFill>
                  <a:srgbClr val="7030A0"/>
                </a:solidFill>
                <a:ea typeface="ＭＳ Ｐゴシック" pitchFamily="34" charset="-128"/>
              </a:rPr>
              <a:t>1. Les cellules endothéliales : </a:t>
            </a:r>
            <a:r>
              <a:rPr lang="fr-FR" sz="4500" b="1" dirty="0"/>
              <a:t>C</a:t>
            </a:r>
            <a:r>
              <a:rPr lang="fr-FR" sz="4500" b="1" dirty="0" smtClean="0"/>
              <a:t>ellules actives à fonction multiple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3400" dirty="0" smtClean="0"/>
              <a:t>Rôle dans la perméabilité des vaisseaux passage des molécules plasmatiques du sang vers le tissu interstitiel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3400" dirty="0" smtClean="0"/>
              <a:t>Adhésion inter cellulaire : ICAM1 ( molécule d’adhésion inter </a:t>
            </a:r>
            <a:r>
              <a:rPr lang="fr-FR" sz="3400" dirty="0" err="1" smtClean="0"/>
              <a:t>cell</a:t>
            </a:r>
            <a:r>
              <a:rPr lang="fr-FR" sz="3400" dirty="0" smtClean="0"/>
              <a:t>) qui permet l’adhésion des leucocytes au film endothélial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3400" dirty="0" smtClean="0"/>
              <a:t>Récepteurs membranaires pour l’histamine ,</a:t>
            </a:r>
            <a:r>
              <a:rPr lang="fr-FR" sz="3400" dirty="0" err="1" smtClean="0"/>
              <a:t>acetyl</a:t>
            </a:r>
            <a:r>
              <a:rPr lang="fr-FR" sz="3400" dirty="0" smtClean="0"/>
              <a:t> choline ,interleukines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3400" dirty="0" smtClean="0"/>
              <a:t>Synthèse du facteur de coagulation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3400" dirty="0" smtClean="0"/>
              <a:t>Synthèse des collagénases </a:t>
            </a:r>
            <a:r>
              <a:rPr lang="fr-FR" sz="3400" dirty="0" smtClean="0"/>
              <a:t>pour </a:t>
            </a:r>
            <a:r>
              <a:rPr lang="fr-FR" sz="3400" dirty="0" smtClean="0"/>
              <a:t>dégradation des basales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3400" dirty="0" smtClean="0"/>
              <a:t>Synthèse des substances </a:t>
            </a:r>
            <a:r>
              <a:rPr lang="fr-FR" sz="3400" dirty="0" err="1" smtClean="0"/>
              <a:t>chimiotactines</a:t>
            </a:r>
            <a:r>
              <a:rPr lang="fr-FR" sz="3400" dirty="0" smtClean="0"/>
              <a:t> et le facteur de prolifération (granulocytes et monocytes)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3400" dirty="0" smtClean="0"/>
              <a:t>Synthèse des constituants du tissu interstitiel ( pro collagène)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3400" dirty="0" smtClean="0"/>
              <a:t>Immunitaire : cellules présentatrices de l’Ag en association avec le système HLA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fr-FR" sz="3400" b="1" dirty="0">
              <a:solidFill>
                <a:srgbClr val="7030A0"/>
              </a:solidFill>
              <a:ea typeface="ＭＳ Ｐゴシック" pitchFamily="34" charset="-128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3400" b="1" dirty="0" smtClean="0"/>
              <a:t>Elles </a:t>
            </a:r>
            <a:r>
              <a:rPr lang="fr-FR" sz="3400" b="1" dirty="0"/>
              <a:t>sont activées </a:t>
            </a:r>
            <a:r>
              <a:rPr lang="fr-FR" sz="3400" b="1" dirty="0" smtClean="0"/>
              <a:t>par 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3400" dirty="0" smtClean="0"/>
              <a:t>Médiateurs chimiques de l’inflammation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3400" dirty="0" smtClean="0"/>
              <a:t>Endotoxines </a:t>
            </a:r>
            <a:r>
              <a:rPr lang="fr-FR" sz="3400" dirty="0"/>
              <a:t>(</a:t>
            </a:r>
            <a:r>
              <a:rPr lang="fr-FR" sz="3400" dirty="0" smtClean="0"/>
              <a:t>substances </a:t>
            </a:r>
            <a:r>
              <a:rPr lang="fr-FR" sz="3400" dirty="0"/>
              <a:t>contenues dans les tissus endommagés</a:t>
            </a:r>
            <a:r>
              <a:rPr lang="fr-FR" sz="3400" dirty="0" smtClean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3400" dirty="0" smtClean="0"/>
              <a:t>Cytokines</a:t>
            </a:r>
            <a:endParaRPr lang="fr-FR" sz="3400" dirty="0"/>
          </a:p>
        </p:txBody>
      </p:sp>
    </p:spTree>
    <p:extLst>
      <p:ext uri="{BB962C8B-B14F-4D97-AF65-F5344CB8AC3E}">
        <p14:creationId xmlns:p14="http://schemas.microsoft.com/office/powerpoint/2010/main" val="187064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131826" cy="634116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8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3800" b="1" dirty="0">
                <a:solidFill>
                  <a:srgbClr val="FF0000"/>
                </a:solidFill>
              </a:rPr>
              <a:t>la réaction inflammatoire :</a:t>
            </a:r>
            <a:endParaRPr lang="fr-FR" sz="38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300" b="1" dirty="0" smtClean="0">
                <a:solidFill>
                  <a:srgbClr val="00B050"/>
                </a:solidFill>
                <a:ea typeface="ＭＳ Ｐゴシック" pitchFamily="34" charset="-128"/>
              </a:rPr>
              <a:t>A. Les </a:t>
            </a:r>
            <a:r>
              <a:rPr lang="fr-FR" sz="3300" b="1" dirty="0">
                <a:solidFill>
                  <a:srgbClr val="00B050"/>
                </a:solidFill>
                <a:ea typeface="ＭＳ Ｐゴシック" pitchFamily="34" charset="-128"/>
              </a:rPr>
              <a:t>cellules de l</a:t>
            </a:r>
            <a:r>
              <a:rPr lang="ja-JP" altLang="fr-FR" sz="3300" b="1" dirty="0">
                <a:solidFill>
                  <a:srgbClr val="00B050"/>
                </a:solidFill>
                <a:ea typeface="ＭＳ Ｐゴシック" pitchFamily="34" charset="-128"/>
              </a:rPr>
              <a:t>’</a:t>
            </a:r>
            <a:r>
              <a:rPr lang="fr-FR" altLang="ja-JP" sz="3300" b="1" dirty="0">
                <a:solidFill>
                  <a:srgbClr val="00B050"/>
                </a:solidFill>
                <a:ea typeface="ＭＳ Ｐゴシック" pitchFamily="34" charset="-128"/>
              </a:rPr>
              <a:t>inflammation </a:t>
            </a:r>
            <a:r>
              <a:rPr lang="fr-FR" altLang="ja-JP" sz="3300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  <a:endParaRPr lang="fr-FR" altLang="ja-JP" sz="3300" b="1" dirty="0">
              <a:solidFill>
                <a:srgbClr val="00B050"/>
              </a:solidFill>
              <a:ea typeface="ＭＳ Ｐゴシック" pitchFamily="34" charset="-128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3300" b="1" dirty="0" smtClean="0">
                <a:solidFill>
                  <a:srgbClr val="7030A0"/>
                </a:solidFill>
              </a:rPr>
              <a:t>2. Polynucléaire neutrophile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C</a:t>
            </a:r>
            <a:r>
              <a:rPr lang="fr-FR" dirty="0" smtClean="0"/>
              <a:t>ellule à noyau polylobé, le cytoplasme est riche en granules sécrétoires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A</a:t>
            </a:r>
            <a:r>
              <a:rPr lang="fr-FR" dirty="0" smtClean="0"/>
              <a:t>ctivité bactéricide par </a:t>
            </a:r>
            <a:r>
              <a:rPr lang="fr-FR" dirty="0" err="1" smtClean="0"/>
              <a:t>opsonisation</a:t>
            </a:r>
            <a:r>
              <a:rPr lang="fr-FR" dirty="0" smtClean="0"/>
              <a:t> et fixation du complément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50% des PN sont adhérents à l’endothélium vasculaire ; et représente le pool marginé susceptible d’ être relâcher rapidement dans la circulation ou de migrer dans le tissu.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L</a:t>
            </a:r>
            <a:r>
              <a:rPr lang="fr-FR" dirty="0" smtClean="0"/>
              <a:t>eur présence témoigne de l'inflammation aigue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E</a:t>
            </a:r>
            <a:r>
              <a:rPr lang="fr-FR" dirty="0" smtClean="0"/>
              <a:t>xpriment les récepteurs membranaires des sous classe des </a:t>
            </a:r>
            <a:r>
              <a:rPr lang="fr-FR" dirty="0" err="1" smtClean="0"/>
              <a:t>Ig</a:t>
            </a:r>
            <a:r>
              <a:rPr lang="fr-FR" dirty="0" smtClean="0"/>
              <a:t> , des fragments du </a:t>
            </a:r>
            <a:r>
              <a:rPr lang="fr-FR" dirty="0" smtClean="0"/>
              <a:t>complément, </a:t>
            </a:r>
            <a:r>
              <a:rPr lang="fr-FR" dirty="0" smtClean="0"/>
              <a:t>des peptides et des lipides chimiotactiques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I</a:t>
            </a:r>
            <a:r>
              <a:rPr lang="fr-FR" dirty="0" smtClean="0"/>
              <a:t>ls adhérent aux germes et aux particules étrangères  directement ou par </a:t>
            </a:r>
            <a:r>
              <a:rPr lang="fr-FR" dirty="0" err="1" smtClean="0"/>
              <a:t>opsonisation</a:t>
            </a:r>
            <a:r>
              <a:rPr lang="fr-FR" dirty="0" smtClean="0"/>
              <a:t>, les phagocytent et déversent le contenu de leurs lysosomes dans la vésicule de phagocytose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I</a:t>
            </a:r>
            <a:r>
              <a:rPr lang="fr-FR" dirty="0" smtClean="0"/>
              <a:t>ls peuvent libérer des médiateurs dans le microenvironnement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Ils meurent dans le tissu et sont phagocytés par les macrophages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L</a:t>
            </a:r>
            <a:r>
              <a:rPr lang="fr-FR" dirty="0" smtClean="0"/>
              <a:t>a mort des PN pourrait agir comme le déclenchement de la résolution de la réponse inflammatoire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5375" y="0"/>
            <a:ext cx="2076450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0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330608" cy="652006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8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3800" b="1" dirty="0">
                <a:solidFill>
                  <a:srgbClr val="FF0000"/>
                </a:solidFill>
              </a:rPr>
              <a:t>la réaction inflammatoire :</a:t>
            </a:r>
            <a:endParaRPr lang="fr-FR" sz="38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300" b="1" dirty="0" smtClean="0">
                <a:solidFill>
                  <a:srgbClr val="00B050"/>
                </a:solidFill>
                <a:ea typeface="ＭＳ Ｐゴシック" pitchFamily="34" charset="-128"/>
              </a:rPr>
              <a:t>A. Les </a:t>
            </a:r>
            <a:r>
              <a:rPr lang="fr-FR" sz="3300" b="1" dirty="0">
                <a:solidFill>
                  <a:srgbClr val="00B050"/>
                </a:solidFill>
                <a:ea typeface="ＭＳ Ｐゴシック" pitchFamily="34" charset="-128"/>
              </a:rPr>
              <a:t>cellules de l</a:t>
            </a:r>
            <a:r>
              <a:rPr lang="ja-JP" altLang="fr-FR" sz="3300" b="1" dirty="0">
                <a:solidFill>
                  <a:srgbClr val="00B050"/>
                </a:solidFill>
                <a:ea typeface="ＭＳ Ｐゴシック" pitchFamily="34" charset="-128"/>
              </a:rPr>
              <a:t>’</a:t>
            </a:r>
            <a:r>
              <a:rPr lang="fr-FR" altLang="ja-JP" sz="3300" b="1" dirty="0">
                <a:solidFill>
                  <a:srgbClr val="00B050"/>
                </a:solidFill>
                <a:ea typeface="ＭＳ Ｐゴシック" pitchFamily="34" charset="-128"/>
              </a:rPr>
              <a:t>inflammation </a:t>
            </a:r>
            <a:r>
              <a:rPr lang="fr-FR" altLang="ja-JP" sz="3300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  <a:endParaRPr lang="fr-FR" altLang="ja-JP" sz="3300" b="1" dirty="0">
              <a:solidFill>
                <a:srgbClr val="00B050"/>
              </a:solidFill>
              <a:ea typeface="ＭＳ Ｐゴシック" pitchFamily="34" charset="-128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3300" b="1" dirty="0" smtClean="0">
                <a:solidFill>
                  <a:srgbClr val="7030A0"/>
                </a:solidFill>
              </a:rPr>
              <a:t>3. Macrophages/Monocytes </a:t>
            </a:r>
            <a:r>
              <a:rPr lang="fr-FR" sz="4000" b="1" dirty="0" smtClean="0">
                <a:solidFill>
                  <a:srgbClr val="7030A0"/>
                </a:solidFill>
              </a:rPr>
              <a:t>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dirty="0"/>
              <a:t>J</a:t>
            </a:r>
            <a:r>
              <a:rPr lang="fr-FR" dirty="0" smtClean="0"/>
              <a:t>ouent un rôle essentiel dans la réaction de défense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Les monocytes se transforment en histiocytes et macrophages dans les tissus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Ces cellules ont un appareil de golgi très développé, de nombreuses granules cytoplasmiques , des récepteurs de surface pour les </a:t>
            </a:r>
            <a:r>
              <a:rPr lang="fr-FR" dirty="0" err="1" smtClean="0"/>
              <a:t>Ig</a:t>
            </a:r>
            <a:r>
              <a:rPr lang="fr-FR" dirty="0" smtClean="0"/>
              <a:t> , les fractions du complément C1-C3, les récepteurs pour cytokines et des facteurs de croissance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 smtClean="0"/>
              <a:t>Ils assurent plusieurs fonctions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La phagocytose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S</a:t>
            </a:r>
            <a:r>
              <a:rPr lang="fr-FR" dirty="0" smtClean="0"/>
              <a:t>ecrètent des médiateurs chimiques de l’inflammation (IL1,IL6, Facteur de nécrose tumorale, PAF ,interférons , facteurs de </a:t>
            </a:r>
            <a:r>
              <a:rPr lang="fr-FR" dirty="0" smtClean="0"/>
              <a:t>croissance)</a:t>
            </a:r>
            <a:endParaRPr lang="fr-F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R</a:t>
            </a:r>
            <a:r>
              <a:rPr lang="fr-FR" dirty="0" smtClean="0"/>
              <a:t>ôle d’éboueurs (détersion des produits dégradés et nécrosés)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A</a:t>
            </a:r>
            <a:r>
              <a:rPr lang="fr-FR" dirty="0" smtClean="0"/>
              <a:t>ctivent les lymphocytes T et B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Cellules présentatrices d’Ag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L</a:t>
            </a:r>
            <a:r>
              <a:rPr lang="fr-FR" dirty="0" smtClean="0"/>
              <a:t>utte contre les parasites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P</a:t>
            </a:r>
            <a:r>
              <a:rPr lang="fr-FR" dirty="0" smtClean="0"/>
              <a:t>euvent se différentier en cellules géantes et </a:t>
            </a:r>
            <a:r>
              <a:rPr lang="fr-FR" dirty="0" err="1" smtClean="0"/>
              <a:t>épithélioides</a:t>
            </a: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3998" y="129540"/>
            <a:ext cx="1826972" cy="19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131826" cy="634116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2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3200" b="1" dirty="0">
                <a:solidFill>
                  <a:srgbClr val="FF0000"/>
                </a:solidFill>
              </a:rPr>
              <a:t>la réaction inflammatoire :</a:t>
            </a:r>
            <a:endParaRPr lang="fr-FR" sz="32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b="1" dirty="0" smtClean="0">
                <a:solidFill>
                  <a:srgbClr val="00B050"/>
                </a:solidFill>
                <a:ea typeface="ＭＳ Ｐゴシック" pitchFamily="34" charset="-128"/>
              </a:rPr>
              <a:t>A. Les </a:t>
            </a:r>
            <a:r>
              <a:rPr lang="fr-FR" b="1" dirty="0">
                <a:solidFill>
                  <a:srgbClr val="00B050"/>
                </a:solidFill>
                <a:ea typeface="ＭＳ Ｐゴシック" pitchFamily="34" charset="-128"/>
              </a:rPr>
              <a:t>cellules de l</a:t>
            </a:r>
            <a:r>
              <a:rPr lang="ja-JP" altLang="fr-FR" b="1" dirty="0">
                <a:solidFill>
                  <a:srgbClr val="00B050"/>
                </a:solidFill>
                <a:ea typeface="ＭＳ Ｐゴシック" pitchFamily="34" charset="-128"/>
              </a:rPr>
              <a:t>’</a:t>
            </a:r>
            <a:r>
              <a:rPr lang="fr-FR" altLang="ja-JP" b="1" dirty="0">
                <a:solidFill>
                  <a:srgbClr val="00B050"/>
                </a:solidFill>
                <a:ea typeface="ＭＳ Ｐゴシック" pitchFamily="34" charset="-128"/>
              </a:rPr>
              <a:t>inflammation </a:t>
            </a:r>
            <a:r>
              <a:rPr lang="fr-FR" altLang="ja-JP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altLang="ja-JP" b="1" dirty="0" smtClean="0">
                <a:solidFill>
                  <a:srgbClr val="7030A0"/>
                </a:solidFill>
                <a:ea typeface="ＭＳ Ｐゴシック" pitchFamily="34" charset="-128"/>
              </a:rPr>
              <a:t>4. Polynucléaires éosinophile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/>
              <a:t>Se voient dans des conditions allergiques (asthme et parasitoses)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/>
              <a:t>Contiennent des granules contenant des peroxydases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/>
              <a:t>Sont la source principale de </a:t>
            </a:r>
            <a:r>
              <a:rPr lang="fr-FR" sz="2400" dirty="0" err="1" smtClean="0"/>
              <a:t>leucotriéne</a:t>
            </a:r>
            <a:r>
              <a:rPr lang="fr-FR" sz="2400" dirty="0" smtClean="0"/>
              <a:t> 4 et de PAF</a:t>
            </a:r>
          </a:p>
          <a:p>
            <a:pPr marL="0" indent="0">
              <a:buNone/>
            </a:pPr>
            <a:endParaRPr lang="fr-FR" sz="2400" dirty="0" smtClean="0"/>
          </a:p>
          <a:p>
            <a:pPr>
              <a:buNone/>
            </a:pPr>
            <a:r>
              <a:rPr lang="fr-FR" b="1" dirty="0" smtClean="0">
                <a:solidFill>
                  <a:srgbClr val="7030A0"/>
                </a:solidFill>
              </a:rPr>
              <a:t>5. Mastocytes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/>
              <a:t>T</a:t>
            </a:r>
            <a:r>
              <a:rPr lang="fr-FR" sz="2400" dirty="0" smtClean="0"/>
              <a:t>rès nombreux dans le tissu conjonctif et les muqueuses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/>
              <a:t>S</a:t>
            </a:r>
            <a:r>
              <a:rPr lang="fr-FR" sz="2400" dirty="0" smtClean="0"/>
              <a:t>ource principale de l’histamine , la prostaglandineD2 , </a:t>
            </a:r>
            <a:r>
              <a:rPr lang="fr-FR" sz="2400" dirty="0" err="1" smtClean="0"/>
              <a:t>leucotriéne</a:t>
            </a:r>
            <a:r>
              <a:rPr lang="fr-FR" sz="2400" dirty="0" smtClean="0"/>
              <a:t> </a:t>
            </a:r>
            <a:r>
              <a:rPr lang="fr-FR" sz="2400" dirty="0" smtClean="0"/>
              <a:t>,</a:t>
            </a:r>
          </a:p>
          <a:p>
            <a:pPr marL="0" indent="0">
              <a:buNone/>
            </a:pPr>
            <a:r>
              <a:rPr lang="fr-FR" sz="2400" dirty="0" smtClean="0"/>
              <a:t> </a:t>
            </a:r>
            <a:r>
              <a:rPr lang="fr-FR" sz="2400" dirty="0" smtClean="0"/>
              <a:t>et d’autres facteurs chimiotactiques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/>
              <a:t>I</a:t>
            </a:r>
            <a:r>
              <a:rPr lang="fr-FR" sz="2400" dirty="0" smtClean="0"/>
              <a:t>ls ont des récepteurs pour les </a:t>
            </a:r>
            <a:r>
              <a:rPr lang="fr-FR" sz="2400" dirty="0" err="1" smtClean="0"/>
              <a:t>IgE</a:t>
            </a:r>
            <a:endParaRPr lang="fr-FR" sz="24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625" y="1187450"/>
            <a:ext cx="2343150" cy="1943100"/>
          </a:xfrm>
          <a:prstGeom prst="rect">
            <a:avLst/>
          </a:prstGeom>
        </p:spPr>
      </p:pic>
      <p:pic>
        <p:nvPicPr>
          <p:cNvPr id="2052" name="Picture 4" descr="Mastocyte : 77 images, photos de stock, objets 3D et images vectorielles |  Shutter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095" y="3980068"/>
            <a:ext cx="2105025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69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278298"/>
            <a:ext cx="11131826" cy="634116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5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3500" b="1" dirty="0">
                <a:solidFill>
                  <a:srgbClr val="FF0000"/>
                </a:solidFill>
              </a:rPr>
              <a:t>la réaction inflammatoire :</a:t>
            </a:r>
            <a:endParaRPr lang="fr-FR" sz="35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000" b="1" dirty="0" smtClean="0">
                <a:solidFill>
                  <a:srgbClr val="00B050"/>
                </a:solidFill>
                <a:ea typeface="ＭＳ Ｐゴシック" pitchFamily="34" charset="-128"/>
              </a:rPr>
              <a:t>A. Les cellules de l</a:t>
            </a:r>
            <a:r>
              <a:rPr lang="ja-JP" altLang="fr-FR" sz="3000" b="1" dirty="0" smtClean="0">
                <a:solidFill>
                  <a:srgbClr val="00B050"/>
                </a:solidFill>
                <a:ea typeface="ＭＳ Ｐゴシック" pitchFamily="34" charset="-128"/>
              </a:rPr>
              <a:t>’</a:t>
            </a:r>
            <a:r>
              <a:rPr lang="fr-FR" altLang="ja-JP" sz="3000" b="1" dirty="0" smtClean="0">
                <a:solidFill>
                  <a:srgbClr val="00B050"/>
                </a:solidFill>
                <a:ea typeface="ＭＳ Ｐゴシック" pitchFamily="34" charset="-128"/>
              </a:rPr>
              <a:t>inflammation :</a:t>
            </a:r>
          </a:p>
          <a:p>
            <a:pPr>
              <a:buNone/>
            </a:pPr>
            <a:r>
              <a:rPr lang="fr-FR" sz="3000" b="1" dirty="0" smtClean="0">
                <a:solidFill>
                  <a:srgbClr val="7030A0"/>
                </a:solidFill>
              </a:rPr>
              <a:t>6. Lymphocytes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600" dirty="0"/>
              <a:t>I</a:t>
            </a:r>
            <a:r>
              <a:rPr lang="fr-FR" sz="2600" dirty="0" smtClean="0"/>
              <a:t>ls prolifèrent quand le facteur déclenchant  de l’inflammation est antigénique ajoutant une composante de réponse immunitaire spécifique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600" dirty="0" smtClean="0"/>
              <a:t>Ce sont des lymphocytes T, supports de l’immunité cellulaire et des lymphocytes B qui se transforment en plasmocytes et sécrètent des immunoglobulines spécifiquement dirigées contre les antigènes présents dans le foyer inflammatoire; ceci permet la formation locale de complexes immuns.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600" dirty="0" smtClean="0"/>
              <a:t>Les lymphocytes favorisent la prolifération fibroblastique.</a:t>
            </a:r>
            <a:endParaRPr lang="fr-FR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3000" b="1" dirty="0" smtClean="0">
                <a:solidFill>
                  <a:srgbClr val="7030A0"/>
                </a:solidFill>
              </a:rPr>
              <a:t>7. Plaquettes 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dirty="0"/>
              <a:t>C</a:t>
            </a:r>
            <a:r>
              <a:rPr lang="fr-FR" sz="2600" dirty="0" smtClean="0"/>
              <a:t>oagulation, libération de facteurs chimiotactiques et mitogènes </a:t>
            </a:r>
            <a:r>
              <a:rPr lang="fr-FR" sz="2600" dirty="0" smtClean="0"/>
              <a:t>vis-à-vis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dirty="0" smtClean="0"/>
              <a:t> </a:t>
            </a:r>
            <a:r>
              <a:rPr lang="fr-FR" sz="2600" dirty="0" smtClean="0"/>
              <a:t>des PNN et macrophages</a:t>
            </a:r>
            <a:r>
              <a:rPr lang="fr-FR" dirty="0" smtClean="0"/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3000" b="1" dirty="0" smtClean="0">
                <a:solidFill>
                  <a:srgbClr val="7030A0"/>
                </a:solidFill>
              </a:rPr>
              <a:t>8. Fibroblaste : </a:t>
            </a:r>
            <a:endParaRPr lang="fr-FR" sz="3000" b="1" dirty="0">
              <a:solidFill>
                <a:srgbClr val="7030A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dirty="0" smtClean="0"/>
              <a:t>Sécrétion de macromolécules de la matrice extracellulaire, </a:t>
            </a:r>
            <a:endParaRPr lang="fr-FR" sz="26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dirty="0" smtClean="0"/>
              <a:t>sécrétion </a:t>
            </a:r>
            <a:r>
              <a:rPr lang="fr-FR" sz="2600" dirty="0" smtClean="0"/>
              <a:t>d’enzymes nécessaires au remodelage.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287" y="278298"/>
            <a:ext cx="1920861" cy="134747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8287" y="3466782"/>
            <a:ext cx="2419350" cy="1895475"/>
          </a:xfrm>
          <a:prstGeom prst="rect">
            <a:avLst/>
          </a:prstGeom>
        </p:spPr>
      </p:pic>
      <p:pic>
        <p:nvPicPr>
          <p:cNvPr id="4100" name="Picture 4" descr="Fibroblaste dermique Banque de photographies et d'images à haute résolution  - Alam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658" y="4986387"/>
            <a:ext cx="1977302" cy="163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76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131826" cy="6341165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5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3500" b="1" dirty="0">
                <a:solidFill>
                  <a:srgbClr val="FF0000"/>
                </a:solidFill>
              </a:rPr>
              <a:t>la réaction inflammatoire :</a:t>
            </a:r>
            <a:endParaRPr lang="fr-FR" sz="35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000" b="1" dirty="0" smtClean="0">
                <a:solidFill>
                  <a:srgbClr val="00B050"/>
                </a:solidFill>
                <a:ea typeface="ＭＳ Ｐゴシック" pitchFamily="34" charset="-128"/>
              </a:rPr>
              <a:t>B. Les médiateurs chimiques de l’inflammation </a:t>
            </a:r>
            <a:r>
              <a:rPr lang="fr-FR" altLang="ja-JP" sz="3000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3000" dirty="0" smtClean="0"/>
              <a:t>Les médiateurs chimiques sont des substances plasmatiques ou cellulaires qui interviennent précocement dans la réaction inflammatoire.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3000" dirty="0" smtClean="0"/>
              <a:t>Ils modulent et orchestrent le déroulement de la réaction inflammatoire. On distingue 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3000" b="1" dirty="0" smtClean="0">
                <a:solidFill>
                  <a:srgbClr val="7030A0"/>
                </a:solidFill>
              </a:rPr>
              <a:t>1. Médiateurs d’origine plasmatique 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b="1" dirty="0" smtClean="0">
                <a:solidFill>
                  <a:srgbClr val="00B0F0"/>
                </a:solidFill>
              </a:rPr>
              <a:t>a. Produits du complément 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600" dirty="0" smtClean="0">
                <a:solidFill>
                  <a:schemeClr val="tx1"/>
                </a:solidFill>
              </a:rPr>
              <a:t>C3et C5 amplifient la réaction inflammatoire en augmentant la perméabilité , la contraction des muscles lisses , la </a:t>
            </a:r>
            <a:r>
              <a:rPr lang="fr-FR" sz="2600" dirty="0" err="1" smtClean="0">
                <a:solidFill>
                  <a:schemeClr val="tx1"/>
                </a:solidFill>
              </a:rPr>
              <a:t>dégranulation</a:t>
            </a:r>
            <a:r>
              <a:rPr lang="fr-FR" sz="2600" dirty="0" smtClean="0">
                <a:solidFill>
                  <a:schemeClr val="tx1"/>
                </a:solidFill>
              </a:rPr>
              <a:t> des mastocytes et des PNE , la sécrétion des enzymes </a:t>
            </a:r>
            <a:r>
              <a:rPr lang="fr-FR" sz="2600" dirty="0" err="1" smtClean="0">
                <a:solidFill>
                  <a:schemeClr val="tx1"/>
                </a:solidFill>
              </a:rPr>
              <a:t>lysosomales</a:t>
            </a:r>
            <a:r>
              <a:rPr lang="fr-FR" sz="2600" dirty="0" smtClean="0">
                <a:solidFill>
                  <a:schemeClr val="tx1"/>
                </a:solidFill>
              </a:rPr>
              <a:t> par les PNN et phagocytes mononuclées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600" dirty="0" smtClean="0">
                <a:solidFill>
                  <a:schemeClr val="tx1"/>
                </a:solidFill>
              </a:rPr>
              <a:t>C5a : action </a:t>
            </a:r>
            <a:r>
              <a:rPr lang="fr-FR" sz="2600" dirty="0" err="1" smtClean="0">
                <a:solidFill>
                  <a:schemeClr val="tx1"/>
                </a:solidFill>
              </a:rPr>
              <a:t>chimiotactile</a:t>
            </a:r>
            <a:r>
              <a:rPr lang="fr-FR" sz="2600" dirty="0" smtClean="0">
                <a:solidFill>
                  <a:schemeClr val="tx1"/>
                </a:solidFill>
              </a:rPr>
              <a:t> puissante sur les PNN et PNB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2600" dirty="0" smtClean="0">
                <a:solidFill>
                  <a:schemeClr val="tx1"/>
                </a:solidFill>
              </a:rPr>
              <a:t>C3b  et C5b : rôle dans l’</a:t>
            </a:r>
            <a:r>
              <a:rPr lang="fr-FR" sz="2600" dirty="0" err="1" smtClean="0">
                <a:solidFill>
                  <a:schemeClr val="tx1"/>
                </a:solidFill>
              </a:rPr>
              <a:t>opsonisation</a:t>
            </a:r>
            <a:r>
              <a:rPr lang="fr-FR" sz="2600" dirty="0" smtClean="0">
                <a:solidFill>
                  <a:schemeClr val="tx1"/>
                </a:solidFill>
              </a:rPr>
              <a:t> en se fixant à la surface du micro-organisme à phagocyter</a:t>
            </a:r>
            <a:r>
              <a:rPr lang="fr-FR" sz="2600" dirty="0"/>
              <a:t>.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68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131826" cy="634116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41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4100" b="1" dirty="0">
                <a:solidFill>
                  <a:srgbClr val="FF0000"/>
                </a:solidFill>
              </a:rPr>
              <a:t>la réaction inflammatoire :</a:t>
            </a:r>
            <a:endParaRPr lang="fr-FR" sz="41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600" b="1" dirty="0" smtClean="0">
                <a:solidFill>
                  <a:srgbClr val="00B050"/>
                </a:solidFill>
                <a:ea typeface="ＭＳ Ｐゴシック" pitchFamily="34" charset="-128"/>
              </a:rPr>
              <a:t>B. Les médiateurs chimiques de l’inflammation </a:t>
            </a:r>
            <a:r>
              <a:rPr lang="fr-FR" altLang="ja-JP" sz="3600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600" b="1" dirty="0" smtClean="0">
                <a:solidFill>
                  <a:srgbClr val="7030A0"/>
                </a:solidFill>
              </a:rPr>
              <a:t>1. Médiateurs d’origine plasmatique :</a:t>
            </a:r>
            <a:endParaRPr lang="fr-FR" sz="3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100" b="1" dirty="0" smtClean="0">
                <a:solidFill>
                  <a:srgbClr val="00B0F0"/>
                </a:solidFill>
              </a:rPr>
              <a:t>b. Système des </a:t>
            </a:r>
            <a:r>
              <a:rPr lang="fr-FR" sz="3100" b="1" dirty="0" err="1" smtClean="0">
                <a:solidFill>
                  <a:srgbClr val="00B0F0"/>
                </a:solidFill>
              </a:rPr>
              <a:t>kinines</a:t>
            </a:r>
            <a:r>
              <a:rPr lang="fr-FR" sz="3100" b="1" dirty="0" smtClean="0">
                <a:solidFill>
                  <a:srgbClr val="00B0F0"/>
                </a:solidFill>
              </a:rPr>
              <a:t> 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3100" dirty="0"/>
              <a:t>P</a:t>
            </a:r>
            <a:r>
              <a:rPr lang="fr-FR" sz="3100" dirty="0" smtClean="0">
                <a:solidFill>
                  <a:schemeClr val="tx1"/>
                </a:solidFill>
              </a:rPr>
              <a:t>olypeptides formés à partir du </a:t>
            </a:r>
            <a:r>
              <a:rPr lang="fr-FR" sz="3100" dirty="0" err="1" smtClean="0">
                <a:solidFill>
                  <a:schemeClr val="tx1"/>
                </a:solidFill>
              </a:rPr>
              <a:t>kininogène</a:t>
            </a:r>
            <a:r>
              <a:rPr lang="fr-FR" sz="3100" dirty="0" smtClean="0">
                <a:solidFill>
                  <a:schemeClr val="tx1"/>
                </a:solidFill>
              </a:rPr>
              <a:t> plasmatique qui est secrété par le foie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3100" dirty="0" smtClean="0">
                <a:solidFill>
                  <a:schemeClr val="tx1"/>
                </a:solidFill>
              </a:rPr>
              <a:t>Il est transformé en </a:t>
            </a:r>
            <a:r>
              <a:rPr lang="fr-FR" sz="3100" dirty="0" err="1" smtClean="0">
                <a:solidFill>
                  <a:schemeClr val="tx1"/>
                </a:solidFill>
              </a:rPr>
              <a:t>kinines</a:t>
            </a:r>
            <a:r>
              <a:rPr lang="fr-FR" sz="3100" dirty="0" smtClean="0">
                <a:solidFill>
                  <a:schemeClr val="tx1"/>
                </a:solidFill>
              </a:rPr>
              <a:t> actives par des enzymes </a:t>
            </a:r>
            <a:r>
              <a:rPr lang="fr-FR" sz="3100" dirty="0" err="1" smtClean="0">
                <a:solidFill>
                  <a:schemeClr val="tx1"/>
                </a:solidFill>
              </a:rPr>
              <a:t>peptidasiques</a:t>
            </a:r>
            <a:r>
              <a:rPr lang="fr-FR" sz="3100" dirty="0" smtClean="0">
                <a:solidFill>
                  <a:schemeClr val="tx1"/>
                </a:solidFill>
              </a:rPr>
              <a:t> = </a:t>
            </a:r>
            <a:r>
              <a:rPr lang="fr-FR" sz="3100" dirty="0" err="1" smtClean="0">
                <a:solidFill>
                  <a:schemeClr val="tx1"/>
                </a:solidFill>
              </a:rPr>
              <a:t>Kallikreines</a:t>
            </a:r>
            <a:r>
              <a:rPr lang="fr-FR" sz="3100" dirty="0" smtClean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3100" dirty="0" smtClean="0">
                <a:solidFill>
                  <a:schemeClr val="tx1"/>
                </a:solidFill>
              </a:rPr>
              <a:t>L’activation des </a:t>
            </a:r>
            <a:r>
              <a:rPr lang="fr-FR" sz="3100" dirty="0" err="1" smtClean="0">
                <a:solidFill>
                  <a:schemeClr val="tx1"/>
                </a:solidFill>
              </a:rPr>
              <a:t>kinines</a:t>
            </a:r>
            <a:r>
              <a:rPr lang="fr-FR" sz="3100" dirty="0" smtClean="0">
                <a:solidFill>
                  <a:schemeClr val="tx1"/>
                </a:solidFill>
              </a:rPr>
              <a:t> libère des peptides </a:t>
            </a:r>
            <a:r>
              <a:rPr lang="fr-FR" sz="3100" dirty="0" err="1" smtClean="0">
                <a:solidFill>
                  <a:schemeClr val="tx1"/>
                </a:solidFill>
              </a:rPr>
              <a:t>vaso</a:t>
            </a:r>
            <a:r>
              <a:rPr lang="fr-FR" sz="3100" dirty="0" smtClean="0">
                <a:solidFill>
                  <a:schemeClr val="tx1"/>
                </a:solidFill>
              </a:rPr>
              <a:t>-actifs responsables de </a:t>
            </a:r>
            <a:r>
              <a:rPr lang="fr-FR" sz="3100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3100" dirty="0"/>
              <a:t>V</a:t>
            </a:r>
            <a:r>
              <a:rPr lang="fr-FR" sz="3100" dirty="0" smtClean="0"/>
              <a:t>asodilatation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3100" dirty="0"/>
              <a:t>C</a:t>
            </a:r>
            <a:r>
              <a:rPr lang="fr-FR" sz="3100" dirty="0" smtClean="0"/>
              <a:t>ontraction du muscle lisse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3100" dirty="0"/>
              <a:t>A</a:t>
            </a:r>
            <a:r>
              <a:rPr lang="fr-FR" sz="3100" dirty="0" smtClean="0"/>
              <a:t>ugmentation de la perméabilité capillaire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3100" dirty="0"/>
              <a:t>A</a:t>
            </a:r>
            <a:r>
              <a:rPr lang="fr-FR" sz="3100" dirty="0" smtClean="0"/>
              <a:t>ugmentation de l’adhérence des leucocytes</a:t>
            </a:r>
          </a:p>
          <a:p>
            <a:pPr marL="0" indent="0">
              <a:buNone/>
            </a:pPr>
            <a:endParaRPr lang="fr-FR" sz="3100" dirty="0" smtClean="0"/>
          </a:p>
          <a:p>
            <a:pPr>
              <a:buNone/>
            </a:pPr>
            <a:r>
              <a:rPr lang="fr-FR" sz="3100" b="1" dirty="0" smtClean="0">
                <a:solidFill>
                  <a:srgbClr val="00B0F0"/>
                </a:solidFill>
              </a:rPr>
              <a:t>c. Facteurs de coagulation et de la fibrinolyse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3100" dirty="0" smtClean="0"/>
              <a:t>Facteur XII ou facteur de </a:t>
            </a:r>
            <a:r>
              <a:rPr lang="fr-FR" sz="3100" dirty="0" err="1" smtClean="0"/>
              <a:t>Hageman</a:t>
            </a:r>
            <a:r>
              <a:rPr lang="fr-FR" sz="3100" dirty="0" smtClean="0"/>
              <a:t> : augmente la perméabilité capillaire, active le complément et le système des </a:t>
            </a:r>
            <a:r>
              <a:rPr lang="fr-FR" sz="3100" dirty="0" err="1" smtClean="0"/>
              <a:t>kinines</a:t>
            </a:r>
            <a:endParaRPr lang="fr-FR" sz="31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sz="3100" dirty="0" smtClean="0"/>
              <a:t>Produits de dégradation de la fibrine PDF : action vasodilatatrice et chimiotactique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FR" sz="3100" dirty="0" smtClean="0"/>
          </a:p>
        </p:txBody>
      </p:sp>
    </p:spTree>
    <p:extLst>
      <p:ext uri="{BB962C8B-B14F-4D97-AF65-F5344CB8AC3E}">
        <p14:creationId xmlns:p14="http://schemas.microsoft.com/office/powerpoint/2010/main" val="92343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131826" cy="634116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fr-FR" sz="38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3800" b="1" dirty="0">
                <a:solidFill>
                  <a:srgbClr val="FF0000"/>
                </a:solidFill>
              </a:rPr>
              <a:t>la réaction inflammatoire :</a:t>
            </a:r>
            <a:endParaRPr lang="fr-FR" sz="38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fr-FR" sz="3300" b="1" dirty="0" smtClean="0">
                <a:solidFill>
                  <a:srgbClr val="00B050"/>
                </a:solidFill>
                <a:ea typeface="ＭＳ Ｐゴシック" pitchFamily="34" charset="-128"/>
              </a:rPr>
              <a:t>B. Les médiateurs chimiques de l’inflammation </a:t>
            </a:r>
            <a:r>
              <a:rPr lang="fr-FR" altLang="ja-JP" sz="3300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  <a:endParaRPr lang="fr-FR" sz="3300" b="1" dirty="0" smtClean="0"/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300" b="1" dirty="0" smtClean="0">
                <a:solidFill>
                  <a:srgbClr val="7030A0"/>
                </a:solidFill>
              </a:rPr>
              <a:t>2. Médiateurs d’origine cellulaire :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B0F0"/>
                </a:solidFill>
              </a:rPr>
              <a:t>a. Les </a:t>
            </a:r>
            <a:r>
              <a:rPr lang="fr-FR" b="1" dirty="0">
                <a:solidFill>
                  <a:srgbClr val="00B0F0"/>
                </a:solidFill>
              </a:rPr>
              <a:t>a</a:t>
            </a:r>
            <a:r>
              <a:rPr lang="fr-FR" b="1" dirty="0" smtClean="0">
                <a:solidFill>
                  <a:srgbClr val="00B0F0"/>
                </a:solidFill>
              </a:rPr>
              <a:t>mines </a:t>
            </a:r>
            <a:r>
              <a:rPr lang="fr-FR" b="1" dirty="0" err="1" smtClean="0">
                <a:solidFill>
                  <a:srgbClr val="00B0F0"/>
                </a:solidFill>
              </a:rPr>
              <a:t>vaso</a:t>
            </a:r>
            <a:r>
              <a:rPr lang="fr-FR" b="1" dirty="0" smtClean="0">
                <a:solidFill>
                  <a:srgbClr val="00B0F0"/>
                </a:solidFill>
              </a:rPr>
              <a:t>-actives 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b="1" dirty="0" smtClean="0"/>
              <a:t>Histamine </a:t>
            </a:r>
            <a:r>
              <a:rPr lang="fr-FR" dirty="0" smtClean="0"/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dirty="0"/>
              <a:t>P</a:t>
            </a:r>
            <a:r>
              <a:rPr lang="fr-FR" dirty="0" smtClean="0"/>
              <a:t>roduite par les mastocytes et les basophiles sous l’effet de la liaison des  allergènes aux </a:t>
            </a:r>
            <a:r>
              <a:rPr lang="fr-FR" dirty="0" err="1" smtClean="0"/>
              <a:t>Ig</a:t>
            </a:r>
            <a:r>
              <a:rPr lang="fr-FR" dirty="0" smtClean="0"/>
              <a:t> E fixés par leurs récepteurs de forte affinité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dirty="0" smtClean="0"/>
              <a:t>Possède plusieurs actions 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dirty="0"/>
              <a:t>A</a:t>
            </a:r>
            <a:r>
              <a:rPr lang="fr-FR" dirty="0" smtClean="0"/>
              <a:t>ugmentation de la perméabilité vasculaire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dirty="0"/>
              <a:t>C</a:t>
            </a:r>
            <a:r>
              <a:rPr lang="fr-FR" dirty="0" smtClean="0"/>
              <a:t>ontraction des fibres musculaires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dirty="0"/>
              <a:t>A</a:t>
            </a:r>
            <a:r>
              <a:rPr lang="fr-FR" dirty="0" smtClean="0"/>
              <a:t>ttraction des PNE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dirty="0"/>
              <a:t>E</a:t>
            </a:r>
            <a:r>
              <a:rPr lang="fr-FR" dirty="0" smtClean="0"/>
              <a:t>xerce ses effets sur les cibles par l’intermédiaire H1 et H2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b="1" dirty="0" smtClean="0"/>
              <a:t>Sérotonine 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dirty="0"/>
              <a:t>P</a:t>
            </a:r>
            <a:r>
              <a:rPr lang="fr-FR" dirty="0" smtClean="0"/>
              <a:t>roduite par les plaquettes activées et les mastocytes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dirty="0" smtClean="0"/>
              <a:t>Exerce les même effets que l’histamine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dirty="0" smtClean="0"/>
              <a:t>Augmente la réponse des phagocytes au chimiotactisme</a:t>
            </a:r>
          </a:p>
          <a:p>
            <a:pPr marL="0" indent="0">
              <a:lnSpc>
                <a:spcPct val="100000"/>
              </a:lnSpc>
              <a:buNone/>
            </a:pPr>
            <a:endParaRPr lang="fr-FR" altLang="ja-JP" sz="24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34636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131826" cy="634116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5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3500" b="1" dirty="0">
                <a:solidFill>
                  <a:srgbClr val="FF0000"/>
                </a:solidFill>
              </a:rPr>
              <a:t>la réaction inflammatoire :</a:t>
            </a:r>
            <a:endParaRPr lang="fr-FR" sz="35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000" b="1" dirty="0" smtClean="0">
                <a:solidFill>
                  <a:srgbClr val="00B050"/>
                </a:solidFill>
                <a:ea typeface="ＭＳ Ｐゴシック" pitchFamily="34" charset="-128"/>
              </a:rPr>
              <a:t>B. Les médiateurs chimiques de l’inflammation </a:t>
            </a:r>
            <a:r>
              <a:rPr lang="fr-FR" altLang="ja-JP" sz="3000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  <a:endParaRPr lang="fr-FR" sz="3000" b="1" dirty="0" smtClean="0"/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3000" b="1" dirty="0" smtClean="0">
                <a:solidFill>
                  <a:srgbClr val="7030A0"/>
                </a:solidFill>
              </a:rPr>
              <a:t>2. Médiateurs d’origine cellulaire :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b="1" dirty="0">
                <a:solidFill>
                  <a:srgbClr val="00B0F0"/>
                </a:solidFill>
              </a:rPr>
              <a:t>b</a:t>
            </a:r>
            <a:r>
              <a:rPr lang="fr-FR" sz="2600" b="1" dirty="0" smtClean="0">
                <a:solidFill>
                  <a:srgbClr val="00B0F0"/>
                </a:solidFill>
              </a:rPr>
              <a:t>. Les </a:t>
            </a:r>
            <a:r>
              <a:rPr lang="fr-FR" sz="2600" b="1" dirty="0">
                <a:solidFill>
                  <a:srgbClr val="00B0F0"/>
                </a:solidFill>
              </a:rPr>
              <a:t>m</a:t>
            </a:r>
            <a:r>
              <a:rPr lang="fr-FR" sz="2600" b="1" dirty="0" smtClean="0">
                <a:solidFill>
                  <a:srgbClr val="00B0F0"/>
                </a:solidFill>
              </a:rPr>
              <a:t>édiateurs lipidiques: dérivés de l’acide </a:t>
            </a:r>
            <a:r>
              <a:rPr lang="fr-FR" sz="2600" b="1" dirty="0" err="1" smtClean="0">
                <a:solidFill>
                  <a:srgbClr val="00B0F0"/>
                </a:solidFill>
              </a:rPr>
              <a:t>arachidonique</a:t>
            </a:r>
            <a:r>
              <a:rPr lang="fr-FR" sz="2600" b="1" dirty="0">
                <a:solidFill>
                  <a:srgbClr val="00B0F0"/>
                </a:solidFill>
              </a:rPr>
              <a:t> </a:t>
            </a:r>
            <a:r>
              <a:rPr lang="fr-FR" sz="2600" b="1" dirty="0" smtClean="0">
                <a:solidFill>
                  <a:srgbClr val="00B0F0"/>
                </a:solidFill>
              </a:rPr>
              <a:t>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FR" sz="2600" b="1" dirty="0" smtClean="0"/>
              <a:t>Prostaglandines :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dirty="0"/>
              <a:t>E</a:t>
            </a:r>
            <a:r>
              <a:rPr lang="fr-FR" sz="2600" dirty="0" smtClean="0"/>
              <a:t>ffet proche de celui de l’histamine ; </a:t>
            </a:r>
            <a:r>
              <a:rPr lang="fr-FR" sz="2600" smtClean="0"/>
              <a:t>mais </a:t>
            </a:r>
            <a:r>
              <a:rPr lang="fr-FR" sz="2600" b="1" smtClean="0"/>
              <a:t>moins </a:t>
            </a:r>
            <a:r>
              <a:rPr lang="fr-FR" sz="2600" b="1" dirty="0" smtClean="0"/>
              <a:t>rapide </a:t>
            </a:r>
            <a:r>
              <a:rPr lang="fr-FR" sz="2600" dirty="0" smtClean="0"/>
              <a:t>et </a:t>
            </a:r>
            <a:r>
              <a:rPr lang="fr-FR" sz="2600" b="1" dirty="0" smtClean="0"/>
              <a:t>plus prolongé </a:t>
            </a:r>
            <a:r>
              <a:rPr lang="fr-FR" sz="2600" dirty="0" smtClean="0"/>
              <a:t>de la vasodilatation et augmentation de la perméabilité capillaire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FR" sz="2600" b="1" dirty="0" err="1" smtClean="0"/>
              <a:t>Leucotriéne</a:t>
            </a:r>
            <a:r>
              <a:rPr lang="fr-FR" sz="2600" b="1" dirty="0" smtClean="0"/>
              <a:t> :</a:t>
            </a:r>
            <a:endParaRPr lang="fr-FR" sz="2600" b="1" dirty="0"/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dirty="0" smtClean="0"/>
              <a:t>LTB4 : puissant agent chimiotactique 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dirty="0" smtClean="0"/>
              <a:t>LTC et D : puissants vasoconstricteurs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FR" sz="2600" b="1" dirty="0" smtClean="0"/>
              <a:t>Facteur Activateur des Plaquettes (PAF) :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dirty="0"/>
              <a:t>P</a:t>
            </a:r>
            <a:r>
              <a:rPr lang="fr-FR" sz="2600" dirty="0" smtClean="0"/>
              <a:t>roduit par les différentes cellules (plaquettes, leucocytes, macrophage et cellules endothéliales)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dirty="0" smtClean="0"/>
              <a:t>Responsable de l’agrégation des plaquettes  et de l’activation des PNN, PNE et 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sz="2600" dirty="0" smtClean="0"/>
              <a:t>macrophages</a:t>
            </a:r>
            <a:endParaRPr lang="fr-FR" sz="2600" b="1" dirty="0" smtClean="0"/>
          </a:p>
        </p:txBody>
      </p:sp>
    </p:spTree>
    <p:extLst>
      <p:ext uri="{BB962C8B-B14F-4D97-AF65-F5344CB8AC3E}">
        <p14:creationId xmlns:p14="http://schemas.microsoft.com/office/powerpoint/2010/main" val="312289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8186" y="417441"/>
            <a:ext cx="10956235" cy="663933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4000" b="1" dirty="0" smtClean="0">
                <a:solidFill>
                  <a:srgbClr val="00B050"/>
                </a:solidFill>
              </a:rPr>
              <a:t>Plan du cours</a:t>
            </a:r>
          </a:p>
          <a:p>
            <a:pPr marL="571500" indent="-571500">
              <a:spcBef>
                <a:spcPts val="0"/>
              </a:spcBef>
              <a:buFont typeface="+mj-lt"/>
              <a:buAutoNum type="romanUcPeriod"/>
            </a:pPr>
            <a:r>
              <a:rPr lang="fr-FR" b="1" dirty="0" smtClean="0"/>
              <a:t>Généralités</a:t>
            </a:r>
            <a:endParaRPr lang="fr-FR" b="1" dirty="0"/>
          </a:p>
          <a:p>
            <a:pPr marL="571500" indent="-571500">
              <a:spcBef>
                <a:spcPts val="0"/>
              </a:spcBef>
              <a:buFont typeface="+mj-lt"/>
              <a:buAutoNum type="romanUcPeriod"/>
            </a:pPr>
            <a:r>
              <a:rPr lang="fr-FR" b="1" dirty="0" smtClean="0"/>
              <a:t>Définition</a:t>
            </a:r>
          </a:p>
          <a:p>
            <a:pPr marL="571500" indent="-571500">
              <a:spcBef>
                <a:spcPts val="0"/>
              </a:spcBef>
              <a:buFont typeface="+mj-lt"/>
              <a:buAutoNum type="romanUcPeriod"/>
            </a:pPr>
            <a:r>
              <a:rPr lang="fr-FR" b="1" dirty="0" smtClean="0"/>
              <a:t>Rôle </a:t>
            </a:r>
            <a:r>
              <a:rPr lang="fr-FR" b="1" dirty="0"/>
              <a:t>de l'examen anatomopathologique au cours d'une maladie </a:t>
            </a:r>
            <a:r>
              <a:rPr lang="fr-FR" b="1" dirty="0" smtClean="0"/>
              <a:t>inflammatoire</a:t>
            </a:r>
            <a:endParaRPr lang="fr-FR" b="1" dirty="0"/>
          </a:p>
          <a:p>
            <a:pPr marL="571500" indent="-571500">
              <a:spcBef>
                <a:spcPts val="0"/>
              </a:spcBef>
              <a:buFont typeface="+mj-lt"/>
              <a:buAutoNum type="romanUcPeriod"/>
            </a:pPr>
            <a:r>
              <a:rPr lang="fr-FR" b="1" dirty="0"/>
              <a:t>Les causes de l’inflammation</a:t>
            </a:r>
          </a:p>
          <a:p>
            <a:pPr marL="571500" indent="-571500">
              <a:spcBef>
                <a:spcPts val="0"/>
              </a:spcBef>
              <a:buFont typeface="+mj-lt"/>
              <a:buAutoNum type="romanUcPeriod"/>
            </a:pPr>
            <a:r>
              <a:rPr lang="fr-FR" b="1" dirty="0"/>
              <a:t>Les </a:t>
            </a:r>
            <a:r>
              <a:rPr lang="fr-FR" b="1" dirty="0" smtClean="0"/>
              <a:t>acteurs de </a:t>
            </a:r>
            <a:r>
              <a:rPr lang="fr-FR" b="1" dirty="0"/>
              <a:t>la réaction </a:t>
            </a:r>
            <a:r>
              <a:rPr lang="fr-FR" b="1" dirty="0" smtClean="0"/>
              <a:t>inflammatoire :</a:t>
            </a:r>
          </a:p>
          <a:p>
            <a:pPr marL="1428750" lvl="2" indent="-514350">
              <a:spcBef>
                <a:spcPts val="0"/>
              </a:spcBef>
              <a:buFont typeface="+mj-lt"/>
              <a:buAutoNum type="alphaUcPeriod"/>
            </a:pPr>
            <a:r>
              <a:rPr lang="fr-FR" sz="2800" b="1" dirty="0" smtClean="0"/>
              <a:t>Les </a:t>
            </a:r>
            <a:r>
              <a:rPr lang="fr-FR" sz="2800" b="1" dirty="0"/>
              <a:t>cellules</a:t>
            </a:r>
          </a:p>
          <a:p>
            <a:pPr marL="1428750" lvl="2" indent="-514350">
              <a:spcBef>
                <a:spcPts val="0"/>
              </a:spcBef>
              <a:buFont typeface="+mj-lt"/>
              <a:buAutoNum type="alphaUcPeriod"/>
            </a:pPr>
            <a:r>
              <a:rPr lang="fr-FR" sz="2800" b="1" dirty="0" smtClean="0"/>
              <a:t>Les </a:t>
            </a:r>
            <a:r>
              <a:rPr lang="fr-FR" sz="2800" b="1" dirty="0"/>
              <a:t>médiateurs chimiques</a:t>
            </a:r>
          </a:p>
          <a:p>
            <a:pPr marL="571500" indent="-571500">
              <a:spcBef>
                <a:spcPts val="0"/>
              </a:spcBef>
              <a:buFont typeface="+mj-lt"/>
              <a:buAutoNum type="romanUcPeriod"/>
            </a:pPr>
            <a:r>
              <a:rPr lang="fr-FR" b="1" dirty="0" smtClean="0"/>
              <a:t>Les </a:t>
            </a:r>
            <a:r>
              <a:rPr lang="fr-FR" b="1" dirty="0"/>
              <a:t>différentes étapes de la réaction inflammatoire </a:t>
            </a:r>
            <a:r>
              <a:rPr lang="fr-FR" b="1" dirty="0" smtClean="0"/>
              <a:t>:</a:t>
            </a:r>
          </a:p>
          <a:p>
            <a:pPr marL="971550" lvl="1" indent="-514350">
              <a:spcBef>
                <a:spcPts val="0"/>
              </a:spcBef>
              <a:buFont typeface="+mj-lt"/>
              <a:buAutoNum type="alphaUcPeriod"/>
            </a:pPr>
            <a:r>
              <a:rPr lang="fr-FR" sz="2800" b="1" dirty="0"/>
              <a:t>Réaction </a:t>
            </a:r>
            <a:r>
              <a:rPr lang="fr-FR" sz="2800" b="1" dirty="0" err="1"/>
              <a:t>vasculo</a:t>
            </a:r>
            <a:r>
              <a:rPr lang="fr-FR" sz="2800" b="1" dirty="0"/>
              <a:t>-exsudative</a:t>
            </a:r>
          </a:p>
          <a:p>
            <a:pPr marL="971550" lvl="1" indent="-514350">
              <a:spcBef>
                <a:spcPts val="0"/>
              </a:spcBef>
              <a:buFont typeface="+mj-lt"/>
              <a:buAutoNum type="alphaUcPeriod"/>
            </a:pPr>
            <a:r>
              <a:rPr lang="fr-FR" sz="2800" b="1" dirty="0"/>
              <a:t>Réaction cellulaire</a:t>
            </a:r>
          </a:p>
          <a:p>
            <a:pPr marL="971550" lvl="1" indent="-514350">
              <a:spcBef>
                <a:spcPts val="0"/>
              </a:spcBef>
              <a:buFont typeface="+mj-lt"/>
              <a:buAutoNum type="alphaUcPeriod"/>
            </a:pPr>
            <a:r>
              <a:rPr lang="fr-FR" sz="2800" b="1" dirty="0"/>
              <a:t>Détersion</a:t>
            </a:r>
          </a:p>
          <a:p>
            <a:pPr marL="971550" lvl="1" indent="-514350">
              <a:spcBef>
                <a:spcPts val="0"/>
              </a:spcBef>
              <a:buFont typeface="+mj-lt"/>
              <a:buAutoNum type="alphaUcPeriod"/>
            </a:pPr>
            <a:r>
              <a:rPr lang="fr-FR" sz="2800" b="1" dirty="0"/>
              <a:t>Réparation et </a:t>
            </a:r>
            <a:r>
              <a:rPr lang="fr-FR" sz="2800" b="1" dirty="0" smtClean="0"/>
              <a:t>cicatrisation</a:t>
            </a:r>
          </a:p>
          <a:p>
            <a:pPr marL="571500" indent="-571500">
              <a:spcBef>
                <a:spcPts val="0"/>
              </a:spcBef>
              <a:buFont typeface="+mj-lt"/>
              <a:buAutoNum type="romanUcPeriod"/>
            </a:pPr>
            <a:r>
              <a:rPr lang="fr-FR" b="1" dirty="0" smtClean="0"/>
              <a:t>Le bourgeon charnu inflammatoire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66185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430000" cy="634116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35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3500" b="1" dirty="0">
                <a:solidFill>
                  <a:srgbClr val="FF0000"/>
                </a:solidFill>
              </a:rPr>
              <a:t>la réaction inflammatoire :</a:t>
            </a:r>
            <a:endParaRPr lang="fr-FR" sz="35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3000" b="1" dirty="0" smtClean="0">
                <a:solidFill>
                  <a:srgbClr val="00B050"/>
                </a:solidFill>
                <a:ea typeface="ＭＳ Ｐゴシック" pitchFamily="34" charset="-128"/>
              </a:rPr>
              <a:t>B. Les médiateurs chimiques de l’inflammation </a:t>
            </a:r>
            <a:r>
              <a:rPr lang="fr-FR" altLang="ja-JP" sz="3000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  <a:endParaRPr lang="fr-FR" altLang="ja-JP" sz="3000" b="1" dirty="0"/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3000" b="1" dirty="0" smtClean="0">
                <a:solidFill>
                  <a:srgbClr val="7030A0"/>
                </a:solidFill>
              </a:rPr>
              <a:t>2. Médiateurs d’origine cellulaire :</a:t>
            </a:r>
          </a:p>
          <a:p>
            <a:pPr>
              <a:lnSpc>
                <a:spcPct val="100000"/>
              </a:lnSpc>
              <a:buNone/>
            </a:pPr>
            <a:r>
              <a:rPr lang="fr-FR" sz="2600" b="1" dirty="0" smtClean="0">
                <a:solidFill>
                  <a:srgbClr val="00B0F0"/>
                </a:solidFill>
              </a:rPr>
              <a:t>c. Cytokines :</a:t>
            </a:r>
          </a:p>
          <a:p>
            <a:pPr>
              <a:lnSpc>
                <a:spcPct val="100000"/>
              </a:lnSpc>
              <a:buNone/>
            </a:pPr>
            <a:r>
              <a:rPr lang="fr-FR" sz="2600" dirty="0"/>
              <a:t>C</a:t>
            </a:r>
            <a:r>
              <a:rPr lang="fr-FR" sz="2600" dirty="0" smtClean="0"/>
              <a:t>es agents règlent les interactions entre les cellules de la réaction inflammatoire et agissent comme </a:t>
            </a:r>
            <a:r>
              <a:rPr lang="fr-FR" sz="2600" dirty="0" err="1" smtClean="0"/>
              <a:t>progéniteurs</a:t>
            </a:r>
            <a:r>
              <a:rPr lang="fr-FR" sz="2600" dirty="0" smtClean="0"/>
              <a:t> dans la moelle</a:t>
            </a:r>
            <a:endParaRPr lang="fr-FR" sz="2600" dirty="0"/>
          </a:p>
          <a:p>
            <a:pPr>
              <a:lnSpc>
                <a:spcPct val="100000"/>
              </a:lnSpc>
            </a:pPr>
            <a:r>
              <a:rPr lang="fr-FR" sz="2600" b="1" dirty="0" smtClean="0"/>
              <a:t>Interleukines 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600" b="1" dirty="0" smtClean="0"/>
              <a:t>IL1 : </a:t>
            </a:r>
            <a:r>
              <a:rPr lang="fr-FR" sz="2600" dirty="0" smtClean="0"/>
              <a:t>produit </a:t>
            </a:r>
            <a:r>
              <a:rPr lang="fr-FR" sz="2600" dirty="0"/>
              <a:t>par les monocytes activés, macrophages et d’autres </a:t>
            </a:r>
            <a:r>
              <a:rPr lang="fr-FR" sz="2600" dirty="0" smtClean="0"/>
              <a:t>cellules </a:t>
            </a:r>
            <a:r>
              <a:rPr lang="fr-FR" sz="2600" dirty="0"/>
              <a:t>(endothéliales , </a:t>
            </a:r>
            <a:r>
              <a:rPr lang="fr-FR" sz="2600" dirty="0" smtClean="0"/>
              <a:t>PNN)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600" dirty="0" smtClean="0"/>
              <a:t>Activation </a:t>
            </a:r>
            <a:r>
              <a:rPr lang="fr-FR" sz="2600" dirty="0"/>
              <a:t>des  lymphocytes T et B  mais aussi des macrophages</a:t>
            </a:r>
          </a:p>
          <a:p>
            <a:pPr>
              <a:lnSpc>
                <a:spcPct val="100000"/>
              </a:lnSpc>
              <a:buNone/>
            </a:pPr>
            <a:r>
              <a:rPr lang="fr-FR" sz="2600" dirty="0" smtClean="0"/>
              <a:t>Production </a:t>
            </a:r>
            <a:r>
              <a:rPr lang="fr-FR" sz="2600" dirty="0"/>
              <a:t>des médiateurs </a:t>
            </a:r>
            <a:r>
              <a:rPr lang="fr-FR" sz="2600" dirty="0" smtClean="0"/>
              <a:t>secondaires</a:t>
            </a:r>
          </a:p>
          <a:p>
            <a:pPr>
              <a:lnSpc>
                <a:spcPct val="100000"/>
              </a:lnSpc>
              <a:buNone/>
            </a:pPr>
            <a:r>
              <a:rPr lang="fr-FR" sz="2600" b="1" dirty="0" smtClean="0"/>
              <a:t>IL2 : </a:t>
            </a:r>
            <a:r>
              <a:rPr lang="fr-FR" sz="2600" dirty="0" smtClean="0"/>
              <a:t>produit </a:t>
            </a:r>
            <a:r>
              <a:rPr lang="fr-FR" sz="2600" dirty="0"/>
              <a:t>par les lymphocytes T </a:t>
            </a:r>
            <a:r>
              <a:rPr lang="fr-FR" sz="2600" dirty="0" err="1" smtClean="0"/>
              <a:t>helper</a:t>
            </a:r>
            <a:r>
              <a:rPr lang="fr-FR" sz="2600" dirty="0" smtClean="0"/>
              <a:t> (facteur </a:t>
            </a:r>
            <a:r>
              <a:rPr lang="fr-FR" sz="2600" dirty="0"/>
              <a:t>de croissance des lymphocytes </a:t>
            </a:r>
            <a:r>
              <a:rPr lang="fr-FR" sz="2600" dirty="0" smtClean="0"/>
              <a:t>T, augmentation </a:t>
            </a:r>
            <a:r>
              <a:rPr lang="fr-FR" sz="2600" dirty="0"/>
              <a:t>de la </a:t>
            </a:r>
            <a:r>
              <a:rPr lang="fr-FR" sz="2600" dirty="0" smtClean="0"/>
              <a:t>prolifération des  </a:t>
            </a:r>
            <a:r>
              <a:rPr lang="fr-FR" sz="2600" dirty="0"/>
              <a:t>lymphocytes  B et de la production </a:t>
            </a:r>
            <a:r>
              <a:rPr lang="fr-FR" sz="2600" dirty="0" smtClean="0"/>
              <a:t>des anticorps)</a:t>
            </a:r>
            <a:endParaRPr lang="fr-FR" sz="2600" dirty="0"/>
          </a:p>
          <a:p>
            <a:pPr>
              <a:lnSpc>
                <a:spcPct val="100000"/>
              </a:lnSpc>
              <a:buNone/>
            </a:pPr>
            <a:r>
              <a:rPr lang="fr-FR" sz="2600" b="1" dirty="0" smtClean="0"/>
              <a:t>IL6 : </a:t>
            </a:r>
            <a:r>
              <a:rPr lang="fr-FR" sz="2600" dirty="0" smtClean="0"/>
              <a:t>produit </a:t>
            </a:r>
            <a:r>
              <a:rPr lang="fr-FR" sz="2600" dirty="0"/>
              <a:t>par les </a:t>
            </a:r>
            <a:r>
              <a:rPr lang="fr-FR" sz="2600" dirty="0" smtClean="0"/>
              <a:t>macrophages (stimulation </a:t>
            </a:r>
            <a:r>
              <a:rPr lang="fr-FR" sz="2600" dirty="0"/>
              <a:t>de la prolifération </a:t>
            </a:r>
            <a:r>
              <a:rPr lang="fr-FR" sz="2600" dirty="0" smtClean="0"/>
              <a:t>cellulaire B) </a:t>
            </a:r>
            <a:r>
              <a:rPr lang="fr-FR" sz="2600" b="1" dirty="0" smtClean="0"/>
              <a:t>  </a:t>
            </a:r>
            <a:endParaRPr lang="fr-FR" sz="2600" b="1" dirty="0"/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endParaRPr lang="fr-FR" altLang="ja-JP" b="1" dirty="0">
              <a:solidFill>
                <a:srgbClr val="00B05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321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131826" cy="634116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5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3500" b="1" dirty="0">
                <a:solidFill>
                  <a:srgbClr val="FF0000"/>
                </a:solidFill>
              </a:rPr>
              <a:t>la réaction inflammatoire :</a:t>
            </a:r>
            <a:endParaRPr lang="fr-FR" sz="35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000" b="1" dirty="0" smtClean="0">
                <a:solidFill>
                  <a:srgbClr val="00B050"/>
                </a:solidFill>
                <a:ea typeface="ＭＳ Ｐゴシック" pitchFamily="34" charset="-128"/>
              </a:rPr>
              <a:t>B. Les médiateurs chimiques de l’inflammation </a:t>
            </a:r>
            <a:r>
              <a:rPr lang="fr-FR" altLang="ja-JP" sz="3000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3000" b="1" dirty="0">
                <a:solidFill>
                  <a:srgbClr val="7030A0"/>
                </a:solidFill>
              </a:rPr>
              <a:t>2. Médiateurs d’origine cellulaire :</a:t>
            </a:r>
          </a:p>
          <a:p>
            <a:pPr>
              <a:lnSpc>
                <a:spcPct val="100000"/>
              </a:lnSpc>
              <a:buNone/>
            </a:pPr>
            <a:r>
              <a:rPr lang="fr-FR" sz="2600" b="1" dirty="0">
                <a:solidFill>
                  <a:srgbClr val="00B0F0"/>
                </a:solidFill>
              </a:rPr>
              <a:t>c. Cytokines </a:t>
            </a:r>
            <a:r>
              <a:rPr lang="fr-FR" sz="2600" b="1" dirty="0" smtClean="0">
                <a:solidFill>
                  <a:srgbClr val="00B0F0"/>
                </a:solidFill>
              </a:rPr>
              <a:t>:</a:t>
            </a:r>
            <a:endParaRPr lang="fr-FR" altLang="ja-JP" sz="2600" b="1" dirty="0" smtClean="0">
              <a:solidFill>
                <a:srgbClr val="00B050"/>
              </a:solidFill>
              <a:ea typeface="ＭＳ Ｐゴシック" pitchFamily="34" charset="-128"/>
            </a:endParaRPr>
          </a:p>
          <a:p>
            <a:r>
              <a:rPr lang="fr-FR" sz="2600" b="1" dirty="0"/>
              <a:t>Interféron (INF) : </a:t>
            </a:r>
            <a:endParaRPr lang="fr-FR" sz="26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fr-FR" sz="2600" dirty="0"/>
              <a:t>I</a:t>
            </a:r>
            <a:r>
              <a:rPr lang="fr-FR" sz="2600" dirty="0" smtClean="0"/>
              <a:t>nhibe </a:t>
            </a:r>
            <a:r>
              <a:rPr lang="fr-FR" sz="2600" dirty="0"/>
              <a:t>la réplication </a:t>
            </a:r>
            <a:r>
              <a:rPr lang="fr-FR" sz="2600" dirty="0" smtClean="0"/>
              <a:t>virale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600" dirty="0"/>
              <a:t>S</a:t>
            </a:r>
            <a:r>
              <a:rPr lang="fr-FR" sz="2600" dirty="0" smtClean="0"/>
              <a:t>timulation </a:t>
            </a:r>
            <a:r>
              <a:rPr lang="fr-FR" sz="2600" dirty="0"/>
              <a:t>de l’expression du  récepteurs des </a:t>
            </a:r>
            <a:r>
              <a:rPr lang="fr-FR" sz="2600" dirty="0" smtClean="0"/>
              <a:t>cellules </a:t>
            </a:r>
            <a:r>
              <a:rPr lang="fr-FR" sz="2600" dirty="0"/>
              <a:t>présentant </a:t>
            </a:r>
            <a:r>
              <a:rPr lang="fr-FR" sz="2600" dirty="0" smtClean="0"/>
              <a:t>l’Ag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600" dirty="0"/>
              <a:t>A</a:t>
            </a:r>
            <a:r>
              <a:rPr lang="fr-FR" sz="2600" dirty="0" smtClean="0"/>
              <a:t>ugmentation </a:t>
            </a:r>
            <a:r>
              <a:rPr lang="fr-FR" sz="2600" dirty="0"/>
              <a:t>de l’activité des lymphokines et de la prolifération B en synergie avec </a:t>
            </a:r>
            <a:r>
              <a:rPr lang="fr-FR" sz="2600" dirty="0" smtClean="0"/>
              <a:t>IL2.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600" dirty="0" smtClean="0"/>
              <a:t>L’INF </a:t>
            </a:r>
            <a:r>
              <a:rPr lang="fr-FR" sz="2600" dirty="0"/>
              <a:t>est produit par les lymphocytes T  </a:t>
            </a:r>
            <a:endParaRPr lang="fr-FR" altLang="ja-JP" sz="2600" b="1" u="sng" dirty="0"/>
          </a:p>
          <a:p>
            <a:pPr>
              <a:buNone/>
            </a:pPr>
            <a:r>
              <a:rPr lang="fr-FR" sz="2600" b="1" dirty="0" smtClean="0"/>
              <a:t> </a:t>
            </a:r>
          </a:p>
          <a:p>
            <a:r>
              <a:rPr lang="fr-FR" sz="2600" b="1" dirty="0" smtClean="0"/>
              <a:t>Facteur de nécrose tumorale (TNF)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600" dirty="0"/>
              <a:t>M</a:t>
            </a:r>
            <a:r>
              <a:rPr lang="fr-FR" sz="2600" dirty="0" smtClean="0"/>
              <a:t>édiateur majeur de l’inflammation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600" dirty="0"/>
              <a:t>P</a:t>
            </a:r>
            <a:r>
              <a:rPr lang="fr-FR" sz="2600" dirty="0" smtClean="0"/>
              <a:t>roduit par les lymphocytes activés  et les monocytes/macrophage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600" dirty="0"/>
              <a:t>I</a:t>
            </a:r>
            <a:r>
              <a:rPr lang="fr-FR" sz="2600" dirty="0" smtClean="0"/>
              <a:t>nduction des leucocytes et des molécules d’adhésion endothéliale en synergie avec  IL1  et  INF </a:t>
            </a:r>
          </a:p>
          <a:p>
            <a:pPr>
              <a:buNone/>
            </a:pPr>
            <a:endParaRPr lang="fr-FR" altLang="ja-JP" b="1" dirty="0">
              <a:solidFill>
                <a:srgbClr val="00B05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70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337932"/>
            <a:ext cx="11131826" cy="634116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sz="32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3200" b="1" dirty="0">
                <a:solidFill>
                  <a:srgbClr val="FF0000"/>
                </a:solidFill>
              </a:rPr>
              <a:t>la réaction inflammatoire :</a:t>
            </a:r>
            <a:endParaRPr lang="fr-FR" sz="32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 eaLnBrk="1" hangingPunct="1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fr-FR" b="1" dirty="0" smtClean="0">
                <a:solidFill>
                  <a:srgbClr val="00B050"/>
                </a:solidFill>
                <a:ea typeface="ＭＳ Ｐゴシック" pitchFamily="34" charset="-128"/>
              </a:rPr>
              <a:t>B. Les médiateurs chimiques de l’inflammation </a:t>
            </a:r>
            <a:r>
              <a:rPr lang="fr-FR" altLang="ja-JP" b="1" dirty="0" smtClean="0">
                <a:solidFill>
                  <a:srgbClr val="00B050"/>
                </a:solidFill>
                <a:ea typeface="ＭＳ Ｐゴシック" pitchFamily="34" charset="-128"/>
              </a:rPr>
              <a:t>: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841345"/>
              </p:ext>
            </p:extLst>
          </p:nvPr>
        </p:nvGraphicFramePr>
        <p:xfrm>
          <a:off x="2007703" y="1888435"/>
          <a:ext cx="8331202" cy="4292452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165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5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4580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Effet</a:t>
                      </a:r>
                      <a:endParaRPr lang="fr-FR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Médiateur</a:t>
                      </a:r>
                      <a:endParaRPr lang="fr-FR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580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Vasodilatation</a:t>
                      </a:r>
                      <a:endParaRPr lang="fr-FR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Histamine, PGD, PAF</a:t>
                      </a:r>
                      <a:endParaRPr lang="fr-FR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0948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Augmentation de la perméabilité de la microcirculation</a:t>
                      </a:r>
                      <a:endParaRPr lang="fr-FR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Histamine, PAF, LTC4, LTD4,</a:t>
                      </a:r>
                      <a:r>
                        <a:rPr lang="fr-FR" sz="2800" b="1" baseline="0" dirty="0" smtClean="0"/>
                        <a:t> bradykinine, C3a, C5a</a:t>
                      </a:r>
                      <a:endParaRPr lang="fr-FR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764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Chimiotactisme</a:t>
                      </a:r>
                      <a:endParaRPr lang="fr-FR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PAF, LTB, C5a, peptide des mastocytes</a:t>
                      </a:r>
                      <a:endParaRPr lang="fr-FR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580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Activation cellulaire</a:t>
                      </a:r>
                      <a:endParaRPr lang="fr-FR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/>
                        <a:t>PAF, IL1, TNF</a:t>
                      </a:r>
                      <a:endParaRPr lang="fr-FR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72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809" y="695738"/>
            <a:ext cx="10515600" cy="53818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VI. Les différentes étapes de la réaction inflammatoire </a:t>
            </a:r>
            <a:r>
              <a:rPr lang="fr-FR" sz="3200" b="1" dirty="0" smtClean="0">
                <a:solidFill>
                  <a:srgbClr val="FF0000"/>
                </a:solidFill>
              </a:rPr>
              <a:t>: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2800" b="1" dirty="0" smtClean="0"/>
              <a:t>Réaction </a:t>
            </a:r>
            <a:r>
              <a:rPr lang="fr-FR" sz="2800" b="1" dirty="0" err="1"/>
              <a:t>vasculo</a:t>
            </a:r>
            <a:r>
              <a:rPr lang="fr-FR" sz="2800" b="1" dirty="0"/>
              <a:t>-exsudative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2800" b="1" dirty="0"/>
              <a:t>Réaction cellulaire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2800" b="1" dirty="0"/>
              <a:t>Détersion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2800" b="1" dirty="0"/>
              <a:t>Réparation et cicatrisation</a:t>
            </a:r>
          </a:p>
          <a:p>
            <a:pPr marL="0" indent="0">
              <a:buNone/>
            </a:pPr>
            <a:endParaRPr lang="fr-FR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A. Réaction </a:t>
            </a:r>
            <a:r>
              <a:rPr lang="fr-FR" b="1" dirty="0" err="1">
                <a:solidFill>
                  <a:srgbClr val="00B050"/>
                </a:solidFill>
              </a:rPr>
              <a:t>vasculo</a:t>
            </a:r>
            <a:r>
              <a:rPr lang="fr-FR" b="1" dirty="0">
                <a:solidFill>
                  <a:srgbClr val="00B050"/>
                </a:solidFill>
              </a:rPr>
              <a:t>-exsudative :</a:t>
            </a:r>
          </a:p>
          <a:p>
            <a:pPr marL="0" indent="0">
              <a:buNone/>
            </a:pPr>
            <a:r>
              <a:rPr lang="fr-FR" sz="2400" dirty="0">
                <a:ea typeface="ＭＳ Ｐゴシック" pitchFamily="34" charset="-128"/>
              </a:rPr>
              <a:t>Elle se traduit par les quatre signes cardinaux </a:t>
            </a:r>
            <a:endParaRPr lang="fr-FR" sz="2400" dirty="0" smtClean="0"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fr-FR" sz="2400" dirty="0" smtClean="0">
                <a:ea typeface="ＭＳ Ｐゴシック" pitchFamily="34" charset="-128"/>
              </a:rPr>
              <a:t>de </a:t>
            </a:r>
            <a:r>
              <a:rPr lang="fr-FR" sz="2400" dirty="0">
                <a:ea typeface="ＭＳ Ｐゴシック" pitchFamily="34" charset="-128"/>
              </a:rPr>
              <a:t>l</a:t>
            </a:r>
            <a:r>
              <a:rPr lang="ja-JP" altLang="fr-FR" sz="2400" dirty="0"/>
              <a:t>’</a:t>
            </a:r>
            <a:r>
              <a:rPr lang="fr-FR" altLang="ja-JP" sz="2400" dirty="0"/>
              <a:t>inflammation aigue (rougeur, chaleur, douleur, </a:t>
            </a:r>
            <a:endParaRPr lang="fr-FR" altLang="ja-JP" sz="2400" dirty="0" smtClean="0"/>
          </a:p>
          <a:p>
            <a:pPr marL="0" indent="0">
              <a:buNone/>
            </a:pPr>
            <a:r>
              <a:rPr lang="fr-FR" altLang="ja-JP" sz="2400" dirty="0" smtClean="0"/>
              <a:t>tuméfaction</a:t>
            </a:r>
            <a:r>
              <a:rPr lang="fr-FR" altLang="ja-JP" sz="2400" dirty="0" smtClean="0"/>
              <a:t>).</a:t>
            </a:r>
          </a:p>
          <a:p>
            <a:pPr marL="0" indent="0">
              <a:buNone/>
            </a:pPr>
            <a:r>
              <a:rPr lang="fr-FR" altLang="ja-JP" sz="2400" dirty="0"/>
              <a:t>E</a:t>
            </a:r>
            <a:r>
              <a:rPr lang="fr-FR" altLang="ja-JP" sz="2400" dirty="0" smtClean="0"/>
              <a:t>lle </a:t>
            </a:r>
            <a:r>
              <a:rPr lang="fr-FR" altLang="ja-JP" sz="2400" dirty="0"/>
              <a:t>comporte trois phénomènes </a:t>
            </a:r>
            <a:r>
              <a:rPr lang="fr-FR" altLang="ja-JP" sz="2400" dirty="0" smtClean="0"/>
              <a:t>:</a:t>
            </a:r>
            <a:endParaRPr lang="fr-FR" altLang="ja-JP" sz="24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fr-FR" b="1" dirty="0" smtClean="0">
                <a:solidFill>
                  <a:srgbClr val="7030A0"/>
                </a:solidFill>
                <a:ea typeface="ＭＳ Ｐゴシック" pitchFamily="34" charset="-128"/>
              </a:rPr>
              <a:t>Une </a:t>
            </a:r>
            <a:r>
              <a:rPr lang="fr-FR" b="1" dirty="0">
                <a:solidFill>
                  <a:srgbClr val="7030A0"/>
                </a:solidFill>
                <a:ea typeface="ＭＳ Ｐゴシック" pitchFamily="34" charset="-128"/>
              </a:rPr>
              <a:t>congestion </a:t>
            </a:r>
            <a:r>
              <a:rPr lang="fr-FR" b="1" dirty="0" smtClean="0">
                <a:solidFill>
                  <a:srgbClr val="7030A0"/>
                </a:solidFill>
                <a:ea typeface="ＭＳ Ｐゴシック" pitchFamily="34" charset="-128"/>
              </a:rPr>
              <a:t>active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r-FR" b="1" dirty="0">
                <a:solidFill>
                  <a:srgbClr val="7030A0"/>
                </a:solidFill>
                <a:ea typeface="ＭＳ Ｐゴシック" pitchFamily="34" charset="-128"/>
              </a:rPr>
              <a:t>L’œdème </a:t>
            </a:r>
            <a:r>
              <a:rPr lang="fr-FR" b="1" dirty="0" smtClean="0">
                <a:solidFill>
                  <a:srgbClr val="7030A0"/>
                </a:solidFill>
                <a:ea typeface="ＭＳ Ｐゴシック" pitchFamily="34" charset="-128"/>
              </a:rPr>
              <a:t>inflammatoire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r-FR" b="1" dirty="0" smtClean="0">
                <a:solidFill>
                  <a:srgbClr val="7030A0"/>
                </a:solidFill>
                <a:ea typeface="ＭＳ Ｐゴシック" pitchFamily="34" charset="-128"/>
              </a:rPr>
              <a:t>La </a:t>
            </a:r>
            <a:r>
              <a:rPr lang="fr-FR" b="1" dirty="0">
                <a:solidFill>
                  <a:srgbClr val="7030A0"/>
                </a:solidFill>
                <a:ea typeface="ＭＳ Ｐゴシック" pitchFamily="34" charset="-128"/>
              </a:rPr>
              <a:t>diapédèse leucocytaire</a:t>
            </a:r>
          </a:p>
          <a:p>
            <a:pPr marL="0" indent="0">
              <a:buNone/>
              <a:defRPr/>
            </a:pPr>
            <a:endParaRPr lang="fr-FR" dirty="0"/>
          </a:p>
          <a:p>
            <a:endParaRPr lang="fr-FR" dirty="0"/>
          </a:p>
        </p:txBody>
      </p:sp>
      <p:pic>
        <p:nvPicPr>
          <p:cNvPr id="4" name="Picture 2" descr="L'Inflammation, une réaction... - Clinique Chiropratique Sillery / Chiro à  Ste-Foy, QuébecClinique Chiropratique Sillery / Chiro à Ste-Foy, Québec">
            <a:extLst>
              <a:ext uri="{FF2B5EF4-FFF2-40B4-BE49-F238E27FC236}">
                <a16:creationId xmlns:a16="http://schemas.microsoft.com/office/drawing/2014/main" id="{CEA30430-1E72-4F4E-8612-DE082CF87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405" y="1727834"/>
            <a:ext cx="5257836" cy="489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731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0" y="258418"/>
            <a:ext cx="11254409" cy="62616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VI. Les différentes étapes de la réaction inflammatoire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A. </a:t>
            </a:r>
            <a:r>
              <a:rPr lang="fr-FR" sz="3000" b="1" dirty="0" smtClean="0">
                <a:solidFill>
                  <a:srgbClr val="00B050"/>
                </a:solidFill>
              </a:rPr>
              <a:t>Réaction </a:t>
            </a:r>
            <a:r>
              <a:rPr lang="fr-FR" sz="3000" b="1" dirty="0" err="1">
                <a:solidFill>
                  <a:srgbClr val="00B050"/>
                </a:solidFill>
              </a:rPr>
              <a:t>vasculo</a:t>
            </a:r>
            <a:r>
              <a:rPr lang="fr-FR" sz="3000" b="1" dirty="0">
                <a:solidFill>
                  <a:srgbClr val="00B050"/>
                </a:solidFill>
              </a:rPr>
              <a:t>-exsudative :</a:t>
            </a:r>
          </a:p>
          <a:p>
            <a:pPr marL="0" indent="0">
              <a:buNone/>
              <a:defRPr/>
            </a:pPr>
            <a:r>
              <a:rPr lang="fr-FR" sz="3000" b="1" dirty="0" smtClean="0">
                <a:solidFill>
                  <a:srgbClr val="7030A0"/>
                </a:solidFill>
                <a:ea typeface="ＭＳ Ｐゴシック" pitchFamily="34" charset="-128"/>
              </a:rPr>
              <a:t>1. Une </a:t>
            </a:r>
            <a:r>
              <a:rPr lang="fr-FR" sz="3000" b="1" dirty="0">
                <a:solidFill>
                  <a:srgbClr val="7030A0"/>
                </a:solidFill>
                <a:ea typeface="ＭＳ Ｐゴシック" pitchFamily="34" charset="-128"/>
              </a:rPr>
              <a:t>congestion active </a:t>
            </a:r>
            <a:r>
              <a:rPr lang="fr-FR" sz="3000" b="1" dirty="0" smtClean="0">
                <a:solidFill>
                  <a:srgbClr val="7030A0"/>
                </a:solidFill>
                <a:ea typeface="ＭＳ Ｐゴシック" pitchFamily="34" charset="-128"/>
              </a:rPr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600" dirty="0"/>
              <a:t>1</a:t>
            </a:r>
            <a:r>
              <a:rPr lang="fr-FR" sz="2600" baseline="30000" dirty="0"/>
              <a:t>er</a:t>
            </a:r>
            <a:r>
              <a:rPr lang="fr-FR" sz="2600" dirty="0"/>
              <a:t> phénomène visible de la réaction inflammatoire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600" dirty="0"/>
              <a:t>Elle se traduit par une augmentation de la quantité de sang arrivant sur le lieu de l’agression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600" dirty="0"/>
              <a:t>C’est une vasodilatation active par afflux de sang artériel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600" dirty="0"/>
              <a:t>Elle est déclenchée par un </a:t>
            </a:r>
            <a:r>
              <a:rPr lang="fr-FR" sz="2600" dirty="0" smtClean="0"/>
              <a:t>reflexe nerveux et </a:t>
            </a:r>
            <a:r>
              <a:rPr lang="fr-FR" sz="2600" dirty="0"/>
              <a:t>surtout par les médiateurs humoraux de l’inflammation : </a:t>
            </a:r>
            <a:r>
              <a:rPr lang="fr-FR" sz="2600" dirty="0" err="1"/>
              <a:t>kinine</a:t>
            </a:r>
            <a:r>
              <a:rPr lang="fr-FR" sz="2600" dirty="0"/>
              <a:t>, histamine, sérotonine , fraction du C3 et C5.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600" dirty="0"/>
              <a:t>Les conséquences de la vasodilatation  sont </a:t>
            </a:r>
            <a:r>
              <a:rPr lang="fr-FR" sz="2600" dirty="0" smtClean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600" dirty="0" smtClean="0"/>
              <a:t>Clinique </a:t>
            </a:r>
            <a:r>
              <a:rPr lang="fr-FR" sz="2600" dirty="0"/>
              <a:t>: rougeur et augmentation de la température </a:t>
            </a:r>
            <a:r>
              <a:rPr lang="fr-FR" sz="2600" dirty="0" smtClean="0"/>
              <a:t>locale,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600" dirty="0" smtClean="0"/>
              <a:t>Physique </a:t>
            </a:r>
            <a:r>
              <a:rPr lang="fr-FR" sz="2600" dirty="0"/>
              <a:t>: augmentation de la perméabilité de la paroi endothéliale.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600" dirty="0" smtClean="0"/>
              <a:t>Histologie : </a:t>
            </a:r>
            <a:r>
              <a:rPr lang="fr-FR" sz="2600" dirty="0"/>
              <a:t>les </a:t>
            </a:r>
            <a:r>
              <a:rPr lang="fr-FR" sz="2600" dirty="0" smtClean="0"/>
              <a:t>vaisseaux </a:t>
            </a:r>
            <a:r>
              <a:rPr lang="fr-FR" sz="2600" dirty="0"/>
              <a:t>sont </a:t>
            </a:r>
            <a:r>
              <a:rPr lang="fr-FR" sz="2600" dirty="0" smtClean="0"/>
              <a:t>dilatés, les cellules </a:t>
            </a:r>
            <a:r>
              <a:rPr lang="fr-FR" sz="2600" dirty="0"/>
              <a:t>endothéliales sont turgescentes et la </a:t>
            </a:r>
            <a:r>
              <a:rPr lang="fr-FR" sz="2600" dirty="0" smtClean="0"/>
              <a:t>lumière gorgée de globules rouges.</a:t>
            </a:r>
            <a:endParaRPr lang="fr-FR" sz="2600" dirty="0"/>
          </a:p>
          <a:p>
            <a:pPr marL="0" indent="0">
              <a:buNone/>
              <a:defRPr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1701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41F5054-F800-4A02-B3C7-883F08676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60" y="71120"/>
            <a:ext cx="11170917" cy="629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07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image anapath cour\congestion active.jpg">
            <a:extLst>
              <a:ext uri="{FF2B5EF4-FFF2-40B4-BE49-F238E27FC236}">
                <a16:creationId xmlns:a16="http://schemas.microsoft.com/office/drawing/2014/main" id="{13D263C5-B86F-4A56-904E-E7FC63F7C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8315" y="278599"/>
            <a:ext cx="8603753" cy="64528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81334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image anapath cour\diapedese leucocytaire.jpg">
            <a:extLst>
              <a:ext uri="{FF2B5EF4-FFF2-40B4-BE49-F238E27FC236}">
                <a16:creationId xmlns:a16="http://schemas.microsoft.com/office/drawing/2014/main" id="{DEC51370-1F05-4064-839C-BC2D60B09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6523" y="675862"/>
            <a:ext cx="9416399" cy="54068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9081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0" y="258418"/>
            <a:ext cx="11254409" cy="62616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VI. Les différentes étapes de la réaction inflammatoire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A. </a:t>
            </a:r>
            <a:r>
              <a:rPr lang="fr-FR" sz="3000" b="1" dirty="0" smtClean="0">
                <a:solidFill>
                  <a:srgbClr val="00B050"/>
                </a:solidFill>
              </a:rPr>
              <a:t>Réaction </a:t>
            </a:r>
            <a:r>
              <a:rPr lang="fr-FR" sz="3000" b="1" dirty="0" err="1">
                <a:solidFill>
                  <a:srgbClr val="00B050"/>
                </a:solidFill>
              </a:rPr>
              <a:t>vasculo</a:t>
            </a:r>
            <a:r>
              <a:rPr lang="fr-FR" sz="3000" b="1" dirty="0">
                <a:solidFill>
                  <a:srgbClr val="00B050"/>
                </a:solidFill>
              </a:rPr>
              <a:t>-exsudative :</a:t>
            </a:r>
          </a:p>
          <a:p>
            <a:pPr marL="0" indent="0">
              <a:buNone/>
              <a:defRPr/>
            </a:pPr>
            <a:r>
              <a:rPr lang="fr-FR" sz="3000" b="1" dirty="0" smtClean="0">
                <a:solidFill>
                  <a:srgbClr val="7030A0"/>
                </a:solidFill>
                <a:ea typeface="ＭＳ Ｐゴシック" pitchFamily="34" charset="-128"/>
              </a:rPr>
              <a:t>2. L’œdème inflammatoire :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FR" sz="2600" b="1" dirty="0">
                <a:ea typeface="ＭＳ Ｐゴシック" pitchFamily="34" charset="-128"/>
              </a:rPr>
              <a:t>Définition : </a:t>
            </a:r>
            <a:r>
              <a:rPr lang="fr-FR" sz="2600" dirty="0">
                <a:ea typeface="ＭＳ Ｐゴシック" pitchFamily="34" charset="-128"/>
              </a:rPr>
              <a:t>une sortie anormale de plasma hors des vaisseaux sanguins (exsudat).</a:t>
            </a:r>
          </a:p>
          <a:p>
            <a:pPr marL="0" indent="0">
              <a:buNone/>
              <a:defRPr/>
            </a:pPr>
            <a:r>
              <a:rPr lang="fr-FR" altLang="ja-JP" sz="2600" dirty="0"/>
              <a:t>C’est un phénomène actif lié à l</a:t>
            </a:r>
            <a:r>
              <a:rPr lang="ja-JP" altLang="fr-FR" sz="2600" dirty="0"/>
              <a:t>’</a:t>
            </a:r>
            <a:r>
              <a:rPr lang="fr-FR" altLang="ja-JP" sz="2600" dirty="0"/>
              <a:t>augmentation de la pression hydrostatique et surtout à l’augmentation de la perméabilité de la paroi vasculaire (déhiscence cellulaire), a</a:t>
            </a:r>
            <a:r>
              <a:rPr lang="fr-FR" sz="2600" dirty="0">
                <a:ea typeface="ＭＳ Ｐゴシック" pitchFamily="34" charset="-128"/>
              </a:rPr>
              <a:t>yant pour conséquence </a:t>
            </a:r>
            <a:r>
              <a:rPr lang="fr-FR" sz="2600" dirty="0" smtClean="0">
                <a:ea typeface="ＭＳ Ｐゴシック" pitchFamily="34" charset="-128"/>
              </a:rPr>
              <a:t>: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fr-FR" sz="2600" dirty="0">
                <a:ea typeface="ＭＳ Ｐゴシック" pitchFamily="34" charset="-128"/>
              </a:rPr>
              <a:t>Diluer les toxines accumulées dans la lésion. 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fr-FR" sz="2600" dirty="0">
                <a:ea typeface="ＭＳ Ｐゴシック" pitchFamily="34" charset="-128"/>
              </a:rPr>
              <a:t>Limiter le foyer inflammatoire (par une barrière de fibrine ce qui évite la diffusion des microorganismes infectieux).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fr-FR" sz="2600" dirty="0">
                <a:ea typeface="ＭＳ Ｐゴシック" pitchFamily="34" charset="-128"/>
              </a:rPr>
              <a:t>Concentrer les moyens de défenses humoraux.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fr-FR" sz="2600" dirty="0">
                <a:ea typeface="ＭＳ Ｐゴシック" pitchFamily="34" charset="-128"/>
              </a:rPr>
              <a:t>Ralentir le courant circulatoire pour favoriser la diapédèse leucocytaire. </a:t>
            </a:r>
            <a:endParaRPr lang="fr-FR" sz="2600" dirty="0" smtClean="0">
              <a:ea typeface="ＭＳ Ｐゴシック" pitchFamily="34" charset="-128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FR" sz="2600" b="1" dirty="0">
                <a:ea typeface="ＭＳ Ｐゴシック" pitchFamily="34" charset="-128"/>
              </a:rPr>
              <a:t>Macroscopie</a:t>
            </a:r>
            <a:r>
              <a:rPr lang="fr-FR" sz="2600" dirty="0">
                <a:ea typeface="ＭＳ Ｐゴシック" pitchFamily="34" charset="-128"/>
              </a:rPr>
              <a:t> </a:t>
            </a:r>
            <a:r>
              <a:rPr lang="fr-FR" sz="2600" b="1" dirty="0">
                <a:ea typeface="ＭＳ Ｐゴシック" pitchFamily="34" charset="-128"/>
              </a:rPr>
              <a:t>: </a:t>
            </a:r>
            <a:r>
              <a:rPr lang="fr-FR" sz="2600" dirty="0">
                <a:ea typeface="ＭＳ Ｐゴシック" pitchFamily="34" charset="-128"/>
              </a:rPr>
              <a:t>gonflement tissulaire.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fr-FR" sz="2600" dirty="0">
              <a:ea typeface="ＭＳ Ｐゴシック" pitchFamily="34" charset="-128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fr-FR" sz="2600" b="1" dirty="0">
                <a:ea typeface="ＭＳ Ｐゴシック" pitchFamily="34" charset="-128"/>
              </a:rPr>
              <a:t>Microscopie : </a:t>
            </a:r>
            <a:r>
              <a:rPr lang="fr-FR" sz="2600" dirty="0">
                <a:ea typeface="ＭＳ Ｐゴシック" pitchFamily="34" charset="-128"/>
              </a:rPr>
              <a:t>la substance </a:t>
            </a:r>
            <a:r>
              <a:rPr lang="fr-FR" sz="2600" dirty="0" smtClean="0">
                <a:ea typeface="ＭＳ Ｐゴシック" pitchFamily="34" charset="-128"/>
              </a:rPr>
              <a:t>fondamentale </a:t>
            </a:r>
            <a:r>
              <a:rPr lang="fr-FR" sz="2600" dirty="0">
                <a:ea typeface="ＭＳ Ｐゴシック" pitchFamily="34" charset="-128"/>
              </a:rPr>
              <a:t>du tissu conjonctif </a:t>
            </a:r>
            <a:r>
              <a:rPr lang="fr-FR" sz="2600" dirty="0" smtClean="0">
                <a:ea typeface="ＭＳ Ｐゴシック" pitchFamily="34" charset="-128"/>
              </a:rPr>
              <a:t>apparait </a:t>
            </a:r>
            <a:r>
              <a:rPr lang="fr-FR" sz="2600" dirty="0">
                <a:ea typeface="ＭＳ Ｐゴシック" pitchFamily="34" charset="-128"/>
              </a:rPr>
              <a:t>clair et peu coloré</a:t>
            </a:r>
            <a:r>
              <a:rPr lang="fr-FR" sz="2600" dirty="0" smtClean="0">
                <a:ea typeface="ＭＳ Ｐゴシック" pitchFamily="34" charset="-128"/>
              </a:rPr>
              <a:t>. </a:t>
            </a:r>
            <a:endParaRPr lang="fr-FR" sz="2600" dirty="0">
              <a:ea typeface="ＭＳ Ｐゴシック" pitchFamily="34" charset="-128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fr-FR" dirty="0">
              <a:ea typeface="ＭＳ Ｐゴシック" pitchFamily="34" charset="-128"/>
            </a:endParaRPr>
          </a:p>
          <a:p>
            <a:pPr marL="0" indent="0">
              <a:buNone/>
              <a:defRPr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9357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image anapath cour\exssudat.jpg">
            <a:extLst>
              <a:ext uri="{FF2B5EF4-FFF2-40B4-BE49-F238E27FC236}">
                <a16:creationId xmlns:a16="http://schemas.microsoft.com/office/drawing/2014/main" id="{4CE925F8-EE08-42A8-91CD-A4F41C6EE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63096" y="516835"/>
            <a:ext cx="7668050" cy="57478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8510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D1800E-C21E-4B27-96BC-77B975F16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8" y="516836"/>
            <a:ext cx="10757452" cy="60032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I. Généralités :</a:t>
            </a:r>
          </a:p>
          <a:p>
            <a:pPr marL="0" indent="0">
              <a:buNone/>
            </a:pPr>
            <a:r>
              <a:rPr lang="fr-FR" dirty="0" smtClean="0"/>
              <a:t>La </a:t>
            </a:r>
            <a:r>
              <a:rPr lang="fr-FR" dirty="0"/>
              <a:t>réaction inflammatoire est un processus complexe qui comprend l’ensemble des réactions locales et </a:t>
            </a:r>
            <a:r>
              <a:rPr lang="fr-FR" dirty="0" smtClean="0"/>
              <a:t>générales de </a:t>
            </a:r>
            <a:r>
              <a:rPr lang="fr-FR" dirty="0"/>
              <a:t>l’organisme à toute agression tissulaire qu'elle soit d’origine infectieuse ou non infectieuse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Elle se </a:t>
            </a:r>
            <a:r>
              <a:rPr lang="fr-FR" dirty="0"/>
              <a:t>manifeste par des phénomènes </a:t>
            </a:r>
            <a:r>
              <a:rPr lang="fr-FR" dirty="0" smtClean="0"/>
              <a:t>locaux et généraux</a:t>
            </a:r>
            <a:r>
              <a:rPr lang="fr-FR" dirty="0"/>
              <a:t>, exprimés biologiquement et cliniquement de façon </a:t>
            </a:r>
            <a:r>
              <a:rPr lang="fr-FR" dirty="0" smtClean="0"/>
              <a:t>variable :</a:t>
            </a:r>
          </a:p>
          <a:p>
            <a:pPr marL="1440" indent="0">
              <a:lnSpc>
                <a:spcPct val="100000"/>
              </a:lnSpc>
              <a:spcBef>
                <a:spcPts val="641"/>
              </a:spcBef>
              <a:buNone/>
            </a:pPr>
            <a:r>
              <a:rPr lang="fr-FR" b="1" spc="-1" dirty="0" smtClean="0">
                <a:solidFill>
                  <a:srgbClr val="000000"/>
                </a:solidFill>
                <a:ea typeface="DejaVu Sans"/>
              </a:rPr>
              <a:t>Généraux :</a:t>
            </a:r>
          </a:p>
          <a:p>
            <a:pPr marL="343080" indent="-341640">
              <a:lnSpc>
                <a:spcPct val="100000"/>
              </a:lnSpc>
              <a:spcBef>
                <a:spcPts val="641"/>
              </a:spcBef>
            </a:pP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Biologiquement (syndrome inflammatoire)</a:t>
            </a:r>
            <a:endParaRPr lang="fr-FR" spc="-1" dirty="0"/>
          </a:p>
          <a:p>
            <a:pPr marL="343080" indent="-341640">
              <a:lnSpc>
                <a:spcPct val="100000"/>
              </a:lnSpc>
              <a:spcBef>
                <a:spcPts val="641"/>
              </a:spcBef>
            </a:pP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Cliniquement (la fièvre, altération </a:t>
            </a:r>
            <a:r>
              <a:rPr lang="fr-FR" spc="-1" dirty="0">
                <a:solidFill>
                  <a:srgbClr val="000000"/>
                </a:solidFill>
                <a:ea typeface="DejaVu Sans"/>
              </a:rPr>
              <a:t>de l’état </a:t>
            </a: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général,…….)</a:t>
            </a:r>
            <a:endParaRPr lang="fr-FR" spc="-1" dirty="0"/>
          </a:p>
          <a:p>
            <a:pPr marL="1440" indent="0">
              <a:lnSpc>
                <a:spcPct val="100000"/>
              </a:lnSpc>
              <a:spcBef>
                <a:spcPts val="641"/>
              </a:spcBef>
              <a:buNone/>
            </a:pPr>
            <a:r>
              <a:rPr lang="fr-FR" b="1" spc="-1" dirty="0" smtClean="0">
                <a:solidFill>
                  <a:srgbClr val="000000"/>
                </a:solidFill>
                <a:ea typeface="DejaVu Sans"/>
              </a:rPr>
              <a:t>Des </a:t>
            </a:r>
            <a:r>
              <a:rPr lang="fr-FR" b="1" spc="-1" dirty="0">
                <a:solidFill>
                  <a:srgbClr val="000000"/>
                </a:solidFill>
                <a:ea typeface="DejaVu Sans"/>
              </a:rPr>
              <a:t>phénomènes </a:t>
            </a:r>
            <a:r>
              <a:rPr lang="fr-FR" b="1" spc="-1" dirty="0" smtClean="0">
                <a:solidFill>
                  <a:srgbClr val="000000"/>
                </a:solidFill>
                <a:ea typeface="DejaVu Sans"/>
              </a:rPr>
              <a:t>locaux : </a:t>
            </a:r>
            <a:r>
              <a:rPr lang="fr-FR" spc="-1" dirty="0">
                <a:ea typeface="DejaVu Sans"/>
              </a:rPr>
              <a:t>Tétrade de </a:t>
            </a:r>
            <a:r>
              <a:rPr lang="fr-FR" spc="-1" dirty="0" smtClean="0">
                <a:ea typeface="DejaVu Sans"/>
              </a:rPr>
              <a:t>Celsius</a:t>
            </a:r>
            <a:endParaRPr lang="fr-FR" spc="-1" dirty="0"/>
          </a:p>
        </p:txBody>
      </p:sp>
    </p:spTree>
    <p:extLst>
      <p:ext uri="{BB962C8B-B14F-4D97-AF65-F5344CB8AC3E}">
        <p14:creationId xmlns:p14="http://schemas.microsoft.com/office/powerpoint/2010/main" val="384877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0" y="258418"/>
            <a:ext cx="11254409" cy="6261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VI. Les différentes étapes de la réaction inflammatoire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A. </a:t>
            </a:r>
            <a:r>
              <a:rPr lang="fr-FR" sz="3000" b="1" dirty="0" smtClean="0">
                <a:solidFill>
                  <a:srgbClr val="00B050"/>
                </a:solidFill>
              </a:rPr>
              <a:t>Réaction </a:t>
            </a:r>
            <a:r>
              <a:rPr lang="fr-FR" sz="3000" b="1" dirty="0" err="1">
                <a:solidFill>
                  <a:srgbClr val="00B050"/>
                </a:solidFill>
              </a:rPr>
              <a:t>vasculo</a:t>
            </a:r>
            <a:r>
              <a:rPr lang="fr-FR" sz="3000" b="1" dirty="0">
                <a:solidFill>
                  <a:srgbClr val="00B050"/>
                </a:solidFill>
              </a:rPr>
              <a:t>-exsudative :</a:t>
            </a:r>
          </a:p>
          <a:p>
            <a:pPr marL="0" indent="0">
              <a:buNone/>
              <a:defRPr/>
            </a:pPr>
            <a:r>
              <a:rPr lang="fr-FR" sz="3000" b="1" dirty="0" smtClean="0">
                <a:solidFill>
                  <a:srgbClr val="7030A0"/>
                </a:solidFill>
                <a:ea typeface="ＭＳ Ｐゴシック" pitchFamily="34" charset="-128"/>
              </a:rPr>
              <a:t>3. La diapédèse leucocytaire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b="1" dirty="0" smtClean="0"/>
              <a:t>Définition</a:t>
            </a:r>
            <a:r>
              <a:rPr lang="fr-FR" sz="2400" b="1" dirty="0" smtClean="0">
                <a:solidFill>
                  <a:schemeClr val="accent3"/>
                </a:solidFill>
              </a:rPr>
              <a:t> : </a:t>
            </a:r>
            <a:r>
              <a:rPr lang="fr-FR" sz="2400" dirty="0" smtClean="0"/>
              <a:t>passage </a:t>
            </a:r>
            <a:r>
              <a:rPr lang="fr-FR" sz="2400" dirty="0"/>
              <a:t>des polynucléaires du sang à travers l’endothélium vasculaire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altLang="ja-JP" sz="2400" dirty="0"/>
              <a:t>E</a:t>
            </a:r>
            <a:r>
              <a:rPr lang="fr-FR" altLang="ja-JP" sz="2400" dirty="0" smtClean="0"/>
              <a:t>lle </a:t>
            </a:r>
            <a:r>
              <a:rPr lang="fr-FR" altLang="ja-JP" sz="2400" dirty="0"/>
              <a:t>intéresse d</a:t>
            </a:r>
            <a:r>
              <a:rPr lang="ja-JP" altLang="fr-FR" sz="2400" dirty="0"/>
              <a:t>’</a:t>
            </a:r>
            <a:r>
              <a:rPr lang="fr-FR" altLang="ja-JP" sz="2400" dirty="0"/>
              <a:t>abord les polynucléaires (6 à 24H) puis les monocytes et les lymphocytes (24 à 48H</a:t>
            </a:r>
            <a:r>
              <a:rPr lang="fr-FR" altLang="ja-JP" sz="2400" dirty="0" smtClean="0"/>
              <a:t>)</a:t>
            </a:r>
            <a:endParaRPr lang="fr-FR" altLang="ja-JP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altLang="fr-FR" sz="2400" dirty="0">
                <a:ea typeface="ＭＳ Ｐゴシック" panose="020B0600070205080204" pitchFamily="34" charset="-128"/>
              </a:rPr>
              <a:t>Elle comporte trois étapes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altLang="fr-FR" dirty="0" err="1" smtClean="0">
                <a:ea typeface="ＭＳ Ｐゴシック" panose="020B0600070205080204" pitchFamily="34" charset="-128"/>
              </a:rPr>
              <a:t>Margination</a:t>
            </a:r>
            <a:endParaRPr lang="fr-FR" altLang="fr-FR" dirty="0">
              <a:ea typeface="ＭＳ Ｐゴシック" panose="020B0600070205080204" pitchFamily="34" charset="-128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fr-FR" altLang="fr-FR" dirty="0">
                <a:ea typeface="ＭＳ Ｐゴシック" panose="020B0600070205080204" pitchFamily="34" charset="-128"/>
              </a:rPr>
              <a:t>Adhérence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altLang="fr-FR" dirty="0">
                <a:ea typeface="ＭＳ Ｐゴシック" panose="020B0600070205080204" pitchFamily="34" charset="-128"/>
              </a:rPr>
              <a:t>Passage </a:t>
            </a:r>
            <a:r>
              <a:rPr lang="fr-FR" altLang="fr-FR" dirty="0" err="1" smtClean="0">
                <a:ea typeface="ＭＳ Ｐゴシック" panose="020B0600070205080204" pitchFamily="34" charset="-128"/>
              </a:rPr>
              <a:t>trans</a:t>
            </a:r>
            <a:r>
              <a:rPr lang="fr-FR" altLang="fr-FR" dirty="0" smtClean="0">
                <a:ea typeface="ＭＳ Ｐゴシック" panose="020B0600070205080204" pitchFamily="34" charset="-128"/>
              </a:rPr>
              <a:t>-endothélial</a:t>
            </a:r>
          </a:p>
        </p:txBody>
      </p:sp>
    </p:spTree>
    <p:extLst>
      <p:ext uri="{BB962C8B-B14F-4D97-AF65-F5344CB8AC3E}">
        <p14:creationId xmlns:p14="http://schemas.microsoft.com/office/powerpoint/2010/main" val="19622618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0507A49-B63C-4E88-83D2-71ACBE2A2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322"/>
            <a:ext cx="12103999" cy="551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4753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0" y="258418"/>
            <a:ext cx="11254409" cy="62616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VI. Les différentes étapes de la réaction inflammatoire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B. Réaction cellulaire :</a:t>
            </a:r>
            <a:endParaRPr lang="fr-FR" dirty="0">
              <a:ea typeface="ＭＳ Ｐゴシック" panose="020B0600070205080204" pitchFamily="34" charset="-128"/>
            </a:endParaRPr>
          </a:p>
          <a:p>
            <a:pPr>
              <a:lnSpc>
                <a:spcPct val="100000"/>
              </a:lnSpc>
              <a:defRPr/>
            </a:pPr>
            <a:r>
              <a:rPr lang="fr-FR" dirty="0">
                <a:ea typeface="ＭＳ Ｐゴシック" panose="020B0600070205080204" pitchFamily="34" charset="-128"/>
              </a:rPr>
              <a:t>Caractérisée par la formation du </a:t>
            </a:r>
            <a:r>
              <a:rPr lang="fr-FR" b="1" dirty="0">
                <a:ea typeface="ＭＳ Ｐゴシック" pitchFamily="34" charset="-128"/>
              </a:rPr>
              <a:t>granulome inflammatoire</a:t>
            </a:r>
            <a:r>
              <a:rPr lang="fr-FR" dirty="0">
                <a:ea typeface="ＭＳ Ｐゴシック" pitchFamily="34" charset="-128"/>
              </a:rPr>
              <a:t> ou </a:t>
            </a:r>
            <a:r>
              <a:rPr lang="fr-FR" b="1" dirty="0">
                <a:ea typeface="ＭＳ Ｐゴシック" pitchFamily="34" charset="-128"/>
              </a:rPr>
              <a:t>tissu de granulation inflammatoire</a:t>
            </a:r>
            <a:r>
              <a:rPr lang="fr-FR" dirty="0">
                <a:ea typeface="ＭＳ Ｐゴシック" pitchFamily="34" charset="-128"/>
              </a:rPr>
              <a:t>.</a:t>
            </a:r>
          </a:p>
          <a:p>
            <a:pPr>
              <a:lnSpc>
                <a:spcPct val="100000"/>
              </a:lnSpc>
              <a:defRPr/>
            </a:pPr>
            <a:endParaRPr lang="fr-FR" dirty="0">
              <a:ea typeface="ＭＳ Ｐゴシック" pitchFamily="34" charset="-128"/>
            </a:endParaRPr>
          </a:p>
          <a:p>
            <a:pPr>
              <a:lnSpc>
                <a:spcPct val="100000"/>
              </a:lnSpc>
              <a:defRPr/>
            </a:pPr>
            <a:r>
              <a:rPr lang="fr-FR" dirty="0">
                <a:ea typeface="ＭＳ Ｐゴシック" pitchFamily="34" charset="-128"/>
              </a:rPr>
              <a:t>Sa composition varie en fonction du temps 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fr-FR" sz="2800" dirty="0">
                <a:ea typeface="ＭＳ Ｐゴシック" pitchFamily="34" charset="-128"/>
              </a:rPr>
              <a:t>d</a:t>
            </a:r>
            <a:r>
              <a:rPr lang="ja-JP" altLang="fr-FR" sz="2800" dirty="0"/>
              <a:t>’</a:t>
            </a:r>
            <a:r>
              <a:rPr lang="fr-FR" altLang="ja-JP" sz="2800" dirty="0"/>
              <a:t>abord riche en PNN (dont la durée de vie est courte 3-4 jours),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fr-FR" altLang="ja-JP" sz="2800" dirty="0"/>
              <a:t>puis riche en cellules mononuclées (monocytes → macrophages dont la durée de vie est plus longues que celle des PNN + LB → plasmocytes + LT),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  <a:defRPr/>
            </a:pPr>
            <a:r>
              <a:rPr lang="fr-FR" altLang="ja-JP" sz="2800" dirty="0"/>
              <a:t>après quelques jours ou quelques semaines puis s’enrichit progressivement en fibroblastes (collagène) et en cellules endothéliales (</a:t>
            </a:r>
            <a:r>
              <a:rPr lang="fr-FR" altLang="ja-JP" sz="2800" dirty="0" err="1"/>
              <a:t>néovaisseaux</a:t>
            </a:r>
            <a:r>
              <a:rPr lang="fr-FR" altLang="ja-JP" sz="2800" dirty="0"/>
              <a:t>). </a:t>
            </a:r>
            <a:endParaRPr lang="fr-FR" sz="2800" dirty="0">
              <a:ea typeface="ＭＳ Ｐゴシック" pitchFamily="34" charset="-128"/>
            </a:endParaRPr>
          </a:p>
          <a:p>
            <a:pPr marL="0" indent="0">
              <a:buNone/>
            </a:pPr>
            <a:endParaRPr lang="fr-FR" sz="3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29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0" y="258418"/>
            <a:ext cx="11254409" cy="6261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VI. Les différentes étapes de la réaction inflammatoire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B. Réaction cellulaire :</a:t>
            </a:r>
            <a:endParaRPr lang="fr-FR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fr-FR" dirty="0" smtClean="0">
                <a:ea typeface="ＭＳ Ｐゴシック" panose="020B0600070205080204" pitchFamily="34" charset="-128"/>
              </a:rPr>
              <a:t>La </a:t>
            </a:r>
            <a:r>
              <a:rPr lang="fr-FR" dirty="0">
                <a:ea typeface="ＭＳ Ｐゴシック" panose="020B0600070205080204" pitchFamily="34" charset="-128"/>
              </a:rPr>
              <a:t>composition du tissu de granulation varie en fonction de la cause de l</a:t>
            </a:r>
            <a:r>
              <a:rPr lang="ja-JP" altLang="fr-FR" dirty="0"/>
              <a:t>’</a:t>
            </a:r>
            <a:r>
              <a:rPr lang="fr-FR" altLang="ja-JP" dirty="0" smtClean="0"/>
              <a:t>inflammation</a:t>
            </a:r>
            <a:r>
              <a:rPr lang="fr-FR" altLang="ja-JP" dirty="0"/>
              <a:t> </a:t>
            </a:r>
            <a:r>
              <a:rPr lang="fr-FR" altLang="ja-JP" dirty="0" smtClean="0"/>
              <a:t>et du siège de l’inflammation.</a:t>
            </a:r>
            <a:endParaRPr lang="fr-FR" altLang="ja-JP" dirty="0"/>
          </a:p>
          <a:p>
            <a:pPr>
              <a:buNone/>
              <a:defRPr/>
            </a:pPr>
            <a:endParaRPr lang="fr-FR" b="1" dirty="0">
              <a:ea typeface="ＭＳ Ｐゴシック" pitchFamily="34" charset="-128"/>
            </a:endParaRPr>
          </a:p>
          <a:p>
            <a:pPr>
              <a:buNone/>
              <a:defRPr/>
            </a:pPr>
            <a:r>
              <a:rPr lang="fr-FR" b="1" dirty="0">
                <a:ea typeface="ＭＳ Ｐゴシック" pitchFamily="34" charset="-128"/>
              </a:rPr>
              <a:t>Son rôle est 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fr-FR" dirty="0">
                <a:ea typeface="ＭＳ Ｐゴシック" pitchFamily="34" charset="-128"/>
              </a:rPr>
              <a:t>Assurer la détersion par les phagocytes (PNN + macrophages).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fr-FR" dirty="0">
                <a:ea typeface="ＭＳ Ｐゴシック" pitchFamily="34" charset="-128"/>
              </a:rPr>
              <a:t>Développer une réaction immunitaire B et/ou T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fr-FR" dirty="0">
                <a:ea typeface="ＭＳ Ｐゴシック" pitchFamily="34" charset="-128"/>
              </a:rPr>
              <a:t>Secréter de multiple médiateurs intervenant dans le recrutement cellulaire; phagocytose; défense immunitaire; modification de la matrice conjonctive</a:t>
            </a:r>
            <a:r>
              <a:rPr lang="fr-FR" dirty="0" smtClean="0">
                <a:ea typeface="ＭＳ Ｐゴシック" pitchFamily="34" charset="-128"/>
              </a:rPr>
              <a:t>.</a:t>
            </a:r>
            <a:endParaRPr lang="fr-FR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376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image anapath cour\tissu de granulation.jpg">
            <a:extLst>
              <a:ext uri="{FF2B5EF4-FFF2-40B4-BE49-F238E27FC236}">
                <a16:creationId xmlns:a16="http://schemas.microsoft.com/office/drawing/2014/main" id="{39E22370-8FB7-4C2E-AE6F-00CE57B11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5696" y="655983"/>
            <a:ext cx="8871274" cy="53598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59284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0" y="258418"/>
            <a:ext cx="11254409" cy="6261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VI. Les différentes étapes de la réaction inflammatoire :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C</a:t>
            </a:r>
            <a:r>
              <a:rPr lang="fr-FR" b="1" dirty="0" smtClean="0">
                <a:solidFill>
                  <a:srgbClr val="00B050"/>
                </a:solidFill>
              </a:rPr>
              <a:t>. La détersion :</a:t>
            </a:r>
          </a:p>
          <a:p>
            <a:pPr marL="0" indent="0">
              <a:buNone/>
              <a:defRPr/>
            </a:pPr>
            <a:r>
              <a:rPr lang="fr-FR" b="1" dirty="0" smtClean="0">
                <a:solidFill>
                  <a:srgbClr val="7030A0"/>
                </a:solidFill>
                <a:ea typeface="ＭＳ Ｐゴシック" pitchFamily="34" charset="-128"/>
              </a:rPr>
              <a:t>1</a:t>
            </a:r>
            <a:r>
              <a:rPr lang="fr-FR" sz="2400" b="1" dirty="0" smtClean="0">
                <a:solidFill>
                  <a:srgbClr val="7030A0"/>
                </a:solidFill>
                <a:ea typeface="ＭＳ Ｐゴシック" pitchFamily="34" charset="-128"/>
              </a:rPr>
              <a:t>. Définition :</a:t>
            </a:r>
            <a:endParaRPr lang="fr-FR" sz="2400" dirty="0" smtClean="0">
              <a:solidFill>
                <a:srgbClr val="7030A0"/>
              </a:solidFill>
              <a:ea typeface="ＭＳ Ｐゴシック" pitchFamily="34" charset="-128"/>
            </a:endParaRPr>
          </a:p>
          <a:p>
            <a:pPr marL="0" indent="0">
              <a:buNone/>
              <a:defRPr/>
            </a:pPr>
            <a:r>
              <a:rPr lang="fr-FR" sz="2400" dirty="0" smtClean="0">
                <a:ea typeface="ＭＳ Ｐゴシック" pitchFamily="34" charset="-128"/>
              </a:rPr>
              <a:t>C</a:t>
            </a:r>
            <a:r>
              <a:rPr lang="ja-JP" altLang="fr-FR" sz="2400" dirty="0"/>
              <a:t>’</a:t>
            </a:r>
            <a:r>
              <a:rPr lang="fr-FR" altLang="ja-JP" sz="2400" dirty="0"/>
              <a:t>est l’élimination des tissus nécrosés des agents pathogènes et du liquide d’exsudat (pinocytose</a:t>
            </a:r>
            <a:r>
              <a:rPr lang="fr-FR" altLang="ja-JP" sz="2400" dirty="0" smtClean="0"/>
              <a:t>).</a:t>
            </a:r>
          </a:p>
          <a:p>
            <a:pPr marL="0" indent="0">
              <a:buNone/>
              <a:defRPr/>
            </a:pPr>
            <a:r>
              <a:rPr lang="fr-FR" sz="2400" dirty="0" smtClean="0">
                <a:ea typeface="ＭＳ Ｐゴシック" pitchFamily="34" charset="-128"/>
              </a:rPr>
              <a:t>Elle </a:t>
            </a:r>
            <a:r>
              <a:rPr lang="fr-FR" sz="2400" dirty="0">
                <a:ea typeface="ＭＳ Ｐゴシック" pitchFamily="34" charset="-128"/>
              </a:rPr>
              <a:t>succède progressivement à la phase </a:t>
            </a:r>
            <a:r>
              <a:rPr lang="fr-FR" sz="2400" dirty="0" err="1">
                <a:ea typeface="ＭＳ Ｐゴシック" pitchFamily="34" charset="-128"/>
              </a:rPr>
              <a:t>vasculo</a:t>
            </a:r>
            <a:r>
              <a:rPr lang="fr-FR" sz="2400" dirty="0">
                <a:ea typeface="ＭＳ Ｐゴシック" pitchFamily="34" charset="-128"/>
              </a:rPr>
              <a:t>-exsudative et elle est contemporaine de la phase </a:t>
            </a:r>
            <a:r>
              <a:rPr lang="fr-FR" sz="2400" dirty="0" smtClean="0">
                <a:ea typeface="ＭＳ Ｐゴシック" pitchFamily="34" charset="-128"/>
              </a:rPr>
              <a:t>cellulaire.</a:t>
            </a:r>
          </a:p>
          <a:p>
            <a:pPr marL="0" indent="0">
              <a:buNone/>
              <a:defRPr/>
            </a:pPr>
            <a:r>
              <a:rPr lang="fr-FR" sz="2400" dirty="0" smtClean="0">
                <a:ea typeface="ＭＳ Ｐゴシック" pitchFamily="34" charset="-128"/>
              </a:rPr>
              <a:t>Si </a:t>
            </a:r>
            <a:r>
              <a:rPr lang="fr-FR" sz="2400" dirty="0">
                <a:ea typeface="ＭＳ Ｐゴシック" pitchFamily="34" charset="-128"/>
              </a:rPr>
              <a:t>la détersion est incomplète, l</a:t>
            </a:r>
            <a:r>
              <a:rPr lang="ja-JP" altLang="fr-FR" sz="2400" dirty="0"/>
              <a:t>’</a:t>
            </a:r>
            <a:r>
              <a:rPr lang="fr-FR" altLang="ja-JP" sz="2400" dirty="0"/>
              <a:t>inflammation aigue va évoluer en inflammation chronique</a:t>
            </a:r>
            <a:r>
              <a:rPr lang="fr-FR" altLang="ja-JP" sz="2400" dirty="0" smtClean="0"/>
              <a:t>.</a:t>
            </a:r>
          </a:p>
          <a:p>
            <a:pPr marL="0" indent="0">
              <a:buNone/>
              <a:defRPr/>
            </a:pPr>
            <a:endParaRPr lang="fr-FR" altLang="ja-JP" sz="2400" dirty="0" smtClean="0"/>
          </a:p>
          <a:p>
            <a:pPr marL="458640" indent="-457200">
              <a:lnSpc>
                <a:spcPct val="100000"/>
              </a:lnSpc>
              <a:spcBef>
                <a:spcPts val="641"/>
              </a:spcBef>
              <a:buFont typeface="Wingdings" panose="05000000000000000000" pitchFamily="2" charset="2"/>
              <a:buChar char="§"/>
            </a:pPr>
            <a:r>
              <a:rPr lang="fr-FR" sz="2400" b="1" spc="-1" dirty="0" smtClean="0">
                <a:solidFill>
                  <a:srgbClr val="000000"/>
                </a:solidFill>
                <a:ea typeface="DejaVu Sans"/>
              </a:rPr>
              <a:t>Deux modes :</a:t>
            </a:r>
            <a:endParaRPr lang="fr-FR" sz="2400" spc="-1" dirty="0"/>
          </a:p>
          <a:p>
            <a:pPr marL="1440" indent="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None/>
            </a:pPr>
            <a:r>
              <a:rPr lang="fr-FR" sz="2400" spc="-1" dirty="0">
                <a:solidFill>
                  <a:srgbClr val="000000"/>
                </a:solidFill>
                <a:ea typeface="DejaVu Sans"/>
              </a:rPr>
              <a:t>Détersion </a:t>
            </a:r>
            <a:r>
              <a:rPr lang="fr-FR" sz="2400" spc="-1" dirty="0" smtClean="0">
                <a:solidFill>
                  <a:srgbClr val="000000"/>
                </a:solidFill>
                <a:ea typeface="DejaVu Sans"/>
              </a:rPr>
              <a:t>interne : </a:t>
            </a:r>
            <a:r>
              <a:rPr lang="fr-FR" sz="2400" b="1" spc="-1" dirty="0" smtClean="0">
                <a:solidFill>
                  <a:srgbClr val="000000"/>
                </a:solidFill>
                <a:ea typeface="DejaVu Sans"/>
              </a:rPr>
              <a:t>phagocytose</a:t>
            </a:r>
            <a:endParaRPr lang="fr-FR" sz="2400" b="1" spc="-1" dirty="0" smtClean="0"/>
          </a:p>
          <a:p>
            <a:pPr marL="1440" indent="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None/>
            </a:pPr>
            <a:r>
              <a:rPr lang="fr-FR" sz="2400" spc="-1" dirty="0" smtClean="0">
                <a:solidFill>
                  <a:srgbClr val="000000"/>
                </a:solidFill>
                <a:ea typeface="DejaVu Sans"/>
              </a:rPr>
              <a:t>Détersion externe : </a:t>
            </a:r>
            <a:r>
              <a:rPr lang="fr-FR" sz="2400" spc="-1" dirty="0">
                <a:solidFill>
                  <a:srgbClr val="000000"/>
                </a:solidFill>
                <a:ea typeface="DejaVu Sans"/>
              </a:rPr>
              <a:t>s</a:t>
            </a:r>
            <a:r>
              <a:rPr lang="fr-FR" sz="2400" spc="-1" dirty="0" smtClean="0">
                <a:solidFill>
                  <a:srgbClr val="000000"/>
                </a:solidFill>
                <a:ea typeface="DejaVu Sans"/>
              </a:rPr>
              <a:t>pontanée (élimination </a:t>
            </a:r>
            <a:r>
              <a:rPr lang="fr-FR" sz="2400" spc="-1" dirty="0">
                <a:solidFill>
                  <a:srgbClr val="000000"/>
                </a:solidFill>
                <a:ea typeface="DejaVu Sans"/>
              </a:rPr>
              <a:t>par </a:t>
            </a:r>
            <a:r>
              <a:rPr lang="fr-FR" sz="2400" spc="-1" dirty="0" smtClean="0">
                <a:solidFill>
                  <a:srgbClr val="000000"/>
                </a:solidFill>
                <a:ea typeface="DejaVu Sans"/>
              </a:rPr>
              <a:t>fistulisation) ou chirurgicale : parage</a:t>
            </a:r>
            <a:endParaRPr lang="fr-FR" sz="2400" u="sng" dirty="0"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3168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0" y="258418"/>
            <a:ext cx="11254409" cy="65995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VI. Les différentes étapes de la réaction inflammatoire :</a:t>
            </a:r>
          </a:p>
          <a:p>
            <a:pPr marL="0" indent="0">
              <a:buNone/>
            </a:pPr>
            <a:r>
              <a:rPr lang="fr-FR" sz="3000" b="1" dirty="0">
                <a:solidFill>
                  <a:srgbClr val="00B050"/>
                </a:solidFill>
              </a:rPr>
              <a:t>C</a:t>
            </a:r>
            <a:r>
              <a:rPr lang="fr-FR" sz="3000" b="1" dirty="0" smtClean="0">
                <a:solidFill>
                  <a:srgbClr val="00B050"/>
                </a:solidFill>
              </a:rPr>
              <a:t>. La détersion :</a:t>
            </a:r>
          </a:p>
          <a:p>
            <a:pPr marL="0" indent="0">
              <a:buNone/>
            </a:pPr>
            <a:r>
              <a:rPr lang="fr-FR" sz="2600" b="1" dirty="0" smtClean="0">
                <a:solidFill>
                  <a:srgbClr val="7030A0"/>
                </a:solidFill>
              </a:rPr>
              <a:t>2. Phagocytose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600" b="1" dirty="0" smtClean="0"/>
              <a:t>Définition : </a:t>
            </a:r>
            <a:r>
              <a:rPr lang="fr-FR" sz="2600" dirty="0" smtClean="0"/>
              <a:t>c’est </a:t>
            </a:r>
            <a:r>
              <a:rPr lang="fr-FR" sz="2600" dirty="0"/>
              <a:t>le processus de captation et de digestion par les </a:t>
            </a:r>
            <a:r>
              <a:rPr lang="fr-FR" sz="2600" dirty="0" smtClean="0"/>
              <a:t>cellules </a:t>
            </a:r>
            <a:r>
              <a:rPr lang="fr-FR" sz="2600" dirty="0"/>
              <a:t>phagocytaires de particules étrangères ou de débris </a:t>
            </a:r>
            <a:r>
              <a:rPr lang="fr-FR" sz="2600" dirty="0" smtClean="0"/>
              <a:t>nécrotiques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600" b="1" dirty="0" smtClean="0"/>
              <a:t>Les étapes :</a:t>
            </a:r>
          </a:p>
          <a:p>
            <a:pPr marL="0" indent="0">
              <a:buNone/>
            </a:pPr>
            <a:r>
              <a:rPr lang="fr-FR" sz="2600" b="1" dirty="0" smtClean="0"/>
              <a:t>Adhérence</a:t>
            </a:r>
            <a:r>
              <a:rPr lang="fr-FR" sz="2600" dirty="0" smtClean="0"/>
              <a:t> </a:t>
            </a:r>
            <a:r>
              <a:rPr lang="fr-FR" sz="2600" dirty="0"/>
              <a:t>par déplacement du phagocyte vers la particule à </a:t>
            </a:r>
            <a:r>
              <a:rPr lang="fr-FR" sz="2600" dirty="0" smtClean="0"/>
              <a:t>ingérer (étape </a:t>
            </a:r>
            <a:r>
              <a:rPr lang="fr-FR" sz="2600" dirty="0"/>
              <a:t>de reconnaissance est favorisée par les </a:t>
            </a:r>
            <a:r>
              <a:rPr lang="fr-FR" sz="2600" dirty="0" smtClean="0"/>
              <a:t>opsonines : </a:t>
            </a:r>
            <a:r>
              <a:rPr lang="fr-FR" sz="2600" dirty="0" err="1" smtClean="0"/>
              <a:t>Ig</a:t>
            </a:r>
            <a:r>
              <a:rPr lang="fr-FR" sz="2600" dirty="0"/>
              <a:t>, C3b  </a:t>
            </a:r>
            <a:r>
              <a:rPr lang="fr-FR" sz="2600" dirty="0" smtClean="0"/>
              <a:t>complément)</a:t>
            </a:r>
          </a:p>
          <a:p>
            <a:pPr marL="0" indent="0">
              <a:buNone/>
            </a:pPr>
            <a:r>
              <a:rPr lang="fr-FR" sz="2600" b="1" dirty="0" smtClean="0"/>
              <a:t>Englobement</a:t>
            </a:r>
            <a:r>
              <a:rPr lang="fr-FR" sz="2600" dirty="0" smtClean="0"/>
              <a:t> </a:t>
            </a:r>
            <a:r>
              <a:rPr lang="fr-FR" sz="2600" dirty="0"/>
              <a:t>par des pseudopodes nés du phagocyte , la particule est alors incluse dans une vésicule bordée par une membrane= </a:t>
            </a:r>
            <a:r>
              <a:rPr lang="fr-FR" sz="2600" dirty="0" smtClean="0"/>
              <a:t>phagosome</a:t>
            </a:r>
          </a:p>
          <a:p>
            <a:pPr marL="0" indent="0">
              <a:buNone/>
            </a:pPr>
            <a:r>
              <a:rPr lang="fr-FR" sz="2600" b="1" dirty="0" smtClean="0"/>
              <a:t>Digestion</a:t>
            </a:r>
            <a:r>
              <a:rPr lang="fr-FR" sz="2600" dirty="0" smtClean="0"/>
              <a:t> </a:t>
            </a:r>
            <a:r>
              <a:rPr lang="fr-FR" sz="2600" dirty="0"/>
              <a:t>: constitution d'un </a:t>
            </a:r>
            <a:r>
              <a:rPr lang="fr-FR" sz="2600" dirty="0" err="1"/>
              <a:t>phagolysosome</a:t>
            </a:r>
            <a:r>
              <a:rPr lang="fr-FR" sz="2600" dirty="0"/>
              <a:t> par </a:t>
            </a:r>
            <a:r>
              <a:rPr lang="fr-FR" sz="2600" dirty="0" smtClean="0"/>
              <a:t>fusion du </a:t>
            </a:r>
            <a:r>
              <a:rPr lang="fr-FR" sz="2600" dirty="0"/>
              <a:t>phagosome à des lysosomes intra-cytoplasmiques; </a:t>
            </a:r>
            <a:r>
              <a:rPr lang="fr-FR" sz="2600" dirty="0" smtClean="0"/>
              <a:t>puis digestion </a:t>
            </a:r>
            <a:r>
              <a:rPr lang="fr-FR" sz="2600" dirty="0"/>
              <a:t>de la particule par les enzymes </a:t>
            </a:r>
            <a:r>
              <a:rPr lang="fr-FR" sz="2600" dirty="0" err="1" smtClean="0"/>
              <a:t>lysosomiales</a:t>
            </a:r>
            <a:endParaRPr lang="fr-FR" sz="2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sz="2600" b="1" dirty="0" smtClean="0"/>
              <a:t>Résultats :</a:t>
            </a:r>
          </a:p>
          <a:p>
            <a:pPr marL="0" indent="0">
              <a:buNone/>
            </a:pPr>
            <a:r>
              <a:rPr lang="fr-FR" sz="2600" dirty="0" smtClean="0"/>
              <a:t>Digestion </a:t>
            </a:r>
            <a:r>
              <a:rPr lang="fr-FR" sz="2600" dirty="0"/>
              <a:t>complète </a:t>
            </a:r>
            <a:endParaRPr lang="fr-FR" sz="2600" dirty="0" smtClean="0"/>
          </a:p>
          <a:p>
            <a:pPr marL="0" indent="0">
              <a:buNone/>
            </a:pPr>
            <a:r>
              <a:rPr lang="fr-FR" sz="2600" dirty="0" smtClean="0"/>
              <a:t>Digestion incomplète : multiplication </a:t>
            </a:r>
            <a:r>
              <a:rPr lang="fr-FR" sz="2600" dirty="0"/>
              <a:t>du </a:t>
            </a:r>
            <a:r>
              <a:rPr lang="fr-FR" sz="2600" dirty="0" smtClean="0"/>
              <a:t>germe, éjection (PNN </a:t>
            </a:r>
            <a:r>
              <a:rPr lang="fr-FR" sz="2600" dirty="0"/>
              <a:t>phagocyte la particule microbienne et la rejette immédiatement sans </a:t>
            </a:r>
            <a:r>
              <a:rPr lang="fr-FR" sz="2600" dirty="0" smtClean="0"/>
              <a:t>dommage)</a:t>
            </a:r>
            <a:endParaRPr lang="fr-FR" sz="2600" dirty="0"/>
          </a:p>
          <a:p>
            <a:pPr marL="0" indent="0">
              <a:buNone/>
            </a:pPr>
            <a:endParaRPr lang="fr-FR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873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1956365" y="457199"/>
            <a:ext cx="8499600" cy="6619461"/>
          </a:xfrm>
          <a:prstGeom prst="rect">
            <a:avLst/>
          </a:prstGeom>
          <a:ln w="9360">
            <a:noFill/>
          </a:ln>
        </p:spPr>
      </p:pic>
    </p:spTree>
    <p:extLst>
      <p:ext uri="{BB962C8B-B14F-4D97-AF65-F5344CB8AC3E}">
        <p14:creationId xmlns:p14="http://schemas.microsoft.com/office/powerpoint/2010/main" val="27926342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0" y="258418"/>
            <a:ext cx="11254409" cy="659958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sz="5100" b="1" dirty="0" smtClean="0">
                <a:solidFill>
                  <a:srgbClr val="FF0000"/>
                </a:solidFill>
              </a:rPr>
              <a:t>VI. Les différentes étapes de la réaction inflammatoire :</a:t>
            </a:r>
          </a:p>
          <a:p>
            <a:pPr marL="0" indent="0">
              <a:buNone/>
            </a:pPr>
            <a:r>
              <a:rPr lang="fr-FR" sz="4500" b="1" dirty="0" smtClean="0">
                <a:solidFill>
                  <a:srgbClr val="00B050"/>
                </a:solidFill>
              </a:rPr>
              <a:t>D. La cicatrisation :</a:t>
            </a:r>
          </a:p>
          <a:p>
            <a:pPr marL="1440" indent="0">
              <a:lnSpc>
                <a:spcPct val="100000"/>
              </a:lnSpc>
              <a:spcBef>
                <a:spcPts val="641"/>
              </a:spcBef>
              <a:buNone/>
            </a:pPr>
            <a:r>
              <a:rPr lang="fr-FR" sz="3800" b="1" spc="-1" dirty="0" smtClean="0">
                <a:solidFill>
                  <a:srgbClr val="7030A0"/>
                </a:solidFill>
                <a:ea typeface="DejaVu Sans"/>
              </a:rPr>
              <a:t>1. Conditions </a:t>
            </a:r>
            <a:r>
              <a:rPr lang="fr-FR" sz="3800" b="1" spc="-1" dirty="0">
                <a:solidFill>
                  <a:srgbClr val="7030A0"/>
                </a:solidFill>
                <a:ea typeface="DejaVu Sans"/>
              </a:rPr>
              <a:t>de la cicatrisation </a:t>
            </a:r>
            <a:r>
              <a:rPr lang="fr-FR" sz="3800" b="1" spc="-1" dirty="0" smtClean="0">
                <a:solidFill>
                  <a:srgbClr val="7030A0"/>
                </a:solidFill>
                <a:ea typeface="DejaVu Sans"/>
              </a:rPr>
              <a:t>:</a:t>
            </a:r>
            <a:endParaRPr lang="fr-FR" sz="3800" b="1" spc="-1" dirty="0">
              <a:solidFill>
                <a:srgbClr val="7030A0"/>
              </a:solidFill>
            </a:endParaRPr>
          </a:p>
          <a:p>
            <a:pPr marL="1440" indent="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None/>
            </a:pPr>
            <a:r>
              <a:rPr lang="fr-FR" sz="3800" b="1" spc="-1" dirty="0" smtClean="0">
                <a:solidFill>
                  <a:srgbClr val="000000"/>
                </a:solidFill>
                <a:ea typeface="DejaVu Sans"/>
              </a:rPr>
              <a:t>Détersion                           </a:t>
            </a:r>
            <a:r>
              <a:rPr lang="fr-FR" sz="3800" b="1" spc="-1" dirty="0" smtClean="0">
                <a:solidFill>
                  <a:srgbClr val="000000"/>
                </a:solidFill>
              </a:rPr>
              <a:t>Bonne vascularisation</a:t>
            </a:r>
            <a:r>
              <a:rPr lang="fr-FR" sz="3800" spc="-1" dirty="0"/>
              <a:t> </a:t>
            </a:r>
            <a:r>
              <a:rPr lang="fr-FR" sz="3800" spc="-1" dirty="0" smtClean="0"/>
              <a:t>                             </a:t>
            </a:r>
            <a:r>
              <a:rPr lang="fr-FR" sz="3800" b="1" spc="-1" dirty="0" smtClean="0">
                <a:solidFill>
                  <a:srgbClr val="000000"/>
                </a:solidFill>
                <a:ea typeface="DejaVu Sans"/>
              </a:rPr>
              <a:t>Coaptation</a:t>
            </a:r>
            <a:endParaRPr lang="fr-FR" sz="3800" spc="-1" dirty="0"/>
          </a:p>
          <a:p>
            <a:pPr marL="1440" indent="0">
              <a:lnSpc>
                <a:spcPct val="100000"/>
              </a:lnSpc>
              <a:spcBef>
                <a:spcPts val="641"/>
              </a:spcBef>
              <a:buNone/>
            </a:pPr>
            <a:r>
              <a:rPr lang="fr-FR" sz="3800" b="1" spc="-1" dirty="0" smtClean="0">
                <a:solidFill>
                  <a:srgbClr val="7030A0"/>
                </a:solidFill>
                <a:ea typeface="DejaVu Sans"/>
              </a:rPr>
              <a:t>2. Conséquences </a:t>
            </a:r>
            <a:r>
              <a:rPr lang="fr-FR" sz="3800" b="1" spc="-1" dirty="0">
                <a:solidFill>
                  <a:srgbClr val="7030A0"/>
                </a:solidFill>
                <a:ea typeface="DejaVu Sans"/>
              </a:rPr>
              <a:t>: </a:t>
            </a:r>
            <a:endParaRPr lang="fr-FR" sz="3800" b="1" spc="-1" dirty="0" smtClean="0">
              <a:solidFill>
                <a:srgbClr val="7030A0"/>
              </a:solidFill>
            </a:endParaRPr>
          </a:p>
          <a:p>
            <a:pPr marL="458640" indent="-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sz="3800" b="1" spc="-1" dirty="0">
                <a:solidFill>
                  <a:srgbClr val="000000"/>
                </a:solidFill>
                <a:ea typeface="DejaVu Sans"/>
              </a:rPr>
              <a:t>Restitution intégrale :</a:t>
            </a:r>
          </a:p>
          <a:p>
            <a:pPr marL="1440" indent="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None/>
            </a:pPr>
            <a:r>
              <a:rPr lang="fr-FR" sz="3800" spc="-1" dirty="0">
                <a:solidFill>
                  <a:srgbClr val="000000"/>
                </a:solidFill>
                <a:ea typeface="DejaVu Sans"/>
              </a:rPr>
              <a:t>Il ne persiste aucune trace de l’agression  initiale et de l’inflammation.</a:t>
            </a:r>
            <a:endParaRPr lang="fr-FR" sz="3800" spc="-1" dirty="0"/>
          </a:p>
          <a:p>
            <a:pPr marL="1440" indent="0">
              <a:lnSpc>
                <a:spcPct val="100000"/>
              </a:lnSpc>
              <a:spcBef>
                <a:spcPts val="641"/>
              </a:spcBef>
              <a:buNone/>
            </a:pPr>
            <a:r>
              <a:rPr lang="fr-FR" sz="3800" spc="-1" dirty="0">
                <a:solidFill>
                  <a:srgbClr val="000000"/>
                </a:solidFill>
                <a:ea typeface="DejaVu Sans"/>
              </a:rPr>
              <a:t>Est observée lors d’agressions limitées, brèves, peu destructrices dans un tissu capable de régénération cellulaire.</a:t>
            </a:r>
          </a:p>
          <a:p>
            <a:pPr marL="458640" indent="-457200">
              <a:lnSpc>
                <a:spcPct val="100000"/>
              </a:lnSpc>
              <a:spcBef>
                <a:spcPts val="641"/>
              </a:spcBef>
              <a:buFont typeface="Wingdings" panose="05000000000000000000" pitchFamily="2" charset="2"/>
              <a:buChar char="§"/>
            </a:pPr>
            <a:r>
              <a:rPr lang="fr-FR" sz="3800" b="1" spc="-1" dirty="0" smtClean="0">
                <a:solidFill>
                  <a:srgbClr val="000000"/>
                </a:solidFill>
                <a:ea typeface="DejaVu Sans"/>
              </a:rPr>
              <a:t>Cicatrice :</a:t>
            </a:r>
          </a:p>
          <a:p>
            <a:pPr marL="1440" indent="0">
              <a:lnSpc>
                <a:spcPct val="100000"/>
              </a:lnSpc>
              <a:spcBef>
                <a:spcPts val="641"/>
              </a:spcBef>
              <a:buNone/>
            </a:pPr>
            <a:r>
              <a:rPr lang="fr-FR" sz="3800" spc="-1" dirty="0" smtClean="0">
                <a:solidFill>
                  <a:srgbClr val="000000"/>
                </a:solidFill>
                <a:ea typeface="DejaVu Sans"/>
              </a:rPr>
              <a:t>Si </a:t>
            </a:r>
            <a:r>
              <a:rPr lang="fr-FR" sz="3800" spc="-1" dirty="0">
                <a:solidFill>
                  <a:srgbClr val="000000"/>
                </a:solidFill>
                <a:ea typeface="DejaVu Sans"/>
              </a:rPr>
              <a:t>le tissu lésé ne peut régénérer (ex : neurones ou cellules musculaires myocardiques) </a:t>
            </a:r>
            <a:endParaRPr lang="fr-FR" sz="3800" spc="-1" dirty="0"/>
          </a:p>
          <a:p>
            <a:pPr marL="1440" indent="0">
              <a:lnSpc>
                <a:spcPct val="100000"/>
              </a:lnSpc>
              <a:spcBef>
                <a:spcPts val="641"/>
              </a:spcBef>
              <a:buNone/>
            </a:pPr>
            <a:r>
              <a:rPr lang="fr-FR" sz="3800" spc="-1" dirty="0" smtClean="0">
                <a:solidFill>
                  <a:srgbClr val="000000"/>
                </a:solidFill>
                <a:ea typeface="DejaVu Sans"/>
              </a:rPr>
              <a:t>Si </a:t>
            </a:r>
            <a:r>
              <a:rPr lang="fr-FR" sz="3800" spc="-1" dirty="0">
                <a:solidFill>
                  <a:srgbClr val="000000"/>
                </a:solidFill>
                <a:ea typeface="DejaVu Sans"/>
              </a:rPr>
              <a:t>la destruction tissulaire a été très importante et/ou prolongée. </a:t>
            </a:r>
            <a:endParaRPr lang="fr-FR" sz="3800" spc="-1" dirty="0"/>
          </a:p>
          <a:p>
            <a:pPr marL="144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800" b="1" spc="-1" dirty="0" smtClean="0">
                <a:solidFill>
                  <a:srgbClr val="7030A0"/>
                </a:solidFill>
              </a:rPr>
              <a:t>3</a:t>
            </a:r>
            <a:r>
              <a:rPr lang="fr-FR" sz="3800" b="1" spc="-1" dirty="0">
                <a:solidFill>
                  <a:srgbClr val="7030A0"/>
                </a:solidFill>
              </a:rPr>
              <a:t>. Les étapes :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fr-FR" sz="3800" dirty="0">
                <a:ea typeface="ＭＳ Ｐゴシック" pitchFamily="34" charset="-128"/>
              </a:rPr>
              <a:t>Elle comporte trois étapes suivantes :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fr-FR" sz="3800" b="1" dirty="0">
                <a:ea typeface="ＭＳ Ｐゴシック" pitchFamily="34" charset="-128"/>
              </a:rPr>
              <a:t>La formation du bourgeon charnu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fr-FR" sz="3800" b="1" dirty="0">
                <a:ea typeface="ＭＳ Ｐゴシック" pitchFamily="34" charset="-128"/>
              </a:rPr>
              <a:t>La régénération épithéliale</a:t>
            </a:r>
            <a:endParaRPr lang="fr-FR" sz="3800" dirty="0">
              <a:ea typeface="ＭＳ Ｐゴシック" pitchFamily="34" charset="-128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3800" b="1" dirty="0"/>
              <a:t>Constitution d’une </a:t>
            </a:r>
            <a:r>
              <a:rPr lang="fr-FR" sz="3800" b="1" dirty="0" smtClean="0"/>
              <a:t>cicatrice</a:t>
            </a:r>
            <a:endParaRPr lang="fr-FR" sz="3800" b="1" dirty="0"/>
          </a:p>
        </p:txBody>
      </p:sp>
    </p:spTree>
    <p:extLst>
      <p:ext uri="{BB962C8B-B14F-4D97-AF65-F5344CB8AC3E}">
        <p14:creationId xmlns:p14="http://schemas.microsoft.com/office/powerpoint/2010/main" val="21331499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0" y="258418"/>
            <a:ext cx="11254409" cy="62815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VII. Le bourgeon charnu inflammatoire :</a:t>
            </a:r>
          </a:p>
          <a:p>
            <a:pPr marL="0" indent="0">
              <a:buNone/>
            </a:pPr>
            <a:r>
              <a:rPr lang="fr-FR" sz="3000" b="1" dirty="0" smtClean="0">
                <a:solidFill>
                  <a:srgbClr val="00B050"/>
                </a:solidFill>
              </a:rPr>
              <a:t>A. Définition :</a:t>
            </a:r>
          </a:p>
          <a:p>
            <a:pPr marL="0" indent="0">
              <a:buNone/>
            </a:pPr>
            <a:r>
              <a:rPr lang="fr-FR" sz="2600" dirty="0"/>
              <a:t>C</a:t>
            </a:r>
            <a:r>
              <a:rPr lang="fr-FR" sz="2600" dirty="0" smtClean="0"/>
              <a:t>’est </a:t>
            </a:r>
            <a:r>
              <a:rPr lang="fr-FR" sz="2600" dirty="0"/>
              <a:t>un </a:t>
            </a:r>
            <a:r>
              <a:rPr lang="fr-FR" sz="2600" dirty="0" smtClean="0"/>
              <a:t>nouveau tissu </a:t>
            </a:r>
            <a:r>
              <a:rPr lang="fr-FR" sz="2600" dirty="0"/>
              <a:t>conjonctif jeune qui prend </a:t>
            </a:r>
            <a:r>
              <a:rPr lang="fr-FR" sz="2600" dirty="0" smtClean="0"/>
              <a:t>progressivement </a:t>
            </a:r>
            <a:r>
              <a:rPr lang="fr-FR" sz="2600" dirty="0"/>
              <a:t>la place du granulome inflammatoire et remplace les tissus détruits au cours de  l’inflammation</a:t>
            </a:r>
            <a:r>
              <a:rPr lang="fr-FR" sz="2600" dirty="0" smtClean="0"/>
              <a:t>.</a:t>
            </a:r>
            <a:endParaRPr lang="fr-FR" sz="2600" b="1" dirty="0"/>
          </a:p>
          <a:p>
            <a:pPr>
              <a:buNone/>
            </a:pPr>
            <a:r>
              <a:rPr lang="fr-FR" sz="2600" dirty="0"/>
              <a:t>Etape </a:t>
            </a:r>
            <a:r>
              <a:rPr lang="fr-FR" sz="2600" dirty="0" smtClean="0"/>
              <a:t>précoce </a:t>
            </a:r>
            <a:r>
              <a:rPr lang="fr-FR" sz="2600" dirty="0"/>
              <a:t>débute </a:t>
            </a:r>
            <a:r>
              <a:rPr lang="fr-FR" sz="2600" dirty="0" smtClean="0"/>
              <a:t>1 à </a:t>
            </a:r>
            <a:r>
              <a:rPr lang="fr-FR" sz="2600" dirty="0"/>
              <a:t>4 jours après l’agression</a:t>
            </a:r>
            <a:r>
              <a:rPr lang="fr-FR" sz="2600" dirty="0" smtClean="0"/>
              <a:t>.</a:t>
            </a:r>
            <a:endParaRPr lang="fr-FR" sz="2600" dirty="0"/>
          </a:p>
          <a:p>
            <a:pPr>
              <a:buNone/>
            </a:pPr>
            <a:r>
              <a:rPr lang="fr-FR" sz="2600" dirty="0"/>
              <a:t>Précède </a:t>
            </a:r>
            <a:r>
              <a:rPr lang="fr-FR" sz="2600" dirty="0" smtClean="0"/>
              <a:t>et </a:t>
            </a:r>
            <a:r>
              <a:rPr lang="fr-FR" sz="2600" dirty="0"/>
              <a:t>prépare la régénération </a:t>
            </a:r>
            <a:r>
              <a:rPr lang="fr-FR" sz="2600" dirty="0" smtClean="0"/>
              <a:t>épithéliale .</a:t>
            </a:r>
            <a:endParaRPr lang="fr-FR" sz="2600" dirty="0"/>
          </a:p>
          <a:p>
            <a:pPr>
              <a:buNone/>
            </a:pPr>
            <a:r>
              <a:rPr lang="fr-FR" sz="2600" b="1" dirty="0">
                <a:solidFill>
                  <a:srgbClr val="FF0000"/>
                </a:solidFill>
              </a:rPr>
              <a:t>But est de combler la perte de </a:t>
            </a:r>
            <a:r>
              <a:rPr lang="fr-FR" sz="2600" b="1" dirty="0" smtClean="0">
                <a:solidFill>
                  <a:srgbClr val="FF0000"/>
                </a:solidFill>
              </a:rPr>
              <a:t>substances</a:t>
            </a:r>
          </a:p>
          <a:p>
            <a:pPr>
              <a:buNone/>
            </a:pPr>
            <a:endParaRPr lang="fr-FR" sz="3600" b="1" dirty="0">
              <a:solidFill>
                <a:srgbClr val="FF0000"/>
              </a:solidFill>
            </a:endParaRPr>
          </a:p>
          <a:p>
            <a:pPr marL="1440" indent="0">
              <a:lnSpc>
                <a:spcPct val="100000"/>
              </a:lnSpc>
              <a:spcBef>
                <a:spcPts val="479"/>
              </a:spcBef>
              <a:buNone/>
            </a:pPr>
            <a:r>
              <a:rPr lang="fr-FR" sz="3000" b="1" spc="-1" dirty="0" smtClean="0">
                <a:solidFill>
                  <a:srgbClr val="00B050"/>
                </a:solidFill>
                <a:ea typeface="DejaVu Sans"/>
              </a:rPr>
              <a:t>B. Composition </a:t>
            </a:r>
            <a:r>
              <a:rPr lang="fr-FR" sz="3000" b="1" spc="-1" dirty="0">
                <a:solidFill>
                  <a:srgbClr val="00B050"/>
                </a:solidFill>
                <a:ea typeface="DejaVu Sans"/>
              </a:rPr>
              <a:t>du Bourgeon charnu </a:t>
            </a:r>
            <a:r>
              <a:rPr lang="fr-FR" sz="3000" b="1" spc="-1" dirty="0" smtClean="0">
                <a:solidFill>
                  <a:srgbClr val="00B050"/>
                </a:solidFill>
                <a:ea typeface="DejaVu Sans"/>
              </a:rPr>
              <a:t>:</a:t>
            </a:r>
            <a:endParaRPr lang="fr-FR" sz="3000" spc="-1" dirty="0" smtClean="0">
              <a:solidFill>
                <a:srgbClr val="00B050"/>
              </a:solidFill>
            </a:endParaRPr>
          </a:p>
          <a:p>
            <a:pPr marL="1440" indent="0">
              <a:lnSpc>
                <a:spcPct val="100000"/>
              </a:lnSpc>
              <a:spcBef>
                <a:spcPts val="479"/>
              </a:spcBef>
              <a:buNone/>
            </a:pPr>
            <a:r>
              <a:rPr lang="fr-FR" sz="2600" b="1" spc="-1" dirty="0" smtClean="0">
                <a:solidFill>
                  <a:srgbClr val="000000"/>
                </a:solidFill>
                <a:ea typeface="DejaVu Sans"/>
              </a:rPr>
              <a:t>En surface : </a:t>
            </a:r>
            <a:r>
              <a:rPr lang="fr-FR" sz="2600" spc="-1" dirty="0" smtClean="0">
                <a:solidFill>
                  <a:srgbClr val="000000"/>
                </a:solidFill>
                <a:ea typeface="DejaVu Sans"/>
              </a:rPr>
              <a:t>exsudat </a:t>
            </a:r>
            <a:r>
              <a:rPr lang="fr-FR" sz="2600" spc="-1" dirty="0" err="1" smtClean="0">
                <a:solidFill>
                  <a:srgbClr val="000000"/>
                </a:solidFill>
                <a:ea typeface="DejaVu Sans"/>
              </a:rPr>
              <a:t>fibrino</a:t>
            </a:r>
            <a:r>
              <a:rPr lang="fr-FR" sz="2600" spc="-1" dirty="0" smtClean="0">
                <a:solidFill>
                  <a:srgbClr val="000000"/>
                </a:solidFill>
                <a:ea typeface="DejaVu Sans"/>
              </a:rPr>
              <a:t>-leucocytaire</a:t>
            </a:r>
          </a:p>
          <a:p>
            <a:pPr marL="1440" indent="0">
              <a:lnSpc>
                <a:spcPct val="100000"/>
              </a:lnSpc>
              <a:spcBef>
                <a:spcPts val="479"/>
              </a:spcBef>
              <a:buNone/>
            </a:pPr>
            <a:r>
              <a:rPr lang="fr-FR" sz="2600" b="1" spc="-1" dirty="0" smtClean="0">
                <a:solidFill>
                  <a:srgbClr val="000000"/>
                </a:solidFill>
                <a:ea typeface="DejaVu Sans"/>
              </a:rPr>
              <a:t>Partie moyenne : </a:t>
            </a:r>
            <a:r>
              <a:rPr lang="fr-FR" sz="2600" spc="-1" dirty="0" smtClean="0">
                <a:solidFill>
                  <a:srgbClr val="000000"/>
                </a:solidFill>
                <a:ea typeface="DejaVu Sans"/>
              </a:rPr>
              <a:t>nombreux néo vaisseaux </a:t>
            </a:r>
            <a:r>
              <a:rPr lang="fr-FR" sz="2600" spc="-1" dirty="0">
                <a:solidFill>
                  <a:srgbClr val="000000"/>
                </a:solidFill>
                <a:ea typeface="DejaVu Sans"/>
              </a:rPr>
              <a:t>dilatés (disposition en </a:t>
            </a:r>
            <a:r>
              <a:rPr lang="fr-FR" sz="2600" spc="-1" dirty="0" smtClean="0">
                <a:solidFill>
                  <a:srgbClr val="000000"/>
                </a:solidFill>
                <a:ea typeface="DejaVu Sans"/>
              </a:rPr>
              <a:t>éventail) associés à des </a:t>
            </a:r>
            <a:r>
              <a:rPr lang="fr-FR" sz="2600" spc="-1" dirty="0" err="1" smtClean="0">
                <a:solidFill>
                  <a:srgbClr val="000000"/>
                </a:solidFill>
                <a:ea typeface="DejaVu Sans"/>
              </a:rPr>
              <a:t>éléménts</a:t>
            </a:r>
            <a:r>
              <a:rPr lang="fr-FR" sz="2600" spc="-1" dirty="0" smtClean="0">
                <a:solidFill>
                  <a:srgbClr val="000000"/>
                </a:solidFill>
                <a:ea typeface="DejaVu Sans"/>
              </a:rPr>
              <a:t> inflammatoires </a:t>
            </a:r>
            <a:endParaRPr lang="fr-FR" sz="2600" spc="-1" dirty="0"/>
          </a:p>
          <a:p>
            <a:pPr marL="1440" indent="0">
              <a:lnSpc>
                <a:spcPct val="100000"/>
              </a:lnSpc>
              <a:spcBef>
                <a:spcPts val="479"/>
              </a:spcBef>
              <a:buNone/>
            </a:pPr>
            <a:r>
              <a:rPr lang="fr-FR" sz="2600" b="1" spc="-1" dirty="0" smtClean="0">
                <a:solidFill>
                  <a:srgbClr val="000000"/>
                </a:solidFill>
                <a:ea typeface="DejaVu Sans"/>
              </a:rPr>
              <a:t>En profondeur : </a:t>
            </a:r>
            <a:r>
              <a:rPr lang="fr-FR" sz="2600" spc="-1" dirty="0" smtClean="0">
                <a:solidFill>
                  <a:srgbClr val="000000"/>
                </a:solidFill>
                <a:ea typeface="DejaVu Sans"/>
              </a:rPr>
              <a:t>fibroblastes </a:t>
            </a:r>
            <a:r>
              <a:rPr lang="fr-FR" sz="2600" spc="-1" dirty="0">
                <a:solidFill>
                  <a:srgbClr val="000000"/>
                </a:solidFill>
                <a:ea typeface="DejaVu Sans"/>
              </a:rPr>
              <a:t>et </a:t>
            </a:r>
            <a:r>
              <a:rPr lang="fr-FR" sz="2600" spc="-1" dirty="0" err="1" smtClean="0">
                <a:solidFill>
                  <a:srgbClr val="000000"/>
                </a:solidFill>
                <a:ea typeface="DejaVu Sans"/>
              </a:rPr>
              <a:t>myofibroblastes</a:t>
            </a:r>
            <a:endParaRPr lang="fr-FR" sz="2600" spc="-1" dirty="0">
              <a:solidFill>
                <a:srgbClr val="000000"/>
              </a:solidFill>
              <a:ea typeface="DejaVu Sans"/>
            </a:endParaRPr>
          </a:p>
          <a:p>
            <a:pPr marL="1440" indent="0">
              <a:lnSpc>
                <a:spcPct val="100000"/>
              </a:lnSpc>
              <a:spcBef>
                <a:spcPts val="479"/>
              </a:spcBef>
              <a:buNone/>
            </a:pPr>
            <a:endParaRPr lang="fr-FR" sz="2600" spc="-1" dirty="0"/>
          </a:p>
        </p:txBody>
      </p:sp>
    </p:spTree>
    <p:extLst>
      <p:ext uri="{BB962C8B-B14F-4D97-AF65-F5344CB8AC3E}">
        <p14:creationId xmlns:p14="http://schemas.microsoft.com/office/powerpoint/2010/main" val="649620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135661"/>
              </p:ext>
            </p:extLst>
          </p:nvPr>
        </p:nvGraphicFramePr>
        <p:xfrm>
          <a:off x="576470" y="655983"/>
          <a:ext cx="10777330" cy="5520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utoShape 2" descr="Aulus Cornelius Celsus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2442" y="160338"/>
            <a:ext cx="20955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4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6937" y="159026"/>
            <a:ext cx="7002627" cy="642067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991" y="377687"/>
            <a:ext cx="5387009" cy="620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130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B2E887-612C-4F2F-AB3D-FB020559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70" y="258418"/>
            <a:ext cx="11254409" cy="6281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VII. Le bourgeon charnu inflammatoire :</a:t>
            </a:r>
          </a:p>
          <a:p>
            <a:pPr marL="0" indent="0">
              <a:buNone/>
            </a:pPr>
            <a:r>
              <a:rPr lang="fr-FR" sz="3000" b="1" dirty="0" smtClean="0">
                <a:solidFill>
                  <a:srgbClr val="00B050"/>
                </a:solidFill>
              </a:rPr>
              <a:t>C. Evolution :</a:t>
            </a:r>
          </a:p>
          <a:p>
            <a:pPr marL="0" indent="0">
              <a:buNone/>
            </a:pPr>
            <a:r>
              <a:rPr lang="fr-FR" dirty="0" smtClean="0"/>
              <a:t>++ </a:t>
            </a:r>
            <a:r>
              <a:rPr lang="fr-FR" dirty="0"/>
              <a:t>de </a:t>
            </a:r>
            <a:r>
              <a:rPr lang="fr-FR" dirty="0" smtClean="0"/>
              <a:t>collagène</a:t>
            </a:r>
            <a:endParaRPr lang="fr-FR" dirty="0"/>
          </a:p>
          <a:p>
            <a:pPr>
              <a:buFontTx/>
              <a:buChar char="-"/>
            </a:pPr>
            <a:r>
              <a:rPr lang="fr-FR" dirty="0" smtClean="0"/>
              <a:t>de cellules</a:t>
            </a:r>
          </a:p>
          <a:p>
            <a:pPr>
              <a:buFontTx/>
              <a:buChar char="-"/>
            </a:pPr>
            <a:r>
              <a:rPr lang="fr-FR" dirty="0" smtClean="0"/>
              <a:t>de vaisseaux</a:t>
            </a:r>
          </a:p>
          <a:p>
            <a:pPr>
              <a:buFontTx/>
              <a:buChar char="-"/>
            </a:pPr>
            <a:r>
              <a:rPr lang="fr-FR" dirty="0" smtClean="0"/>
              <a:t>diminution </a:t>
            </a:r>
            <a:r>
              <a:rPr lang="fr-FR" dirty="0"/>
              <a:t>du volume (</a:t>
            </a:r>
            <a:r>
              <a:rPr lang="fr-FR" dirty="0" err="1"/>
              <a:t>myofibroblastes</a:t>
            </a:r>
            <a:r>
              <a:rPr lang="fr-FR" dirty="0"/>
              <a:t>)</a:t>
            </a:r>
          </a:p>
          <a:p>
            <a:pPr marL="0" indent="0">
              <a:buNone/>
            </a:pPr>
            <a:r>
              <a:rPr lang="fr-FR" dirty="0"/>
              <a:t>Dans certaines conditions, le bourgeon charnu échappe au mécanisme de control, devient hyperplasique et persiste indéfiniment : le </a:t>
            </a:r>
            <a:r>
              <a:rPr lang="fr-FR" dirty="0" err="1"/>
              <a:t>botryomycome</a:t>
            </a:r>
            <a:r>
              <a:rPr lang="fr-FR" dirty="0"/>
              <a:t> qui ne disparait qu’après exérèse chirurgicale.</a:t>
            </a:r>
          </a:p>
          <a:p>
            <a:pPr marL="0" indent="0">
              <a:buNone/>
            </a:pPr>
            <a:endParaRPr lang="fr-FR" sz="2600" spc="-1" dirty="0"/>
          </a:p>
        </p:txBody>
      </p:sp>
    </p:spTree>
    <p:extLst>
      <p:ext uri="{BB962C8B-B14F-4D97-AF65-F5344CB8AC3E}">
        <p14:creationId xmlns:p14="http://schemas.microsoft.com/office/powerpoint/2010/main" val="1879602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D1800E-C21E-4B27-96BC-77B975F16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8" y="516836"/>
            <a:ext cx="10757452" cy="61821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I. Généralités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dirty="0" smtClean="0"/>
              <a:t>L’inflammation se déroule dans le tissu conjonctif vascularisé.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dirty="0" smtClean="0"/>
              <a:t>Les tissus dépourvus de vaisseaux (cartilage, cornée) sont incapables de développer une réaction inflammatoire complète.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dirty="0" smtClean="0"/>
              <a:t>Le but de l’inflammation est de rétablir l’homéostasie des tissus dont elle prépare la réparation .</a:t>
            </a:r>
          </a:p>
          <a:p>
            <a:pPr marL="144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• </a:t>
            </a:r>
            <a:r>
              <a:rPr lang="fr-FR" b="1" spc="-1" dirty="0" smtClean="0">
                <a:solidFill>
                  <a:srgbClr val="000000"/>
                </a:solidFill>
                <a:ea typeface="DejaVu Sans"/>
              </a:rPr>
              <a:t>Rôle le plus souvent bénéfique :</a:t>
            </a:r>
            <a:endParaRPr lang="fr-FR" spc="-1" dirty="0" smtClean="0"/>
          </a:p>
          <a:p>
            <a:pPr marL="458640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pc="-1" dirty="0">
                <a:solidFill>
                  <a:srgbClr val="000000"/>
                </a:solidFill>
                <a:ea typeface="DejaVu Sans"/>
              </a:rPr>
              <a:t>E</a:t>
            </a: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limination de l’agent pathogène </a:t>
            </a:r>
            <a:endParaRPr lang="fr-FR" spc="-1" dirty="0" smtClean="0"/>
          </a:p>
          <a:p>
            <a:pPr marL="458640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Cicatrisation des lésions </a:t>
            </a:r>
            <a:endParaRPr lang="fr-FR" spc="-1" dirty="0" smtClean="0"/>
          </a:p>
          <a:p>
            <a:pPr marL="458640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Protection ultérieure </a:t>
            </a:r>
            <a:endParaRPr lang="fr-FR" spc="-1" dirty="0" smtClean="0"/>
          </a:p>
          <a:p>
            <a:pPr marL="144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• </a:t>
            </a:r>
            <a:r>
              <a:rPr lang="fr-FR" b="1" spc="-1" dirty="0" smtClean="0">
                <a:solidFill>
                  <a:srgbClr val="000000"/>
                </a:solidFill>
                <a:ea typeface="DejaVu Sans"/>
              </a:rPr>
              <a:t>Parfois nuisible :</a:t>
            </a:r>
            <a:endParaRPr lang="fr-FR" spc="-1" dirty="0" smtClean="0"/>
          </a:p>
          <a:p>
            <a:pPr marL="458640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Inflammation chronique </a:t>
            </a:r>
            <a:endParaRPr lang="fr-FR" spc="-1" dirty="0" smtClean="0"/>
          </a:p>
          <a:p>
            <a:pPr marL="458640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Cicatrice mutilante etc... 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3858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33EEFA-063F-40F8-9D83-3FDBB9801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322"/>
            <a:ext cx="10515600" cy="57396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  <a:ea typeface="ＭＳ Ｐゴシック" pitchFamily="34" charset="-128"/>
              </a:rPr>
              <a:t>II. Définition :</a:t>
            </a:r>
          </a:p>
          <a:p>
            <a:pPr marL="0" indent="0">
              <a:buNone/>
            </a:pPr>
            <a:r>
              <a:rPr lang="fr-FR" sz="2800" dirty="0" smtClean="0">
                <a:ea typeface="ＭＳ Ｐゴシック" pitchFamily="34" charset="-128"/>
              </a:rPr>
              <a:t>C’</a:t>
            </a:r>
            <a:r>
              <a:rPr lang="fr-FR" altLang="ja-JP" sz="2800" dirty="0" smtClean="0">
                <a:ea typeface="ＭＳ Ｐゴシック" pitchFamily="34" charset="-128"/>
              </a:rPr>
              <a:t>est l</a:t>
            </a:r>
            <a:r>
              <a:rPr lang="fr-FR" altLang="ja-JP" dirty="0" smtClean="0">
                <a:ea typeface="ＭＳ Ｐゴシック" pitchFamily="34" charset="-128"/>
              </a:rPr>
              <a:t>’</a:t>
            </a:r>
            <a:r>
              <a:rPr lang="fr-FR" altLang="ja-JP" sz="2800" dirty="0" smtClean="0">
                <a:ea typeface="ＭＳ Ｐゴシック" pitchFamily="34" charset="-128"/>
              </a:rPr>
              <a:t>ensemble </a:t>
            </a:r>
            <a:r>
              <a:rPr lang="fr-FR" altLang="ja-JP" sz="2800" dirty="0">
                <a:ea typeface="ＭＳ Ｐゴシック" pitchFamily="34" charset="-128"/>
              </a:rPr>
              <a:t>des modifications vasculaires, tissulaires et humorales produites chez les êtres vivants en réponse à toute forme d</a:t>
            </a:r>
            <a:r>
              <a:rPr lang="fr-FR" altLang="ja-JP" dirty="0">
                <a:ea typeface="ＭＳ Ｐゴシック" pitchFamily="34" charset="-128"/>
              </a:rPr>
              <a:t>’</a:t>
            </a:r>
            <a:r>
              <a:rPr lang="fr-FR" altLang="ja-JP" sz="2800" dirty="0">
                <a:ea typeface="ＭＳ Ｐゴシック" pitchFamily="34" charset="-128"/>
              </a:rPr>
              <a:t>agression cellulaire ou tissulaire, exogène ou </a:t>
            </a:r>
            <a:r>
              <a:rPr lang="fr-FR" altLang="ja-JP" sz="2800" dirty="0" smtClean="0">
                <a:ea typeface="ＭＳ Ｐゴシック" pitchFamily="34" charset="-128"/>
              </a:rPr>
              <a:t>endogène, infectieuse ou non infectieuse.</a:t>
            </a:r>
          </a:p>
          <a:p>
            <a:pPr marL="0" indent="0">
              <a:buNone/>
            </a:pPr>
            <a:endParaRPr lang="fr-FR" b="1" spc="-1" dirty="0" smtClean="0">
              <a:solidFill>
                <a:srgbClr val="000000"/>
              </a:solidFill>
              <a:ea typeface="DejaVu Sans"/>
            </a:endParaRPr>
          </a:p>
          <a:p>
            <a:pPr marL="0" indent="0">
              <a:buNone/>
            </a:pPr>
            <a:r>
              <a:rPr lang="fr-FR" dirty="0"/>
              <a:t>L’inflammation n'est pas synonyme d'infection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endParaRPr lang="fr-FR" spc="-1" dirty="0" smtClean="0">
              <a:solidFill>
                <a:srgbClr val="000000"/>
              </a:solidFill>
              <a:ea typeface="DejaVu Sans"/>
            </a:endParaRPr>
          </a:p>
          <a:p>
            <a:pPr marL="0" indent="0">
              <a:buNone/>
            </a:pP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Bien qu’il existe des exceptions, généralement un terme médical terminé par le suffixe “ite” désigne une inflammation.</a:t>
            </a:r>
          </a:p>
          <a:p>
            <a:pPr marL="0" indent="0">
              <a:buNone/>
            </a:pPr>
            <a:r>
              <a:rPr lang="fr-FR" b="1" spc="-1" dirty="0" smtClean="0">
                <a:solidFill>
                  <a:srgbClr val="000000"/>
                </a:solidFill>
              </a:rPr>
              <a:t>Exemple : </a:t>
            </a:r>
            <a:r>
              <a:rPr lang="fr-FR" spc="-1" dirty="0" smtClean="0">
                <a:solidFill>
                  <a:srgbClr val="000000"/>
                </a:solidFill>
              </a:rPr>
              <a:t>appendicite, cholécystite, mastite, ……</a:t>
            </a:r>
            <a:endParaRPr lang="fr-FR" dirty="0" smtClean="0"/>
          </a:p>
          <a:p>
            <a:pPr marL="0" indent="0">
              <a:buNone/>
            </a:pPr>
            <a:endParaRPr lang="fr-FR" altLang="ja-JP" sz="2800" dirty="0" smtClean="0">
              <a:ea typeface="ＭＳ Ｐゴシック" pitchFamily="34" charset="-128"/>
            </a:endParaRPr>
          </a:p>
          <a:p>
            <a:pPr marL="0" indent="0">
              <a:buNone/>
            </a:pPr>
            <a:endParaRPr lang="fr-FR" altLang="ja-JP" sz="2800" dirty="0" smtClean="0">
              <a:ea typeface="ＭＳ Ｐゴシック" pitchFamily="34" charset="-128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538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33EEFA-063F-40F8-9D83-3FDBB9801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322"/>
            <a:ext cx="10515600" cy="57396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Rôle de l'examen anatomopathologique au cours d'une maladie :</a:t>
            </a:r>
          </a:p>
          <a:p>
            <a:pPr marL="0" indent="0">
              <a:buNone/>
            </a:pPr>
            <a:endParaRPr lang="fr-FR" sz="3200" b="1" dirty="0" smtClean="0">
              <a:solidFill>
                <a:srgbClr val="FF0000"/>
              </a:solidFill>
            </a:endParaRPr>
          </a:p>
          <a:p>
            <a:pPr marL="343080" indent="-34164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ea typeface="DejaVu Sans"/>
              </a:rPr>
              <a:t>L’analyse histologique permet de déterminer </a:t>
            </a: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le </a:t>
            </a:r>
            <a:r>
              <a:rPr lang="fr-FR" spc="-1" dirty="0">
                <a:solidFill>
                  <a:srgbClr val="000000"/>
                </a:solidFill>
                <a:ea typeface="DejaVu Sans"/>
              </a:rPr>
              <a:t>caractère aiguë ou chronique</a:t>
            </a:r>
            <a:endParaRPr lang="fr-FR" b="0" strike="noStrike" spc="-1" dirty="0" smtClean="0">
              <a:latin typeface="Arial"/>
            </a:endParaRPr>
          </a:p>
          <a:p>
            <a:pPr marL="343080" indent="-34164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ea typeface="DejaVu Sans"/>
              </a:rPr>
              <a:t>La sévérité de la destruction</a:t>
            </a:r>
            <a:endParaRPr lang="fr-FR" b="0" strike="noStrike" spc="-1" dirty="0" smtClean="0">
              <a:latin typeface="Arial"/>
            </a:endParaRPr>
          </a:p>
          <a:p>
            <a:pPr marL="343080" indent="-34164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ea typeface="DejaVu Sans"/>
              </a:rPr>
              <a:t>Les risques de séquelles</a:t>
            </a:r>
            <a:endParaRPr lang="fr-FR" b="0" strike="noStrike" spc="-1" dirty="0" smtClean="0">
              <a:latin typeface="Arial"/>
            </a:endParaRPr>
          </a:p>
          <a:p>
            <a:pPr marL="343080" indent="-34164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fr-FR" spc="-1" dirty="0" smtClean="0">
                <a:solidFill>
                  <a:srgbClr val="000000"/>
                </a:solidFill>
                <a:ea typeface="DejaVu Sans"/>
              </a:rPr>
              <a:t>L’étiologie 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dirty="0"/>
              <a:t>Inflammations granulomateuses dites spécifiques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dirty="0" smtClean="0"/>
              <a:t>Inflammations </a:t>
            </a:r>
            <a:r>
              <a:rPr lang="fr-FR" dirty="0"/>
              <a:t>où l'agent pathogène est identifié (virus, </a:t>
            </a:r>
            <a:r>
              <a:rPr lang="fr-FR" dirty="0" smtClean="0"/>
              <a:t>bactéries, parasites</a:t>
            </a:r>
            <a:r>
              <a:rPr lang="fr-FR" dirty="0"/>
              <a:t>, champignons, corps </a:t>
            </a:r>
            <a:r>
              <a:rPr lang="fr-FR" dirty="0" smtClean="0"/>
              <a:t>étrangers ...)</a:t>
            </a:r>
            <a:endParaRPr lang="fr-FR" b="0" strike="noStrike" spc="-1" dirty="0" smtClean="0">
              <a:latin typeface="Arial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448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32C4E6-B7EF-4F38-9312-BC4D407D1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6591"/>
            <a:ext cx="10515600" cy="5620372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fr-FR" sz="3200" b="1" dirty="0" smtClean="0">
                <a:solidFill>
                  <a:srgbClr val="FF0000"/>
                </a:solidFill>
                <a:ea typeface="ＭＳ Ｐゴシック" pitchFamily="34" charset="-128"/>
              </a:rPr>
              <a:t>IV. Les causes de l’inflammation :</a:t>
            </a:r>
          </a:p>
          <a:p>
            <a:pPr marL="0" indent="0" eaLnBrk="1" hangingPunct="1">
              <a:buNone/>
              <a:defRPr/>
            </a:pPr>
            <a:endParaRPr lang="fr-FR" sz="32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eaLnBrk="1" hangingPunct="1">
              <a:defRPr/>
            </a:pPr>
            <a:r>
              <a:rPr lang="fr-FR" sz="2800" b="1" dirty="0" smtClean="0">
                <a:ea typeface="ＭＳ Ｐゴシック" pitchFamily="34" charset="-128"/>
              </a:rPr>
              <a:t>Causes 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physiques </a:t>
            </a:r>
            <a:r>
              <a:rPr lang="fr-FR" sz="2800" b="1" dirty="0">
                <a:ea typeface="ＭＳ Ｐゴシック" pitchFamily="34" charset="-128"/>
              </a:rPr>
              <a:t>: </a:t>
            </a:r>
            <a:r>
              <a:rPr lang="fr-FR" sz="2800" dirty="0">
                <a:ea typeface="ＭＳ Ｐゴシック" pitchFamily="34" charset="-128"/>
              </a:rPr>
              <a:t>traumatisme, chaleur, froid, radiation</a:t>
            </a:r>
          </a:p>
          <a:p>
            <a:pPr eaLnBrk="1" hangingPunct="1">
              <a:defRPr/>
            </a:pPr>
            <a:r>
              <a:rPr lang="fr-FR" sz="2800" b="1" dirty="0">
                <a:ea typeface="ＭＳ Ｐゴシック" pitchFamily="34" charset="-128"/>
              </a:rPr>
              <a:t>Causes 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chimiques </a:t>
            </a:r>
            <a:r>
              <a:rPr lang="fr-FR" sz="2800" b="1" dirty="0">
                <a:ea typeface="ＭＳ Ｐゴシック" pitchFamily="34" charset="-128"/>
              </a:rPr>
              <a:t>: </a:t>
            </a:r>
            <a:r>
              <a:rPr lang="fr-FR" sz="2800" dirty="0">
                <a:ea typeface="ＭＳ Ｐゴシック" pitchFamily="34" charset="-128"/>
              </a:rPr>
              <a:t>acide, base, venin, toxique, corps étranger endogène, cristaux de cholestérol </a:t>
            </a:r>
          </a:p>
          <a:p>
            <a:pPr eaLnBrk="1" hangingPunct="1">
              <a:defRPr/>
            </a:pPr>
            <a:r>
              <a:rPr lang="fr-FR" sz="2800" b="1" dirty="0">
                <a:ea typeface="ＭＳ Ｐゴシック" pitchFamily="34" charset="-128"/>
              </a:rPr>
              <a:t>Causes 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trophiques </a:t>
            </a:r>
            <a:r>
              <a:rPr lang="fr-FR" sz="2800" b="1" dirty="0">
                <a:ea typeface="ＭＳ Ｐゴシック" pitchFamily="34" charset="-128"/>
              </a:rPr>
              <a:t>: </a:t>
            </a:r>
            <a:r>
              <a:rPr lang="fr-FR" sz="2800" dirty="0">
                <a:ea typeface="ＭＳ Ｐゴシック" pitchFamily="34" charset="-128"/>
              </a:rPr>
              <a:t>par défaut de vascularisation (nécrose)</a:t>
            </a:r>
          </a:p>
          <a:p>
            <a:pPr eaLnBrk="1" hangingPunct="1">
              <a:defRPr/>
            </a:pPr>
            <a:r>
              <a:rPr lang="fr-FR" sz="2800" b="1" dirty="0">
                <a:ea typeface="ＭＳ Ｐゴシック" pitchFamily="34" charset="-128"/>
              </a:rPr>
              <a:t>Causes 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biologiques </a:t>
            </a:r>
            <a:r>
              <a:rPr lang="fr-FR" sz="2800" b="1" dirty="0">
                <a:ea typeface="ＭＳ Ｐゴシック" pitchFamily="34" charset="-128"/>
              </a:rPr>
              <a:t>: </a:t>
            </a:r>
            <a:r>
              <a:rPr lang="fr-FR" sz="2800" dirty="0">
                <a:ea typeface="ＭＳ Ｐゴシック" pitchFamily="34" charset="-128"/>
              </a:rPr>
              <a:t>virus, bactérie, parasite, champignon</a:t>
            </a:r>
          </a:p>
          <a:p>
            <a:pPr eaLnBrk="1" hangingPunct="1">
              <a:defRPr/>
            </a:pPr>
            <a:r>
              <a:rPr lang="fr-FR" sz="2800" b="1" dirty="0">
                <a:ea typeface="ＭＳ Ｐゴシック" pitchFamily="34" charset="-128"/>
              </a:rPr>
              <a:t>Causes 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</a:rPr>
              <a:t>dysimmunitaires </a:t>
            </a:r>
            <a:r>
              <a:rPr lang="fr-FR" sz="2800" b="1" dirty="0">
                <a:ea typeface="ＭＳ Ｐゴシック" pitchFamily="34" charset="-128"/>
              </a:rPr>
              <a:t>: </a:t>
            </a:r>
            <a:r>
              <a:rPr lang="fr-FR" sz="2800" dirty="0">
                <a:ea typeface="ＭＳ Ｐゴシック" pitchFamily="34" charset="-128"/>
              </a:rPr>
              <a:t>par anomalie de la réponse immunitaire (allergie, auto-immunité)</a:t>
            </a:r>
          </a:p>
        </p:txBody>
      </p:sp>
    </p:spTree>
    <p:extLst>
      <p:ext uri="{BB962C8B-B14F-4D97-AF65-F5344CB8AC3E}">
        <p14:creationId xmlns:p14="http://schemas.microsoft.com/office/powerpoint/2010/main" val="238206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F54B97-546A-4761-8B24-F0E217C0F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49" y="437322"/>
            <a:ext cx="12052852" cy="642067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fr-FR" sz="12800" b="1" dirty="0" smtClean="0">
                <a:solidFill>
                  <a:srgbClr val="FF0000"/>
                </a:solidFill>
              </a:rPr>
              <a:t>V. Les acteurs de </a:t>
            </a:r>
            <a:r>
              <a:rPr lang="fr-FR" sz="12800" b="1" dirty="0">
                <a:solidFill>
                  <a:srgbClr val="FF0000"/>
                </a:solidFill>
              </a:rPr>
              <a:t>la réaction inflammatoire :</a:t>
            </a:r>
            <a:endParaRPr lang="fr-FR" sz="12800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9600" dirty="0"/>
              <a:t>L'inflammation fait </a:t>
            </a:r>
            <a:r>
              <a:rPr lang="fr-FR" sz="9600" dirty="0" smtClean="0"/>
              <a:t>intervenir :</a:t>
            </a:r>
            <a:endParaRPr lang="fr-FR" sz="96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9600" dirty="0" smtClean="0"/>
              <a:t>Des cellules (phagocyter, sécréter </a:t>
            </a:r>
            <a:r>
              <a:rPr lang="fr-FR" sz="9600" dirty="0"/>
              <a:t>des anticorps protecteurs)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9600" dirty="0" smtClean="0"/>
              <a:t>Des vaisseaux : acheminer </a:t>
            </a:r>
            <a:r>
              <a:rPr lang="fr-FR" sz="9600" dirty="0"/>
              <a:t>les éléments de défense </a:t>
            </a:r>
            <a:r>
              <a:rPr lang="fr-FR" sz="9600" dirty="0" smtClean="0"/>
              <a:t>biologique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9600" dirty="0" smtClean="0"/>
              <a:t>Les éléments de </a:t>
            </a:r>
            <a:r>
              <a:rPr lang="fr-FR" sz="9600" dirty="0"/>
              <a:t>la matrice </a:t>
            </a:r>
            <a:r>
              <a:rPr lang="fr-FR" sz="9600" dirty="0" err="1" smtClean="0"/>
              <a:t>extra-cellulaire</a:t>
            </a:r>
            <a:r>
              <a:rPr lang="fr-FR" sz="9600" dirty="0" smtClean="0"/>
              <a:t> : </a:t>
            </a:r>
            <a:r>
              <a:rPr lang="fr-FR" sz="9600" dirty="0"/>
              <a:t>faciliter la migration, </a:t>
            </a:r>
            <a:r>
              <a:rPr lang="fr-FR" sz="9600" dirty="0" smtClean="0"/>
              <a:t>la réparation </a:t>
            </a:r>
            <a:r>
              <a:rPr lang="fr-FR" sz="9600" dirty="0"/>
              <a:t>et la </a:t>
            </a:r>
            <a:r>
              <a:rPr lang="fr-FR" sz="9600" dirty="0" smtClean="0"/>
              <a:t>cicatrisation</a:t>
            </a:r>
            <a:endParaRPr lang="fr-FR" sz="96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9600" dirty="0" smtClean="0"/>
              <a:t>De </a:t>
            </a:r>
            <a:r>
              <a:rPr lang="fr-FR" sz="9600" dirty="0"/>
              <a:t>nombreux médiateurs </a:t>
            </a:r>
            <a:r>
              <a:rPr lang="fr-FR" sz="9600" dirty="0" smtClean="0"/>
              <a:t>chimiques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fr-FR" sz="9600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9600" dirty="0" smtClean="0"/>
              <a:t>Les </a:t>
            </a:r>
            <a:r>
              <a:rPr lang="fr-FR" sz="9600" dirty="0"/>
              <a:t>différentes étapes présentent des variations liées à la nature </a:t>
            </a:r>
            <a:r>
              <a:rPr lang="fr-FR" sz="9600" dirty="0" smtClean="0"/>
              <a:t>de l'agent </a:t>
            </a:r>
            <a:r>
              <a:rPr lang="fr-FR" sz="9600" dirty="0"/>
              <a:t>pathogène, l'organe où elle se déroule, le terrain de </a:t>
            </a:r>
            <a:r>
              <a:rPr lang="fr-FR" sz="9600" dirty="0" smtClean="0"/>
              <a:t>l'hôte : tous </a:t>
            </a:r>
            <a:r>
              <a:rPr lang="fr-FR" sz="9600" dirty="0"/>
              <a:t>ces éléments conditionnent l'intensité, la durée de la </a:t>
            </a:r>
            <a:r>
              <a:rPr lang="fr-FR" sz="9600" dirty="0" smtClean="0"/>
              <a:t>réaction inflammatoire </a:t>
            </a:r>
            <a:r>
              <a:rPr lang="fr-FR" sz="9600" dirty="0"/>
              <a:t>et l'aspect </a:t>
            </a:r>
            <a:r>
              <a:rPr lang="fr-FR" sz="9600" dirty="0" smtClean="0"/>
              <a:t>lésionnel.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fr-FR" sz="9600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9600" b="1" dirty="0" smtClean="0"/>
              <a:t>Il </a:t>
            </a:r>
            <a:r>
              <a:rPr lang="fr-FR" sz="9600" b="1" dirty="0"/>
              <a:t>faut </a:t>
            </a:r>
            <a:r>
              <a:rPr lang="fr-FR" sz="9600" b="1" dirty="0" smtClean="0"/>
              <a:t>savoir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9600" b="1" dirty="0" smtClean="0"/>
              <a:t>* </a:t>
            </a:r>
            <a:r>
              <a:rPr lang="fr-FR" sz="9600" dirty="0" smtClean="0"/>
              <a:t>Le </a:t>
            </a:r>
            <a:r>
              <a:rPr lang="fr-FR" sz="9600" dirty="0"/>
              <a:t>système de défense peut avoir une prédominance d’un élément de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9600" dirty="0"/>
              <a:t>défense par rapport à un </a:t>
            </a:r>
            <a:r>
              <a:rPr lang="fr-FR" sz="9600" dirty="0" smtClean="0"/>
              <a:t>autre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9600" dirty="0" smtClean="0"/>
              <a:t>* Tous </a:t>
            </a:r>
            <a:r>
              <a:rPr lang="fr-FR" sz="9600" dirty="0"/>
              <a:t>ces éléments ne sont pas forcement et </a:t>
            </a:r>
            <a:r>
              <a:rPr lang="fr-FR" sz="9600" dirty="0" smtClean="0"/>
              <a:t>automatiquement déployés </a:t>
            </a:r>
            <a:r>
              <a:rPr lang="fr-FR" sz="9600" dirty="0"/>
              <a:t>face à une </a:t>
            </a:r>
            <a:r>
              <a:rPr lang="fr-FR" sz="9600" dirty="0" smtClean="0"/>
              <a:t>agression.</a:t>
            </a:r>
            <a:endParaRPr lang="fr-FR" sz="9600" dirty="0" smtClean="0">
              <a:solidFill>
                <a:srgbClr val="00B05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751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2076</TotalTime>
  <Words>2987</Words>
  <Application>Microsoft Office PowerPoint</Application>
  <PresentationFormat>Grand écran</PresentationFormat>
  <Paragraphs>349</Paragraphs>
  <Slides>41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8" baseType="lpstr">
      <vt:lpstr>ＭＳ Ｐゴシック</vt:lpstr>
      <vt:lpstr>Arial</vt:lpstr>
      <vt:lpstr>Calibri</vt:lpstr>
      <vt:lpstr>Calibri Light</vt:lpstr>
      <vt:lpstr>DejaVu Sans</vt:lpstr>
      <vt:lpstr>Wingdings</vt:lpstr>
      <vt:lpstr>Thème Office</vt:lpstr>
      <vt:lpstr>Processus Inflammatoire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 Amylose</dc:title>
  <dc:creator>chahla</dc:creator>
  <cp:lastModifiedBy>HP</cp:lastModifiedBy>
  <cp:revision>158</cp:revision>
  <dcterms:created xsi:type="dcterms:W3CDTF">2021-01-03T11:33:29Z</dcterms:created>
  <dcterms:modified xsi:type="dcterms:W3CDTF">2023-11-15T09:06:33Z</dcterms:modified>
</cp:coreProperties>
</file>