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89" r:id="rId5"/>
    <p:sldId id="259" r:id="rId6"/>
    <p:sldId id="269" r:id="rId7"/>
    <p:sldId id="277" r:id="rId8"/>
    <p:sldId id="279" r:id="rId9"/>
    <p:sldId id="261" r:id="rId10"/>
    <p:sldId id="263" r:id="rId11"/>
    <p:sldId id="291" r:id="rId12"/>
    <p:sldId id="280" r:id="rId13"/>
    <p:sldId id="281" r:id="rId14"/>
    <p:sldId id="290" r:id="rId15"/>
    <p:sldId id="265" r:id="rId16"/>
    <p:sldId id="266" r:id="rId17"/>
    <p:sldId id="287" r:id="rId18"/>
    <p:sldId id="288" r:id="rId19"/>
    <p:sldId id="284" r:id="rId20"/>
    <p:sldId id="283" r:id="rId21"/>
    <p:sldId id="282" r:id="rId22"/>
    <p:sldId id="292" r:id="rId23"/>
    <p:sldId id="285" r:id="rId2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9DC45-4B8F-4228-B9DB-BF37BED4818F}" type="datetimeFigureOut">
              <a:rPr lang="fr-FR" smtClean="0"/>
              <a:t>22/11/2023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F34DB-4F1E-4C63-9242-F16F67BD4F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2496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9DC45-4B8F-4228-B9DB-BF37BED4818F}" type="datetimeFigureOut">
              <a:rPr lang="fr-FR" smtClean="0"/>
              <a:t>22/11/2023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F34DB-4F1E-4C63-9242-F16F67BD4F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2822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9DC45-4B8F-4228-B9DB-BF37BED4818F}" type="datetimeFigureOut">
              <a:rPr lang="fr-FR" smtClean="0"/>
              <a:t>22/11/2023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F34DB-4F1E-4C63-9242-F16F67BD4F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4923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9DC45-4B8F-4228-B9DB-BF37BED4818F}" type="datetimeFigureOut">
              <a:rPr lang="fr-FR" smtClean="0"/>
              <a:t>22/11/2023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F34DB-4F1E-4C63-9242-F16F67BD4F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3225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9DC45-4B8F-4228-B9DB-BF37BED4818F}" type="datetimeFigureOut">
              <a:rPr lang="fr-FR" smtClean="0"/>
              <a:t>22/11/2023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F34DB-4F1E-4C63-9242-F16F67BD4F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1280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9DC45-4B8F-4228-B9DB-BF37BED4818F}" type="datetimeFigureOut">
              <a:rPr lang="fr-FR" smtClean="0"/>
              <a:t>22/11/2023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F34DB-4F1E-4C63-9242-F16F67BD4F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1504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9DC45-4B8F-4228-B9DB-BF37BED4818F}" type="datetimeFigureOut">
              <a:rPr lang="fr-FR" smtClean="0"/>
              <a:t>22/11/2023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F34DB-4F1E-4C63-9242-F16F67BD4F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7628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9DC45-4B8F-4228-B9DB-BF37BED4818F}" type="datetimeFigureOut">
              <a:rPr lang="fr-FR" smtClean="0"/>
              <a:t>22/11/2023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F34DB-4F1E-4C63-9242-F16F67BD4F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6405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9DC45-4B8F-4228-B9DB-BF37BED4818F}" type="datetimeFigureOut">
              <a:rPr lang="fr-FR" smtClean="0"/>
              <a:t>22/11/2023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F34DB-4F1E-4C63-9242-F16F67BD4F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9371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9DC45-4B8F-4228-B9DB-BF37BED4818F}" type="datetimeFigureOut">
              <a:rPr lang="fr-FR" smtClean="0"/>
              <a:t>22/11/2023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F34DB-4F1E-4C63-9242-F16F67BD4F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646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9DC45-4B8F-4228-B9DB-BF37BED4818F}" type="datetimeFigureOut">
              <a:rPr lang="fr-FR" smtClean="0"/>
              <a:t>22/11/2023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F34DB-4F1E-4C63-9242-F16F67BD4F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2354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9DC45-4B8F-4228-B9DB-BF37BED4818F}" type="datetimeFigureOut">
              <a:rPr lang="fr-FR" smtClean="0"/>
              <a:t>22/11/2023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F34DB-4F1E-4C63-9242-F16F67BD4F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2952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r-FR" b="1" dirty="0"/>
              <a:t>DR.C.BENCHARIF</a:t>
            </a:r>
          </a:p>
          <a:p>
            <a:r>
              <a:rPr lang="fr-FR" b="1" dirty="0"/>
              <a:t>Maitre-assistante au CHU de </a:t>
            </a:r>
            <a:r>
              <a:rPr lang="fr-FR" b="1" dirty="0" smtClean="0"/>
              <a:t>BEJAIA</a:t>
            </a:r>
            <a:endParaRPr lang="fr-FR" b="1" dirty="0"/>
          </a:p>
        </p:txBody>
      </p:sp>
      <p:sp>
        <p:nvSpPr>
          <p:cNvPr id="4" name="Rectangle 3"/>
          <p:cNvSpPr/>
          <p:nvPr/>
        </p:nvSpPr>
        <p:spPr>
          <a:xfrm>
            <a:off x="1252377" y="1355104"/>
            <a:ext cx="968724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7200" b="1" cap="none" spc="0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</a:rPr>
              <a:t>Cicatrisation Réparation</a:t>
            </a:r>
            <a:endParaRPr lang="fr-FR" sz="7200" b="1" cap="none" spc="0" dirty="0">
              <a:ln w="0"/>
              <a:solidFill>
                <a:srgbClr val="00206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786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18052" y="437322"/>
            <a:ext cx="11035748" cy="573964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3200" b="1" dirty="0" smtClean="0">
                <a:solidFill>
                  <a:srgbClr val="FF0000"/>
                </a:solidFill>
              </a:rPr>
              <a:t>III. Etapes de la cicatrisation :</a:t>
            </a:r>
          </a:p>
          <a:p>
            <a:pPr marL="0" indent="0">
              <a:buNone/>
            </a:pPr>
            <a:r>
              <a:rPr lang="fr-FR" b="1" dirty="0" smtClean="0">
                <a:solidFill>
                  <a:srgbClr val="00B050"/>
                </a:solidFill>
              </a:rPr>
              <a:t>A. La formation du bourgeon charnu :</a:t>
            </a:r>
            <a:endParaRPr lang="fr-FR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fr-FR" b="1" dirty="0" smtClean="0">
                <a:solidFill>
                  <a:srgbClr val="7030A0"/>
                </a:solidFill>
              </a:rPr>
              <a:t>2. Composition </a:t>
            </a:r>
            <a:r>
              <a:rPr lang="fr-FR" b="1" dirty="0">
                <a:solidFill>
                  <a:srgbClr val="7030A0"/>
                </a:solidFill>
              </a:rPr>
              <a:t>du </a:t>
            </a:r>
            <a:r>
              <a:rPr lang="fr-FR" b="1" dirty="0" smtClean="0">
                <a:solidFill>
                  <a:srgbClr val="7030A0"/>
                </a:solidFill>
              </a:rPr>
              <a:t>bourgeon charnu :</a:t>
            </a:r>
          </a:p>
          <a:p>
            <a:pPr marL="0" indent="0">
              <a:buNone/>
            </a:pPr>
            <a:r>
              <a:rPr lang="fr-FR" b="1" dirty="0" smtClean="0"/>
              <a:t>En surface : </a:t>
            </a:r>
            <a:r>
              <a:rPr lang="fr-FR" dirty="0"/>
              <a:t>Exsudat </a:t>
            </a:r>
            <a:r>
              <a:rPr lang="fr-FR" dirty="0" err="1"/>
              <a:t>fibrino</a:t>
            </a:r>
            <a:r>
              <a:rPr lang="fr-FR" dirty="0"/>
              <a:t>-leucocytaire </a:t>
            </a:r>
          </a:p>
          <a:p>
            <a:pPr marL="0" indent="0">
              <a:buNone/>
            </a:pPr>
            <a:r>
              <a:rPr lang="fr-FR" b="1" dirty="0" smtClean="0"/>
              <a:t>Partie moyenne : </a:t>
            </a:r>
            <a:r>
              <a:rPr lang="fr-FR" dirty="0" smtClean="0"/>
              <a:t>nombreux </a:t>
            </a:r>
            <a:r>
              <a:rPr lang="fr-FR" dirty="0"/>
              <a:t>néo- vaisseaux dilatés (disposition en éventail</a:t>
            </a:r>
            <a:r>
              <a:rPr lang="fr-FR" dirty="0" smtClean="0"/>
              <a:t>) associés à des éléments </a:t>
            </a:r>
            <a:r>
              <a:rPr lang="fr-FR" dirty="0"/>
              <a:t>inflammatoires </a:t>
            </a:r>
          </a:p>
          <a:p>
            <a:pPr marL="0" indent="0">
              <a:buNone/>
            </a:pPr>
            <a:r>
              <a:rPr lang="fr-FR" b="1" dirty="0" smtClean="0"/>
              <a:t>En profondeur : </a:t>
            </a:r>
            <a:r>
              <a:rPr lang="fr-FR" dirty="0"/>
              <a:t>Fibroblastes et </a:t>
            </a:r>
            <a:r>
              <a:rPr lang="fr-FR" dirty="0" err="1"/>
              <a:t>myofibroblastes</a:t>
            </a:r>
            <a:r>
              <a:rPr lang="fr-FR" dirty="0"/>
              <a:t> 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b="1" dirty="0" smtClean="0">
                <a:solidFill>
                  <a:srgbClr val="7030A0"/>
                </a:solidFill>
              </a:rPr>
              <a:t>3. Evolution : </a:t>
            </a:r>
            <a:r>
              <a:rPr lang="fr-FR" dirty="0"/>
              <a:t>+ de collagène, - de cellules, - de vaisseaux, diminution du volume (</a:t>
            </a:r>
            <a:r>
              <a:rPr lang="fr-FR" dirty="0" err="1"/>
              <a:t>myofibroblastes</a:t>
            </a:r>
            <a:r>
              <a:rPr lang="fr-FR" dirty="0" smtClean="0"/>
              <a:t>)</a:t>
            </a:r>
          </a:p>
          <a:p>
            <a:pPr marL="0" indent="0">
              <a:buNone/>
            </a:pPr>
            <a:r>
              <a:rPr lang="fr-FR" dirty="0" smtClean="0"/>
              <a:t>Dans certaines conditions, le bourgeon charnu échappe au mécanisme de control, devient hyperplasique et persiste indéfiniment : le </a:t>
            </a:r>
            <a:r>
              <a:rPr lang="fr-FR" dirty="0" err="1" smtClean="0"/>
              <a:t>botryomycome</a:t>
            </a:r>
            <a:r>
              <a:rPr lang="fr-FR" dirty="0" smtClean="0"/>
              <a:t> qui ne disparait qu’après exérèse chirurgicale.</a:t>
            </a:r>
          </a:p>
        </p:txBody>
      </p:sp>
    </p:spTree>
    <p:extLst>
      <p:ext uri="{BB962C8B-B14F-4D97-AF65-F5344CB8AC3E}">
        <p14:creationId xmlns:p14="http://schemas.microsoft.com/office/powerpoint/2010/main" val="3132421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76937" y="159026"/>
            <a:ext cx="7002627" cy="6420678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4991" y="377687"/>
            <a:ext cx="5387009" cy="6202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999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18052" y="457200"/>
            <a:ext cx="11035748" cy="57396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200" b="1" dirty="0" smtClean="0">
                <a:solidFill>
                  <a:srgbClr val="FF0000"/>
                </a:solidFill>
              </a:rPr>
              <a:t>III. Etapes de la cicatrisation :</a:t>
            </a:r>
          </a:p>
          <a:p>
            <a:pPr marL="0" indent="0">
              <a:buNone/>
            </a:pPr>
            <a:r>
              <a:rPr lang="fr-FR" b="1" dirty="0">
                <a:solidFill>
                  <a:srgbClr val="00B050"/>
                </a:solidFill>
              </a:rPr>
              <a:t>B</a:t>
            </a:r>
            <a:r>
              <a:rPr lang="fr-FR" b="1" dirty="0" smtClean="0">
                <a:solidFill>
                  <a:srgbClr val="00B050"/>
                </a:solidFill>
              </a:rPr>
              <a:t>. La formation d’une cicatrice :</a:t>
            </a:r>
          </a:p>
          <a:p>
            <a:pPr marL="0" indent="0">
              <a:buNone/>
            </a:pPr>
            <a:r>
              <a:rPr lang="fr-FR" dirty="0" smtClean="0"/>
              <a:t>• </a:t>
            </a:r>
            <a:r>
              <a:rPr lang="fr-FR" b="1" dirty="0" smtClean="0"/>
              <a:t>Définition : </a:t>
            </a:r>
            <a:r>
              <a:rPr lang="fr-FR" dirty="0" smtClean="0"/>
              <a:t>La cicatrice est la marque définitive parfois laissée par le foyer inflammatoire après la phase de bourgeon charnu.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• </a:t>
            </a:r>
            <a:r>
              <a:rPr lang="fr-FR" b="1" dirty="0" smtClean="0"/>
              <a:t>Composition :</a:t>
            </a:r>
          </a:p>
          <a:p>
            <a:pPr marL="0" indent="0">
              <a:buNone/>
            </a:pPr>
            <a:r>
              <a:rPr lang="fr-FR" dirty="0" smtClean="0"/>
              <a:t>La cicatrice est formée d’un tissu conjonctif fibreux (prédominance de collagène) prenant la place des tissus définitivement détruits. La structure d’une cicatrice se modifie progressivement pendant plusieurs mois.</a:t>
            </a:r>
          </a:p>
          <a:p>
            <a:pPr marL="0" indent="0">
              <a:buNone/>
            </a:pP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288542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95130" y="437322"/>
            <a:ext cx="10558670" cy="60827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3200" b="1" dirty="0" smtClean="0">
                <a:solidFill>
                  <a:srgbClr val="FF0000"/>
                </a:solidFill>
              </a:rPr>
              <a:t>III. Etapes de la cicatrisation :</a:t>
            </a:r>
          </a:p>
          <a:p>
            <a:pPr marL="0" indent="0">
              <a:buNone/>
            </a:pPr>
            <a:r>
              <a:rPr lang="fr-FR" b="1" dirty="0" smtClean="0">
                <a:solidFill>
                  <a:srgbClr val="00B050"/>
                </a:solidFill>
              </a:rPr>
              <a:t>C. La régénération épithéliale :</a:t>
            </a:r>
          </a:p>
          <a:p>
            <a:pPr marL="0" indent="0">
              <a:buNone/>
            </a:pPr>
            <a:endParaRPr lang="fr-FR" b="1" dirty="0" smtClean="0">
              <a:solidFill>
                <a:srgbClr val="00B05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fr-FR" dirty="0" smtClean="0"/>
              <a:t>Elle apparaît parallèlement à la réparation conjonctive.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fr-FR" dirty="0" smtClean="0"/>
              <a:t>Les cellules épithéliales détruites sont remplacées par la prolifération des cellules épithéliales saines situées autour du foyer inflammatoire.</a:t>
            </a:r>
          </a:p>
        </p:txBody>
      </p:sp>
    </p:spTree>
    <p:extLst>
      <p:ext uri="{BB962C8B-B14F-4D97-AF65-F5344CB8AC3E}">
        <p14:creationId xmlns:p14="http://schemas.microsoft.com/office/powerpoint/2010/main" val="2057611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18052" y="437322"/>
            <a:ext cx="11035748" cy="60827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3200" b="1" dirty="0" smtClean="0">
                <a:solidFill>
                  <a:srgbClr val="FF0000"/>
                </a:solidFill>
              </a:rPr>
              <a:t>III. Etapes de la cicatrisation :</a:t>
            </a:r>
          </a:p>
          <a:p>
            <a:pPr marL="0" indent="0">
              <a:buNone/>
            </a:pPr>
            <a:r>
              <a:rPr lang="fr-FR" b="1" dirty="0" smtClean="0">
                <a:solidFill>
                  <a:srgbClr val="00B050"/>
                </a:solidFill>
              </a:rPr>
              <a:t>C. La régénération épithéliale :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r-FR" b="1" dirty="0" smtClean="0"/>
              <a:t>Dans les tissus labiles (en division continue) : </a:t>
            </a:r>
            <a:r>
              <a:rPr lang="fr-FR" dirty="0" smtClean="0"/>
              <a:t>les cellules sont remplacées par la maturation des cellules souches et la prolifération de cellules matures. MO et la majorité des épithélium.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r-FR" b="1" dirty="0" smtClean="0"/>
              <a:t>Dans les tissus stables : </a:t>
            </a:r>
            <a:r>
              <a:rPr lang="fr-FR" dirty="0" smtClean="0"/>
              <a:t>les cellules de ces tissus sont au repos avec une activité réplicative minime à l’état normal. Mais si besoin elles sont capable de proliférer en réponse à une lésion avec perte de substance. La plus part des tissus solides( foie, rein, pancréas)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r-FR" b="1" dirty="0" smtClean="0"/>
              <a:t>Dans les tissus permanents : </a:t>
            </a:r>
            <a:r>
              <a:rPr lang="fr-FR" dirty="0" smtClean="0"/>
              <a:t>les cellules sont non </a:t>
            </a:r>
            <a:r>
              <a:rPr lang="fr-FR" dirty="0" err="1" smtClean="0"/>
              <a:t>proliférantes</a:t>
            </a:r>
            <a:r>
              <a:rPr lang="fr-FR" dirty="0" smtClean="0"/>
              <a:t>. Les neurones et la cellule musculaire cardiaque. La réparation dans ces tissus est dominée par une cicatrice fibreuse</a:t>
            </a:r>
          </a:p>
        </p:txBody>
      </p:sp>
    </p:spTree>
    <p:extLst>
      <p:ext uri="{BB962C8B-B14F-4D97-AF65-F5344CB8AC3E}">
        <p14:creationId xmlns:p14="http://schemas.microsoft.com/office/powerpoint/2010/main" val="2956291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6713" y="397565"/>
            <a:ext cx="10817087" cy="577939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sz="3500" b="1" dirty="0" smtClean="0">
                <a:solidFill>
                  <a:srgbClr val="FF0000"/>
                </a:solidFill>
              </a:rPr>
              <a:t>III. Etapes de la cicatrisation :</a:t>
            </a:r>
          </a:p>
          <a:p>
            <a:pPr marL="0" indent="0">
              <a:buNone/>
            </a:pPr>
            <a:r>
              <a:rPr lang="fr-FR" sz="3000" b="1" dirty="0" smtClean="0">
                <a:solidFill>
                  <a:srgbClr val="00B050"/>
                </a:solidFill>
              </a:rPr>
              <a:t>C. La régénération épithéliale :</a:t>
            </a:r>
            <a:endParaRPr lang="fr-FR" sz="30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fr-FR" b="1" dirty="0" smtClean="0"/>
              <a:t>Au </a:t>
            </a:r>
            <a:r>
              <a:rPr lang="fr-FR" b="1" dirty="0"/>
              <a:t>niveau d’un revêtement </a:t>
            </a:r>
            <a:r>
              <a:rPr lang="fr-FR" b="1" dirty="0" smtClean="0"/>
              <a:t>:</a:t>
            </a:r>
            <a:endParaRPr lang="fr-FR" dirty="0"/>
          </a:p>
          <a:p>
            <a:pPr marL="0" indent="0">
              <a:buNone/>
            </a:pPr>
            <a:r>
              <a:rPr lang="fr-FR" dirty="0" smtClean="0"/>
              <a:t>La régénération peut se faire sur 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2800" dirty="0" smtClean="0"/>
              <a:t>Un mode </a:t>
            </a:r>
            <a:r>
              <a:rPr lang="fr-FR" sz="2800" dirty="0" err="1" smtClean="0"/>
              <a:t>métaplasique</a:t>
            </a:r>
            <a:r>
              <a:rPr lang="fr-FR" sz="2800" dirty="0" smtClean="0"/>
              <a:t> (ex : régénération de l’épithélium cylindrique bronchique sous la forme d’un épithélium </a:t>
            </a:r>
            <a:r>
              <a:rPr lang="fr-FR" sz="2800" dirty="0" err="1" smtClean="0"/>
              <a:t>malpighien</a:t>
            </a:r>
            <a:r>
              <a:rPr lang="fr-FR" sz="2800" dirty="0" smtClean="0"/>
              <a:t>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2800" dirty="0" smtClean="0"/>
              <a:t>Un mode atrophique avec disparition de certaines fonctions spécialisées (ex : disparition de cils vibratiles).</a:t>
            </a:r>
          </a:p>
          <a:p>
            <a:pPr marL="0" indent="0">
              <a:buNone/>
            </a:pPr>
            <a:r>
              <a:rPr lang="fr-FR" dirty="0" smtClean="0"/>
              <a:t> </a:t>
            </a:r>
            <a:endParaRPr lang="fr-FR" dirty="0"/>
          </a:p>
          <a:p>
            <a:pPr>
              <a:buFont typeface="Wingdings" panose="05000000000000000000" pitchFamily="2" charset="2"/>
              <a:buChar char="§"/>
            </a:pPr>
            <a:r>
              <a:rPr lang="fr-FR" b="1" dirty="0" smtClean="0"/>
              <a:t>Au </a:t>
            </a:r>
            <a:r>
              <a:rPr lang="fr-FR" b="1" dirty="0"/>
              <a:t>niveau d’un parenchyme </a:t>
            </a:r>
            <a:r>
              <a:rPr lang="fr-FR" b="1" dirty="0" smtClean="0"/>
              <a:t>:</a:t>
            </a:r>
          </a:p>
          <a:p>
            <a:pPr marL="0" indent="0">
              <a:buNone/>
            </a:pPr>
            <a:r>
              <a:rPr lang="fr-FR" dirty="0"/>
              <a:t>L</a:t>
            </a:r>
            <a:r>
              <a:rPr lang="fr-FR" dirty="0" smtClean="0"/>
              <a:t>a </a:t>
            </a:r>
            <a:r>
              <a:rPr lang="fr-FR" dirty="0"/>
              <a:t>qualité de la régénération épithéliale dépend </a:t>
            </a:r>
            <a:r>
              <a:rPr lang="fr-FR" dirty="0" smtClean="0"/>
              <a:t>de 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2800" dirty="0"/>
              <a:t>L</a:t>
            </a:r>
            <a:r>
              <a:rPr lang="fr-FR" sz="2800" dirty="0" smtClean="0"/>
              <a:t>’importance </a:t>
            </a:r>
            <a:r>
              <a:rPr lang="fr-FR" sz="2800" dirty="0"/>
              <a:t>de la destruction initiale du tissu ( l’intensité de la destruction de la trame conjonctive de </a:t>
            </a:r>
            <a:r>
              <a:rPr lang="fr-FR" sz="2800" dirty="0" smtClean="0"/>
              <a:t>soutien)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2800" dirty="0" smtClean="0"/>
              <a:t>Le </a:t>
            </a:r>
            <a:r>
              <a:rPr lang="fr-FR" sz="2800" dirty="0"/>
              <a:t>pouvoir mitotique des cellules épithéliales.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34426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5861" y="477078"/>
            <a:ext cx="10677939" cy="5699885"/>
          </a:xfrm>
        </p:spPr>
        <p:txBody>
          <a:bodyPr/>
          <a:lstStyle/>
          <a:p>
            <a:pPr marL="0" indent="0">
              <a:buNone/>
            </a:pPr>
            <a:r>
              <a:rPr lang="fr-FR" sz="3200" b="1" dirty="0" smtClean="0">
                <a:solidFill>
                  <a:srgbClr val="FF0000"/>
                </a:solidFill>
              </a:rPr>
              <a:t>IV. Déroulement de la cicatrisation :</a:t>
            </a:r>
          </a:p>
          <a:p>
            <a:pPr marL="0" indent="0">
              <a:buNone/>
            </a:pPr>
            <a:endParaRPr lang="fr-FR" sz="32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fr-FR" sz="32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fr-FR" sz="32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fr-FR" sz="4000" b="1" dirty="0" smtClean="0">
                <a:solidFill>
                  <a:srgbClr val="7030A0"/>
                </a:solidFill>
              </a:rPr>
              <a:t>« Type de description : Plaie cutanée avec brèche vasculaire »</a:t>
            </a:r>
            <a:endParaRPr lang="fr-FR" sz="4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624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1652" y="894521"/>
            <a:ext cx="6744750" cy="440141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426137" y="5915353"/>
            <a:ext cx="83229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latin typeface="Times New Roman" panose="02020603050405020304" pitchFamily="18" charset="0"/>
              </a:rPr>
              <a:t>Nécrose </a:t>
            </a:r>
            <a:r>
              <a:rPr lang="fr-FR" sz="2800" b="1" dirty="0">
                <a:latin typeface="Times New Roman" panose="02020603050405020304" pitchFamily="18" charset="0"/>
              </a:rPr>
              <a:t>tissulaire et une hémorragie avec coagulation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097807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42211" y="4576254"/>
            <a:ext cx="10323095" cy="2145806"/>
          </a:xfrm>
        </p:spPr>
        <p:txBody>
          <a:bodyPr>
            <a:normAutofit fontScale="92500"/>
          </a:bodyPr>
          <a:lstStyle/>
          <a:p>
            <a:r>
              <a:rPr lang="fr-FR" sz="3200" b="1" dirty="0"/>
              <a:t>Réaction inflammatoire initiale: congestion, </a:t>
            </a:r>
            <a:r>
              <a:rPr lang="fr-FR" sz="3200" b="1" dirty="0" smtClean="0"/>
              <a:t>œdème </a:t>
            </a:r>
            <a:r>
              <a:rPr lang="fr-FR" sz="3200" b="1" dirty="0"/>
              <a:t>et </a:t>
            </a:r>
            <a:r>
              <a:rPr lang="fr-FR" sz="3200" b="1" dirty="0" smtClean="0"/>
              <a:t>diapédèse leucocytaire</a:t>
            </a:r>
            <a:endParaRPr lang="fr-FR" sz="3200" b="1" dirty="0"/>
          </a:p>
          <a:p>
            <a:r>
              <a:rPr lang="fr-FR" sz="3200" b="1" dirty="0"/>
              <a:t>Les polynucléaires et les macrophages </a:t>
            </a:r>
            <a:r>
              <a:rPr lang="fr-FR" sz="3200" b="1" dirty="0" smtClean="0"/>
              <a:t> vont progressivement </a:t>
            </a:r>
            <a:r>
              <a:rPr lang="fr-FR" sz="3200" b="1" dirty="0"/>
              <a:t>coloniser les </a:t>
            </a:r>
            <a:r>
              <a:rPr lang="fr-FR" sz="3200" b="1" dirty="0" smtClean="0"/>
              <a:t>tissus nécrosés </a:t>
            </a:r>
            <a:r>
              <a:rPr lang="fr-FR" sz="3200" b="1" dirty="0"/>
              <a:t>et assurer leur détersion</a:t>
            </a:r>
            <a:endParaRPr lang="fr-FR" sz="3200" b="1" dirty="0">
              <a:solidFill>
                <a:srgbClr val="7030A0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6362" y="413973"/>
            <a:ext cx="5849441" cy="3935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717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47121" y="553453"/>
            <a:ext cx="6472815" cy="416898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09600" y="4983589"/>
            <a:ext cx="1126155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>
                <a:latin typeface="Times New Roman" panose="02020603050405020304" pitchFamily="18" charset="0"/>
              </a:rPr>
              <a:t>Après élimination de la nécrose (détersion</a:t>
            </a:r>
            <a:r>
              <a:rPr lang="fr-FR" sz="2400" b="1" dirty="0" smtClean="0">
                <a:latin typeface="Times New Roman" panose="02020603050405020304" pitchFamily="18" charset="0"/>
              </a:rPr>
              <a:t>), les </a:t>
            </a:r>
            <a:r>
              <a:rPr lang="fr-FR" sz="2400" b="1" dirty="0">
                <a:latin typeface="Times New Roman" panose="02020603050405020304" pitchFamily="18" charset="0"/>
              </a:rPr>
              <a:t>tissus nécrosés sont remplacés par un tissu néoformé, le bourgeon charnu, </a:t>
            </a:r>
            <a:r>
              <a:rPr lang="fr-FR" sz="2400" b="1" dirty="0" smtClean="0">
                <a:latin typeface="Times New Roman" panose="02020603050405020304" pitchFamily="18" charset="0"/>
              </a:rPr>
              <a:t>très riche </a:t>
            </a:r>
            <a:r>
              <a:rPr lang="fr-FR" sz="2400" b="1" dirty="0">
                <a:latin typeface="Times New Roman" panose="02020603050405020304" pitchFamily="18" charset="0"/>
              </a:rPr>
              <a:t>en vaisseaux.</a:t>
            </a:r>
          </a:p>
          <a:p>
            <a:r>
              <a:rPr lang="fr-FR" sz="2400" b="1" dirty="0">
                <a:latin typeface="Times New Roman" panose="02020603050405020304" pitchFamily="18" charset="0"/>
              </a:rPr>
              <a:t>Si ce tissu prend un développement </a:t>
            </a:r>
            <a:r>
              <a:rPr lang="fr-FR" sz="2400" b="1" dirty="0" smtClean="0">
                <a:latin typeface="Times New Roman" panose="02020603050405020304" pitchFamily="18" charset="0"/>
              </a:rPr>
              <a:t>exagéré, il </a:t>
            </a:r>
            <a:r>
              <a:rPr lang="fr-FR" sz="2400" b="1" dirty="0">
                <a:latin typeface="Times New Roman" panose="02020603050405020304" pitchFamily="18" charset="0"/>
              </a:rPr>
              <a:t>va constituer un bourgeon charnu hyperplasique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96584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Plan du cours :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1500" indent="-571500">
              <a:buFont typeface="+mj-lt"/>
              <a:buAutoNum type="romanUcPeriod"/>
            </a:pPr>
            <a:r>
              <a:rPr lang="fr-FR" b="1" dirty="0" smtClean="0"/>
              <a:t>Introduction</a:t>
            </a:r>
          </a:p>
          <a:p>
            <a:pPr marL="571500" indent="-571500">
              <a:buFont typeface="+mj-lt"/>
              <a:buAutoNum type="romanUcPeriod"/>
            </a:pPr>
            <a:r>
              <a:rPr lang="fr-FR" b="1" dirty="0" smtClean="0"/>
              <a:t>Conditions de la cicatrisation</a:t>
            </a:r>
          </a:p>
          <a:p>
            <a:pPr marL="571500" indent="-571500">
              <a:buFont typeface="+mj-lt"/>
              <a:buAutoNum type="romanUcPeriod" startAt="3"/>
            </a:pPr>
            <a:r>
              <a:rPr lang="fr-FR" b="1" dirty="0" smtClean="0"/>
              <a:t>Les étapes de la cicatrisation :</a:t>
            </a:r>
          </a:p>
          <a:p>
            <a:pPr marL="971550" lvl="1" indent="-514350">
              <a:buFont typeface="+mj-lt"/>
              <a:buAutoNum type="alphaUcPeriod"/>
            </a:pPr>
            <a:r>
              <a:rPr lang="fr-FR" b="1" dirty="0" smtClean="0"/>
              <a:t>Bourgeon charnu</a:t>
            </a:r>
          </a:p>
          <a:p>
            <a:pPr marL="971550" lvl="1" indent="-514350">
              <a:buFont typeface="+mj-lt"/>
              <a:buAutoNum type="alphaUcPeriod"/>
            </a:pPr>
            <a:r>
              <a:rPr lang="fr-FR" b="1" dirty="0" smtClean="0"/>
              <a:t>Formation de la cicatrice</a:t>
            </a:r>
          </a:p>
          <a:p>
            <a:pPr marL="971550" lvl="1" indent="-514350">
              <a:buFont typeface="+mj-lt"/>
              <a:buAutoNum type="alphaUcPeriod"/>
            </a:pPr>
            <a:r>
              <a:rPr lang="fr-FR" b="1" dirty="0" smtClean="0"/>
              <a:t>Régénération épithéliale</a:t>
            </a:r>
          </a:p>
          <a:p>
            <a:pPr marL="514350" indent="-514350">
              <a:buFont typeface="+mj-lt"/>
              <a:buAutoNum type="romanUcPeriod" startAt="3"/>
            </a:pPr>
            <a:r>
              <a:rPr lang="fr-FR" b="1" dirty="0" smtClean="0"/>
              <a:t>Déroulement de la cicatrisation : Plaie cutanée</a:t>
            </a:r>
          </a:p>
          <a:p>
            <a:pPr marL="514350" indent="-514350">
              <a:buFont typeface="+mj-lt"/>
              <a:buAutoNum type="romanUcPeriod" startAt="3"/>
            </a:pPr>
            <a:r>
              <a:rPr lang="fr-FR" b="1" dirty="0" smtClean="0"/>
              <a:t>Les anomalies de la cicatrisation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612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36866" y="360947"/>
            <a:ext cx="6389593" cy="413154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695074" y="4796136"/>
            <a:ext cx="85599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>
                <a:latin typeface="Times New Roman" panose="02020603050405020304" pitchFamily="18" charset="0"/>
              </a:rPr>
              <a:t>Le bourgeon charnu devient moins riche en </a:t>
            </a:r>
            <a:r>
              <a:rPr lang="fr-FR" sz="2400" b="1" dirty="0" smtClean="0">
                <a:latin typeface="Times New Roman" panose="02020603050405020304" pitchFamily="18" charset="0"/>
              </a:rPr>
              <a:t>vaisseaux et </a:t>
            </a:r>
            <a:r>
              <a:rPr lang="fr-FR" sz="2400" b="1" dirty="0">
                <a:latin typeface="Times New Roman" panose="02020603050405020304" pitchFamily="18" charset="0"/>
              </a:rPr>
              <a:t>constitue peu à peu un tissu conjonctif cicatriciel</a:t>
            </a:r>
          </a:p>
          <a:p>
            <a:r>
              <a:rPr lang="fr-FR" sz="2400" b="1" dirty="0">
                <a:latin typeface="Times New Roman" panose="02020603050405020304" pitchFamily="18" charset="0"/>
              </a:rPr>
              <a:t>L'épiderme se régénère (</a:t>
            </a:r>
            <a:r>
              <a:rPr lang="fr-FR" sz="2400" b="1" dirty="0" err="1">
                <a:latin typeface="Times New Roman" panose="02020603050405020304" pitchFamily="18" charset="0"/>
              </a:rPr>
              <a:t>réépithélialisation</a:t>
            </a:r>
            <a:r>
              <a:rPr lang="fr-FR" sz="2400" b="1" dirty="0">
                <a:latin typeface="Times New Roman" panose="02020603050405020304" pitchFamily="18" charset="0"/>
              </a:rPr>
              <a:t>).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58644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437322"/>
            <a:ext cx="10515600" cy="6102626"/>
          </a:xfrm>
        </p:spPr>
        <p:txBody>
          <a:bodyPr>
            <a:normAutofit lnSpcReduction="10000"/>
          </a:bodyPr>
          <a:lstStyle/>
          <a:p>
            <a:pPr marL="0" lvl="5" indent="0">
              <a:buFont typeface="Wingdings 3" charset="2"/>
              <a:buNone/>
              <a:defRPr/>
            </a:pPr>
            <a:r>
              <a:rPr lang="fr-FR" sz="3200" b="1" dirty="0">
                <a:solidFill>
                  <a:srgbClr val="FF0000"/>
                </a:solidFill>
              </a:rPr>
              <a:t>V. Les anomalies de la </a:t>
            </a:r>
            <a:r>
              <a:rPr lang="fr-FR" sz="3200" b="1" dirty="0" smtClean="0">
                <a:solidFill>
                  <a:srgbClr val="FF0000"/>
                </a:solidFill>
              </a:rPr>
              <a:t>cicatrisation :</a:t>
            </a:r>
            <a:endParaRPr lang="fr-FR" altLang="fr-FR" sz="2400" b="1" dirty="0">
              <a:solidFill>
                <a:schemeClr val="accent1"/>
              </a:solidFill>
            </a:endParaRPr>
          </a:p>
          <a:p>
            <a:pPr marL="0" lvl="5" indent="0">
              <a:buFont typeface="Wingdings 3" charset="2"/>
              <a:buNone/>
              <a:defRPr/>
            </a:pPr>
            <a:r>
              <a:rPr lang="fr-FR" altLang="fr-FR" sz="2800" b="1" dirty="0" smtClean="0">
                <a:solidFill>
                  <a:srgbClr val="00B050"/>
                </a:solidFill>
              </a:rPr>
              <a:t>A. Chéloïde</a:t>
            </a:r>
            <a:r>
              <a:rPr lang="fr-FR" altLang="fr-FR" sz="2800" b="1" dirty="0">
                <a:solidFill>
                  <a:srgbClr val="00B050"/>
                </a:solidFill>
              </a:rPr>
              <a:t> : </a:t>
            </a:r>
          </a:p>
          <a:p>
            <a:pPr algn="just" fontAlgn="auto">
              <a:spcAft>
                <a:spcPts val="0"/>
              </a:spcAft>
              <a:defRPr/>
            </a:pPr>
            <a:r>
              <a:rPr lang="fr-FR" altLang="fr-FR" dirty="0"/>
              <a:t>Hyperplasie conjonctive succède à un processus inflammatoire. </a:t>
            </a:r>
          </a:p>
          <a:p>
            <a:pPr algn="just" fontAlgn="auto">
              <a:spcAft>
                <a:spcPts val="0"/>
              </a:spcAft>
              <a:defRPr/>
            </a:pPr>
            <a:r>
              <a:rPr lang="fr-FR" altLang="fr-FR" dirty="0"/>
              <a:t>Atteint surtout le derme.</a:t>
            </a:r>
          </a:p>
          <a:p>
            <a:pPr algn="just" fontAlgn="auto">
              <a:spcAft>
                <a:spcPts val="0"/>
              </a:spcAft>
              <a:defRPr/>
            </a:pPr>
            <a:r>
              <a:rPr lang="fr-FR" altLang="fr-FR" dirty="0"/>
              <a:t>Macro : exubérante, blanchâtre ou rouge, ferme, irrégulière avec extension.</a:t>
            </a:r>
          </a:p>
          <a:p>
            <a:pPr algn="just" fontAlgn="auto">
              <a:spcAft>
                <a:spcPts val="0"/>
              </a:spcAft>
              <a:defRPr/>
            </a:pPr>
            <a:r>
              <a:rPr lang="fr-FR" altLang="fr-FR" dirty="0"/>
              <a:t>Micro : faite de fibre de collagène épaisse, la MEC est abondante, la cellule est faible</a:t>
            </a:r>
            <a:r>
              <a:rPr lang="fr-FR" altLang="fr-FR" dirty="0" smtClean="0"/>
              <a:t>.</a:t>
            </a:r>
          </a:p>
          <a:p>
            <a:pPr algn="just" fontAlgn="auto">
              <a:spcAft>
                <a:spcPts val="0"/>
              </a:spcAft>
              <a:defRPr/>
            </a:pPr>
            <a:endParaRPr lang="fr-FR" altLang="fr-FR" dirty="0"/>
          </a:p>
          <a:p>
            <a:pPr marL="0" lvl="4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fr-FR" altLang="fr-FR" sz="2800" b="1" dirty="0" smtClean="0">
                <a:solidFill>
                  <a:srgbClr val="00B050"/>
                </a:solidFill>
              </a:rPr>
              <a:t>B. </a:t>
            </a:r>
            <a:r>
              <a:rPr lang="fr-FR" altLang="fr-FR" sz="2800" b="1" dirty="0" err="1" smtClean="0">
                <a:solidFill>
                  <a:srgbClr val="00B050"/>
                </a:solidFill>
              </a:rPr>
              <a:t>Botriomycome</a:t>
            </a:r>
            <a:r>
              <a:rPr lang="fr-FR" altLang="fr-FR" sz="2800" b="1" dirty="0">
                <a:solidFill>
                  <a:srgbClr val="00B050"/>
                </a:solidFill>
              </a:rPr>
              <a:t> : </a:t>
            </a:r>
          </a:p>
          <a:p>
            <a:pPr algn="just" fontAlgn="auto">
              <a:spcAft>
                <a:spcPts val="0"/>
              </a:spcAft>
              <a:defRPr/>
            </a:pPr>
            <a:r>
              <a:rPr lang="fr-FR" altLang="fr-FR" dirty="0"/>
              <a:t>Pseudo tumeur vasculaire, </a:t>
            </a:r>
            <a:r>
              <a:rPr lang="fr-FR" altLang="fr-FR" dirty="0" smtClean="0"/>
              <a:t>inflammatoire, </a:t>
            </a:r>
            <a:r>
              <a:rPr lang="fr-FR" altLang="fr-FR" dirty="0"/>
              <a:t>pédiculée. C’est une prolifération endothéliale capillaire.</a:t>
            </a:r>
          </a:p>
          <a:p>
            <a:pPr algn="just" fontAlgn="auto">
              <a:spcAft>
                <a:spcPts val="0"/>
              </a:spcAft>
              <a:defRPr/>
            </a:pPr>
            <a:r>
              <a:rPr lang="fr-FR" altLang="fr-FR" dirty="0"/>
              <a:t>Diagnostique différentiel : angiome.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4101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5342" y="1544320"/>
            <a:ext cx="4166658" cy="2499995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" y="254000"/>
            <a:ext cx="8168640" cy="612648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" y="193040"/>
            <a:ext cx="8249920" cy="618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777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DERMATOLOGIE botriomycome granulome pyogenique -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2578" y="842210"/>
            <a:ext cx="6299422" cy="5146007"/>
          </a:xfrm>
          <a:prstGeom prst="rect">
            <a:avLst/>
          </a:prstGeom>
        </p:spPr>
      </p:pic>
      <p:sp>
        <p:nvSpPr>
          <p:cNvPr id="8" name="AutoShape 4" descr="Botryomycome des fosses nasales induit par piqûre d&amp;#39;insecte - ScienceDirec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9" name="AutoShape 6" descr="Botriomycome — Wikipédia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575" y="1575073"/>
            <a:ext cx="5676035" cy="4235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167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45083" y="915446"/>
            <a:ext cx="11430000" cy="6241774"/>
          </a:xfrm>
        </p:spPr>
        <p:txBody>
          <a:bodyPr>
            <a:normAutofit/>
          </a:bodyPr>
          <a:lstStyle/>
          <a:p>
            <a:pPr marL="0" indent="0" algn="just" fontAlgn="auto">
              <a:spcAft>
                <a:spcPts val="0"/>
              </a:spcAft>
              <a:buClr>
                <a:schemeClr val="tx2"/>
              </a:buClr>
              <a:buNone/>
              <a:defRPr/>
            </a:pPr>
            <a:r>
              <a:rPr lang="fr-FR" altLang="fr-FR" sz="3200" b="1" dirty="0" smtClean="0">
                <a:solidFill>
                  <a:srgbClr val="FF0000"/>
                </a:solidFill>
              </a:rPr>
              <a:t>I. Introduction :</a:t>
            </a:r>
          </a:p>
          <a:p>
            <a:pPr marL="0" indent="0" algn="just" fontAlgn="auto">
              <a:lnSpc>
                <a:spcPct val="100000"/>
              </a:lnSpc>
              <a:spcAft>
                <a:spcPts val="0"/>
              </a:spcAft>
              <a:buClr>
                <a:schemeClr val="tx2"/>
              </a:buClr>
              <a:buNone/>
              <a:defRPr/>
            </a:pPr>
            <a:r>
              <a:rPr lang="fr-FR" altLang="fr-FR" sz="3200" dirty="0" smtClean="0"/>
              <a:t>Toute </a:t>
            </a:r>
            <a:r>
              <a:rPr lang="fr-FR" altLang="fr-FR" sz="3200" dirty="0"/>
              <a:t>inflammation, aiguë ou chronique, responsable d’une destruction tissulaire, est suivie d’une phase de réparation</a:t>
            </a:r>
            <a:r>
              <a:rPr lang="fr-FR" altLang="fr-FR" sz="3200" dirty="0" smtClean="0"/>
              <a:t>.</a:t>
            </a:r>
            <a:endParaRPr lang="fr-FR" altLang="fr-FR" sz="3200" dirty="0"/>
          </a:p>
          <a:p>
            <a:pPr marL="0" indent="0" algn="just" fontAlgn="auto">
              <a:lnSpc>
                <a:spcPct val="100000"/>
              </a:lnSpc>
              <a:spcAft>
                <a:spcPts val="0"/>
              </a:spcAft>
              <a:buClr>
                <a:schemeClr val="tx2"/>
              </a:buClr>
              <a:buNone/>
              <a:defRPr/>
            </a:pPr>
            <a:r>
              <a:rPr lang="fr-FR" altLang="fr-FR" sz="3200" dirty="0"/>
              <a:t>Un processus qui commence dès les phases précoces de la réaction </a:t>
            </a:r>
            <a:r>
              <a:rPr lang="fr-FR" altLang="fr-FR" sz="3200" dirty="0" smtClean="0"/>
              <a:t>inflammatoire.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r-FR" sz="3200" dirty="0" smtClean="0"/>
              <a:t>Elle aboutit à une cicatrice si le tissu lésé ne peut régénérer (ex : neurones ou cellules musculaires myocardiques) ou lorsque la destruction tissulaire a été très importante et/ou prolongée.</a:t>
            </a:r>
          </a:p>
        </p:txBody>
      </p:sp>
    </p:spTree>
    <p:extLst>
      <p:ext uri="{BB962C8B-B14F-4D97-AF65-F5344CB8AC3E}">
        <p14:creationId xmlns:p14="http://schemas.microsoft.com/office/powerpoint/2010/main" val="3803783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21020" y="616226"/>
            <a:ext cx="11430000" cy="6241774"/>
          </a:xfrm>
        </p:spPr>
        <p:txBody>
          <a:bodyPr>
            <a:normAutofit/>
          </a:bodyPr>
          <a:lstStyle/>
          <a:p>
            <a:pPr marL="0" indent="0" algn="just" fontAlgn="auto">
              <a:spcAft>
                <a:spcPts val="0"/>
              </a:spcAft>
              <a:buClr>
                <a:schemeClr val="tx2"/>
              </a:buClr>
              <a:buNone/>
              <a:defRPr/>
            </a:pPr>
            <a:r>
              <a:rPr lang="fr-FR" altLang="fr-FR" sz="3200" b="1" dirty="0" smtClean="0">
                <a:solidFill>
                  <a:srgbClr val="FF0000"/>
                </a:solidFill>
              </a:rPr>
              <a:t>I. Introduction 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r-FR" sz="3200" dirty="0" smtClean="0"/>
              <a:t>La réparation peut aboutir à une restitution intégrale du tissu : il ne persiste alors plus aucune trace de l’agression initiale et de l’inflammation qui a suivi.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r-FR" sz="3200" dirty="0" smtClean="0"/>
              <a:t>Cette évolution très favorable est observée lors d’agressions limitées, brèves, peu destructrices dans un tissu capable de régénération cellulaire.</a:t>
            </a:r>
            <a:endParaRPr lang="fr-FR" altLang="fr-FR" sz="3200" dirty="0" smtClean="0"/>
          </a:p>
          <a:p>
            <a:pPr marL="0" indent="0" algn="just">
              <a:lnSpc>
                <a:spcPct val="100000"/>
              </a:lnSpc>
              <a:buClr>
                <a:schemeClr val="tx2"/>
              </a:buClr>
              <a:buNone/>
              <a:defRPr/>
            </a:pPr>
            <a:r>
              <a:rPr lang="fr-FR" sz="3200" dirty="0"/>
              <a:t>Le processus de réparation implique de nombreux facteurs de croissance et des interactions complexes entre les cellules et la matrice </a:t>
            </a:r>
            <a:r>
              <a:rPr lang="fr-FR" sz="3200" dirty="0" err="1"/>
              <a:t>extra-cellulaire</a:t>
            </a:r>
            <a:r>
              <a:rPr lang="fr-FR" sz="3200" dirty="0"/>
              <a:t> pour réguler les proliférations et biosynthèses cellulaires. </a:t>
            </a:r>
          </a:p>
          <a:p>
            <a:pPr algn="just" fontAlgn="auto"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Ø"/>
              <a:defRPr/>
            </a:pPr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32859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576470"/>
            <a:ext cx="10515600" cy="56004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altLang="fr-FR" sz="3200" b="1" dirty="0" smtClean="0">
                <a:solidFill>
                  <a:srgbClr val="FF0000"/>
                </a:solidFill>
              </a:rPr>
              <a:t>II. Conditions de la cicatrisation :</a:t>
            </a:r>
            <a:endParaRPr lang="fr-FR" sz="3200" dirty="0"/>
          </a:p>
          <a:p>
            <a:pPr>
              <a:buNone/>
              <a:defRPr/>
            </a:pPr>
            <a:r>
              <a:rPr lang="fr-FR" dirty="0">
                <a:ea typeface="ＭＳ Ｐゴシック" pitchFamily="34" charset="-128"/>
              </a:rPr>
              <a:t>Trois conditions sont nécessaire à une bonne cicatrisation complète </a:t>
            </a:r>
            <a:r>
              <a:rPr lang="fr-FR" dirty="0" smtClean="0">
                <a:ea typeface="ＭＳ Ｐゴシック" pitchFamily="34" charset="-128"/>
              </a:rPr>
              <a:t>:</a:t>
            </a:r>
          </a:p>
          <a:p>
            <a:pPr>
              <a:buNone/>
              <a:defRPr/>
            </a:pPr>
            <a:endParaRPr lang="fr-FR" dirty="0">
              <a:ea typeface="ＭＳ Ｐゴシック" pitchFamily="34" charset="-128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fr-FR" dirty="0">
                <a:ea typeface="ＭＳ Ｐゴシック" pitchFamily="34" charset="-128"/>
              </a:rPr>
              <a:t>Une détersion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endParaRPr lang="fr-FR" dirty="0">
              <a:ea typeface="ＭＳ Ｐゴシック" pitchFamily="34" charset="-128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fr-FR" dirty="0">
                <a:ea typeface="ＭＳ Ｐゴシック" pitchFamily="34" charset="-128"/>
              </a:rPr>
              <a:t>Une bonne vascularisation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endParaRPr lang="fr-FR" dirty="0">
              <a:ea typeface="ＭＳ Ｐゴシック" pitchFamily="34" charset="-128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fr-FR" dirty="0">
                <a:ea typeface="ＭＳ Ｐゴシック" pitchFamily="34" charset="-128"/>
              </a:rPr>
              <a:t>La </a:t>
            </a:r>
            <a:r>
              <a:rPr lang="fr-FR" dirty="0" smtClean="0">
                <a:ea typeface="ＭＳ Ｐゴシック" pitchFamily="34" charset="-128"/>
              </a:rPr>
              <a:t>coaptation</a:t>
            </a:r>
            <a:endParaRPr lang="fr-FR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46778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7516" y="481263"/>
            <a:ext cx="11089105" cy="6136105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altLang="fr-FR" sz="12800" b="1" dirty="0" smtClean="0">
                <a:solidFill>
                  <a:srgbClr val="FF0000"/>
                </a:solidFill>
              </a:rPr>
              <a:t>II. Conditions de la cicatrisation </a:t>
            </a:r>
            <a:r>
              <a:rPr lang="fr-FR" sz="12800" b="1" dirty="0" smtClean="0">
                <a:solidFill>
                  <a:srgbClr val="FF0000"/>
                </a:solidFill>
              </a:rPr>
              <a:t>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10400" b="1" dirty="0" smtClean="0">
                <a:solidFill>
                  <a:srgbClr val="00B050"/>
                </a:solidFill>
              </a:rPr>
              <a:t>A. La détersion :</a:t>
            </a:r>
            <a:endParaRPr lang="fr-FR" sz="10400" b="1" dirty="0">
              <a:solidFill>
                <a:srgbClr val="00B050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10400" b="1" dirty="0" smtClean="0"/>
              <a:t>Définition : </a:t>
            </a:r>
            <a:r>
              <a:rPr lang="fr-FR" sz="10400" dirty="0" smtClean="0"/>
              <a:t>Elle </a:t>
            </a:r>
            <a:r>
              <a:rPr lang="fr-FR" sz="10400" dirty="0"/>
              <a:t>succède progressivement à la phase </a:t>
            </a:r>
            <a:r>
              <a:rPr lang="fr-FR" sz="10400" dirty="0" err="1"/>
              <a:t>vasculo</a:t>
            </a:r>
            <a:r>
              <a:rPr lang="fr-FR" sz="10400" dirty="0"/>
              <a:t>-exsudative, et est contemporaine de la phase cellulaire.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fr-FR" sz="104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sz="10400" dirty="0"/>
              <a:t>La détersion peut être comparée à un nettoyage du foyer lésionnel : c’est l’élimination des tissus nécrosés (issus de l’agression initiale ou du processus inflammatoire lui-même), des agents pathogènes et de l’exsudat. La détersion prépare obligatoirement la phase terminale de réparation-cicatrisation.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fr-FR" sz="104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sz="10400" dirty="0"/>
              <a:t>Si la détersion est incomplète, l’inflammation aiguë va évoluer en inflammation chronique.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fr-FR" sz="104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sz="10400" dirty="0"/>
              <a:t>La détersion s’effectue selon 2 mécanismes : détersion interne et externe. </a:t>
            </a:r>
          </a:p>
        </p:txBody>
      </p:sp>
    </p:spTree>
    <p:extLst>
      <p:ext uri="{BB962C8B-B14F-4D97-AF65-F5344CB8AC3E}">
        <p14:creationId xmlns:p14="http://schemas.microsoft.com/office/powerpoint/2010/main" val="280090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37930" y="238539"/>
            <a:ext cx="11310729" cy="6460435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fr-FR" altLang="fr-FR" sz="9800" b="1" dirty="0" smtClean="0">
                <a:solidFill>
                  <a:srgbClr val="FF0000"/>
                </a:solidFill>
              </a:rPr>
              <a:t>II. Conditions de la cicatrisation </a:t>
            </a:r>
            <a:r>
              <a:rPr lang="fr-FR" sz="9800" b="1" dirty="0" smtClean="0">
                <a:solidFill>
                  <a:srgbClr val="FF0000"/>
                </a:solidFill>
              </a:rPr>
              <a:t>:</a:t>
            </a:r>
          </a:p>
          <a:p>
            <a:pPr marL="0" indent="0">
              <a:buNone/>
            </a:pPr>
            <a:r>
              <a:rPr lang="fr-FR" sz="8600" b="1" dirty="0" smtClean="0">
                <a:solidFill>
                  <a:srgbClr val="00B050"/>
                </a:solidFill>
              </a:rPr>
              <a:t>A. La détersion 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8000" b="1" dirty="0" smtClean="0">
                <a:solidFill>
                  <a:srgbClr val="7030A0"/>
                </a:solidFill>
              </a:rPr>
              <a:t>1. Détersion interne 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8000" dirty="0" smtClean="0"/>
              <a:t>Il s’agit de l’élimination des tissus nécrosés et de certains agents pathogènes (micro-organismes infectieux, corps étrangers) par </a:t>
            </a:r>
            <a:r>
              <a:rPr lang="fr-FR" sz="8000" b="1" dirty="0" smtClean="0"/>
              <a:t>phagocytose</a:t>
            </a:r>
            <a:r>
              <a:rPr lang="fr-FR" sz="8000" dirty="0" smtClean="0"/>
              <a:t>, tandis que le liquide d’œdème est drainé dans la </a:t>
            </a:r>
            <a:r>
              <a:rPr lang="fr-FR" sz="8000" b="1" dirty="0" smtClean="0"/>
              <a:t>circulation lymphatique </a:t>
            </a:r>
            <a:r>
              <a:rPr lang="fr-FR" sz="8000" dirty="0" smtClean="0"/>
              <a:t>et résorbé par les macrophages par pinocytose.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fr-FR" sz="80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8000" b="1" dirty="0">
                <a:solidFill>
                  <a:srgbClr val="7030A0"/>
                </a:solidFill>
              </a:rPr>
              <a:t>2</a:t>
            </a:r>
            <a:r>
              <a:rPr lang="fr-FR" sz="8000" b="1" dirty="0" smtClean="0">
                <a:solidFill>
                  <a:srgbClr val="7030A0"/>
                </a:solidFill>
              </a:rPr>
              <a:t>. Détersion externe 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sz="8000" b="1" dirty="0" smtClean="0"/>
              <a:t>Spontanée : </a:t>
            </a:r>
            <a:r>
              <a:rPr lang="fr-FR" sz="8000" dirty="0" smtClean="0"/>
              <a:t>la détersion s’effectue par liquéfaction du matériel nécrosé (pus, caséum) et élimination par </a:t>
            </a:r>
            <a:r>
              <a:rPr lang="fr-FR" sz="8000" b="1" dirty="0" smtClean="0"/>
              <a:t>fistulisation</a:t>
            </a:r>
            <a:r>
              <a:rPr lang="fr-FR" sz="8000" dirty="0" smtClean="0"/>
              <a:t> à la peau ou dans un conduit naturel bronchique, urinaire, ou intestinal.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fr-FR" sz="8000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sz="8000" b="1" dirty="0" smtClean="0"/>
              <a:t>Chirurgicale : </a:t>
            </a:r>
            <a:r>
              <a:rPr lang="fr-FR" sz="8000" dirty="0" smtClean="0"/>
              <a:t>la détersion s’effectue par parage chirurgical souvent indispensable lorsque les lésions sont trop étendues ou souillées. </a:t>
            </a:r>
          </a:p>
        </p:txBody>
      </p:sp>
    </p:spTree>
    <p:extLst>
      <p:ext uri="{BB962C8B-B14F-4D97-AF65-F5344CB8AC3E}">
        <p14:creationId xmlns:p14="http://schemas.microsoft.com/office/powerpoint/2010/main" val="3884010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16226" y="596347"/>
            <a:ext cx="9978887" cy="52478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altLang="fr-FR" sz="3200" b="1" dirty="0" smtClean="0">
                <a:solidFill>
                  <a:srgbClr val="FF0000"/>
                </a:solidFill>
              </a:rPr>
              <a:t>II. Conditions de la cicatrisation </a:t>
            </a:r>
            <a:r>
              <a:rPr lang="fr-FR" sz="3200" b="1" dirty="0" smtClean="0">
                <a:solidFill>
                  <a:srgbClr val="FF0000"/>
                </a:solidFill>
              </a:rPr>
              <a:t>:</a:t>
            </a:r>
          </a:p>
          <a:p>
            <a:pPr marL="0" indent="0">
              <a:buNone/>
            </a:pPr>
            <a:r>
              <a:rPr lang="fr-FR" b="1" dirty="0" smtClean="0">
                <a:solidFill>
                  <a:srgbClr val="00B050"/>
                </a:solidFill>
              </a:rPr>
              <a:t>B. La coaptation :</a:t>
            </a:r>
          </a:p>
          <a:p>
            <a:r>
              <a:rPr lang="fr-FR" sz="2400" dirty="0" smtClean="0"/>
              <a:t>La coaptation suit la détersion et facilite la cicatrisation</a:t>
            </a:r>
          </a:p>
          <a:p>
            <a:r>
              <a:rPr lang="fr-FR" sz="2400" dirty="0" smtClean="0"/>
              <a:t>C’est l’approchement et l’accolement des bords de la perte de substance après détersion.</a:t>
            </a:r>
          </a:p>
          <a:p>
            <a:r>
              <a:rPr lang="fr-FR" sz="2400" b="1" dirty="0" smtClean="0"/>
              <a:t>Mécanisme </a:t>
            </a:r>
            <a:r>
              <a:rPr lang="fr-FR" sz="2400" b="1" dirty="0" smtClean="0"/>
              <a:t>:</a:t>
            </a:r>
            <a:endParaRPr lang="fr-FR" sz="24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fr-FR" sz="2400" b="1" dirty="0" smtClean="0"/>
              <a:t>Spontanée : </a:t>
            </a:r>
            <a:r>
              <a:rPr lang="fr-FR" sz="2400" dirty="0" smtClean="0"/>
              <a:t>dans les tissus riche en fibre élastique : peau, </a:t>
            </a:r>
            <a:r>
              <a:rPr lang="fr-FR" sz="2400" dirty="0" smtClean="0"/>
              <a:t>poumon</a:t>
            </a:r>
          </a:p>
          <a:p>
            <a:pPr marL="0" indent="0">
              <a:buNone/>
            </a:pPr>
            <a:r>
              <a:rPr lang="fr-FR" sz="2400" dirty="0" smtClean="0"/>
              <a:t>Par contraction </a:t>
            </a:r>
            <a:r>
              <a:rPr lang="fr-FR" sz="2400" dirty="0"/>
              <a:t>du foyer inflammatoire par </a:t>
            </a:r>
            <a:r>
              <a:rPr lang="fr-FR" sz="2400" dirty="0" err="1"/>
              <a:t>myofibroblastes</a:t>
            </a:r>
            <a:r>
              <a:rPr lang="fr-FR" sz="2400" dirty="0"/>
              <a:t>  (PDGF).</a:t>
            </a:r>
          </a:p>
          <a:p>
            <a:pPr marL="0" indent="0">
              <a:buNone/>
            </a:pPr>
            <a:endParaRPr lang="fr-FR" sz="24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fr-FR" sz="2400" b="1" dirty="0" smtClean="0"/>
              <a:t>Chirurgicale</a:t>
            </a:r>
            <a:endParaRPr lang="fr-FR" sz="2400" dirty="0" smtClean="0"/>
          </a:p>
        </p:txBody>
      </p:sp>
    </p:spTree>
    <p:extLst>
      <p:ext uri="{BB962C8B-B14F-4D97-AF65-F5344CB8AC3E}">
        <p14:creationId xmlns:p14="http://schemas.microsoft.com/office/powerpoint/2010/main" val="2362662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496957"/>
            <a:ext cx="10515600" cy="5680006"/>
          </a:xfrm>
        </p:spPr>
        <p:txBody>
          <a:bodyPr/>
          <a:lstStyle/>
          <a:p>
            <a:pPr marL="0" indent="0">
              <a:buNone/>
            </a:pPr>
            <a:r>
              <a:rPr lang="fr-FR" sz="3200" b="1" dirty="0" smtClean="0">
                <a:solidFill>
                  <a:srgbClr val="FF0000"/>
                </a:solidFill>
              </a:rPr>
              <a:t>III. Etapes </a:t>
            </a:r>
            <a:r>
              <a:rPr lang="fr-FR" sz="3200" b="1" dirty="0">
                <a:solidFill>
                  <a:srgbClr val="FF0000"/>
                </a:solidFill>
              </a:rPr>
              <a:t>de la </a:t>
            </a:r>
            <a:r>
              <a:rPr lang="fr-FR" sz="3200" b="1" dirty="0" smtClean="0">
                <a:solidFill>
                  <a:srgbClr val="FF0000"/>
                </a:solidFill>
              </a:rPr>
              <a:t>cicatrisation :</a:t>
            </a:r>
          </a:p>
          <a:p>
            <a:pPr marL="0" indent="0">
              <a:buNone/>
            </a:pPr>
            <a:r>
              <a:rPr lang="fr-FR" b="1" dirty="0" smtClean="0">
                <a:solidFill>
                  <a:srgbClr val="00B050"/>
                </a:solidFill>
              </a:rPr>
              <a:t>A. La formation du bourgeon </a:t>
            </a:r>
            <a:r>
              <a:rPr lang="fr-FR" b="1" dirty="0">
                <a:solidFill>
                  <a:srgbClr val="00B050"/>
                </a:solidFill>
              </a:rPr>
              <a:t>charnu </a:t>
            </a:r>
            <a:r>
              <a:rPr lang="fr-FR" b="1" dirty="0" smtClean="0">
                <a:solidFill>
                  <a:srgbClr val="00B050"/>
                </a:solidFill>
              </a:rPr>
              <a:t>:</a:t>
            </a:r>
            <a:endParaRPr lang="fr-FR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fr-FR" b="1" dirty="0" smtClean="0">
                <a:solidFill>
                  <a:srgbClr val="7030A0"/>
                </a:solidFill>
              </a:rPr>
              <a:t>1. Définition : </a:t>
            </a:r>
            <a:r>
              <a:rPr lang="fr-FR" dirty="0" smtClean="0"/>
              <a:t>nouveau </a:t>
            </a:r>
            <a:r>
              <a:rPr lang="fr-FR" dirty="0"/>
              <a:t>tissu conjonctif qui prend progressivement la place du granulome inflammatoire et remplace les tissus détruits au cours de </a:t>
            </a:r>
            <a:r>
              <a:rPr lang="fr-FR" dirty="0" smtClean="0"/>
              <a:t>l’inflammation.</a:t>
            </a:r>
          </a:p>
          <a:p>
            <a:r>
              <a:rPr lang="fr-FR" dirty="0" smtClean="0"/>
              <a:t>Etape </a:t>
            </a:r>
            <a:r>
              <a:rPr lang="fr-FR" dirty="0"/>
              <a:t>précoce 1- 4 jours après agression 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Précède et prépare la régénération épithéliale </a:t>
            </a:r>
          </a:p>
          <a:p>
            <a:r>
              <a:rPr lang="fr-FR" b="1" dirty="0" smtClean="0"/>
              <a:t>But : </a:t>
            </a:r>
            <a:r>
              <a:rPr lang="fr-FR" dirty="0"/>
              <a:t>combler la perte de substances 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53155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1515</TotalTime>
  <Words>1115</Words>
  <Application>Microsoft Office PowerPoint</Application>
  <PresentationFormat>Grand écran</PresentationFormat>
  <Paragraphs>120</Paragraphs>
  <Slides>23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31" baseType="lpstr">
      <vt:lpstr>ＭＳ Ｐゴシック</vt:lpstr>
      <vt:lpstr>Arial</vt:lpstr>
      <vt:lpstr>Calibri</vt:lpstr>
      <vt:lpstr>Calibri Light</vt:lpstr>
      <vt:lpstr>Times New Roman</vt:lpstr>
      <vt:lpstr>Wingdings</vt:lpstr>
      <vt:lpstr>Wingdings 3</vt:lpstr>
      <vt:lpstr>Thème Office</vt:lpstr>
      <vt:lpstr>Présentation PowerPoint</vt:lpstr>
      <vt:lpstr>Plan du cours :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chahla</dc:creator>
  <cp:lastModifiedBy>HP</cp:lastModifiedBy>
  <cp:revision>46</cp:revision>
  <dcterms:created xsi:type="dcterms:W3CDTF">2021-11-16T13:37:19Z</dcterms:created>
  <dcterms:modified xsi:type="dcterms:W3CDTF">2023-11-22T10:13:10Z</dcterms:modified>
</cp:coreProperties>
</file>