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66"/>
  </p:notesMasterIdLst>
  <p:sldIdLst>
    <p:sldId id="258" r:id="rId2"/>
    <p:sldId id="256" r:id="rId3"/>
    <p:sldId id="257" r:id="rId4"/>
    <p:sldId id="292" r:id="rId5"/>
    <p:sldId id="293" r:id="rId6"/>
    <p:sldId id="339" r:id="rId7"/>
    <p:sldId id="332" r:id="rId8"/>
    <p:sldId id="297" r:id="rId9"/>
    <p:sldId id="299" r:id="rId10"/>
    <p:sldId id="300" r:id="rId11"/>
    <p:sldId id="302" r:id="rId12"/>
    <p:sldId id="301" r:id="rId13"/>
    <p:sldId id="312" r:id="rId14"/>
    <p:sldId id="306" r:id="rId15"/>
    <p:sldId id="335" r:id="rId16"/>
    <p:sldId id="337" r:id="rId17"/>
    <p:sldId id="340" r:id="rId18"/>
    <p:sldId id="341" r:id="rId19"/>
    <p:sldId id="353" r:id="rId20"/>
    <p:sldId id="317" r:id="rId21"/>
    <p:sldId id="318" r:id="rId22"/>
    <p:sldId id="319" r:id="rId23"/>
    <p:sldId id="326" r:id="rId24"/>
    <p:sldId id="347" r:id="rId25"/>
    <p:sldId id="343" r:id="rId26"/>
    <p:sldId id="349" r:id="rId27"/>
    <p:sldId id="315" r:id="rId28"/>
    <p:sldId id="350" r:id="rId29"/>
    <p:sldId id="344" r:id="rId30"/>
    <p:sldId id="387" r:id="rId31"/>
    <p:sldId id="342" r:id="rId32"/>
    <p:sldId id="351" r:id="rId33"/>
    <p:sldId id="352" r:id="rId34"/>
    <p:sldId id="356" r:id="rId35"/>
    <p:sldId id="357" r:id="rId36"/>
    <p:sldId id="358" r:id="rId37"/>
    <p:sldId id="359" r:id="rId38"/>
    <p:sldId id="360" r:id="rId39"/>
    <p:sldId id="361" r:id="rId40"/>
    <p:sldId id="362" r:id="rId41"/>
    <p:sldId id="363" r:id="rId42"/>
    <p:sldId id="364" r:id="rId43"/>
    <p:sldId id="365" r:id="rId44"/>
    <p:sldId id="366" r:id="rId45"/>
    <p:sldId id="367" r:id="rId46"/>
    <p:sldId id="368" r:id="rId47"/>
    <p:sldId id="385" r:id="rId48"/>
    <p:sldId id="386" r:id="rId49"/>
    <p:sldId id="369" r:id="rId50"/>
    <p:sldId id="370" r:id="rId51"/>
    <p:sldId id="371" r:id="rId52"/>
    <p:sldId id="372" r:id="rId53"/>
    <p:sldId id="373" r:id="rId54"/>
    <p:sldId id="374" r:id="rId55"/>
    <p:sldId id="375" r:id="rId56"/>
    <p:sldId id="376" r:id="rId57"/>
    <p:sldId id="377" r:id="rId58"/>
    <p:sldId id="378" r:id="rId59"/>
    <p:sldId id="379" r:id="rId60"/>
    <p:sldId id="380" r:id="rId61"/>
    <p:sldId id="381" r:id="rId62"/>
    <p:sldId id="382" r:id="rId63"/>
    <p:sldId id="383" r:id="rId64"/>
    <p:sldId id="384" r:id="rId6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E63A35-6130-4231-8614-24EF8D8F14E9}" type="doc">
      <dgm:prSet loTypeId="urn:microsoft.com/office/officeart/2005/8/layout/venn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D30C14E-EBA4-4203-8D5F-4B9D537E4DFB}">
      <dgm:prSet phldrT="[Texte]"/>
      <dgm:spPr/>
      <dgm:t>
        <a:bodyPr/>
        <a:lstStyle/>
        <a:p>
          <a:r>
            <a:rPr lang="fr-FR" dirty="0" smtClean="0"/>
            <a:t>Normal </a:t>
          </a:r>
          <a:endParaRPr lang="fr-FR" dirty="0"/>
        </a:p>
      </dgm:t>
    </dgm:pt>
    <dgm:pt modelId="{E5AAAFF8-3E43-4C7A-90D2-E29B25AABFA7}" type="parTrans" cxnId="{2F63399D-309F-4DE2-A36E-38B804E299C8}">
      <dgm:prSet/>
      <dgm:spPr/>
      <dgm:t>
        <a:bodyPr/>
        <a:lstStyle/>
        <a:p>
          <a:endParaRPr lang="fr-FR"/>
        </a:p>
      </dgm:t>
    </dgm:pt>
    <dgm:pt modelId="{8C77B5FA-3397-45F9-9D2D-6453CAFFC16E}" type="sibTrans" cxnId="{2F63399D-309F-4DE2-A36E-38B804E299C8}">
      <dgm:prSet/>
      <dgm:spPr/>
      <dgm:t>
        <a:bodyPr/>
        <a:lstStyle/>
        <a:p>
          <a:endParaRPr lang="fr-FR"/>
        </a:p>
      </dgm:t>
    </dgm:pt>
    <dgm:pt modelId="{AB3C7084-F476-40E2-AE37-D2BC0F751AA7}" type="pres">
      <dgm:prSet presAssocID="{96E63A35-6130-4231-8614-24EF8D8F14E9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4C8000F-2BB3-4220-B08B-319FC8DE3279}" type="pres">
      <dgm:prSet presAssocID="{96E63A35-6130-4231-8614-24EF8D8F14E9}" presName="comp1" presStyleCnt="0"/>
      <dgm:spPr/>
    </dgm:pt>
    <dgm:pt modelId="{34273773-4477-4B08-879A-70B6BDB53475}" type="pres">
      <dgm:prSet presAssocID="{96E63A35-6130-4231-8614-24EF8D8F14E9}" presName="circle1" presStyleLbl="node1" presStyleIdx="0" presStyleCnt="1" custLinFactNeighborX="4161" custLinFactNeighborY="6596"/>
      <dgm:spPr/>
      <dgm:t>
        <a:bodyPr/>
        <a:lstStyle/>
        <a:p>
          <a:endParaRPr lang="fr-FR"/>
        </a:p>
      </dgm:t>
    </dgm:pt>
    <dgm:pt modelId="{66E8A44D-E8B8-4966-94EF-A2ECE4307907}" type="pres">
      <dgm:prSet presAssocID="{96E63A35-6130-4231-8614-24EF8D8F14E9}" presName="c1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F63399D-309F-4DE2-A36E-38B804E299C8}" srcId="{96E63A35-6130-4231-8614-24EF8D8F14E9}" destId="{4D30C14E-EBA4-4203-8D5F-4B9D537E4DFB}" srcOrd="0" destOrd="0" parTransId="{E5AAAFF8-3E43-4C7A-90D2-E29B25AABFA7}" sibTransId="{8C77B5FA-3397-45F9-9D2D-6453CAFFC16E}"/>
    <dgm:cxn modelId="{0F9FF50D-8642-4E67-B912-25676F99A948}" type="presOf" srcId="{4D30C14E-EBA4-4203-8D5F-4B9D537E4DFB}" destId="{66E8A44D-E8B8-4966-94EF-A2ECE4307907}" srcOrd="1" destOrd="0" presId="urn:microsoft.com/office/officeart/2005/8/layout/venn2"/>
    <dgm:cxn modelId="{D5186608-5452-4A47-9F6C-3F759C07288A}" type="presOf" srcId="{96E63A35-6130-4231-8614-24EF8D8F14E9}" destId="{AB3C7084-F476-40E2-AE37-D2BC0F751AA7}" srcOrd="0" destOrd="0" presId="urn:microsoft.com/office/officeart/2005/8/layout/venn2"/>
    <dgm:cxn modelId="{33F428E7-D316-42FA-9603-716176A9C675}" type="presOf" srcId="{4D30C14E-EBA4-4203-8D5F-4B9D537E4DFB}" destId="{34273773-4477-4B08-879A-70B6BDB53475}" srcOrd="0" destOrd="0" presId="urn:microsoft.com/office/officeart/2005/8/layout/venn2"/>
    <dgm:cxn modelId="{AB7EFF44-80FB-40E3-BE6E-3D45C5AE0A10}" type="presParOf" srcId="{AB3C7084-F476-40E2-AE37-D2BC0F751AA7}" destId="{74C8000F-2BB3-4220-B08B-319FC8DE3279}" srcOrd="0" destOrd="0" presId="urn:microsoft.com/office/officeart/2005/8/layout/venn2"/>
    <dgm:cxn modelId="{F24BA35A-E468-4EBE-8BFB-93EEA2BE7335}" type="presParOf" srcId="{74C8000F-2BB3-4220-B08B-319FC8DE3279}" destId="{34273773-4477-4B08-879A-70B6BDB53475}" srcOrd="0" destOrd="0" presId="urn:microsoft.com/office/officeart/2005/8/layout/venn2"/>
    <dgm:cxn modelId="{BE2F3D85-4C41-4BE5-B3AF-E128234CEDEC}" type="presParOf" srcId="{74C8000F-2BB3-4220-B08B-319FC8DE3279}" destId="{66E8A44D-E8B8-4966-94EF-A2ECE4307907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B19F715-FA71-4734-A109-4411E83D8E58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F72F3204-9171-4582-937D-D0D0651B4FBA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Racine</a:t>
          </a:r>
        </a:p>
      </dgm:t>
    </dgm:pt>
    <dgm:pt modelId="{55FFD308-9652-4A96-9C11-60BE7D24C8AD}" type="parTrans" cxnId="{AAE287F5-DF66-40EB-A29D-7EFBF33A8672}">
      <dgm:prSet/>
      <dgm:spPr/>
      <dgm:t>
        <a:bodyPr/>
        <a:lstStyle/>
        <a:p>
          <a:endParaRPr lang="fr-FR"/>
        </a:p>
      </dgm:t>
    </dgm:pt>
    <dgm:pt modelId="{44614CF5-B454-4BDD-82BB-7DDC9EAFEAE9}" type="sibTrans" cxnId="{AAE287F5-DF66-40EB-A29D-7EFBF33A8672}">
      <dgm:prSet/>
      <dgm:spPr/>
      <dgm:t>
        <a:bodyPr/>
        <a:lstStyle/>
        <a:p>
          <a:endParaRPr lang="fr-FR"/>
        </a:p>
      </dgm:t>
    </dgm:pt>
    <dgm:pt modelId="{AA215702-FCD9-40BA-8603-8A4DAE06ACAE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Suffixe</a:t>
          </a:r>
        </a:p>
      </dgm:t>
    </dgm:pt>
    <dgm:pt modelId="{B423D5BA-1B84-42CC-8734-7A25D7FCF2FD}" type="parTrans" cxnId="{A1943532-5066-41A4-8BA2-96B7D08B7DB2}">
      <dgm:prSet/>
      <dgm:spPr/>
      <dgm:t>
        <a:bodyPr/>
        <a:lstStyle/>
        <a:p>
          <a:endParaRPr lang="fr-FR"/>
        </a:p>
      </dgm:t>
    </dgm:pt>
    <dgm:pt modelId="{2AB9614D-CE82-41F3-8378-DEDD017F000C}" type="sibTrans" cxnId="{A1943532-5066-41A4-8BA2-96B7D08B7DB2}">
      <dgm:prSet/>
      <dgm:spPr/>
      <dgm:t>
        <a:bodyPr/>
        <a:lstStyle/>
        <a:p>
          <a:endParaRPr lang="fr-FR"/>
        </a:p>
      </dgm:t>
    </dgm:pt>
    <dgm:pt modelId="{1067C7FB-0A7F-4DBF-BDE1-87FD41252247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Tumeur</a:t>
          </a:r>
        </a:p>
      </dgm:t>
    </dgm:pt>
    <dgm:pt modelId="{01236C82-2F27-4554-80A4-102B5FF5F847}" type="parTrans" cxnId="{1ACF180F-ACA1-4376-9405-8E7597B15AB0}">
      <dgm:prSet/>
      <dgm:spPr/>
      <dgm:t>
        <a:bodyPr/>
        <a:lstStyle/>
        <a:p>
          <a:endParaRPr lang="fr-FR"/>
        </a:p>
      </dgm:t>
    </dgm:pt>
    <dgm:pt modelId="{F0C663AA-56BA-461A-9DAD-FFF8AAFDBC74}" type="sibTrans" cxnId="{1ACF180F-ACA1-4376-9405-8E7597B15AB0}">
      <dgm:prSet/>
      <dgm:spPr/>
      <dgm:t>
        <a:bodyPr/>
        <a:lstStyle/>
        <a:p>
          <a:endParaRPr lang="fr-FR"/>
        </a:p>
      </dgm:t>
    </dgm:pt>
    <dgm:pt modelId="{20D289A3-99EA-4680-B1F6-F2A7B0FE47AB}">
      <dgm:prSet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± adjectif </a:t>
          </a:r>
        </a:p>
      </dgm:t>
    </dgm:pt>
    <dgm:pt modelId="{8D0D6AF2-2463-445B-9924-601AE2BAB139}" type="parTrans" cxnId="{9EEABCCB-A355-4438-B88E-CE9553DA33DF}">
      <dgm:prSet/>
      <dgm:spPr/>
      <dgm:t>
        <a:bodyPr/>
        <a:lstStyle/>
        <a:p>
          <a:endParaRPr lang="fr-FR"/>
        </a:p>
      </dgm:t>
    </dgm:pt>
    <dgm:pt modelId="{E0748021-FB9B-41A1-9C82-70020B80E105}" type="sibTrans" cxnId="{9EEABCCB-A355-4438-B88E-CE9553DA33DF}">
      <dgm:prSet/>
      <dgm:spPr/>
      <dgm:t>
        <a:bodyPr/>
        <a:lstStyle/>
        <a:p>
          <a:endParaRPr lang="fr-FR"/>
        </a:p>
      </dgm:t>
    </dgm:pt>
    <dgm:pt modelId="{5AEA3426-F957-4BC8-A95E-BC549AD57DEA}" type="pres">
      <dgm:prSet presAssocID="{7B19F715-FA71-4734-A109-4411E83D8E58}" presName="linearFlow" presStyleCnt="0">
        <dgm:presLayoutVars>
          <dgm:dir/>
          <dgm:resizeHandles val="exact"/>
        </dgm:presLayoutVars>
      </dgm:prSet>
      <dgm:spPr/>
    </dgm:pt>
    <dgm:pt modelId="{B27083C9-F8E3-4A7D-A5B2-25A2CC52975C}" type="pres">
      <dgm:prSet presAssocID="{F72F3204-9171-4582-937D-D0D0651B4FB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1B79EA-61D2-47A7-9972-2EB04EC67DC6}" type="pres">
      <dgm:prSet presAssocID="{44614CF5-B454-4BDD-82BB-7DDC9EAFEAE9}" presName="spacerL" presStyleCnt="0"/>
      <dgm:spPr/>
    </dgm:pt>
    <dgm:pt modelId="{81E0927D-D2FC-492D-9B58-9C8C2F2A75D1}" type="pres">
      <dgm:prSet presAssocID="{44614CF5-B454-4BDD-82BB-7DDC9EAFEAE9}" presName="sibTrans" presStyleLbl="sibTrans2D1" presStyleIdx="0" presStyleCnt="3"/>
      <dgm:spPr/>
      <dgm:t>
        <a:bodyPr/>
        <a:lstStyle/>
        <a:p>
          <a:endParaRPr lang="fr-FR"/>
        </a:p>
      </dgm:t>
    </dgm:pt>
    <dgm:pt modelId="{C1FF9A30-595E-4F15-BCD4-39F3FA0EFD22}" type="pres">
      <dgm:prSet presAssocID="{44614CF5-B454-4BDD-82BB-7DDC9EAFEAE9}" presName="spacerR" presStyleCnt="0"/>
      <dgm:spPr/>
    </dgm:pt>
    <dgm:pt modelId="{A181E401-43DF-4C40-8DC3-71B4C4EA33F4}" type="pres">
      <dgm:prSet presAssocID="{20D289A3-99EA-4680-B1F6-F2A7B0FE47AB}" presName="node" presStyleLbl="node1" presStyleIdx="1" presStyleCnt="4" custLinFactX="158081" custLinFactNeighborX="200000" custLinFactNeighborY="-65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0E6959-E674-4F91-9E65-CCEB1B8178E3}" type="pres">
      <dgm:prSet presAssocID="{E0748021-FB9B-41A1-9C82-70020B80E105}" presName="spacerL" presStyleCnt="0"/>
      <dgm:spPr/>
    </dgm:pt>
    <dgm:pt modelId="{9321E355-EBD3-4AFD-B41B-75FC357558D0}" type="pres">
      <dgm:prSet presAssocID="{E0748021-FB9B-41A1-9C82-70020B80E105}" presName="sibTrans" presStyleLbl="sibTrans2D1" presStyleIdx="1" presStyleCnt="3"/>
      <dgm:spPr/>
      <dgm:t>
        <a:bodyPr/>
        <a:lstStyle/>
        <a:p>
          <a:endParaRPr lang="fr-FR"/>
        </a:p>
      </dgm:t>
    </dgm:pt>
    <dgm:pt modelId="{6CC0F821-FBDD-4D15-B718-F850E5C102DD}" type="pres">
      <dgm:prSet presAssocID="{E0748021-FB9B-41A1-9C82-70020B80E105}" presName="spacerR" presStyleCnt="0"/>
      <dgm:spPr/>
    </dgm:pt>
    <dgm:pt modelId="{10F60DD5-294A-45E5-ABE1-D030067606A8}" type="pres">
      <dgm:prSet presAssocID="{AA215702-FCD9-40BA-8603-8A4DAE06ACAE}" presName="node" presStyleLbl="node1" presStyleIdx="2" presStyleCnt="4" custLinFactX="-166797" custLinFactNeighborX="-200000" custLinFactNeighborY="-10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EB7820-8D6A-4C3A-88AD-7D7B2AEDF834}" type="pres">
      <dgm:prSet presAssocID="{2AB9614D-CE82-41F3-8378-DEDD017F000C}" presName="spacerL" presStyleCnt="0"/>
      <dgm:spPr/>
    </dgm:pt>
    <dgm:pt modelId="{BA004F6D-C247-4A78-9016-A4B827CE7C9D}" type="pres">
      <dgm:prSet presAssocID="{2AB9614D-CE82-41F3-8378-DEDD017F000C}" presName="sibTrans" presStyleLbl="sibTrans2D1" presStyleIdx="2" presStyleCnt="3"/>
      <dgm:spPr/>
      <dgm:t>
        <a:bodyPr/>
        <a:lstStyle/>
        <a:p>
          <a:endParaRPr lang="fr-FR"/>
        </a:p>
      </dgm:t>
    </dgm:pt>
    <dgm:pt modelId="{48BCE81C-6E14-4E1C-99E4-1C046C7D1DA2}" type="pres">
      <dgm:prSet presAssocID="{2AB9614D-CE82-41F3-8378-DEDD017F000C}" presName="spacerR" presStyleCnt="0"/>
      <dgm:spPr/>
    </dgm:pt>
    <dgm:pt modelId="{1B9AA6E7-1BB2-4485-B215-750842B0377F}" type="pres">
      <dgm:prSet presAssocID="{1067C7FB-0A7F-4DBF-BDE1-87FD412522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EEABCCB-A355-4438-B88E-CE9553DA33DF}" srcId="{7B19F715-FA71-4734-A109-4411E83D8E58}" destId="{20D289A3-99EA-4680-B1F6-F2A7B0FE47AB}" srcOrd="1" destOrd="0" parTransId="{8D0D6AF2-2463-445B-9924-601AE2BAB139}" sibTransId="{E0748021-FB9B-41A1-9C82-70020B80E105}"/>
    <dgm:cxn modelId="{6E9E9260-17E1-4E87-A04E-AAD3E1B89F4C}" type="presOf" srcId="{AA215702-FCD9-40BA-8603-8A4DAE06ACAE}" destId="{10F60DD5-294A-45E5-ABE1-D030067606A8}" srcOrd="0" destOrd="0" presId="urn:microsoft.com/office/officeart/2005/8/layout/equation1"/>
    <dgm:cxn modelId="{B9B0081A-656C-4E2E-872D-BE4C3CEE00C9}" type="presOf" srcId="{F72F3204-9171-4582-937D-D0D0651B4FBA}" destId="{B27083C9-F8E3-4A7D-A5B2-25A2CC52975C}" srcOrd="0" destOrd="0" presId="urn:microsoft.com/office/officeart/2005/8/layout/equation1"/>
    <dgm:cxn modelId="{77C6221B-CF74-4718-8366-51657788EBA8}" type="presOf" srcId="{1067C7FB-0A7F-4DBF-BDE1-87FD41252247}" destId="{1B9AA6E7-1BB2-4485-B215-750842B0377F}" srcOrd="0" destOrd="0" presId="urn:microsoft.com/office/officeart/2005/8/layout/equation1"/>
    <dgm:cxn modelId="{9930CB73-8860-47BE-A6E5-EF28E5A8DE1A}" type="presOf" srcId="{7B19F715-FA71-4734-A109-4411E83D8E58}" destId="{5AEA3426-F957-4BC8-A95E-BC549AD57DEA}" srcOrd="0" destOrd="0" presId="urn:microsoft.com/office/officeart/2005/8/layout/equation1"/>
    <dgm:cxn modelId="{A1943532-5066-41A4-8BA2-96B7D08B7DB2}" srcId="{7B19F715-FA71-4734-A109-4411E83D8E58}" destId="{AA215702-FCD9-40BA-8603-8A4DAE06ACAE}" srcOrd="2" destOrd="0" parTransId="{B423D5BA-1B84-42CC-8734-7A25D7FCF2FD}" sibTransId="{2AB9614D-CE82-41F3-8378-DEDD017F000C}"/>
    <dgm:cxn modelId="{F209CCA8-EB06-4E43-B5E3-6524111F24B7}" type="presOf" srcId="{20D289A3-99EA-4680-B1F6-F2A7B0FE47AB}" destId="{A181E401-43DF-4C40-8DC3-71B4C4EA33F4}" srcOrd="0" destOrd="0" presId="urn:microsoft.com/office/officeart/2005/8/layout/equation1"/>
    <dgm:cxn modelId="{AAE287F5-DF66-40EB-A29D-7EFBF33A8672}" srcId="{7B19F715-FA71-4734-A109-4411E83D8E58}" destId="{F72F3204-9171-4582-937D-D0D0651B4FBA}" srcOrd="0" destOrd="0" parTransId="{55FFD308-9652-4A96-9C11-60BE7D24C8AD}" sibTransId="{44614CF5-B454-4BDD-82BB-7DDC9EAFEAE9}"/>
    <dgm:cxn modelId="{0F2EC2FD-97A1-4A03-BB8C-71F1778D1067}" type="presOf" srcId="{E0748021-FB9B-41A1-9C82-70020B80E105}" destId="{9321E355-EBD3-4AFD-B41B-75FC357558D0}" srcOrd="0" destOrd="0" presId="urn:microsoft.com/office/officeart/2005/8/layout/equation1"/>
    <dgm:cxn modelId="{5CAF2327-0ECC-414F-A6C6-40632071263F}" type="presOf" srcId="{2AB9614D-CE82-41F3-8378-DEDD017F000C}" destId="{BA004F6D-C247-4A78-9016-A4B827CE7C9D}" srcOrd="0" destOrd="0" presId="urn:microsoft.com/office/officeart/2005/8/layout/equation1"/>
    <dgm:cxn modelId="{71C835EF-D6CC-4143-887B-589EE6A3BFA7}" type="presOf" srcId="{44614CF5-B454-4BDD-82BB-7DDC9EAFEAE9}" destId="{81E0927D-D2FC-492D-9B58-9C8C2F2A75D1}" srcOrd="0" destOrd="0" presId="urn:microsoft.com/office/officeart/2005/8/layout/equation1"/>
    <dgm:cxn modelId="{1ACF180F-ACA1-4376-9405-8E7597B15AB0}" srcId="{7B19F715-FA71-4734-A109-4411E83D8E58}" destId="{1067C7FB-0A7F-4DBF-BDE1-87FD41252247}" srcOrd="3" destOrd="0" parTransId="{01236C82-2F27-4554-80A4-102B5FF5F847}" sibTransId="{F0C663AA-56BA-461A-9DAD-FFF8AAFDBC74}"/>
    <dgm:cxn modelId="{4DE0DAB4-EE5F-42E7-86EB-995CC3B26B94}" type="presParOf" srcId="{5AEA3426-F957-4BC8-A95E-BC549AD57DEA}" destId="{B27083C9-F8E3-4A7D-A5B2-25A2CC52975C}" srcOrd="0" destOrd="0" presId="urn:microsoft.com/office/officeart/2005/8/layout/equation1"/>
    <dgm:cxn modelId="{723C82C7-6C10-4A62-8363-EBCB91FFE3A8}" type="presParOf" srcId="{5AEA3426-F957-4BC8-A95E-BC549AD57DEA}" destId="{681B79EA-61D2-47A7-9972-2EB04EC67DC6}" srcOrd="1" destOrd="0" presId="urn:microsoft.com/office/officeart/2005/8/layout/equation1"/>
    <dgm:cxn modelId="{AC8BB50A-8A02-4BF1-9D8D-EA6FB501AC86}" type="presParOf" srcId="{5AEA3426-F957-4BC8-A95E-BC549AD57DEA}" destId="{81E0927D-D2FC-492D-9B58-9C8C2F2A75D1}" srcOrd="2" destOrd="0" presId="urn:microsoft.com/office/officeart/2005/8/layout/equation1"/>
    <dgm:cxn modelId="{DF33CC5B-4AFE-4B4E-84E3-2F73820504C0}" type="presParOf" srcId="{5AEA3426-F957-4BC8-A95E-BC549AD57DEA}" destId="{C1FF9A30-595E-4F15-BCD4-39F3FA0EFD22}" srcOrd="3" destOrd="0" presId="urn:microsoft.com/office/officeart/2005/8/layout/equation1"/>
    <dgm:cxn modelId="{5527052D-73B5-4594-87BA-3E45568A737C}" type="presParOf" srcId="{5AEA3426-F957-4BC8-A95E-BC549AD57DEA}" destId="{A181E401-43DF-4C40-8DC3-71B4C4EA33F4}" srcOrd="4" destOrd="0" presId="urn:microsoft.com/office/officeart/2005/8/layout/equation1"/>
    <dgm:cxn modelId="{3AE2C79A-69D8-48F8-8E56-5B15F16B43CB}" type="presParOf" srcId="{5AEA3426-F957-4BC8-A95E-BC549AD57DEA}" destId="{9C0E6959-E674-4F91-9E65-CCEB1B8178E3}" srcOrd="5" destOrd="0" presId="urn:microsoft.com/office/officeart/2005/8/layout/equation1"/>
    <dgm:cxn modelId="{DCFC0D0F-CD59-4BD6-A610-27DE68E037AF}" type="presParOf" srcId="{5AEA3426-F957-4BC8-A95E-BC549AD57DEA}" destId="{9321E355-EBD3-4AFD-B41B-75FC357558D0}" srcOrd="6" destOrd="0" presId="urn:microsoft.com/office/officeart/2005/8/layout/equation1"/>
    <dgm:cxn modelId="{E2C55892-ACE9-43AE-A0CA-0112039B1978}" type="presParOf" srcId="{5AEA3426-F957-4BC8-A95E-BC549AD57DEA}" destId="{6CC0F821-FBDD-4D15-B718-F850E5C102DD}" srcOrd="7" destOrd="0" presId="urn:microsoft.com/office/officeart/2005/8/layout/equation1"/>
    <dgm:cxn modelId="{EE4D27E1-1C70-4613-B41A-96A9F443E441}" type="presParOf" srcId="{5AEA3426-F957-4BC8-A95E-BC549AD57DEA}" destId="{10F60DD5-294A-45E5-ABE1-D030067606A8}" srcOrd="8" destOrd="0" presId="urn:microsoft.com/office/officeart/2005/8/layout/equation1"/>
    <dgm:cxn modelId="{FC53F56E-62AF-4E4C-81B7-37AFAC9030F1}" type="presParOf" srcId="{5AEA3426-F957-4BC8-A95E-BC549AD57DEA}" destId="{D9EB7820-8D6A-4C3A-88AD-7D7B2AEDF834}" srcOrd="9" destOrd="0" presId="urn:microsoft.com/office/officeart/2005/8/layout/equation1"/>
    <dgm:cxn modelId="{48B4D4D3-9D39-4D49-9A1A-07DDBDF7D709}" type="presParOf" srcId="{5AEA3426-F957-4BC8-A95E-BC549AD57DEA}" destId="{BA004F6D-C247-4A78-9016-A4B827CE7C9D}" srcOrd="10" destOrd="0" presId="urn:microsoft.com/office/officeart/2005/8/layout/equation1"/>
    <dgm:cxn modelId="{0048E3CD-F8F0-4FE7-83CB-E24395ED35DF}" type="presParOf" srcId="{5AEA3426-F957-4BC8-A95E-BC549AD57DEA}" destId="{48BCE81C-6E14-4E1C-99E4-1C046C7D1DA2}" srcOrd="11" destOrd="0" presId="urn:microsoft.com/office/officeart/2005/8/layout/equation1"/>
    <dgm:cxn modelId="{7D503DA7-BFBA-4B32-A77E-415222F239C1}" type="presParOf" srcId="{5AEA3426-F957-4BC8-A95E-BC549AD57DEA}" destId="{1B9AA6E7-1BB2-4485-B215-750842B0377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B19F715-FA71-4734-A109-4411E83D8E58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F72F3204-9171-4582-937D-D0D0651B4FBA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Racine</a:t>
          </a:r>
        </a:p>
      </dgm:t>
    </dgm:pt>
    <dgm:pt modelId="{55FFD308-9652-4A96-9C11-60BE7D24C8AD}" type="parTrans" cxnId="{AAE287F5-DF66-40EB-A29D-7EFBF33A8672}">
      <dgm:prSet/>
      <dgm:spPr/>
      <dgm:t>
        <a:bodyPr/>
        <a:lstStyle/>
        <a:p>
          <a:endParaRPr lang="fr-FR"/>
        </a:p>
      </dgm:t>
    </dgm:pt>
    <dgm:pt modelId="{44614CF5-B454-4BDD-82BB-7DDC9EAFEAE9}" type="sibTrans" cxnId="{AAE287F5-DF66-40EB-A29D-7EFBF33A8672}">
      <dgm:prSet/>
      <dgm:spPr/>
      <dgm:t>
        <a:bodyPr/>
        <a:lstStyle/>
        <a:p>
          <a:endParaRPr lang="fr-FR"/>
        </a:p>
      </dgm:t>
    </dgm:pt>
    <dgm:pt modelId="{AA215702-FCD9-40BA-8603-8A4DAE06ACAE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Suffixe</a:t>
          </a:r>
        </a:p>
      </dgm:t>
    </dgm:pt>
    <dgm:pt modelId="{B423D5BA-1B84-42CC-8734-7A25D7FCF2FD}" type="parTrans" cxnId="{A1943532-5066-41A4-8BA2-96B7D08B7DB2}">
      <dgm:prSet/>
      <dgm:spPr/>
      <dgm:t>
        <a:bodyPr/>
        <a:lstStyle/>
        <a:p>
          <a:endParaRPr lang="fr-FR"/>
        </a:p>
      </dgm:t>
    </dgm:pt>
    <dgm:pt modelId="{2AB9614D-CE82-41F3-8378-DEDD017F000C}" type="sibTrans" cxnId="{A1943532-5066-41A4-8BA2-96B7D08B7DB2}">
      <dgm:prSet/>
      <dgm:spPr/>
      <dgm:t>
        <a:bodyPr/>
        <a:lstStyle/>
        <a:p>
          <a:endParaRPr lang="fr-FR"/>
        </a:p>
      </dgm:t>
    </dgm:pt>
    <dgm:pt modelId="{1067C7FB-0A7F-4DBF-BDE1-87FD41252247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Tumeur</a:t>
          </a:r>
        </a:p>
      </dgm:t>
    </dgm:pt>
    <dgm:pt modelId="{01236C82-2F27-4554-80A4-102B5FF5F847}" type="parTrans" cxnId="{1ACF180F-ACA1-4376-9405-8E7597B15AB0}">
      <dgm:prSet/>
      <dgm:spPr/>
      <dgm:t>
        <a:bodyPr/>
        <a:lstStyle/>
        <a:p>
          <a:endParaRPr lang="fr-FR"/>
        </a:p>
      </dgm:t>
    </dgm:pt>
    <dgm:pt modelId="{F0C663AA-56BA-461A-9DAD-FFF8AAFDBC74}" type="sibTrans" cxnId="{1ACF180F-ACA1-4376-9405-8E7597B15AB0}">
      <dgm:prSet/>
      <dgm:spPr/>
      <dgm:t>
        <a:bodyPr/>
        <a:lstStyle/>
        <a:p>
          <a:endParaRPr lang="fr-FR"/>
        </a:p>
      </dgm:t>
    </dgm:pt>
    <dgm:pt modelId="{20D289A3-99EA-4680-B1F6-F2A7B0FE47AB}">
      <dgm:prSet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± adjectif </a:t>
          </a:r>
        </a:p>
      </dgm:t>
    </dgm:pt>
    <dgm:pt modelId="{8D0D6AF2-2463-445B-9924-601AE2BAB139}" type="parTrans" cxnId="{9EEABCCB-A355-4438-B88E-CE9553DA33DF}">
      <dgm:prSet/>
      <dgm:spPr/>
      <dgm:t>
        <a:bodyPr/>
        <a:lstStyle/>
        <a:p>
          <a:endParaRPr lang="fr-FR"/>
        </a:p>
      </dgm:t>
    </dgm:pt>
    <dgm:pt modelId="{E0748021-FB9B-41A1-9C82-70020B80E105}" type="sibTrans" cxnId="{9EEABCCB-A355-4438-B88E-CE9553DA33DF}">
      <dgm:prSet/>
      <dgm:spPr/>
      <dgm:t>
        <a:bodyPr/>
        <a:lstStyle/>
        <a:p>
          <a:endParaRPr lang="fr-FR"/>
        </a:p>
      </dgm:t>
    </dgm:pt>
    <dgm:pt modelId="{5AEA3426-F957-4BC8-A95E-BC549AD57DEA}" type="pres">
      <dgm:prSet presAssocID="{7B19F715-FA71-4734-A109-4411E83D8E58}" presName="linearFlow" presStyleCnt="0">
        <dgm:presLayoutVars>
          <dgm:dir/>
          <dgm:resizeHandles val="exact"/>
        </dgm:presLayoutVars>
      </dgm:prSet>
      <dgm:spPr/>
    </dgm:pt>
    <dgm:pt modelId="{B27083C9-F8E3-4A7D-A5B2-25A2CC52975C}" type="pres">
      <dgm:prSet presAssocID="{F72F3204-9171-4582-937D-D0D0651B4FB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1B79EA-61D2-47A7-9972-2EB04EC67DC6}" type="pres">
      <dgm:prSet presAssocID="{44614CF5-B454-4BDD-82BB-7DDC9EAFEAE9}" presName="spacerL" presStyleCnt="0"/>
      <dgm:spPr/>
    </dgm:pt>
    <dgm:pt modelId="{81E0927D-D2FC-492D-9B58-9C8C2F2A75D1}" type="pres">
      <dgm:prSet presAssocID="{44614CF5-B454-4BDD-82BB-7DDC9EAFEAE9}" presName="sibTrans" presStyleLbl="sibTrans2D1" presStyleIdx="0" presStyleCnt="3"/>
      <dgm:spPr/>
      <dgm:t>
        <a:bodyPr/>
        <a:lstStyle/>
        <a:p>
          <a:endParaRPr lang="fr-FR"/>
        </a:p>
      </dgm:t>
    </dgm:pt>
    <dgm:pt modelId="{C1FF9A30-595E-4F15-BCD4-39F3FA0EFD22}" type="pres">
      <dgm:prSet presAssocID="{44614CF5-B454-4BDD-82BB-7DDC9EAFEAE9}" presName="spacerR" presStyleCnt="0"/>
      <dgm:spPr/>
    </dgm:pt>
    <dgm:pt modelId="{A181E401-43DF-4C40-8DC3-71B4C4EA33F4}" type="pres">
      <dgm:prSet presAssocID="{20D289A3-99EA-4680-B1F6-F2A7B0FE47AB}" presName="node" presStyleLbl="node1" presStyleIdx="1" presStyleCnt="4" custLinFactX="158081" custLinFactNeighborX="200000" custLinFactNeighborY="-65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0E6959-E674-4F91-9E65-CCEB1B8178E3}" type="pres">
      <dgm:prSet presAssocID="{E0748021-FB9B-41A1-9C82-70020B80E105}" presName="spacerL" presStyleCnt="0"/>
      <dgm:spPr/>
    </dgm:pt>
    <dgm:pt modelId="{9321E355-EBD3-4AFD-B41B-75FC357558D0}" type="pres">
      <dgm:prSet presAssocID="{E0748021-FB9B-41A1-9C82-70020B80E105}" presName="sibTrans" presStyleLbl="sibTrans2D1" presStyleIdx="1" presStyleCnt="3"/>
      <dgm:spPr/>
      <dgm:t>
        <a:bodyPr/>
        <a:lstStyle/>
        <a:p>
          <a:endParaRPr lang="fr-FR"/>
        </a:p>
      </dgm:t>
    </dgm:pt>
    <dgm:pt modelId="{6CC0F821-FBDD-4D15-B718-F850E5C102DD}" type="pres">
      <dgm:prSet presAssocID="{E0748021-FB9B-41A1-9C82-70020B80E105}" presName="spacerR" presStyleCnt="0"/>
      <dgm:spPr/>
    </dgm:pt>
    <dgm:pt modelId="{10F60DD5-294A-45E5-ABE1-D030067606A8}" type="pres">
      <dgm:prSet presAssocID="{AA215702-FCD9-40BA-8603-8A4DAE06ACAE}" presName="node" presStyleLbl="node1" presStyleIdx="2" presStyleCnt="4" custLinFactX="-166797" custLinFactNeighborX="-200000" custLinFactNeighborY="-10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EB7820-8D6A-4C3A-88AD-7D7B2AEDF834}" type="pres">
      <dgm:prSet presAssocID="{2AB9614D-CE82-41F3-8378-DEDD017F000C}" presName="spacerL" presStyleCnt="0"/>
      <dgm:spPr/>
    </dgm:pt>
    <dgm:pt modelId="{BA004F6D-C247-4A78-9016-A4B827CE7C9D}" type="pres">
      <dgm:prSet presAssocID="{2AB9614D-CE82-41F3-8378-DEDD017F000C}" presName="sibTrans" presStyleLbl="sibTrans2D1" presStyleIdx="2" presStyleCnt="3"/>
      <dgm:spPr/>
      <dgm:t>
        <a:bodyPr/>
        <a:lstStyle/>
        <a:p>
          <a:endParaRPr lang="fr-FR"/>
        </a:p>
      </dgm:t>
    </dgm:pt>
    <dgm:pt modelId="{48BCE81C-6E14-4E1C-99E4-1C046C7D1DA2}" type="pres">
      <dgm:prSet presAssocID="{2AB9614D-CE82-41F3-8378-DEDD017F000C}" presName="spacerR" presStyleCnt="0"/>
      <dgm:spPr/>
    </dgm:pt>
    <dgm:pt modelId="{1B9AA6E7-1BB2-4485-B215-750842B0377F}" type="pres">
      <dgm:prSet presAssocID="{1067C7FB-0A7F-4DBF-BDE1-87FD412522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EEABCCB-A355-4438-B88E-CE9553DA33DF}" srcId="{7B19F715-FA71-4734-A109-4411E83D8E58}" destId="{20D289A3-99EA-4680-B1F6-F2A7B0FE47AB}" srcOrd="1" destOrd="0" parTransId="{8D0D6AF2-2463-445B-9924-601AE2BAB139}" sibTransId="{E0748021-FB9B-41A1-9C82-70020B80E105}"/>
    <dgm:cxn modelId="{6E9E9260-17E1-4E87-A04E-AAD3E1B89F4C}" type="presOf" srcId="{AA215702-FCD9-40BA-8603-8A4DAE06ACAE}" destId="{10F60DD5-294A-45E5-ABE1-D030067606A8}" srcOrd="0" destOrd="0" presId="urn:microsoft.com/office/officeart/2005/8/layout/equation1"/>
    <dgm:cxn modelId="{B9B0081A-656C-4E2E-872D-BE4C3CEE00C9}" type="presOf" srcId="{F72F3204-9171-4582-937D-D0D0651B4FBA}" destId="{B27083C9-F8E3-4A7D-A5B2-25A2CC52975C}" srcOrd="0" destOrd="0" presId="urn:microsoft.com/office/officeart/2005/8/layout/equation1"/>
    <dgm:cxn modelId="{77C6221B-CF74-4718-8366-51657788EBA8}" type="presOf" srcId="{1067C7FB-0A7F-4DBF-BDE1-87FD41252247}" destId="{1B9AA6E7-1BB2-4485-B215-750842B0377F}" srcOrd="0" destOrd="0" presId="urn:microsoft.com/office/officeart/2005/8/layout/equation1"/>
    <dgm:cxn modelId="{9930CB73-8860-47BE-A6E5-EF28E5A8DE1A}" type="presOf" srcId="{7B19F715-FA71-4734-A109-4411E83D8E58}" destId="{5AEA3426-F957-4BC8-A95E-BC549AD57DEA}" srcOrd="0" destOrd="0" presId="urn:microsoft.com/office/officeart/2005/8/layout/equation1"/>
    <dgm:cxn modelId="{A1943532-5066-41A4-8BA2-96B7D08B7DB2}" srcId="{7B19F715-FA71-4734-A109-4411E83D8E58}" destId="{AA215702-FCD9-40BA-8603-8A4DAE06ACAE}" srcOrd="2" destOrd="0" parTransId="{B423D5BA-1B84-42CC-8734-7A25D7FCF2FD}" sibTransId="{2AB9614D-CE82-41F3-8378-DEDD017F000C}"/>
    <dgm:cxn modelId="{F209CCA8-EB06-4E43-B5E3-6524111F24B7}" type="presOf" srcId="{20D289A3-99EA-4680-B1F6-F2A7B0FE47AB}" destId="{A181E401-43DF-4C40-8DC3-71B4C4EA33F4}" srcOrd="0" destOrd="0" presId="urn:microsoft.com/office/officeart/2005/8/layout/equation1"/>
    <dgm:cxn modelId="{AAE287F5-DF66-40EB-A29D-7EFBF33A8672}" srcId="{7B19F715-FA71-4734-A109-4411E83D8E58}" destId="{F72F3204-9171-4582-937D-D0D0651B4FBA}" srcOrd="0" destOrd="0" parTransId="{55FFD308-9652-4A96-9C11-60BE7D24C8AD}" sibTransId="{44614CF5-B454-4BDD-82BB-7DDC9EAFEAE9}"/>
    <dgm:cxn modelId="{0F2EC2FD-97A1-4A03-BB8C-71F1778D1067}" type="presOf" srcId="{E0748021-FB9B-41A1-9C82-70020B80E105}" destId="{9321E355-EBD3-4AFD-B41B-75FC357558D0}" srcOrd="0" destOrd="0" presId="urn:microsoft.com/office/officeart/2005/8/layout/equation1"/>
    <dgm:cxn modelId="{5CAF2327-0ECC-414F-A6C6-40632071263F}" type="presOf" srcId="{2AB9614D-CE82-41F3-8378-DEDD017F000C}" destId="{BA004F6D-C247-4A78-9016-A4B827CE7C9D}" srcOrd="0" destOrd="0" presId="urn:microsoft.com/office/officeart/2005/8/layout/equation1"/>
    <dgm:cxn modelId="{71C835EF-D6CC-4143-887B-589EE6A3BFA7}" type="presOf" srcId="{44614CF5-B454-4BDD-82BB-7DDC9EAFEAE9}" destId="{81E0927D-D2FC-492D-9B58-9C8C2F2A75D1}" srcOrd="0" destOrd="0" presId="urn:microsoft.com/office/officeart/2005/8/layout/equation1"/>
    <dgm:cxn modelId="{1ACF180F-ACA1-4376-9405-8E7597B15AB0}" srcId="{7B19F715-FA71-4734-A109-4411E83D8E58}" destId="{1067C7FB-0A7F-4DBF-BDE1-87FD41252247}" srcOrd="3" destOrd="0" parTransId="{01236C82-2F27-4554-80A4-102B5FF5F847}" sibTransId="{F0C663AA-56BA-461A-9DAD-FFF8AAFDBC74}"/>
    <dgm:cxn modelId="{4DE0DAB4-EE5F-42E7-86EB-995CC3B26B94}" type="presParOf" srcId="{5AEA3426-F957-4BC8-A95E-BC549AD57DEA}" destId="{B27083C9-F8E3-4A7D-A5B2-25A2CC52975C}" srcOrd="0" destOrd="0" presId="urn:microsoft.com/office/officeart/2005/8/layout/equation1"/>
    <dgm:cxn modelId="{723C82C7-6C10-4A62-8363-EBCB91FFE3A8}" type="presParOf" srcId="{5AEA3426-F957-4BC8-A95E-BC549AD57DEA}" destId="{681B79EA-61D2-47A7-9972-2EB04EC67DC6}" srcOrd="1" destOrd="0" presId="urn:microsoft.com/office/officeart/2005/8/layout/equation1"/>
    <dgm:cxn modelId="{AC8BB50A-8A02-4BF1-9D8D-EA6FB501AC86}" type="presParOf" srcId="{5AEA3426-F957-4BC8-A95E-BC549AD57DEA}" destId="{81E0927D-D2FC-492D-9B58-9C8C2F2A75D1}" srcOrd="2" destOrd="0" presId="urn:microsoft.com/office/officeart/2005/8/layout/equation1"/>
    <dgm:cxn modelId="{DF33CC5B-4AFE-4B4E-84E3-2F73820504C0}" type="presParOf" srcId="{5AEA3426-F957-4BC8-A95E-BC549AD57DEA}" destId="{C1FF9A30-595E-4F15-BCD4-39F3FA0EFD22}" srcOrd="3" destOrd="0" presId="urn:microsoft.com/office/officeart/2005/8/layout/equation1"/>
    <dgm:cxn modelId="{5527052D-73B5-4594-87BA-3E45568A737C}" type="presParOf" srcId="{5AEA3426-F957-4BC8-A95E-BC549AD57DEA}" destId="{A181E401-43DF-4C40-8DC3-71B4C4EA33F4}" srcOrd="4" destOrd="0" presId="urn:microsoft.com/office/officeart/2005/8/layout/equation1"/>
    <dgm:cxn modelId="{3AE2C79A-69D8-48F8-8E56-5B15F16B43CB}" type="presParOf" srcId="{5AEA3426-F957-4BC8-A95E-BC549AD57DEA}" destId="{9C0E6959-E674-4F91-9E65-CCEB1B8178E3}" srcOrd="5" destOrd="0" presId="urn:microsoft.com/office/officeart/2005/8/layout/equation1"/>
    <dgm:cxn modelId="{DCFC0D0F-CD59-4BD6-A610-27DE68E037AF}" type="presParOf" srcId="{5AEA3426-F957-4BC8-A95E-BC549AD57DEA}" destId="{9321E355-EBD3-4AFD-B41B-75FC357558D0}" srcOrd="6" destOrd="0" presId="urn:microsoft.com/office/officeart/2005/8/layout/equation1"/>
    <dgm:cxn modelId="{E2C55892-ACE9-43AE-A0CA-0112039B1978}" type="presParOf" srcId="{5AEA3426-F957-4BC8-A95E-BC549AD57DEA}" destId="{6CC0F821-FBDD-4D15-B718-F850E5C102DD}" srcOrd="7" destOrd="0" presId="urn:microsoft.com/office/officeart/2005/8/layout/equation1"/>
    <dgm:cxn modelId="{EE4D27E1-1C70-4613-B41A-96A9F443E441}" type="presParOf" srcId="{5AEA3426-F957-4BC8-A95E-BC549AD57DEA}" destId="{10F60DD5-294A-45E5-ABE1-D030067606A8}" srcOrd="8" destOrd="0" presId="urn:microsoft.com/office/officeart/2005/8/layout/equation1"/>
    <dgm:cxn modelId="{FC53F56E-62AF-4E4C-81B7-37AFAC9030F1}" type="presParOf" srcId="{5AEA3426-F957-4BC8-A95E-BC549AD57DEA}" destId="{D9EB7820-8D6A-4C3A-88AD-7D7B2AEDF834}" srcOrd="9" destOrd="0" presId="urn:microsoft.com/office/officeart/2005/8/layout/equation1"/>
    <dgm:cxn modelId="{48B4D4D3-9D39-4D49-9A1A-07DDBDF7D709}" type="presParOf" srcId="{5AEA3426-F957-4BC8-A95E-BC549AD57DEA}" destId="{BA004F6D-C247-4A78-9016-A4B827CE7C9D}" srcOrd="10" destOrd="0" presId="urn:microsoft.com/office/officeart/2005/8/layout/equation1"/>
    <dgm:cxn modelId="{0048E3CD-F8F0-4FE7-83CB-E24395ED35DF}" type="presParOf" srcId="{5AEA3426-F957-4BC8-A95E-BC549AD57DEA}" destId="{48BCE81C-6E14-4E1C-99E4-1C046C7D1DA2}" srcOrd="11" destOrd="0" presId="urn:microsoft.com/office/officeart/2005/8/layout/equation1"/>
    <dgm:cxn modelId="{7D503DA7-BFBA-4B32-A77E-415222F239C1}" type="presParOf" srcId="{5AEA3426-F957-4BC8-A95E-BC549AD57DEA}" destId="{1B9AA6E7-1BB2-4485-B215-750842B0377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E63A35-6130-4231-8614-24EF8D8F14E9}" type="doc">
      <dgm:prSet loTypeId="urn:microsoft.com/office/officeart/2005/8/layout/venn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D30C14E-EBA4-4203-8D5F-4B9D537E4DFB}">
      <dgm:prSet phldrT="[Texte]"/>
      <dgm:spPr/>
      <dgm:t>
        <a:bodyPr/>
        <a:lstStyle/>
        <a:p>
          <a:r>
            <a:rPr lang="fr-FR" dirty="0"/>
            <a:t>Hypertrophie</a:t>
          </a:r>
        </a:p>
      </dgm:t>
    </dgm:pt>
    <dgm:pt modelId="{E5AAAFF8-3E43-4C7A-90D2-E29B25AABFA7}" type="parTrans" cxnId="{2F63399D-309F-4DE2-A36E-38B804E299C8}">
      <dgm:prSet/>
      <dgm:spPr/>
      <dgm:t>
        <a:bodyPr/>
        <a:lstStyle/>
        <a:p>
          <a:endParaRPr lang="fr-FR"/>
        </a:p>
      </dgm:t>
    </dgm:pt>
    <dgm:pt modelId="{8C77B5FA-3397-45F9-9D2D-6453CAFFC16E}" type="sibTrans" cxnId="{2F63399D-309F-4DE2-A36E-38B804E299C8}">
      <dgm:prSet/>
      <dgm:spPr/>
      <dgm:t>
        <a:bodyPr/>
        <a:lstStyle/>
        <a:p>
          <a:endParaRPr lang="fr-FR"/>
        </a:p>
      </dgm:t>
    </dgm:pt>
    <dgm:pt modelId="{AB3C7084-F476-40E2-AE37-D2BC0F751AA7}" type="pres">
      <dgm:prSet presAssocID="{96E63A35-6130-4231-8614-24EF8D8F14E9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4C8000F-2BB3-4220-B08B-319FC8DE3279}" type="pres">
      <dgm:prSet presAssocID="{96E63A35-6130-4231-8614-24EF8D8F14E9}" presName="comp1" presStyleCnt="0"/>
      <dgm:spPr/>
    </dgm:pt>
    <dgm:pt modelId="{34273773-4477-4B08-879A-70B6BDB53475}" type="pres">
      <dgm:prSet presAssocID="{96E63A35-6130-4231-8614-24EF8D8F14E9}" presName="circle1" presStyleLbl="node1" presStyleIdx="0" presStyleCnt="1" custLinFactNeighborX="4161" custLinFactNeighborY="6596"/>
      <dgm:spPr/>
      <dgm:t>
        <a:bodyPr/>
        <a:lstStyle/>
        <a:p>
          <a:endParaRPr lang="fr-FR"/>
        </a:p>
      </dgm:t>
    </dgm:pt>
    <dgm:pt modelId="{66E8A44D-E8B8-4966-94EF-A2ECE4307907}" type="pres">
      <dgm:prSet presAssocID="{96E63A35-6130-4231-8614-24EF8D8F14E9}" presName="c1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F63399D-309F-4DE2-A36E-38B804E299C8}" srcId="{96E63A35-6130-4231-8614-24EF8D8F14E9}" destId="{4D30C14E-EBA4-4203-8D5F-4B9D537E4DFB}" srcOrd="0" destOrd="0" parTransId="{E5AAAFF8-3E43-4C7A-90D2-E29B25AABFA7}" sibTransId="{8C77B5FA-3397-45F9-9D2D-6453CAFFC16E}"/>
    <dgm:cxn modelId="{8E1D3F38-75E0-43E6-9A39-1607DF9C051F}" type="presOf" srcId="{96E63A35-6130-4231-8614-24EF8D8F14E9}" destId="{AB3C7084-F476-40E2-AE37-D2BC0F751AA7}" srcOrd="0" destOrd="0" presId="urn:microsoft.com/office/officeart/2005/8/layout/venn2"/>
    <dgm:cxn modelId="{EC6F8CD5-C586-4C4C-9B8B-18FC4FDE6560}" type="presOf" srcId="{4D30C14E-EBA4-4203-8D5F-4B9D537E4DFB}" destId="{34273773-4477-4B08-879A-70B6BDB53475}" srcOrd="0" destOrd="0" presId="urn:microsoft.com/office/officeart/2005/8/layout/venn2"/>
    <dgm:cxn modelId="{2EA903E9-F4F0-400E-86A5-08F701E6F4A9}" type="presOf" srcId="{4D30C14E-EBA4-4203-8D5F-4B9D537E4DFB}" destId="{66E8A44D-E8B8-4966-94EF-A2ECE4307907}" srcOrd="1" destOrd="0" presId="urn:microsoft.com/office/officeart/2005/8/layout/venn2"/>
    <dgm:cxn modelId="{57A8BD95-2987-4B99-AD42-C40203BC6AC9}" type="presParOf" srcId="{AB3C7084-F476-40E2-AE37-D2BC0F751AA7}" destId="{74C8000F-2BB3-4220-B08B-319FC8DE3279}" srcOrd="0" destOrd="0" presId="urn:microsoft.com/office/officeart/2005/8/layout/venn2"/>
    <dgm:cxn modelId="{E5DBE373-762F-47FD-BDD0-D990B5B8B1C7}" type="presParOf" srcId="{74C8000F-2BB3-4220-B08B-319FC8DE3279}" destId="{34273773-4477-4B08-879A-70B6BDB53475}" srcOrd="0" destOrd="0" presId="urn:microsoft.com/office/officeart/2005/8/layout/venn2"/>
    <dgm:cxn modelId="{43557155-09F4-4AEC-B293-A3DF9BA61A43}" type="presParOf" srcId="{74C8000F-2BB3-4220-B08B-319FC8DE3279}" destId="{66E8A44D-E8B8-4966-94EF-A2ECE4307907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E63A35-6130-4231-8614-24EF8D8F14E9}" type="doc">
      <dgm:prSet loTypeId="urn:microsoft.com/office/officeart/2005/8/layout/venn2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D30C14E-EBA4-4203-8D5F-4B9D537E4DFB}">
      <dgm:prSet phldrT="[Texte]"/>
      <dgm:spPr/>
      <dgm:t>
        <a:bodyPr/>
        <a:lstStyle/>
        <a:p>
          <a:r>
            <a:rPr lang="fr-FR" dirty="0"/>
            <a:t>Hypertrophie</a:t>
          </a:r>
        </a:p>
      </dgm:t>
    </dgm:pt>
    <dgm:pt modelId="{E5AAAFF8-3E43-4C7A-90D2-E29B25AABFA7}" type="parTrans" cxnId="{2F63399D-309F-4DE2-A36E-38B804E299C8}">
      <dgm:prSet/>
      <dgm:spPr/>
      <dgm:t>
        <a:bodyPr/>
        <a:lstStyle/>
        <a:p>
          <a:endParaRPr lang="fr-FR"/>
        </a:p>
      </dgm:t>
    </dgm:pt>
    <dgm:pt modelId="{8C77B5FA-3397-45F9-9D2D-6453CAFFC16E}" type="sibTrans" cxnId="{2F63399D-309F-4DE2-A36E-38B804E299C8}">
      <dgm:prSet/>
      <dgm:spPr/>
      <dgm:t>
        <a:bodyPr/>
        <a:lstStyle/>
        <a:p>
          <a:endParaRPr lang="fr-FR"/>
        </a:p>
      </dgm:t>
    </dgm:pt>
    <dgm:pt modelId="{FB642496-8FF1-4AD9-A7AE-6BFFE9FCF907}">
      <dgm:prSet phldrT="[Texte]"/>
      <dgm:spPr>
        <a:solidFill>
          <a:srgbClr val="FF0000"/>
        </a:solidFill>
      </dgm:spPr>
      <dgm:t>
        <a:bodyPr/>
        <a:lstStyle/>
        <a:p>
          <a:r>
            <a:rPr lang="fr-FR" dirty="0">
              <a:solidFill>
                <a:schemeClr val="tx1"/>
              </a:solidFill>
            </a:rPr>
            <a:t>Tumeur</a:t>
          </a:r>
        </a:p>
      </dgm:t>
    </dgm:pt>
    <dgm:pt modelId="{25AEADCC-D2B2-4B50-A168-A22A8E30BB19}" type="sibTrans" cxnId="{DF068A7D-F7D8-4A3B-A82C-2383CB588227}">
      <dgm:prSet/>
      <dgm:spPr/>
      <dgm:t>
        <a:bodyPr/>
        <a:lstStyle/>
        <a:p>
          <a:endParaRPr lang="fr-FR"/>
        </a:p>
      </dgm:t>
    </dgm:pt>
    <dgm:pt modelId="{B7A0A8A0-0D25-468B-A488-5CE1EE2C6244}" type="parTrans" cxnId="{DF068A7D-F7D8-4A3B-A82C-2383CB588227}">
      <dgm:prSet/>
      <dgm:spPr/>
      <dgm:t>
        <a:bodyPr/>
        <a:lstStyle/>
        <a:p>
          <a:endParaRPr lang="fr-FR"/>
        </a:p>
      </dgm:t>
    </dgm:pt>
    <dgm:pt modelId="{AB3C7084-F476-40E2-AE37-D2BC0F751AA7}" type="pres">
      <dgm:prSet presAssocID="{96E63A35-6130-4231-8614-24EF8D8F14E9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4C8000F-2BB3-4220-B08B-319FC8DE3279}" type="pres">
      <dgm:prSet presAssocID="{96E63A35-6130-4231-8614-24EF8D8F14E9}" presName="comp1" presStyleCnt="0"/>
      <dgm:spPr/>
    </dgm:pt>
    <dgm:pt modelId="{34273773-4477-4B08-879A-70B6BDB53475}" type="pres">
      <dgm:prSet presAssocID="{96E63A35-6130-4231-8614-24EF8D8F14E9}" presName="circle1" presStyleLbl="node1" presStyleIdx="0" presStyleCnt="2" custLinFactNeighborX="4161" custLinFactNeighborY="6596"/>
      <dgm:spPr/>
      <dgm:t>
        <a:bodyPr/>
        <a:lstStyle/>
        <a:p>
          <a:endParaRPr lang="fr-FR"/>
        </a:p>
      </dgm:t>
    </dgm:pt>
    <dgm:pt modelId="{66E8A44D-E8B8-4966-94EF-A2ECE4307907}" type="pres">
      <dgm:prSet presAssocID="{96E63A35-6130-4231-8614-24EF8D8F14E9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432D45-30D6-4714-B1E9-860FD3E2750B}" type="pres">
      <dgm:prSet presAssocID="{96E63A35-6130-4231-8614-24EF8D8F14E9}" presName="comp2" presStyleCnt="0"/>
      <dgm:spPr/>
    </dgm:pt>
    <dgm:pt modelId="{EAD93AF3-4E9A-436A-8435-330D23BEF267}" type="pres">
      <dgm:prSet presAssocID="{96E63A35-6130-4231-8614-24EF8D8F14E9}" presName="circle2" presStyleLbl="node1" presStyleIdx="1" presStyleCnt="2"/>
      <dgm:spPr/>
      <dgm:t>
        <a:bodyPr/>
        <a:lstStyle/>
        <a:p>
          <a:endParaRPr lang="fr-FR"/>
        </a:p>
      </dgm:t>
    </dgm:pt>
    <dgm:pt modelId="{E62C9EFB-3113-48EB-9985-ADC33CB07942}" type="pres">
      <dgm:prSet presAssocID="{96E63A35-6130-4231-8614-24EF8D8F14E9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821B51A-987C-4CFB-BD8A-5FAA008F9676}" type="presOf" srcId="{96E63A35-6130-4231-8614-24EF8D8F14E9}" destId="{AB3C7084-F476-40E2-AE37-D2BC0F751AA7}" srcOrd="0" destOrd="0" presId="urn:microsoft.com/office/officeart/2005/8/layout/venn2"/>
    <dgm:cxn modelId="{7C27F2C3-9BEB-491E-850F-B358B1A80E08}" type="presOf" srcId="{FB642496-8FF1-4AD9-A7AE-6BFFE9FCF907}" destId="{E62C9EFB-3113-48EB-9985-ADC33CB07942}" srcOrd="1" destOrd="0" presId="urn:microsoft.com/office/officeart/2005/8/layout/venn2"/>
    <dgm:cxn modelId="{A047E663-0492-447D-894E-6580B54C6545}" type="presOf" srcId="{FB642496-8FF1-4AD9-A7AE-6BFFE9FCF907}" destId="{EAD93AF3-4E9A-436A-8435-330D23BEF267}" srcOrd="0" destOrd="0" presId="urn:microsoft.com/office/officeart/2005/8/layout/venn2"/>
    <dgm:cxn modelId="{2F63399D-309F-4DE2-A36E-38B804E299C8}" srcId="{96E63A35-6130-4231-8614-24EF8D8F14E9}" destId="{4D30C14E-EBA4-4203-8D5F-4B9D537E4DFB}" srcOrd="0" destOrd="0" parTransId="{E5AAAFF8-3E43-4C7A-90D2-E29B25AABFA7}" sibTransId="{8C77B5FA-3397-45F9-9D2D-6453CAFFC16E}"/>
    <dgm:cxn modelId="{1BBBC632-5A78-4AFE-AB28-613A3A338F17}" type="presOf" srcId="{4D30C14E-EBA4-4203-8D5F-4B9D537E4DFB}" destId="{34273773-4477-4B08-879A-70B6BDB53475}" srcOrd="0" destOrd="0" presId="urn:microsoft.com/office/officeart/2005/8/layout/venn2"/>
    <dgm:cxn modelId="{DF068A7D-F7D8-4A3B-A82C-2383CB588227}" srcId="{96E63A35-6130-4231-8614-24EF8D8F14E9}" destId="{FB642496-8FF1-4AD9-A7AE-6BFFE9FCF907}" srcOrd="1" destOrd="0" parTransId="{B7A0A8A0-0D25-468B-A488-5CE1EE2C6244}" sibTransId="{25AEADCC-D2B2-4B50-A168-A22A8E30BB19}"/>
    <dgm:cxn modelId="{56F52C2D-E619-410E-B237-F5B816ACF810}" type="presOf" srcId="{4D30C14E-EBA4-4203-8D5F-4B9D537E4DFB}" destId="{66E8A44D-E8B8-4966-94EF-A2ECE4307907}" srcOrd="1" destOrd="0" presId="urn:microsoft.com/office/officeart/2005/8/layout/venn2"/>
    <dgm:cxn modelId="{5DC55788-698C-4E08-80AA-F6B226A2D013}" type="presParOf" srcId="{AB3C7084-F476-40E2-AE37-D2BC0F751AA7}" destId="{74C8000F-2BB3-4220-B08B-319FC8DE3279}" srcOrd="0" destOrd="0" presId="urn:microsoft.com/office/officeart/2005/8/layout/venn2"/>
    <dgm:cxn modelId="{482DD989-A7D1-49F8-B533-885403EBACD3}" type="presParOf" srcId="{74C8000F-2BB3-4220-B08B-319FC8DE3279}" destId="{34273773-4477-4B08-879A-70B6BDB53475}" srcOrd="0" destOrd="0" presId="urn:microsoft.com/office/officeart/2005/8/layout/venn2"/>
    <dgm:cxn modelId="{F329298E-0673-4E7F-B049-21A5EEBD6F74}" type="presParOf" srcId="{74C8000F-2BB3-4220-B08B-319FC8DE3279}" destId="{66E8A44D-E8B8-4966-94EF-A2ECE4307907}" srcOrd="1" destOrd="0" presId="urn:microsoft.com/office/officeart/2005/8/layout/venn2"/>
    <dgm:cxn modelId="{38900215-59A6-4C8B-9C13-E45C2A5843FC}" type="presParOf" srcId="{AB3C7084-F476-40E2-AE37-D2BC0F751AA7}" destId="{99432D45-30D6-4714-B1E9-860FD3E2750B}" srcOrd="1" destOrd="0" presId="urn:microsoft.com/office/officeart/2005/8/layout/venn2"/>
    <dgm:cxn modelId="{422DB45B-12F4-44A4-A59C-0F47FD5177E8}" type="presParOf" srcId="{99432D45-30D6-4714-B1E9-860FD3E2750B}" destId="{EAD93AF3-4E9A-436A-8435-330D23BEF267}" srcOrd="0" destOrd="0" presId="urn:microsoft.com/office/officeart/2005/8/layout/venn2"/>
    <dgm:cxn modelId="{5510AEDA-A02B-4228-A2AE-799A3D5866C2}" type="presParOf" srcId="{99432D45-30D6-4714-B1E9-860FD3E2750B}" destId="{E62C9EFB-3113-48EB-9985-ADC33CB07942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B19F715-FA71-4734-A109-4411E83D8E58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F72F3204-9171-4582-937D-D0D0651B4FBA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Racine</a:t>
          </a:r>
        </a:p>
      </dgm:t>
    </dgm:pt>
    <dgm:pt modelId="{55FFD308-9652-4A96-9C11-60BE7D24C8AD}" type="parTrans" cxnId="{AAE287F5-DF66-40EB-A29D-7EFBF33A8672}">
      <dgm:prSet/>
      <dgm:spPr/>
      <dgm:t>
        <a:bodyPr/>
        <a:lstStyle/>
        <a:p>
          <a:endParaRPr lang="fr-FR"/>
        </a:p>
      </dgm:t>
    </dgm:pt>
    <dgm:pt modelId="{44614CF5-B454-4BDD-82BB-7DDC9EAFEAE9}" type="sibTrans" cxnId="{AAE287F5-DF66-40EB-A29D-7EFBF33A8672}">
      <dgm:prSet/>
      <dgm:spPr/>
      <dgm:t>
        <a:bodyPr/>
        <a:lstStyle/>
        <a:p>
          <a:endParaRPr lang="fr-FR"/>
        </a:p>
      </dgm:t>
    </dgm:pt>
    <dgm:pt modelId="{AA215702-FCD9-40BA-8603-8A4DAE06ACAE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Suffixe</a:t>
          </a:r>
        </a:p>
      </dgm:t>
    </dgm:pt>
    <dgm:pt modelId="{B423D5BA-1B84-42CC-8734-7A25D7FCF2FD}" type="parTrans" cxnId="{A1943532-5066-41A4-8BA2-96B7D08B7DB2}">
      <dgm:prSet/>
      <dgm:spPr/>
      <dgm:t>
        <a:bodyPr/>
        <a:lstStyle/>
        <a:p>
          <a:endParaRPr lang="fr-FR"/>
        </a:p>
      </dgm:t>
    </dgm:pt>
    <dgm:pt modelId="{2AB9614D-CE82-41F3-8378-DEDD017F000C}" type="sibTrans" cxnId="{A1943532-5066-41A4-8BA2-96B7D08B7DB2}">
      <dgm:prSet/>
      <dgm:spPr/>
      <dgm:t>
        <a:bodyPr/>
        <a:lstStyle/>
        <a:p>
          <a:endParaRPr lang="fr-FR"/>
        </a:p>
      </dgm:t>
    </dgm:pt>
    <dgm:pt modelId="{1067C7FB-0A7F-4DBF-BDE1-87FD41252247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Tumeur</a:t>
          </a:r>
        </a:p>
      </dgm:t>
    </dgm:pt>
    <dgm:pt modelId="{01236C82-2F27-4554-80A4-102B5FF5F847}" type="parTrans" cxnId="{1ACF180F-ACA1-4376-9405-8E7597B15AB0}">
      <dgm:prSet/>
      <dgm:spPr/>
      <dgm:t>
        <a:bodyPr/>
        <a:lstStyle/>
        <a:p>
          <a:endParaRPr lang="fr-FR"/>
        </a:p>
      </dgm:t>
    </dgm:pt>
    <dgm:pt modelId="{F0C663AA-56BA-461A-9DAD-FFF8AAFDBC74}" type="sibTrans" cxnId="{1ACF180F-ACA1-4376-9405-8E7597B15AB0}">
      <dgm:prSet/>
      <dgm:spPr/>
      <dgm:t>
        <a:bodyPr/>
        <a:lstStyle/>
        <a:p>
          <a:endParaRPr lang="fr-FR"/>
        </a:p>
      </dgm:t>
    </dgm:pt>
    <dgm:pt modelId="{20D289A3-99EA-4680-B1F6-F2A7B0FE47AB}">
      <dgm:prSet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± adjectif </a:t>
          </a:r>
        </a:p>
      </dgm:t>
    </dgm:pt>
    <dgm:pt modelId="{8D0D6AF2-2463-445B-9924-601AE2BAB139}" type="parTrans" cxnId="{9EEABCCB-A355-4438-B88E-CE9553DA33DF}">
      <dgm:prSet/>
      <dgm:spPr/>
      <dgm:t>
        <a:bodyPr/>
        <a:lstStyle/>
        <a:p>
          <a:endParaRPr lang="fr-FR"/>
        </a:p>
      </dgm:t>
    </dgm:pt>
    <dgm:pt modelId="{E0748021-FB9B-41A1-9C82-70020B80E105}" type="sibTrans" cxnId="{9EEABCCB-A355-4438-B88E-CE9553DA33DF}">
      <dgm:prSet/>
      <dgm:spPr/>
      <dgm:t>
        <a:bodyPr/>
        <a:lstStyle/>
        <a:p>
          <a:endParaRPr lang="fr-FR"/>
        </a:p>
      </dgm:t>
    </dgm:pt>
    <dgm:pt modelId="{5AEA3426-F957-4BC8-A95E-BC549AD57DEA}" type="pres">
      <dgm:prSet presAssocID="{7B19F715-FA71-4734-A109-4411E83D8E58}" presName="linearFlow" presStyleCnt="0">
        <dgm:presLayoutVars>
          <dgm:dir/>
          <dgm:resizeHandles val="exact"/>
        </dgm:presLayoutVars>
      </dgm:prSet>
      <dgm:spPr/>
    </dgm:pt>
    <dgm:pt modelId="{B27083C9-F8E3-4A7D-A5B2-25A2CC52975C}" type="pres">
      <dgm:prSet presAssocID="{F72F3204-9171-4582-937D-D0D0651B4FB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1B79EA-61D2-47A7-9972-2EB04EC67DC6}" type="pres">
      <dgm:prSet presAssocID="{44614CF5-B454-4BDD-82BB-7DDC9EAFEAE9}" presName="spacerL" presStyleCnt="0"/>
      <dgm:spPr/>
    </dgm:pt>
    <dgm:pt modelId="{81E0927D-D2FC-492D-9B58-9C8C2F2A75D1}" type="pres">
      <dgm:prSet presAssocID="{44614CF5-B454-4BDD-82BB-7DDC9EAFEAE9}" presName="sibTrans" presStyleLbl="sibTrans2D1" presStyleIdx="0" presStyleCnt="3"/>
      <dgm:spPr/>
      <dgm:t>
        <a:bodyPr/>
        <a:lstStyle/>
        <a:p>
          <a:endParaRPr lang="fr-FR"/>
        </a:p>
      </dgm:t>
    </dgm:pt>
    <dgm:pt modelId="{C1FF9A30-595E-4F15-BCD4-39F3FA0EFD22}" type="pres">
      <dgm:prSet presAssocID="{44614CF5-B454-4BDD-82BB-7DDC9EAFEAE9}" presName="spacerR" presStyleCnt="0"/>
      <dgm:spPr/>
    </dgm:pt>
    <dgm:pt modelId="{A181E401-43DF-4C40-8DC3-71B4C4EA33F4}" type="pres">
      <dgm:prSet presAssocID="{20D289A3-99EA-4680-B1F6-F2A7B0FE47AB}" presName="node" presStyleLbl="node1" presStyleIdx="1" presStyleCnt="4" custLinFactX="158081" custLinFactNeighborX="200000" custLinFactNeighborY="-65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0E6959-E674-4F91-9E65-CCEB1B8178E3}" type="pres">
      <dgm:prSet presAssocID="{E0748021-FB9B-41A1-9C82-70020B80E105}" presName="spacerL" presStyleCnt="0"/>
      <dgm:spPr/>
    </dgm:pt>
    <dgm:pt modelId="{9321E355-EBD3-4AFD-B41B-75FC357558D0}" type="pres">
      <dgm:prSet presAssocID="{E0748021-FB9B-41A1-9C82-70020B80E105}" presName="sibTrans" presStyleLbl="sibTrans2D1" presStyleIdx="1" presStyleCnt="3"/>
      <dgm:spPr/>
      <dgm:t>
        <a:bodyPr/>
        <a:lstStyle/>
        <a:p>
          <a:endParaRPr lang="fr-FR"/>
        </a:p>
      </dgm:t>
    </dgm:pt>
    <dgm:pt modelId="{6CC0F821-FBDD-4D15-B718-F850E5C102DD}" type="pres">
      <dgm:prSet presAssocID="{E0748021-FB9B-41A1-9C82-70020B80E105}" presName="spacerR" presStyleCnt="0"/>
      <dgm:spPr/>
    </dgm:pt>
    <dgm:pt modelId="{10F60DD5-294A-45E5-ABE1-D030067606A8}" type="pres">
      <dgm:prSet presAssocID="{AA215702-FCD9-40BA-8603-8A4DAE06ACAE}" presName="node" presStyleLbl="node1" presStyleIdx="2" presStyleCnt="4" custLinFactX="-166797" custLinFactNeighborX="-200000" custLinFactNeighborY="-10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EB7820-8D6A-4C3A-88AD-7D7B2AEDF834}" type="pres">
      <dgm:prSet presAssocID="{2AB9614D-CE82-41F3-8378-DEDD017F000C}" presName="spacerL" presStyleCnt="0"/>
      <dgm:spPr/>
    </dgm:pt>
    <dgm:pt modelId="{BA004F6D-C247-4A78-9016-A4B827CE7C9D}" type="pres">
      <dgm:prSet presAssocID="{2AB9614D-CE82-41F3-8378-DEDD017F000C}" presName="sibTrans" presStyleLbl="sibTrans2D1" presStyleIdx="2" presStyleCnt="3"/>
      <dgm:spPr/>
      <dgm:t>
        <a:bodyPr/>
        <a:lstStyle/>
        <a:p>
          <a:endParaRPr lang="fr-FR"/>
        </a:p>
      </dgm:t>
    </dgm:pt>
    <dgm:pt modelId="{48BCE81C-6E14-4E1C-99E4-1C046C7D1DA2}" type="pres">
      <dgm:prSet presAssocID="{2AB9614D-CE82-41F3-8378-DEDD017F000C}" presName="spacerR" presStyleCnt="0"/>
      <dgm:spPr/>
    </dgm:pt>
    <dgm:pt modelId="{1B9AA6E7-1BB2-4485-B215-750842B0377F}" type="pres">
      <dgm:prSet presAssocID="{1067C7FB-0A7F-4DBF-BDE1-87FD412522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EEABCCB-A355-4438-B88E-CE9553DA33DF}" srcId="{7B19F715-FA71-4734-A109-4411E83D8E58}" destId="{20D289A3-99EA-4680-B1F6-F2A7B0FE47AB}" srcOrd="1" destOrd="0" parTransId="{8D0D6AF2-2463-445B-9924-601AE2BAB139}" sibTransId="{E0748021-FB9B-41A1-9C82-70020B80E105}"/>
    <dgm:cxn modelId="{6E9E9260-17E1-4E87-A04E-AAD3E1B89F4C}" type="presOf" srcId="{AA215702-FCD9-40BA-8603-8A4DAE06ACAE}" destId="{10F60DD5-294A-45E5-ABE1-D030067606A8}" srcOrd="0" destOrd="0" presId="urn:microsoft.com/office/officeart/2005/8/layout/equation1"/>
    <dgm:cxn modelId="{B9B0081A-656C-4E2E-872D-BE4C3CEE00C9}" type="presOf" srcId="{F72F3204-9171-4582-937D-D0D0651B4FBA}" destId="{B27083C9-F8E3-4A7D-A5B2-25A2CC52975C}" srcOrd="0" destOrd="0" presId="urn:microsoft.com/office/officeart/2005/8/layout/equation1"/>
    <dgm:cxn modelId="{77C6221B-CF74-4718-8366-51657788EBA8}" type="presOf" srcId="{1067C7FB-0A7F-4DBF-BDE1-87FD41252247}" destId="{1B9AA6E7-1BB2-4485-B215-750842B0377F}" srcOrd="0" destOrd="0" presId="urn:microsoft.com/office/officeart/2005/8/layout/equation1"/>
    <dgm:cxn modelId="{9930CB73-8860-47BE-A6E5-EF28E5A8DE1A}" type="presOf" srcId="{7B19F715-FA71-4734-A109-4411E83D8E58}" destId="{5AEA3426-F957-4BC8-A95E-BC549AD57DEA}" srcOrd="0" destOrd="0" presId="urn:microsoft.com/office/officeart/2005/8/layout/equation1"/>
    <dgm:cxn modelId="{A1943532-5066-41A4-8BA2-96B7D08B7DB2}" srcId="{7B19F715-FA71-4734-A109-4411E83D8E58}" destId="{AA215702-FCD9-40BA-8603-8A4DAE06ACAE}" srcOrd="2" destOrd="0" parTransId="{B423D5BA-1B84-42CC-8734-7A25D7FCF2FD}" sibTransId="{2AB9614D-CE82-41F3-8378-DEDD017F000C}"/>
    <dgm:cxn modelId="{F209CCA8-EB06-4E43-B5E3-6524111F24B7}" type="presOf" srcId="{20D289A3-99EA-4680-B1F6-F2A7B0FE47AB}" destId="{A181E401-43DF-4C40-8DC3-71B4C4EA33F4}" srcOrd="0" destOrd="0" presId="urn:microsoft.com/office/officeart/2005/8/layout/equation1"/>
    <dgm:cxn modelId="{AAE287F5-DF66-40EB-A29D-7EFBF33A8672}" srcId="{7B19F715-FA71-4734-A109-4411E83D8E58}" destId="{F72F3204-9171-4582-937D-D0D0651B4FBA}" srcOrd="0" destOrd="0" parTransId="{55FFD308-9652-4A96-9C11-60BE7D24C8AD}" sibTransId="{44614CF5-B454-4BDD-82BB-7DDC9EAFEAE9}"/>
    <dgm:cxn modelId="{0F2EC2FD-97A1-4A03-BB8C-71F1778D1067}" type="presOf" srcId="{E0748021-FB9B-41A1-9C82-70020B80E105}" destId="{9321E355-EBD3-4AFD-B41B-75FC357558D0}" srcOrd="0" destOrd="0" presId="urn:microsoft.com/office/officeart/2005/8/layout/equation1"/>
    <dgm:cxn modelId="{5CAF2327-0ECC-414F-A6C6-40632071263F}" type="presOf" srcId="{2AB9614D-CE82-41F3-8378-DEDD017F000C}" destId="{BA004F6D-C247-4A78-9016-A4B827CE7C9D}" srcOrd="0" destOrd="0" presId="urn:microsoft.com/office/officeart/2005/8/layout/equation1"/>
    <dgm:cxn modelId="{71C835EF-D6CC-4143-887B-589EE6A3BFA7}" type="presOf" srcId="{44614CF5-B454-4BDD-82BB-7DDC9EAFEAE9}" destId="{81E0927D-D2FC-492D-9B58-9C8C2F2A75D1}" srcOrd="0" destOrd="0" presId="urn:microsoft.com/office/officeart/2005/8/layout/equation1"/>
    <dgm:cxn modelId="{1ACF180F-ACA1-4376-9405-8E7597B15AB0}" srcId="{7B19F715-FA71-4734-A109-4411E83D8E58}" destId="{1067C7FB-0A7F-4DBF-BDE1-87FD41252247}" srcOrd="3" destOrd="0" parTransId="{01236C82-2F27-4554-80A4-102B5FF5F847}" sibTransId="{F0C663AA-56BA-461A-9DAD-FFF8AAFDBC74}"/>
    <dgm:cxn modelId="{4DE0DAB4-EE5F-42E7-86EB-995CC3B26B94}" type="presParOf" srcId="{5AEA3426-F957-4BC8-A95E-BC549AD57DEA}" destId="{B27083C9-F8E3-4A7D-A5B2-25A2CC52975C}" srcOrd="0" destOrd="0" presId="urn:microsoft.com/office/officeart/2005/8/layout/equation1"/>
    <dgm:cxn modelId="{723C82C7-6C10-4A62-8363-EBCB91FFE3A8}" type="presParOf" srcId="{5AEA3426-F957-4BC8-A95E-BC549AD57DEA}" destId="{681B79EA-61D2-47A7-9972-2EB04EC67DC6}" srcOrd="1" destOrd="0" presId="urn:microsoft.com/office/officeart/2005/8/layout/equation1"/>
    <dgm:cxn modelId="{AC8BB50A-8A02-4BF1-9D8D-EA6FB501AC86}" type="presParOf" srcId="{5AEA3426-F957-4BC8-A95E-BC549AD57DEA}" destId="{81E0927D-D2FC-492D-9B58-9C8C2F2A75D1}" srcOrd="2" destOrd="0" presId="urn:microsoft.com/office/officeart/2005/8/layout/equation1"/>
    <dgm:cxn modelId="{DF33CC5B-4AFE-4B4E-84E3-2F73820504C0}" type="presParOf" srcId="{5AEA3426-F957-4BC8-A95E-BC549AD57DEA}" destId="{C1FF9A30-595E-4F15-BCD4-39F3FA0EFD22}" srcOrd="3" destOrd="0" presId="urn:microsoft.com/office/officeart/2005/8/layout/equation1"/>
    <dgm:cxn modelId="{5527052D-73B5-4594-87BA-3E45568A737C}" type="presParOf" srcId="{5AEA3426-F957-4BC8-A95E-BC549AD57DEA}" destId="{A181E401-43DF-4C40-8DC3-71B4C4EA33F4}" srcOrd="4" destOrd="0" presId="urn:microsoft.com/office/officeart/2005/8/layout/equation1"/>
    <dgm:cxn modelId="{3AE2C79A-69D8-48F8-8E56-5B15F16B43CB}" type="presParOf" srcId="{5AEA3426-F957-4BC8-A95E-BC549AD57DEA}" destId="{9C0E6959-E674-4F91-9E65-CCEB1B8178E3}" srcOrd="5" destOrd="0" presId="urn:microsoft.com/office/officeart/2005/8/layout/equation1"/>
    <dgm:cxn modelId="{DCFC0D0F-CD59-4BD6-A610-27DE68E037AF}" type="presParOf" srcId="{5AEA3426-F957-4BC8-A95E-BC549AD57DEA}" destId="{9321E355-EBD3-4AFD-B41B-75FC357558D0}" srcOrd="6" destOrd="0" presId="urn:microsoft.com/office/officeart/2005/8/layout/equation1"/>
    <dgm:cxn modelId="{E2C55892-ACE9-43AE-A0CA-0112039B1978}" type="presParOf" srcId="{5AEA3426-F957-4BC8-A95E-BC549AD57DEA}" destId="{6CC0F821-FBDD-4D15-B718-F850E5C102DD}" srcOrd="7" destOrd="0" presId="urn:microsoft.com/office/officeart/2005/8/layout/equation1"/>
    <dgm:cxn modelId="{EE4D27E1-1C70-4613-B41A-96A9F443E441}" type="presParOf" srcId="{5AEA3426-F957-4BC8-A95E-BC549AD57DEA}" destId="{10F60DD5-294A-45E5-ABE1-D030067606A8}" srcOrd="8" destOrd="0" presId="urn:microsoft.com/office/officeart/2005/8/layout/equation1"/>
    <dgm:cxn modelId="{FC53F56E-62AF-4E4C-81B7-37AFAC9030F1}" type="presParOf" srcId="{5AEA3426-F957-4BC8-A95E-BC549AD57DEA}" destId="{D9EB7820-8D6A-4C3A-88AD-7D7B2AEDF834}" srcOrd="9" destOrd="0" presId="urn:microsoft.com/office/officeart/2005/8/layout/equation1"/>
    <dgm:cxn modelId="{48B4D4D3-9D39-4D49-9A1A-07DDBDF7D709}" type="presParOf" srcId="{5AEA3426-F957-4BC8-A95E-BC549AD57DEA}" destId="{BA004F6D-C247-4A78-9016-A4B827CE7C9D}" srcOrd="10" destOrd="0" presId="urn:microsoft.com/office/officeart/2005/8/layout/equation1"/>
    <dgm:cxn modelId="{0048E3CD-F8F0-4FE7-83CB-E24395ED35DF}" type="presParOf" srcId="{5AEA3426-F957-4BC8-A95E-BC549AD57DEA}" destId="{48BCE81C-6E14-4E1C-99E4-1C046C7D1DA2}" srcOrd="11" destOrd="0" presId="urn:microsoft.com/office/officeart/2005/8/layout/equation1"/>
    <dgm:cxn modelId="{7D503DA7-BFBA-4B32-A77E-415222F239C1}" type="presParOf" srcId="{5AEA3426-F957-4BC8-A95E-BC549AD57DEA}" destId="{1B9AA6E7-1BB2-4485-B215-750842B0377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19F715-FA71-4734-A109-4411E83D8E58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F72F3204-9171-4582-937D-D0D0651B4FBA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Racine</a:t>
          </a:r>
        </a:p>
      </dgm:t>
    </dgm:pt>
    <dgm:pt modelId="{55FFD308-9652-4A96-9C11-60BE7D24C8AD}" type="parTrans" cxnId="{AAE287F5-DF66-40EB-A29D-7EFBF33A8672}">
      <dgm:prSet/>
      <dgm:spPr/>
      <dgm:t>
        <a:bodyPr/>
        <a:lstStyle/>
        <a:p>
          <a:endParaRPr lang="fr-FR"/>
        </a:p>
      </dgm:t>
    </dgm:pt>
    <dgm:pt modelId="{44614CF5-B454-4BDD-82BB-7DDC9EAFEAE9}" type="sibTrans" cxnId="{AAE287F5-DF66-40EB-A29D-7EFBF33A8672}">
      <dgm:prSet/>
      <dgm:spPr/>
      <dgm:t>
        <a:bodyPr/>
        <a:lstStyle/>
        <a:p>
          <a:endParaRPr lang="fr-FR"/>
        </a:p>
      </dgm:t>
    </dgm:pt>
    <dgm:pt modelId="{AA215702-FCD9-40BA-8603-8A4DAE06ACAE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Suffixe</a:t>
          </a:r>
        </a:p>
      </dgm:t>
    </dgm:pt>
    <dgm:pt modelId="{B423D5BA-1B84-42CC-8734-7A25D7FCF2FD}" type="parTrans" cxnId="{A1943532-5066-41A4-8BA2-96B7D08B7DB2}">
      <dgm:prSet/>
      <dgm:spPr/>
      <dgm:t>
        <a:bodyPr/>
        <a:lstStyle/>
        <a:p>
          <a:endParaRPr lang="fr-FR"/>
        </a:p>
      </dgm:t>
    </dgm:pt>
    <dgm:pt modelId="{2AB9614D-CE82-41F3-8378-DEDD017F000C}" type="sibTrans" cxnId="{A1943532-5066-41A4-8BA2-96B7D08B7DB2}">
      <dgm:prSet/>
      <dgm:spPr/>
      <dgm:t>
        <a:bodyPr/>
        <a:lstStyle/>
        <a:p>
          <a:endParaRPr lang="fr-FR"/>
        </a:p>
      </dgm:t>
    </dgm:pt>
    <dgm:pt modelId="{1067C7FB-0A7F-4DBF-BDE1-87FD41252247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Tumeur</a:t>
          </a:r>
        </a:p>
      </dgm:t>
    </dgm:pt>
    <dgm:pt modelId="{01236C82-2F27-4554-80A4-102B5FF5F847}" type="parTrans" cxnId="{1ACF180F-ACA1-4376-9405-8E7597B15AB0}">
      <dgm:prSet/>
      <dgm:spPr/>
      <dgm:t>
        <a:bodyPr/>
        <a:lstStyle/>
        <a:p>
          <a:endParaRPr lang="fr-FR"/>
        </a:p>
      </dgm:t>
    </dgm:pt>
    <dgm:pt modelId="{F0C663AA-56BA-461A-9DAD-FFF8AAFDBC74}" type="sibTrans" cxnId="{1ACF180F-ACA1-4376-9405-8E7597B15AB0}">
      <dgm:prSet/>
      <dgm:spPr/>
      <dgm:t>
        <a:bodyPr/>
        <a:lstStyle/>
        <a:p>
          <a:endParaRPr lang="fr-FR"/>
        </a:p>
      </dgm:t>
    </dgm:pt>
    <dgm:pt modelId="{20D289A3-99EA-4680-B1F6-F2A7B0FE47AB}">
      <dgm:prSet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± adjectif </a:t>
          </a:r>
        </a:p>
      </dgm:t>
    </dgm:pt>
    <dgm:pt modelId="{8D0D6AF2-2463-445B-9924-601AE2BAB139}" type="parTrans" cxnId="{9EEABCCB-A355-4438-B88E-CE9553DA33DF}">
      <dgm:prSet/>
      <dgm:spPr/>
      <dgm:t>
        <a:bodyPr/>
        <a:lstStyle/>
        <a:p>
          <a:endParaRPr lang="fr-FR"/>
        </a:p>
      </dgm:t>
    </dgm:pt>
    <dgm:pt modelId="{E0748021-FB9B-41A1-9C82-70020B80E105}" type="sibTrans" cxnId="{9EEABCCB-A355-4438-B88E-CE9553DA33DF}">
      <dgm:prSet/>
      <dgm:spPr/>
      <dgm:t>
        <a:bodyPr/>
        <a:lstStyle/>
        <a:p>
          <a:endParaRPr lang="fr-FR"/>
        </a:p>
      </dgm:t>
    </dgm:pt>
    <dgm:pt modelId="{5AEA3426-F957-4BC8-A95E-BC549AD57DEA}" type="pres">
      <dgm:prSet presAssocID="{7B19F715-FA71-4734-A109-4411E83D8E58}" presName="linearFlow" presStyleCnt="0">
        <dgm:presLayoutVars>
          <dgm:dir/>
          <dgm:resizeHandles val="exact"/>
        </dgm:presLayoutVars>
      </dgm:prSet>
      <dgm:spPr/>
    </dgm:pt>
    <dgm:pt modelId="{B27083C9-F8E3-4A7D-A5B2-25A2CC52975C}" type="pres">
      <dgm:prSet presAssocID="{F72F3204-9171-4582-937D-D0D0651B4FB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1B79EA-61D2-47A7-9972-2EB04EC67DC6}" type="pres">
      <dgm:prSet presAssocID="{44614CF5-B454-4BDD-82BB-7DDC9EAFEAE9}" presName="spacerL" presStyleCnt="0"/>
      <dgm:spPr/>
    </dgm:pt>
    <dgm:pt modelId="{81E0927D-D2FC-492D-9B58-9C8C2F2A75D1}" type="pres">
      <dgm:prSet presAssocID="{44614CF5-B454-4BDD-82BB-7DDC9EAFEAE9}" presName="sibTrans" presStyleLbl="sibTrans2D1" presStyleIdx="0" presStyleCnt="3"/>
      <dgm:spPr/>
      <dgm:t>
        <a:bodyPr/>
        <a:lstStyle/>
        <a:p>
          <a:endParaRPr lang="fr-FR"/>
        </a:p>
      </dgm:t>
    </dgm:pt>
    <dgm:pt modelId="{C1FF9A30-595E-4F15-BCD4-39F3FA0EFD22}" type="pres">
      <dgm:prSet presAssocID="{44614CF5-B454-4BDD-82BB-7DDC9EAFEAE9}" presName="spacerR" presStyleCnt="0"/>
      <dgm:spPr/>
    </dgm:pt>
    <dgm:pt modelId="{A181E401-43DF-4C40-8DC3-71B4C4EA33F4}" type="pres">
      <dgm:prSet presAssocID="{20D289A3-99EA-4680-B1F6-F2A7B0FE47AB}" presName="node" presStyleLbl="node1" presStyleIdx="1" presStyleCnt="4" custLinFactX="158081" custLinFactNeighborX="200000" custLinFactNeighborY="-65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0E6959-E674-4F91-9E65-CCEB1B8178E3}" type="pres">
      <dgm:prSet presAssocID="{E0748021-FB9B-41A1-9C82-70020B80E105}" presName="spacerL" presStyleCnt="0"/>
      <dgm:spPr/>
    </dgm:pt>
    <dgm:pt modelId="{9321E355-EBD3-4AFD-B41B-75FC357558D0}" type="pres">
      <dgm:prSet presAssocID="{E0748021-FB9B-41A1-9C82-70020B80E105}" presName="sibTrans" presStyleLbl="sibTrans2D1" presStyleIdx="1" presStyleCnt="3"/>
      <dgm:spPr/>
      <dgm:t>
        <a:bodyPr/>
        <a:lstStyle/>
        <a:p>
          <a:endParaRPr lang="fr-FR"/>
        </a:p>
      </dgm:t>
    </dgm:pt>
    <dgm:pt modelId="{6CC0F821-FBDD-4D15-B718-F850E5C102DD}" type="pres">
      <dgm:prSet presAssocID="{E0748021-FB9B-41A1-9C82-70020B80E105}" presName="spacerR" presStyleCnt="0"/>
      <dgm:spPr/>
    </dgm:pt>
    <dgm:pt modelId="{10F60DD5-294A-45E5-ABE1-D030067606A8}" type="pres">
      <dgm:prSet presAssocID="{AA215702-FCD9-40BA-8603-8A4DAE06ACAE}" presName="node" presStyleLbl="node1" presStyleIdx="2" presStyleCnt="4" custLinFactX="-166797" custLinFactNeighborX="-200000" custLinFactNeighborY="-10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EB7820-8D6A-4C3A-88AD-7D7B2AEDF834}" type="pres">
      <dgm:prSet presAssocID="{2AB9614D-CE82-41F3-8378-DEDD017F000C}" presName="spacerL" presStyleCnt="0"/>
      <dgm:spPr/>
    </dgm:pt>
    <dgm:pt modelId="{BA004F6D-C247-4A78-9016-A4B827CE7C9D}" type="pres">
      <dgm:prSet presAssocID="{2AB9614D-CE82-41F3-8378-DEDD017F000C}" presName="sibTrans" presStyleLbl="sibTrans2D1" presStyleIdx="2" presStyleCnt="3"/>
      <dgm:spPr/>
      <dgm:t>
        <a:bodyPr/>
        <a:lstStyle/>
        <a:p>
          <a:endParaRPr lang="fr-FR"/>
        </a:p>
      </dgm:t>
    </dgm:pt>
    <dgm:pt modelId="{48BCE81C-6E14-4E1C-99E4-1C046C7D1DA2}" type="pres">
      <dgm:prSet presAssocID="{2AB9614D-CE82-41F3-8378-DEDD017F000C}" presName="spacerR" presStyleCnt="0"/>
      <dgm:spPr/>
    </dgm:pt>
    <dgm:pt modelId="{1B9AA6E7-1BB2-4485-B215-750842B0377F}" type="pres">
      <dgm:prSet presAssocID="{1067C7FB-0A7F-4DBF-BDE1-87FD412522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EEABCCB-A355-4438-B88E-CE9553DA33DF}" srcId="{7B19F715-FA71-4734-A109-4411E83D8E58}" destId="{20D289A3-99EA-4680-B1F6-F2A7B0FE47AB}" srcOrd="1" destOrd="0" parTransId="{8D0D6AF2-2463-445B-9924-601AE2BAB139}" sibTransId="{E0748021-FB9B-41A1-9C82-70020B80E105}"/>
    <dgm:cxn modelId="{6E9E9260-17E1-4E87-A04E-AAD3E1B89F4C}" type="presOf" srcId="{AA215702-FCD9-40BA-8603-8A4DAE06ACAE}" destId="{10F60DD5-294A-45E5-ABE1-D030067606A8}" srcOrd="0" destOrd="0" presId="urn:microsoft.com/office/officeart/2005/8/layout/equation1"/>
    <dgm:cxn modelId="{B9B0081A-656C-4E2E-872D-BE4C3CEE00C9}" type="presOf" srcId="{F72F3204-9171-4582-937D-D0D0651B4FBA}" destId="{B27083C9-F8E3-4A7D-A5B2-25A2CC52975C}" srcOrd="0" destOrd="0" presId="urn:microsoft.com/office/officeart/2005/8/layout/equation1"/>
    <dgm:cxn modelId="{77C6221B-CF74-4718-8366-51657788EBA8}" type="presOf" srcId="{1067C7FB-0A7F-4DBF-BDE1-87FD41252247}" destId="{1B9AA6E7-1BB2-4485-B215-750842B0377F}" srcOrd="0" destOrd="0" presId="urn:microsoft.com/office/officeart/2005/8/layout/equation1"/>
    <dgm:cxn modelId="{9930CB73-8860-47BE-A6E5-EF28E5A8DE1A}" type="presOf" srcId="{7B19F715-FA71-4734-A109-4411E83D8E58}" destId="{5AEA3426-F957-4BC8-A95E-BC549AD57DEA}" srcOrd="0" destOrd="0" presId="urn:microsoft.com/office/officeart/2005/8/layout/equation1"/>
    <dgm:cxn modelId="{A1943532-5066-41A4-8BA2-96B7D08B7DB2}" srcId="{7B19F715-FA71-4734-A109-4411E83D8E58}" destId="{AA215702-FCD9-40BA-8603-8A4DAE06ACAE}" srcOrd="2" destOrd="0" parTransId="{B423D5BA-1B84-42CC-8734-7A25D7FCF2FD}" sibTransId="{2AB9614D-CE82-41F3-8378-DEDD017F000C}"/>
    <dgm:cxn modelId="{F209CCA8-EB06-4E43-B5E3-6524111F24B7}" type="presOf" srcId="{20D289A3-99EA-4680-B1F6-F2A7B0FE47AB}" destId="{A181E401-43DF-4C40-8DC3-71B4C4EA33F4}" srcOrd="0" destOrd="0" presId="urn:microsoft.com/office/officeart/2005/8/layout/equation1"/>
    <dgm:cxn modelId="{AAE287F5-DF66-40EB-A29D-7EFBF33A8672}" srcId="{7B19F715-FA71-4734-A109-4411E83D8E58}" destId="{F72F3204-9171-4582-937D-D0D0651B4FBA}" srcOrd="0" destOrd="0" parTransId="{55FFD308-9652-4A96-9C11-60BE7D24C8AD}" sibTransId="{44614CF5-B454-4BDD-82BB-7DDC9EAFEAE9}"/>
    <dgm:cxn modelId="{0F2EC2FD-97A1-4A03-BB8C-71F1778D1067}" type="presOf" srcId="{E0748021-FB9B-41A1-9C82-70020B80E105}" destId="{9321E355-EBD3-4AFD-B41B-75FC357558D0}" srcOrd="0" destOrd="0" presId="urn:microsoft.com/office/officeart/2005/8/layout/equation1"/>
    <dgm:cxn modelId="{5CAF2327-0ECC-414F-A6C6-40632071263F}" type="presOf" srcId="{2AB9614D-CE82-41F3-8378-DEDD017F000C}" destId="{BA004F6D-C247-4A78-9016-A4B827CE7C9D}" srcOrd="0" destOrd="0" presId="urn:microsoft.com/office/officeart/2005/8/layout/equation1"/>
    <dgm:cxn modelId="{71C835EF-D6CC-4143-887B-589EE6A3BFA7}" type="presOf" srcId="{44614CF5-B454-4BDD-82BB-7DDC9EAFEAE9}" destId="{81E0927D-D2FC-492D-9B58-9C8C2F2A75D1}" srcOrd="0" destOrd="0" presId="urn:microsoft.com/office/officeart/2005/8/layout/equation1"/>
    <dgm:cxn modelId="{1ACF180F-ACA1-4376-9405-8E7597B15AB0}" srcId="{7B19F715-FA71-4734-A109-4411E83D8E58}" destId="{1067C7FB-0A7F-4DBF-BDE1-87FD41252247}" srcOrd="3" destOrd="0" parTransId="{01236C82-2F27-4554-80A4-102B5FF5F847}" sibTransId="{F0C663AA-56BA-461A-9DAD-FFF8AAFDBC74}"/>
    <dgm:cxn modelId="{4DE0DAB4-EE5F-42E7-86EB-995CC3B26B94}" type="presParOf" srcId="{5AEA3426-F957-4BC8-A95E-BC549AD57DEA}" destId="{B27083C9-F8E3-4A7D-A5B2-25A2CC52975C}" srcOrd="0" destOrd="0" presId="urn:microsoft.com/office/officeart/2005/8/layout/equation1"/>
    <dgm:cxn modelId="{723C82C7-6C10-4A62-8363-EBCB91FFE3A8}" type="presParOf" srcId="{5AEA3426-F957-4BC8-A95E-BC549AD57DEA}" destId="{681B79EA-61D2-47A7-9972-2EB04EC67DC6}" srcOrd="1" destOrd="0" presId="urn:microsoft.com/office/officeart/2005/8/layout/equation1"/>
    <dgm:cxn modelId="{AC8BB50A-8A02-4BF1-9D8D-EA6FB501AC86}" type="presParOf" srcId="{5AEA3426-F957-4BC8-A95E-BC549AD57DEA}" destId="{81E0927D-D2FC-492D-9B58-9C8C2F2A75D1}" srcOrd="2" destOrd="0" presId="urn:microsoft.com/office/officeart/2005/8/layout/equation1"/>
    <dgm:cxn modelId="{DF33CC5B-4AFE-4B4E-84E3-2F73820504C0}" type="presParOf" srcId="{5AEA3426-F957-4BC8-A95E-BC549AD57DEA}" destId="{C1FF9A30-595E-4F15-BCD4-39F3FA0EFD22}" srcOrd="3" destOrd="0" presId="urn:microsoft.com/office/officeart/2005/8/layout/equation1"/>
    <dgm:cxn modelId="{5527052D-73B5-4594-87BA-3E45568A737C}" type="presParOf" srcId="{5AEA3426-F957-4BC8-A95E-BC549AD57DEA}" destId="{A181E401-43DF-4C40-8DC3-71B4C4EA33F4}" srcOrd="4" destOrd="0" presId="urn:microsoft.com/office/officeart/2005/8/layout/equation1"/>
    <dgm:cxn modelId="{3AE2C79A-69D8-48F8-8E56-5B15F16B43CB}" type="presParOf" srcId="{5AEA3426-F957-4BC8-A95E-BC549AD57DEA}" destId="{9C0E6959-E674-4F91-9E65-CCEB1B8178E3}" srcOrd="5" destOrd="0" presId="urn:microsoft.com/office/officeart/2005/8/layout/equation1"/>
    <dgm:cxn modelId="{DCFC0D0F-CD59-4BD6-A610-27DE68E037AF}" type="presParOf" srcId="{5AEA3426-F957-4BC8-A95E-BC549AD57DEA}" destId="{9321E355-EBD3-4AFD-B41B-75FC357558D0}" srcOrd="6" destOrd="0" presId="urn:microsoft.com/office/officeart/2005/8/layout/equation1"/>
    <dgm:cxn modelId="{E2C55892-ACE9-43AE-A0CA-0112039B1978}" type="presParOf" srcId="{5AEA3426-F957-4BC8-A95E-BC549AD57DEA}" destId="{6CC0F821-FBDD-4D15-B718-F850E5C102DD}" srcOrd="7" destOrd="0" presId="urn:microsoft.com/office/officeart/2005/8/layout/equation1"/>
    <dgm:cxn modelId="{EE4D27E1-1C70-4613-B41A-96A9F443E441}" type="presParOf" srcId="{5AEA3426-F957-4BC8-A95E-BC549AD57DEA}" destId="{10F60DD5-294A-45E5-ABE1-D030067606A8}" srcOrd="8" destOrd="0" presId="urn:microsoft.com/office/officeart/2005/8/layout/equation1"/>
    <dgm:cxn modelId="{FC53F56E-62AF-4E4C-81B7-37AFAC9030F1}" type="presParOf" srcId="{5AEA3426-F957-4BC8-A95E-BC549AD57DEA}" destId="{D9EB7820-8D6A-4C3A-88AD-7D7B2AEDF834}" srcOrd="9" destOrd="0" presId="urn:microsoft.com/office/officeart/2005/8/layout/equation1"/>
    <dgm:cxn modelId="{48B4D4D3-9D39-4D49-9A1A-07DDBDF7D709}" type="presParOf" srcId="{5AEA3426-F957-4BC8-A95E-BC549AD57DEA}" destId="{BA004F6D-C247-4A78-9016-A4B827CE7C9D}" srcOrd="10" destOrd="0" presId="urn:microsoft.com/office/officeart/2005/8/layout/equation1"/>
    <dgm:cxn modelId="{0048E3CD-F8F0-4FE7-83CB-E24395ED35DF}" type="presParOf" srcId="{5AEA3426-F957-4BC8-A95E-BC549AD57DEA}" destId="{48BCE81C-6E14-4E1C-99E4-1C046C7D1DA2}" srcOrd="11" destOrd="0" presId="urn:microsoft.com/office/officeart/2005/8/layout/equation1"/>
    <dgm:cxn modelId="{7D503DA7-BFBA-4B32-A77E-415222F239C1}" type="presParOf" srcId="{5AEA3426-F957-4BC8-A95E-BC549AD57DEA}" destId="{1B9AA6E7-1BB2-4485-B215-750842B0377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B19F715-FA71-4734-A109-4411E83D8E58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F72F3204-9171-4582-937D-D0D0651B4FBA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Racine</a:t>
          </a:r>
        </a:p>
      </dgm:t>
    </dgm:pt>
    <dgm:pt modelId="{55FFD308-9652-4A96-9C11-60BE7D24C8AD}" type="parTrans" cxnId="{AAE287F5-DF66-40EB-A29D-7EFBF33A8672}">
      <dgm:prSet/>
      <dgm:spPr/>
      <dgm:t>
        <a:bodyPr/>
        <a:lstStyle/>
        <a:p>
          <a:endParaRPr lang="fr-FR"/>
        </a:p>
      </dgm:t>
    </dgm:pt>
    <dgm:pt modelId="{44614CF5-B454-4BDD-82BB-7DDC9EAFEAE9}" type="sibTrans" cxnId="{AAE287F5-DF66-40EB-A29D-7EFBF33A8672}">
      <dgm:prSet/>
      <dgm:spPr/>
      <dgm:t>
        <a:bodyPr/>
        <a:lstStyle/>
        <a:p>
          <a:endParaRPr lang="fr-FR"/>
        </a:p>
      </dgm:t>
    </dgm:pt>
    <dgm:pt modelId="{AA215702-FCD9-40BA-8603-8A4DAE06ACAE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Suffixe</a:t>
          </a:r>
        </a:p>
      </dgm:t>
    </dgm:pt>
    <dgm:pt modelId="{B423D5BA-1B84-42CC-8734-7A25D7FCF2FD}" type="parTrans" cxnId="{A1943532-5066-41A4-8BA2-96B7D08B7DB2}">
      <dgm:prSet/>
      <dgm:spPr/>
      <dgm:t>
        <a:bodyPr/>
        <a:lstStyle/>
        <a:p>
          <a:endParaRPr lang="fr-FR"/>
        </a:p>
      </dgm:t>
    </dgm:pt>
    <dgm:pt modelId="{2AB9614D-CE82-41F3-8378-DEDD017F000C}" type="sibTrans" cxnId="{A1943532-5066-41A4-8BA2-96B7D08B7DB2}">
      <dgm:prSet/>
      <dgm:spPr/>
      <dgm:t>
        <a:bodyPr/>
        <a:lstStyle/>
        <a:p>
          <a:endParaRPr lang="fr-FR"/>
        </a:p>
      </dgm:t>
    </dgm:pt>
    <dgm:pt modelId="{1067C7FB-0A7F-4DBF-BDE1-87FD41252247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Tumeur</a:t>
          </a:r>
        </a:p>
      </dgm:t>
    </dgm:pt>
    <dgm:pt modelId="{01236C82-2F27-4554-80A4-102B5FF5F847}" type="parTrans" cxnId="{1ACF180F-ACA1-4376-9405-8E7597B15AB0}">
      <dgm:prSet/>
      <dgm:spPr/>
      <dgm:t>
        <a:bodyPr/>
        <a:lstStyle/>
        <a:p>
          <a:endParaRPr lang="fr-FR"/>
        </a:p>
      </dgm:t>
    </dgm:pt>
    <dgm:pt modelId="{F0C663AA-56BA-461A-9DAD-FFF8AAFDBC74}" type="sibTrans" cxnId="{1ACF180F-ACA1-4376-9405-8E7597B15AB0}">
      <dgm:prSet/>
      <dgm:spPr/>
      <dgm:t>
        <a:bodyPr/>
        <a:lstStyle/>
        <a:p>
          <a:endParaRPr lang="fr-FR"/>
        </a:p>
      </dgm:t>
    </dgm:pt>
    <dgm:pt modelId="{20D289A3-99EA-4680-B1F6-F2A7B0FE47AB}">
      <dgm:prSet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± adjectif </a:t>
          </a:r>
        </a:p>
      </dgm:t>
    </dgm:pt>
    <dgm:pt modelId="{8D0D6AF2-2463-445B-9924-601AE2BAB139}" type="parTrans" cxnId="{9EEABCCB-A355-4438-B88E-CE9553DA33DF}">
      <dgm:prSet/>
      <dgm:spPr/>
      <dgm:t>
        <a:bodyPr/>
        <a:lstStyle/>
        <a:p>
          <a:endParaRPr lang="fr-FR"/>
        </a:p>
      </dgm:t>
    </dgm:pt>
    <dgm:pt modelId="{E0748021-FB9B-41A1-9C82-70020B80E105}" type="sibTrans" cxnId="{9EEABCCB-A355-4438-B88E-CE9553DA33DF}">
      <dgm:prSet/>
      <dgm:spPr/>
      <dgm:t>
        <a:bodyPr/>
        <a:lstStyle/>
        <a:p>
          <a:endParaRPr lang="fr-FR"/>
        </a:p>
      </dgm:t>
    </dgm:pt>
    <dgm:pt modelId="{5AEA3426-F957-4BC8-A95E-BC549AD57DEA}" type="pres">
      <dgm:prSet presAssocID="{7B19F715-FA71-4734-A109-4411E83D8E58}" presName="linearFlow" presStyleCnt="0">
        <dgm:presLayoutVars>
          <dgm:dir/>
          <dgm:resizeHandles val="exact"/>
        </dgm:presLayoutVars>
      </dgm:prSet>
      <dgm:spPr/>
    </dgm:pt>
    <dgm:pt modelId="{B27083C9-F8E3-4A7D-A5B2-25A2CC52975C}" type="pres">
      <dgm:prSet presAssocID="{F72F3204-9171-4582-937D-D0D0651B4FB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1B79EA-61D2-47A7-9972-2EB04EC67DC6}" type="pres">
      <dgm:prSet presAssocID="{44614CF5-B454-4BDD-82BB-7DDC9EAFEAE9}" presName="spacerL" presStyleCnt="0"/>
      <dgm:spPr/>
    </dgm:pt>
    <dgm:pt modelId="{81E0927D-D2FC-492D-9B58-9C8C2F2A75D1}" type="pres">
      <dgm:prSet presAssocID="{44614CF5-B454-4BDD-82BB-7DDC9EAFEAE9}" presName="sibTrans" presStyleLbl="sibTrans2D1" presStyleIdx="0" presStyleCnt="3"/>
      <dgm:spPr/>
      <dgm:t>
        <a:bodyPr/>
        <a:lstStyle/>
        <a:p>
          <a:endParaRPr lang="fr-FR"/>
        </a:p>
      </dgm:t>
    </dgm:pt>
    <dgm:pt modelId="{C1FF9A30-595E-4F15-BCD4-39F3FA0EFD22}" type="pres">
      <dgm:prSet presAssocID="{44614CF5-B454-4BDD-82BB-7DDC9EAFEAE9}" presName="spacerR" presStyleCnt="0"/>
      <dgm:spPr/>
    </dgm:pt>
    <dgm:pt modelId="{A181E401-43DF-4C40-8DC3-71B4C4EA33F4}" type="pres">
      <dgm:prSet presAssocID="{20D289A3-99EA-4680-B1F6-F2A7B0FE47AB}" presName="node" presStyleLbl="node1" presStyleIdx="1" presStyleCnt="4" custLinFactX="158081" custLinFactNeighborX="200000" custLinFactNeighborY="-65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0E6959-E674-4F91-9E65-CCEB1B8178E3}" type="pres">
      <dgm:prSet presAssocID="{E0748021-FB9B-41A1-9C82-70020B80E105}" presName="spacerL" presStyleCnt="0"/>
      <dgm:spPr/>
    </dgm:pt>
    <dgm:pt modelId="{9321E355-EBD3-4AFD-B41B-75FC357558D0}" type="pres">
      <dgm:prSet presAssocID="{E0748021-FB9B-41A1-9C82-70020B80E105}" presName="sibTrans" presStyleLbl="sibTrans2D1" presStyleIdx="1" presStyleCnt="3"/>
      <dgm:spPr/>
      <dgm:t>
        <a:bodyPr/>
        <a:lstStyle/>
        <a:p>
          <a:endParaRPr lang="fr-FR"/>
        </a:p>
      </dgm:t>
    </dgm:pt>
    <dgm:pt modelId="{6CC0F821-FBDD-4D15-B718-F850E5C102DD}" type="pres">
      <dgm:prSet presAssocID="{E0748021-FB9B-41A1-9C82-70020B80E105}" presName="spacerR" presStyleCnt="0"/>
      <dgm:spPr/>
    </dgm:pt>
    <dgm:pt modelId="{10F60DD5-294A-45E5-ABE1-D030067606A8}" type="pres">
      <dgm:prSet presAssocID="{AA215702-FCD9-40BA-8603-8A4DAE06ACAE}" presName="node" presStyleLbl="node1" presStyleIdx="2" presStyleCnt="4" custLinFactX="-166797" custLinFactNeighborX="-200000" custLinFactNeighborY="-10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EB7820-8D6A-4C3A-88AD-7D7B2AEDF834}" type="pres">
      <dgm:prSet presAssocID="{2AB9614D-CE82-41F3-8378-DEDD017F000C}" presName="spacerL" presStyleCnt="0"/>
      <dgm:spPr/>
    </dgm:pt>
    <dgm:pt modelId="{BA004F6D-C247-4A78-9016-A4B827CE7C9D}" type="pres">
      <dgm:prSet presAssocID="{2AB9614D-CE82-41F3-8378-DEDD017F000C}" presName="sibTrans" presStyleLbl="sibTrans2D1" presStyleIdx="2" presStyleCnt="3"/>
      <dgm:spPr/>
      <dgm:t>
        <a:bodyPr/>
        <a:lstStyle/>
        <a:p>
          <a:endParaRPr lang="fr-FR"/>
        </a:p>
      </dgm:t>
    </dgm:pt>
    <dgm:pt modelId="{48BCE81C-6E14-4E1C-99E4-1C046C7D1DA2}" type="pres">
      <dgm:prSet presAssocID="{2AB9614D-CE82-41F3-8378-DEDD017F000C}" presName="spacerR" presStyleCnt="0"/>
      <dgm:spPr/>
    </dgm:pt>
    <dgm:pt modelId="{1B9AA6E7-1BB2-4485-B215-750842B0377F}" type="pres">
      <dgm:prSet presAssocID="{1067C7FB-0A7F-4DBF-BDE1-87FD412522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EEABCCB-A355-4438-B88E-CE9553DA33DF}" srcId="{7B19F715-FA71-4734-A109-4411E83D8E58}" destId="{20D289A3-99EA-4680-B1F6-F2A7B0FE47AB}" srcOrd="1" destOrd="0" parTransId="{8D0D6AF2-2463-445B-9924-601AE2BAB139}" sibTransId="{E0748021-FB9B-41A1-9C82-70020B80E105}"/>
    <dgm:cxn modelId="{6E9E9260-17E1-4E87-A04E-AAD3E1B89F4C}" type="presOf" srcId="{AA215702-FCD9-40BA-8603-8A4DAE06ACAE}" destId="{10F60DD5-294A-45E5-ABE1-D030067606A8}" srcOrd="0" destOrd="0" presId="urn:microsoft.com/office/officeart/2005/8/layout/equation1"/>
    <dgm:cxn modelId="{B9B0081A-656C-4E2E-872D-BE4C3CEE00C9}" type="presOf" srcId="{F72F3204-9171-4582-937D-D0D0651B4FBA}" destId="{B27083C9-F8E3-4A7D-A5B2-25A2CC52975C}" srcOrd="0" destOrd="0" presId="urn:microsoft.com/office/officeart/2005/8/layout/equation1"/>
    <dgm:cxn modelId="{77C6221B-CF74-4718-8366-51657788EBA8}" type="presOf" srcId="{1067C7FB-0A7F-4DBF-BDE1-87FD41252247}" destId="{1B9AA6E7-1BB2-4485-B215-750842B0377F}" srcOrd="0" destOrd="0" presId="urn:microsoft.com/office/officeart/2005/8/layout/equation1"/>
    <dgm:cxn modelId="{9930CB73-8860-47BE-A6E5-EF28E5A8DE1A}" type="presOf" srcId="{7B19F715-FA71-4734-A109-4411E83D8E58}" destId="{5AEA3426-F957-4BC8-A95E-BC549AD57DEA}" srcOrd="0" destOrd="0" presId="urn:microsoft.com/office/officeart/2005/8/layout/equation1"/>
    <dgm:cxn modelId="{A1943532-5066-41A4-8BA2-96B7D08B7DB2}" srcId="{7B19F715-FA71-4734-A109-4411E83D8E58}" destId="{AA215702-FCD9-40BA-8603-8A4DAE06ACAE}" srcOrd="2" destOrd="0" parTransId="{B423D5BA-1B84-42CC-8734-7A25D7FCF2FD}" sibTransId="{2AB9614D-CE82-41F3-8378-DEDD017F000C}"/>
    <dgm:cxn modelId="{F209CCA8-EB06-4E43-B5E3-6524111F24B7}" type="presOf" srcId="{20D289A3-99EA-4680-B1F6-F2A7B0FE47AB}" destId="{A181E401-43DF-4C40-8DC3-71B4C4EA33F4}" srcOrd="0" destOrd="0" presId="urn:microsoft.com/office/officeart/2005/8/layout/equation1"/>
    <dgm:cxn modelId="{AAE287F5-DF66-40EB-A29D-7EFBF33A8672}" srcId="{7B19F715-FA71-4734-A109-4411E83D8E58}" destId="{F72F3204-9171-4582-937D-D0D0651B4FBA}" srcOrd="0" destOrd="0" parTransId="{55FFD308-9652-4A96-9C11-60BE7D24C8AD}" sibTransId="{44614CF5-B454-4BDD-82BB-7DDC9EAFEAE9}"/>
    <dgm:cxn modelId="{0F2EC2FD-97A1-4A03-BB8C-71F1778D1067}" type="presOf" srcId="{E0748021-FB9B-41A1-9C82-70020B80E105}" destId="{9321E355-EBD3-4AFD-B41B-75FC357558D0}" srcOrd="0" destOrd="0" presId="urn:microsoft.com/office/officeart/2005/8/layout/equation1"/>
    <dgm:cxn modelId="{5CAF2327-0ECC-414F-A6C6-40632071263F}" type="presOf" srcId="{2AB9614D-CE82-41F3-8378-DEDD017F000C}" destId="{BA004F6D-C247-4A78-9016-A4B827CE7C9D}" srcOrd="0" destOrd="0" presId="urn:microsoft.com/office/officeart/2005/8/layout/equation1"/>
    <dgm:cxn modelId="{71C835EF-D6CC-4143-887B-589EE6A3BFA7}" type="presOf" srcId="{44614CF5-B454-4BDD-82BB-7DDC9EAFEAE9}" destId="{81E0927D-D2FC-492D-9B58-9C8C2F2A75D1}" srcOrd="0" destOrd="0" presId="urn:microsoft.com/office/officeart/2005/8/layout/equation1"/>
    <dgm:cxn modelId="{1ACF180F-ACA1-4376-9405-8E7597B15AB0}" srcId="{7B19F715-FA71-4734-A109-4411E83D8E58}" destId="{1067C7FB-0A7F-4DBF-BDE1-87FD41252247}" srcOrd="3" destOrd="0" parTransId="{01236C82-2F27-4554-80A4-102B5FF5F847}" sibTransId="{F0C663AA-56BA-461A-9DAD-FFF8AAFDBC74}"/>
    <dgm:cxn modelId="{4DE0DAB4-EE5F-42E7-86EB-995CC3B26B94}" type="presParOf" srcId="{5AEA3426-F957-4BC8-A95E-BC549AD57DEA}" destId="{B27083C9-F8E3-4A7D-A5B2-25A2CC52975C}" srcOrd="0" destOrd="0" presId="urn:microsoft.com/office/officeart/2005/8/layout/equation1"/>
    <dgm:cxn modelId="{723C82C7-6C10-4A62-8363-EBCB91FFE3A8}" type="presParOf" srcId="{5AEA3426-F957-4BC8-A95E-BC549AD57DEA}" destId="{681B79EA-61D2-47A7-9972-2EB04EC67DC6}" srcOrd="1" destOrd="0" presId="urn:microsoft.com/office/officeart/2005/8/layout/equation1"/>
    <dgm:cxn modelId="{AC8BB50A-8A02-4BF1-9D8D-EA6FB501AC86}" type="presParOf" srcId="{5AEA3426-F957-4BC8-A95E-BC549AD57DEA}" destId="{81E0927D-D2FC-492D-9B58-9C8C2F2A75D1}" srcOrd="2" destOrd="0" presId="urn:microsoft.com/office/officeart/2005/8/layout/equation1"/>
    <dgm:cxn modelId="{DF33CC5B-4AFE-4B4E-84E3-2F73820504C0}" type="presParOf" srcId="{5AEA3426-F957-4BC8-A95E-BC549AD57DEA}" destId="{C1FF9A30-595E-4F15-BCD4-39F3FA0EFD22}" srcOrd="3" destOrd="0" presId="urn:microsoft.com/office/officeart/2005/8/layout/equation1"/>
    <dgm:cxn modelId="{5527052D-73B5-4594-87BA-3E45568A737C}" type="presParOf" srcId="{5AEA3426-F957-4BC8-A95E-BC549AD57DEA}" destId="{A181E401-43DF-4C40-8DC3-71B4C4EA33F4}" srcOrd="4" destOrd="0" presId="urn:microsoft.com/office/officeart/2005/8/layout/equation1"/>
    <dgm:cxn modelId="{3AE2C79A-69D8-48F8-8E56-5B15F16B43CB}" type="presParOf" srcId="{5AEA3426-F957-4BC8-A95E-BC549AD57DEA}" destId="{9C0E6959-E674-4F91-9E65-CCEB1B8178E3}" srcOrd="5" destOrd="0" presId="urn:microsoft.com/office/officeart/2005/8/layout/equation1"/>
    <dgm:cxn modelId="{DCFC0D0F-CD59-4BD6-A610-27DE68E037AF}" type="presParOf" srcId="{5AEA3426-F957-4BC8-A95E-BC549AD57DEA}" destId="{9321E355-EBD3-4AFD-B41B-75FC357558D0}" srcOrd="6" destOrd="0" presId="urn:microsoft.com/office/officeart/2005/8/layout/equation1"/>
    <dgm:cxn modelId="{E2C55892-ACE9-43AE-A0CA-0112039B1978}" type="presParOf" srcId="{5AEA3426-F957-4BC8-A95E-BC549AD57DEA}" destId="{6CC0F821-FBDD-4D15-B718-F850E5C102DD}" srcOrd="7" destOrd="0" presId="urn:microsoft.com/office/officeart/2005/8/layout/equation1"/>
    <dgm:cxn modelId="{EE4D27E1-1C70-4613-B41A-96A9F443E441}" type="presParOf" srcId="{5AEA3426-F957-4BC8-A95E-BC549AD57DEA}" destId="{10F60DD5-294A-45E5-ABE1-D030067606A8}" srcOrd="8" destOrd="0" presId="urn:microsoft.com/office/officeart/2005/8/layout/equation1"/>
    <dgm:cxn modelId="{FC53F56E-62AF-4E4C-81B7-37AFAC9030F1}" type="presParOf" srcId="{5AEA3426-F957-4BC8-A95E-BC549AD57DEA}" destId="{D9EB7820-8D6A-4C3A-88AD-7D7B2AEDF834}" srcOrd="9" destOrd="0" presId="urn:microsoft.com/office/officeart/2005/8/layout/equation1"/>
    <dgm:cxn modelId="{48B4D4D3-9D39-4D49-9A1A-07DDBDF7D709}" type="presParOf" srcId="{5AEA3426-F957-4BC8-A95E-BC549AD57DEA}" destId="{BA004F6D-C247-4A78-9016-A4B827CE7C9D}" srcOrd="10" destOrd="0" presId="urn:microsoft.com/office/officeart/2005/8/layout/equation1"/>
    <dgm:cxn modelId="{0048E3CD-F8F0-4FE7-83CB-E24395ED35DF}" type="presParOf" srcId="{5AEA3426-F957-4BC8-A95E-BC549AD57DEA}" destId="{48BCE81C-6E14-4E1C-99E4-1C046C7D1DA2}" srcOrd="11" destOrd="0" presId="urn:microsoft.com/office/officeart/2005/8/layout/equation1"/>
    <dgm:cxn modelId="{7D503DA7-BFBA-4B32-A77E-415222F239C1}" type="presParOf" srcId="{5AEA3426-F957-4BC8-A95E-BC549AD57DEA}" destId="{1B9AA6E7-1BB2-4485-B215-750842B0377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B19F715-FA71-4734-A109-4411E83D8E58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F72F3204-9171-4582-937D-D0D0651B4FBA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Racine</a:t>
          </a:r>
        </a:p>
      </dgm:t>
    </dgm:pt>
    <dgm:pt modelId="{55FFD308-9652-4A96-9C11-60BE7D24C8AD}" type="parTrans" cxnId="{AAE287F5-DF66-40EB-A29D-7EFBF33A8672}">
      <dgm:prSet/>
      <dgm:spPr/>
      <dgm:t>
        <a:bodyPr/>
        <a:lstStyle/>
        <a:p>
          <a:endParaRPr lang="fr-FR"/>
        </a:p>
      </dgm:t>
    </dgm:pt>
    <dgm:pt modelId="{44614CF5-B454-4BDD-82BB-7DDC9EAFEAE9}" type="sibTrans" cxnId="{AAE287F5-DF66-40EB-A29D-7EFBF33A8672}">
      <dgm:prSet/>
      <dgm:spPr/>
      <dgm:t>
        <a:bodyPr/>
        <a:lstStyle/>
        <a:p>
          <a:endParaRPr lang="fr-FR"/>
        </a:p>
      </dgm:t>
    </dgm:pt>
    <dgm:pt modelId="{AA215702-FCD9-40BA-8603-8A4DAE06ACAE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Suffixe</a:t>
          </a:r>
        </a:p>
      </dgm:t>
    </dgm:pt>
    <dgm:pt modelId="{B423D5BA-1B84-42CC-8734-7A25D7FCF2FD}" type="parTrans" cxnId="{A1943532-5066-41A4-8BA2-96B7D08B7DB2}">
      <dgm:prSet/>
      <dgm:spPr/>
      <dgm:t>
        <a:bodyPr/>
        <a:lstStyle/>
        <a:p>
          <a:endParaRPr lang="fr-FR"/>
        </a:p>
      </dgm:t>
    </dgm:pt>
    <dgm:pt modelId="{2AB9614D-CE82-41F3-8378-DEDD017F000C}" type="sibTrans" cxnId="{A1943532-5066-41A4-8BA2-96B7D08B7DB2}">
      <dgm:prSet/>
      <dgm:spPr/>
      <dgm:t>
        <a:bodyPr/>
        <a:lstStyle/>
        <a:p>
          <a:endParaRPr lang="fr-FR"/>
        </a:p>
      </dgm:t>
    </dgm:pt>
    <dgm:pt modelId="{1067C7FB-0A7F-4DBF-BDE1-87FD41252247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Tumeur</a:t>
          </a:r>
        </a:p>
      </dgm:t>
    </dgm:pt>
    <dgm:pt modelId="{01236C82-2F27-4554-80A4-102B5FF5F847}" type="parTrans" cxnId="{1ACF180F-ACA1-4376-9405-8E7597B15AB0}">
      <dgm:prSet/>
      <dgm:spPr/>
      <dgm:t>
        <a:bodyPr/>
        <a:lstStyle/>
        <a:p>
          <a:endParaRPr lang="fr-FR"/>
        </a:p>
      </dgm:t>
    </dgm:pt>
    <dgm:pt modelId="{F0C663AA-56BA-461A-9DAD-FFF8AAFDBC74}" type="sibTrans" cxnId="{1ACF180F-ACA1-4376-9405-8E7597B15AB0}">
      <dgm:prSet/>
      <dgm:spPr/>
      <dgm:t>
        <a:bodyPr/>
        <a:lstStyle/>
        <a:p>
          <a:endParaRPr lang="fr-FR"/>
        </a:p>
      </dgm:t>
    </dgm:pt>
    <dgm:pt modelId="{20D289A3-99EA-4680-B1F6-F2A7B0FE47AB}">
      <dgm:prSet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± adjectif </a:t>
          </a:r>
        </a:p>
      </dgm:t>
    </dgm:pt>
    <dgm:pt modelId="{8D0D6AF2-2463-445B-9924-601AE2BAB139}" type="parTrans" cxnId="{9EEABCCB-A355-4438-B88E-CE9553DA33DF}">
      <dgm:prSet/>
      <dgm:spPr/>
      <dgm:t>
        <a:bodyPr/>
        <a:lstStyle/>
        <a:p>
          <a:endParaRPr lang="fr-FR"/>
        </a:p>
      </dgm:t>
    </dgm:pt>
    <dgm:pt modelId="{E0748021-FB9B-41A1-9C82-70020B80E105}" type="sibTrans" cxnId="{9EEABCCB-A355-4438-B88E-CE9553DA33DF}">
      <dgm:prSet/>
      <dgm:spPr/>
      <dgm:t>
        <a:bodyPr/>
        <a:lstStyle/>
        <a:p>
          <a:endParaRPr lang="fr-FR"/>
        </a:p>
      </dgm:t>
    </dgm:pt>
    <dgm:pt modelId="{5AEA3426-F957-4BC8-A95E-BC549AD57DEA}" type="pres">
      <dgm:prSet presAssocID="{7B19F715-FA71-4734-A109-4411E83D8E58}" presName="linearFlow" presStyleCnt="0">
        <dgm:presLayoutVars>
          <dgm:dir/>
          <dgm:resizeHandles val="exact"/>
        </dgm:presLayoutVars>
      </dgm:prSet>
      <dgm:spPr/>
    </dgm:pt>
    <dgm:pt modelId="{B27083C9-F8E3-4A7D-A5B2-25A2CC52975C}" type="pres">
      <dgm:prSet presAssocID="{F72F3204-9171-4582-937D-D0D0651B4FB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1B79EA-61D2-47A7-9972-2EB04EC67DC6}" type="pres">
      <dgm:prSet presAssocID="{44614CF5-B454-4BDD-82BB-7DDC9EAFEAE9}" presName="spacerL" presStyleCnt="0"/>
      <dgm:spPr/>
    </dgm:pt>
    <dgm:pt modelId="{81E0927D-D2FC-492D-9B58-9C8C2F2A75D1}" type="pres">
      <dgm:prSet presAssocID="{44614CF5-B454-4BDD-82BB-7DDC9EAFEAE9}" presName="sibTrans" presStyleLbl="sibTrans2D1" presStyleIdx="0" presStyleCnt="3"/>
      <dgm:spPr/>
      <dgm:t>
        <a:bodyPr/>
        <a:lstStyle/>
        <a:p>
          <a:endParaRPr lang="fr-FR"/>
        </a:p>
      </dgm:t>
    </dgm:pt>
    <dgm:pt modelId="{C1FF9A30-595E-4F15-BCD4-39F3FA0EFD22}" type="pres">
      <dgm:prSet presAssocID="{44614CF5-B454-4BDD-82BB-7DDC9EAFEAE9}" presName="spacerR" presStyleCnt="0"/>
      <dgm:spPr/>
    </dgm:pt>
    <dgm:pt modelId="{A181E401-43DF-4C40-8DC3-71B4C4EA33F4}" type="pres">
      <dgm:prSet presAssocID="{20D289A3-99EA-4680-B1F6-F2A7B0FE47AB}" presName="node" presStyleLbl="node1" presStyleIdx="1" presStyleCnt="4" custLinFactX="158081" custLinFactNeighborX="200000" custLinFactNeighborY="-65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0E6959-E674-4F91-9E65-CCEB1B8178E3}" type="pres">
      <dgm:prSet presAssocID="{E0748021-FB9B-41A1-9C82-70020B80E105}" presName="spacerL" presStyleCnt="0"/>
      <dgm:spPr/>
    </dgm:pt>
    <dgm:pt modelId="{9321E355-EBD3-4AFD-B41B-75FC357558D0}" type="pres">
      <dgm:prSet presAssocID="{E0748021-FB9B-41A1-9C82-70020B80E105}" presName="sibTrans" presStyleLbl="sibTrans2D1" presStyleIdx="1" presStyleCnt="3"/>
      <dgm:spPr/>
      <dgm:t>
        <a:bodyPr/>
        <a:lstStyle/>
        <a:p>
          <a:endParaRPr lang="fr-FR"/>
        </a:p>
      </dgm:t>
    </dgm:pt>
    <dgm:pt modelId="{6CC0F821-FBDD-4D15-B718-F850E5C102DD}" type="pres">
      <dgm:prSet presAssocID="{E0748021-FB9B-41A1-9C82-70020B80E105}" presName="spacerR" presStyleCnt="0"/>
      <dgm:spPr/>
    </dgm:pt>
    <dgm:pt modelId="{10F60DD5-294A-45E5-ABE1-D030067606A8}" type="pres">
      <dgm:prSet presAssocID="{AA215702-FCD9-40BA-8603-8A4DAE06ACAE}" presName="node" presStyleLbl="node1" presStyleIdx="2" presStyleCnt="4" custLinFactX="-166797" custLinFactNeighborX="-200000" custLinFactNeighborY="-10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EB7820-8D6A-4C3A-88AD-7D7B2AEDF834}" type="pres">
      <dgm:prSet presAssocID="{2AB9614D-CE82-41F3-8378-DEDD017F000C}" presName="spacerL" presStyleCnt="0"/>
      <dgm:spPr/>
    </dgm:pt>
    <dgm:pt modelId="{BA004F6D-C247-4A78-9016-A4B827CE7C9D}" type="pres">
      <dgm:prSet presAssocID="{2AB9614D-CE82-41F3-8378-DEDD017F000C}" presName="sibTrans" presStyleLbl="sibTrans2D1" presStyleIdx="2" presStyleCnt="3"/>
      <dgm:spPr/>
      <dgm:t>
        <a:bodyPr/>
        <a:lstStyle/>
        <a:p>
          <a:endParaRPr lang="fr-FR"/>
        </a:p>
      </dgm:t>
    </dgm:pt>
    <dgm:pt modelId="{48BCE81C-6E14-4E1C-99E4-1C046C7D1DA2}" type="pres">
      <dgm:prSet presAssocID="{2AB9614D-CE82-41F3-8378-DEDD017F000C}" presName="spacerR" presStyleCnt="0"/>
      <dgm:spPr/>
    </dgm:pt>
    <dgm:pt modelId="{1B9AA6E7-1BB2-4485-B215-750842B0377F}" type="pres">
      <dgm:prSet presAssocID="{1067C7FB-0A7F-4DBF-BDE1-87FD412522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EEABCCB-A355-4438-B88E-CE9553DA33DF}" srcId="{7B19F715-FA71-4734-A109-4411E83D8E58}" destId="{20D289A3-99EA-4680-B1F6-F2A7B0FE47AB}" srcOrd="1" destOrd="0" parTransId="{8D0D6AF2-2463-445B-9924-601AE2BAB139}" sibTransId="{E0748021-FB9B-41A1-9C82-70020B80E105}"/>
    <dgm:cxn modelId="{6E9E9260-17E1-4E87-A04E-AAD3E1B89F4C}" type="presOf" srcId="{AA215702-FCD9-40BA-8603-8A4DAE06ACAE}" destId="{10F60DD5-294A-45E5-ABE1-D030067606A8}" srcOrd="0" destOrd="0" presId="urn:microsoft.com/office/officeart/2005/8/layout/equation1"/>
    <dgm:cxn modelId="{B9B0081A-656C-4E2E-872D-BE4C3CEE00C9}" type="presOf" srcId="{F72F3204-9171-4582-937D-D0D0651B4FBA}" destId="{B27083C9-F8E3-4A7D-A5B2-25A2CC52975C}" srcOrd="0" destOrd="0" presId="urn:microsoft.com/office/officeart/2005/8/layout/equation1"/>
    <dgm:cxn modelId="{77C6221B-CF74-4718-8366-51657788EBA8}" type="presOf" srcId="{1067C7FB-0A7F-4DBF-BDE1-87FD41252247}" destId="{1B9AA6E7-1BB2-4485-B215-750842B0377F}" srcOrd="0" destOrd="0" presId="urn:microsoft.com/office/officeart/2005/8/layout/equation1"/>
    <dgm:cxn modelId="{9930CB73-8860-47BE-A6E5-EF28E5A8DE1A}" type="presOf" srcId="{7B19F715-FA71-4734-A109-4411E83D8E58}" destId="{5AEA3426-F957-4BC8-A95E-BC549AD57DEA}" srcOrd="0" destOrd="0" presId="urn:microsoft.com/office/officeart/2005/8/layout/equation1"/>
    <dgm:cxn modelId="{A1943532-5066-41A4-8BA2-96B7D08B7DB2}" srcId="{7B19F715-FA71-4734-A109-4411E83D8E58}" destId="{AA215702-FCD9-40BA-8603-8A4DAE06ACAE}" srcOrd="2" destOrd="0" parTransId="{B423D5BA-1B84-42CC-8734-7A25D7FCF2FD}" sibTransId="{2AB9614D-CE82-41F3-8378-DEDD017F000C}"/>
    <dgm:cxn modelId="{F209CCA8-EB06-4E43-B5E3-6524111F24B7}" type="presOf" srcId="{20D289A3-99EA-4680-B1F6-F2A7B0FE47AB}" destId="{A181E401-43DF-4C40-8DC3-71B4C4EA33F4}" srcOrd="0" destOrd="0" presId="urn:microsoft.com/office/officeart/2005/8/layout/equation1"/>
    <dgm:cxn modelId="{AAE287F5-DF66-40EB-A29D-7EFBF33A8672}" srcId="{7B19F715-FA71-4734-A109-4411E83D8E58}" destId="{F72F3204-9171-4582-937D-D0D0651B4FBA}" srcOrd="0" destOrd="0" parTransId="{55FFD308-9652-4A96-9C11-60BE7D24C8AD}" sibTransId="{44614CF5-B454-4BDD-82BB-7DDC9EAFEAE9}"/>
    <dgm:cxn modelId="{0F2EC2FD-97A1-4A03-BB8C-71F1778D1067}" type="presOf" srcId="{E0748021-FB9B-41A1-9C82-70020B80E105}" destId="{9321E355-EBD3-4AFD-B41B-75FC357558D0}" srcOrd="0" destOrd="0" presId="urn:microsoft.com/office/officeart/2005/8/layout/equation1"/>
    <dgm:cxn modelId="{5CAF2327-0ECC-414F-A6C6-40632071263F}" type="presOf" srcId="{2AB9614D-CE82-41F3-8378-DEDD017F000C}" destId="{BA004F6D-C247-4A78-9016-A4B827CE7C9D}" srcOrd="0" destOrd="0" presId="urn:microsoft.com/office/officeart/2005/8/layout/equation1"/>
    <dgm:cxn modelId="{71C835EF-D6CC-4143-887B-589EE6A3BFA7}" type="presOf" srcId="{44614CF5-B454-4BDD-82BB-7DDC9EAFEAE9}" destId="{81E0927D-D2FC-492D-9B58-9C8C2F2A75D1}" srcOrd="0" destOrd="0" presId="urn:microsoft.com/office/officeart/2005/8/layout/equation1"/>
    <dgm:cxn modelId="{1ACF180F-ACA1-4376-9405-8E7597B15AB0}" srcId="{7B19F715-FA71-4734-A109-4411E83D8E58}" destId="{1067C7FB-0A7F-4DBF-BDE1-87FD41252247}" srcOrd="3" destOrd="0" parTransId="{01236C82-2F27-4554-80A4-102B5FF5F847}" sibTransId="{F0C663AA-56BA-461A-9DAD-FFF8AAFDBC74}"/>
    <dgm:cxn modelId="{4DE0DAB4-EE5F-42E7-86EB-995CC3B26B94}" type="presParOf" srcId="{5AEA3426-F957-4BC8-A95E-BC549AD57DEA}" destId="{B27083C9-F8E3-4A7D-A5B2-25A2CC52975C}" srcOrd="0" destOrd="0" presId="urn:microsoft.com/office/officeart/2005/8/layout/equation1"/>
    <dgm:cxn modelId="{723C82C7-6C10-4A62-8363-EBCB91FFE3A8}" type="presParOf" srcId="{5AEA3426-F957-4BC8-A95E-BC549AD57DEA}" destId="{681B79EA-61D2-47A7-9972-2EB04EC67DC6}" srcOrd="1" destOrd="0" presId="urn:microsoft.com/office/officeart/2005/8/layout/equation1"/>
    <dgm:cxn modelId="{AC8BB50A-8A02-4BF1-9D8D-EA6FB501AC86}" type="presParOf" srcId="{5AEA3426-F957-4BC8-A95E-BC549AD57DEA}" destId="{81E0927D-D2FC-492D-9B58-9C8C2F2A75D1}" srcOrd="2" destOrd="0" presId="urn:microsoft.com/office/officeart/2005/8/layout/equation1"/>
    <dgm:cxn modelId="{DF33CC5B-4AFE-4B4E-84E3-2F73820504C0}" type="presParOf" srcId="{5AEA3426-F957-4BC8-A95E-BC549AD57DEA}" destId="{C1FF9A30-595E-4F15-BCD4-39F3FA0EFD22}" srcOrd="3" destOrd="0" presId="urn:microsoft.com/office/officeart/2005/8/layout/equation1"/>
    <dgm:cxn modelId="{5527052D-73B5-4594-87BA-3E45568A737C}" type="presParOf" srcId="{5AEA3426-F957-4BC8-A95E-BC549AD57DEA}" destId="{A181E401-43DF-4C40-8DC3-71B4C4EA33F4}" srcOrd="4" destOrd="0" presId="urn:microsoft.com/office/officeart/2005/8/layout/equation1"/>
    <dgm:cxn modelId="{3AE2C79A-69D8-48F8-8E56-5B15F16B43CB}" type="presParOf" srcId="{5AEA3426-F957-4BC8-A95E-BC549AD57DEA}" destId="{9C0E6959-E674-4F91-9E65-CCEB1B8178E3}" srcOrd="5" destOrd="0" presId="urn:microsoft.com/office/officeart/2005/8/layout/equation1"/>
    <dgm:cxn modelId="{DCFC0D0F-CD59-4BD6-A610-27DE68E037AF}" type="presParOf" srcId="{5AEA3426-F957-4BC8-A95E-BC549AD57DEA}" destId="{9321E355-EBD3-4AFD-B41B-75FC357558D0}" srcOrd="6" destOrd="0" presId="urn:microsoft.com/office/officeart/2005/8/layout/equation1"/>
    <dgm:cxn modelId="{E2C55892-ACE9-43AE-A0CA-0112039B1978}" type="presParOf" srcId="{5AEA3426-F957-4BC8-A95E-BC549AD57DEA}" destId="{6CC0F821-FBDD-4D15-B718-F850E5C102DD}" srcOrd="7" destOrd="0" presId="urn:microsoft.com/office/officeart/2005/8/layout/equation1"/>
    <dgm:cxn modelId="{EE4D27E1-1C70-4613-B41A-96A9F443E441}" type="presParOf" srcId="{5AEA3426-F957-4BC8-A95E-BC549AD57DEA}" destId="{10F60DD5-294A-45E5-ABE1-D030067606A8}" srcOrd="8" destOrd="0" presId="urn:microsoft.com/office/officeart/2005/8/layout/equation1"/>
    <dgm:cxn modelId="{FC53F56E-62AF-4E4C-81B7-37AFAC9030F1}" type="presParOf" srcId="{5AEA3426-F957-4BC8-A95E-BC549AD57DEA}" destId="{D9EB7820-8D6A-4C3A-88AD-7D7B2AEDF834}" srcOrd="9" destOrd="0" presId="urn:microsoft.com/office/officeart/2005/8/layout/equation1"/>
    <dgm:cxn modelId="{48B4D4D3-9D39-4D49-9A1A-07DDBDF7D709}" type="presParOf" srcId="{5AEA3426-F957-4BC8-A95E-BC549AD57DEA}" destId="{BA004F6D-C247-4A78-9016-A4B827CE7C9D}" srcOrd="10" destOrd="0" presId="urn:microsoft.com/office/officeart/2005/8/layout/equation1"/>
    <dgm:cxn modelId="{0048E3CD-F8F0-4FE7-83CB-E24395ED35DF}" type="presParOf" srcId="{5AEA3426-F957-4BC8-A95E-BC549AD57DEA}" destId="{48BCE81C-6E14-4E1C-99E4-1C046C7D1DA2}" srcOrd="11" destOrd="0" presId="urn:microsoft.com/office/officeart/2005/8/layout/equation1"/>
    <dgm:cxn modelId="{7D503DA7-BFBA-4B32-A77E-415222F239C1}" type="presParOf" srcId="{5AEA3426-F957-4BC8-A95E-BC549AD57DEA}" destId="{1B9AA6E7-1BB2-4485-B215-750842B0377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B19F715-FA71-4734-A109-4411E83D8E58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F72F3204-9171-4582-937D-D0D0651B4FBA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Racine</a:t>
          </a:r>
        </a:p>
      </dgm:t>
    </dgm:pt>
    <dgm:pt modelId="{55FFD308-9652-4A96-9C11-60BE7D24C8AD}" type="parTrans" cxnId="{AAE287F5-DF66-40EB-A29D-7EFBF33A8672}">
      <dgm:prSet/>
      <dgm:spPr/>
      <dgm:t>
        <a:bodyPr/>
        <a:lstStyle/>
        <a:p>
          <a:endParaRPr lang="fr-FR"/>
        </a:p>
      </dgm:t>
    </dgm:pt>
    <dgm:pt modelId="{44614CF5-B454-4BDD-82BB-7DDC9EAFEAE9}" type="sibTrans" cxnId="{AAE287F5-DF66-40EB-A29D-7EFBF33A8672}">
      <dgm:prSet/>
      <dgm:spPr/>
      <dgm:t>
        <a:bodyPr/>
        <a:lstStyle/>
        <a:p>
          <a:endParaRPr lang="fr-FR"/>
        </a:p>
      </dgm:t>
    </dgm:pt>
    <dgm:pt modelId="{AA215702-FCD9-40BA-8603-8A4DAE06ACAE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Suffixe</a:t>
          </a:r>
        </a:p>
      </dgm:t>
    </dgm:pt>
    <dgm:pt modelId="{B423D5BA-1B84-42CC-8734-7A25D7FCF2FD}" type="parTrans" cxnId="{A1943532-5066-41A4-8BA2-96B7D08B7DB2}">
      <dgm:prSet/>
      <dgm:spPr/>
      <dgm:t>
        <a:bodyPr/>
        <a:lstStyle/>
        <a:p>
          <a:endParaRPr lang="fr-FR"/>
        </a:p>
      </dgm:t>
    </dgm:pt>
    <dgm:pt modelId="{2AB9614D-CE82-41F3-8378-DEDD017F000C}" type="sibTrans" cxnId="{A1943532-5066-41A4-8BA2-96B7D08B7DB2}">
      <dgm:prSet/>
      <dgm:spPr/>
      <dgm:t>
        <a:bodyPr/>
        <a:lstStyle/>
        <a:p>
          <a:endParaRPr lang="fr-FR"/>
        </a:p>
      </dgm:t>
    </dgm:pt>
    <dgm:pt modelId="{1067C7FB-0A7F-4DBF-BDE1-87FD41252247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Tumeur</a:t>
          </a:r>
        </a:p>
      </dgm:t>
    </dgm:pt>
    <dgm:pt modelId="{01236C82-2F27-4554-80A4-102B5FF5F847}" type="parTrans" cxnId="{1ACF180F-ACA1-4376-9405-8E7597B15AB0}">
      <dgm:prSet/>
      <dgm:spPr/>
      <dgm:t>
        <a:bodyPr/>
        <a:lstStyle/>
        <a:p>
          <a:endParaRPr lang="fr-FR"/>
        </a:p>
      </dgm:t>
    </dgm:pt>
    <dgm:pt modelId="{F0C663AA-56BA-461A-9DAD-FFF8AAFDBC74}" type="sibTrans" cxnId="{1ACF180F-ACA1-4376-9405-8E7597B15AB0}">
      <dgm:prSet/>
      <dgm:spPr/>
      <dgm:t>
        <a:bodyPr/>
        <a:lstStyle/>
        <a:p>
          <a:endParaRPr lang="fr-FR"/>
        </a:p>
      </dgm:t>
    </dgm:pt>
    <dgm:pt modelId="{20D289A3-99EA-4680-B1F6-F2A7B0FE47AB}">
      <dgm:prSet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± adjectif </a:t>
          </a:r>
        </a:p>
      </dgm:t>
    </dgm:pt>
    <dgm:pt modelId="{8D0D6AF2-2463-445B-9924-601AE2BAB139}" type="parTrans" cxnId="{9EEABCCB-A355-4438-B88E-CE9553DA33DF}">
      <dgm:prSet/>
      <dgm:spPr/>
      <dgm:t>
        <a:bodyPr/>
        <a:lstStyle/>
        <a:p>
          <a:endParaRPr lang="fr-FR"/>
        </a:p>
      </dgm:t>
    </dgm:pt>
    <dgm:pt modelId="{E0748021-FB9B-41A1-9C82-70020B80E105}" type="sibTrans" cxnId="{9EEABCCB-A355-4438-B88E-CE9553DA33DF}">
      <dgm:prSet/>
      <dgm:spPr/>
      <dgm:t>
        <a:bodyPr/>
        <a:lstStyle/>
        <a:p>
          <a:endParaRPr lang="fr-FR"/>
        </a:p>
      </dgm:t>
    </dgm:pt>
    <dgm:pt modelId="{5AEA3426-F957-4BC8-A95E-BC549AD57DEA}" type="pres">
      <dgm:prSet presAssocID="{7B19F715-FA71-4734-A109-4411E83D8E58}" presName="linearFlow" presStyleCnt="0">
        <dgm:presLayoutVars>
          <dgm:dir/>
          <dgm:resizeHandles val="exact"/>
        </dgm:presLayoutVars>
      </dgm:prSet>
      <dgm:spPr/>
    </dgm:pt>
    <dgm:pt modelId="{B27083C9-F8E3-4A7D-A5B2-25A2CC52975C}" type="pres">
      <dgm:prSet presAssocID="{F72F3204-9171-4582-937D-D0D0651B4FB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1B79EA-61D2-47A7-9972-2EB04EC67DC6}" type="pres">
      <dgm:prSet presAssocID="{44614CF5-B454-4BDD-82BB-7DDC9EAFEAE9}" presName="spacerL" presStyleCnt="0"/>
      <dgm:spPr/>
    </dgm:pt>
    <dgm:pt modelId="{81E0927D-D2FC-492D-9B58-9C8C2F2A75D1}" type="pres">
      <dgm:prSet presAssocID="{44614CF5-B454-4BDD-82BB-7DDC9EAFEAE9}" presName="sibTrans" presStyleLbl="sibTrans2D1" presStyleIdx="0" presStyleCnt="3"/>
      <dgm:spPr/>
      <dgm:t>
        <a:bodyPr/>
        <a:lstStyle/>
        <a:p>
          <a:endParaRPr lang="fr-FR"/>
        </a:p>
      </dgm:t>
    </dgm:pt>
    <dgm:pt modelId="{C1FF9A30-595E-4F15-BCD4-39F3FA0EFD22}" type="pres">
      <dgm:prSet presAssocID="{44614CF5-B454-4BDD-82BB-7DDC9EAFEAE9}" presName="spacerR" presStyleCnt="0"/>
      <dgm:spPr/>
    </dgm:pt>
    <dgm:pt modelId="{A181E401-43DF-4C40-8DC3-71B4C4EA33F4}" type="pres">
      <dgm:prSet presAssocID="{20D289A3-99EA-4680-B1F6-F2A7B0FE47AB}" presName="node" presStyleLbl="node1" presStyleIdx="1" presStyleCnt="4" custLinFactX="158081" custLinFactNeighborX="200000" custLinFactNeighborY="-65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0E6959-E674-4F91-9E65-CCEB1B8178E3}" type="pres">
      <dgm:prSet presAssocID="{E0748021-FB9B-41A1-9C82-70020B80E105}" presName="spacerL" presStyleCnt="0"/>
      <dgm:spPr/>
    </dgm:pt>
    <dgm:pt modelId="{9321E355-EBD3-4AFD-B41B-75FC357558D0}" type="pres">
      <dgm:prSet presAssocID="{E0748021-FB9B-41A1-9C82-70020B80E105}" presName="sibTrans" presStyleLbl="sibTrans2D1" presStyleIdx="1" presStyleCnt="3"/>
      <dgm:spPr/>
      <dgm:t>
        <a:bodyPr/>
        <a:lstStyle/>
        <a:p>
          <a:endParaRPr lang="fr-FR"/>
        </a:p>
      </dgm:t>
    </dgm:pt>
    <dgm:pt modelId="{6CC0F821-FBDD-4D15-B718-F850E5C102DD}" type="pres">
      <dgm:prSet presAssocID="{E0748021-FB9B-41A1-9C82-70020B80E105}" presName="spacerR" presStyleCnt="0"/>
      <dgm:spPr/>
    </dgm:pt>
    <dgm:pt modelId="{10F60DD5-294A-45E5-ABE1-D030067606A8}" type="pres">
      <dgm:prSet presAssocID="{AA215702-FCD9-40BA-8603-8A4DAE06ACAE}" presName="node" presStyleLbl="node1" presStyleIdx="2" presStyleCnt="4" custLinFactX="-166797" custLinFactNeighborX="-200000" custLinFactNeighborY="-10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EB7820-8D6A-4C3A-88AD-7D7B2AEDF834}" type="pres">
      <dgm:prSet presAssocID="{2AB9614D-CE82-41F3-8378-DEDD017F000C}" presName="spacerL" presStyleCnt="0"/>
      <dgm:spPr/>
    </dgm:pt>
    <dgm:pt modelId="{BA004F6D-C247-4A78-9016-A4B827CE7C9D}" type="pres">
      <dgm:prSet presAssocID="{2AB9614D-CE82-41F3-8378-DEDD017F000C}" presName="sibTrans" presStyleLbl="sibTrans2D1" presStyleIdx="2" presStyleCnt="3"/>
      <dgm:spPr/>
      <dgm:t>
        <a:bodyPr/>
        <a:lstStyle/>
        <a:p>
          <a:endParaRPr lang="fr-FR"/>
        </a:p>
      </dgm:t>
    </dgm:pt>
    <dgm:pt modelId="{48BCE81C-6E14-4E1C-99E4-1C046C7D1DA2}" type="pres">
      <dgm:prSet presAssocID="{2AB9614D-CE82-41F3-8378-DEDD017F000C}" presName="spacerR" presStyleCnt="0"/>
      <dgm:spPr/>
    </dgm:pt>
    <dgm:pt modelId="{1B9AA6E7-1BB2-4485-B215-750842B0377F}" type="pres">
      <dgm:prSet presAssocID="{1067C7FB-0A7F-4DBF-BDE1-87FD412522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EEABCCB-A355-4438-B88E-CE9553DA33DF}" srcId="{7B19F715-FA71-4734-A109-4411E83D8E58}" destId="{20D289A3-99EA-4680-B1F6-F2A7B0FE47AB}" srcOrd="1" destOrd="0" parTransId="{8D0D6AF2-2463-445B-9924-601AE2BAB139}" sibTransId="{E0748021-FB9B-41A1-9C82-70020B80E105}"/>
    <dgm:cxn modelId="{6E9E9260-17E1-4E87-A04E-AAD3E1B89F4C}" type="presOf" srcId="{AA215702-FCD9-40BA-8603-8A4DAE06ACAE}" destId="{10F60DD5-294A-45E5-ABE1-D030067606A8}" srcOrd="0" destOrd="0" presId="urn:microsoft.com/office/officeart/2005/8/layout/equation1"/>
    <dgm:cxn modelId="{B9B0081A-656C-4E2E-872D-BE4C3CEE00C9}" type="presOf" srcId="{F72F3204-9171-4582-937D-D0D0651B4FBA}" destId="{B27083C9-F8E3-4A7D-A5B2-25A2CC52975C}" srcOrd="0" destOrd="0" presId="urn:microsoft.com/office/officeart/2005/8/layout/equation1"/>
    <dgm:cxn modelId="{77C6221B-CF74-4718-8366-51657788EBA8}" type="presOf" srcId="{1067C7FB-0A7F-4DBF-BDE1-87FD41252247}" destId="{1B9AA6E7-1BB2-4485-B215-750842B0377F}" srcOrd="0" destOrd="0" presId="urn:microsoft.com/office/officeart/2005/8/layout/equation1"/>
    <dgm:cxn modelId="{9930CB73-8860-47BE-A6E5-EF28E5A8DE1A}" type="presOf" srcId="{7B19F715-FA71-4734-A109-4411E83D8E58}" destId="{5AEA3426-F957-4BC8-A95E-BC549AD57DEA}" srcOrd="0" destOrd="0" presId="urn:microsoft.com/office/officeart/2005/8/layout/equation1"/>
    <dgm:cxn modelId="{A1943532-5066-41A4-8BA2-96B7D08B7DB2}" srcId="{7B19F715-FA71-4734-A109-4411E83D8E58}" destId="{AA215702-FCD9-40BA-8603-8A4DAE06ACAE}" srcOrd="2" destOrd="0" parTransId="{B423D5BA-1B84-42CC-8734-7A25D7FCF2FD}" sibTransId="{2AB9614D-CE82-41F3-8378-DEDD017F000C}"/>
    <dgm:cxn modelId="{F209CCA8-EB06-4E43-B5E3-6524111F24B7}" type="presOf" srcId="{20D289A3-99EA-4680-B1F6-F2A7B0FE47AB}" destId="{A181E401-43DF-4C40-8DC3-71B4C4EA33F4}" srcOrd="0" destOrd="0" presId="urn:microsoft.com/office/officeart/2005/8/layout/equation1"/>
    <dgm:cxn modelId="{AAE287F5-DF66-40EB-A29D-7EFBF33A8672}" srcId="{7B19F715-FA71-4734-A109-4411E83D8E58}" destId="{F72F3204-9171-4582-937D-D0D0651B4FBA}" srcOrd="0" destOrd="0" parTransId="{55FFD308-9652-4A96-9C11-60BE7D24C8AD}" sibTransId="{44614CF5-B454-4BDD-82BB-7DDC9EAFEAE9}"/>
    <dgm:cxn modelId="{0F2EC2FD-97A1-4A03-BB8C-71F1778D1067}" type="presOf" srcId="{E0748021-FB9B-41A1-9C82-70020B80E105}" destId="{9321E355-EBD3-4AFD-B41B-75FC357558D0}" srcOrd="0" destOrd="0" presId="urn:microsoft.com/office/officeart/2005/8/layout/equation1"/>
    <dgm:cxn modelId="{5CAF2327-0ECC-414F-A6C6-40632071263F}" type="presOf" srcId="{2AB9614D-CE82-41F3-8378-DEDD017F000C}" destId="{BA004F6D-C247-4A78-9016-A4B827CE7C9D}" srcOrd="0" destOrd="0" presId="urn:microsoft.com/office/officeart/2005/8/layout/equation1"/>
    <dgm:cxn modelId="{71C835EF-D6CC-4143-887B-589EE6A3BFA7}" type="presOf" srcId="{44614CF5-B454-4BDD-82BB-7DDC9EAFEAE9}" destId="{81E0927D-D2FC-492D-9B58-9C8C2F2A75D1}" srcOrd="0" destOrd="0" presId="urn:microsoft.com/office/officeart/2005/8/layout/equation1"/>
    <dgm:cxn modelId="{1ACF180F-ACA1-4376-9405-8E7597B15AB0}" srcId="{7B19F715-FA71-4734-A109-4411E83D8E58}" destId="{1067C7FB-0A7F-4DBF-BDE1-87FD41252247}" srcOrd="3" destOrd="0" parTransId="{01236C82-2F27-4554-80A4-102B5FF5F847}" sibTransId="{F0C663AA-56BA-461A-9DAD-FFF8AAFDBC74}"/>
    <dgm:cxn modelId="{4DE0DAB4-EE5F-42E7-86EB-995CC3B26B94}" type="presParOf" srcId="{5AEA3426-F957-4BC8-A95E-BC549AD57DEA}" destId="{B27083C9-F8E3-4A7D-A5B2-25A2CC52975C}" srcOrd="0" destOrd="0" presId="urn:microsoft.com/office/officeart/2005/8/layout/equation1"/>
    <dgm:cxn modelId="{723C82C7-6C10-4A62-8363-EBCB91FFE3A8}" type="presParOf" srcId="{5AEA3426-F957-4BC8-A95E-BC549AD57DEA}" destId="{681B79EA-61D2-47A7-9972-2EB04EC67DC6}" srcOrd="1" destOrd="0" presId="urn:microsoft.com/office/officeart/2005/8/layout/equation1"/>
    <dgm:cxn modelId="{AC8BB50A-8A02-4BF1-9D8D-EA6FB501AC86}" type="presParOf" srcId="{5AEA3426-F957-4BC8-A95E-BC549AD57DEA}" destId="{81E0927D-D2FC-492D-9B58-9C8C2F2A75D1}" srcOrd="2" destOrd="0" presId="urn:microsoft.com/office/officeart/2005/8/layout/equation1"/>
    <dgm:cxn modelId="{DF33CC5B-4AFE-4B4E-84E3-2F73820504C0}" type="presParOf" srcId="{5AEA3426-F957-4BC8-A95E-BC549AD57DEA}" destId="{C1FF9A30-595E-4F15-BCD4-39F3FA0EFD22}" srcOrd="3" destOrd="0" presId="urn:microsoft.com/office/officeart/2005/8/layout/equation1"/>
    <dgm:cxn modelId="{5527052D-73B5-4594-87BA-3E45568A737C}" type="presParOf" srcId="{5AEA3426-F957-4BC8-A95E-BC549AD57DEA}" destId="{A181E401-43DF-4C40-8DC3-71B4C4EA33F4}" srcOrd="4" destOrd="0" presId="urn:microsoft.com/office/officeart/2005/8/layout/equation1"/>
    <dgm:cxn modelId="{3AE2C79A-69D8-48F8-8E56-5B15F16B43CB}" type="presParOf" srcId="{5AEA3426-F957-4BC8-A95E-BC549AD57DEA}" destId="{9C0E6959-E674-4F91-9E65-CCEB1B8178E3}" srcOrd="5" destOrd="0" presId="urn:microsoft.com/office/officeart/2005/8/layout/equation1"/>
    <dgm:cxn modelId="{DCFC0D0F-CD59-4BD6-A610-27DE68E037AF}" type="presParOf" srcId="{5AEA3426-F957-4BC8-A95E-BC549AD57DEA}" destId="{9321E355-EBD3-4AFD-B41B-75FC357558D0}" srcOrd="6" destOrd="0" presId="urn:microsoft.com/office/officeart/2005/8/layout/equation1"/>
    <dgm:cxn modelId="{E2C55892-ACE9-43AE-A0CA-0112039B1978}" type="presParOf" srcId="{5AEA3426-F957-4BC8-A95E-BC549AD57DEA}" destId="{6CC0F821-FBDD-4D15-B718-F850E5C102DD}" srcOrd="7" destOrd="0" presId="urn:microsoft.com/office/officeart/2005/8/layout/equation1"/>
    <dgm:cxn modelId="{EE4D27E1-1C70-4613-B41A-96A9F443E441}" type="presParOf" srcId="{5AEA3426-F957-4BC8-A95E-BC549AD57DEA}" destId="{10F60DD5-294A-45E5-ABE1-D030067606A8}" srcOrd="8" destOrd="0" presId="urn:microsoft.com/office/officeart/2005/8/layout/equation1"/>
    <dgm:cxn modelId="{FC53F56E-62AF-4E4C-81B7-37AFAC9030F1}" type="presParOf" srcId="{5AEA3426-F957-4BC8-A95E-BC549AD57DEA}" destId="{D9EB7820-8D6A-4C3A-88AD-7D7B2AEDF834}" srcOrd="9" destOrd="0" presId="urn:microsoft.com/office/officeart/2005/8/layout/equation1"/>
    <dgm:cxn modelId="{48B4D4D3-9D39-4D49-9A1A-07DDBDF7D709}" type="presParOf" srcId="{5AEA3426-F957-4BC8-A95E-BC549AD57DEA}" destId="{BA004F6D-C247-4A78-9016-A4B827CE7C9D}" srcOrd="10" destOrd="0" presId="urn:microsoft.com/office/officeart/2005/8/layout/equation1"/>
    <dgm:cxn modelId="{0048E3CD-F8F0-4FE7-83CB-E24395ED35DF}" type="presParOf" srcId="{5AEA3426-F957-4BC8-A95E-BC549AD57DEA}" destId="{48BCE81C-6E14-4E1C-99E4-1C046C7D1DA2}" srcOrd="11" destOrd="0" presId="urn:microsoft.com/office/officeart/2005/8/layout/equation1"/>
    <dgm:cxn modelId="{7D503DA7-BFBA-4B32-A77E-415222F239C1}" type="presParOf" srcId="{5AEA3426-F957-4BC8-A95E-BC549AD57DEA}" destId="{1B9AA6E7-1BB2-4485-B215-750842B0377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B19F715-FA71-4734-A109-4411E83D8E58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F72F3204-9171-4582-937D-D0D0651B4FBA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Racine</a:t>
          </a:r>
        </a:p>
      </dgm:t>
    </dgm:pt>
    <dgm:pt modelId="{55FFD308-9652-4A96-9C11-60BE7D24C8AD}" type="parTrans" cxnId="{AAE287F5-DF66-40EB-A29D-7EFBF33A8672}">
      <dgm:prSet/>
      <dgm:spPr/>
      <dgm:t>
        <a:bodyPr/>
        <a:lstStyle/>
        <a:p>
          <a:endParaRPr lang="fr-FR"/>
        </a:p>
      </dgm:t>
    </dgm:pt>
    <dgm:pt modelId="{44614CF5-B454-4BDD-82BB-7DDC9EAFEAE9}" type="sibTrans" cxnId="{AAE287F5-DF66-40EB-A29D-7EFBF33A8672}">
      <dgm:prSet/>
      <dgm:spPr/>
      <dgm:t>
        <a:bodyPr/>
        <a:lstStyle/>
        <a:p>
          <a:endParaRPr lang="fr-FR"/>
        </a:p>
      </dgm:t>
    </dgm:pt>
    <dgm:pt modelId="{AA215702-FCD9-40BA-8603-8A4DAE06ACAE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Suffixe</a:t>
          </a:r>
        </a:p>
      </dgm:t>
    </dgm:pt>
    <dgm:pt modelId="{B423D5BA-1B84-42CC-8734-7A25D7FCF2FD}" type="parTrans" cxnId="{A1943532-5066-41A4-8BA2-96B7D08B7DB2}">
      <dgm:prSet/>
      <dgm:spPr/>
      <dgm:t>
        <a:bodyPr/>
        <a:lstStyle/>
        <a:p>
          <a:endParaRPr lang="fr-FR"/>
        </a:p>
      </dgm:t>
    </dgm:pt>
    <dgm:pt modelId="{2AB9614D-CE82-41F3-8378-DEDD017F000C}" type="sibTrans" cxnId="{A1943532-5066-41A4-8BA2-96B7D08B7DB2}">
      <dgm:prSet/>
      <dgm:spPr/>
      <dgm:t>
        <a:bodyPr/>
        <a:lstStyle/>
        <a:p>
          <a:endParaRPr lang="fr-FR"/>
        </a:p>
      </dgm:t>
    </dgm:pt>
    <dgm:pt modelId="{1067C7FB-0A7F-4DBF-BDE1-87FD41252247}">
      <dgm:prSet phldrT="[Texte]"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Tumeur</a:t>
          </a:r>
        </a:p>
      </dgm:t>
    </dgm:pt>
    <dgm:pt modelId="{01236C82-2F27-4554-80A4-102B5FF5F847}" type="parTrans" cxnId="{1ACF180F-ACA1-4376-9405-8E7597B15AB0}">
      <dgm:prSet/>
      <dgm:spPr/>
      <dgm:t>
        <a:bodyPr/>
        <a:lstStyle/>
        <a:p>
          <a:endParaRPr lang="fr-FR"/>
        </a:p>
      </dgm:t>
    </dgm:pt>
    <dgm:pt modelId="{F0C663AA-56BA-461A-9DAD-FFF8AAFDBC74}" type="sibTrans" cxnId="{1ACF180F-ACA1-4376-9405-8E7597B15AB0}">
      <dgm:prSet/>
      <dgm:spPr/>
      <dgm:t>
        <a:bodyPr/>
        <a:lstStyle/>
        <a:p>
          <a:endParaRPr lang="fr-FR"/>
        </a:p>
      </dgm:t>
    </dgm:pt>
    <dgm:pt modelId="{20D289A3-99EA-4680-B1F6-F2A7B0FE47AB}">
      <dgm:prSet/>
      <dgm:spPr/>
      <dgm:t>
        <a:bodyPr/>
        <a:lstStyle/>
        <a:p>
          <a:r>
            <a:rPr lang="fr-FR" b="1" dirty="0">
              <a:solidFill>
                <a:schemeClr val="tx1"/>
              </a:solidFill>
            </a:rPr>
            <a:t>± adjectif </a:t>
          </a:r>
        </a:p>
      </dgm:t>
    </dgm:pt>
    <dgm:pt modelId="{8D0D6AF2-2463-445B-9924-601AE2BAB139}" type="parTrans" cxnId="{9EEABCCB-A355-4438-B88E-CE9553DA33DF}">
      <dgm:prSet/>
      <dgm:spPr/>
      <dgm:t>
        <a:bodyPr/>
        <a:lstStyle/>
        <a:p>
          <a:endParaRPr lang="fr-FR"/>
        </a:p>
      </dgm:t>
    </dgm:pt>
    <dgm:pt modelId="{E0748021-FB9B-41A1-9C82-70020B80E105}" type="sibTrans" cxnId="{9EEABCCB-A355-4438-B88E-CE9553DA33DF}">
      <dgm:prSet/>
      <dgm:spPr/>
      <dgm:t>
        <a:bodyPr/>
        <a:lstStyle/>
        <a:p>
          <a:endParaRPr lang="fr-FR"/>
        </a:p>
      </dgm:t>
    </dgm:pt>
    <dgm:pt modelId="{5AEA3426-F957-4BC8-A95E-BC549AD57DEA}" type="pres">
      <dgm:prSet presAssocID="{7B19F715-FA71-4734-A109-4411E83D8E58}" presName="linearFlow" presStyleCnt="0">
        <dgm:presLayoutVars>
          <dgm:dir/>
          <dgm:resizeHandles val="exact"/>
        </dgm:presLayoutVars>
      </dgm:prSet>
      <dgm:spPr/>
    </dgm:pt>
    <dgm:pt modelId="{B27083C9-F8E3-4A7D-A5B2-25A2CC52975C}" type="pres">
      <dgm:prSet presAssocID="{F72F3204-9171-4582-937D-D0D0651B4FB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81B79EA-61D2-47A7-9972-2EB04EC67DC6}" type="pres">
      <dgm:prSet presAssocID="{44614CF5-B454-4BDD-82BB-7DDC9EAFEAE9}" presName="spacerL" presStyleCnt="0"/>
      <dgm:spPr/>
    </dgm:pt>
    <dgm:pt modelId="{81E0927D-D2FC-492D-9B58-9C8C2F2A75D1}" type="pres">
      <dgm:prSet presAssocID="{44614CF5-B454-4BDD-82BB-7DDC9EAFEAE9}" presName="sibTrans" presStyleLbl="sibTrans2D1" presStyleIdx="0" presStyleCnt="3"/>
      <dgm:spPr/>
      <dgm:t>
        <a:bodyPr/>
        <a:lstStyle/>
        <a:p>
          <a:endParaRPr lang="fr-FR"/>
        </a:p>
      </dgm:t>
    </dgm:pt>
    <dgm:pt modelId="{C1FF9A30-595E-4F15-BCD4-39F3FA0EFD22}" type="pres">
      <dgm:prSet presAssocID="{44614CF5-B454-4BDD-82BB-7DDC9EAFEAE9}" presName="spacerR" presStyleCnt="0"/>
      <dgm:spPr/>
    </dgm:pt>
    <dgm:pt modelId="{A181E401-43DF-4C40-8DC3-71B4C4EA33F4}" type="pres">
      <dgm:prSet presAssocID="{20D289A3-99EA-4680-B1F6-F2A7B0FE47AB}" presName="node" presStyleLbl="node1" presStyleIdx="1" presStyleCnt="4" custLinFactX="158081" custLinFactNeighborX="200000" custLinFactNeighborY="-653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C0E6959-E674-4F91-9E65-CCEB1B8178E3}" type="pres">
      <dgm:prSet presAssocID="{E0748021-FB9B-41A1-9C82-70020B80E105}" presName="spacerL" presStyleCnt="0"/>
      <dgm:spPr/>
    </dgm:pt>
    <dgm:pt modelId="{9321E355-EBD3-4AFD-B41B-75FC357558D0}" type="pres">
      <dgm:prSet presAssocID="{E0748021-FB9B-41A1-9C82-70020B80E105}" presName="sibTrans" presStyleLbl="sibTrans2D1" presStyleIdx="1" presStyleCnt="3"/>
      <dgm:spPr/>
      <dgm:t>
        <a:bodyPr/>
        <a:lstStyle/>
        <a:p>
          <a:endParaRPr lang="fr-FR"/>
        </a:p>
      </dgm:t>
    </dgm:pt>
    <dgm:pt modelId="{6CC0F821-FBDD-4D15-B718-F850E5C102DD}" type="pres">
      <dgm:prSet presAssocID="{E0748021-FB9B-41A1-9C82-70020B80E105}" presName="spacerR" presStyleCnt="0"/>
      <dgm:spPr/>
    </dgm:pt>
    <dgm:pt modelId="{10F60DD5-294A-45E5-ABE1-D030067606A8}" type="pres">
      <dgm:prSet presAssocID="{AA215702-FCD9-40BA-8603-8A4DAE06ACAE}" presName="node" presStyleLbl="node1" presStyleIdx="2" presStyleCnt="4" custLinFactX="-166797" custLinFactNeighborX="-200000" custLinFactNeighborY="-10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EB7820-8D6A-4C3A-88AD-7D7B2AEDF834}" type="pres">
      <dgm:prSet presAssocID="{2AB9614D-CE82-41F3-8378-DEDD017F000C}" presName="spacerL" presStyleCnt="0"/>
      <dgm:spPr/>
    </dgm:pt>
    <dgm:pt modelId="{BA004F6D-C247-4A78-9016-A4B827CE7C9D}" type="pres">
      <dgm:prSet presAssocID="{2AB9614D-CE82-41F3-8378-DEDD017F000C}" presName="sibTrans" presStyleLbl="sibTrans2D1" presStyleIdx="2" presStyleCnt="3"/>
      <dgm:spPr/>
      <dgm:t>
        <a:bodyPr/>
        <a:lstStyle/>
        <a:p>
          <a:endParaRPr lang="fr-FR"/>
        </a:p>
      </dgm:t>
    </dgm:pt>
    <dgm:pt modelId="{48BCE81C-6E14-4E1C-99E4-1C046C7D1DA2}" type="pres">
      <dgm:prSet presAssocID="{2AB9614D-CE82-41F3-8378-DEDD017F000C}" presName="spacerR" presStyleCnt="0"/>
      <dgm:spPr/>
    </dgm:pt>
    <dgm:pt modelId="{1B9AA6E7-1BB2-4485-B215-750842B0377F}" type="pres">
      <dgm:prSet presAssocID="{1067C7FB-0A7F-4DBF-BDE1-87FD4125224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EEABCCB-A355-4438-B88E-CE9553DA33DF}" srcId="{7B19F715-FA71-4734-A109-4411E83D8E58}" destId="{20D289A3-99EA-4680-B1F6-F2A7B0FE47AB}" srcOrd="1" destOrd="0" parTransId="{8D0D6AF2-2463-445B-9924-601AE2BAB139}" sibTransId="{E0748021-FB9B-41A1-9C82-70020B80E105}"/>
    <dgm:cxn modelId="{6E9E9260-17E1-4E87-A04E-AAD3E1B89F4C}" type="presOf" srcId="{AA215702-FCD9-40BA-8603-8A4DAE06ACAE}" destId="{10F60DD5-294A-45E5-ABE1-D030067606A8}" srcOrd="0" destOrd="0" presId="urn:microsoft.com/office/officeart/2005/8/layout/equation1"/>
    <dgm:cxn modelId="{B9B0081A-656C-4E2E-872D-BE4C3CEE00C9}" type="presOf" srcId="{F72F3204-9171-4582-937D-D0D0651B4FBA}" destId="{B27083C9-F8E3-4A7D-A5B2-25A2CC52975C}" srcOrd="0" destOrd="0" presId="urn:microsoft.com/office/officeart/2005/8/layout/equation1"/>
    <dgm:cxn modelId="{77C6221B-CF74-4718-8366-51657788EBA8}" type="presOf" srcId="{1067C7FB-0A7F-4DBF-BDE1-87FD41252247}" destId="{1B9AA6E7-1BB2-4485-B215-750842B0377F}" srcOrd="0" destOrd="0" presId="urn:microsoft.com/office/officeart/2005/8/layout/equation1"/>
    <dgm:cxn modelId="{9930CB73-8860-47BE-A6E5-EF28E5A8DE1A}" type="presOf" srcId="{7B19F715-FA71-4734-A109-4411E83D8E58}" destId="{5AEA3426-F957-4BC8-A95E-BC549AD57DEA}" srcOrd="0" destOrd="0" presId="urn:microsoft.com/office/officeart/2005/8/layout/equation1"/>
    <dgm:cxn modelId="{A1943532-5066-41A4-8BA2-96B7D08B7DB2}" srcId="{7B19F715-FA71-4734-A109-4411E83D8E58}" destId="{AA215702-FCD9-40BA-8603-8A4DAE06ACAE}" srcOrd="2" destOrd="0" parTransId="{B423D5BA-1B84-42CC-8734-7A25D7FCF2FD}" sibTransId="{2AB9614D-CE82-41F3-8378-DEDD017F000C}"/>
    <dgm:cxn modelId="{F209CCA8-EB06-4E43-B5E3-6524111F24B7}" type="presOf" srcId="{20D289A3-99EA-4680-B1F6-F2A7B0FE47AB}" destId="{A181E401-43DF-4C40-8DC3-71B4C4EA33F4}" srcOrd="0" destOrd="0" presId="urn:microsoft.com/office/officeart/2005/8/layout/equation1"/>
    <dgm:cxn modelId="{AAE287F5-DF66-40EB-A29D-7EFBF33A8672}" srcId="{7B19F715-FA71-4734-A109-4411E83D8E58}" destId="{F72F3204-9171-4582-937D-D0D0651B4FBA}" srcOrd="0" destOrd="0" parTransId="{55FFD308-9652-4A96-9C11-60BE7D24C8AD}" sibTransId="{44614CF5-B454-4BDD-82BB-7DDC9EAFEAE9}"/>
    <dgm:cxn modelId="{0F2EC2FD-97A1-4A03-BB8C-71F1778D1067}" type="presOf" srcId="{E0748021-FB9B-41A1-9C82-70020B80E105}" destId="{9321E355-EBD3-4AFD-B41B-75FC357558D0}" srcOrd="0" destOrd="0" presId="urn:microsoft.com/office/officeart/2005/8/layout/equation1"/>
    <dgm:cxn modelId="{5CAF2327-0ECC-414F-A6C6-40632071263F}" type="presOf" srcId="{2AB9614D-CE82-41F3-8378-DEDD017F000C}" destId="{BA004F6D-C247-4A78-9016-A4B827CE7C9D}" srcOrd="0" destOrd="0" presId="urn:microsoft.com/office/officeart/2005/8/layout/equation1"/>
    <dgm:cxn modelId="{71C835EF-D6CC-4143-887B-589EE6A3BFA7}" type="presOf" srcId="{44614CF5-B454-4BDD-82BB-7DDC9EAFEAE9}" destId="{81E0927D-D2FC-492D-9B58-9C8C2F2A75D1}" srcOrd="0" destOrd="0" presId="urn:microsoft.com/office/officeart/2005/8/layout/equation1"/>
    <dgm:cxn modelId="{1ACF180F-ACA1-4376-9405-8E7597B15AB0}" srcId="{7B19F715-FA71-4734-A109-4411E83D8E58}" destId="{1067C7FB-0A7F-4DBF-BDE1-87FD41252247}" srcOrd="3" destOrd="0" parTransId="{01236C82-2F27-4554-80A4-102B5FF5F847}" sibTransId="{F0C663AA-56BA-461A-9DAD-FFF8AAFDBC74}"/>
    <dgm:cxn modelId="{4DE0DAB4-EE5F-42E7-86EB-995CC3B26B94}" type="presParOf" srcId="{5AEA3426-F957-4BC8-A95E-BC549AD57DEA}" destId="{B27083C9-F8E3-4A7D-A5B2-25A2CC52975C}" srcOrd="0" destOrd="0" presId="urn:microsoft.com/office/officeart/2005/8/layout/equation1"/>
    <dgm:cxn modelId="{723C82C7-6C10-4A62-8363-EBCB91FFE3A8}" type="presParOf" srcId="{5AEA3426-F957-4BC8-A95E-BC549AD57DEA}" destId="{681B79EA-61D2-47A7-9972-2EB04EC67DC6}" srcOrd="1" destOrd="0" presId="urn:microsoft.com/office/officeart/2005/8/layout/equation1"/>
    <dgm:cxn modelId="{AC8BB50A-8A02-4BF1-9D8D-EA6FB501AC86}" type="presParOf" srcId="{5AEA3426-F957-4BC8-A95E-BC549AD57DEA}" destId="{81E0927D-D2FC-492D-9B58-9C8C2F2A75D1}" srcOrd="2" destOrd="0" presId="urn:microsoft.com/office/officeart/2005/8/layout/equation1"/>
    <dgm:cxn modelId="{DF33CC5B-4AFE-4B4E-84E3-2F73820504C0}" type="presParOf" srcId="{5AEA3426-F957-4BC8-A95E-BC549AD57DEA}" destId="{C1FF9A30-595E-4F15-BCD4-39F3FA0EFD22}" srcOrd="3" destOrd="0" presId="urn:microsoft.com/office/officeart/2005/8/layout/equation1"/>
    <dgm:cxn modelId="{5527052D-73B5-4594-87BA-3E45568A737C}" type="presParOf" srcId="{5AEA3426-F957-4BC8-A95E-BC549AD57DEA}" destId="{A181E401-43DF-4C40-8DC3-71B4C4EA33F4}" srcOrd="4" destOrd="0" presId="urn:microsoft.com/office/officeart/2005/8/layout/equation1"/>
    <dgm:cxn modelId="{3AE2C79A-69D8-48F8-8E56-5B15F16B43CB}" type="presParOf" srcId="{5AEA3426-F957-4BC8-A95E-BC549AD57DEA}" destId="{9C0E6959-E674-4F91-9E65-CCEB1B8178E3}" srcOrd="5" destOrd="0" presId="urn:microsoft.com/office/officeart/2005/8/layout/equation1"/>
    <dgm:cxn modelId="{DCFC0D0F-CD59-4BD6-A610-27DE68E037AF}" type="presParOf" srcId="{5AEA3426-F957-4BC8-A95E-BC549AD57DEA}" destId="{9321E355-EBD3-4AFD-B41B-75FC357558D0}" srcOrd="6" destOrd="0" presId="urn:microsoft.com/office/officeart/2005/8/layout/equation1"/>
    <dgm:cxn modelId="{E2C55892-ACE9-43AE-A0CA-0112039B1978}" type="presParOf" srcId="{5AEA3426-F957-4BC8-A95E-BC549AD57DEA}" destId="{6CC0F821-FBDD-4D15-B718-F850E5C102DD}" srcOrd="7" destOrd="0" presId="urn:microsoft.com/office/officeart/2005/8/layout/equation1"/>
    <dgm:cxn modelId="{EE4D27E1-1C70-4613-B41A-96A9F443E441}" type="presParOf" srcId="{5AEA3426-F957-4BC8-A95E-BC549AD57DEA}" destId="{10F60DD5-294A-45E5-ABE1-D030067606A8}" srcOrd="8" destOrd="0" presId="urn:microsoft.com/office/officeart/2005/8/layout/equation1"/>
    <dgm:cxn modelId="{FC53F56E-62AF-4E4C-81B7-37AFAC9030F1}" type="presParOf" srcId="{5AEA3426-F957-4BC8-A95E-BC549AD57DEA}" destId="{D9EB7820-8D6A-4C3A-88AD-7D7B2AEDF834}" srcOrd="9" destOrd="0" presId="urn:microsoft.com/office/officeart/2005/8/layout/equation1"/>
    <dgm:cxn modelId="{48B4D4D3-9D39-4D49-9A1A-07DDBDF7D709}" type="presParOf" srcId="{5AEA3426-F957-4BC8-A95E-BC549AD57DEA}" destId="{BA004F6D-C247-4A78-9016-A4B827CE7C9D}" srcOrd="10" destOrd="0" presId="urn:microsoft.com/office/officeart/2005/8/layout/equation1"/>
    <dgm:cxn modelId="{0048E3CD-F8F0-4FE7-83CB-E24395ED35DF}" type="presParOf" srcId="{5AEA3426-F957-4BC8-A95E-BC549AD57DEA}" destId="{48BCE81C-6E14-4E1C-99E4-1C046C7D1DA2}" srcOrd="11" destOrd="0" presId="urn:microsoft.com/office/officeart/2005/8/layout/equation1"/>
    <dgm:cxn modelId="{7D503DA7-BFBA-4B32-A77E-415222F239C1}" type="presParOf" srcId="{5AEA3426-F957-4BC8-A95E-BC549AD57DEA}" destId="{1B9AA6E7-1BB2-4485-B215-750842B0377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73773-4477-4B08-879A-70B6BDB53475}">
      <dsp:nvSpPr>
        <dsp:cNvPr id="0" name=""/>
        <dsp:cNvSpPr/>
      </dsp:nvSpPr>
      <dsp:spPr>
        <a:xfrm>
          <a:off x="1215079" y="0"/>
          <a:ext cx="2588814" cy="25888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400" kern="1200" dirty="0" smtClean="0"/>
            <a:t>Normal </a:t>
          </a:r>
          <a:endParaRPr lang="fr-FR" sz="3400" kern="1200" dirty="0"/>
        </a:p>
      </dsp:txBody>
      <dsp:txXfrm>
        <a:off x="1594202" y="647203"/>
        <a:ext cx="1830567" cy="129440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083C9-F8E3-4A7D-A5B2-25A2CC52975C}">
      <dsp:nvSpPr>
        <dsp:cNvPr id="0" name=""/>
        <dsp:cNvSpPr/>
      </dsp:nvSpPr>
      <dsp:spPr>
        <a:xfrm>
          <a:off x="3046" y="115555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Racine</a:t>
          </a:r>
        </a:p>
      </dsp:txBody>
      <dsp:txXfrm>
        <a:off x="127004" y="239513"/>
        <a:ext cx="598519" cy="598519"/>
      </dsp:txXfrm>
    </dsp:sp>
    <dsp:sp modelId="{81E0927D-D2FC-492D-9B58-9C8C2F2A75D1}">
      <dsp:nvSpPr>
        <dsp:cNvPr id="0" name=""/>
        <dsp:cNvSpPr/>
      </dsp:nvSpPr>
      <dsp:spPr>
        <a:xfrm>
          <a:off x="918212" y="293307"/>
          <a:ext cx="490932" cy="4909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983285" y="481039"/>
        <a:ext cx="360786" cy="115468"/>
      </dsp:txXfrm>
    </dsp:sp>
    <dsp:sp modelId="{A181E401-43DF-4C40-8DC3-71B4C4EA33F4}">
      <dsp:nvSpPr>
        <dsp:cNvPr id="0" name=""/>
        <dsp:cNvSpPr/>
      </dsp:nvSpPr>
      <dsp:spPr>
        <a:xfrm>
          <a:off x="2953389" y="60224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± adjectif </a:t>
          </a:r>
        </a:p>
      </dsp:txBody>
      <dsp:txXfrm>
        <a:off x="3077347" y="184182"/>
        <a:ext cx="598519" cy="598519"/>
      </dsp:txXfrm>
    </dsp:sp>
    <dsp:sp modelId="{9321E355-EBD3-4AFD-B41B-75FC357558D0}">
      <dsp:nvSpPr>
        <dsp:cNvPr id="0" name=""/>
        <dsp:cNvSpPr/>
      </dsp:nvSpPr>
      <dsp:spPr>
        <a:xfrm>
          <a:off x="2393040" y="293307"/>
          <a:ext cx="490932" cy="4909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2458113" y="481039"/>
        <a:ext cx="360786" cy="115468"/>
      </dsp:txXfrm>
    </dsp:sp>
    <dsp:sp modelId="{10F60DD5-294A-45E5-ABE1-D030067606A8}">
      <dsp:nvSpPr>
        <dsp:cNvPr id="0" name=""/>
        <dsp:cNvSpPr/>
      </dsp:nvSpPr>
      <dsp:spPr>
        <a:xfrm>
          <a:off x="1403414" y="106329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Suffixe</a:t>
          </a:r>
        </a:p>
      </dsp:txBody>
      <dsp:txXfrm>
        <a:off x="1527372" y="230287"/>
        <a:ext cx="598519" cy="598519"/>
      </dsp:txXfrm>
    </dsp:sp>
    <dsp:sp modelId="{BA004F6D-C247-4A78-9016-A4B827CE7C9D}">
      <dsp:nvSpPr>
        <dsp:cNvPr id="0" name=""/>
        <dsp:cNvSpPr/>
      </dsp:nvSpPr>
      <dsp:spPr>
        <a:xfrm>
          <a:off x="3867869" y="293307"/>
          <a:ext cx="490932" cy="490932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3932942" y="394439"/>
        <a:ext cx="360786" cy="288668"/>
      </dsp:txXfrm>
    </dsp:sp>
    <dsp:sp modelId="{1B9AA6E7-1BB2-4485-B215-750842B0377F}">
      <dsp:nvSpPr>
        <dsp:cNvPr id="0" name=""/>
        <dsp:cNvSpPr/>
      </dsp:nvSpPr>
      <dsp:spPr>
        <a:xfrm>
          <a:off x="4427532" y="115555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Tumeur</a:t>
          </a:r>
        </a:p>
      </dsp:txBody>
      <dsp:txXfrm>
        <a:off x="4551490" y="239513"/>
        <a:ext cx="598519" cy="59851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083C9-F8E3-4A7D-A5B2-25A2CC52975C}">
      <dsp:nvSpPr>
        <dsp:cNvPr id="0" name=""/>
        <dsp:cNvSpPr/>
      </dsp:nvSpPr>
      <dsp:spPr>
        <a:xfrm>
          <a:off x="3046" y="115555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Racine</a:t>
          </a:r>
        </a:p>
      </dsp:txBody>
      <dsp:txXfrm>
        <a:off x="127004" y="239513"/>
        <a:ext cx="598519" cy="598519"/>
      </dsp:txXfrm>
    </dsp:sp>
    <dsp:sp modelId="{81E0927D-D2FC-492D-9B58-9C8C2F2A75D1}">
      <dsp:nvSpPr>
        <dsp:cNvPr id="0" name=""/>
        <dsp:cNvSpPr/>
      </dsp:nvSpPr>
      <dsp:spPr>
        <a:xfrm>
          <a:off x="918212" y="293307"/>
          <a:ext cx="490932" cy="4909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983285" y="481039"/>
        <a:ext cx="360786" cy="115468"/>
      </dsp:txXfrm>
    </dsp:sp>
    <dsp:sp modelId="{A181E401-43DF-4C40-8DC3-71B4C4EA33F4}">
      <dsp:nvSpPr>
        <dsp:cNvPr id="0" name=""/>
        <dsp:cNvSpPr/>
      </dsp:nvSpPr>
      <dsp:spPr>
        <a:xfrm>
          <a:off x="2953389" y="60224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± adjectif </a:t>
          </a:r>
        </a:p>
      </dsp:txBody>
      <dsp:txXfrm>
        <a:off x="3077347" y="184182"/>
        <a:ext cx="598519" cy="598519"/>
      </dsp:txXfrm>
    </dsp:sp>
    <dsp:sp modelId="{9321E355-EBD3-4AFD-B41B-75FC357558D0}">
      <dsp:nvSpPr>
        <dsp:cNvPr id="0" name=""/>
        <dsp:cNvSpPr/>
      </dsp:nvSpPr>
      <dsp:spPr>
        <a:xfrm>
          <a:off x="2393040" y="293307"/>
          <a:ext cx="490932" cy="4909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2458113" y="481039"/>
        <a:ext cx="360786" cy="115468"/>
      </dsp:txXfrm>
    </dsp:sp>
    <dsp:sp modelId="{10F60DD5-294A-45E5-ABE1-D030067606A8}">
      <dsp:nvSpPr>
        <dsp:cNvPr id="0" name=""/>
        <dsp:cNvSpPr/>
      </dsp:nvSpPr>
      <dsp:spPr>
        <a:xfrm>
          <a:off x="1403414" y="106329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Suffixe</a:t>
          </a:r>
        </a:p>
      </dsp:txBody>
      <dsp:txXfrm>
        <a:off x="1527372" y="230287"/>
        <a:ext cx="598519" cy="598519"/>
      </dsp:txXfrm>
    </dsp:sp>
    <dsp:sp modelId="{BA004F6D-C247-4A78-9016-A4B827CE7C9D}">
      <dsp:nvSpPr>
        <dsp:cNvPr id="0" name=""/>
        <dsp:cNvSpPr/>
      </dsp:nvSpPr>
      <dsp:spPr>
        <a:xfrm>
          <a:off x="3867869" y="293307"/>
          <a:ext cx="490932" cy="490932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3932942" y="394439"/>
        <a:ext cx="360786" cy="288668"/>
      </dsp:txXfrm>
    </dsp:sp>
    <dsp:sp modelId="{1B9AA6E7-1BB2-4485-B215-750842B0377F}">
      <dsp:nvSpPr>
        <dsp:cNvPr id="0" name=""/>
        <dsp:cNvSpPr/>
      </dsp:nvSpPr>
      <dsp:spPr>
        <a:xfrm>
          <a:off x="4427532" y="115555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Tumeur</a:t>
          </a:r>
        </a:p>
      </dsp:txBody>
      <dsp:txXfrm>
        <a:off x="4551490" y="239513"/>
        <a:ext cx="598519" cy="5985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73773-4477-4B08-879A-70B6BDB53475}">
      <dsp:nvSpPr>
        <dsp:cNvPr id="0" name=""/>
        <dsp:cNvSpPr/>
      </dsp:nvSpPr>
      <dsp:spPr>
        <a:xfrm>
          <a:off x="2049814" y="0"/>
          <a:ext cx="3662240" cy="3662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100" kern="1200" dirty="0"/>
            <a:t>Hypertrophie</a:t>
          </a:r>
        </a:p>
      </dsp:txBody>
      <dsp:txXfrm>
        <a:off x="2586137" y="915560"/>
        <a:ext cx="2589594" cy="1831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273773-4477-4B08-879A-70B6BDB53475}">
      <dsp:nvSpPr>
        <dsp:cNvPr id="0" name=""/>
        <dsp:cNvSpPr/>
      </dsp:nvSpPr>
      <dsp:spPr>
        <a:xfrm>
          <a:off x="2049814" y="0"/>
          <a:ext cx="3662240" cy="36622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/>
            <a:t>Hypertrophie</a:t>
          </a:r>
        </a:p>
      </dsp:txBody>
      <dsp:txXfrm>
        <a:off x="2919596" y="274668"/>
        <a:ext cx="1922676" cy="622580"/>
      </dsp:txXfrm>
    </dsp:sp>
    <dsp:sp modelId="{EAD93AF3-4E9A-436A-8435-330D23BEF267}">
      <dsp:nvSpPr>
        <dsp:cNvPr id="0" name=""/>
        <dsp:cNvSpPr/>
      </dsp:nvSpPr>
      <dsp:spPr>
        <a:xfrm>
          <a:off x="2355208" y="915559"/>
          <a:ext cx="2746680" cy="2746680"/>
        </a:xfrm>
        <a:prstGeom prst="ellipse">
          <a:avLst/>
        </a:prstGeom>
        <a:solidFill>
          <a:srgbClr val="FF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200" kern="1200" dirty="0">
              <a:solidFill>
                <a:schemeClr val="tx1"/>
              </a:solidFill>
            </a:rPr>
            <a:t>Tumeur</a:t>
          </a:r>
        </a:p>
      </dsp:txBody>
      <dsp:txXfrm>
        <a:off x="2757450" y="1602229"/>
        <a:ext cx="1942196" cy="137334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083C9-F8E3-4A7D-A5B2-25A2CC52975C}">
      <dsp:nvSpPr>
        <dsp:cNvPr id="0" name=""/>
        <dsp:cNvSpPr/>
      </dsp:nvSpPr>
      <dsp:spPr>
        <a:xfrm>
          <a:off x="5641" y="2105636"/>
          <a:ext cx="1567226" cy="15672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b="1" kern="1200" dirty="0">
              <a:solidFill>
                <a:schemeClr val="tx1"/>
              </a:solidFill>
            </a:rPr>
            <a:t>Racine</a:t>
          </a:r>
        </a:p>
      </dsp:txBody>
      <dsp:txXfrm>
        <a:off x="235156" y="2335151"/>
        <a:ext cx="1108196" cy="1108196"/>
      </dsp:txXfrm>
    </dsp:sp>
    <dsp:sp modelId="{81E0927D-D2FC-492D-9B58-9C8C2F2A75D1}">
      <dsp:nvSpPr>
        <dsp:cNvPr id="0" name=""/>
        <dsp:cNvSpPr/>
      </dsp:nvSpPr>
      <dsp:spPr>
        <a:xfrm>
          <a:off x="1700126" y="2434754"/>
          <a:ext cx="908991" cy="90899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500" kern="1200"/>
        </a:p>
      </dsp:txBody>
      <dsp:txXfrm>
        <a:off x="1820613" y="2782352"/>
        <a:ext cx="668017" cy="213795"/>
      </dsp:txXfrm>
    </dsp:sp>
    <dsp:sp modelId="{A181E401-43DF-4C40-8DC3-71B4C4EA33F4}">
      <dsp:nvSpPr>
        <dsp:cNvPr id="0" name=""/>
        <dsp:cNvSpPr/>
      </dsp:nvSpPr>
      <dsp:spPr>
        <a:xfrm>
          <a:off x="5468381" y="2003187"/>
          <a:ext cx="1567226" cy="15672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b="1" kern="1200" dirty="0">
              <a:solidFill>
                <a:schemeClr val="tx1"/>
              </a:solidFill>
            </a:rPr>
            <a:t>± adjectif </a:t>
          </a:r>
        </a:p>
      </dsp:txBody>
      <dsp:txXfrm>
        <a:off x="5697896" y="2232702"/>
        <a:ext cx="1108196" cy="1108196"/>
      </dsp:txXfrm>
    </dsp:sp>
    <dsp:sp modelId="{9321E355-EBD3-4AFD-B41B-75FC357558D0}">
      <dsp:nvSpPr>
        <dsp:cNvPr id="0" name=""/>
        <dsp:cNvSpPr/>
      </dsp:nvSpPr>
      <dsp:spPr>
        <a:xfrm>
          <a:off x="4430862" y="2434754"/>
          <a:ext cx="908991" cy="90899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500" kern="1200"/>
        </a:p>
      </dsp:txBody>
      <dsp:txXfrm>
        <a:off x="4551349" y="2782352"/>
        <a:ext cx="668017" cy="213795"/>
      </dsp:txXfrm>
    </dsp:sp>
    <dsp:sp modelId="{10F60DD5-294A-45E5-ABE1-D030067606A8}">
      <dsp:nvSpPr>
        <dsp:cNvPr id="0" name=""/>
        <dsp:cNvSpPr/>
      </dsp:nvSpPr>
      <dsp:spPr>
        <a:xfrm>
          <a:off x="2598507" y="2088553"/>
          <a:ext cx="1567226" cy="15672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b="1" kern="1200" dirty="0">
              <a:solidFill>
                <a:schemeClr val="tx1"/>
              </a:solidFill>
            </a:rPr>
            <a:t>Suffixe</a:t>
          </a:r>
        </a:p>
      </dsp:txBody>
      <dsp:txXfrm>
        <a:off x="2828022" y="2318068"/>
        <a:ext cx="1108196" cy="1108196"/>
      </dsp:txXfrm>
    </dsp:sp>
    <dsp:sp modelId="{BA004F6D-C247-4A78-9016-A4B827CE7C9D}">
      <dsp:nvSpPr>
        <dsp:cNvPr id="0" name=""/>
        <dsp:cNvSpPr/>
      </dsp:nvSpPr>
      <dsp:spPr>
        <a:xfrm>
          <a:off x="7161598" y="2434754"/>
          <a:ext cx="908991" cy="908991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kern="1200"/>
        </a:p>
      </dsp:txBody>
      <dsp:txXfrm>
        <a:off x="7282085" y="2622006"/>
        <a:ext cx="668017" cy="534487"/>
      </dsp:txXfrm>
    </dsp:sp>
    <dsp:sp modelId="{1B9AA6E7-1BB2-4485-B215-750842B0377F}">
      <dsp:nvSpPr>
        <dsp:cNvPr id="0" name=""/>
        <dsp:cNvSpPr/>
      </dsp:nvSpPr>
      <dsp:spPr>
        <a:xfrm>
          <a:off x="8197848" y="2105636"/>
          <a:ext cx="1567226" cy="15672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500" b="1" kern="1200" dirty="0">
              <a:solidFill>
                <a:schemeClr val="tx1"/>
              </a:solidFill>
            </a:rPr>
            <a:t>Tumeur</a:t>
          </a:r>
        </a:p>
      </dsp:txBody>
      <dsp:txXfrm>
        <a:off x="8427363" y="2335151"/>
        <a:ext cx="1108196" cy="110819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083C9-F8E3-4A7D-A5B2-25A2CC52975C}">
      <dsp:nvSpPr>
        <dsp:cNvPr id="0" name=""/>
        <dsp:cNvSpPr/>
      </dsp:nvSpPr>
      <dsp:spPr>
        <a:xfrm>
          <a:off x="2636" y="434897"/>
          <a:ext cx="732358" cy="732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>
              <a:solidFill>
                <a:schemeClr val="tx1"/>
              </a:solidFill>
            </a:rPr>
            <a:t>Racine</a:t>
          </a:r>
        </a:p>
      </dsp:txBody>
      <dsp:txXfrm>
        <a:off x="109887" y="542148"/>
        <a:ext cx="517856" cy="517856"/>
      </dsp:txXfrm>
    </dsp:sp>
    <dsp:sp modelId="{81E0927D-D2FC-492D-9B58-9C8C2F2A75D1}">
      <dsp:nvSpPr>
        <dsp:cNvPr id="0" name=""/>
        <dsp:cNvSpPr/>
      </dsp:nvSpPr>
      <dsp:spPr>
        <a:xfrm>
          <a:off x="794461" y="588692"/>
          <a:ext cx="424767" cy="42476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700" kern="1200"/>
        </a:p>
      </dsp:txBody>
      <dsp:txXfrm>
        <a:off x="850764" y="751123"/>
        <a:ext cx="312161" cy="99905"/>
      </dsp:txXfrm>
    </dsp:sp>
    <dsp:sp modelId="{A181E401-43DF-4C40-8DC3-71B4C4EA33F4}">
      <dsp:nvSpPr>
        <dsp:cNvPr id="0" name=""/>
        <dsp:cNvSpPr/>
      </dsp:nvSpPr>
      <dsp:spPr>
        <a:xfrm>
          <a:off x="2555351" y="387023"/>
          <a:ext cx="732358" cy="732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>
              <a:solidFill>
                <a:schemeClr val="tx1"/>
              </a:solidFill>
            </a:rPr>
            <a:t>± adjectif </a:t>
          </a:r>
        </a:p>
      </dsp:txBody>
      <dsp:txXfrm>
        <a:off x="2662602" y="494274"/>
        <a:ext cx="517856" cy="517856"/>
      </dsp:txXfrm>
    </dsp:sp>
    <dsp:sp modelId="{9321E355-EBD3-4AFD-B41B-75FC357558D0}">
      <dsp:nvSpPr>
        <dsp:cNvPr id="0" name=""/>
        <dsp:cNvSpPr/>
      </dsp:nvSpPr>
      <dsp:spPr>
        <a:xfrm>
          <a:off x="2070523" y="588692"/>
          <a:ext cx="424767" cy="42476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700" kern="1200"/>
        </a:p>
      </dsp:txBody>
      <dsp:txXfrm>
        <a:off x="2126826" y="751123"/>
        <a:ext cx="312161" cy="99905"/>
      </dsp:txXfrm>
    </dsp:sp>
    <dsp:sp modelId="{10F60DD5-294A-45E5-ABE1-D030067606A8}">
      <dsp:nvSpPr>
        <dsp:cNvPr id="0" name=""/>
        <dsp:cNvSpPr/>
      </dsp:nvSpPr>
      <dsp:spPr>
        <a:xfrm>
          <a:off x="1214271" y="426914"/>
          <a:ext cx="732358" cy="732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>
              <a:solidFill>
                <a:schemeClr val="tx1"/>
              </a:solidFill>
            </a:rPr>
            <a:t>Suffixe</a:t>
          </a:r>
        </a:p>
      </dsp:txBody>
      <dsp:txXfrm>
        <a:off x="1321522" y="534165"/>
        <a:ext cx="517856" cy="517856"/>
      </dsp:txXfrm>
    </dsp:sp>
    <dsp:sp modelId="{BA004F6D-C247-4A78-9016-A4B827CE7C9D}">
      <dsp:nvSpPr>
        <dsp:cNvPr id="0" name=""/>
        <dsp:cNvSpPr/>
      </dsp:nvSpPr>
      <dsp:spPr>
        <a:xfrm>
          <a:off x="3346584" y="588692"/>
          <a:ext cx="424767" cy="424767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100" kern="1200"/>
        </a:p>
      </dsp:txBody>
      <dsp:txXfrm>
        <a:off x="3402887" y="676194"/>
        <a:ext cx="312161" cy="249763"/>
      </dsp:txXfrm>
    </dsp:sp>
    <dsp:sp modelId="{1B9AA6E7-1BB2-4485-B215-750842B0377F}">
      <dsp:nvSpPr>
        <dsp:cNvPr id="0" name=""/>
        <dsp:cNvSpPr/>
      </dsp:nvSpPr>
      <dsp:spPr>
        <a:xfrm>
          <a:off x="3830819" y="434897"/>
          <a:ext cx="732358" cy="7323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>
              <a:solidFill>
                <a:schemeClr val="tx1"/>
              </a:solidFill>
            </a:rPr>
            <a:t>Tumeur</a:t>
          </a:r>
        </a:p>
      </dsp:txBody>
      <dsp:txXfrm>
        <a:off x="3938070" y="542148"/>
        <a:ext cx="517856" cy="5178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083C9-F8E3-4A7D-A5B2-25A2CC52975C}">
      <dsp:nvSpPr>
        <dsp:cNvPr id="0" name=""/>
        <dsp:cNvSpPr/>
      </dsp:nvSpPr>
      <dsp:spPr>
        <a:xfrm>
          <a:off x="3075" y="231544"/>
          <a:ext cx="854583" cy="8545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solidFill>
                <a:schemeClr val="tx1"/>
              </a:solidFill>
            </a:rPr>
            <a:t>Racine</a:t>
          </a:r>
        </a:p>
      </dsp:txBody>
      <dsp:txXfrm>
        <a:off x="128226" y="356695"/>
        <a:ext cx="604281" cy="604281"/>
      </dsp:txXfrm>
    </dsp:sp>
    <dsp:sp modelId="{81E0927D-D2FC-492D-9B58-9C8C2F2A75D1}">
      <dsp:nvSpPr>
        <dsp:cNvPr id="0" name=""/>
        <dsp:cNvSpPr/>
      </dsp:nvSpPr>
      <dsp:spPr>
        <a:xfrm>
          <a:off x="927051" y="411007"/>
          <a:ext cx="495658" cy="49565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992750" y="600547"/>
        <a:ext cx="364260" cy="116578"/>
      </dsp:txXfrm>
    </dsp:sp>
    <dsp:sp modelId="{A181E401-43DF-4C40-8DC3-71B4C4EA33F4}">
      <dsp:nvSpPr>
        <dsp:cNvPr id="0" name=""/>
        <dsp:cNvSpPr/>
      </dsp:nvSpPr>
      <dsp:spPr>
        <a:xfrm>
          <a:off x="2981820" y="175680"/>
          <a:ext cx="854583" cy="8545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solidFill>
                <a:schemeClr val="tx1"/>
              </a:solidFill>
            </a:rPr>
            <a:t>± adjectif </a:t>
          </a:r>
        </a:p>
      </dsp:txBody>
      <dsp:txXfrm>
        <a:off x="3106971" y="300831"/>
        <a:ext cx="604281" cy="604281"/>
      </dsp:txXfrm>
    </dsp:sp>
    <dsp:sp modelId="{9321E355-EBD3-4AFD-B41B-75FC357558D0}">
      <dsp:nvSpPr>
        <dsp:cNvPr id="0" name=""/>
        <dsp:cNvSpPr/>
      </dsp:nvSpPr>
      <dsp:spPr>
        <a:xfrm>
          <a:off x="2416077" y="411007"/>
          <a:ext cx="495658" cy="495658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2481776" y="600547"/>
        <a:ext cx="364260" cy="116578"/>
      </dsp:txXfrm>
    </dsp:sp>
    <dsp:sp modelId="{10F60DD5-294A-45E5-ABE1-D030067606A8}">
      <dsp:nvSpPr>
        <dsp:cNvPr id="0" name=""/>
        <dsp:cNvSpPr/>
      </dsp:nvSpPr>
      <dsp:spPr>
        <a:xfrm>
          <a:off x="1416924" y="222229"/>
          <a:ext cx="854583" cy="8545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solidFill>
                <a:schemeClr val="tx1"/>
              </a:solidFill>
            </a:rPr>
            <a:t>Suffixe</a:t>
          </a:r>
        </a:p>
      </dsp:txBody>
      <dsp:txXfrm>
        <a:off x="1542075" y="347380"/>
        <a:ext cx="604281" cy="604281"/>
      </dsp:txXfrm>
    </dsp:sp>
    <dsp:sp modelId="{BA004F6D-C247-4A78-9016-A4B827CE7C9D}">
      <dsp:nvSpPr>
        <dsp:cNvPr id="0" name=""/>
        <dsp:cNvSpPr/>
      </dsp:nvSpPr>
      <dsp:spPr>
        <a:xfrm>
          <a:off x="3905103" y="411007"/>
          <a:ext cx="495658" cy="495658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300" kern="1200"/>
        </a:p>
      </dsp:txBody>
      <dsp:txXfrm>
        <a:off x="3970802" y="513113"/>
        <a:ext cx="364260" cy="291446"/>
      </dsp:txXfrm>
    </dsp:sp>
    <dsp:sp modelId="{1B9AA6E7-1BB2-4485-B215-750842B0377F}">
      <dsp:nvSpPr>
        <dsp:cNvPr id="0" name=""/>
        <dsp:cNvSpPr/>
      </dsp:nvSpPr>
      <dsp:spPr>
        <a:xfrm>
          <a:off x="4470154" y="231544"/>
          <a:ext cx="854583" cy="8545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>
              <a:solidFill>
                <a:schemeClr val="tx1"/>
              </a:solidFill>
            </a:rPr>
            <a:t>Tumeur</a:t>
          </a:r>
        </a:p>
      </dsp:txBody>
      <dsp:txXfrm>
        <a:off x="4595305" y="356695"/>
        <a:ext cx="604281" cy="60428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083C9-F8E3-4A7D-A5B2-25A2CC52975C}">
      <dsp:nvSpPr>
        <dsp:cNvPr id="0" name=""/>
        <dsp:cNvSpPr/>
      </dsp:nvSpPr>
      <dsp:spPr>
        <a:xfrm>
          <a:off x="3046" y="115555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Racine</a:t>
          </a:r>
        </a:p>
      </dsp:txBody>
      <dsp:txXfrm>
        <a:off x="127004" y="239513"/>
        <a:ext cx="598519" cy="598519"/>
      </dsp:txXfrm>
    </dsp:sp>
    <dsp:sp modelId="{81E0927D-D2FC-492D-9B58-9C8C2F2A75D1}">
      <dsp:nvSpPr>
        <dsp:cNvPr id="0" name=""/>
        <dsp:cNvSpPr/>
      </dsp:nvSpPr>
      <dsp:spPr>
        <a:xfrm>
          <a:off x="918212" y="293307"/>
          <a:ext cx="490932" cy="4909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983285" y="481039"/>
        <a:ext cx="360786" cy="115468"/>
      </dsp:txXfrm>
    </dsp:sp>
    <dsp:sp modelId="{A181E401-43DF-4C40-8DC3-71B4C4EA33F4}">
      <dsp:nvSpPr>
        <dsp:cNvPr id="0" name=""/>
        <dsp:cNvSpPr/>
      </dsp:nvSpPr>
      <dsp:spPr>
        <a:xfrm>
          <a:off x="2953389" y="60224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± adjectif </a:t>
          </a:r>
        </a:p>
      </dsp:txBody>
      <dsp:txXfrm>
        <a:off x="3077347" y="184182"/>
        <a:ext cx="598519" cy="598519"/>
      </dsp:txXfrm>
    </dsp:sp>
    <dsp:sp modelId="{9321E355-EBD3-4AFD-B41B-75FC357558D0}">
      <dsp:nvSpPr>
        <dsp:cNvPr id="0" name=""/>
        <dsp:cNvSpPr/>
      </dsp:nvSpPr>
      <dsp:spPr>
        <a:xfrm>
          <a:off x="2393040" y="293307"/>
          <a:ext cx="490932" cy="4909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2458113" y="481039"/>
        <a:ext cx="360786" cy="115468"/>
      </dsp:txXfrm>
    </dsp:sp>
    <dsp:sp modelId="{10F60DD5-294A-45E5-ABE1-D030067606A8}">
      <dsp:nvSpPr>
        <dsp:cNvPr id="0" name=""/>
        <dsp:cNvSpPr/>
      </dsp:nvSpPr>
      <dsp:spPr>
        <a:xfrm>
          <a:off x="1403414" y="106329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Suffixe</a:t>
          </a:r>
        </a:p>
      </dsp:txBody>
      <dsp:txXfrm>
        <a:off x="1527372" y="230287"/>
        <a:ext cx="598519" cy="598519"/>
      </dsp:txXfrm>
    </dsp:sp>
    <dsp:sp modelId="{BA004F6D-C247-4A78-9016-A4B827CE7C9D}">
      <dsp:nvSpPr>
        <dsp:cNvPr id="0" name=""/>
        <dsp:cNvSpPr/>
      </dsp:nvSpPr>
      <dsp:spPr>
        <a:xfrm>
          <a:off x="3867869" y="293307"/>
          <a:ext cx="490932" cy="490932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3932942" y="394439"/>
        <a:ext cx="360786" cy="288668"/>
      </dsp:txXfrm>
    </dsp:sp>
    <dsp:sp modelId="{1B9AA6E7-1BB2-4485-B215-750842B0377F}">
      <dsp:nvSpPr>
        <dsp:cNvPr id="0" name=""/>
        <dsp:cNvSpPr/>
      </dsp:nvSpPr>
      <dsp:spPr>
        <a:xfrm>
          <a:off x="4427532" y="115555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Tumeur</a:t>
          </a:r>
        </a:p>
      </dsp:txBody>
      <dsp:txXfrm>
        <a:off x="4551490" y="239513"/>
        <a:ext cx="598519" cy="5985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083C9-F8E3-4A7D-A5B2-25A2CC52975C}">
      <dsp:nvSpPr>
        <dsp:cNvPr id="0" name=""/>
        <dsp:cNvSpPr/>
      </dsp:nvSpPr>
      <dsp:spPr>
        <a:xfrm>
          <a:off x="3046" y="115555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Racine</a:t>
          </a:r>
        </a:p>
      </dsp:txBody>
      <dsp:txXfrm>
        <a:off x="127004" y="239513"/>
        <a:ext cx="598519" cy="598519"/>
      </dsp:txXfrm>
    </dsp:sp>
    <dsp:sp modelId="{81E0927D-D2FC-492D-9B58-9C8C2F2A75D1}">
      <dsp:nvSpPr>
        <dsp:cNvPr id="0" name=""/>
        <dsp:cNvSpPr/>
      </dsp:nvSpPr>
      <dsp:spPr>
        <a:xfrm>
          <a:off x="918212" y="293307"/>
          <a:ext cx="490932" cy="4909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983285" y="481039"/>
        <a:ext cx="360786" cy="115468"/>
      </dsp:txXfrm>
    </dsp:sp>
    <dsp:sp modelId="{A181E401-43DF-4C40-8DC3-71B4C4EA33F4}">
      <dsp:nvSpPr>
        <dsp:cNvPr id="0" name=""/>
        <dsp:cNvSpPr/>
      </dsp:nvSpPr>
      <dsp:spPr>
        <a:xfrm>
          <a:off x="2953389" y="60224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± adjectif </a:t>
          </a:r>
        </a:p>
      </dsp:txBody>
      <dsp:txXfrm>
        <a:off x="3077347" y="184182"/>
        <a:ext cx="598519" cy="598519"/>
      </dsp:txXfrm>
    </dsp:sp>
    <dsp:sp modelId="{9321E355-EBD3-4AFD-B41B-75FC357558D0}">
      <dsp:nvSpPr>
        <dsp:cNvPr id="0" name=""/>
        <dsp:cNvSpPr/>
      </dsp:nvSpPr>
      <dsp:spPr>
        <a:xfrm>
          <a:off x="2393040" y="293307"/>
          <a:ext cx="490932" cy="4909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2458113" y="481039"/>
        <a:ext cx="360786" cy="115468"/>
      </dsp:txXfrm>
    </dsp:sp>
    <dsp:sp modelId="{10F60DD5-294A-45E5-ABE1-D030067606A8}">
      <dsp:nvSpPr>
        <dsp:cNvPr id="0" name=""/>
        <dsp:cNvSpPr/>
      </dsp:nvSpPr>
      <dsp:spPr>
        <a:xfrm>
          <a:off x="1403414" y="106329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Suffixe</a:t>
          </a:r>
        </a:p>
      </dsp:txBody>
      <dsp:txXfrm>
        <a:off x="1527372" y="230287"/>
        <a:ext cx="598519" cy="598519"/>
      </dsp:txXfrm>
    </dsp:sp>
    <dsp:sp modelId="{BA004F6D-C247-4A78-9016-A4B827CE7C9D}">
      <dsp:nvSpPr>
        <dsp:cNvPr id="0" name=""/>
        <dsp:cNvSpPr/>
      </dsp:nvSpPr>
      <dsp:spPr>
        <a:xfrm>
          <a:off x="3867869" y="293307"/>
          <a:ext cx="490932" cy="490932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3932942" y="394439"/>
        <a:ext cx="360786" cy="288668"/>
      </dsp:txXfrm>
    </dsp:sp>
    <dsp:sp modelId="{1B9AA6E7-1BB2-4485-B215-750842B0377F}">
      <dsp:nvSpPr>
        <dsp:cNvPr id="0" name=""/>
        <dsp:cNvSpPr/>
      </dsp:nvSpPr>
      <dsp:spPr>
        <a:xfrm>
          <a:off x="4427532" y="115555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Tumeur</a:t>
          </a:r>
        </a:p>
      </dsp:txBody>
      <dsp:txXfrm>
        <a:off x="4551490" y="239513"/>
        <a:ext cx="598519" cy="59851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7083C9-F8E3-4A7D-A5B2-25A2CC52975C}">
      <dsp:nvSpPr>
        <dsp:cNvPr id="0" name=""/>
        <dsp:cNvSpPr/>
      </dsp:nvSpPr>
      <dsp:spPr>
        <a:xfrm>
          <a:off x="3046" y="115555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Racine</a:t>
          </a:r>
        </a:p>
      </dsp:txBody>
      <dsp:txXfrm>
        <a:off x="127004" y="239513"/>
        <a:ext cx="598519" cy="598519"/>
      </dsp:txXfrm>
    </dsp:sp>
    <dsp:sp modelId="{81E0927D-D2FC-492D-9B58-9C8C2F2A75D1}">
      <dsp:nvSpPr>
        <dsp:cNvPr id="0" name=""/>
        <dsp:cNvSpPr/>
      </dsp:nvSpPr>
      <dsp:spPr>
        <a:xfrm>
          <a:off x="918212" y="293307"/>
          <a:ext cx="490932" cy="4909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983285" y="481039"/>
        <a:ext cx="360786" cy="115468"/>
      </dsp:txXfrm>
    </dsp:sp>
    <dsp:sp modelId="{A181E401-43DF-4C40-8DC3-71B4C4EA33F4}">
      <dsp:nvSpPr>
        <dsp:cNvPr id="0" name=""/>
        <dsp:cNvSpPr/>
      </dsp:nvSpPr>
      <dsp:spPr>
        <a:xfrm>
          <a:off x="2953389" y="60224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± adjectif </a:t>
          </a:r>
        </a:p>
      </dsp:txBody>
      <dsp:txXfrm>
        <a:off x="3077347" y="184182"/>
        <a:ext cx="598519" cy="598519"/>
      </dsp:txXfrm>
    </dsp:sp>
    <dsp:sp modelId="{9321E355-EBD3-4AFD-B41B-75FC357558D0}">
      <dsp:nvSpPr>
        <dsp:cNvPr id="0" name=""/>
        <dsp:cNvSpPr/>
      </dsp:nvSpPr>
      <dsp:spPr>
        <a:xfrm>
          <a:off x="2393040" y="293307"/>
          <a:ext cx="490932" cy="490932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/>
        </a:p>
      </dsp:txBody>
      <dsp:txXfrm>
        <a:off x="2458113" y="481039"/>
        <a:ext cx="360786" cy="115468"/>
      </dsp:txXfrm>
    </dsp:sp>
    <dsp:sp modelId="{10F60DD5-294A-45E5-ABE1-D030067606A8}">
      <dsp:nvSpPr>
        <dsp:cNvPr id="0" name=""/>
        <dsp:cNvSpPr/>
      </dsp:nvSpPr>
      <dsp:spPr>
        <a:xfrm>
          <a:off x="1403414" y="106329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Suffixe</a:t>
          </a:r>
        </a:p>
      </dsp:txBody>
      <dsp:txXfrm>
        <a:off x="1527372" y="230287"/>
        <a:ext cx="598519" cy="598519"/>
      </dsp:txXfrm>
    </dsp:sp>
    <dsp:sp modelId="{BA004F6D-C247-4A78-9016-A4B827CE7C9D}">
      <dsp:nvSpPr>
        <dsp:cNvPr id="0" name=""/>
        <dsp:cNvSpPr/>
      </dsp:nvSpPr>
      <dsp:spPr>
        <a:xfrm>
          <a:off x="3867869" y="293307"/>
          <a:ext cx="490932" cy="490932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/>
        </a:p>
      </dsp:txBody>
      <dsp:txXfrm>
        <a:off x="3932942" y="394439"/>
        <a:ext cx="360786" cy="288668"/>
      </dsp:txXfrm>
    </dsp:sp>
    <dsp:sp modelId="{1B9AA6E7-1BB2-4485-B215-750842B0377F}">
      <dsp:nvSpPr>
        <dsp:cNvPr id="0" name=""/>
        <dsp:cNvSpPr/>
      </dsp:nvSpPr>
      <dsp:spPr>
        <a:xfrm>
          <a:off x="4427532" y="115555"/>
          <a:ext cx="846435" cy="8464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b="1" kern="1200" dirty="0">
              <a:solidFill>
                <a:schemeClr val="tx1"/>
              </a:solidFill>
            </a:rPr>
            <a:t>Tumeur</a:t>
          </a:r>
        </a:p>
      </dsp:txBody>
      <dsp:txXfrm>
        <a:off x="4551490" y="239513"/>
        <a:ext cx="598519" cy="5985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3C928F-C053-4D72-857E-F978B902669A}" type="datetimeFigureOut">
              <a:rPr lang="fr-FR" smtClean="0"/>
              <a:t>20/12/2023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7E556F-2DC3-4787-B913-E51006DA864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8195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524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58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020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780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3611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5421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25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68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334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55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13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5449B-CFAB-DD47-95AE-58A727D31CF7}" type="datetimeFigureOut">
              <a:rPr lang="fr-FR" smtClean="0"/>
              <a:pPr/>
              <a:t>20/12/2023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83E6B-08DF-FD4A-9509-74F5223E9F3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748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anapath-paris7.aphp.fr/imagerie/images/diapo402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ous-titre 6"/>
          <p:cNvSpPr>
            <a:spLocks noGrp="1"/>
          </p:cNvSpPr>
          <p:nvPr>
            <p:ph type="subTitle" idx="1"/>
          </p:nvPr>
        </p:nvSpPr>
        <p:spPr>
          <a:xfrm>
            <a:off x="2163050" y="3857020"/>
            <a:ext cx="7766936" cy="1987189"/>
          </a:xfrm>
        </p:spPr>
        <p:txBody>
          <a:bodyPr>
            <a:normAutofit/>
          </a:bodyPr>
          <a:lstStyle/>
          <a:p>
            <a:r>
              <a:rPr lang="fr-FR" b="1" dirty="0" smtClean="0"/>
              <a:t>DR.C.BENCHARIF</a:t>
            </a:r>
            <a:endParaRPr lang="fr-FR" b="1" dirty="0"/>
          </a:p>
          <a:p>
            <a:r>
              <a:rPr lang="fr-FR" b="1" dirty="0"/>
              <a:t>Maitre-assistante au CHU de BEJAIA</a:t>
            </a:r>
          </a:p>
          <a:p>
            <a:r>
              <a:rPr lang="fr-FR" b="1" dirty="0"/>
              <a:t>Cours de 3</a:t>
            </a:r>
            <a:r>
              <a:rPr lang="fr-FR" b="1" baseline="30000" dirty="0"/>
              <a:t>ème</a:t>
            </a:r>
            <a:r>
              <a:rPr lang="fr-FR" b="1" dirty="0"/>
              <a:t> année de médecine</a:t>
            </a:r>
          </a:p>
          <a:p>
            <a:r>
              <a:rPr lang="fr-FR" b="1" dirty="0"/>
              <a:t>Année </a:t>
            </a:r>
            <a:r>
              <a:rPr lang="fr-FR" b="1" dirty="0" smtClean="0"/>
              <a:t>2023/2024</a:t>
            </a:r>
            <a:endParaRPr lang="fr-FR" b="1" dirty="0"/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44389" y="1861449"/>
            <a:ext cx="860921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6600" b="1" dirty="0">
                <a:ln w="0"/>
                <a:solidFill>
                  <a:srgbClr val="CC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L</a:t>
            </a:r>
            <a:r>
              <a:rPr lang="fr-FR" sz="6600" b="1" dirty="0" smtClean="0">
                <a:ln w="0"/>
                <a:solidFill>
                  <a:srgbClr val="CC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a </a:t>
            </a:r>
            <a:r>
              <a:rPr lang="fr-FR" sz="6600" b="1" dirty="0">
                <a:ln w="0"/>
                <a:solidFill>
                  <a:srgbClr val="CC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pathologie tumorale</a:t>
            </a:r>
          </a:p>
        </p:txBody>
      </p:sp>
    </p:spTree>
    <p:extLst>
      <p:ext uri="{BB962C8B-B14F-4D97-AF65-F5344CB8AC3E}">
        <p14:creationId xmlns:p14="http://schemas.microsoft.com/office/powerpoint/2010/main" val="257600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536713"/>
            <a:ext cx="10676466" cy="5504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III. </a:t>
            </a:r>
            <a:r>
              <a:rPr lang="fr-FR" sz="3200" b="1" dirty="0" smtClean="0">
                <a:solidFill>
                  <a:srgbClr val="FF0000"/>
                </a:solidFill>
              </a:rPr>
              <a:t>Pseudotumeurs</a:t>
            </a:r>
            <a:r>
              <a:rPr lang="fr-FR" sz="3200" b="1" dirty="0">
                <a:solidFill>
                  <a:srgbClr val="FF0000"/>
                </a:solidFill>
              </a:rPr>
              <a:t> </a:t>
            </a:r>
            <a:r>
              <a:rPr lang="fr-FR" sz="3200" b="1" dirty="0" smtClean="0">
                <a:solidFill>
                  <a:srgbClr val="FF0000"/>
                </a:solidFill>
              </a:rPr>
              <a:t>:</a:t>
            </a:r>
          </a:p>
          <a:p>
            <a:pPr marL="0" lv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C</a:t>
            </a:r>
            <a:r>
              <a:rPr lang="fr-FR" b="1" dirty="0" smtClean="0">
                <a:solidFill>
                  <a:srgbClr val="00B050"/>
                </a:solidFill>
              </a:rPr>
              <a:t>. Pseudotumeurs </a:t>
            </a:r>
            <a:r>
              <a:rPr lang="fr-FR" b="1" dirty="0" err="1">
                <a:solidFill>
                  <a:srgbClr val="00B050"/>
                </a:solidFill>
              </a:rPr>
              <a:t>dysgénétiques</a:t>
            </a:r>
            <a:r>
              <a:rPr lang="fr-FR" b="1" dirty="0">
                <a:solidFill>
                  <a:srgbClr val="00B050"/>
                </a:solidFill>
              </a:rPr>
              <a:t> :</a:t>
            </a:r>
          </a:p>
          <a:p>
            <a:pPr marL="0" indent="0">
              <a:buNone/>
            </a:pPr>
            <a:r>
              <a:rPr lang="fr-FR" dirty="0"/>
              <a:t>Secondaires à une anomalie de l'embryogenèse ou de l'organogenèse.</a:t>
            </a:r>
          </a:p>
          <a:p>
            <a:pPr marL="0" indent="0">
              <a:buNone/>
            </a:pPr>
            <a:r>
              <a:rPr lang="fr-FR" b="1" dirty="0" smtClean="0"/>
              <a:t>- Vestiges </a:t>
            </a:r>
            <a:r>
              <a:rPr lang="fr-FR" b="1" dirty="0"/>
              <a:t>: </a:t>
            </a:r>
            <a:r>
              <a:rPr lang="fr-FR" dirty="0"/>
              <a:t>persistance d'organes qui auraient dû régresser (kystes branchiaux)</a:t>
            </a:r>
          </a:p>
        </p:txBody>
      </p:sp>
      <p:pic>
        <p:nvPicPr>
          <p:cNvPr id="4" name="Picture 2" descr="C:\Users\USER\Pictures\1-s2.0-S0035176812000460-gr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9039" y="3006850"/>
            <a:ext cx="4313055" cy="30345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041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437322"/>
            <a:ext cx="10905066" cy="56040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III. Pseudotumeurs :</a:t>
            </a:r>
          </a:p>
          <a:p>
            <a:pPr marL="0" lv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C. Pseudotumeurs </a:t>
            </a:r>
            <a:r>
              <a:rPr lang="fr-FR" b="1" dirty="0" err="1">
                <a:solidFill>
                  <a:srgbClr val="00B050"/>
                </a:solidFill>
              </a:rPr>
              <a:t>dysgénétiques</a:t>
            </a:r>
            <a:r>
              <a:rPr lang="fr-FR" b="1" dirty="0">
                <a:solidFill>
                  <a:srgbClr val="00B050"/>
                </a:solidFill>
              </a:rPr>
              <a:t> </a:t>
            </a:r>
            <a:r>
              <a:rPr lang="fr-FR" b="1" dirty="0" smtClean="0">
                <a:solidFill>
                  <a:srgbClr val="00B050"/>
                </a:solidFill>
              </a:rPr>
              <a:t>:</a:t>
            </a:r>
            <a:endParaRPr lang="fr-FR" dirty="0"/>
          </a:p>
          <a:p>
            <a:pPr marL="0" indent="0">
              <a:buNone/>
            </a:pPr>
            <a:r>
              <a:rPr lang="fr-FR" b="1" dirty="0" smtClean="0"/>
              <a:t>- </a:t>
            </a:r>
            <a:r>
              <a:rPr lang="fr-FR" b="1" dirty="0" err="1" smtClean="0"/>
              <a:t>Hamartomes</a:t>
            </a:r>
            <a:r>
              <a:rPr lang="fr-FR" b="1" dirty="0" smtClean="0"/>
              <a:t> </a:t>
            </a:r>
            <a:r>
              <a:rPr lang="fr-FR" b="1" dirty="0"/>
              <a:t>: </a:t>
            </a:r>
            <a:r>
              <a:rPr lang="fr-FR" dirty="0"/>
              <a:t>constitués de tissus normalement présents dans l'organe, mais disposés en désordre (</a:t>
            </a:r>
            <a:r>
              <a:rPr lang="fr-FR" dirty="0" err="1"/>
              <a:t>hamartochondrome</a:t>
            </a:r>
            <a:r>
              <a:rPr lang="fr-FR" dirty="0"/>
              <a:t> pulmonaire).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67916" y="3061614"/>
            <a:ext cx="3808535" cy="313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C:\Users\USER\Pictures\2135_poumon_hamartome_X2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1178" y="3094739"/>
            <a:ext cx="4140789" cy="31059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606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76117" y="499189"/>
            <a:ext cx="10676466" cy="4411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III. Pseudotumeurs :</a:t>
            </a:r>
          </a:p>
          <a:p>
            <a:pPr marL="0" lv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C. Pseudotumeurs </a:t>
            </a:r>
            <a:r>
              <a:rPr lang="fr-FR" b="1" dirty="0" err="1">
                <a:solidFill>
                  <a:srgbClr val="00B050"/>
                </a:solidFill>
              </a:rPr>
              <a:t>dysgénétiques</a:t>
            </a:r>
            <a:r>
              <a:rPr lang="fr-FR" b="1" dirty="0">
                <a:solidFill>
                  <a:srgbClr val="00B050"/>
                </a:solidFill>
              </a:rPr>
              <a:t> </a:t>
            </a:r>
            <a:r>
              <a:rPr lang="fr-FR" b="1" dirty="0" smtClean="0">
                <a:solidFill>
                  <a:srgbClr val="00B050"/>
                </a:solidFill>
              </a:rPr>
              <a:t>: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- Dues </a:t>
            </a:r>
            <a:r>
              <a:rPr lang="fr-FR" dirty="0"/>
              <a:t>à des troubles nutritionnels, endocriniens ou vasculaires, entraînant des troubles trophiques du tissu.</a:t>
            </a:r>
          </a:p>
          <a:p>
            <a:pPr marL="0" indent="0">
              <a:buNone/>
            </a:pPr>
            <a:r>
              <a:rPr lang="fr-FR" dirty="0"/>
              <a:t>Exemple : goitre</a:t>
            </a:r>
            <a:r>
              <a:rPr lang="fr-FR" b="1" dirty="0"/>
              <a:t> </a:t>
            </a:r>
            <a:r>
              <a:rPr lang="fr-FR" dirty="0"/>
              <a:t>thyroïdien.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2050" name="Picture 2" descr="Hyperthyroïdie : causes, symptômes, diagnostic, traiteme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722" y="2298367"/>
            <a:ext cx="3538330" cy="429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oitre multinodulaire thyroïdien récurrent • Photo • Site médical MEDtube.f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5489" y="3017221"/>
            <a:ext cx="2826164" cy="378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41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536713"/>
            <a:ext cx="10790766" cy="606287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IV. Les</a:t>
            </a:r>
            <a:r>
              <a:rPr lang="fr-FR" sz="3200" b="1" dirty="0">
                <a:solidFill>
                  <a:srgbClr val="FF0000"/>
                </a:solidFill>
              </a:rPr>
              <a:t> Caractères fondamentaux de la </a:t>
            </a:r>
            <a:r>
              <a:rPr lang="fr-FR" sz="3200" b="1" dirty="0" smtClean="0">
                <a:solidFill>
                  <a:srgbClr val="FF0000"/>
                </a:solidFill>
              </a:rPr>
              <a:t>néoplasie :</a:t>
            </a:r>
            <a:endParaRPr lang="fr-FR" sz="32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A. Tumeurs bénignes :</a:t>
            </a:r>
            <a:endParaRPr lang="fr-FR" b="1" dirty="0">
              <a:solidFill>
                <a:srgbClr val="00B050"/>
              </a:solidFill>
            </a:endParaRPr>
          </a:p>
          <a:p>
            <a:pPr marL="0" lvl="0" indent="0">
              <a:buNone/>
              <a:defRPr/>
            </a:pPr>
            <a:r>
              <a:rPr lang="fr-FR" b="1" dirty="0" smtClean="0">
                <a:solidFill>
                  <a:srgbClr val="7030A0"/>
                </a:solidFill>
              </a:rPr>
              <a:t>1. Les </a:t>
            </a:r>
            <a:r>
              <a:rPr lang="fr-FR" b="1" dirty="0">
                <a:solidFill>
                  <a:srgbClr val="7030A0"/>
                </a:solidFill>
              </a:rPr>
              <a:t>caractères évolutifs 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fr-FR" dirty="0" smtClean="0"/>
              <a:t>Au </a:t>
            </a:r>
            <a:r>
              <a:rPr lang="fr-FR" dirty="0"/>
              <a:t>cours de son évolution, strictement locale </a:t>
            </a:r>
            <a:r>
              <a:rPr lang="fr-FR" dirty="0" smtClean="0"/>
              <a:t>:</a:t>
            </a: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dirty="0" smtClean="0"/>
              <a:t>Développement </a:t>
            </a:r>
            <a:r>
              <a:rPr lang="fr-FR" dirty="0"/>
              <a:t>local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dirty="0"/>
              <a:t>Croissance lente. </a:t>
            </a:r>
            <a:endParaRPr lang="fr-FR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dirty="0" smtClean="0"/>
              <a:t>Refoule les </a:t>
            </a:r>
            <a:r>
              <a:rPr lang="fr-FR" dirty="0"/>
              <a:t>tissus voisins sans les </a:t>
            </a:r>
            <a:r>
              <a:rPr lang="fr-FR" dirty="0" smtClean="0"/>
              <a:t>détruire</a:t>
            </a: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dirty="0"/>
              <a:t>Pas de récidive après ablation </a:t>
            </a:r>
            <a:r>
              <a:rPr lang="fr-FR" dirty="0" smtClean="0"/>
              <a:t>chirurgicale complète.</a:t>
            </a: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dirty="0" smtClean="0"/>
              <a:t>Ne donne pas </a:t>
            </a:r>
            <a:r>
              <a:rPr lang="fr-FR" dirty="0"/>
              <a:t>de métastase</a:t>
            </a:r>
            <a:r>
              <a:rPr lang="fr-FR" dirty="0" smtClean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FR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dirty="0" smtClean="0"/>
              <a:t>Néanmoins, dans </a:t>
            </a:r>
            <a:r>
              <a:rPr lang="fr-FR" dirty="0"/>
              <a:t>certains cas, elles peuvent être la cause de complications graves voire mortelles, en raison de leur </a:t>
            </a:r>
            <a:r>
              <a:rPr lang="fr-FR" dirty="0" smtClean="0"/>
              <a:t>siège.</a:t>
            </a: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dirty="0"/>
              <a:t>Exemples </a:t>
            </a:r>
            <a:r>
              <a:rPr lang="fr-FR" dirty="0" smtClean="0"/>
              <a:t>: un </a:t>
            </a:r>
            <a:r>
              <a:rPr lang="fr-FR" dirty="0"/>
              <a:t>méningiome du trou occipital, situé dans un orifice non expansible, peut avoir </a:t>
            </a:r>
            <a:r>
              <a:rPr lang="fr-FR" dirty="0" smtClean="0"/>
              <a:t>une évolution </a:t>
            </a:r>
            <a:r>
              <a:rPr lang="fr-FR" dirty="0"/>
              <a:t>mortelle en provoquant un engagement du tronc cérébral à travers </a:t>
            </a:r>
            <a:r>
              <a:rPr lang="fr-FR" dirty="0" smtClean="0"/>
              <a:t>l’orifice occipital</a:t>
            </a:r>
            <a:r>
              <a:rPr lang="fr-FR" dirty="0"/>
              <a:t>.</a:t>
            </a:r>
            <a:r>
              <a:rPr lang="fr-FR" b="1" dirty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370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37322" y="437320"/>
            <a:ext cx="11353800" cy="5903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IV. Les Caractères fondamentaux de la néoplasie :</a:t>
            </a:r>
          </a:p>
          <a:p>
            <a:pPr marL="0" lv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A. Tumeurs bénignes :</a:t>
            </a:r>
          </a:p>
          <a:p>
            <a:pPr marL="0" lvl="0" indent="0">
              <a:buNone/>
              <a:defRPr/>
            </a:pPr>
            <a:r>
              <a:rPr lang="fr-FR" b="1" dirty="0" smtClean="0">
                <a:solidFill>
                  <a:srgbClr val="7030A0"/>
                </a:solidFill>
              </a:rPr>
              <a:t>2. </a:t>
            </a:r>
            <a:r>
              <a:rPr lang="fr-FR" b="1" dirty="0">
                <a:solidFill>
                  <a:srgbClr val="7030A0"/>
                </a:solidFill>
              </a:rPr>
              <a:t>Les caractères </a:t>
            </a:r>
            <a:r>
              <a:rPr lang="fr-FR" b="1" dirty="0" smtClean="0">
                <a:solidFill>
                  <a:srgbClr val="7030A0"/>
                </a:solidFill>
              </a:rPr>
              <a:t>macroscopiques</a:t>
            </a:r>
            <a:r>
              <a:rPr lang="fr-FR" b="1" dirty="0">
                <a:solidFill>
                  <a:srgbClr val="7030A0"/>
                </a:solidFill>
              </a:rPr>
              <a:t> :</a:t>
            </a:r>
          </a:p>
          <a:p>
            <a:pPr marL="0" lvl="0" indent="0" algn="ctr">
              <a:buNone/>
            </a:pP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dirty="0"/>
              <a:t>Bien </a:t>
            </a:r>
            <a:r>
              <a:rPr lang="fr-FR" dirty="0" smtClean="0"/>
              <a:t>limitées parfois encapsulée                          exérèse </a:t>
            </a:r>
            <a:r>
              <a:rPr lang="fr-FR" dirty="0"/>
              <a:t>chirurgicale </a:t>
            </a:r>
            <a:r>
              <a:rPr lang="fr-FR" dirty="0" smtClean="0"/>
              <a:t>facile</a:t>
            </a:r>
          </a:p>
          <a:p>
            <a:endParaRPr lang="fr-FR" sz="2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fr-FR" b="1" dirty="0" smtClean="0">
                <a:solidFill>
                  <a:srgbClr val="7030A0"/>
                </a:solidFill>
              </a:rPr>
              <a:t>3. </a:t>
            </a:r>
            <a:r>
              <a:rPr lang="fr-FR" b="1" dirty="0">
                <a:solidFill>
                  <a:srgbClr val="7030A0"/>
                </a:solidFill>
              </a:rPr>
              <a:t>Les </a:t>
            </a:r>
            <a:r>
              <a:rPr lang="fr-FR" b="1" dirty="0" smtClean="0">
                <a:solidFill>
                  <a:srgbClr val="7030A0"/>
                </a:solidFill>
              </a:rPr>
              <a:t>caractères histologiques</a:t>
            </a:r>
            <a:r>
              <a:rPr lang="fr-FR" b="1" dirty="0">
                <a:solidFill>
                  <a:srgbClr val="7030A0"/>
                </a:solidFill>
              </a:rPr>
              <a:t> </a:t>
            </a:r>
            <a:r>
              <a:rPr lang="fr-FR" b="1" dirty="0" smtClean="0">
                <a:solidFill>
                  <a:srgbClr val="7030A0"/>
                </a:solidFill>
              </a:rPr>
              <a:t>:</a:t>
            </a:r>
            <a:endParaRPr lang="fr-FR" sz="2400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fr-FR" dirty="0"/>
              <a:t>Le tissu tumoral reproduit de très près la structure du tissu initial (tumeur différenciée).</a:t>
            </a:r>
          </a:p>
          <a:p>
            <a:r>
              <a:rPr lang="fr-FR" dirty="0"/>
              <a:t> Les cellules ont une morphologie normale et ne présentent aucun caractère de malignité.</a:t>
            </a:r>
          </a:p>
          <a:p>
            <a:r>
              <a:rPr lang="fr-FR" dirty="0"/>
              <a:t>Pas d’envahissement des tissus voisins.</a:t>
            </a:r>
          </a:p>
          <a:p>
            <a:endParaRPr lang="fr-FR" sz="2400" dirty="0"/>
          </a:p>
        </p:txBody>
      </p:sp>
      <p:sp>
        <p:nvSpPr>
          <p:cNvPr id="6" name="Flèche droite 5"/>
          <p:cNvSpPr/>
          <p:nvPr/>
        </p:nvSpPr>
        <p:spPr>
          <a:xfrm>
            <a:off x="5591185" y="2521229"/>
            <a:ext cx="1688123" cy="410308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121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Pictures\adenofibrom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33065" y="2046287"/>
            <a:ext cx="2857500" cy="3286148"/>
          </a:xfrm>
          <a:prstGeom prst="rect">
            <a:avLst/>
          </a:prstGeom>
          <a:noFill/>
        </p:spPr>
      </p:pic>
      <p:pic>
        <p:nvPicPr>
          <p:cNvPr id="7171" name="Picture 3" descr="C:\Users\USER\Pictures\fibroadenoma-2-F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264" y="2149486"/>
            <a:ext cx="2609850" cy="2847975"/>
          </a:xfrm>
          <a:prstGeom prst="rect">
            <a:avLst/>
          </a:prstGeom>
          <a:noFill/>
        </p:spPr>
      </p:pic>
      <p:pic>
        <p:nvPicPr>
          <p:cNvPr id="7172" name="Picture 4" descr="C:\Users\USER\Pictures\schema30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91516" y="1511300"/>
            <a:ext cx="3452783" cy="483134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97423" y="6111813"/>
            <a:ext cx="35375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Ex : </a:t>
            </a:r>
            <a:r>
              <a:rPr lang="fr-FR" sz="2400" b="1" dirty="0" err="1"/>
              <a:t>Adénofibrome</a:t>
            </a:r>
            <a:r>
              <a:rPr lang="fr-FR" sz="2400" b="1" dirty="0"/>
              <a:t> du sein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28990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USER\Pictures\leiomyomeU2le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3950" y="1855788"/>
            <a:ext cx="2924015" cy="3881437"/>
          </a:xfrm>
          <a:prstGeom prst="rect">
            <a:avLst/>
          </a:prstGeom>
          <a:noFill/>
        </p:spPr>
      </p:pic>
      <p:pic>
        <p:nvPicPr>
          <p:cNvPr id="8" name="Picture 2" descr="C:\Users\USER\Pictures\leiomyome_ovarien_G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31493" y="1855788"/>
            <a:ext cx="5682638" cy="423748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331493" y="6076434"/>
            <a:ext cx="33250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Ex : Le </a:t>
            </a:r>
            <a:r>
              <a:rPr lang="fr-FR" sz="2400" b="1" dirty="0" smtClean="0"/>
              <a:t>léiomyome </a:t>
            </a:r>
            <a:r>
              <a:rPr lang="fr-FR" sz="2400" b="1" dirty="0"/>
              <a:t>utérin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6130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536713"/>
            <a:ext cx="10790766" cy="58055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IV. Les</a:t>
            </a:r>
            <a:r>
              <a:rPr lang="fr-FR" sz="3200" b="1" dirty="0">
                <a:solidFill>
                  <a:srgbClr val="FF0000"/>
                </a:solidFill>
              </a:rPr>
              <a:t> Caractères fondamentaux de la </a:t>
            </a:r>
            <a:r>
              <a:rPr lang="fr-FR" sz="3200" b="1" dirty="0" smtClean="0">
                <a:solidFill>
                  <a:srgbClr val="FF0000"/>
                </a:solidFill>
              </a:rPr>
              <a:t>néoplasie :</a:t>
            </a:r>
            <a:endParaRPr lang="fr-FR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B. Tumeurs </a:t>
            </a:r>
            <a:r>
              <a:rPr lang="fr-FR" b="1" dirty="0">
                <a:solidFill>
                  <a:srgbClr val="00B050"/>
                </a:solidFill>
              </a:rPr>
              <a:t>malignes :</a:t>
            </a:r>
          </a:p>
          <a:p>
            <a:pPr marL="0" lvl="0" indent="0">
              <a:buNone/>
            </a:pPr>
            <a:r>
              <a:rPr lang="fr-FR" b="1" dirty="0" smtClean="0">
                <a:solidFill>
                  <a:srgbClr val="7030A0"/>
                </a:solidFill>
              </a:rPr>
              <a:t>1. Les caractères </a:t>
            </a:r>
            <a:r>
              <a:rPr lang="fr-FR" b="1" dirty="0">
                <a:solidFill>
                  <a:srgbClr val="7030A0"/>
                </a:solidFill>
              </a:rPr>
              <a:t>évolutifs :</a:t>
            </a:r>
          </a:p>
          <a:p>
            <a:r>
              <a:rPr lang="fr-FR" dirty="0" smtClean="0"/>
              <a:t>Croissance rapide.</a:t>
            </a:r>
          </a:p>
          <a:p>
            <a:r>
              <a:rPr lang="fr-FR" dirty="0" smtClean="0"/>
              <a:t>Envahissement local : en détruisant les tissus voisins</a:t>
            </a:r>
            <a:endParaRPr lang="fr-FR" dirty="0"/>
          </a:p>
          <a:p>
            <a:r>
              <a:rPr lang="fr-FR" dirty="0"/>
              <a:t>Se compliquent par des métastases.</a:t>
            </a:r>
          </a:p>
          <a:p>
            <a:r>
              <a:rPr lang="fr-FR" dirty="0" smtClean="0"/>
              <a:t>Récidive : l’exérèse complète est difficile, récidive possible après exérèse supposée complète.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L’évolution</a:t>
            </a:r>
            <a:r>
              <a:rPr lang="fr-FR" dirty="0"/>
              <a:t>, en l’absence de traitement, se fait spontanément vers la mort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41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536713"/>
            <a:ext cx="10790766" cy="58055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IV. Les</a:t>
            </a:r>
            <a:r>
              <a:rPr lang="fr-FR" sz="3200" b="1" dirty="0">
                <a:solidFill>
                  <a:srgbClr val="FF0000"/>
                </a:solidFill>
              </a:rPr>
              <a:t> Caractères fondamentaux de la </a:t>
            </a:r>
            <a:r>
              <a:rPr lang="fr-FR" sz="3200" b="1" dirty="0" smtClean="0">
                <a:solidFill>
                  <a:srgbClr val="FF0000"/>
                </a:solidFill>
              </a:rPr>
              <a:t>néoplasie :</a:t>
            </a:r>
            <a:endParaRPr lang="fr-FR" sz="32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B. Tumeurs </a:t>
            </a:r>
            <a:r>
              <a:rPr lang="fr-FR" b="1" dirty="0">
                <a:solidFill>
                  <a:srgbClr val="00B050"/>
                </a:solidFill>
              </a:rPr>
              <a:t>malignes :</a:t>
            </a:r>
          </a:p>
          <a:p>
            <a:pPr marL="0" lvl="0" indent="0">
              <a:buNone/>
            </a:pPr>
            <a:r>
              <a:rPr lang="fr-FR" b="1" dirty="0">
                <a:solidFill>
                  <a:srgbClr val="7030A0"/>
                </a:solidFill>
              </a:rPr>
              <a:t>2. Les caractères macroscopiques </a:t>
            </a:r>
            <a:r>
              <a:rPr lang="fr-FR" b="1" dirty="0" smtClean="0">
                <a:solidFill>
                  <a:srgbClr val="7030A0"/>
                </a:solidFill>
              </a:rPr>
              <a:t>:</a:t>
            </a:r>
          </a:p>
          <a:p>
            <a:pPr lvl="0"/>
            <a:r>
              <a:rPr lang="fr-FR" dirty="0"/>
              <a:t>Mal </a:t>
            </a:r>
            <a:r>
              <a:rPr lang="fr-FR" dirty="0" smtClean="0"/>
              <a:t>limitées, non encapsulées</a:t>
            </a:r>
            <a:endParaRPr lang="fr-FR" b="1" dirty="0"/>
          </a:p>
          <a:p>
            <a:pPr lvl="0"/>
            <a:r>
              <a:rPr lang="fr-FR" dirty="0"/>
              <a:t>Contours irréguliers</a:t>
            </a:r>
          </a:p>
          <a:p>
            <a:r>
              <a:rPr lang="fr-FR" dirty="0"/>
              <a:t>Elles détruisent et envahissent l’organe dans lequel elles ont pris naissance, ainsi que les organes de voisinage.</a:t>
            </a:r>
          </a:p>
          <a:p>
            <a:pPr lvl="0"/>
            <a:r>
              <a:rPr lang="fr-FR" dirty="0" smtClean="0"/>
              <a:t>Les </a:t>
            </a:r>
            <a:r>
              <a:rPr lang="fr-FR" dirty="0"/>
              <a:t>foyers de nécrose et d’hémorragie sont habituels.</a:t>
            </a:r>
          </a:p>
          <a:p>
            <a:pPr marL="0" lvl="0" indent="0">
              <a:buNone/>
            </a:pPr>
            <a:endParaRPr lang="fr-FR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7030A0"/>
                </a:solidFill>
              </a:rPr>
              <a:t>3. </a:t>
            </a:r>
            <a:r>
              <a:rPr lang="fr-FR" b="1" dirty="0">
                <a:solidFill>
                  <a:srgbClr val="7030A0"/>
                </a:solidFill>
              </a:rPr>
              <a:t>Les caractères </a:t>
            </a:r>
            <a:r>
              <a:rPr lang="fr-FR" b="1" dirty="0" smtClean="0">
                <a:solidFill>
                  <a:srgbClr val="7030A0"/>
                </a:solidFill>
              </a:rPr>
              <a:t>histologiques</a:t>
            </a:r>
            <a:r>
              <a:rPr lang="fr-FR" b="1" dirty="0">
                <a:solidFill>
                  <a:srgbClr val="7030A0"/>
                </a:solidFill>
              </a:rPr>
              <a:t> :</a:t>
            </a:r>
          </a:p>
          <a:p>
            <a:r>
              <a:rPr lang="fr-FR" dirty="0"/>
              <a:t>Les cellules malignes présentent </a:t>
            </a:r>
            <a:r>
              <a:rPr lang="fr-FR" b="1" dirty="0"/>
              <a:t>des atypies </a:t>
            </a:r>
            <a:r>
              <a:rPr lang="fr-FR" b="1" dirty="0" err="1" smtClean="0"/>
              <a:t>cytonucléaires</a:t>
            </a:r>
            <a:r>
              <a:rPr lang="fr-FR" b="1" dirty="0" smtClean="0"/>
              <a:t>.</a:t>
            </a:r>
            <a:endParaRPr lang="fr-FR" b="1" dirty="0"/>
          </a:p>
          <a:p>
            <a:r>
              <a:rPr lang="fr-FR" b="1" dirty="0"/>
              <a:t>Les mitoses </a:t>
            </a:r>
            <a:r>
              <a:rPr lang="fr-FR" b="1" dirty="0" smtClean="0"/>
              <a:t>++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04741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0757" y="795130"/>
            <a:ext cx="5065643" cy="5302320"/>
          </a:xfrm>
        </p:spPr>
        <p:txBody>
          <a:bodyPr/>
          <a:lstStyle/>
          <a:p>
            <a:pPr>
              <a:buNone/>
            </a:pPr>
            <a:r>
              <a:rPr lang="en-US" b="1" dirty="0" err="1" smtClean="0"/>
              <a:t>Atypies</a:t>
            </a:r>
            <a:r>
              <a:rPr lang="en-US" b="1" dirty="0" smtClean="0"/>
              <a:t> </a:t>
            </a:r>
            <a:r>
              <a:rPr lang="en-US" b="1" dirty="0" err="1" smtClean="0"/>
              <a:t>cytonucléaires</a:t>
            </a:r>
            <a:endParaRPr lang="en-US" b="1" dirty="0"/>
          </a:p>
          <a:p>
            <a:r>
              <a:rPr lang="en-US" dirty="0" err="1">
                <a:cs typeface="Times New Roman" pitchFamily="18" charset="0"/>
              </a:rPr>
              <a:t>Forme</a:t>
            </a:r>
            <a:r>
              <a:rPr lang="en-US" dirty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irrégulière</a:t>
            </a:r>
            <a:endParaRPr lang="en-US" dirty="0">
              <a:cs typeface="Times New Roman" pitchFamily="18" charset="0"/>
            </a:endParaRPr>
          </a:p>
          <a:p>
            <a:r>
              <a:rPr lang="en-US" dirty="0" err="1">
                <a:cs typeface="Times New Roman" pitchFamily="18" charset="0"/>
              </a:rPr>
              <a:t>Hyperchromatisme</a:t>
            </a:r>
            <a:endParaRPr lang="en-US" dirty="0">
              <a:cs typeface="Times New Roman" pitchFamily="18" charset="0"/>
            </a:endParaRPr>
          </a:p>
          <a:p>
            <a:r>
              <a:rPr lang="en-US" dirty="0">
                <a:cs typeface="Times New Roman" pitchFamily="18" charset="0"/>
              </a:rPr>
              <a:t>Augmentation du rapport N/C</a:t>
            </a:r>
          </a:p>
          <a:p>
            <a:r>
              <a:rPr lang="en-US" dirty="0" err="1">
                <a:cs typeface="Times New Roman" pitchFamily="18" charset="0"/>
              </a:rPr>
              <a:t>M</a:t>
            </a:r>
            <a:r>
              <a:rPr lang="en-US" dirty="0" err="1" smtClean="0">
                <a:cs typeface="Times New Roman" pitchFamily="18" charset="0"/>
              </a:rPr>
              <a:t>ultinucléation</a:t>
            </a:r>
            <a:endParaRPr lang="en-US" dirty="0">
              <a:cs typeface="Times New Roman" pitchFamily="18" charset="0"/>
            </a:endParaRPr>
          </a:p>
          <a:p>
            <a:r>
              <a:rPr lang="en-US" dirty="0" err="1">
                <a:cs typeface="Times New Roman" pitchFamily="18" charset="0"/>
              </a:rPr>
              <a:t>N</a:t>
            </a:r>
            <a:r>
              <a:rPr lang="en-US" dirty="0" err="1" smtClean="0">
                <a:cs typeface="Times New Roman" pitchFamily="18" charset="0"/>
              </a:rPr>
              <a:t>ucléoles</a:t>
            </a:r>
            <a:r>
              <a:rPr lang="en-US" dirty="0" smtClean="0">
                <a:cs typeface="Times New Roman" pitchFamily="18" charset="0"/>
              </a:rPr>
              <a:t> </a:t>
            </a:r>
            <a:r>
              <a:rPr lang="en-US" dirty="0" err="1">
                <a:cs typeface="Times New Roman" pitchFamily="18" charset="0"/>
              </a:rPr>
              <a:t>volumineux</a:t>
            </a:r>
            <a:r>
              <a:rPr lang="en-US" dirty="0">
                <a:cs typeface="Times New Roman" pitchFamily="18" charset="0"/>
              </a:rPr>
              <a:t> multiples</a:t>
            </a:r>
          </a:p>
          <a:p>
            <a:r>
              <a:rPr lang="en-US" dirty="0" err="1">
                <a:cs typeface="Times New Roman" pitchFamily="18" charset="0"/>
              </a:rPr>
              <a:t>M</a:t>
            </a:r>
            <a:r>
              <a:rPr lang="en-US" dirty="0" err="1" smtClean="0">
                <a:cs typeface="Times New Roman" pitchFamily="18" charset="0"/>
              </a:rPr>
              <a:t>onstruosités</a:t>
            </a:r>
            <a:endParaRPr lang="en-US" dirty="0">
              <a:cs typeface="Times New Roman" pitchFamily="18" charset="0"/>
            </a:endParaRPr>
          </a:p>
          <a:p>
            <a:r>
              <a:rPr lang="en-US" dirty="0">
                <a:cs typeface="Times New Roman" pitchFamily="18" charset="0"/>
              </a:rPr>
              <a:t>Mitoses </a:t>
            </a:r>
            <a:r>
              <a:rPr lang="en-US" dirty="0" err="1">
                <a:cs typeface="Times New Roman" pitchFamily="18" charset="0"/>
              </a:rPr>
              <a:t>anormales</a:t>
            </a:r>
            <a:r>
              <a:rPr lang="en-US" dirty="0">
                <a:cs typeface="Times New Roman" pitchFamily="18" charset="0"/>
              </a:rPr>
              <a:t> (</a:t>
            </a:r>
            <a:r>
              <a:rPr lang="en-US" dirty="0" err="1">
                <a:cs typeface="Times New Roman" pitchFamily="18" charset="0"/>
              </a:rPr>
              <a:t>tripolaire</a:t>
            </a:r>
            <a:r>
              <a:rPr lang="en-US" dirty="0" smtClean="0">
                <a:cs typeface="Times New Roman" pitchFamily="18" charset="0"/>
              </a:rPr>
              <a:t>)</a:t>
            </a:r>
            <a:endParaRPr lang="en-US" dirty="0">
              <a:cs typeface="Times New Roman" pitchFamily="18" charset="0"/>
            </a:endParaRPr>
          </a:p>
        </p:txBody>
      </p:sp>
      <p:pic>
        <p:nvPicPr>
          <p:cNvPr id="4" name="Picture 5" descr="diapo40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1668" y="834886"/>
            <a:ext cx="6380332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068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17443" y="457200"/>
            <a:ext cx="10876722" cy="6261651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fr-FR" sz="4300" b="1" dirty="0"/>
              <a:t>Le plan du cour </a:t>
            </a:r>
            <a:endParaRPr lang="fr-FR" sz="4300" dirty="0" smtClean="0"/>
          </a:p>
          <a:p>
            <a:pPr marL="571500" indent="-571500">
              <a:buFont typeface="+mj-lt"/>
              <a:buAutoNum type="romanUcPeriod"/>
            </a:pPr>
            <a:r>
              <a:rPr lang="fr-FR" b="1" dirty="0" smtClean="0">
                <a:solidFill>
                  <a:srgbClr val="FF0000"/>
                </a:solidFill>
              </a:rPr>
              <a:t>Introduction</a:t>
            </a:r>
          </a:p>
          <a:p>
            <a:pPr marL="571500" indent="-571500">
              <a:buFont typeface="+mj-lt"/>
              <a:buAutoNum type="romanUcPeriod"/>
            </a:pPr>
            <a:r>
              <a:rPr lang="fr-FR" b="1" dirty="0" smtClean="0">
                <a:solidFill>
                  <a:srgbClr val="FF0000"/>
                </a:solidFill>
              </a:rPr>
              <a:t>Généralités</a:t>
            </a:r>
          </a:p>
          <a:p>
            <a:pPr marL="571500" indent="-571500">
              <a:buFont typeface="+mj-lt"/>
              <a:buAutoNum type="romanUcPeriod"/>
            </a:pPr>
            <a:r>
              <a:rPr lang="fr-FR" b="1" dirty="0" smtClean="0">
                <a:solidFill>
                  <a:srgbClr val="FF0000"/>
                </a:solidFill>
              </a:rPr>
              <a:t>Les </a:t>
            </a:r>
            <a:r>
              <a:rPr lang="fr-FR" b="1" dirty="0">
                <a:solidFill>
                  <a:srgbClr val="FF0000"/>
                </a:solidFill>
              </a:rPr>
              <a:t>pseudotumeurs </a:t>
            </a:r>
            <a:endParaRPr lang="fr-FR" b="1" dirty="0" smtClean="0">
              <a:solidFill>
                <a:srgbClr val="FF0000"/>
              </a:solidFill>
            </a:endParaRPr>
          </a:p>
          <a:p>
            <a:pPr marL="571500" indent="-571500">
              <a:buFont typeface="+mj-lt"/>
              <a:buAutoNum type="romanUcPeriod"/>
            </a:pPr>
            <a:r>
              <a:rPr lang="fr-FR" b="1" dirty="0" smtClean="0">
                <a:solidFill>
                  <a:srgbClr val="FF0000"/>
                </a:solidFill>
              </a:rPr>
              <a:t>Les Tumeurs bénignes et les tumeurs malignes  : « Caractères fondamentaux de la néoplasie »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A</a:t>
            </a:r>
            <a:r>
              <a:rPr lang="fr-FR" b="1" dirty="0" smtClean="0">
                <a:solidFill>
                  <a:srgbClr val="00B050"/>
                </a:solidFill>
              </a:rPr>
              <a:t>. Tumeur bénigne: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b="1" dirty="0" smtClean="0"/>
              <a:t>Caractères évolutifs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b="1" dirty="0" smtClean="0"/>
              <a:t>Caractères macroscopiques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b="1" dirty="0"/>
              <a:t>Caractères histologiques et </a:t>
            </a:r>
            <a:r>
              <a:rPr lang="fr-FR" sz="2800" b="1" dirty="0" smtClean="0"/>
              <a:t>cytologiques</a:t>
            </a:r>
            <a:endParaRPr lang="fr-FR" sz="2800" b="1" dirty="0"/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B. Tumeurs malignes :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b="1" dirty="0"/>
              <a:t>Caractères évolutifs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sz="2800" b="1" dirty="0"/>
              <a:t>Caractères macroscopiques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800" b="1" dirty="0"/>
              <a:t>Caractères histologiques et </a:t>
            </a:r>
            <a:r>
              <a:rPr lang="fr-FR" sz="2800" b="1" dirty="0" smtClean="0"/>
              <a:t>cytologiques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800" b="1" dirty="0" smtClean="0"/>
              <a:t>Notion </a:t>
            </a:r>
            <a:r>
              <a:rPr lang="fr-FR" sz="2800" b="1" dirty="0"/>
              <a:t>de différenciation cellulaire </a:t>
            </a:r>
            <a:r>
              <a:rPr lang="fr-FR" sz="2800" b="1" dirty="0" smtClean="0"/>
              <a:t>tumorale</a:t>
            </a:r>
          </a:p>
          <a:p>
            <a:pPr marL="914400" lvl="1" indent="-457200">
              <a:buFont typeface="+mj-lt"/>
              <a:buAutoNum type="arabicPeriod"/>
            </a:pPr>
            <a:r>
              <a:rPr lang="fr-FR" sz="2800" b="1" dirty="0" smtClean="0"/>
              <a:t>Caractères </a:t>
            </a:r>
            <a:r>
              <a:rPr lang="fr-FR" sz="2800" b="1" dirty="0"/>
              <a:t>moléculaires de la cellule </a:t>
            </a:r>
            <a:r>
              <a:rPr lang="fr-FR" sz="2800" b="1" dirty="0" smtClean="0"/>
              <a:t>cancéreuse</a:t>
            </a:r>
            <a:endParaRPr lang="fr-FR" sz="28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C. Tumeur </a:t>
            </a:r>
            <a:r>
              <a:rPr lang="fr-FR" b="1" dirty="0">
                <a:solidFill>
                  <a:srgbClr val="00B050"/>
                </a:solidFill>
              </a:rPr>
              <a:t>de potentiel évolutif intermédiaire ou borderline</a:t>
            </a:r>
            <a:r>
              <a:rPr lang="fr-FR" b="1" dirty="0" smtClean="0">
                <a:solidFill>
                  <a:srgbClr val="00B050"/>
                </a:solidFill>
              </a:rPr>
              <a:t>.</a:t>
            </a:r>
            <a:endParaRPr lang="fr-FR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17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80979" y="5636293"/>
            <a:ext cx="61957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Anomalies </a:t>
            </a:r>
            <a:r>
              <a:rPr lang="fr-FR" sz="2400" b="1" dirty="0" err="1"/>
              <a:t>cytonucléaires</a:t>
            </a:r>
            <a:r>
              <a:rPr lang="fr-FR" sz="2400" b="1" dirty="0"/>
              <a:t> des cellules malignes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045" y="1470991"/>
            <a:ext cx="5765868" cy="3828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9843" y="1470991"/>
            <a:ext cx="5533742" cy="3828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6011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Pictures\ADKcolon6le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52284" y="894522"/>
            <a:ext cx="6109016" cy="4588550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6427410" y="5817449"/>
            <a:ext cx="4158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Adénocarcinome colique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01" y="1806008"/>
            <a:ext cx="4909070" cy="367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5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511777" y="4637916"/>
            <a:ext cx="3879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err="1"/>
              <a:t>Leiomyosarcome</a:t>
            </a:r>
            <a:r>
              <a:rPr lang="fr-FR" sz="2400" b="1" dirty="0"/>
              <a:t> utérin</a:t>
            </a:r>
          </a:p>
        </p:txBody>
      </p:sp>
      <p:pic>
        <p:nvPicPr>
          <p:cNvPr id="6" name="Picture 3" descr="C:\Users\USER\Pictures\figure10b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255" y="256651"/>
            <a:ext cx="10519484" cy="4381265"/>
          </a:xfrm>
          <a:prstGeom prst="rect">
            <a:avLst/>
          </a:prstGeom>
          <a:noFill/>
        </p:spPr>
      </p:pic>
      <p:pic>
        <p:nvPicPr>
          <p:cNvPr id="5" name="Picture 3" descr="C:\Users\USER\Pictures\leiomyomeU2leg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7715" y="185531"/>
            <a:ext cx="2987005" cy="4381265"/>
          </a:xfrm>
          <a:prstGeom prst="rect">
            <a:avLst/>
          </a:prstGeom>
          <a:noFill/>
        </p:spPr>
      </p:pic>
      <p:pic>
        <p:nvPicPr>
          <p:cNvPr id="7" name="Picture 2" descr="C:\Users\USER\Pictures\leiomyome_ovarien_G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8997" y="185531"/>
            <a:ext cx="5722488" cy="4267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209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7631" y="0"/>
            <a:ext cx="11608960" cy="1013791"/>
          </a:xfrm>
        </p:spPr>
        <p:txBody>
          <a:bodyPr>
            <a:normAutofit/>
          </a:bodyPr>
          <a:lstStyle/>
          <a:p>
            <a:r>
              <a:rPr lang="fr-FR" sz="3200" b="1" dirty="0"/>
              <a:t>Tableau comparatif entre les tumeurs bénignes et celles malignes :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494313"/>
              </p:ext>
            </p:extLst>
          </p:nvPr>
        </p:nvGraphicFramePr>
        <p:xfrm>
          <a:off x="556590" y="998331"/>
          <a:ext cx="10992678" cy="5715816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54963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963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032">
                <a:tc>
                  <a:txBody>
                    <a:bodyPr/>
                    <a:lstStyle/>
                    <a:p>
                      <a:r>
                        <a:rPr lang="fr-FR" sz="2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Tumeurs bénignes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Tumeurs malignes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032"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Bien limitée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Mal limitée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032"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Encapsulée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Non encapsulée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305"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Histologiquement semblable au tissu</a:t>
                      </a:r>
                    </a:p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d’origine (bien différenciée)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Plus ou moins semblable au tissu d’origine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305"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Cellules régulières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Cellules irrégulières (cellules cancéreuses)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032"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Croissance lente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Croissance rapide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6972"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Refoulement sans destruction des tissus</a:t>
                      </a:r>
                    </a:p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voisins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Envahissement des tissus voisins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7579"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Pas de récidive locale après exérèse complète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Exérèse complète difficile. Récidive </a:t>
                      </a:r>
                      <a:r>
                        <a:rPr lang="fr-FR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possible après </a:t>
                      </a:r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exérèse supposée complète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7032"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Pas de métastase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Métastase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18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243" y="303481"/>
            <a:ext cx="8030818" cy="604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9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7443" y="417442"/>
            <a:ext cx="11171583" cy="612250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sz="3500" b="1" dirty="0">
                <a:solidFill>
                  <a:srgbClr val="FF0000"/>
                </a:solidFill>
              </a:rPr>
              <a:t>IV. Les Caractères fondamentaux de la néoplasie :</a:t>
            </a:r>
          </a:p>
          <a:p>
            <a:pPr marL="0" indent="0">
              <a:buNone/>
            </a:pPr>
            <a:r>
              <a:rPr lang="fr-FR" sz="3000" b="1" dirty="0">
                <a:solidFill>
                  <a:srgbClr val="00B050"/>
                </a:solidFill>
              </a:rPr>
              <a:t>B. Tumeurs malignes :</a:t>
            </a:r>
          </a:p>
          <a:p>
            <a:pPr marL="0" lvl="0" indent="0">
              <a:buNone/>
            </a:pPr>
            <a:r>
              <a:rPr lang="fr-FR" sz="3000" b="1" dirty="0" smtClean="0">
                <a:solidFill>
                  <a:srgbClr val="7030A0"/>
                </a:solidFill>
              </a:rPr>
              <a:t>4. Différenciation tumorale :</a:t>
            </a:r>
            <a:endParaRPr lang="fr-FR" sz="3000" dirty="0">
              <a:solidFill>
                <a:srgbClr val="7030A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fr-FR" dirty="0"/>
              <a:t>Le tissu tumoral tend à reproduire la structure et la fonction d’un tissu normal 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r-FR" dirty="0"/>
              <a:t>soit le plus souvent, l’aspect du tissu dont les cellules tumorales sont originaires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r-FR" dirty="0"/>
              <a:t>soit plus rarement un tissu différent : la tumeur est dite </a:t>
            </a:r>
            <a:r>
              <a:rPr lang="fr-FR" dirty="0" err="1"/>
              <a:t>métaplasique</a:t>
            </a:r>
            <a:r>
              <a:rPr lang="fr-FR" dirty="0"/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r-FR" dirty="0"/>
              <a:t>Exemple : l’épithélium bronchique est bordé d’un épithélium cylindrique cilié. Les </a:t>
            </a:r>
            <a:r>
              <a:rPr lang="fr-FR" dirty="0" smtClean="0"/>
              <a:t>tumeurs bronchiques </a:t>
            </a:r>
            <a:r>
              <a:rPr lang="fr-FR" dirty="0"/>
              <a:t>peuvent être des tumeurs à différenciation glandulaire ou des tumeurs </a:t>
            </a:r>
            <a:r>
              <a:rPr lang="fr-FR" dirty="0" smtClean="0"/>
              <a:t>à différenciation </a:t>
            </a:r>
            <a:r>
              <a:rPr lang="fr-FR" dirty="0" err="1"/>
              <a:t>malpighienne</a:t>
            </a:r>
            <a:r>
              <a:rPr lang="fr-FR" dirty="0"/>
              <a:t> lorsqu’elles surviennent sur une métaplasie </a:t>
            </a:r>
            <a:r>
              <a:rPr lang="fr-FR" dirty="0" err="1"/>
              <a:t>malpighienne</a:t>
            </a:r>
            <a:r>
              <a:rPr lang="fr-FR" dirty="0"/>
              <a:t> </a:t>
            </a:r>
            <a:r>
              <a:rPr lang="fr-FR" dirty="0" smtClean="0"/>
              <a:t>de l’épithélium </a:t>
            </a:r>
            <a:r>
              <a:rPr lang="fr-FR" dirty="0"/>
              <a:t>bronchique</a:t>
            </a:r>
            <a:r>
              <a:rPr lang="fr-FR" dirty="0" smtClean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216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7443" y="417442"/>
            <a:ext cx="11489635" cy="6122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3500" b="1" dirty="0">
                <a:solidFill>
                  <a:srgbClr val="FF0000"/>
                </a:solidFill>
              </a:rPr>
              <a:t>IV. Les Caractères fondamentaux de la néoplasie :</a:t>
            </a:r>
          </a:p>
          <a:p>
            <a:pPr marL="0" indent="0">
              <a:buNone/>
            </a:pPr>
            <a:r>
              <a:rPr lang="fr-FR" sz="3000" b="1" dirty="0">
                <a:solidFill>
                  <a:srgbClr val="00B050"/>
                </a:solidFill>
              </a:rPr>
              <a:t>B. Tumeurs malignes :</a:t>
            </a:r>
          </a:p>
          <a:p>
            <a:pPr marL="0" lvl="0" indent="0">
              <a:buNone/>
            </a:pPr>
            <a:r>
              <a:rPr lang="fr-FR" sz="3000" b="1" dirty="0" smtClean="0">
                <a:solidFill>
                  <a:srgbClr val="7030A0"/>
                </a:solidFill>
              </a:rPr>
              <a:t>4. Différenciation tumorale :</a:t>
            </a:r>
            <a:endParaRPr lang="fr-FR" sz="3000" dirty="0">
              <a:solidFill>
                <a:srgbClr val="7030A0"/>
              </a:solidFill>
            </a:endParaRPr>
          </a:p>
          <a:p>
            <a:pPr>
              <a:lnSpc>
                <a:spcPct val="120000"/>
              </a:lnSpc>
            </a:pPr>
            <a:r>
              <a:rPr lang="fr-FR" dirty="0" smtClean="0"/>
              <a:t>La différentiation d’une tumeur est </a:t>
            </a:r>
            <a:r>
              <a:rPr lang="fr-FR" b="1" dirty="0" smtClean="0"/>
              <a:t>sa tendance à ressembler à un tissu normal ou</a:t>
            </a:r>
            <a:r>
              <a:rPr lang="fr-FR" dirty="0" smtClean="0"/>
              <a:t> </a:t>
            </a:r>
            <a:r>
              <a:rPr lang="fr-FR" b="1" dirty="0" smtClean="0"/>
              <a:t>embryonnaire. </a:t>
            </a:r>
            <a:endParaRPr lang="fr-FR" dirty="0" smtClean="0"/>
          </a:p>
          <a:p>
            <a:pPr>
              <a:lnSpc>
                <a:spcPct val="120000"/>
              </a:lnSpc>
            </a:pPr>
            <a:r>
              <a:rPr lang="fr-FR" dirty="0" smtClean="0"/>
              <a:t>La </a:t>
            </a:r>
            <a:r>
              <a:rPr lang="fr-FR" dirty="0"/>
              <a:t>tumeur est dite :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r-FR" sz="2800" b="1" dirty="0"/>
              <a:t>B</a:t>
            </a:r>
            <a:r>
              <a:rPr lang="fr-FR" sz="2800" b="1" dirty="0" smtClean="0"/>
              <a:t>ien </a:t>
            </a:r>
            <a:r>
              <a:rPr lang="fr-FR" sz="2800" b="1" dirty="0"/>
              <a:t>différenciée</a:t>
            </a:r>
            <a:r>
              <a:rPr lang="fr-FR" sz="2800" dirty="0"/>
              <a:t>, lorsqu’elle ressemble nettement et de façon homogène au </a:t>
            </a:r>
            <a:r>
              <a:rPr lang="fr-FR" sz="2800" dirty="0" smtClean="0"/>
              <a:t>tissu normal </a:t>
            </a:r>
            <a:r>
              <a:rPr lang="fr-FR" sz="2800" dirty="0"/>
              <a:t>;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r-FR" sz="2800" b="1" dirty="0"/>
              <a:t>P</a:t>
            </a:r>
            <a:r>
              <a:rPr lang="fr-FR" sz="2800" b="1" dirty="0" smtClean="0"/>
              <a:t>eu </a:t>
            </a:r>
            <a:r>
              <a:rPr lang="fr-FR" sz="2800" b="1" dirty="0"/>
              <a:t>différenciée</a:t>
            </a:r>
            <a:r>
              <a:rPr lang="fr-FR" sz="2800" dirty="0"/>
              <a:t> lorsque la ressemblance est lointaine ou focale ;</a:t>
            </a:r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fr-FR" sz="2800" b="1" dirty="0"/>
              <a:t>I</a:t>
            </a:r>
            <a:r>
              <a:rPr lang="fr-FR" sz="2800" b="1" dirty="0" smtClean="0"/>
              <a:t>ndifférenciée</a:t>
            </a:r>
            <a:r>
              <a:rPr lang="fr-FR" sz="2800" dirty="0"/>
              <a:t>, ou </a:t>
            </a:r>
            <a:r>
              <a:rPr lang="fr-FR" sz="2800" dirty="0" err="1"/>
              <a:t>anaplasique</a:t>
            </a:r>
            <a:r>
              <a:rPr lang="fr-FR" sz="2800" dirty="0"/>
              <a:t> (ex : carcinome indifférencié défini comme une </a:t>
            </a:r>
            <a:r>
              <a:rPr lang="fr-FR" sz="2800" dirty="0" smtClean="0"/>
              <a:t>tumeur à </a:t>
            </a:r>
            <a:r>
              <a:rPr lang="fr-FR" sz="2800" dirty="0"/>
              <a:t>différenciation épithéliale dont il est impossible de préciser la </a:t>
            </a:r>
            <a:r>
              <a:rPr lang="fr-FR" sz="2800" dirty="0" smtClean="0"/>
              <a:t>différenciation glandulaire </a:t>
            </a:r>
            <a:r>
              <a:rPr lang="fr-FR" sz="2800" dirty="0"/>
              <a:t>ou </a:t>
            </a:r>
            <a:r>
              <a:rPr lang="fr-FR" sz="2800" dirty="0" err="1"/>
              <a:t>malpighienne</a:t>
            </a:r>
            <a:r>
              <a:rPr lang="fr-FR" sz="28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2560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5752" y="499165"/>
            <a:ext cx="10892366" cy="4411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/>
              <a:t>Le </a:t>
            </a:r>
            <a:r>
              <a:rPr lang="fr-FR" dirty="0"/>
              <a:t>tissu tumoral ressemble plus ou moins au tissu d’origine.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06" b="11355"/>
          <a:stretch/>
        </p:blipFill>
        <p:spPr>
          <a:xfrm>
            <a:off x="4208359" y="1391479"/>
            <a:ext cx="7983641" cy="477078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24" b="71429"/>
          <a:stretch/>
        </p:blipFill>
        <p:spPr>
          <a:xfrm>
            <a:off x="0" y="1719494"/>
            <a:ext cx="4365749" cy="411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2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7443" y="417442"/>
            <a:ext cx="11489635" cy="61225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IV. Les Caractères fondamentaux de la néoplasie :</a:t>
            </a:r>
          </a:p>
          <a:p>
            <a:pPr mar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B. Tumeurs malignes :</a:t>
            </a:r>
          </a:p>
          <a:p>
            <a:pPr marL="0" indent="0">
              <a:buNone/>
            </a:pPr>
            <a:r>
              <a:rPr lang="fr-FR" b="1" dirty="0">
                <a:solidFill>
                  <a:srgbClr val="7030A0"/>
                </a:solidFill>
              </a:rPr>
              <a:t>5</a:t>
            </a:r>
            <a:r>
              <a:rPr lang="fr-FR" b="1" dirty="0" smtClean="0">
                <a:solidFill>
                  <a:srgbClr val="7030A0"/>
                </a:solidFill>
              </a:rPr>
              <a:t>. Caractères </a:t>
            </a:r>
            <a:r>
              <a:rPr lang="fr-FR" b="1" dirty="0">
                <a:solidFill>
                  <a:srgbClr val="7030A0"/>
                </a:solidFill>
              </a:rPr>
              <a:t>moléculaires de la cellule </a:t>
            </a:r>
            <a:r>
              <a:rPr lang="fr-FR" b="1" dirty="0" smtClean="0">
                <a:solidFill>
                  <a:srgbClr val="7030A0"/>
                </a:solidFill>
              </a:rPr>
              <a:t>cancéreuse :</a:t>
            </a:r>
          </a:p>
          <a:p>
            <a:r>
              <a:rPr lang="fr-FR" sz="2600" dirty="0"/>
              <a:t>Le cancer est une pathologie de l’ADN dans laquelle les cellules accumulent des altérations génétiques aboutissant à des anomalies morphologiques et </a:t>
            </a:r>
            <a:r>
              <a:rPr lang="fr-FR" sz="2600" dirty="0" smtClean="0"/>
              <a:t>biologiques</a:t>
            </a:r>
            <a:r>
              <a:rPr lang="fr-FR" sz="2600" dirty="0" smtClean="0"/>
              <a:t>.</a:t>
            </a:r>
          </a:p>
          <a:p>
            <a:pPr marL="0" indent="0">
              <a:buNone/>
            </a:pPr>
            <a:endParaRPr lang="fr-FR" sz="2600" dirty="0" smtClean="0"/>
          </a:p>
          <a:p>
            <a:r>
              <a:rPr lang="fr-FR" sz="2600" dirty="0" smtClean="0"/>
              <a:t>Parmi </a:t>
            </a:r>
            <a:r>
              <a:rPr lang="fr-FR" sz="2600" dirty="0"/>
              <a:t>les caractéristiques fondamentales des cellules cancéreuses </a:t>
            </a:r>
            <a:r>
              <a:rPr lang="fr-FR" sz="2600" dirty="0" smtClean="0"/>
              <a:t>: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2400" dirty="0" smtClean="0"/>
              <a:t>La </a:t>
            </a:r>
            <a:r>
              <a:rPr lang="fr-FR" sz="2400" dirty="0"/>
              <a:t>perte de l’adhésion intercellulaire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2400" dirty="0"/>
              <a:t>La perte de l’inhibition de contact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fr-FR" sz="2400" dirty="0"/>
              <a:t>Le caractère éternel : c’est à dire l’immortalité de la </a:t>
            </a:r>
            <a:r>
              <a:rPr lang="fr-FR" sz="2400" dirty="0" smtClean="0"/>
              <a:t>cellule.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797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7078" y="437322"/>
            <a:ext cx="11135139" cy="612250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sz="3800" b="1" dirty="0">
                <a:solidFill>
                  <a:srgbClr val="FF0000"/>
                </a:solidFill>
              </a:rPr>
              <a:t>IV. Les Caractères fondamentaux de la néoplasie :</a:t>
            </a:r>
          </a:p>
          <a:p>
            <a:pPr marL="0" indent="0">
              <a:buNone/>
            </a:pPr>
            <a:r>
              <a:rPr lang="fr-FR" sz="3300" b="1" dirty="0">
                <a:solidFill>
                  <a:srgbClr val="00B050"/>
                </a:solidFill>
              </a:rPr>
              <a:t>B. Tumeurs malignes :</a:t>
            </a:r>
          </a:p>
          <a:p>
            <a:pPr marL="0" indent="0">
              <a:buNone/>
            </a:pPr>
            <a:r>
              <a:rPr lang="fr-FR" sz="3300" b="1" dirty="0">
                <a:solidFill>
                  <a:srgbClr val="7030A0"/>
                </a:solidFill>
              </a:rPr>
              <a:t>5. Caractères moléculaires de la cellule cancéreuse </a:t>
            </a:r>
            <a:r>
              <a:rPr lang="fr-FR" sz="3300" b="1" dirty="0" smtClean="0">
                <a:solidFill>
                  <a:srgbClr val="7030A0"/>
                </a:solidFill>
              </a:rPr>
              <a:t>:</a:t>
            </a:r>
            <a:endParaRPr lang="fr-FR" sz="3300" dirty="0" smtClean="0"/>
          </a:p>
          <a:p>
            <a:pPr marL="0" indent="0">
              <a:buNone/>
            </a:pPr>
            <a:r>
              <a:rPr lang="fr-FR" dirty="0" smtClean="0"/>
              <a:t>Ces </a:t>
            </a:r>
            <a:r>
              <a:rPr lang="fr-FR" dirty="0"/>
              <a:t>anomalies génétiques s’accumulent généralement en plusieurs années. Au cours de </a:t>
            </a:r>
            <a:r>
              <a:rPr lang="fr-FR" dirty="0" smtClean="0"/>
              <a:t>ce processus </a:t>
            </a:r>
            <a:r>
              <a:rPr lang="fr-FR" dirty="0"/>
              <a:t>en plusieurs étapes, le génome des cellules tumorales acquiert des allèles mutants</a:t>
            </a:r>
          </a:p>
          <a:p>
            <a:r>
              <a:rPr lang="fr-FR" dirty="0"/>
              <a:t>D</a:t>
            </a:r>
            <a:r>
              <a:rPr lang="fr-FR" dirty="0" smtClean="0"/>
              <a:t>e proto-oncogènes</a:t>
            </a:r>
          </a:p>
          <a:p>
            <a:r>
              <a:rPr lang="fr-FR" dirty="0"/>
              <a:t>D</a:t>
            </a:r>
            <a:r>
              <a:rPr lang="fr-FR" dirty="0" smtClean="0"/>
              <a:t>e </a:t>
            </a:r>
            <a:r>
              <a:rPr lang="fr-FR" dirty="0"/>
              <a:t>gènes suppresseurs de </a:t>
            </a:r>
            <a:r>
              <a:rPr lang="fr-FR" dirty="0" smtClean="0"/>
              <a:t>tumeur</a:t>
            </a:r>
          </a:p>
          <a:p>
            <a:r>
              <a:rPr lang="fr-FR" dirty="0"/>
              <a:t>D</a:t>
            </a:r>
            <a:r>
              <a:rPr lang="fr-FR" dirty="0" smtClean="0"/>
              <a:t>e </a:t>
            </a:r>
            <a:r>
              <a:rPr lang="fr-FR" dirty="0"/>
              <a:t>gènes contrôlant directement ou indirectement l’intégrité de l’ADN.</a:t>
            </a:r>
          </a:p>
          <a:p>
            <a:pPr marL="0" indent="0">
              <a:buNone/>
            </a:pPr>
            <a:r>
              <a:rPr lang="fr-FR" dirty="0" smtClean="0"/>
              <a:t>La conséquence de ces anomalies génétiques est l’acquisition de nouvelles propriétés, dont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L</a:t>
            </a:r>
            <a:r>
              <a:rPr lang="fr-FR" dirty="0" smtClean="0"/>
              <a:t>a capacité de générer leurs propres signaux mitogènes 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D</a:t>
            </a:r>
            <a:r>
              <a:rPr lang="fr-FR" dirty="0" smtClean="0"/>
              <a:t>e résister aux signaux externes d’inhibition de la croissance 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D</a:t>
            </a:r>
            <a:r>
              <a:rPr lang="fr-FR" dirty="0" smtClean="0"/>
              <a:t>e proliférer sans limite (immortalisation) 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D</a:t>
            </a:r>
            <a:r>
              <a:rPr lang="fr-FR" dirty="0" smtClean="0"/>
              <a:t>’infiltrer les tissus adjacents 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D</a:t>
            </a:r>
            <a:r>
              <a:rPr lang="fr-FR" dirty="0" smtClean="0"/>
              <a:t>e constituer une néo-vascularisation (angiogenèse).</a:t>
            </a:r>
          </a:p>
        </p:txBody>
      </p:sp>
    </p:spTree>
    <p:extLst>
      <p:ext uri="{BB962C8B-B14F-4D97-AF65-F5344CB8AC3E}">
        <p14:creationId xmlns:p14="http://schemas.microsoft.com/office/powerpoint/2010/main" val="45959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397564"/>
            <a:ext cx="11050840" cy="6301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I. Introduction :</a:t>
            </a:r>
          </a:p>
          <a:p>
            <a:r>
              <a:rPr lang="fr-FR" dirty="0" smtClean="0"/>
              <a:t>Notion </a:t>
            </a:r>
            <a:r>
              <a:rPr lang="fr-FR" dirty="0"/>
              <a:t>d’homéostasie : le développement et la croissance d’un tissu ou d’un organe sont conditionnés par des processus complexes permettant la régulation des différentes étapes de la vie d’une cellule : la prolifération, la différenciation, la sénescence et la mort cellulaire programmée (apoptose).</a:t>
            </a:r>
          </a:p>
          <a:p>
            <a:endParaRPr lang="fr-FR" dirty="0"/>
          </a:p>
          <a:p>
            <a:r>
              <a:rPr lang="fr-FR" dirty="0"/>
              <a:t>Tous ces phénomènes sont mis en jeu lors du renouvellement des cellules dont la durée de vie est limitée.</a:t>
            </a:r>
          </a:p>
          <a:p>
            <a:endParaRPr lang="fr-FR" dirty="0"/>
          </a:p>
          <a:p>
            <a:r>
              <a:rPr lang="fr-FR" dirty="0"/>
              <a:t>Au sein d’un tissu, l’équilibre entre ces processus est à l’origine de l’homéostasie tissulaire</a:t>
            </a:r>
            <a:r>
              <a:rPr lang="fr-FR" dirty="0" smtClean="0"/>
              <a:t>.</a:t>
            </a:r>
          </a:p>
          <a:p>
            <a:r>
              <a:rPr lang="fr-FR" dirty="0"/>
              <a:t>Echappement à ce contrôle           </a:t>
            </a:r>
            <a:r>
              <a:rPr lang="fr-FR" dirty="0" smtClean="0"/>
              <a:t>                   </a:t>
            </a:r>
            <a:r>
              <a:rPr lang="fr-FR" dirty="0"/>
              <a:t>processus </a:t>
            </a:r>
            <a:r>
              <a:rPr lang="fr-FR" dirty="0" smtClean="0"/>
              <a:t>tumoral</a:t>
            </a:r>
            <a:endParaRPr lang="fr-FR" dirty="0"/>
          </a:p>
          <a:p>
            <a:endParaRPr lang="fr-FR" dirty="0"/>
          </a:p>
        </p:txBody>
      </p:sp>
      <p:sp>
        <p:nvSpPr>
          <p:cNvPr id="5" name="Flèche droite 4"/>
          <p:cNvSpPr/>
          <p:nvPr/>
        </p:nvSpPr>
        <p:spPr>
          <a:xfrm>
            <a:off x="5228719" y="5883966"/>
            <a:ext cx="1948070" cy="33793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            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126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40635" y="417444"/>
            <a:ext cx="10515600" cy="60827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3500" b="1" dirty="0">
                <a:solidFill>
                  <a:srgbClr val="FF0000"/>
                </a:solidFill>
              </a:rPr>
              <a:t>IV. Les Caractères fondamentaux de la néoplasie :</a:t>
            </a:r>
          </a:p>
          <a:p>
            <a:pPr marL="0" indent="0">
              <a:buNone/>
            </a:pPr>
            <a:r>
              <a:rPr lang="fr-FR" sz="3000" b="1" dirty="0">
                <a:solidFill>
                  <a:srgbClr val="00B050"/>
                </a:solidFill>
              </a:rPr>
              <a:t>B. Tumeurs malignes :</a:t>
            </a:r>
          </a:p>
          <a:p>
            <a:pPr marL="0" indent="0">
              <a:buNone/>
            </a:pPr>
            <a:r>
              <a:rPr lang="fr-FR" sz="3000" b="1" dirty="0">
                <a:solidFill>
                  <a:srgbClr val="7030A0"/>
                </a:solidFill>
              </a:rPr>
              <a:t>5. Caractères moléculaires de la cellule cancéreuse </a:t>
            </a:r>
            <a:r>
              <a:rPr lang="fr-FR" sz="3000" b="1" dirty="0" smtClean="0">
                <a:solidFill>
                  <a:srgbClr val="7030A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fr-FR" sz="3100" b="1" dirty="0" smtClean="0">
                <a:cs typeface="Times New Roman" pitchFamily="18" charset="0"/>
              </a:rPr>
              <a:t>Anomalies </a:t>
            </a:r>
            <a:r>
              <a:rPr lang="fr-FR" sz="3100" b="1" dirty="0">
                <a:cs typeface="Times New Roman" pitchFamily="18" charset="0"/>
              </a:rPr>
              <a:t>chromosomiques</a:t>
            </a:r>
            <a:endParaRPr lang="fr-FR" sz="3100" dirty="0"/>
          </a:p>
          <a:p>
            <a:r>
              <a:rPr lang="en-US" sz="3100" b="1" dirty="0">
                <a:cs typeface="Times New Roman" pitchFamily="18" charset="0"/>
              </a:rPr>
              <a:t>Anomalies </a:t>
            </a:r>
            <a:r>
              <a:rPr lang="en-US" sz="3100" b="1" dirty="0" err="1" smtClean="0">
                <a:cs typeface="Times New Roman" pitchFamily="18" charset="0"/>
              </a:rPr>
              <a:t>quantitatives</a:t>
            </a:r>
            <a:r>
              <a:rPr lang="en-US" sz="3100" b="1" dirty="0" smtClean="0">
                <a:cs typeface="Times New Roman" pitchFamily="18" charset="0"/>
              </a:rPr>
              <a:t> :</a:t>
            </a:r>
            <a:endParaRPr lang="en-US" sz="3100" b="1" dirty="0">
              <a:cs typeface="Times New Roman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3100" dirty="0" smtClean="0"/>
              <a:t>C</a:t>
            </a:r>
            <a:r>
              <a:rPr lang="en-US" sz="3100" dirty="0" smtClean="0">
                <a:cs typeface="Times New Roman" pitchFamily="18" charset="0"/>
              </a:rPr>
              <a:t>ellules </a:t>
            </a:r>
            <a:r>
              <a:rPr lang="en-US" sz="3100" dirty="0" err="1">
                <a:cs typeface="Times New Roman" pitchFamily="18" charset="0"/>
              </a:rPr>
              <a:t>cancéreuses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en-US" sz="3100" dirty="0" err="1">
                <a:cs typeface="Times New Roman" pitchFamily="18" charset="0"/>
              </a:rPr>
              <a:t>souvent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en-US" sz="3100" dirty="0" err="1" smtClean="0">
                <a:cs typeface="Times New Roman" pitchFamily="18" charset="0"/>
              </a:rPr>
              <a:t>aneuploïdes</a:t>
            </a:r>
            <a:endParaRPr lang="en-US" sz="3100" dirty="0" smtClean="0">
              <a:cs typeface="Times New Roman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endParaRPr lang="en-US" sz="3100" dirty="0">
              <a:cs typeface="Times New Roman" pitchFamily="18" charset="0"/>
            </a:endParaRPr>
          </a:p>
          <a:p>
            <a:r>
              <a:rPr lang="fr-FR" sz="3100" b="1" dirty="0" smtClean="0">
                <a:cs typeface="Times New Roman" pitchFamily="18" charset="0"/>
              </a:rPr>
              <a:t>A</a:t>
            </a:r>
            <a:r>
              <a:rPr lang="en-US" sz="3100" b="1" dirty="0" err="1">
                <a:cs typeface="Times New Roman" pitchFamily="18" charset="0"/>
              </a:rPr>
              <a:t>nomalies</a:t>
            </a:r>
            <a:r>
              <a:rPr lang="en-US" sz="3100" b="1" dirty="0">
                <a:cs typeface="Times New Roman" pitchFamily="18" charset="0"/>
              </a:rPr>
              <a:t> </a:t>
            </a:r>
            <a:r>
              <a:rPr lang="en-US" sz="3100" b="1" dirty="0" err="1" smtClean="0">
                <a:cs typeface="Times New Roman" pitchFamily="18" charset="0"/>
              </a:rPr>
              <a:t>qualitatives</a:t>
            </a:r>
            <a:r>
              <a:rPr lang="en-US" sz="3100" b="1" dirty="0" smtClean="0">
                <a:cs typeface="Times New Roman" pitchFamily="18" charset="0"/>
              </a:rPr>
              <a:t> :</a:t>
            </a:r>
            <a:endParaRPr lang="en-US" sz="3100" b="1" dirty="0">
              <a:cs typeface="Times New Roman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3100" dirty="0" smtClean="0">
                <a:cs typeface="Times New Roman" pitchFamily="18" charset="0"/>
              </a:rPr>
              <a:t>- Translocations :</a:t>
            </a:r>
            <a:r>
              <a:rPr lang="en-US" sz="3100" dirty="0" smtClean="0"/>
              <a:t> </a:t>
            </a:r>
            <a:r>
              <a:rPr lang="en-US" sz="3100" dirty="0" smtClean="0">
                <a:cs typeface="Times New Roman" pitchFamily="18" charset="0"/>
              </a:rPr>
              <a:t>Cancers </a:t>
            </a:r>
            <a:r>
              <a:rPr lang="en-US" sz="3100" dirty="0" err="1" smtClean="0">
                <a:cs typeface="Times New Roman" pitchFamily="18" charset="0"/>
              </a:rPr>
              <a:t>hématopoïétiques</a:t>
            </a:r>
            <a:r>
              <a:rPr lang="en-US" sz="3100" dirty="0" smtClean="0">
                <a:cs typeface="Times New Roman" pitchFamily="18" charset="0"/>
              </a:rPr>
              <a:t> +++</a:t>
            </a:r>
            <a:endParaRPr lang="en-US" sz="3100" dirty="0">
              <a:cs typeface="Times New Roman" pitchFamily="18" charset="0"/>
            </a:endParaRPr>
          </a:p>
          <a:p>
            <a:pPr>
              <a:buNone/>
            </a:pPr>
            <a:r>
              <a:rPr lang="en-US" sz="3100" dirty="0">
                <a:cs typeface="Times New Roman" pitchFamily="18" charset="0"/>
              </a:rPr>
              <a:t>                              </a:t>
            </a:r>
            <a:r>
              <a:rPr lang="en-US" sz="3100" dirty="0" smtClean="0">
                <a:cs typeface="Times New Roman" pitchFamily="18" charset="0"/>
              </a:rPr>
              <a:t> </a:t>
            </a:r>
            <a:r>
              <a:rPr lang="en-US" sz="3100" dirty="0" err="1" smtClean="0">
                <a:cs typeface="Times New Roman" pitchFamily="18" charset="0"/>
              </a:rPr>
              <a:t>Leucémie</a:t>
            </a:r>
            <a:r>
              <a:rPr lang="en-US" sz="3100" dirty="0" smtClean="0">
                <a:cs typeface="Times New Roman" pitchFamily="18" charset="0"/>
              </a:rPr>
              <a:t> </a:t>
            </a:r>
            <a:r>
              <a:rPr lang="en-US" sz="3100" dirty="0" err="1">
                <a:cs typeface="Times New Roman" pitchFamily="18" charset="0"/>
              </a:rPr>
              <a:t>myéloïde</a:t>
            </a:r>
            <a:r>
              <a:rPr lang="en-US" sz="3100" dirty="0">
                <a:cs typeface="Times New Roman" pitchFamily="18" charset="0"/>
              </a:rPr>
              <a:t> </a:t>
            </a:r>
            <a:r>
              <a:rPr lang="en-US" sz="3100" dirty="0" err="1">
                <a:cs typeface="Times New Roman" pitchFamily="18" charset="0"/>
              </a:rPr>
              <a:t>chronique</a:t>
            </a:r>
            <a:r>
              <a:rPr lang="en-US" sz="3100" dirty="0">
                <a:cs typeface="Times New Roman" pitchFamily="18" charset="0"/>
              </a:rPr>
              <a:t> : 9-22</a:t>
            </a:r>
          </a:p>
          <a:p>
            <a:pPr>
              <a:buNone/>
            </a:pPr>
            <a:r>
              <a:rPr lang="en-US" sz="3100" dirty="0" smtClean="0"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3100" dirty="0" err="1" smtClean="0">
                <a:cs typeface="Times New Roman" pitchFamily="18" charset="0"/>
              </a:rPr>
              <a:t>Délétions</a:t>
            </a:r>
            <a:r>
              <a:rPr lang="en-US" sz="3100" dirty="0">
                <a:cs typeface="Times New Roman" pitchFamily="18" charset="0"/>
              </a:rPr>
              <a:t>: </a:t>
            </a:r>
            <a:r>
              <a:rPr lang="en-US" sz="3100" dirty="0" err="1">
                <a:cs typeface="Times New Roman" pitchFamily="18" charset="0"/>
              </a:rPr>
              <a:t>chr</a:t>
            </a:r>
            <a:r>
              <a:rPr lang="en-US" sz="3100" dirty="0">
                <a:cs typeface="Times New Roman" pitchFamily="18" charset="0"/>
              </a:rPr>
              <a:t> 13 </a:t>
            </a:r>
            <a:r>
              <a:rPr lang="en-US" sz="3100" dirty="0" err="1">
                <a:cs typeface="Times New Roman" pitchFamily="18" charset="0"/>
              </a:rPr>
              <a:t>Rétinoblastome</a:t>
            </a:r>
            <a:endParaRPr lang="en-US" sz="3100" dirty="0">
              <a:cs typeface="Times New Roman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US" sz="3100" dirty="0" smtClean="0">
                <a:cs typeface="Times New Roman" pitchFamily="18" charset="0"/>
              </a:rPr>
              <a:t>- Amplification : </a:t>
            </a:r>
            <a:r>
              <a:rPr lang="en-US" sz="3100" dirty="0" err="1" smtClean="0">
                <a:cs typeface="Times New Roman" pitchFamily="18" charset="0"/>
              </a:rPr>
              <a:t>Neuroblastome</a:t>
            </a:r>
            <a:endParaRPr lang="en-US" sz="3100" dirty="0" smtClean="0">
              <a:cs typeface="Times New Roman" pitchFamily="18" charset="0"/>
            </a:endParaRPr>
          </a:p>
          <a:p>
            <a:pPr>
              <a:buNone/>
            </a:pPr>
            <a:endParaRPr lang="en-US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4425" y="166613"/>
            <a:ext cx="2295844" cy="351031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4425" y="4102900"/>
            <a:ext cx="1991027" cy="197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37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636103"/>
            <a:ext cx="10515600" cy="5540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IV. Les Caractères fondamentaux de la néoplasie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C. Tumeurs de </a:t>
            </a:r>
            <a:r>
              <a:rPr lang="fr-FR" b="1" dirty="0">
                <a:solidFill>
                  <a:srgbClr val="00B050"/>
                </a:solidFill>
              </a:rPr>
              <a:t>potentiel évolutif intermédiaire (borderline)</a:t>
            </a:r>
            <a:endParaRPr lang="fr-FR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dirty="0"/>
              <a:t>Les caractères opposant les tumeurs bénignes et les tumeurs malignes constituent un schéma valable dans la plupart des </a:t>
            </a:r>
            <a:r>
              <a:rPr lang="fr-FR" dirty="0" smtClean="0"/>
              <a:t>cas.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Toutefois</a:t>
            </a:r>
            <a:r>
              <a:rPr lang="fr-FR" dirty="0"/>
              <a:t>, il </a:t>
            </a:r>
            <a:r>
              <a:rPr lang="fr-FR" dirty="0" smtClean="0"/>
              <a:t>y a </a:t>
            </a:r>
            <a:r>
              <a:rPr lang="fr-FR" dirty="0"/>
              <a:t>des cas où les critères morphologiques ne correspondent pas à l’évolution</a:t>
            </a:r>
            <a:r>
              <a:rPr lang="fr-FR" dirty="0" smtClean="0"/>
              <a:t>.</a:t>
            </a:r>
          </a:p>
          <a:p>
            <a:endParaRPr lang="fr-FR" dirty="0" smtClean="0"/>
          </a:p>
          <a:p>
            <a:r>
              <a:rPr lang="fr-FR" dirty="0"/>
              <a:t>Les critères macroscopiques et microscopiques d’une tumeur ne permettent parfois pas d’en affirmer la nature bénigne ou </a:t>
            </a:r>
            <a:r>
              <a:rPr lang="fr-FR" dirty="0" smtClean="0"/>
              <a:t>maligne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192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5739" y="218661"/>
            <a:ext cx="11012557" cy="6241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IV. Les Caractères fondamentaux de la néoplasie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C. Tumeurs de </a:t>
            </a:r>
            <a:r>
              <a:rPr lang="fr-FR" b="1" dirty="0">
                <a:solidFill>
                  <a:srgbClr val="00B050"/>
                </a:solidFill>
              </a:rPr>
              <a:t>potentiel évolutif intermédiaire (borderline)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b="1" dirty="0"/>
              <a:t>Continuum entre certaines tumeurs bénignes et tumeurs malignes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Adénomes coliques et adénocarcinomes coliques,</a:t>
            </a:r>
          </a:p>
          <a:p>
            <a:pPr marL="0" indent="0">
              <a:buNone/>
            </a:pPr>
            <a:r>
              <a:rPr lang="fr-FR" dirty="0"/>
              <a:t>Tumeurs </a:t>
            </a:r>
            <a:r>
              <a:rPr lang="fr-FR" dirty="0" err="1"/>
              <a:t>urothéliales</a:t>
            </a:r>
            <a:r>
              <a:rPr lang="fr-FR" dirty="0"/>
              <a:t> papillaires.</a:t>
            </a:r>
          </a:p>
          <a:p>
            <a:pPr marL="0" indent="0">
              <a:buNone/>
            </a:pPr>
            <a:r>
              <a:rPr lang="fr-FR" dirty="0"/>
              <a:t>Ce continuum appelé « progression tumorale » correspond à l’acquisition progressive par la tumeur d’un phénotype de malignité, d’anomalies chromosomiques et géniques en nombre croissant.</a:t>
            </a:r>
          </a:p>
          <a:p>
            <a:endParaRPr lang="fr-FR" b="1" dirty="0" smtClean="0"/>
          </a:p>
          <a:p>
            <a:r>
              <a:rPr lang="fr-FR" b="1" dirty="0" smtClean="0"/>
              <a:t>Tumeurs </a:t>
            </a:r>
            <a:r>
              <a:rPr lang="fr-FR" b="1" dirty="0"/>
              <a:t>à malignité locale</a:t>
            </a:r>
            <a:endParaRPr lang="fr-FR" dirty="0"/>
          </a:p>
          <a:p>
            <a:pPr marL="0" indent="0" defTabSz="762000">
              <a:buNone/>
            </a:pPr>
            <a:r>
              <a:rPr lang="fr-FR" dirty="0"/>
              <a:t>Tumeur dont les caractères histologiques et macroscopiques sont malins mais </a:t>
            </a:r>
            <a:r>
              <a:rPr lang="fr-FR" dirty="0" smtClean="0"/>
              <a:t>dont l’agressivité </a:t>
            </a:r>
            <a:r>
              <a:rPr lang="fr-FR" dirty="0"/>
              <a:t>est </a:t>
            </a:r>
            <a:r>
              <a:rPr lang="fr-FR" dirty="0" smtClean="0"/>
              <a:t>locale. Exemple </a:t>
            </a:r>
            <a:r>
              <a:rPr lang="fr-FR" dirty="0"/>
              <a:t>: carcinome </a:t>
            </a:r>
            <a:r>
              <a:rPr lang="fr-FR" dirty="0" err="1"/>
              <a:t>basocellulaire</a:t>
            </a:r>
            <a:r>
              <a:rPr lang="fr-FR" dirty="0"/>
              <a:t> de la </a:t>
            </a:r>
            <a:r>
              <a:rPr lang="fr-FR" dirty="0" smtClean="0"/>
              <a:t>peau</a:t>
            </a:r>
            <a:r>
              <a:rPr lang="fr-CH" dirty="0" smtClean="0"/>
              <a:t>, qui est </a:t>
            </a:r>
            <a:r>
              <a:rPr lang="fr-CH" dirty="0"/>
              <a:t>invasif mais ne donne pas de </a:t>
            </a:r>
            <a:r>
              <a:rPr lang="fr-CH" dirty="0" smtClean="0"/>
              <a:t>métastase.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633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95739" y="218661"/>
            <a:ext cx="11012557" cy="6241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</a:rPr>
              <a:t>IV. Les Caractères fondamentaux de la néoplasie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C. Tumeurs de </a:t>
            </a:r>
            <a:r>
              <a:rPr lang="fr-FR" b="1" dirty="0">
                <a:solidFill>
                  <a:srgbClr val="00B050"/>
                </a:solidFill>
              </a:rPr>
              <a:t>potentiel évolutif intermédiaire (borderline)</a:t>
            </a:r>
            <a:endParaRPr lang="fr-FR" dirty="0">
              <a:solidFill>
                <a:srgbClr val="00B050"/>
              </a:solidFill>
            </a:endParaRPr>
          </a:p>
          <a:p>
            <a:endParaRPr lang="fr-FR" b="1" dirty="0" smtClean="0"/>
          </a:p>
          <a:p>
            <a:r>
              <a:rPr lang="fr-FR" b="1" dirty="0" smtClean="0"/>
              <a:t>Tumeurs </a:t>
            </a:r>
            <a:r>
              <a:rPr lang="fr-FR" b="1" dirty="0"/>
              <a:t>d’agressivité locale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Caractères histologiques bénins contrastant avec une infiltration des tissus avoisinants et une tendance à la récidive en raison des difficultés de l’exérèse (ex : les fibromatoses).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207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76555" y="2369234"/>
            <a:ext cx="1038803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Bases des classifications et moyens </a:t>
            </a:r>
          </a:p>
          <a:p>
            <a:pPr algn="ctr"/>
            <a:r>
              <a:rPr lang="fr-FR" sz="5400" b="1" cap="none" spc="0" dirty="0" smtClean="0">
                <a:ln w="0"/>
                <a:solidFill>
                  <a:srgbClr val="FF0066"/>
                </a:solidFill>
                <a:effectLst>
                  <a:reflection blurRad="6350" stA="53000" endA="300" endPos="35500" dir="5400000" sy="-90000" algn="bl" rotWithShape="0"/>
                </a:effectLst>
              </a:rPr>
              <a:t>diagnostics des tumeurs</a:t>
            </a:r>
            <a:endParaRPr lang="fr-FR" sz="5400" b="1" cap="none" spc="0" dirty="0">
              <a:ln w="0"/>
              <a:solidFill>
                <a:srgbClr val="FF0066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30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 plan du cour 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4"/>
          </a:xfrm>
        </p:spPr>
        <p:txBody>
          <a:bodyPr/>
          <a:lstStyle/>
          <a:p>
            <a:pPr marL="514350" indent="-514350">
              <a:buFont typeface="+mj-lt"/>
              <a:buAutoNum type="romanUcPeriod"/>
            </a:pPr>
            <a:r>
              <a:rPr lang="fr-FR" b="1" dirty="0" smtClean="0"/>
              <a:t>Bases des classifications</a:t>
            </a:r>
          </a:p>
          <a:p>
            <a:pPr marL="514350" indent="-514350">
              <a:buFont typeface="+mj-lt"/>
              <a:buAutoNum type="romanUcPeriod"/>
            </a:pPr>
            <a:r>
              <a:rPr lang="fr-FR" b="1" dirty="0" smtClean="0"/>
              <a:t>Nomenclature</a:t>
            </a:r>
          </a:p>
          <a:p>
            <a:pPr marL="514350" indent="-514350">
              <a:buFont typeface="+mj-lt"/>
              <a:buAutoNum type="romanUcPeriod"/>
            </a:pPr>
            <a:r>
              <a:rPr lang="fr-FR" b="1" dirty="0"/>
              <a:t>Méthodes diagnostiques des tumeurs</a:t>
            </a:r>
            <a:endParaRPr lang="fr-FR" b="1" dirty="0" smtClean="0"/>
          </a:p>
          <a:p>
            <a:pPr marL="514350" indent="-514350">
              <a:buFont typeface="+mj-lt"/>
              <a:buAutoNum type="romanUcPeriod"/>
            </a:pPr>
            <a:endParaRPr lang="fr-FR" b="1" dirty="0" smtClean="0"/>
          </a:p>
          <a:p>
            <a:pPr marL="514350" indent="-514350">
              <a:buFont typeface="+mj-lt"/>
              <a:buAutoNum type="romanUcPeriod"/>
            </a:pPr>
            <a:endParaRPr lang="fr-FR" b="1" dirty="0"/>
          </a:p>
          <a:p>
            <a:pPr marL="514350" indent="-514350">
              <a:buFont typeface="+mj-lt"/>
              <a:buAutoNum type="romanUcPeriod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618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713" y="417443"/>
            <a:ext cx="10817087" cy="5759520"/>
          </a:xfrm>
        </p:spPr>
        <p:txBody>
          <a:bodyPr/>
          <a:lstStyle/>
          <a:p>
            <a:pPr>
              <a:buNone/>
            </a:pPr>
            <a:r>
              <a:rPr lang="fr-FR" sz="3200" b="1" dirty="0" smtClean="0">
                <a:solidFill>
                  <a:srgbClr val="FF0000"/>
                </a:solidFill>
                <a:cs typeface="Times New Roman" pitchFamily="18" charset="0"/>
              </a:rPr>
              <a:t>I. Les bases des classifications des tumeurs :</a:t>
            </a:r>
          </a:p>
          <a:p>
            <a:pPr>
              <a:buNone/>
            </a:pPr>
            <a:r>
              <a:rPr lang="fr-FR" dirty="0" smtClean="0">
                <a:cs typeface="Times New Roman" pitchFamily="18" charset="0"/>
              </a:rPr>
              <a:t>La </a:t>
            </a:r>
            <a:r>
              <a:rPr lang="fr-FR" dirty="0">
                <a:cs typeface="Times New Roman" pitchFamily="18" charset="0"/>
              </a:rPr>
              <a:t>classification des tumeurs est fondée </a:t>
            </a:r>
            <a:r>
              <a:rPr lang="fr-FR" dirty="0" smtClean="0">
                <a:cs typeface="Times New Roman" pitchFamily="18" charset="0"/>
              </a:rPr>
              <a:t>sur :</a:t>
            </a:r>
          </a:p>
          <a:p>
            <a:pPr>
              <a:buNone/>
            </a:pPr>
            <a:endParaRPr lang="fr-FR" dirty="0"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>
                <a:cs typeface="Times New Roman" pitchFamily="18" charset="0"/>
              </a:rPr>
              <a:t>Organe ou Tissu </a:t>
            </a:r>
            <a:r>
              <a:rPr lang="fr-FR" sz="2800" dirty="0" smtClean="0">
                <a:cs typeface="Times New Roman" pitchFamily="18" charset="0"/>
              </a:rPr>
              <a:t>d’origine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fr-FR" sz="2800" dirty="0"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smtClean="0">
                <a:cs typeface="Times New Roman" pitchFamily="18" charset="0"/>
              </a:rPr>
              <a:t>Type histologique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fr-FR" sz="2800" dirty="0"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fr-FR" sz="2800" dirty="0" smtClean="0">
                <a:cs typeface="Times New Roman" pitchFamily="18" charset="0"/>
              </a:rPr>
              <a:t>Degré </a:t>
            </a:r>
            <a:r>
              <a:rPr lang="fr-FR" sz="2800" dirty="0">
                <a:cs typeface="Times New Roman" pitchFamily="18" charset="0"/>
              </a:rPr>
              <a:t>de malignité</a:t>
            </a:r>
          </a:p>
          <a:p>
            <a:pPr>
              <a:buClr>
                <a:srgbClr val="17FBFB"/>
              </a:buClr>
              <a:buNone/>
            </a:pP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46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714" y="417442"/>
            <a:ext cx="11211338" cy="626165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3200" b="1" dirty="0" smtClean="0">
                <a:solidFill>
                  <a:srgbClr val="FF0000"/>
                </a:solidFill>
                <a:cs typeface="Times New Roman" pitchFamily="18" charset="0"/>
              </a:rPr>
              <a:t>I. Les bases des classifications des tumeurs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  <a:cs typeface="Times New Roman" pitchFamily="18" charset="0"/>
              </a:rPr>
              <a:t>A. Type histologique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CN" dirty="0" smtClean="0">
                <a:cs typeface="Times New Roman" pitchFamily="18" charset="0"/>
              </a:rPr>
              <a:t>Les </a:t>
            </a:r>
            <a:r>
              <a:rPr lang="en-US" altLang="zh-CN" dirty="0" err="1" smtClean="0">
                <a:cs typeface="Times New Roman" pitchFamily="18" charset="0"/>
              </a:rPr>
              <a:t>tumeurs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Times New Roman" pitchFamily="18" charset="0"/>
              </a:rPr>
              <a:t>sont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Times New Roman" pitchFamily="18" charset="0"/>
              </a:rPr>
              <a:t>divisées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>
                <a:cs typeface="Times New Roman" pitchFamily="18" charset="0"/>
              </a:rPr>
              <a:t>en 2 </a:t>
            </a:r>
            <a:r>
              <a:rPr lang="en-US" altLang="zh-CN" dirty="0" err="1" smtClean="0">
                <a:cs typeface="Times New Roman" pitchFamily="18" charset="0"/>
              </a:rPr>
              <a:t>grands</a:t>
            </a:r>
            <a:r>
              <a:rPr lang="en-US" altLang="zh-CN" dirty="0" smtClean="0">
                <a:cs typeface="Times New Roman" pitchFamily="18" charset="0"/>
              </a:rPr>
              <a:t> </a:t>
            </a:r>
            <a:r>
              <a:rPr lang="en-US" altLang="zh-CN" dirty="0" err="1" smtClean="0">
                <a:cs typeface="Times New Roman" pitchFamily="18" charset="0"/>
              </a:rPr>
              <a:t>groupes</a:t>
            </a:r>
            <a:r>
              <a:rPr lang="en-US" altLang="zh-CN" dirty="0" smtClean="0">
                <a:cs typeface="Times New Roman" pitchFamily="18" charset="0"/>
              </a:rPr>
              <a:t>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altLang="zh-CN" dirty="0" smtClean="0"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CN" b="1" dirty="0" err="1" smtClean="0">
                <a:cs typeface="Times New Roman" pitchFamily="18" charset="0"/>
              </a:rPr>
              <a:t>Tumeurs</a:t>
            </a:r>
            <a:r>
              <a:rPr lang="en-US" altLang="zh-CN" b="1" dirty="0" smtClean="0">
                <a:cs typeface="Times New Roman" pitchFamily="18" charset="0"/>
              </a:rPr>
              <a:t> </a:t>
            </a:r>
            <a:r>
              <a:rPr lang="en-US" altLang="zh-CN" b="1" dirty="0" err="1" smtClean="0">
                <a:cs typeface="Times New Roman" pitchFamily="18" charset="0"/>
              </a:rPr>
              <a:t>épithéliales</a:t>
            </a:r>
            <a:r>
              <a:rPr lang="en-US" altLang="zh-CN" b="1" dirty="0" smtClean="0">
                <a:cs typeface="Times New Roman" pitchFamily="18" charset="0"/>
              </a:rPr>
              <a:t> 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altLang="zh-CN" sz="2800" dirty="0" err="1" smtClean="0">
                <a:cs typeface="Times New Roman" pitchFamily="18" charset="0"/>
              </a:rPr>
              <a:t>Tumeurs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Times New Roman" pitchFamily="18" charset="0"/>
              </a:rPr>
              <a:t>malpighiennes</a:t>
            </a:r>
            <a:endParaRPr lang="en-US" altLang="zh-CN" sz="2800" dirty="0" smtClean="0">
              <a:cs typeface="Times New Roman" pitchFamily="18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altLang="zh-CN" sz="2800" dirty="0" err="1" smtClean="0">
                <a:cs typeface="Times New Roman" pitchFamily="18" charset="0"/>
              </a:rPr>
              <a:t>Tumeurs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cs typeface="Times New Roman" pitchFamily="18" charset="0"/>
              </a:rPr>
              <a:t>paramalpighienne</a:t>
            </a:r>
            <a:endParaRPr lang="en-US" altLang="zh-CN" sz="2800" dirty="0" smtClean="0">
              <a:cs typeface="Times New Roman" pitchFamily="18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altLang="zh-CN" sz="2800" dirty="0" err="1" smtClean="0">
                <a:cs typeface="Times New Roman" pitchFamily="18" charset="0"/>
              </a:rPr>
              <a:t>Tumeurs</a:t>
            </a:r>
            <a:r>
              <a:rPr lang="en-US" altLang="zh-CN" sz="2800" dirty="0" smtClean="0">
                <a:cs typeface="Times New Roman" pitchFamily="18" charset="0"/>
              </a:rPr>
              <a:t> </a:t>
            </a:r>
            <a:r>
              <a:rPr lang="en-US" altLang="zh-CN" sz="2800" dirty="0" err="1">
                <a:cs typeface="Times New Roman" pitchFamily="18" charset="0"/>
              </a:rPr>
              <a:t>glandulaires</a:t>
            </a:r>
            <a:endParaRPr lang="en-US" altLang="zh-CN" sz="2800" dirty="0">
              <a:cs typeface="Times New Roman" pitchFamily="18" charset="0"/>
            </a:endParaRPr>
          </a:p>
          <a:p>
            <a:pPr marL="0" indent="0">
              <a:buNone/>
            </a:pPr>
            <a:endParaRPr lang="fr-FR" sz="3200" dirty="0" smtClean="0">
              <a:cs typeface="Times New Roman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fr-FR" sz="2800" dirty="0"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64018" y="2281550"/>
            <a:ext cx="6096000" cy="419435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CN" sz="2800" b="1" dirty="0" err="1">
                <a:cs typeface="Times New Roman" pitchFamily="18" charset="0"/>
              </a:rPr>
              <a:t>Tumeurs</a:t>
            </a:r>
            <a:r>
              <a:rPr lang="en-US" altLang="zh-CN" sz="2800" b="1" dirty="0">
                <a:cs typeface="Times New Roman" pitchFamily="18" charset="0"/>
              </a:rPr>
              <a:t> non </a:t>
            </a:r>
            <a:r>
              <a:rPr lang="en-US" altLang="zh-CN" sz="2800" b="1" dirty="0" err="1">
                <a:cs typeface="Times New Roman" pitchFamily="18" charset="0"/>
              </a:rPr>
              <a:t>épithéliales</a:t>
            </a:r>
            <a:r>
              <a:rPr lang="en-US" altLang="zh-CN" sz="2800" b="1" dirty="0">
                <a:cs typeface="Times New Roman" pitchFamily="18" charset="0"/>
              </a:rPr>
              <a:t> 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altLang="zh-CN" sz="2800" dirty="0" err="1">
                <a:cs typeface="Times New Roman" pitchFamily="18" charset="0"/>
              </a:rPr>
              <a:t>Tumeurs</a:t>
            </a:r>
            <a:r>
              <a:rPr lang="en-US" altLang="zh-CN" sz="2800" dirty="0">
                <a:cs typeface="Times New Roman" pitchFamily="18" charset="0"/>
              </a:rPr>
              <a:t> </a:t>
            </a:r>
            <a:r>
              <a:rPr lang="en-US" altLang="zh-CN" sz="2800" dirty="0" err="1">
                <a:cs typeface="Times New Roman" pitchFamily="18" charset="0"/>
              </a:rPr>
              <a:t>conjonctives</a:t>
            </a:r>
            <a:endParaRPr lang="en-US" altLang="zh-CN" sz="2800" dirty="0">
              <a:cs typeface="Times New Roman" pitchFamily="18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altLang="zh-CN" sz="2800" dirty="0" err="1">
                <a:cs typeface="Times New Roman" pitchFamily="18" charset="0"/>
              </a:rPr>
              <a:t>Tumeurs</a:t>
            </a:r>
            <a:r>
              <a:rPr lang="en-US" altLang="zh-CN" sz="2800" dirty="0">
                <a:cs typeface="Times New Roman" pitchFamily="18" charset="0"/>
              </a:rPr>
              <a:t> </a:t>
            </a:r>
            <a:r>
              <a:rPr lang="en-US" altLang="zh-CN" sz="2800" dirty="0" err="1">
                <a:cs typeface="Times New Roman" pitchFamily="18" charset="0"/>
              </a:rPr>
              <a:t>lymphoïdes</a:t>
            </a:r>
            <a:r>
              <a:rPr lang="en-US" altLang="zh-CN" sz="2800" dirty="0">
                <a:cs typeface="Times New Roman" pitchFamily="18" charset="0"/>
              </a:rPr>
              <a:t> et </a:t>
            </a:r>
            <a:r>
              <a:rPr lang="en-US" altLang="zh-CN" sz="2800" dirty="0" err="1">
                <a:cs typeface="Times New Roman" pitchFamily="18" charset="0"/>
              </a:rPr>
              <a:t>hématopoiétiques</a:t>
            </a:r>
            <a:endParaRPr lang="en-US" altLang="zh-CN" sz="2800" dirty="0">
              <a:cs typeface="Times New Roman" pitchFamily="18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139700" algn="l"/>
              </a:tabLst>
            </a:pPr>
            <a:r>
              <a:rPr lang="en-US" altLang="zh-CN" sz="2800" dirty="0" err="1">
                <a:cs typeface="Times New Roman" pitchFamily="18" charset="0"/>
              </a:rPr>
              <a:t>Tumeurs</a:t>
            </a:r>
            <a:r>
              <a:rPr lang="en-US" altLang="zh-CN" sz="2800" dirty="0">
                <a:cs typeface="Times New Roman" pitchFamily="18" charset="0"/>
              </a:rPr>
              <a:t> des </a:t>
            </a:r>
            <a:r>
              <a:rPr lang="en-US" altLang="zh-CN" sz="2800" dirty="0" err="1">
                <a:cs typeface="Times New Roman" pitchFamily="18" charset="0"/>
              </a:rPr>
              <a:t>séreuses</a:t>
            </a:r>
            <a:endParaRPr lang="en-US" altLang="zh-CN" sz="2800" dirty="0">
              <a:cs typeface="Times New Roman" pitchFamily="18" charset="0"/>
            </a:endParaRPr>
          </a:p>
          <a:p>
            <a:pPr lvl="1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139700" algn="l"/>
              </a:tabLst>
            </a:pPr>
            <a:r>
              <a:rPr lang="en-US" altLang="zh-CN" sz="2800" dirty="0" err="1">
                <a:cs typeface="Times New Roman" pitchFamily="18" charset="0"/>
              </a:rPr>
              <a:t>Tumeurs</a:t>
            </a:r>
            <a:r>
              <a:rPr lang="en-US" altLang="zh-CN" sz="2800" dirty="0">
                <a:cs typeface="Times New Roman" pitchFamily="18" charset="0"/>
              </a:rPr>
              <a:t> du SNC, SNP</a:t>
            </a:r>
          </a:p>
          <a:p>
            <a:pPr lvl="1" algn="justLow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139700" algn="l"/>
              </a:tabLst>
            </a:pPr>
            <a:r>
              <a:rPr lang="en-US" altLang="zh-CN" sz="2800" dirty="0" err="1">
                <a:cs typeface="Times New Roman" pitchFamily="18" charset="0"/>
              </a:rPr>
              <a:t>Tumeurs</a:t>
            </a:r>
            <a:r>
              <a:rPr lang="en-US" altLang="zh-CN" sz="2800" dirty="0">
                <a:cs typeface="Times New Roman" pitchFamily="18" charset="0"/>
              </a:rPr>
              <a:t> </a:t>
            </a:r>
            <a:r>
              <a:rPr lang="en-US" altLang="zh-CN" sz="2800" dirty="0" err="1">
                <a:cs typeface="Times New Roman" pitchFamily="18" charset="0"/>
              </a:rPr>
              <a:t>germinales</a:t>
            </a:r>
            <a:endParaRPr lang="en-US" altLang="zh-CN" sz="2800" dirty="0">
              <a:cs typeface="Times New Roman" pitchFamily="18" charset="0"/>
            </a:endParaRPr>
          </a:p>
          <a:p>
            <a:pPr lvl="1" algn="justLow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  <a:tabLst>
                <a:tab pos="139700" algn="l"/>
              </a:tabLst>
            </a:pPr>
            <a:r>
              <a:rPr lang="en-US" altLang="zh-CN" sz="2800" dirty="0" err="1">
                <a:cs typeface="Times New Roman" pitchFamily="18" charset="0"/>
              </a:rPr>
              <a:t>Tumeurs</a:t>
            </a:r>
            <a:r>
              <a:rPr lang="en-US" altLang="zh-CN" sz="2800" dirty="0">
                <a:cs typeface="Times New Roman" pitchFamily="18" charset="0"/>
              </a:rPr>
              <a:t> </a:t>
            </a:r>
            <a:r>
              <a:rPr lang="en-US" altLang="zh-CN" sz="2800" dirty="0" err="1">
                <a:cs typeface="Times New Roman" pitchFamily="18" charset="0"/>
              </a:rPr>
              <a:t>embryonnaires</a:t>
            </a:r>
            <a:endParaRPr lang="en-US" altLang="zh-CN" sz="2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89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713" y="417443"/>
            <a:ext cx="10817087" cy="5759520"/>
          </a:xfrm>
        </p:spPr>
        <p:txBody>
          <a:bodyPr/>
          <a:lstStyle/>
          <a:p>
            <a:pPr>
              <a:buNone/>
            </a:pPr>
            <a:r>
              <a:rPr lang="fr-FR" sz="3200" b="1" dirty="0" smtClean="0">
                <a:solidFill>
                  <a:srgbClr val="FF0000"/>
                </a:solidFill>
                <a:cs typeface="Times New Roman" pitchFamily="18" charset="0"/>
              </a:rPr>
              <a:t>I. Les bases des classifications des tumeurs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  <a:cs typeface="Times New Roman" pitchFamily="18" charset="0"/>
              </a:rPr>
              <a:t>B. Degré </a:t>
            </a:r>
            <a:r>
              <a:rPr lang="fr-FR" b="1" dirty="0">
                <a:solidFill>
                  <a:srgbClr val="00B050"/>
                </a:solidFill>
                <a:cs typeface="Times New Roman" pitchFamily="18" charset="0"/>
              </a:rPr>
              <a:t>de </a:t>
            </a:r>
            <a:r>
              <a:rPr lang="fr-FR" b="1" dirty="0" smtClean="0">
                <a:solidFill>
                  <a:srgbClr val="00B050"/>
                </a:solidFill>
                <a:cs typeface="Times New Roman" pitchFamily="18" charset="0"/>
              </a:rPr>
              <a:t>malignité :</a:t>
            </a:r>
          </a:p>
          <a:p>
            <a:pPr marL="0" indent="0">
              <a:lnSpc>
                <a:spcPts val="2700"/>
              </a:lnSpc>
              <a:buNone/>
              <a:tabLst>
                <a:tab pos="342900" algn="l"/>
                <a:tab pos="457200" algn="l"/>
                <a:tab pos="914400" algn="l"/>
              </a:tabLst>
            </a:pPr>
            <a:r>
              <a:rPr lang="fr-FR" dirty="0"/>
              <a:t>Les tumeurs sont divisées, en fonction de leur degré de malignité et de leur potentiel évolutif, en 2 catégories principales: </a:t>
            </a:r>
            <a:endParaRPr lang="en-US" dirty="0" smtClean="0">
              <a:cs typeface="Times New Roman" pitchFamily="18" charset="0"/>
            </a:endParaRPr>
          </a:p>
          <a:p>
            <a:pPr lvl="1">
              <a:lnSpc>
                <a:spcPts val="2700"/>
              </a:lnSpc>
              <a:buFont typeface="Wingdings" panose="05000000000000000000" pitchFamily="2" charset="2"/>
              <a:buChar char="ü"/>
              <a:tabLst>
                <a:tab pos="342900" algn="l"/>
                <a:tab pos="457200" algn="l"/>
                <a:tab pos="914400" algn="l"/>
              </a:tabLst>
            </a:pPr>
            <a:r>
              <a:rPr lang="en-US" altLang="zh-CN" sz="2800" b="1" dirty="0" err="1" smtClean="0">
                <a:cs typeface="Times New Roman" pitchFamily="18" charset="0"/>
              </a:rPr>
              <a:t>Tumeurs</a:t>
            </a:r>
            <a:r>
              <a:rPr lang="en-US" altLang="zh-CN" sz="2800" b="1" dirty="0" smtClean="0">
                <a:cs typeface="Times New Roman" pitchFamily="18" charset="0"/>
              </a:rPr>
              <a:t> </a:t>
            </a:r>
            <a:r>
              <a:rPr lang="en-US" altLang="zh-CN" sz="2800" b="1" dirty="0" err="1">
                <a:cs typeface="Times New Roman" pitchFamily="18" charset="0"/>
              </a:rPr>
              <a:t>bénignes</a:t>
            </a:r>
            <a:endParaRPr lang="en-US" altLang="zh-CN" sz="2800" b="1" dirty="0">
              <a:cs typeface="Times New Roman" pitchFamily="18" charset="0"/>
            </a:endParaRPr>
          </a:p>
          <a:p>
            <a:pPr lvl="1">
              <a:lnSpc>
                <a:spcPts val="2500"/>
              </a:lnSpc>
              <a:buFont typeface="Wingdings" panose="05000000000000000000" pitchFamily="2" charset="2"/>
              <a:buChar char="ü"/>
              <a:tabLst>
                <a:tab pos="342900" algn="l"/>
                <a:tab pos="457200" algn="l"/>
                <a:tab pos="914400" algn="l"/>
              </a:tabLst>
            </a:pPr>
            <a:r>
              <a:rPr lang="en-US" altLang="zh-CN" sz="2800" b="1" dirty="0" err="1" smtClean="0">
                <a:cs typeface="Times New Roman" pitchFamily="18" charset="0"/>
              </a:rPr>
              <a:t>Tumeurs</a:t>
            </a:r>
            <a:r>
              <a:rPr lang="en-US" altLang="zh-CN" sz="2800" b="1" dirty="0" smtClean="0">
                <a:cs typeface="Times New Roman" pitchFamily="18" charset="0"/>
              </a:rPr>
              <a:t> </a:t>
            </a:r>
            <a:r>
              <a:rPr lang="en-US" altLang="zh-CN" sz="2800" b="1" dirty="0" err="1" smtClean="0">
                <a:cs typeface="Times New Roman" pitchFamily="18" charset="0"/>
              </a:rPr>
              <a:t>malignes</a:t>
            </a:r>
            <a:endParaRPr lang="en-US" altLang="zh-CN" sz="2800" b="1" dirty="0">
              <a:cs typeface="Times New Roman" pitchFamily="18" charset="0"/>
            </a:endParaRPr>
          </a:p>
          <a:p>
            <a:pPr lvl="1">
              <a:lnSpc>
                <a:spcPts val="2500"/>
              </a:lnSpc>
              <a:buFont typeface="Wingdings" panose="05000000000000000000" pitchFamily="2" charset="2"/>
              <a:buChar char="ü"/>
              <a:tabLst>
                <a:tab pos="342900" algn="l"/>
                <a:tab pos="457200" algn="l"/>
                <a:tab pos="914400" algn="l"/>
              </a:tabLst>
            </a:pPr>
            <a:endParaRPr lang="en-US" altLang="zh-CN" sz="2800" b="1" dirty="0" smtClean="0">
              <a:cs typeface="Times New Roman" pitchFamily="18" charset="0"/>
            </a:endParaRPr>
          </a:p>
          <a:p>
            <a:pPr lvl="1">
              <a:lnSpc>
                <a:spcPts val="2500"/>
              </a:lnSpc>
              <a:buFont typeface="Wingdings" panose="05000000000000000000" pitchFamily="2" charset="2"/>
              <a:buChar char="ü"/>
              <a:tabLst>
                <a:tab pos="342900" algn="l"/>
                <a:tab pos="457200" algn="l"/>
                <a:tab pos="914400" algn="l"/>
              </a:tabLst>
            </a:pPr>
            <a:endParaRPr lang="en-US" altLang="zh-CN" sz="2800" b="1" dirty="0" smtClean="0">
              <a:cs typeface="Times New Roman" pitchFamily="18" charset="0"/>
            </a:endParaRPr>
          </a:p>
          <a:p>
            <a:pPr lvl="1">
              <a:lnSpc>
                <a:spcPts val="2500"/>
              </a:lnSpc>
              <a:buFont typeface="Wingdings" panose="05000000000000000000" pitchFamily="2" charset="2"/>
              <a:buChar char="ü"/>
              <a:tabLst>
                <a:tab pos="342900" algn="l"/>
                <a:tab pos="457200" algn="l"/>
                <a:tab pos="914400" algn="l"/>
              </a:tabLst>
            </a:pPr>
            <a:endParaRPr lang="en-US" altLang="zh-CN" sz="2800" b="1" dirty="0">
              <a:cs typeface="Times New Roman" pitchFamily="18" charset="0"/>
            </a:endParaRPr>
          </a:p>
          <a:p>
            <a:pPr lvl="1">
              <a:lnSpc>
                <a:spcPts val="2500"/>
              </a:lnSpc>
              <a:buFont typeface="Wingdings" panose="05000000000000000000" pitchFamily="2" charset="2"/>
              <a:buChar char="ü"/>
              <a:tabLst>
                <a:tab pos="342900" algn="l"/>
                <a:tab pos="457200" algn="l"/>
                <a:tab pos="914400" algn="l"/>
              </a:tabLst>
            </a:pPr>
            <a:endParaRPr lang="en-US" altLang="zh-CN" sz="2800" b="1" dirty="0">
              <a:cs typeface="Times New Roman" pitchFamily="18" charset="0"/>
            </a:endParaRPr>
          </a:p>
          <a:p>
            <a:pPr lvl="1">
              <a:lnSpc>
                <a:spcPts val="2500"/>
              </a:lnSpc>
              <a:buFont typeface="Wingdings" panose="05000000000000000000" pitchFamily="2" charset="2"/>
              <a:buChar char="ü"/>
              <a:tabLst>
                <a:tab pos="342900" algn="l"/>
                <a:tab pos="457200" algn="l"/>
                <a:tab pos="914400" algn="l"/>
              </a:tabLst>
            </a:pPr>
            <a:r>
              <a:rPr lang="fr-FR" sz="2800" dirty="0"/>
              <a:t>Tumeur de potentiel évolutif intermédiaire (borderline)</a:t>
            </a:r>
          </a:p>
          <a:p>
            <a:pPr marL="457200" lvl="1" indent="0">
              <a:lnSpc>
                <a:spcPts val="2500"/>
              </a:lnSpc>
              <a:buNone/>
              <a:tabLst>
                <a:tab pos="342900" algn="l"/>
                <a:tab pos="457200" algn="l"/>
                <a:tab pos="914400" algn="l"/>
              </a:tabLst>
            </a:pPr>
            <a:endParaRPr lang="fr-FR" sz="3200" dirty="0" smtClean="0">
              <a:cs typeface="Times New Roman" pitchFamily="18" charset="0"/>
            </a:endParaRPr>
          </a:p>
          <a:p>
            <a:pPr marL="0" indent="0">
              <a:buNone/>
            </a:pPr>
            <a:endParaRPr lang="fr-FR" sz="3200" dirty="0">
              <a:cs typeface="Times New Roman" pitchFamily="18" charset="0"/>
            </a:endParaRPr>
          </a:p>
          <a:p>
            <a:pPr>
              <a:buClr>
                <a:srgbClr val="17FBFB"/>
              </a:buClr>
              <a:buNone/>
            </a:pP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Plus 3"/>
          <p:cNvSpPr/>
          <p:nvPr/>
        </p:nvSpPr>
        <p:spPr>
          <a:xfrm>
            <a:off x="2524539" y="2961861"/>
            <a:ext cx="1411357" cy="1669773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507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164" y="633047"/>
            <a:ext cx="8596668" cy="1320800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II. </a:t>
            </a:r>
            <a:r>
              <a:rPr lang="fr-FR" sz="32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Les </a:t>
            </a:r>
            <a:r>
              <a:rPr lang="fr-FR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nomenclatures :</a:t>
            </a:r>
            <a:endParaRPr lang="fr-FR" sz="3200" b="1" dirty="0">
              <a:solidFill>
                <a:srgbClr val="FF0000"/>
              </a:solidFill>
              <a:latin typeface="+mn-lt"/>
              <a:cs typeface="Times New Roman" pitchFamily="18" charset="0"/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/>
          </p:nvPr>
        </p:nvGraphicFramePr>
        <p:xfrm>
          <a:off x="1093306" y="633047"/>
          <a:ext cx="9770716" cy="5778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Égal 4"/>
          <p:cNvSpPr/>
          <p:nvPr/>
        </p:nvSpPr>
        <p:spPr>
          <a:xfrm>
            <a:off x="7723359" y="3760182"/>
            <a:ext cx="637343" cy="5099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fr-FR" sz="2100" kern="1200"/>
          </a:p>
        </p:txBody>
      </p:sp>
    </p:spTree>
    <p:extLst>
      <p:ext uri="{BB962C8B-B14F-4D97-AF65-F5344CB8AC3E}">
        <p14:creationId xmlns:p14="http://schemas.microsoft.com/office/powerpoint/2010/main" val="260592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02"/>
          <a:stretch/>
        </p:blipFill>
        <p:spPr>
          <a:xfrm>
            <a:off x="1169248" y="0"/>
            <a:ext cx="9366229" cy="6701454"/>
          </a:xfrm>
        </p:spPr>
      </p:pic>
    </p:spTree>
    <p:extLst>
      <p:ext uri="{BB962C8B-B14F-4D97-AF65-F5344CB8AC3E}">
        <p14:creationId xmlns:p14="http://schemas.microsoft.com/office/powerpoint/2010/main" val="309205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556591"/>
            <a:ext cx="10778066" cy="5484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  <a:cs typeface="Times New Roman" pitchFamily="18" charset="0"/>
              </a:rPr>
              <a:t>II. </a:t>
            </a:r>
            <a:r>
              <a:rPr lang="fr-FR" sz="3200" b="1" dirty="0">
                <a:solidFill>
                  <a:srgbClr val="FF0000"/>
                </a:solidFill>
                <a:cs typeface="Times New Roman" pitchFamily="18" charset="0"/>
              </a:rPr>
              <a:t>Les </a:t>
            </a:r>
            <a:r>
              <a:rPr lang="fr-FR" sz="3200" b="1" dirty="0" smtClean="0">
                <a:solidFill>
                  <a:srgbClr val="FF0000"/>
                </a:solidFill>
                <a:cs typeface="Times New Roman" pitchFamily="18" charset="0"/>
              </a:rPr>
              <a:t>nomenclatures :</a:t>
            </a:r>
            <a:endParaRPr lang="fr-FR" sz="3200" b="1" dirty="0">
              <a:solidFill>
                <a:srgbClr val="FF0000"/>
              </a:solidFill>
              <a:cs typeface="Times New Roman" pitchFamily="18" charset="0"/>
            </a:endParaRPr>
          </a:p>
          <a:p>
            <a:pPr marL="0" lvl="0" indent="0" algn="ctr">
              <a:buNone/>
            </a:pPr>
            <a:endParaRPr lang="fr-FR" sz="2400" b="1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A. La racine :</a:t>
            </a:r>
          </a:p>
          <a:p>
            <a:pPr marL="0" lvl="0" indent="0">
              <a:buNone/>
            </a:pPr>
            <a:r>
              <a:rPr lang="fr-FR" dirty="0" smtClean="0"/>
              <a:t>définit le type histologique </a:t>
            </a:r>
            <a:r>
              <a:rPr lang="fr-FR" dirty="0"/>
              <a:t>: </a:t>
            </a:r>
          </a:p>
          <a:p>
            <a:pPr marL="0" lvl="0" indent="0">
              <a:buNone/>
            </a:pPr>
            <a:endParaRPr lang="fr-FR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fr-FR" dirty="0" err="1"/>
              <a:t>Adéno</a:t>
            </a:r>
            <a:r>
              <a:rPr lang="fr-FR" dirty="0"/>
              <a:t> : désigne une tumeur glandulaire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fr-FR" dirty="0" err="1"/>
              <a:t>Rhabdomyo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/>
              <a:t>une </a:t>
            </a:r>
            <a:r>
              <a:rPr lang="fr-FR" dirty="0"/>
              <a:t>tumeur musculaire striée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fr-FR" dirty="0" err="1"/>
              <a:t>Leiomyo</a:t>
            </a:r>
            <a:r>
              <a:rPr lang="fr-FR" dirty="0"/>
              <a:t> </a:t>
            </a:r>
            <a:r>
              <a:rPr lang="fr-FR" dirty="0" smtClean="0"/>
              <a:t>: une </a:t>
            </a:r>
            <a:r>
              <a:rPr lang="fr-FR" dirty="0"/>
              <a:t>tumeur musculaire lisse ….)</a:t>
            </a:r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1783199"/>
              </p:ext>
            </p:extLst>
          </p:nvPr>
        </p:nvGraphicFramePr>
        <p:xfrm>
          <a:off x="6163146" y="114887"/>
          <a:ext cx="4565814" cy="1602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132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417443"/>
            <a:ext cx="10676466" cy="56239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3800" b="1" dirty="0" smtClean="0">
                <a:solidFill>
                  <a:srgbClr val="FF0000"/>
                </a:solidFill>
                <a:cs typeface="Times New Roman" pitchFamily="18" charset="0"/>
              </a:rPr>
              <a:t>II. </a:t>
            </a:r>
            <a:r>
              <a:rPr lang="fr-FR" sz="3800" b="1" dirty="0">
                <a:solidFill>
                  <a:srgbClr val="FF0000"/>
                </a:solidFill>
                <a:cs typeface="Times New Roman" pitchFamily="18" charset="0"/>
              </a:rPr>
              <a:t>Les nomenclatures :</a:t>
            </a:r>
          </a:p>
          <a:p>
            <a:pPr marL="0" lvl="0" indent="0" algn="ctr">
              <a:buNone/>
            </a:pPr>
            <a:endParaRPr lang="fr-FR" sz="20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fr-FR" sz="3000" b="1" dirty="0" smtClean="0">
                <a:solidFill>
                  <a:srgbClr val="00B050"/>
                </a:solidFill>
              </a:rPr>
              <a:t>B. Le </a:t>
            </a:r>
            <a:r>
              <a:rPr lang="fr-FR" sz="3000" b="1" dirty="0">
                <a:solidFill>
                  <a:srgbClr val="00B050"/>
                </a:solidFill>
              </a:rPr>
              <a:t>suffixe :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« </a:t>
            </a:r>
            <a:r>
              <a:rPr lang="fr-FR" b="1" dirty="0" err="1">
                <a:solidFill>
                  <a:srgbClr val="FF0000"/>
                </a:solidFill>
              </a:rPr>
              <a:t>ome</a:t>
            </a:r>
            <a:r>
              <a:rPr lang="fr-FR" b="1" dirty="0">
                <a:solidFill>
                  <a:srgbClr val="FF0000"/>
                </a:solidFill>
              </a:rPr>
              <a:t> » </a:t>
            </a:r>
            <a:r>
              <a:rPr lang="fr-FR" dirty="0"/>
              <a:t>est utilisé pour nommer les tumeurs bénignes </a:t>
            </a:r>
          </a:p>
          <a:p>
            <a:pPr marL="0" indent="0">
              <a:buNone/>
            </a:pPr>
            <a:r>
              <a:rPr lang="fr-FR" dirty="0"/>
              <a:t>Adén</a:t>
            </a:r>
            <a:r>
              <a:rPr lang="fr-FR" dirty="0">
                <a:solidFill>
                  <a:srgbClr val="FF0000"/>
                </a:solidFill>
              </a:rPr>
              <a:t>ome</a:t>
            </a:r>
          </a:p>
          <a:p>
            <a:pPr marL="0" indent="0">
              <a:buNone/>
            </a:pPr>
            <a:r>
              <a:rPr lang="fr-FR" dirty="0" err="1"/>
              <a:t>Rhabdomy</a:t>
            </a:r>
            <a:r>
              <a:rPr lang="fr-FR" dirty="0" err="1">
                <a:solidFill>
                  <a:srgbClr val="FF0000"/>
                </a:solidFill>
              </a:rPr>
              <a:t>ome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err="1"/>
              <a:t>Leiomy</a:t>
            </a:r>
            <a:r>
              <a:rPr lang="fr-FR" dirty="0" err="1">
                <a:solidFill>
                  <a:srgbClr val="FF0000"/>
                </a:solidFill>
              </a:rPr>
              <a:t>ome</a:t>
            </a:r>
            <a:r>
              <a:rPr lang="fr-FR" dirty="0"/>
              <a:t>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/>
              <a:t>                           Il existe cependant des exceptions (ex : les lymphomes et les                mélanomes sont des </a:t>
            </a:r>
            <a:r>
              <a:rPr lang="fr-FR" dirty="0">
                <a:solidFill>
                  <a:srgbClr val="FF0000"/>
                </a:solidFill>
              </a:rPr>
              <a:t>tumeurs malignes</a:t>
            </a:r>
            <a:r>
              <a:rPr lang="fr-FR" dirty="0"/>
              <a:t>).</a:t>
            </a:r>
          </a:p>
          <a:p>
            <a:endParaRPr lang="fr-FR" dirty="0"/>
          </a:p>
        </p:txBody>
      </p:sp>
      <p:sp>
        <p:nvSpPr>
          <p:cNvPr id="5" name="Éclair 4"/>
          <p:cNvSpPr/>
          <p:nvPr/>
        </p:nvSpPr>
        <p:spPr>
          <a:xfrm>
            <a:off x="1275862" y="4000536"/>
            <a:ext cx="1488831" cy="1066800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708935"/>
              </p:ext>
            </p:extLst>
          </p:nvPr>
        </p:nvGraphicFramePr>
        <p:xfrm>
          <a:off x="6025986" y="417443"/>
          <a:ext cx="5327814" cy="1317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19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397565"/>
            <a:ext cx="10676466" cy="5643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  <a:cs typeface="Times New Roman" pitchFamily="18" charset="0"/>
              </a:rPr>
              <a:t>II</a:t>
            </a:r>
            <a:r>
              <a:rPr lang="fr-FR" sz="3200" b="1" dirty="0">
                <a:solidFill>
                  <a:srgbClr val="FF0000"/>
                </a:solidFill>
                <a:cs typeface="Times New Roman" pitchFamily="18" charset="0"/>
              </a:rPr>
              <a:t>. Les nomenclatures :</a:t>
            </a:r>
          </a:p>
          <a:p>
            <a:pPr marL="0" lvl="0" indent="0" algn="ctr">
              <a:buNone/>
            </a:pPr>
            <a:endParaRPr lang="fr-FR" sz="1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B. Le suffixe :</a:t>
            </a:r>
          </a:p>
          <a:p>
            <a:pPr marL="0" indent="0">
              <a:buNone/>
            </a:pPr>
            <a:endParaRPr lang="fr-FR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«</a:t>
            </a:r>
            <a:r>
              <a:rPr lang="fr-FR" b="1" dirty="0">
                <a:solidFill>
                  <a:srgbClr val="FF0000"/>
                </a:solidFill>
              </a:rPr>
              <a:t> </a:t>
            </a:r>
            <a:r>
              <a:rPr lang="fr-FR" b="1" dirty="0" err="1">
                <a:solidFill>
                  <a:srgbClr val="FF0000"/>
                </a:solidFill>
              </a:rPr>
              <a:t>matose</a:t>
            </a:r>
            <a:r>
              <a:rPr lang="fr-FR" dirty="0">
                <a:solidFill>
                  <a:srgbClr val="FF0000"/>
                </a:solidFill>
              </a:rPr>
              <a:t> </a:t>
            </a:r>
            <a:r>
              <a:rPr lang="fr-FR" b="1" dirty="0">
                <a:solidFill>
                  <a:srgbClr val="FF0000"/>
                </a:solidFill>
              </a:rPr>
              <a:t>»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/>
              <a:t>désigne la présence de tumeurs multiples ou diffuses :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Angiomatose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err="1"/>
              <a:t>Leiomyomatose</a:t>
            </a: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 err="1"/>
              <a:t>Adénomatose</a:t>
            </a:r>
            <a:r>
              <a:rPr lang="fr-FR" dirty="0"/>
              <a:t>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414" y="3219464"/>
            <a:ext cx="6369386" cy="3401031"/>
          </a:xfrm>
          <a:prstGeom prst="rect">
            <a:avLst/>
          </a:prstGeom>
        </p:spPr>
      </p:pic>
      <p:graphicFrame>
        <p:nvGraphicFramePr>
          <p:cNvPr id="5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5522896"/>
              </p:ext>
            </p:extLst>
          </p:nvPr>
        </p:nvGraphicFramePr>
        <p:xfrm>
          <a:off x="6244426" y="192194"/>
          <a:ext cx="5277014" cy="1077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6075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655983"/>
            <a:ext cx="10676466" cy="5385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  <a:cs typeface="Times New Roman" pitchFamily="18" charset="0"/>
              </a:rPr>
              <a:t>II</a:t>
            </a:r>
            <a:r>
              <a:rPr lang="fr-FR" sz="3200" b="1" dirty="0">
                <a:solidFill>
                  <a:srgbClr val="FF0000"/>
                </a:solidFill>
                <a:cs typeface="Times New Roman" pitchFamily="18" charset="0"/>
              </a:rPr>
              <a:t>. Les nomenclatures :</a:t>
            </a:r>
          </a:p>
          <a:p>
            <a:pPr marL="0" lvl="0" indent="0" algn="ctr">
              <a:buNone/>
            </a:pPr>
            <a:endParaRPr lang="fr-FR" sz="14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B. Le suffixe :</a:t>
            </a:r>
          </a:p>
          <a:p>
            <a:pPr marL="0" indent="0">
              <a:buNone/>
            </a:pPr>
            <a:endParaRPr lang="fr-FR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« </a:t>
            </a:r>
            <a:r>
              <a:rPr lang="fr-FR" b="1" dirty="0">
                <a:solidFill>
                  <a:srgbClr val="FF0000"/>
                </a:solidFill>
              </a:rPr>
              <a:t>carcinome » </a:t>
            </a:r>
            <a:r>
              <a:rPr lang="fr-FR" dirty="0"/>
              <a:t>désigne une tumeur maligne épithéliale :</a:t>
            </a:r>
          </a:p>
          <a:p>
            <a:pPr marL="0" indent="0" algn="ctr">
              <a:buNone/>
            </a:pPr>
            <a:r>
              <a:rPr lang="fr-FR" dirty="0" smtClean="0"/>
              <a:t>Adénocarcinome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« sarcome » </a:t>
            </a:r>
            <a:r>
              <a:rPr lang="fr-FR" dirty="0"/>
              <a:t>désigne une tumeur maligne conjonctive :</a:t>
            </a:r>
          </a:p>
          <a:p>
            <a:pPr marL="0" indent="0" algn="ctr">
              <a:buNone/>
            </a:pPr>
            <a:r>
              <a:rPr lang="fr-FR" dirty="0" err="1"/>
              <a:t>Rhabdomyosarcome</a:t>
            </a:r>
            <a:r>
              <a:rPr lang="fr-FR" dirty="0"/>
              <a:t> </a:t>
            </a:r>
          </a:p>
          <a:p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3633312"/>
              </p:ext>
            </p:extLst>
          </p:nvPr>
        </p:nvGraphicFramePr>
        <p:xfrm>
          <a:off x="6244426" y="192194"/>
          <a:ext cx="5277014" cy="1077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940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516835"/>
            <a:ext cx="10828866" cy="5524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>
                <a:solidFill>
                  <a:srgbClr val="FF0000"/>
                </a:solidFill>
                <a:cs typeface="Times New Roman" pitchFamily="18" charset="0"/>
              </a:rPr>
              <a:t>III. Les nomenclatures :</a:t>
            </a:r>
          </a:p>
          <a:p>
            <a:pPr marL="0" lvl="0" indent="0" algn="ctr">
              <a:buNone/>
            </a:pPr>
            <a:endParaRPr lang="fr-FR" sz="11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B. Le suffixe :</a:t>
            </a:r>
          </a:p>
          <a:p>
            <a:pPr marL="0" indent="0" algn="ctr">
              <a:buNone/>
            </a:pPr>
            <a:endParaRPr lang="fr-FR" b="1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« </a:t>
            </a:r>
            <a:r>
              <a:rPr lang="fr-FR" b="1" dirty="0" err="1">
                <a:solidFill>
                  <a:srgbClr val="FF0000"/>
                </a:solidFill>
              </a:rPr>
              <a:t>blastome</a:t>
            </a:r>
            <a:r>
              <a:rPr lang="fr-FR" b="1" dirty="0">
                <a:solidFill>
                  <a:srgbClr val="FF0000"/>
                </a:solidFill>
              </a:rPr>
              <a:t> » </a:t>
            </a:r>
            <a:r>
              <a:rPr lang="fr-FR" dirty="0"/>
              <a:t>désigne une tumeur embryonnaire :</a:t>
            </a:r>
          </a:p>
          <a:p>
            <a:pPr marL="0" indent="0">
              <a:buNone/>
            </a:pP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Rétinoblastome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err="1"/>
              <a:t>Néphroblastome</a:t>
            </a: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 err="1"/>
              <a:t>Neuroblastome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3633312"/>
              </p:ext>
            </p:extLst>
          </p:nvPr>
        </p:nvGraphicFramePr>
        <p:xfrm>
          <a:off x="6244426" y="192194"/>
          <a:ext cx="5277014" cy="1077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63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516835"/>
            <a:ext cx="10828866" cy="552452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  <a:cs typeface="Times New Roman" pitchFamily="18" charset="0"/>
              </a:rPr>
              <a:t>II</a:t>
            </a:r>
            <a:r>
              <a:rPr lang="fr-FR" sz="3500" b="1" dirty="0">
                <a:solidFill>
                  <a:srgbClr val="FF0000"/>
                </a:solidFill>
                <a:cs typeface="Times New Roman" pitchFamily="18" charset="0"/>
              </a:rPr>
              <a:t>. Les nomenclatures </a:t>
            </a:r>
            <a:r>
              <a:rPr lang="fr-FR" sz="3500" b="1" dirty="0" smtClean="0">
                <a:solidFill>
                  <a:srgbClr val="FF0000"/>
                </a:solidFill>
                <a:cs typeface="Times New Roman" pitchFamily="18" charset="0"/>
              </a:rPr>
              <a:t>:</a:t>
            </a:r>
            <a:endParaRPr lang="fr-FR" sz="11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fr-FR" sz="3000" b="1" dirty="0" smtClean="0">
                <a:solidFill>
                  <a:srgbClr val="00B050"/>
                </a:solidFill>
              </a:rPr>
              <a:t>C. L’adjectif :</a:t>
            </a:r>
            <a:endParaRPr lang="fr-FR" sz="30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3000" b="1" dirty="0" smtClean="0">
                <a:solidFill>
                  <a:srgbClr val="7030A0"/>
                </a:solidFill>
              </a:rPr>
              <a:t>1. Grade :</a:t>
            </a:r>
          </a:p>
          <a:p>
            <a:pPr marL="0" indent="0">
              <a:buNone/>
            </a:pPr>
            <a:r>
              <a:rPr lang="fr-FR" sz="3000" dirty="0" smtClean="0"/>
              <a:t>Le </a:t>
            </a:r>
            <a:r>
              <a:rPr lang="fr-FR" sz="3000" dirty="0"/>
              <a:t>grade d’un cancer se fonde sur </a:t>
            </a:r>
            <a:r>
              <a:rPr lang="fr-FR" sz="3000" dirty="0" smtClean="0"/>
              <a:t>des </a:t>
            </a:r>
            <a:r>
              <a:rPr lang="fr-FR" sz="3000" dirty="0"/>
              <a:t>critères histologiques </a:t>
            </a:r>
            <a:r>
              <a:rPr lang="fr-FR" sz="3000" dirty="0" smtClean="0"/>
              <a:t>tels 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3000" dirty="0"/>
              <a:t>L</a:t>
            </a:r>
            <a:r>
              <a:rPr lang="fr-FR" sz="3000" dirty="0" smtClean="0"/>
              <a:t>e degré de </a:t>
            </a:r>
            <a:r>
              <a:rPr lang="fr-FR" sz="3000" dirty="0"/>
              <a:t>différenciation </a:t>
            </a:r>
            <a:r>
              <a:rPr lang="fr-FR" sz="3000" dirty="0" smtClean="0"/>
              <a:t>tumorale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3000" dirty="0"/>
              <a:t>L</a:t>
            </a:r>
            <a:r>
              <a:rPr lang="fr-FR" sz="3000" dirty="0" smtClean="0"/>
              <a:t>’activité mitotique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3000" dirty="0"/>
              <a:t>L</a:t>
            </a:r>
            <a:r>
              <a:rPr lang="fr-FR" sz="3000" dirty="0" smtClean="0"/>
              <a:t>e sévérité des atypies </a:t>
            </a:r>
            <a:r>
              <a:rPr lang="fr-FR" sz="3000" dirty="0" err="1"/>
              <a:t>cytonucléaires</a:t>
            </a:r>
            <a:endParaRPr lang="fr-FR" sz="30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fr-FR" sz="3000" dirty="0" smtClean="0"/>
              <a:t>La présence ou non de </a:t>
            </a:r>
            <a:r>
              <a:rPr lang="fr-FR" sz="3000" dirty="0"/>
              <a:t>la nécrose.</a:t>
            </a:r>
          </a:p>
          <a:p>
            <a:pPr marL="0" indent="0">
              <a:buNone/>
            </a:pPr>
            <a:r>
              <a:rPr lang="fr-FR" sz="3000" dirty="0"/>
              <a:t>Il est défini différemment selon l’organe considéré</a:t>
            </a:r>
            <a:r>
              <a:rPr lang="fr-FR" sz="3000" dirty="0" smtClean="0"/>
              <a:t>.</a:t>
            </a:r>
          </a:p>
          <a:p>
            <a:pPr marL="0" indent="0">
              <a:buNone/>
            </a:pPr>
            <a:endParaRPr lang="fr-FR" sz="3000" dirty="0"/>
          </a:p>
          <a:p>
            <a:pPr marL="0" indent="0">
              <a:buNone/>
            </a:pPr>
            <a:r>
              <a:rPr lang="fr-FR" sz="3000" dirty="0" smtClean="0"/>
              <a:t>Ex : </a:t>
            </a:r>
            <a:r>
              <a:rPr lang="fr-FR" sz="3000" dirty="0"/>
              <a:t>le score </a:t>
            </a:r>
            <a:r>
              <a:rPr lang="fr-FR" sz="3000" dirty="0" smtClean="0"/>
              <a:t>de</a:t>
            </a:r>
            <a:r>
              <a:rPr lang="fr-FR" sz="3000" b="1" dirty="0" smtClean="0"/>
              <a:t> Nottingham </a:t>
            </a:r>
            <a:r>
              <a:rPr lang="fr-FR" sz="3000" dirty="0" smtClean="0"/>
              <a:t>des </a:t>
            </a:r>
            <a:r>
              <a:rPr lang="fr-FR" sz="3000" dirty="0"/>
              <a:t>carcinomes </a:t>
            </a:r>
            <a:r>
              <a:rPr lang="fr-FR" sz="3000" dirty="0" smtClean="0"/>
              <a:t>mammaires prend </a:t>
            </a:r>
            <a:r>
              <a:rPr lang="fr-FR" sz="3000" dirty="0"/>
              <a:t>en compte 3 </a:t>
            </a:r>
            <a:r>
              <a:rPr lang="fr-FR" sz="3000" dirty="0" smtClean="0"/>
              <a:t>variables : </a:t>
            </a:r>
            <a:r>
              <a:rPr lang="fr-FR" sz="3000" dirty="0"/>
              <a:t>la différenciation glandulaire, les </a:t>
            </a:r>
            <a:r>
              <a:rPr lang="fr-FR" sz="3000" dirty="0" smtClean="0"/>
              <a:t>atypies </a:t>
            </a:r>
            <a:r>
              <a:rPr lang="fr-FR" sz="3000" dirty="0" err="1" smtClean="0"/>
              <a:t>cyto</a:t>
            </a:r>
            <a:r>
              <a:rPr lang="fr-FR" sz="3000" dirty="0" smtClean="0"/>
              <a:t>-nucléaires </a:t>
            </a:r>
            <a:r>
              <a:rPr lang="fr-FR" sz="3000" dirty="0"/>
              <a:t>et le nombre de mitoses</a:t>
            </a:r>
            <a:r>
              <a:rPr lang="fr-FR" sz="3000" dirty="0" smtClean="0"/>
              <a:t>.</a:t>
            </a:r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3633312"/>
              </p:ext>
            </p:extLst>
          </p:nvPr>
        </p:nvGraphicFramePr>
        <p:xfrm>
          <a:off x="6244426" y="192194"/>
          <a:ext cx="5277014" cy="1077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443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7078" y="337929"/>
            <a:ext cx="11529392" cy="630140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r-FR" sz="5100" b="1" dirty="0" smtClean="0">
                <a:solidFill>
                  <a:srgbClr val="FF0000"/>
                </a:solidFill>
                <a:cs typeface="Times New Roman" pitchFamily="18" charset="0"/>
              </a:rPr>
              <a:t>II</a:t>
            </a:r>
            <a:r>
              <a:rPr lang="fr-FR" sz="5100" b="1" dirty="0">
                <a:solidFill>
                  <a:srgbClr val="FF0000"/>
                </a:solidFill>
                <a:cs typeface="Times New Roman" pitchFamily="18" charset="0"/>
              </a:rPr>
              <a:t>. Les nomenclatures </a:t>
            </a:r>
            <a:r>
              <a:rPr lang="fr-FR" sz="5100" b="1" dirty="0" smtClean="0">
                <a:solidFill>
                  <a:srgbClr val="FF0000"/>
                </a:solidFill>
                <a:cs typeface="Times New Roman" pitchFamily="18" charset="0"/>
              </a:rPr>
              <a:t>:</a:t>
            </a:r>
            <a:endParaRPr lang="fr-FR" sz="5100" b="1" dirty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fr-FR" sz="4500" b="1" dirty="0">
                <a:solidFill>
                  <a:srgbClr val="00B050"/>
                </a:solidFill>
              </a:rPr>
              <a:t>C. L’adjectif </a:t>
            </a:r>
            <a:r>
              <a:rPr lang="fr-FR" sz="4500" b="1" dirty="0" smtClean="0">
                <a:solidFill>
                  <a:srgbClr val="00B050"/>
                </a:solidFill>
              </a:rPr>
              <a:t>:</a:t>
            </a:r>
          </a:p>
          <a:p>
            <a:pPr marL="0" lvl="0" indent="0">
              <a:buNone/>
            </a:pPr>
            <a:r>
              <a:rPr lang="fr-FR" sz="4500" b="1" dirty="0" smtClean="0">
                <a:solidFill>
                  <a:srgbClr val="7030A0"/>
                </a:solidFill>
              </a:rPr>
              <a:t>2. Stade :</a:t>
            </a:r>
            <a:endParaRPr lang="fr-FR" sz="4500" dirty="0" smtClean="0">
              <a:solidFill>
                <a:srgbClr val="7030A0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 smtClean="0"/>
              <a:t>Le </a:t>
            </a:r>
            <a:r>
              <a:rPr lang="fr-FR" sz="3700" dirty="0"/>
              <a:t>stade (ou degré d’extension) des cancers est défini selon le système de </a:t>
            </a:r>
            <a:r>
              <a:rPr lang="fr-FR" sz="3700" dirty="0" err="1" smtClean="0"/>
              <a:t>stadification</a:t>
            </a:r>
            <a:r>
              <a:rPr lang="fr-FR" sz="3700" dirty="0"/>
              <a:t> </a:t>
            </a:r>
            <a:r>
              <a:rPr lang="fr-FR" sz="3700" dirty="0" smtClean="0"/>
              <a:t>internationale </a:t>
            </a:r>
            <a:r>
              <a:rPr lang="fr-FR" sz="3700" b="1" dirty="0" smtClean="0"/>
              <a:t>TNM. </a:t>
            </a:r>
            <a:r>
              <a:rPr lang="fr-FR" sz="3700" dirty="0" smtClean="0"/>
              <a:t>Il </a:t>
            </a:r>
            <a:r>
              <a:rPr lang="fr-FR" sz="3700" dirty="0"/>
              <a:t>est basé </a:t>
            </a:r>
            <a:r>
              <a:rPr lang="fr-FR" sz="3700" dirty="0" smtClean="0"/>
              <a:t>sur 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3700" dirty="0" smtClean="0"/>
              <a:t>La </a:t>
            </a:r>
            <a:r>
              <a:rPr lang="fr-FR" sz="3700" dirty="0"/>
              <a:t>taille de la tumeur primitive et/ou son extension aux tissus et </a:t>
            </a:r>
            <a:r>
              <a:rPr lang="fr-FR" sz="3700" dirty="0" smtClean="0"/>
              <a:t>organes de </a:t>
            </a:r>
            <a:r>
              <a:rPr lang="fr-FR" sz="3700" dirty="0"/>
              <a:t>voisinage (T</a:t>
            </a:r>
            <a:r>
              <a:rPr lang="fr-FR" sz="3700" dirty="0" smtClean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3700" dirty="0"/>
              <a:t>L</a:t>
            </a:r>
            <a:r>
              <a:rPr lang="fr-FR" sz="3700" dirty="0" smtClean="0"/>
              <a:t>’importance </a:t>
            </a:r>
            <a:r>
              <a:rPr lang="fr-FR" sz="3700" dirty="0"/>
              <a:t>de la dissémination aux ganglions </a:t>
            </a:r>
            <a:r>
              <a:rPr lang="fr-FR" sz="3700" dirty="0" smtClean="0"/>
              <a:t>lymphatiques régionaux </a:t>
            </a:r>
            <a:r>
              <a:rPr lang="fr-FR" sz="3700" dirty="0"/>
              <a:t>(N</a:t>
            </a:r>
            <a:r>
              <a:rPr lang="fr-FR" sz="3700" dirty="0" smtClean="0"/>
              <a:t>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fr-FR" sz="3700" dirty="0" smtClean="0"/>
              <a:t>La </a:t>
            </a:r>
            <a:r>
              <a:rPr lang="fr-FR" sz="3700" dirty="0"/>
              <a:t>présence ou l’absence de métastases (M</a:t>
            </a:r>
            <a:r>
              <a:rPr lang="fr-FR" sz="3700" dirty="0" smtClean="0"/>
              <a:t>).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fr-FR" sz="37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/>
              <a:t>Chacune de ces trois lettres est suivie d’un chiffre variant de 0 (absent) à 4 au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/>
              <a:t>maximum, ou d’un X en cas d’impossibilité d’évaluation.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 smtClean="0"/>
              <a:t>Cette TNM peut être précédée d’une </a:t>
            </a:r>
            <a:r>
              <a:rPr lang="fr-FR" sz="3700" dirty="0"/>
              <a:t>lettre, qui apporte une précision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 smtClean="0"/>
              <a:t>Supplémentaire :</a:t>
            </a:r>
            <a:endParaRPr lang="fr-FR" sz="37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/>
              <a:t>c </a:t>
            </a:r>
            <a:r>
              <a:rPr lang="fr-FR" sz="3700" dirty="0" smtClean="0"/>
              <a:t>TNM : </a:t>
            </a:r>
            <a:r>
              <a:rPr lang="fr-FR" sz="3700" dirty="0"/>
              <a:t>TNM </a:t>
            </a:r>
            <a:r>
              <a:rPr lang="fr-FR" sz="3700" dirty="0" smtClean="0"/>
              <a:t>clinique (définit </a:t>
            </a:r>
            <a:r>
              <a:rPr lang="fr-FR" sz="3700" dirty="0"/>
              <a:t>l’opérabilité de la </a:t>
            </a:r>
            <a:r>
              <a:rPr lang="fr-FR" sz="3700" dirty="0" smtClean="0"/>
              <a:t>tumeur)</a:t>
            </a:r>
            <a:endParaRPr lang="fr-FR" sz="37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/>
              <a:t>p TNM: TNM fait par un </a:t>
            </a:r>
            <a:r>
              <a:rPr lang="fr-FR" sz="3700" dirty="0" smtClean="0"/>
              <a:t>pathologiste (Réévalue </a:t>
            </a:r>
            <a:r>
              <a:rPr lang="fr-FR" sz="3700" dirty="0"/>
              <a:t>le TNM après </a:t>
            </a:r>
            <a:r>
              <a:rPr lang="fr-FR" sz="3700" dirty="0" smtClean="0"/>
              <a:t>chirurgie)</a:t>
            </a:r>
            <a:endParaRPr lang="fr-FR" sz="37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700" dirty="0"/>
              <a:t>y </a:t>
            </a:r>
            <a:r>
              <a:rPr lang="fr-FR" sz="3700" dirty="0" smtClean="0"/>
              <a:t>TNM : </a:t>
            </a:r>
            <a:r>
              <a:rPr lang="fr-FR" sz="3700" dirty="0"/>
              <a:t>TNM post thérapeutique (radiothérapie ou chimiothérapie</a:t>
            </a:r>
            <a:r>
              <a:rPr lang="fr-FR" sz="3700" dirty="0" smtClean="0"/>
              <a:t>)</a:t>
            </a:r>
            <a:endParaRPr lang="fr-FR" sz="3700" dirty="0"/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3633312"/>
              </p:ext>
            </p:extLst>
          </p:nvPr>
        </p:nvGraphicFramePr>
        <p:xfrm>
          <a:off x="6244426" y="192194"/>
          <a:ext cx="5277014" cy="1077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766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7" y="456978"/>
            <a:ext cx="12182473" cy="59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01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1618" y="0"/>
            <a:ext cx="5744819" cy="698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1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II</a:t>
            </a:r>
            <a:r>
              <a:rPr lang="fr-FR" sz="32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. Les nomenclatures :</a:t>
            </a:r>
            <a:r>
              <a:rPr lang="fr-FR" sz="2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/>
            </a:r>
            <a:br>
              <a:rPr lang="fr-FR" sz="2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fr-FR" sz="2800" b="1" dirty="0" smtClean="0">
                <a:latin typeface="+mn-lt"/>
              </a:rPr>
              <a:t/>
            </a:r>
            <a:br>
              <a:rPr lang="fr-FR" sz="2800" b="1" dirty="0" smtClean="0">
                <a:latin typeface="+mn-lt"/>
              </a:rPr>
            </a:br>
            <a:r>
              <a:rPr lang="fr-FR" sz="2800" b="1" dirty="0" smtClean="0">
                <a:latin typeface="+mn-lt"/>
              </a:rPr>
              <a:t>Classification </a:t>
            </a:r>
            <a:r>
              <a:rPr lang="fr-FR" sz="2800" b="1" dirty="0">
                <a:latin typeface="+mn-lt"/>
              </a:rPr>
              <a:t>de quelques tumeurs épithéliales :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/>
          </p:nvPr>
        </p:nvGraphicFramePr>
        <p:xfrm>
          <a:off x="321364" y="2143677"/>
          <a:ext cx="11549271" cy="427700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849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9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97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9251"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Cellule ou tissu d’origine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Tumeur bénigne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Tumeur maligne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9251"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Epithélium </a:t>
                      </a:r>
                      <a:r>
                        <a:rPr lang="fr-FR" sz="2800" b="1" kern="1200" baseline="0" dirty="0" err="1"/>
                        <a:t>malpighien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Papillome </a:t>
                      </a:r>
                      <a:r>
                        <a:rPr lang="fr-FR" sz="2800" b="1" kern="1200" baseline="0" dirty="0" err="1"/>
                        <a:t>malpighien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Carcinome </a:t>
                      </a:r>
                      <a:r>
                        <a:rPr lang="fr-FR" sz="2800" b="1" kern="1200" baseline="0" dirty="0" err="1"/>
                        <a:t>épidermoïde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9251"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Epithélium transitionnel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Papillome transitionnel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Carcinome transitionnel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9251"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Epithélium glandulaire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Adénome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kern="1200" baseline="0" dirty="0"/>
                        <a:t>Adénocarcinome</a:t>
                      </a:r>
                      <a:endParaRPr lang="fr-FR" sz="2800" b="1" dirty="0"/>
                    </a:p>
                  </a:txBody>
                  <a:tcPr marL="114846" marR="11484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41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854765"/>
            <a:ext cx="10866966" cy="51865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II. Généralités :</a:t>
            </a:r>
          </a:p>
          <a:p>
            <a:pPr>
              <a:buNone/>
            </a:pPr>
            <a:r>
              <a:rPr lang="fr-CH" b="1" dirty="0" smtClean="0"/>
              <a:t>Tuméfaction </a:t>
            </a:r>
            <a:r>
              <a:rPr lang="fr-CH" dirty="0" smtClean="0"/>
              <a:t>: </a:t>
            </a:r>
            <a:r>
              <a:rPr lang="fr-CH" dirty="0"/>
              <a:t>excroissance diffuse souvent mal </a:t>
            </a:r>
            <a:r>
              <a:rPr lang="fr-CH" dirty="0" smtClean="0"/>
              <a:t>délimitée, peut </a:t>
            </a:r>
            <a:r>
              <a:rPr lang="fr-CH" dirty="0"/>
              <a:t>être réactionnelle ou tumorale;</a:t>
            </a:r>
          </a:p>
          <a:p>
            <a:pPr>
              <a:buNone/>
            </a:pPr>
            <a:endParaRPr lang="fr-CH" dirty="0"/>
          </a:p>
          <a:p>
            <a:pPr>
              <a:buNone/>
            </a:pPr>
            <a:r>
              <a:rPr lang="fr-CH" b="1" dirty="0" smtClean="0"/>
              <a:t>Tumeur </a:t>
            </a:r>
            <a:r>
              <a:rPr lang="fr-CH" dirty="0" smtClean="0"/>
              <a:t>: </a:t>
            </a:r>
            <a:r>
              <a:rPr lang="fr-CH" dirty="0"/>
              <a:t>croissance localisée, généralement bien délimitée à la </a:t>
            </a:r>
            <a:r>
              <a:rPr lang="fr-CH" dirty="0" smtClean="0"/>
              <a:t>palpation, peut </a:t>
            </a:r>
            <a:r>
              <a:rPr lang="fr-CH" dirty="0"/>
              <a:t>être bénigne ou maligne; </a:t>
            </a:r>
          </a:p>
          <a:p>
            <a:pPr>
              <a:buNone/>
            </a:pPr>
            <a:endParaRPr lang="fr-CH" dirty="0"/>
          </a:p>
          <a:p>
            <a:pPr>
              <a:buNone/>
            </a:pPr>
            <a:r>
              <a:rPr lang="fr-CH" b="1" dirty="0" smtClean="0"/>
              <a:t>Néoplasie </a:t>
            </a:r>
            <a:r>
              <a:rPr lang="fr-CH" dirty="0" smtClean="0"/>
              <a:t>: </a:t>
            </a:r>
            <a:r>
              <a:rPr lang="fr-CH" dirty="0"/>
              <a:t>croissance « nouvelle » synonyme de tumeur  maligne ou bénigne </a:t>
            </a:r>
          </a:p>
          <a:p>
            <a:pPr>
              <a:buNone/>
            </a:pPr>
            <a:endParaRPr lang="fr-CH" dirty="0"/>
          </a:p>
          <a:p>
            <a:pPr>
              <a:buNone/>
            </a:pPr>
            <a:r>
              <a:rPr lang="fr-CH" b="1" dirty="0" smtClean="0"/>
              <a:t>Cancer </a:t>
            </a:r>
            <a:r>
              <a:rPr lang="fr-CH" dirty="0" smtClean="0"/>
              <a:t>: </a:t>
            </a:r>
            <a:r>
              <a:rPr lang="fr-CH" dirty="0"/>
              <a:t>tumeur maligne.</a:t>
            </a:r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595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397" y="172279"/>
            <a:ext cx="8758187" cy="1320800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II</a:t>
            </a:r>
            <a:r>
              <a:rPr lang="fr-FR" sz="32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. Les nomenclatures </a:t>
            </a:r>
            <a:r>
              <a:rPr lang="fr-FR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:</a:t>
            </a:r>
            <a:r>
              <a:rPr lang="fr-FR" sz="2800" b="1" dirty="0" smtClean="0"/>
              <a:t/>
            </a:r>
            <a:br>
              <a:rPr lang="fr-FR" sz="2800" b="1" dirty="0" smtClean="0"/>
            </a:br>
            <a:r>
              <a:rPr lang="fr-FR" sz="2800" b="1" dirty="0" smtClean="0">
                <a:latin typeface="+mn-lt"/>
              </a:rPr>
              <a:t>Classification </a:t>
            </a:r>
            <a:r>
              <a:rPr lang="fr-FR" sz="2800" b="1" dirty="0">
                <a:latin typeface="+mn-lt"/>
              </a:rPr>
              <a:t>de quelques tumeurs conjonctives </a:t>
            </a:r>
            <a:r>
              <a:rPr lang="fr-FR" sz="2800" b="1" dirty="0"/>
              <a:t>: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/>
          </p:nvPr>
        </p:nvGraphicFramePr>
        <p:xfrm>
          <a:off x="674841" y="1331846"/>
          <a:ext cx="10755159" cy="5287613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115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4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85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5929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Cellule ou tissu d’origine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Tumeur bénigne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Tumeur maligne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872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Fibroblastes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Fibrome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fibrosarcome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929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Cellules musculaires lisses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/>
                        <a:t>leiomyome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/>
                        <a:t>leiomyosarcome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5929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Cellules musculaires striées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/>
                        <a:t>rhabdomyome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/>
                        <a:t>rhabdomyosarcome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2872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Adipocytes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lipome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liposarcome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5605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Cellules endothéliales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angiome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/>
                        <a:t>angiosarcome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5605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Cellules cartilagineuses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chondrome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chondrosarcome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2872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Cellules osseuses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ostéome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ostéosarcome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0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II</a:t>
            </a:r>
            <a:r>
              <a:rPr lang="fr-FR" sz="32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. Les nomenclatures :</a:t>
            </a:r>
            <a:r>
              <a:rPr lang="fr-FR" sz="2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/>
            </a:r>
            <a:br>
              <a:rPr lang="fr-FR" sz="2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</a:br>
            <a:r>
              <a:rPr lang="fr-FR" sz="2800" b="1" dirty="0" smtClean="0">
                <a:latin typeface="+mn-lt"/>
              </a:rPr>
              <a:t/>
            </a:r>
            <a:br>
              <a:rPr lang="fr-FR" sz="2800" b="1" dirty="0" smtClean="0">
                <a:latin typeface="+mn-lt"/>
              </a:rPr>
            </a:br>
            <a:r>
              <a:rPr lang="fr-FR" sz="2800" b="1" dirty="0" smtClean="0">
                <a:latin typeface="+mn-lt"/>
              </a:rPr>
              <a:t>Classification </a:t>
            </a:r>
            <a:r>
              <a:rPr lang="fr-FR" sz="2800" b="1" dirty="0">
                <a:latin typeface="+mn-lt"/>
              </a:rPr>
              <a:t>de quelques tumeurs des tissus hématopoïétiques :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/>
          </p:nvPr>
        </p:nvGraphicFramePr>
        <p:xfrm>
          <a:off x="803734" y="2337281"/>
          <a:ext cx="10864806" cy="3588156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853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6085">
                <a:tc>
                  <a:txBody>
                    <a:bodyPr/>
                    <a:lstStyle/>
                    <a:p>
                      <a:r>
                        <a:rPr lang="fr-FR" sz="2800" b="1" i="0" kern="1200" baseline="0" dirty="0"/>
                        <a:t>Cellule ou tissu d’origine</a:t>
                      </a:r>
                      <a:endParaRPr lang="fr-FR" sz="28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i="0" kern="1200" baseline="0" dirty="0"/>
                        <a:t>Tumeur bénigne</a:t>
                      </a:r>
                      <a:endParaRPr lang="fr-FR" sz="28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i="0" kern="1200" baseline="0" dirty="0"/>
                        <a:t>Tumeur maligne</a:t>
                      </a:r>
                      <a:endParaRPr lang="fr-FR" sz="28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38801">
                <a:tc>
                  <a:txBody>
                    <a:bodyPr/>
                    <a:lstStyle/>
                    <a:p>
                      <a:r>
                        <a:rPr lang="fr-FR" sz="2800" b="1" i="0" dirty="0"/>
                        <a:t>Lymphocytes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800" b="1" i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i="0" kern="1200" baseline="0" dirty="0"/>
                        <a:t>Syndromes </a:t>
                      </a:r>
                      <a:r>
                        <a:rPr lang="fr-FR" sz="2800" b="1" i="0" kern="1200" baseline="0" dirty="0" err="1"/>
                        <a:t>lympho</a:t>
                      </a:r>
                      <a:r>
                        <a:rPr lang="fr-FR" sz="2800" b="1" i="0" kern="1200" baseline="0" dirty="0"/>
                        <a:t>-prolifératifs</a:t>
                      </a:r>
                    </a:p>
                    <a:p>
                      <a:r>
                        <a:rPr lang="fr-FR" sz="2800" b="1" i="0" kern="1200" baseline="0" dirty="0"/>
                        <a:t>Lymphomes non Hodgkiniens</a:t>
                      </a:r>
                    </a:p>
                    <a:p>
                      <a:r>
                        <a:rPr lang="fr-FR" sz="2800" b="1" i="0" kern="1200" baseline="0" dirty="0" smtClean="0"/>
                        <a:t>Lymphome de </a:t>
                      </a:r>
                      <a:r>
                        <a:rPr lang="fr-FR" sz="2800" b="1" i="0" kern="1200" baseline="0" dirty="0"/>
                        <a:t>Hodgkin</a:t>
                      </a:r>
                      <a:endParaRPr lang="fr-FR" sz="28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4475">
                <a:tc>
                  <a:txBody>
                    <a:bodyPr/>
                    <a:lstStyle/>
                    <a:p>
                      <a:r>
                        <a:rPr lang="fr-FR" sz="2800" b="1" i="0" dirty="0"/>
                        <a:t>Myéloïdes</a:t>
                      </a:r>
                      <a:r>
                        <a:rPr lang="fr-FR" sz="2800" b="1" i="0" baseline="0" dirty="0"/>
                        <a:t> </a:t>
                      </a:r>
                      <a:endParaRPr lang="fr-FR" sz="28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800" b="1" i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i="0" kern="1200" baseline="0" dirty="0"/>
                        <a:t>Syndromes </a:t>
                      </a:r>
                      <a:r>
                        <a:rPr lang="fr-FR" sz="2800" b="1" i="0" kern="1200" baseline="0" dirty="0" err="1"/>
                        <a:t>myéloprolifératifs</a:t>
                      </a:r>
                      <a:endParaRPr lang="fr-FR" sz="28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881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III. Les nomenclatures </a:t>
            </a:r>
            <a:r>
              <a:rPr lang="fr-FR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:</a:t>
            </a:r>
            <a:r>
              <a:rPr lang="fr-FR" sz="3200" b="1" dirty="0" smtClean="0"/>
              <a:t/>
            </a:r>
            <a:br>
              <a:rPr lang="fr-FR" sz="3200" b="1" dirty="0" smtClean="0"/>
            </a:br>
            <a:r>
              <a:rPr lang="fr-FR" sz="2800" b="1" dirty="0" smtClean="0">
                <a:latin typeface="+mn-lt"/>
              </a:rPr>
              <a:t>Classification </a:t>
            </a:r>
            <a:r>
              <a:rPr lang="fr-FR" sz="2800" b="1" dirty="0">
                <a:latin typeface="+mn-lt"/>
              </a:rPr>
              <a:t>de quelques tumeurs dérivées d’autres tissus :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/>
          </p:nvPr>
        </p:nvGraphicFramePr>
        <p:xfrm>
          <a:off x="1430666" y="1908735"/>
          <a:ext cx="9542133" cy="38404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180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3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77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558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Cellule ou tissu d’origine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Tumeur bénigne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Tumeur maligne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558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mélanocyte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nævus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mélanome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558">
                <a:tc>
                  <a:txBody>
                    <a:bodyPr/>
                    <a:lstStyle/>
                    <a:p>
                      <a:r>
                        <a:rPr lang="fr-FR" sz="2400" b="1" kern="1200" baseline="0" dirty="0" err="1"/>
                        <a:t>mésothélium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/>
                        <a:t>Mésothélium</a:t>
                      </a:r>
                      <a:r>
                        <a:rPr lang="fr-FR" sz="2400" b="1" dirty="0"/>
                        <a:t> bénin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/>
                        <a:t>Mésothéliome</a:t>
                      </a:r>
                      <a:r>
                        <a:rPr lang="fr-FR" sz="2400" b="1" dirty="0"/>
                        <a:t> malin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558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Tissu méningé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méningiome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Méningiome malin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676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Nerf périphérique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kern="1200" baseline="0" dirty="0" err="1"/>
                        <a:t>Schwannome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Tumeur maligne des gaines</a:t>
                      </a:r>
                    </a:p>
                    <a:p>
                      <a:r>
                        <a:rPr lang="fr-FR" sz="2400" b="1" kern="1200" baseline="0" dirty="0"/>
                        <a:t>nerveuses périphériques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77676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Cellules gliales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/>
                        <a:t>astrocytome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/>
                        <a:t>astrocytome</a:t>
                      </a:r>
                      <a:r>
                        <a:rPr lang="fr-FR" sz="2400" b="1" baseline="0" dirty="0"/>
                        <a:t> malin III</a:t>
                      </a:r>
                    </a:p>
                    <a:p>
                      <a:r>
                        <a:rPr lang="fr-FR" sz="2400" b="1" baseline="0" dirty="0" err="1"/>
                        <a:t>glioblastome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90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III. Les nomenclatures </a:t>
            </a:r>
            <a:r>
              <a:rPr lang="fr-FR" sz="3200" b="1" dirty="0" smtClean="0">
                <a:solidFill>
                  <a:srgbClr val="FF0000"/>
                </a:solidFill>
                <a:latin typeface="+mn-lt"/>
                <a:cs typeface="Times New Roman" pitchFamily="18" charset="0"/>
              </a:rPr>
              <a:t>:</a:t>
            </a:r>
            <a:r>
              <a:rPr lang="fr-FR" sz="3200" b="1" dirty="0" smtClean="0">
                <a:latin typeface="+mn-lt"/>
              </a:rPr>
              <a:t/>
            </a:r>
            <a:br>
              <a:rPr lang="fr-FR" sz="3200" b="1" dirty="0" smtClean="0">
                <a:latin typeface="+mn-lt"/>
              </a:rPr>
            </a:br>
            <a:r>
              <a:rPr lang="fr-FR" sz="2800" b="1" dirty="0" smtClean="0">
                <a:latin typeface="+mn-lt"/>
              </a:rPr>
              <a:t>Classification </a:t>
            </a:r>
            <a:r>
              <a:rPr lang="fr-FR" sz="2800" b="1" dirty="0">
                <a:latin typeface="+mn-lt"/>
              </a:rPr>
              <a:t>des tumeurs du tissu germinal et des annexes embryonnaires :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/>
          </p:nvPr>
        </p:nvGraphicFramePr>
        <p:xfrm>
          <a:off x="1058631" y="2074976"/>
          <a:ext cx="9615996" cy="3884312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205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44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6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9598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Cellule ou tissu d’origine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Tumeur bénigne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Tumeur maligne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598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Spermatogonies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Séminome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9598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Sac vitellin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Tumeur du sac </a:t>
                      </a:r>
                      <a:r>
                        <a:rPr lang="fr-FR" sz="2400" b="1" dirty="0" err="1"/>
                        <a:t>vittellin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598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Placenta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Mole </a:t>
                      </a:r>
                      <a:r>
                        <a:rPr lang="fr-FR" sz="2400" b="1" dirty="0" err="1"/>
                        <a:t>hydatiforme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/>
                        <a:t>choriocarcinome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9598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Disque embryonnaire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Carcinome embryonnaire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9598">
                <a:tc>
                  <a:txBody>
                    <a:bodyPr/>
                    <a:lstStyle/>
                    <a:p>
                      <a:r>
                        <a:rPr lang="fr-FR" sz="2400" b="1" kern="1200" baseline="0" dirty="0"/>
                        <a:t>Complexes (pluritissulaire)</a:t>
                      </a:r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Tératome mature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/>
                        <a:t>Tératome immature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28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7930" y="198783"/>
            <a:ext cx="11015870" cy="5978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Méthodes diagnostiques des tumeurs :</a:t>
            </a:r>
            <a:endParaRPr lang="fr-FR" sz="3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smtClean="0"/>
              <a:t>L’étude </a:t>
            </a:r>
            <a:r>
              <a:rPr lang="fr-FR" dirty="0"/>
              <a:t>anatomopathologique a pour but de préciser </a:t>
            </a:r>
            <a:r>
              <a:rPr lang="fr-FR" dirty="0" smtClean="0"/>
              <a:t>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La </a:t>
            </a:r>
            <a:r>
              <a:rPr lang="fr-FR" dirty="0"/>
              <a:t>nature histologique de la </a:t>
            </a:r>
            <a:r>
              <a:rPr lang="fr-FR" dirty="0" smtClean="0"/>
              <a:t>tumeur</a:t>
            </a: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Son </a:t>
            </a:r>
            <a:r>
              <a:rPr lang="fr-FR" dirty="0"/>
              <a:t>agressivité </a:t>
            </a:r>
            <a:r>
              <a:rPr lang="fr-FR" dirty="0" smtClean="0"/>
              <a:t>potentielle</a:t>
            </a: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Son pronostic</a:t>
            </a: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Sa </a:t>
            </a:r>
            <a:r>
              <a:rPr lang="fr-FR" dirty="0"/>
              <a:t>capacité à répondre à des traitements de plus en plus spécifiques.</a:t>
            </a:r>
          </a:p>
          <a:p>
            <a:pPr marL="514350" indent="-514350">
              <a:buAutoNum type="alphaUcPeriod"/>
            </a:pPr>
            <a:r>
              <a:rPr lang="fr-FR" b="1" dirty="0" smtClean="0">
                <a:solidFill>
                  <a:srgbClr val="00B050"/>
                </a:solidFill>
              </a:rPr>
              <a:t>Cytologie :</a:t>
            </a:r>
          </a:p>
          <a:p>
            <a:pPr marL="0" indent="0">
              <a:buNone/>
            </a:pPr>
            <a:r>
              <a:rPr lang="fr-FR" b="1" dirty="0"/>
              <a:t>Prélèvements </a:t>
            </a:r>
            <a:r>
              <a:rPr lang="fr-FR" b="1" dirty="0" smtClean="0"/>
              <a:t>cytologiques : </a:t>
            </a:r>
            <a:r>
              <a:rPr lang="fr-FR" dirty="0" smtClean="0"/>
              <a:t>Ex</a:t>
            </a:r>
            <a:r>
              <a:rPr lang="fr-FR" dirty="0"/>
              <a:t>: frottis de lésions cutanéomuqueuses, aspirations </a:t>
            </a:r>
            <a:r>
              <a:rPr lang="fr-FR" dirty="0" smtClean="0"/>
              <a:t>bronchiques, </a:t>
            </a:r>
            <a:r>
              <a:rPr lang="fr-FR" dirty="0" err="1" smtClean="0"/>
              <a:t>cytoponction</a:t>
            </a:r>
            <a:r>
              <a:rPr lang="fr-FR" dirty="0" smtClean="0"/>
              <a:t> </a:t>
            </a:r>
            <a:r>
              <a:rPr lang="fr-FR" dirty="0"/>
              <a:t>d’organes profonds.</a:t>
            </a:r>
          </a:p>
          <a:p>
            <a:r>
              <a:rPr lang="fr-FR" dirty="0"/>
              <a:t>Non invasif. </a:t>
            </a:r>
            <a:r>
              <a:rPr lang="fr-FR" dirty="0" smtClean="0"/>
              <a:t>Diagnostic d’orientation +++.</a:t>
            </a:r>
            <a:endParaRPr lang="fr-FR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78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102" y="1093305"/>
            <a:ext cx="5262522" cy="394181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093306"/>
            <a:ext cx="5955193" cy="397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1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7930" y="198783"/>
            <a:ext cx="11015870" cy="5978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Méthodes diagnostiques des tumeurs :</a:t>
            </a:r>
            <a:endParaRPr lang="fr-FR" sz="3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B. Histologie :</a:t>
            </a:r>
          </a:p>
          <a:p>
            <a:pPr marL="0" indent="0">
              <a:buNone/>
            </a:pPr>
            <a:r>
              <a:rPr lang="fr-FR" dirty="0"/>
              <a:t>Le diagnostic histologique nécessite de disposer d’échantillons de bonne qualité, représentatifs de la tumeur et n’ayant pas subi d’altérations pendant leur prélèvement ou leur transport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Coloration HE : </a:t>
            </a:r>
            <a:r>
              <a:rPr lang="fr-FR" dirty="0"/>
              <a:t>constitue la base du diagnostic </a:t>
            </a:r>
            <a:r>
              <a:rPr lang="fr-FR" dirty="0" smtClean="0"/>
              <a:t>anatomopathologique (type </a:t>
            </a:r>
            <a:r>
              <a:rPr lang="fr-FR" dirty="0"/>
              <a:t>histologique, grade, stade, limites</a:t>
            </a:r>
            <a:r>
              <a:rPr lang="fr-FR" dirty="0" smtClean="0"/>
              <a:t>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982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7930" y="198783"/>
            <a:ext cx="11015870" cy="59781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Méthodes diagnostiques des tumeurs :</a:t>
            </a:r>
            <a:endParaRPr lang="fr-FR" sz="3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C</a:t>
            </a:r>
            <a:r>
              <a:rPr lang="fr-FR" b="1" dirty="0" smtClean="0">
                <a:solidFill>
                  <a:srgbClr val="00B050"/>
                </a:solidFill>
              </a:rPr>
              <a:t>. Histochimie :</a:t>
            </a:r>
          </a:p>
          <a:p>
            <a:r>
              <a:rPr lang="fr-FR" dirty="0" smtClean="0"/>
              <a:t>Techniques complémentaires : </a:t>
            </a:r>
            <a:r>
              <a:rPr lang="fr-FR" dirty="0"/>
              <a:t>confirme </a:t>
            </a:r>
            <a:r>
              <a:rPr lang="fr-FR" dirty="0" smtClean="0"/>
              <a:t>ou </a:t>
            </a:r>
            <a:r>
              <a:rPr lang="fr-FR" dirty="0" err="1"/>
              <a:t>ou</a:t>
            </a:r>
            <a:r>
              <a:rPr lang="fr-FR" dirty="0"/>
              <a:t> précise le diagnostic.</a:t>
            </a:r>
          </a:p>
          <a:p>
            <a:r>
              <a:rPr lang="fr-FR" dirty="0" smtClean="0"/>
              <a:t>Colorations histochimiques : </a:t>
            </a:r>
            <a:r>
              <a:rPr lang="fr-FR" dirty="0"/>
              <a:t>mise en évidence de particularités </a:t>
            </a:r>
            <a:r>
              <a:rPr lang="fr-FR" dirty="0" smtClean="0"/>
              <a:t>des cellules </a:t>
            </a:r>
            <a:r>
              <a:rPr lang="fr-FR" dirty="0"/>
              <a:t>tumorales (ex : </a:t>
            </a:r>
            <a:r>
              <a:rPr lang="fr-FR" dirty="0" err="1"/>
              <a:t>mucosécrétion</a:t>
            </a:r>
            <a:r>
              <a:rPr lang="fr-FR" dirty="0"/>
              <a:t> avec le bleu </a:t>
            </a:r>
            <a:r>
              <a:rPr lang="fr-FR" dirty="0" err="1"/>
              <a:t>Alcian</a:t>
            </a:r>
            <a:r>
              <a:rPr lang="fr-FR" dirty="0"/>
              <a:t>).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30" y="2860043"/>
            <a:ext cx="5130001" cy="38016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514" y="2847516"/>
            <a:ext cx="4763556" cy="38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44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7930" y="397564"/>
            <a:ext cx="11015870" cy="64604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III. </a:t>
            </a:r>
            <a:r>
              <a:rPr lang="fr-FR" sz="3500" b="1" dirty="0">
                <a:solidFill>
                  <a:srgbClr val="FF0000"/>
                </a:solidFill>
              </a:rPr>
              <a:t>Méthodes diagnostiques des tumeurs </a:t>
            </a:r>
            <a:r>
              <a:rPr lang="fr-FR" sz="3500" b="1" dirty="0" smtClean="0">
                <a:solidFill>
                  <a:srgbClr val="FF0000"/>
                </a:solidFill>
              </a:rPr>
              <a:t>:</a:t>
            </a:r>
            <a:endParaRPr lang="fr-FR" sz="35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3000" b="1" dirty="0" smtClean="0">
                <a:solidFill>
                  <a:srgbClr val="00B050"/>
                </a:solidFill>
              </a:rPr>
              <a:t>D. Immunohistochimie :</a:t>
            </a:r>
            <a:endParaRPr lang="fr-FR" sz="3000" b="1" dirty="0">
              <a:solidFill>
                <a:srgbClr val="00B050"/>
              </a:solidFill>
            </a:endParaRPr>
          </a:p>
          <a:p>
            <a:pPr>
              <a:lnSpc>
                <a:spcPct val="110000"/>
              </a:lnSpc>
            </a:pPr>
            <a:r>
              <a:rPr lang="fr-FR" sz="2600" dirty="0"/>
              <a:t>L’immunohistochimie avec des anticorps mono-ou </a:t>
            </a:r>
            <a:r>
              <a:rPr lang="fr-FR" sz="2600" dirty="0" err="1"/>
              <a:t>polyclonaux</a:t>
            </a:r>
            <a:r>
              <a:rPr lang="fr-FR" sz="2600" dirty="0"/>
              <a:t> est fréquemment utilisée </a:t>
            </a:r>
            <a:r>
              <a:rPr lang="fr-FR" sz="2600" dirty="0" smtClean="0"/>
              <a:t>en pathologie tumorale.</a:t>
            </a:r>
          </a:p>
          <a:p>
            <a:pPr>
              <a:lnSpc>
                <a:spcPct val="110000"/>
              </a:lnSpc>
            </a:pPr>
            <a:r>
              <a:rPr lang="fr-FR" sz="2600" dirty="0" smtClean="0"/>
              <a:t>L’utilisation </a:t>
            </a:r>
            <a:r>
              <a:rPr lang="fr-FR" sz="2600" dirty="0"/>
              <a:t>de combinaisons d’anticorps dont le choix est orienté </a:t>
            </a:r>
            <a:r>
              <a:rPr lang="fr-FR" sz="2600" dirty="0" smtClean="0"/>
              <a:t>par l’étude </a:t>
            </a:r>
            <a:r>
              <a:rPr lang="fr-FR" sz="2600" dirty="0"/>
              <a:t>histologique permet de préciser dans la plupart des cas la nature des tumeurs </a:t>
            </a:r>
            <a:r>
              <a:rPr lang="fr-FR" sz="2600" dirty="0" smtClean="0"/>
              <a:t>peu différenciées </a:t>
            </a:r>
            <a:r>
              <a:rPr lang="fr-FR" sz="2600" dirty="0"/>
              <a:t>et l’origine primitive des métastases.</a:t>
            </a:r>
          </a:p>
          <a:p>
            <a:pPr>
              <a:lnSpc>
                <a:spcPct val="110000"/>
              </a:lnSpc>
            </a:pPr>
            <a:r>
              <a:rPr lang="fr-FR" sz="2600" dirty="0"/>
              <a:t>Des anticorps permettent de déterminer la nature des </a:t>
            </a:r>
            <a:r>
              <a:rPr lang="fr-FR" sz="2600" b="1" dirty="0"/>
              <a:t>filaments intermédiaires </a:t>
            </a:r>
            <a:r>
              <a:rPr lang="fr-FR" sz="2600" b="1" dirty="0" smtClean="0"/>
              <a:t>du</a:t>
            </a:r>
            <a:r>
              <a:rPr lang="fr-FR" sz="2600" dirty="0"/>
              <a:t> </a:t>
            </a:r>
            <a:r>
              <a:rPr lang="fr-FR" sz="2600" b="1" dirty="0" smtClean="0"/>
              <a:t>cytosquelette </a:t>
            </a:r>
            <a:r>
              <a:rPr lang="fr-FR" sz="2600" b="1" dirty="0"/>
              <a:t>des cellules</a:t>
            </a:r>
            <a:r>
              <a:rPr lang="fr-FR" sz="2600" dirty="0"/>
              <a:t>. Ces filaments ont une répartition spécifique au sein </a:t>
            </a:r>
            <a:r>
              <a:rPr lang="fr-FR" sz="2600" dirty="0" smtClean="0"/>
              <a:t>des grands </a:t>
            </a:r>
            <a:r>
              <a:rPr lang="fr-FR" sz="2600" dirty="0"/>
              <a:t>types de cellules : </a:t>
            </a: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FR" sz="2600" b="1" dirty="0" smtClean="0"/>
              <a:t>Filaments de </a:t>
            </a:r>
            <a:r>
              <a:rPr lang="fr-FR" sz="2600" b="1" dirty="0" err="1" smtClean="0"/>
              <a:t>cytokératine</a:t>
            </a:r>
            <a:r>
              <a:rPr lang="fr-FR" sz="2600" dirty="0" smtClean="0"/>
              <a:t> dans les cellules </a:t>
            </a:r>
            <a:r>
              <a:rPr lang="fr-FR" sz="2600" b="1" dirty="0" smtClean="0"/>
              <a:t>épithéliales</a:t>
            </a:r>
            <a:r>
              <a:rPr lang="fr-FR" sz="2600" dirty="0" smtClean="0"/>
              <a:t>,</a:t>
            </a: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FR" sz="2600" b="1" dirty="0" smtClean="0"/>
              <a:t>Filaments de </a:t>
            </a:r>
            <a:r>
              <a:rPr lang="fr-FR" sz="2600" b="1" dirty="0" err="1" smtClean="0"/>
              <a:t>vimentine</a:t>
            </a:r>
            <a:r>
              <a:rPr lang="fr-FR" sz="2600" dirty="0" smtClean="0"/>
              <a:t> dans les cellules </a:t>
            </a:r>
            <a:r>
              <a:rPr lang="fr-FR" sz="2600" b="1" dirty="0" smtClean="0"/>
              <a:t>conjonctives</a:t>
            </a:r>
            <a:r>
              <a:rPr lang="fr-FR" sz="2600" dirty="0" smtClean="0"/>
              <a:t>, </a:t>
            </a: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FR" sz="2600" b="1" dirty="0" smtClean="0"/>
              <a:t>Filaments de </a:t>
            </a:r>
            <a:r>
              <a:rPr lang="fr-FR" sz="2600" b="1" dirty="0" err="1" smtClean="0"/>
              <a:t>desmine</a:t>
            </a:r>
            <a:r>
              <a:rPr lang="fr-FR" sz="2600" dirty="0" smtClean="0"/>
              <a:t> dans les cellules </a:t>
            </a:r>
            <a:r>
              <a:rPr lang="fr-FR" sz="2600" b="1" dirty="0" smtClean="0"/>
              <a:t>musculaires</a:t>
            </a:r>
            <a:r>
              <a:rPr lang="fr-FR" sz="2600" dirty="0" smtClean="0"/>
              <a:t>, </a:t>
            </a: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fr-FR" sz="2600" dirty="0" smtClean="0"/>
              <a:t>Neurofilaments dans les cellules </a:t>
            </a:r>
            <a:r>
              <a:rPr lang="fr-FR" sz="2600" b="1" dirty="0" smtClean="0"/>
              <a:t>nerveuses</a:t>
            </a:r>
            <a:r>
              <a:rPr lang="fr-FR" sz="2600" dirty="0" smtClean="0"/>
              <a:t>.</a:t>
            </a:r>
            <a:endParaRPr lang="fr-FR" sz="2600" dirty="0"/>
          </a:p>
          <a:p>
            <a:pPr>
              <a:lnSpc>
                <a:spcPct val="110000"/>
              </a:lnSpc>
            </a:pPr>
            <a:r>
              <a:rPr lang="fr-FR" sz="2600" dirty="0"/>
              <a:t>Ainsi un carcinome est habituellement </a:t>
            </a:r>
            <a:r>
              <a:rPr lang="fr-FR" sz="2600" dirty="0" err="1"/>
              <a:t>cytokératine</a:t>
            </a:r>
            <a:r>
              <a:rPr lang="fr-FR" sz="2600" dirty="0"/>
              <a:t> positif et </a:t>
            </a:r>
            <a:r>
              <a:rPr lang="fr-FR" sz="2600" dirty="0" err="1"/>
              <a:t>vimentine</a:t>
            </a:r>
            <a:r>
              <a:rPr lang="fr-FR" sz="2600" dirty="0"/>
              <a:t> négatif, alors qu’un sarcome a le phénotype inverse</a:t>
            </a:r>
            <a:r>
              <a:rPr lang="fr-FR" sz="2600" dirty="0" smtClean="0"/>
              <a:t>.</a:t>
            </a:r>
            <a:endParaRPr lang="fr-FR" sz="2600" dirty="0"/>
          </a:p>
        </p:txBody>
      </p:sp>
    </p:spTree>
    <p:extLst>
      <p:ext uri="{BB962C8B-B14F-4D97-AF65-F5344CB8AC3E}">
        <p14:creationId xmlns:p14="http://schemas.microsoft.com/office/powerpoint/2010/main" val="132352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470" y="218661"/>
            <a:ext cx="10817087" cy="5903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</a:t>
            </a:r>
            <a:r>
              <a:rPr lang="fr-FR" sz="3200" b="1" dirty="0">
                <a:solidFill>
                  <a:srgbClr val="FF0000"/>
                </a:solidFill>
              </a:rPr>
              <a:t>Méthodes diagnostiques des tumeurs :</a:t>
            </a:r>
            <a:endParaRPr lang="fr-FR" sz="32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D. Immunohistochimie </a:t>
            </a:r>
            <a:r>
              <a:rPr lang="fr-FR" b="1" dirty="0" smtClean="0">
                <a:solidFill>
                  <a:srgbClr val="00B050"/>
                </a:solidFill>
              </a:rPr>
              <a:t>:</a:t>
            </a:r>
            <a:r>
              <a:rPr lang="fr-FR" dirty="0"/>
              <a:t> </a:t>
            </a:r>
            <a:endParaRPr lang="fr-FR" dirty="0" smtClean="0"/>
          </a:p>
          <a:p>
            <a:r>
              <a:rPr lang="fr-FR" sz="2400" b="1" dirty="0" smtClean="0"/>
              <a:t>Les </a:t>
            </a:r>
            <a:r>
              <a:rPr lang="fr-FR" sz="2400" b="1" dirty="0"/>
              <a:t>marqueurs de surface</a:t>
            </a:r>
            <a:r>
              <a:rPr lang="fr-FR" sz="2400" dirty="0"/>
              <a:t> sont aussi spécifiques de types cellulaires 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b="1" dirty="0" smtClean="0"/>
              <a:t>Antigène CD20</a:t>
            </a:r>
            <a:r>
              <a:rPr lang="fr-FR" sz="2400" dirty="0" smtClean="0"/>
              <a:t> (lymphocyte B),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dirty="0" smtClean="0"/>
              <a:t>Antigène épithélial de membrane (cellules épithéliales),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2400" b="1" dirty="0" smtClean="0"/>
              <a:t>Neural </a:t>
            </a:r>
            <a:r>
              <a:rPr lang="fr-FR" sz="2400" b="1" dirty="0" err="1" smtClean="0"/>
              <a:t>cell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adhesion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molecule</a:t>
            </a:r>
            <a:r>
              <a:rPr lang="fr-FR" sz="2400" b="1" dirty="0" smtClean="0"/>
              <a:t> (NCAM)</a:t>
            </a:r>
            <a:r>
              <a:rPr lang="fr-FR" sz="2400" dirty="0" smtClean="0"/>
              <a:t> (cellules nerveuses et </a:t>
            </a:r>
            <a:r>
              <a:rPr lang="fr-FR" sz="2400" dirty="0" err="1" smtClean="0"/>
              <a:t>neuro-endocrines</a:t>
            </a:r>
            <a:r>
              <a:rPr lang="fr-FR" sz="2400" dirty="0" smtClean="0"/>
              <a:t>), etc.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2958" y="3198046"/>
            <a:ext cx="3584781" cy="365995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2186" y="3198046"/>
            <a:ext cx="2783008" cy="3659954"/>
          </a:xfrm>
          <a:prstGeom prst="rect">
            <a:avLst/>
          </a:prstGeom>
        </p:spPr>
      </p:pic>
      <p:sp>
        <p:nvSpPr>
          <p:cNvPr id="7" name="Flèche droite 6"/>
          <p:cNvSpPr/>
          <p:nvPr/>
        </p:nvSpPr>
        <p:spPr>
          <a:xfrm>
            <a:off x="5625548" y="4790661"/>
            <a:ext cx="2067339" cy="51683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6049303" y="4328996"/>
            <a:ext cx="13318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CD20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50506" y="6122505"/>
            <a:ext cx="12324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</a:rPr>
              <a:t>LMNH</a:t>
            </a:r>
            <a:endParaRPr lang="fr-FR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78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397565"/>
            <a:ext cx="10866966" cy="5643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II. Généralités :</a:t>
            </a:r>
          </a:p>
          <a:p>
            <a:pPr marL="0" indent="0">
              <a:buNone/>
            </a:pPr>
            <a:r>
              <a:rPr lang="fr-FR" b="1" dirty="0" smtClean="0"/>
              <a:t>Tumeur </a:t>
            </a:r>
            <a:r>
              <a:rPr lang="fr-FR" b="1" dirty="0"/>
              <a:t>:"</a:t>
            </a:r>
            <a:r>
              <a:rPr lang="fr-FR" dirty="0"/>
              <a:t>augmentation circonscrite du volume d'un organe" (Littré), s'oppose à une</a:t>
            </a:r>
            <a:r>
              <a:rPr lang="fr-FR" b="1" dirty="0"/>
              <a:t> hypertrophie </a:t>
            </a:r>
            <a:r>
              <a:rPr lang="fr-FR" dirty="0"/>
              <a:t>définie par l’augmentation globale du volume de l'organe par augmentation du nombre ou du volume des organites intracellulaires.</a:t>
            </a:r>
          </a:p>
          <a:p>
            <a:endParaRPr lang="fr-FR" dirty="0"/>
          </a:p>
        </p:txBody>
      </p:sp>
      <p:graphicFrame>
        <p:nvGraphicFramePr>
          <p:cNvPr id="4" name="Espace réservé du contenu 4"/>
          <p:cNvGraphicFramePr>
            <a:graphicFrameLocks/>
          </p:cNvGraphicFramePr>
          <p:nvPr>
            <p:extLst/>
          </p:nvPr>
        </p:nvGraphicFramePr>
        <p:xfrm>
          <a:off x="-629096" y="3633083"/>
          <a:ext cx="4803531" cy="2588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Espace réservé du contenu 4"/>
          <p:cNvGraphicFramePr>
            <a:graphicFrameLocks/>
          </p:cNvGraphicFramePr>
          <p:nvPr>
            <p:extLst/>
          </p:nvPr>
        </p:nvGraphicFramePr>
        <p:xfrm>
          <a:off x="2346017" y="3035936"/>
          <a:ext cx="7457098" cy="366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Espace réservé du contenu 4"/>
          <p:cNvGraphicFramePr>
            <a:graphicFrameLocks/>
          </p:cNvGraphicFramePr>
          <p:nvPr>
            <p:extLst/>
          </p:nvPr>
        </p:nvGraphicFramePr>
        <p:xfrm>
          <a:off x="6321669" y="3155206"/>
          <a:ext cx="7457098" cy="3662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45797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713" y="536713"/>
            <a:ext cx="10817087" cy="5903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</a:t>
            </a:r>
            <a:r>
              <a:rPr lang="fr-FR" sz="3200" b="1" dirty="0">
                <a:solidFill>
                  <a:srgbClr val="FF0000"/>
                </a:solidFill>
              </a:rPr>
              <a:t>Méthodes diagnostiques des tumeurs :</a:t>
            </a:r>
            <a:endParaRPr lang="fr-FR" sz="32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D. Immunohistochimie </a:t>
            </a:r>
            <a:r>
              <a:rPr lang="fr-FR" b="1" dirty="0" smtClean="0">
                <a:solidFill>
                  <a:srgbClr val="00B050"/>
                </a:solidFill>
              </a:rPr>
              <a:t>:</a:t>
            </a:r>
            <a:r>
              <a:rPr lang="fr-FR" dirty="0"/>
              <a:t>  </a:t>
            </a:r>
          </a:p>
          <a:p>
            <a:pPr marL="0" indent="0">
              <a:buNone/>
            </a:pPr>
            <a:r>
              <a:rPr lang="fr-FR" b="1" dirty="0"/>
              <a:t>Des marqueurs cytoplasmiques</a:t>
            </a:r>
            <a:r>
              <a:rPr lang="fr-FR" dirty="0"/>
              <a:t> correspondant à des produits de sécrétion ou </a:t>
            </a:r>
            <a:r>
              <a:rPr lang="fr-FR" dirty="0" smtClean="0"/>
              <a:t>des molécules </a:t>
            </a:r>
            <a:r>
              <a:rPr lang="fr-FR" dirty="0"/>
              <a:t>fonctionnelles sont aussi exploités 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M</a:t>
            </a:r>
            <a:r>
              <a:rPr lang="fr-FR" dirty="0" smtClean="0"/>
              <a:t>ucines </a:t>
            </a:r>
            <a:r>
              <a:rPr lang="fr-FR" dirty="0"/>
              <a:t>(adénocarcinomes),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b="1" dirty="0" err="1" smtClean="0"/>
              <a:t>Chromogranine</a:t>
            </a:r>
            <a:r>
              <a:rPr lang="fr-FR" dirty="0" smtClean="0"/>
              <a:t> (cellules neuro-</a:t>
            </a:r>
            <a:r>
              <a:rPr lang="fr-FR" dirty="0" err="1" smtClean="0"/>
              <a:t>endorines</a:t>
            </a:r>
            <a:r>
              <a:rPr lang="fr-FR" dirty="0" smtClean="0"/>
              <a:t>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b="1" dirty="0" smtClean="0"/>
              <a:t>HMB45</a:t>
            </a:r>
            <a:r>
              <a:rPr lang="fr-FR" dirty="0" smtClean="0"/>
              <a:t> (mélanocytes),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Thyroglobuline (thyroïde).</a:t>
            </a:r>
          </a:p>
        </p:txBody>
      </p:sp>
    </p:spTree>
    <p:extLst>
      <p:ext uri="{BB962C8B-B14F-4D97-AF65-F5344CB8AC3E}">
        <p14:creationId xmlns:p14="http://schemas.microsoft.com/office/powerpoint/2010/main" val="279936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6713" y="536713"/>
            <a:ext cx="10817087" cy="59038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</a:t>
            </a:r>
            <a:r>
              <a:rPr lang="fr-FR" sz="3200" b="1" dirty="0">
                <a:solidFill>
                  <a:srgbClr val="FF0000"/>
                </a:solidFill>
              </a:rPr>
              <a:t>Méthodes diagnostiques des tumeurs :</a:t>
            </a:r>
            <a:endParaRPr lang="fr-FR" sz="32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D. Immunohistochimie </a:t>
            </a:r>
            <a:r>
              <a:rPr lang="fr-FR" b="1" dirty="0" smtClean="0">
                <a:solidFill>
                  <a:srgbClr val="00B050"/>
                </a:solidFill>
              </a:rPr>
              <a:t>:</a:t>
            </a:r>
            <a:r>
              <a:rPr lang="fr-FR" dirty="0"/>
              <a:t> </a:t>
            </a:r>
            <a:r>
              <a:rPr lang="fr-FR" dirty="0" smtClean="0"/>
              <a:t> 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Des anticorps dirigés contre des molécules ayant une valeur pronostique ou thérapeutique sont de plus en plus utilisés. </a:t>
            </a:r>
            <a:endParaRPr lang="fr-FR" dirty="0" smtClean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Dans </a:t>
            </a:r>
            <a:r>
              <a:rPr lang="fr-FR" dirty="0"/>
              <a:t>le cancer du </a:t>
            </a:r>
            <a:r>
              <a:rPr lang="fr-FR" dirty="0" smtClean="0"/>
              <a:t>sein :</a:t>
            </a:r>
            <a:endParaRPr lang="fr-FR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dirty="0"/>
              <a:t>L</a:t>
            </a:r>
            <a:r>
              <a:rPr lang="fr-FR" dirty="0" smtClean="0"/>
              <a:t>’expression </a:t>
            </a:r>
            <a:r>
              <a:rPr lang="fr-FR" dirty="0"/>
              <a:t>des récepteurs hormonaux renseignent sur la réponse à </a:t>
            </a:r>
            <a:r>
              <a:rPr lang="fr-FR" dirty="0" smtClean="0"/>
              <a:t>un traitement </a:t>
            </a:r>
            <a:r>
              <a:rPr lang="fr-FR" dirty="0" err="1" smtClean="0"/>
              <a:t>anti-hormonal</a:t>
            </a:r>
            <a:r>
              <a:rPr lang="fr-FR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dirty="0" smtClean="0"/>
              <a:t>La surexpression </a:t>
            </a:r>
            <a:r>
              <a:rPr lang="fr-FR" dirty="0"/>
              <a:t>de Her2 renseignent sur la réponse à une thérapie ciblée.</a:t>
            </a:r>
          </a:p>
        </p:txBody>
      </p:sp>
    </p:spTree>
    <p:extLst>
      <p:ext uri="{BB962C8B-B14F-4D97-AF65-F5344CB8AC3E}">
        <p14:creationId xmlns:p14="http://schemas.microsoft.com/office/powerpoint/2010/main" val="339144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6957" y="417444"/>
            <a:ext cx="10856843" cy="616226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III. </a:t>
            </a:r>
            <a:r>
              <a:rPr lang="fr-FR" sz="3500" b="1" dirty="0">
                <a:solidFill>
                  <a:srgbClr val="FF0000"/>
                </a:solidFill>
              </a:rPr>
              <a:t>Méthodes diagnostiques des tumeurs :</a:t>
            </a:r>
            <a:endParaRPr lang="fr-FR" sz="35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3000" b="1" dirty="0">
                <a:solidFill>
                  <a:srgbClr val="00B050"/>
                </a:solidFill>
              </a:rPr>
              <a:t>E</a:t>
            </a:r>
            <a:r>
              <a:rPr lang="fr-FR" sz="3000" b="1" dirty="0" smtClean="0">
                <a:solidFill>
                  <a:srgbClr val="00B050"/>
                </a:solidFill>
              </a:rPr>
              <a:t>. La biologie moléculaire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000" dirty="0"/>
              <a:t>Les techniques de pathologie moléculaire sont utilisées pour mettre en évidence des </a:t>
            </a:r>
            <a:r>
              <a:rPr lang="fr-FR" sz="3000" b="1" dirty="0"/>
              <a:t>altérations moléculaires survenues dans les cellules tumorales</a:t>
            </a:r>
            <a:r>
              <a:rPr lang="fr-FR" sz="3000" dirty="0"/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000" dirty="0"/>
              <a:t>Elles peuvent être réalisées sur coupe histologique (ex : hybridation </a:t>
            </a:r>
            <a:r>
              <a:rPr lang="fr-FR" sz="3000" i="1" dirty="0"/>
              <a:t>in situ</a:t>
            </a:r>
            <a:r>
              <a:rPr lang="fr-FR" sz="3000" dirty="0"/>
              <a:t>) ou après extraction de l’un des constituants moléculaire du tissu.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r-FR" sz="3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000" dirty="0"/>
              <a:t>Les techniques de pathologie moléculaire ont :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fr-FR" sz="3000" dirty="0"/>
              <a:t>Une valeur diagnostique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fr-FR" sz="3000" dirty="0"/>
              <a:t>Une valeur pronostique dans certaines tumeurs malignes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fr-FR" sz="3000" dirty="0"/>
              <a:t>Une valeur thérapeutique : peuvent aider à prévoir la réponse à une thérapie ciblée </a:t>
            </a:r>
            <a:r>
              <a:rPr lang="fr-FR" sz="3000" b="1" dirty="0"/>
              <a:t>(</a:t>
            </a:r>
            <a:r>
              <a:rPr lang="fr-FR" sz="3000" b="1" dirty="0" err="1"/>
              <a:t>théranostique</a:t>
            </a:r>
            <a:r>
              <a:rPr lang="fr-FR" sz="3000" b="1" dirty="0"/>
              <a:t>)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fr-FR" sz="3000" dirty="0"/>
              <a:t>Une valeur de dépistage : diagnostiquer une prédisposition héréditaire à développer un cancer</a:t>
            </a:r>
            <a:r>
              <a:rPr lang="fr-FR" sz="3000" dirty="0" smtClean="0"/>
              <a:t>.</a:t>
            </a:r>
            <a:endParaRPr lang="fr-FR" sz="3000" dirty="0"/>
          </a:p>
        </p:txBody>
      </p:sp>
    </p:spTree>
    <p:extLst>
      <p:ext uri="{BB962C8B-B14F-4D97-AF65-F5344CB8AC3E}">
        <p14:creationId xmlns:p14="http://schemas.microsoft.com/office/powerpoint/2010/main" val="404466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6957" y="437322"/>
            <a:ext cx="11211339" cy="60429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FR" sz="3500" b="1" dirty="0" smtClean="0">
                <a:solidFill>
                  <a:srgbClr val="FF0000"/>
                </a:solidFill>
              </a:rPr>
              <a:t>III. </a:t>
            </a:r>
            <a:r>
              <a:rPr lang="fr-FR" sz="3500" b="1" dirty="0">
                <a:solidFill>
                  <a:srgbClr val="FF0000"/>
                </a:solidFill>
              </a:rPr>
              <a:t>Méthodes diagnostiques des tumeurs :</a:t>
            </a:r>
            <a:endParaRPr lang="fr-FR" sz="35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sz="3000" b="1" dirty="0">
                <a:solidFill>
                  <a:srgbClr val="00B050"/>
                </a:solidFill>
              </a:rPr>
              <a:t>E</a:t>
            </a:r>
            <a:r>
              <a:rPr lang="fr-FR" sz="3000" b="1" dirty="0" smtClean="0">
                <a:solidFill>
                  <a:srgbClr val="00B050"/>
                </a:solidFill>
              </a:rPr>
              <a:t>. La biologie moléculaire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000" b="1" dirty="0"/>
              <a:t>Les réarrangements chromosomiques</a:t>
            </a:r>
            <a:r>
              <a:rPr lang="fr-FR" sz="3000" dirty="0"/>
              <a:t> peuvent aider au typage des lymphomes (ex : t(14 ;18) des lymphomes folliculaire, t(8 ;14) des lymphomes de </a:t>
            </a:r>
            <a:r>
              <a:rPr lang="fr-FR" sz="3000" dirty="0" err="1"/>
              <a:t>Burkit</a:t>
            </a:r>
            <a:r>
              <a:rPr lang="fr-FR" sz="3000" dirty="0"/>
              <a:t>, t(2 ;5) des lymphomes </a:t>
            </a:r>
            <a:r>
              <a:rPr lang="fr-FR" sz="3000" dirty="0" err="1"/>
              <a:t>anaplasiques</a:t>
            </a:r>
            <a:r>
              <a:rPr lang="fr-FR" sz="3000" dirty="0"/>
              <a:t>), des </a:t>
            </a:r>
            <a:r>
              <a:rPr lang="fr-FR" sz="3000" dirty="0" smtClean="0"/>
              <a:t>sarcomes </a:t>
            </a:r>
            <a:r>
              <a:rPr lang="fr-FR" sz="3000" dirty="0"/>
              <a:t>ou des tumeurs pédiatriques.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000" b="1" dirty="0" smtClean="0"/>
              <a:t>Les </a:t>
            </a:r>
            <a:r>
              <a:rPr lang="fr-FR" sz="3000" b="1" dirty="0"/>
              <a:t>mutations d’un gène</a:t>
            </a:r>
            <a:r>
              <a:rPr lang="fr-FR" sz="3000" dirty="0"/>
              <a:t> peuvent être assez spécifiques d’une tumeur (ex : gène </a:t>
            </a:r>
            <a:r>
              <a:rPr lang="fr-FR" sz="3000" i="1" dirty="0"/>
              <a:t>KIT</a:t>
            </a:r>
            <a:r>
              <a:rPr lang="fr-FR" sz="3000" dirty="0"/>
              <a:t> pour les tumeurs </a:t>
            </a:r>
            <a:r>
              <a:rPr lang="fr-FR" sz="3000" dirty="0" err="1"/>
              <a:t>stromales</a:t>
            </a:r>
            <a:r>
              <a:rPr lang="fr-FR" sz="3000" dirty="0"/>
              <a:t> digestives).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3000" b="1" dirty="0"/>
              <a:t>Autres altérations </a:t>
            </a:r>
            <a:r>
              <a:rPr lang="fr-FR" sz="3000" b="1" dirty="0" smtClean="0"/>
              <a:t>chromosomiques :</a:t>
            </a:r>
            <a:endParaRPr lang="fr-FR" sz="30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3000" dirty="0"/>
              <a:t>Il peut s’agir d’anomalies de nombre (ex : </a:t>
            </a:r>
            <a:r>
              <a:rPr lang="fr-FR" sz="3000" dirty="0" err="1"/>
              <a:t>hyperploïdie</a:t>
            </a:r>
            <a:r>
              <a:rPr lang="fr-FR" sz="3000" dirty="0"/>
              <a:t>, </a:t>
            </a:r>
            <a:r>
              <a:rPr lang="fr-FR" sz="3000" dirty="0" err="1"/>
              <a:t>aneupmoïdie</a:t>
            </a:r>
            <a:r>
              <a:rPr lang="fr-FR" sz="3000" dirty="0"/>
              <a:t>), ou de structure (ex </a:t>
            </a:r>
            <a:r>
              <a:rPr lang="fr-FR" sz="3000" dirty="0" smtClean="0"/>
              <a:t>: L’</a:t>
            </a:r>
            <a:r>
              <a:rPr lang="fr-FR" sz="3000" dirty="0" err="1" smtClean="0"/>
              <a:t>isochromosome</a:t>
            </a:r>
            <a:r>
              <a:rPr lang="fr-FR" sz="3000" dirty="0" smtClean="0"/>
              <a:t> </a:t>
            </a:r>
            <a:r>
              <a:rPr lang="fr-FR" sz="3000" dirty="0"/>
              <a:t>17q dans les médulloblastomes). Dans les tumeurs à un stade avancé, </a:t>
            </a:r>
            <a:r>
              <a:rPr lang="fr-FR" sz="3000" dirty="0" smtClean="0"/>
              <a:t>ces altérations </a:t>
            </a:r>
            <a:r>
              <a:rPr lang="fr-FR" sz="3000" dirty="0"/>
              <a:t>peuvent être très complexes, et différentes d’une cellule à l’autre (sous-clones</a:t>
            </a:r>
            <a:r>
              <a:rPr lang="fr-FR" sz="3000" dirty="0" smtClean="0"/>
              <a:t>).</a:t>
            </a:r>
            <a:endParaRPr lang="fr-FR" sz="3000" dirty="0"/>
          </a:p>
        </p:txBody>
      </p:sp>
    </p:spTree>
    <p:extLst>
      <p:ext uri="{BB962C8B-B14F-4D97-AF65-F5344CB8AC3E}">
        <p14:creationId xmlns:p14="http://schemas.microsoft.com/office/powerpoint/2010/main" val="183939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6957" y="437322"/>
            <a:ext cx="10856843" cy="5864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</a:t>
            </a:r>
            <a:r>
              <a:rPr lang="fr-FR" sz="3200" b="1" dirty="0">
                <a:solidFill>
                  <a:srgbClr val="FF0000"/>
                </a:solidFill>
              </a:rPr>
              <a:t>Méthodes diagnostiques des tumeurs :</a:t>
            </a:r>
            <a:endParaRPr lang="fr-FR" sz="32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fr-FR" b="1" dirty="0">
                <a:solidFill>
                  <a:srgbClr val="00B050"/>
                </a:solidFill>
              </a:rPr>
              <a:t>E</a:t>
            </a:r>
            <a:r>
              <a:rPr lang="fr-FR" b="1" dirty="0" smtClean="0">
                <a:solidFill>
                  <a:srgbClr val="00B050"/>
                </a:solidFill>
              </a:rPr>
              <a:t>. La biologie moléculaire :</a:t>
            </a:r>
          </a:p>
          <a:p>
            <a:pPr marL="0" lvl="0" indent="0">
              <a:buNone/>
            </a:pPr>
            <a:r>
              <a:rPr lang="fr-FR" b="1" dirty="0"/>
              <a:t>Les cibles thérapeutiques</a:t>
            </a:r>
            <a:endParaRPr lang="fr-FR" sz="1800" dirty="0"/>
          </a:p>
          <a:p>
            <a:pPr lvl="1"/>
            <a:r>
              <a:rPr lang="fr-FR" sz="2800" b="1" dirty="0" smtClean="0"/>
              <a:t>HER2 </a:t>
            </a:r>
            <a:r>
              <a:rPr lang="fr-FR" sz="2800" dirty="0"/>
              <a:t>dans les cancers du sein (Immunohistochimies et FISH)</a:t>
            </a:r>
          </a:p>
          <a:p>
            <a:pPr lvl="1"/>
            <a:r>
              <a:rPr lang="fr-FR" sz="2800" b="1" dirty="0"/>
              <a:t>C-kit</a:t>
            </a:r>
            <a:r>
              <a:rPr lang="fr-FR" sz="2800" dirty="0"/>
              <a:t> (IHC et mutations) (GIST)</a:t>
            </a:r>
          </a:p>
          <a:p>
            <a:pPr lvl="1"/>
            <a:r>
              <a:rPr lang="fr-FR" sz="2800" b="1" dirty="0"/>
              <a:t>EGFR</a:t>
            </a:r>
            <a:r>
              <a:rPr lang="fr-FR" sz="2800" dirty="0"/>
              <a:t> (IHC, FISH mutations) cancers du poumon et du colon</a:t>
            </a:r>
          </a:p>
          <a:p>
            <a:pPr lvl="1"/>
            <a:r>
              <a:rPr lang="fr-FR" sz="2800" b="1" dirty="0"/>
              <a:t>KRAS</a:t>
            </a:r>
            <a:r>
              <a:rPr lang="fr-FR" sz="2800" dirty="0"/>
              <a:t> dans le cancer du colon </a:t>
            </a:r>
            <a:r>
              <a:rPr lang="fr-FR" sz="2800" dirty="0" smtClean="0"/>
              <a:t>….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67680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3317" y="675861"/>
            <a:ext cx="10765366" cy="54266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II. Généralité :</a:t>
            </a:r>
          </a:p>
          <a:p>
            <a:r>
              <a:rPr lang="fr-FR" b="1" dirty="0" smtClean="0"/>
              <a:t>Définition </a:t>
            </a:r>
            <a:r>
              <a:rPr lang="fr-FR" b="1" dirty="0"/>
              <a:t>de la tumeur :</a:t>
            </a:r>
            <a:endParaRPr lang="fr-FR" dirty="0" smtClean="0"/>
          </a:p>
          <a:p>
            <a:r>
              <a:rPr lang="fr-FR" dirty="0" smtClean="0"/>
              <a:t>Actuellement</a:t>
            </a:r>
            <a:r>
              <a:rPr lang="fr-FR" dirty="0"/>
              <a:t>, le terme de tumeur (synonyme « néoplasme » ou « néoplasie ») désigne une prolifération cellulaire</a:t>
            </a:r>
            <a:r>
              <a:rPr lang="fr-FR" dirty="0">
                <a:solidFill>
                  <a:srgbClr val="FF0000"/>
                </a:solidFill>
              </a:rPr>
              <a:t> excessive </a:t>
            </a:r>
            <a:r>
              <a:rPr lang="fr-FR" dirty="0"/>
              <a:t>aboutissant à une </a:t>
            </a:r>
            <a:r>
              <a:rPr lang="fr-FR" dirty="0">
                <a:solidFill>
                  <a:srgbClr val="FF0000"/>
                </a:solidFill>
              </a:rPr>
              <a:t>masse</a:t>
            </a:r>
            <a:r>
              <a:rPr lang="fr-FR" dirty="0"/>
              <a:t> tissulaire ressemblant plus ou moins au tissu normal homologue </a:t>
            </a:r>
            <a:r>
              <a:rPr lang="fr-FR" dirty="0" smtClean="0"/>
              <a:t>(adulte </a:t>
            </a:r>
            <a:r>
              <a:rPr lang="fr-FR" dirty="0"/>
              <a:t>ou embryonnaire).</a:t>
            </a:r>
          </a:p>
          <a:p>
            <a:endParaRPr lang="fr-FR" dirty="0"/>
          </a:p>
          <a:p>
            <a:r>
              <a:rPr lang="fr-FR" dirty="0"/>
              <a:t>La tumeur a tendance à </a:t>
            </a:r>
            <a:r>
              <a:rPr lang="fr-FR" dirty="0">
                <a:solidFill>
                  <a:srgbClr val="FF0000"/>
                </a:solidFill>
              </a:rPr>
              <a:t>persister</a:t>
            </a:r>
            <a:r>
              <a:rPr lang="fr-FR" dirty="0"/>
              <a:t> et à</a:t>
            </a:r>
            <a:r>
              <a:rPr lang="fr-FR" dirty="0">
                <a:solidFill>
                  <a:srgbClr val="FF0000"/>
                </a:solidFill>
              </a:rPr>
              <a:t> croître</a:t>
            </a:r>
            <a:r>
              <a:rPr lang="fr-FR" dirty="0"/>
              <a:t>, échappant plus ou moins aux </a:t>
            </a:r>
            <a:r>
              <a:rPr lang="fr-FR" dirty="0">
                <a:solidFill>
                  <a:srgbClr val="FF0000"/>
                </a:solidFill>
              </a:rPr>
              <a:t>mécanismes de contrôle </a:t>
            </a:r>
            <a:r>
              <a:rPr lang="fr-FR" dirty="0"/>
              <a:t>de la croissance tissulaire, témoignant ainsi de son </a:t>
            </a:r>
            <a:r>
              <a:rPr lang="fr-FR" dirty="0">
                <a:solidFill>
                  <a:srgbClr val="FF0000"/>
                </a:solidFill>
              </a:rPr>
              <a:t>autonomie biologique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012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7443" y="437322"/>
            <a:ext cx="11436031" cy="560404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Pseudotumeurs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A. Pseudotumeurs inflammatoires</a:t>
            </a:r>
            <a:r>
              <a:rPr lang="fr-FR" b="1" dirty="0">
                <a:solidFill>
                  <a:srgbClr val="00B050"/>
                </a:solidFill>
              </a:rPr>
              <a:t> :</a:t>
            </a:r>
          </a:p>
          <a:p>
            <a:pPr marL="0" indent="0">
              <a:buNone/>
            </a:pPr>
            <a:r>
              <a:rPr lang="fr-FR" dirty="0"/>
              <a:t>Dues à l'œdème, accumulation de cellules inflammatoires.</a:t>
            </a:r>
          </a:p>
          <a:p>
            <a:pPr marL="0" indent="0">
              <a:buNone/>
            </a:pPr>
            <a:r>
              <a:rPr lang="fr-FR" dirty="0"/>
              <a:t>- </a:t>
            </a:r>
            <a:r>
              <a:rPr lang="fr-FR" dirty="0" smtClean="0"/>
              <a:t>Abcès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- Hypertrophie cicatricielle : </a:t>
            </a:r>
            <a:r>
              <a:rPr lang="fr-FR" dirty="0" smtClean="0"/>
              <a:t>chéloïde, </a:t>
            </a:r>
            <a:r>
              <a:rPr lang="fr-FR" dirty="0" err="1" smtClean="0"/>
              <a:t>botryomycome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- Pseudo-polype inflammatoire du colon ou du col </a:t>
            </a:r>
            <a:r>
              <a:rPr lang="fr-FR" dirty="0" smtClean="0"/>
              <a:t>utérin</a:t>
            </a:r>
            <a:endParaRPr lang="fr-FR" dirty="0"/>
          </a:p>
        </p:txBody>
      </p:sp>
      <p:pic>
        <p:nvPicPr>
          <p:cNvPr id="4" name="Picture 2" descr="C:\Users\USER\Pictures\cheloid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76674" y="3559840"/>
            <a:ext cx="4876800" cy="3099378"/>
          </a:xfrm>
          <a:prstGeom prst="rect">
            <a:avLst/>
          </a:prstGeom>
          <a:noFill/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/>
          <a:srcRect b="13738"/>
          <a:stretch/>
        </p:blipFill>
        <p:spPr>
          <a:xfrm>
            <a:off x="1755512" y="3798546"/>
            <a:ext cx="3883094" cy="286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70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655983"/>
            <a:ext cx="10866966" cy="538538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FR" sz="3200" b="1" dirty="0" smtClean="0">
                <a:solidFill>
                  <a:srgbClr val="FF0000"/>
                </a:solidFill>
              </a:rPr>
              <a:t>III. Pseudotumeurs :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B050"/>
                </a:solidFill>
              </a:rPr>
              <a:t>B. Pseudotumeurs </a:t>
            </a:r>
            <a:r>
              <a:rPr lang="fr-FR" b="1" dirty="0" err="1">
                <a:solidFill>
                  <a:srgbClr val="00B050"/>
                </a:solidFill>
              </a:rPr>
              <a:t>rétentionnelles</a:t>
            </a:r>
            <a:r>
              <a:rPr lang="fr-FR" b="1" dirty="0">
                <a:solidFill>
                  <a:srgbClr val="00B050"/>
                </a:solidFill>
              </a:rPr>
              <a:t> : </a:t>
            </a:r>
          </a:p>
          <a:p>
            <a:pPr marL="0" indent="0">
              <a:buNone/>
            </a:pPr>
            <a:r>
              <a:rPr lang="fr-FR" dirty="0" smtClean="0"/>
              <a:t>Dues </a:t>
            </a:r>
            <a:r>
              <a:rPr lang="fr-FR" dirty="0"/>
              <a:t>à l'obstruction du canal excréteur d'une glande, avec distension d'une cavité glandulaire : kystes. 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4" name="Picture 3" descr="C:\Users\USER\Pictures\kyst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3062604"/>
            <a:ext cx="2474786" cy="1908168"/>
          </a:xfrm>
          <a:prstGeom prst="rect">
            <a:avLst/>
          </a:prstGeom>
          <a:noFill/>
        </p:spPr>
      </p:pic>
      <p:pic>
        <p:nvPicPr>
          <p:cNvPr id="5" name="Picture 2" descr="C:\Users\USER\Pictures\18975601-kyste-sebac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04049"/>
            <a:ext cx="4286250" cy="3209925"/>
          </a:xfrm>
          <a:prstGeom prst="rect">
            <a:avLst/>
          </a:prstGeom>
          <a:noFill/>
        </p:spPr>
      </p:pic>
      <p:pic>
        <p:nvPicPr>
          <p:cNvPr id="6" name="Picture 4" descr="C:\Users\USER\Pictures\anabib_1695_mac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8902" y="3777008"/>
            <a:ext cx="3357586" cy="25137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243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2845</TotalTime>
  <Words>1495</Words>
  <Application>Microsoft Office PowerPoint</Application>
  <PresentationFormat>Grand écran</PresentationFormat>
  <Paragraphs>520</Paragraphs>
  <Slides>64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71" baseType="lpstr">
      <vt:lpstr>宋体</vt:lpstr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Tableau comparatif entre les tumeurs bénignes et celles malignes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plan du cour </vt:lpstr>
      <vt:lpstr>Présentation PowerPoint</vt:lpstr>
      <vt:lpstr>Présentation PowerPoint</vt:lpstr>
      <vt:lpstr>Présentation PowerPoint</vt:lpstr>
      <vt:lpstr>II. Les nomenclatures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II. Les nomenclatures :  Classification de quelques tumeurs épithéliales :</vt:lpstr>
      <vt:lpstr>II. Les nomenclatures : Classification de quelques tumeurs conjonctives :</vt:lpstr>
      <vt:lpstr>II. Les nomenclatures :  Classification de quelques tumeurs des tissus hématopoïétiques :</vt:lpstr>
      <vt:lpstr>III. Les nomenclatures : Classification de quelques tumeurs dérivées d’autres tissus :</vt:lpstr>
      <vt:lpstr>III. Les nomenclatures : Classification des tumeurs du tissu germinal et des annexes embryonnaires 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glande mammaire</dc:title>
  <cp:lastModifiedBy>HP</cp:lastModifiedBy>
  <cp:revision>184</cp:revision>
  <dcterms:modified xsi:type="dcterms:W3CDTF">2023-12-20T11:21:26Z</dcterms:modified>
</cp:coreProperties>
</file>