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82" r:id="rId3"/>
    <p:sldId id="283" r:id="rId4"/>
    <p:sldId id="284" r:id="rId5"/>
    <p:sldId id="327" r:id="rId6"/>
    <p:sldId id="287" r:id="rId7"/>
    <p:sldId id="288" r:id="rId8"/>
    <p:sldId id="313" r:id="rId9"/>
    <p:sldId id="289" r:id="rId10"/>
    <p:sldId id="290" r:id="rId11"/>
    <p:sldId id="291" r:id="rId12"/>
    <p:sldId id="266" r:id="rId13"/>
    <p:sldId id="292" r:id="rId14"/>
    <p:sldId id="294" r:id="rId15"/>
    <p:sldId id="295" r:id="rId16"/>
    <p:sldId id="330" r:id="rId17"/>
    <p:sldId id="300" r:id="rId18"/>
    <p:sldId id="301" r:id="rId19"/>
    <p:sldId id="302" r:id="rId20"/>
    <p:sldId id="334" r:id="rId21"/>
    <p:sldId id="335" r:id="rId22"/>
    <p:sldId id="336" r:id="rId23"/>
    <p:sldId id="303" r:id="rId24"/>
    <p:sldId id="296" r:id="rId25"/>
    <p:sldId id="310" r:id="rId26"/>
    <p:sldId id="311" r:id="rId27"/>
    <p:sldId id="326" r:id="rId28"/>
    <p:sldId id="323" r:id="rId29"/>
    <p:sldId id="324" r:id="rId30"/>
    <p:sldId id="325" r:id="rId31"/>
    <p:sldId id="314" r:id="rId32"/>
    <p:sldId id="317" r:id="rId33"/>
    <p:sldId id="319" r:id="rId34"/>
    <p:sldId id="320" r:id="rId35"/>
    <p:sldId id="298" r:id="rId3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43BC"/>
    <a:srgbClr val="FA9C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FB87AF-7389-4AE3-9088-76D474969342}" type="doc">
      <dgm:prSet loTypeId="urn:microsoft.com/office/officeart/2005/8/layout/process2" loCatId="process" qsTypeId="urn:microsoft.com/office/officeart/2005/8/quickstyle/simple5" qsCatId="simple" csTypeId="urn:microsoft.com/office/officeart/2005/8/colors/accent3_2" csCatId="accent3" phldr="1"/>
      <dgm:spPr/>
    </dgm:pt>
    <dgm:pt modelId="{F2E0204C-3647-43C2-9ADA-227CA2FAD8E4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Proto-oncogènes</a:t>
          </a:r>
        </a:p>
      </dgm:t>
    </dgm:pt>
    <dgm:pt modelId="{50CD801D-4C44-44D2-A1FD-76BCF61D857C}" type="parTrans" cxnId="{6ED78A36-A8DE-49AA-9CB9-B2B827B2FC0F}">
      <dgm:prSet/>
      <dgm:spPr/>
      <dgm:t>
        <a:bodyPr/>
        <a:lstStyle/>
        <a:p>
          <a:endParaRPr lang="fr-FR"/>
        </a:p>
      </dgm:t>
    </dgm:pt>
    <dgm:pt modelId="{F3B0DA27-8FAD-4114-8906-58CC54738907}" type="sibTrans" cxnId="{6ED78A36-A8DE-49AA-9CB9-B2B827B2FC0F}">
      <dgm:prSet/>
      <dgm:spPr/>
      <dgm:t>
        <a:bodyPr/>
        <a:lstStyle/>
        <a:p>
          <a:endParaRPr lang="fr-FR"/>
        </a:p>
      </dgm:t>
    </dgm:pt>
    <dgm:pt modelId="{A0D2789D-FB72-4338-A657-687FA784FC5F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Oncogènes</a:t>
          </a:r>
        </a:p>
      </dgm:t>
    </dgm:pt>
    <dgm:pt modelId="{3C5051DE-2EDD-44C7-8DB8-58B8EE82808A}" type="parTrans" cxnId="{3AE4AEAA-F3BE-4878-8272-2A832530BB2E}">
      <dgm:prSet/>
      <dgm:spPr/>
      <dgm:t>
        <a:bodyPr/>
        <a:lstStyle/>
        <a:p>
          <a:endParaRPr lang="fr-FR"/>
        </a:p>
      </dgm:t>
    </dgm:pt>
    <dgm:pt modelId="{E3D3C75D-CF75-485A-B994-C645525F8F89}" type="sibTrans" cxnId="{3AE4AEAA-F3BE-4878-8272-2A832530BB2E}">
      <dgm:prSet/>
      <dgm:spPr/>
      <dgm:t>
        <a:bodyPr/>
        <a:lstStyle/>
        <a:p>
          <a:endParaRPr lang="fr-FR"/>
        </a:p>
      </dgm:t>
    </dgm:pt>
    <dgm:pt modelId="{5F7ADA3E-8FE3-4820-A044-A88555DD270C}" type="pres">
      <dgm:prSet presAssocID="{1AFB87AF-7389-4AE3-9088-76D474969342}" presName="linearFlow" presStyleCnt="0">
        <dgm:presLayoutVars>
          <dgm:resizeHandles val="exact"/>
        </dgm:presLayoutVars>
      </dgm:prSet>
      <dgm:spPr/>
    </dgm:pt>
    <dgm:pt modelId="{92FA4FB9-FADA-450F-93AC-CBDCC5ADFA02}" type="pres">
      <dgm:prSet presAssocID="{F2E0204C-3647-43C2-9ADA-227CA2FAD8E4}" presName="node" presStyleLbl="node1" presStyleIdx="0" presStyleCnt="2" custScaleY="2558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C058DC-8790-48AD-AF2F-A01A0121837C}" type="pres">
      <dgm:prSet presAssocID="{F3B0DA27-8FAD-4114-8906-58CC54738907}" presName="sibTrans" presStyleLbl="sibTrans2D1" presStyleIdx="0" presStyleCnt="1" custScaleX="110898" custScaleY="43395" custLinFactNeighborX="108" custLinFactNeighborY="-1727"/>
      <dgm:spPr/>
      <dgm:t>
        <a:bodyPr/>
        <a:lstStyle/>
        <a:p>
          <a:endParaRPr lang="fr-FR"/>
        </a:p>
      </dgm:t>
    </dgm:pt>
    <dgm:pt modelId="{71B624A0-C4EB-4F3F-A3DE-4409ABDD0FFC}" type="pres">
      <dgm:prSet presAssocID="{F3B0DA27-8FAD-4114-8906-58CC54738907}" presName="connectorText" presStyleLbl="sibTrans2D1" presStyleIdx="0" presStyleCnt="1"/>
      <dgm:spPr/>
      <dgm:t>
        <a:bodyPr/>
        <a:lstStyle/>
        <a:p>
          <a:endParaRPr lang="fr-FR"/>
        </a:p>
      </dgm:t>
    </dgm:pt>
    <dgm:pt modelId="{73C5C706-09CE-4666-BC70-586E3F41751F}" type="pres">
      <dgm:prSet presAssocID="{A0D2789D-FB72-4338-A657-687FA784FC5F}" presName="node" presStyleLbl="node1" presStyleIdx="1" presStyleCnt="2" custScaleY="2645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3D8BEA6-103F-47AD-A364-55E18154FE61}" type="presOf" srcId="{1AFB87AF-7389-4AE3-9088-76D474969342}" destId="{5F7ADA3E-8FE3-4820-A044-A88555DD270C}" srcOrd="0" destOrd="0" presId="urn:microsoft.com/office/officeart/2005/8/layout/process2"/>
    <dgm:cxn modelId="{9D7EA1DD-201F-42A6-8F97-04DC46A83BAA}" type="presOf" srcId="{F3B0DA27-8FAD-4114-8906-58CC54738907}" destId="{73C058DC-8790-48AD-AF2F-A01A0121837C}" srcOrd="0" destOrd="0" presId="urn:microsoft.com/office/officeart/2005/8/layout/process2"/>
    <dgm:cxn modelId="{49A9AB3D-2B76-46E4-B126-555C850AF1A9}" type="presOf" srcId="{F3B0DA27-8FAD-4114-8906-58CC54738907}" destId="{71B624A0-C4EB-4F3F-A3DE-4409ABDD0FFC}" srcOrd="1" destOrd="0" presId="urn:microsoft.com/office/officeart/2005/8/layout/process2"/>
    <dgm:cxn modelId="{3AE4AEAA-F3BE-4878-8272-2A832530BB2E}" srcId="{1AFB87AF-7389-4AE3-9088-76D474969342}" destId="{A0D2789D-FB72-4338-A657-687FA784FC5F}" srcOrd="1" destOrd="0" parTransId="{3C5051DE-2EDD-44C7-8DB8-58B8EE82808A}" sibTransId="{E3D3C75D-CF75-485A-B994-C645525F8F89}"/>
    <dgm:cxn modelId="{1ACD1DA6-F8AB-4377-B4CA-B89630D5273E}" type="presOf" srcId="{F2E0204C-3647-43C2-9ADA-227CA2FAD8E4}" destId="{92FA4FB9-FADA-450F-93AC-CBDCC5ADFA02}" srcOrd="0" destOrd="0" presId="urn:microsoft.com/office/officeart/2005/8/layout/process2"/>
    <dgm:cxn modelId="{6ED78A36-A8DE-49AA-9CB9-B2B827B2FC0F}" srcId="{1AFB87AF-7389-4AE3-9088-76D474969342}" destId="{F2E0204C-3647-43C2-9ADA-227CA2FAD8E4}" srcOrd="0" destOrd="0" parTransId="{50CD801D-4C44-44D2-A1FD-76BCF61D857C}" sibTransId="{F3B0DA27-8FAD-4114-8906-58CC54738907}"/>
    <dgm:cxn modelId="{7C53CC8B-B7DB-48E2-B271-6F6CDA3781F0}" type="presOf" srcId="{A0D2789D-FB72-4338-A657-687FA784FC5F}" destId="{73C5C706-09CE-4666-BC70-586E3F41751F}" srcOrd="0" destOrd="0" presId="urn:microsoft.com/office/officeart/2005/8/layout/process2"/>
    <dgm:cxn modelId="{0E5BF573-C358-488A-B8AF-E9E3F2D61CA1}" type="presParOf" srcId="{5F7ADA3E-8FE3-4820-A044-A88555DD270C}" destId="{92FA4FB9-FADA-450F-93AC-CBDCC5ADFA02}" srcOrd="0" destOrd="0" presId="urn:microsoft.com/office/officeart/2005/8/layout/process2"/>
    <dgm:cxn modelId="{52B11933-E2FB-47AE-848F-0C4936C16EBB}" type="presParOf" srcId="{5F7ADA3E-8FE3-4820-A044-A88555DD270C}" destId="{73C058DC-8790-48AD-AF2F-A01A0121837C}" srcOrd="1" destOrd="0" presId="urn:microsoft.com/office/officeart/2005/8/layout/process2"/>
    <dgm:cxn modelId="{4B2B5FCC-9F1B-4C39-94DE-77C5BCD6EBBA}" type="presParOf" srcId="{73C058DC-8790-48AD-AF2F-A01A0121837C}" destId="{71B624A0-C4EB-4F3F-A3DE-4409ABDD0FFC}" srcOrd="0" destOrd="0" presId="urn:microsoft.com/office/officeart/2005/8/layout/process2"/>
    <dgm:cxn modelId="{71B2E302-907A-4A86-A1F5-588C2E38633B}" type="presParOf" srcId="{5F7ADA3E-8FE3-4820-A044-A88555DD270C}" destId="{73C5C706-09CE-4666-BC70-586E3F41751F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A4FB9-FADA-450F-93AC-CBDCC5ADFA02}">
      <dsp:nvSpPr>
        <dsp:cNvPr id="0" name=""/>
        <dsp:cNvSpPr/>
      </dsp:nvSpPr>
      <dsp:spPr>
        <a:xfrm>
          <a:off x="0" y="1278"/>
          <a:ext cx="6779096" cy="11138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500" kern="1200" dirty="0">
              <a:solidFill>
                <a:schemeClr val="tx1"/>
              </a:solidFill>
            </a:rPr>
            <a:t>Proto-oncogènes</a:t>
          </a:r>
        </a:p>
      </dsp:txBody>
      <dsp:txXfrm>
        <a:off x="32624" y="33902"/>
        <a:ext cx="6713848" cy="1048624"/>
      </dsp:txXfrm>
    </dsp:sp>
    <dsp:sp modelId="{73C058DC-8790-48AD-AF2F-A01A0121837C}">
      <dsp:nvSpPr>
        <dsp:cNvPr id="0" name=""/>
        <dsp:cNvSpPr/>
      </dsp:nvSpPr>
      <dsp:spPr>
        <a:xfrm rot="5400000">
          <a:off x="2485976" y="1744688"/>
          <a:ext cx="1810668" cy="8502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3600" kern="1200"/>
        </a:p>
      </dsp:txBody>
      <dsp:txXfrm rot="-5400000">
        <a:off x="3136242" y="1264469"/>
        <a:ext cx="510137" cy="1555599"/>
      </dsp:txXfrm>
    </dsp:sp>
    <dsp:sp modelId="{73C5C706-09CE-4666-BC70-586E3F41751F}">
      <dsp:nvSpPr>
        <dsp:cNvPr id="0" name=""/>
        <dsp:cNvSpPr/>
      </dsp:nvSpPr>
      <dsp:spPr>
        <a:xfrm>
          <a:off x="0" y="3292129"/>
          <a:ext cx="6779096" cy="11517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500" kern="1200" dirty="0">
              <a:solidFill>
                <a:schemeClr val="tx1"/>
              </a:solidFill>
            </a:rPr>
            <a:t>Oncogènes</a:t>
          </a:r>
        </a:p>
      </dsp:txBody>
      <dsp:txXfrm>
        <a:off x="33732" y="3325861"/>
        <a:ext cx="6711632" cy="10842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82B7C-7B0C-46F5-A905-D8996FEE166E}" type="datetimeFigureOut">
              <a:rPr lang="fr-FR" smtClean="0"/>
              <a:t>10/01/2024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BA2DD-892E-4744-954E-F893203253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4598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5BA2DD-892E-4744-954E-F893203253B5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047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8E6D-2176-4E4D-AD36-64974E1D255D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4468C-2653-43B4-AB3B-FAB6C48F12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23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8E6D-2176-4E4D-AD36-64974E1D255D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4468C-2653-43B4-AB3B-FAB6C48F12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9038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8E6D-2176-4E4D-AD36-64974E1D255D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4468C-2653-43B4-AB3B-FAB6C48F12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458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8E6D-2176-4E4D-AD36-64974E1D255D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4468C-2653-43B4-AB3B-FAB6C48F12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625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8E6D-2176-4E4D-AD36-64974E1D255D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4468C-2653-43B4-AB3B-FAB6C48F12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1180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8E6D-2176-4E4D-AD36-64974E1D255D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4468C-2653-43B4-AB3B-FAB6C48F12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2257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8E6D-2176-4E4D-AD36-64974E1D255D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4468C-2653-43B4-AB3B-FAB6C48F12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0448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8E6D-2176-4E4D-AD36-64974E1D255D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4468C-2653-43B4-AB3B-FAB6C48F12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4959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8E6D-2176-4E4D-AD36-64974E1D255D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4468C-2653-43B4-AB3B-FAB6C48F12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2576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8E6D-2176-4E4D-AD36-64974E1D255D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4468C-2653-43B4-AB3B-FAB6C48F12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4281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8E6D-2176-4E4D-AD36-64974E1D255D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4468C-2653-43B4-AB3B-FAB6C48F12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540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68E6D-2176-4E4D-AD36-64974E1D255D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4468C-2653-43B4-AB3B-FAB6C48F121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0336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81336" y="764704"/>
            <a:ext cx="7245424" cy="3033291"/>
          </a:xfrm>
          <a:solidFill>
            <a:srgbClr val="FA9CF3"/>
          </a:solidFill>
          <a:ln w="381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sz="7200" b="1" dirty="0"/>
              <a:t>La </a:t>
            </a:r>
            <a:r>
              <a:rPr lang="fr-FR" sz="7200" b="1" dirty="0" smtClean="0"/>
              <a:t>carcinogénèse</a:t>
            </a:r>
            <a:br>
              <a:rPr lang="fr-FR" sz="7200" b="1" dirty="0" smtClean="0"/>
            </a:br>
            <a:r>
              <a:rPr lang="fr-FR" sz="7200" b="1" dirty="0" smtClean="0"/>
              <a:t>Les étiologies du Cancer</a:t>
            </a:r>
            <a:endParaRPr lang="fr-FR" sz="72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03648" y="4941168"/>
            <a:ext cx="6400800" cy="1224136"/>
          </a:xfrm>
        </p:spPr>
        <p:txBody>
          <a:bodyPr>
            <a:normAutofit lnSpcReduction="10000"/>
          </a:bodyPr>
          <a:lstStyle/>
          <a:p>
            <a:r>
              <a:rPr lang="fr-FR" sz="2400" b="1" dirty="0"/>
              <a:t>DR.C.BENCHARIF</a:t>
            </a:r>
          </a:p>
          <a:p>
            <a:r>
              <a:rPr lang="fr-FR" sz="2400" b="1" dirty="0"/>
              <a:t>Maitre-assistante au CHU de BEJAIA</a:t>
            </a:r>
          </a:p>
          <a:p>
            <a:r>
              <a:rPr lang="fr-FR" sz="2400" b="1" dirty="0"/>
              <a:t>Année </a:t>
            </a:r>
            <a:r>
              <a:rPr lang="fr-FR" sz="2400" b="1" dirty="0" smtClean="0"/>
              <a:t>2023/2024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64654" y="548680"/>
            <a:ext cx="8155818" cy="549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ED43BC"/>
                </a:solidFill>
              </a:rPr>
              <a:t>IV. Les </a:t>
            </a:r>
            <a:r>
              <a:rPr lang="fr-FR" sz="3200" b="1" dirty="0">
                <a:solidFill>
                  <a:srgbClr val="ED43BC"/>
                </a:solidFill>
              </a:rPr>
              <a:t>cibles moléculaires de la carcinogénèse :</a:t>
            </a:r>
            <a:endParaRPr lang="fr-FR" sz="3200" dirty="0" smtClean="0">
              <a:solidFill>
                <a:srgbClr val="ED43BC"/>
              </a:solidFill>
            </a:endParaRPr>
          </a:p>
          <a:p>
            <a:r>
              <a:rPr lang="fr-FR" sz="2800" dirty="0" smtClean="0"/>
              <a:t>Trois </a:t>
            </a:r>
            <a:r>
              <a:rPr lang="fr-FR" sz="2800" dirty="0"/>
              <a:t>types de gènes sont atteints par les altérations génétiques observés au cours des différents stades de la carcinogénèse :</a:t>
            </a:r>
          </a:p>
          <a:p>
            <a:endParaRPr lang="fr-FR" sz="28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800" dirty="0">
                <a:solidFill>
                  <a:srgbClr val="FF0000"/>
                </a:solidFill>
              </a:rPr>
              <a:t>Les </a:t>
            </a:r>
            <a:r>
              <a:rPr lang="fr-FR" sz="2800" dirty="0" smtClean="0">
                <a:solidFill>
                  <a:srgbClr val="FF0000"/>
                </a:solidFill>
              </a:rPr>
              <a:t>oncogènes (proto-oncogène)</a:t>
            </a:r>
            <a:endParaRPr lang="fr-FR" sz="2800" dirty="0">
              <a:solidFill>
                <a:srgbClr val="FF0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fr-FR" sz="2800" dirty="0">
              <a:solidFill>
                <a:srgbClr val="FF0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800" dirty="0">
                <a:solidFill>
                  <a:srgbClr val="FF0000"/>
                </a:solidFill>
              </a:rPr>
              <a:t>Les </a:t>
            </a:r>
            <a:r>
              <a:rPr lang="fr-FR" sz="2800" dirty="0" smtClean="0">
                <a:solidFill>
                  <a:srgbClr val="FF0000"/>
                </a:solidFill>
              </a:rPr>
              <a:t>gènes suppresseurs </a:t>
            </a:r>
            <a:r>
              <a:rPr lang="fr-FR" sz="2800" dirty="0">
                <a:solidFill>
                  <a:srgbClr val="FF0000"/>
                </a:solidFill>
              </a:rPr>
              <a:t>de tumeurs (anti-oncogène</a:t>
            </a:r>
            <a:r>
              <a:rPr lang="fr-FR" sz="2800" dirty="0" smtClean="0">
                <a:solidFill>
                  <a:srgbClr val="FF0000"/>
                </a:solidFill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fr-FR" sz="2800" dirty="0">
              <a:solidFill>
                <a:srgbClr val="FF0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800" dirty="0" smtClean="0">
                <a:solidFill>
                  <a:srgbClr val="FF0000"/>
                </a:solidFill>
              </a:rPr>
              <a:t>Les </a:t>
            </a:r>
            <a:r>
              <a:rPr lang="fr-FR" sz="2800" dirty="0">
                <a:solidFill>
                  <a:srgbClr val="FF0000"/>
                </a:solidFill>
              </a:rPr>
              <a:t>gènes réparateurs de </a:t>
            </a:r>
            <a:r>
              <a:rPr lang="fr-FR" sz="2800" dirty="0" smtClean="0">
                <a:solidFill>
                  <a:srgbClr val="FF0000"/>
                </a:solidFill>
              </a:rPr>
              <a:t>l’ADN (</a:t>
            </a:r>
            <a:r>
              <a:rPr lang="fr-FR" sz="2800" dirty="0">
                <a:solidFill>
                  <a:srgbClr val="FF0000"/>
                </a:solidFill>
                <a:cs typeface="Arial" pitchFamily="34" charset="0"/>
              </a:rPr>
              <a:t>Les gènes de maintien de l’intégrité </a:t>
            </a:r>
            <a:r>
              <a:rPr lang="fr-FR" sz="2800" dirty="0" smtClean="0">
                <a:solidFill>
                  <a:srgbClr val="FF0000"/>
                </a:solidFill>
                <a:cs typeface="Arial" pitchFamily="34" charset="0"/>
              </a:rPr>
              <a:t>cellulaire)</a:t>
            </a:r>
            <a:endParaRPr lang="fr-FR" sz="2800" dirty="0">
              <a:solidFill>
                <a:srgbClr val="FF0000"/>
              </a:solidFill>
            </a:endParaRP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277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692696"/>
            <a:ext cx="8352927" cy="57606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rgbClr val="ED43BC"/>
                </a:solidFill>
              </a:rPr>
              <a:t>IV. Les cibles moléculaires de la carcinogénèse :</a:t>
            </a:r>
            <a:endParaRPr lang="fr-FR" sz="3200" dirty="0">
              <a:solidFill>
                <a:srgbClr val="ED43BC"/>
              </a:solidFill>
            </a:endParaRPr>
          </a:p>
          <a:p>
            <a:pPr marL="342900" lvl="1" indent="0" algn="ctr">
              <a:buNone/>
            </a:pPr>
            <a:r>
              <a:rPr lang="fr-FR" sz="2800" b="1" dirty="0" smtClean="0">
                <a:solidFill>
                  <a:srgbClr val="FF0000"/>
                </a:solidFill>
              </a:rPr>
              <a:t>Les </a:t>
            </a:r>
            <a:r>
              <a:rPr lang="fr-FR" sz="2800" b="1" dirty="0">
                <a:solidFill>
                  <a:srgbClr val="FF0000"/>
                </a:solidFill>
              </a:rPr>
              <a:t>oncogènes</a:t>
            </a:r>
            <a:endParaRPr lang="fr-FR" sz="2800" b="1" dirty="0"/>
          </a:p>
          <a:p>
            <a:r>
              <a:rPr lang="fr-FR" sz="2800" dirty="0"/>
              <a:t>Les proto-oncogènes sont des gènes présents à l’état normal, responsables de la croissance et de la différenciation cellulaire.</a:t>
            </a:r>
          </a:p>
          <a:p>
            <a:endParaRPr lang="fr-FR" sz="2800" dirty="0"/>
          </a:p>
          <a:p>
            <a:r>
              <a:rPr lang="fr-FR" sz="2800" dirty="0"/>
              <a:t>Ces gènes normaux lorsqu’ils sont remaniés et/ou sur exprimés deviennent des oncogènes.</a:t>
            </a:r>
          </a:p>
          <a:p>
            <a:endParaRPr lang="fr-FR" sz="2800" dirty="0"/>
          </a:p>
          <a:p>
            <a:r>
              <a:rPr lang="fr-FR" sz="2800" dirty="0"/>
              <a:t>Les oncogènes induisent l’apparition et/ou le développement d’une tumeur.</a:t>
            </a:r>
          </a:p>
          <a:p>
            <a:r>
              <a:rPr lang="fr-FR" sz="2800" b="1" dirty="0"/>
              <a:t>Exemples d’oncogènes 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800" b="1" dirty="0"/>
              <a:t>C-</a:t>
            </a:r>
            <a:r>
              <a:rPr lang="fr-FR" sz="2800" b="1" dirty="0" err="1"/>
              <a:t>Myc</a:t>
            </a:r>
            <a:r>
              <a:rPr lang="fr-FR" sz="2800" b="1" dirty="0"/>
              <a:t> : </a:t>
            </a:r>
            <a:r>
              <a:rPr lang="fr-FR" sz="2800" dirty="0"/>
              <a:t>lymphome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800" b="1" dirty="0" smtClean="0"/>
              <a:t>RAS </a:t>
            </a:r>
            <a:r>
              <a:rPr lang="fr-FR" sz="2800" b="1" dirty="0"/>
              <a:t>: </a:t>
            </a:r>
            <a:r>
              <a:rPr lang="fr-FR" sz="2800" dirty="0" smtClean="0"/>
              <a:t>sein</a:t>
            </a:r>
            <a:r>
              <a:rPr lang="fr-FR" sz="2800" dirty="0"/>
              <a:t>, vessie, poumon</a:t>
            </a:r>
          </a:p>
        </p:txBody>
      </p:sp>
    </p:spTree>
    <p:extLst>
      <p:ext uri="{BB962C8B-B14F-4D97-AF65-F5344CB8AC3E}">
        <p14:creationId xmlns:p14="http://schemas.microsoft.com/office/powerpoint/2010/main" val="133039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0656852"/>
              </p:ext>
            </p:extLst>
          </p:nvPr>
        </p:nvGraphicFramePr>
        <p:xfrm>
          <a:off x="467544" y="365126"/>
          <a:ext cx="6779096" cy="4445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llipse 4"/>
          <p:cNvSpPr/>
          <p:nvPr/>
        </p:nvSpPr>
        <p:spPr>
          <a:xfrm>
            <a:off x="971600" y="1988840"/>
            <a:ext cx="2428892" cy="857256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Remaniements</a:t>
            </a:r>
          </a:p>
          <a:p>
            <a:pPr algn="ctr"/>
            <a:r>
              <a:rPr lang="fr-FR" dirty="0"/>
              <a:t>Surexpression </a:t>
            </a:r>
          </a:p>
        </p:txBody>
      </p:sp>
      <p:sp>
        <p:nvSpPr>
          <p:cNvPr id="3" name="Explosion 2 2"/>
          <p:cNvSpPr/>
          <p:nvPr/>
        </p:nvSpPr>
        <p:spPr>
          <a:xfrm>
            <a:off x="2843808" y="3943772"/>
            <a:ext cx="6895678" cy="288032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C00000"/>
                </a:solidFill>
              </a:rPr>
              <a:t>L’atteinte d’une </a:t>
            </a:r>
            <a:r>
              <a:rPr lang="fr-FR" sz="2000" b="1" u="sng" dirty="0">
                <a:solidFill>
                  <a:srgbClr val="C00000"/>
                </a:solidFill>
              </a:rPr>
              <a:t>seule</a:t>
            </a:r>
            <a:r>
              <a:rPr lang="fr-FR" sz="2000" b="1" dirty="0">
                <a:solidFill>
                  <a:srgbClr val="C00000"/>
                </a:solidFill>
              </a:rPr>
              <a:t> copie d’un proto-oncogène est suffisante (effet dominant).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548680"/>
            <a:ext cx="8352928" cy="597666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sz="3500" b="1" dirty="0">
                <a:solidFill>
                  <a:srgbClr val="ED43BC"/>
                </a:solidFill>
              </a:rPr>
              <a:t>IV. Les cibles moléculaires de la carcinogénèse :</a:t>
            </a:r>
            <a:endParaRPr lang="fr-FR" sz="3500" dirty="0">
              <a:solidFill>
                <a:srgbClr val="ED43BC"/>
              </a:solidFill>
            </a:endParaRPr>
          </a:p>
          <a:p>
            <a:pPr marL="0" indent="0" algn="ctr">
              <a:buNone/>
            </a:pPr>
            <a:endParaRPr lang="fr-FR" sz="36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fr-FR" sz="3000" b="1" dirty="0" smtClean="0">
                <a:solidFill>
                  <a:srgbClr val="FF0000"/>
                </a:solidFill>
              </a:rPr>
              <a:t>Les </a:t>
            </a:r>
            <a:r>
              <a:rPr lang="fr-FR" sz="3000" b="1" dirty="0">
                <a:solidFill>
                  <a:srgbClr val="FF0000"/>
                </a:solidFill>
              </a:rPr>
              <a:t>gènes suppresseurs de tumeur</a:t>
            </a:r>
          </a:p>
          <a:p>
            <a:r>
              <a:rPr lang="fr-FR" sz="3000" dirty="0"/>
              <a:t>Les gènes suppresseurs de </a:t>
            </a:r>
            <a:r>
              <a:rPr lang="fr-FR" sz="3000" dirty="0"/>
              <a:t>tumeur (</a:t>
            </a:r>
            <a:r>
              <a:rPr lang="fr-FR" sz="3000" dirty="0" smtClean="0"/>
              <a:t>anti-oncogène)</a:t>
            </a:r>
            <a:r>
              <a:rPr lang="fr-FR" sz="3000" b="1" dirty="0" smtClean="0"/>
              <a:t> </a:t>
            </a:r>
            <a:r>
              <a:rPr lang="fr-FR" sz="3000" dirty="0"/>
              <a:t>: sont des inhibiteurs de la croissance cellulaire. </a:t>
            </a:r>
          </a:p>
          <a:p>
            <a:endParaRPr lang="fr-FR" sz="3000" dirty="0" smtClean="0"/>
          </a:p>
          <a:p>
            <a:r>
              <a:rPr lang="fr-FR" sz="3000" dirty="0" smtClean="0"/>
              <a:t>L'inactivation du produit de ces gènes par perte de fonction </a:t>
            </a:r>
            <a:r>
              <a:rPr lang="fr-FR" sz="3000" b="1" dirty="0" err="1" smtClean="0"/>
              <a:t>biallélique</a:t>
            </a:r>
            <a:r>
              <a:rPr lang="fr-FR" sz="3000" dirty="0" smtClean="0"/>
              <a:t> se traduit par l'absence d'un signal de non-prolifération  cellulaire : il s'agit d'une perte de fonction.</a:t>
            </a:r>
          </a:p>
          <a:p>
            <a:r>
              <a:rPr lang="fr-FR" sz="3000" dirty="0" smtClean="0"/>
              <a:t>Le </a:t>
            </a:r>
            <a:r>
              <a:rPr lang="fr-FR" sz="3000" dirty="0"/>
              <a:t>premier anti-oncogène décrit est le gène </a:t>
            </a:r>
            <a:r>
              <a:rPr lang="fr-FR" sz="3000" b="1" dirty="0">
                <a:solidFill>
                  <a:srgbClr val="C00000"/>
                </a:solidFill>
              </a:rPr>
              <a:t>Rb</a:t>
            </a:r>
            <a:r>
              <a:rPr lang="fr-FR" sz="3000" dirty="0"/>
              <a:t> du </a:t>
            </a:r>
            <a:r>
              <a:rPr lang="fr-FR" sz="3000" b="1" dirty="0">
                <a:solidFill>
                  <a:srgbClr val="C00000"/>
                </a:solidFill>
              </a:rPr>
              <a:t>rétinoblastome.</a:t>
            </a:r>
          </a:p>
          <a:p>
            <a:endParaRPr lang="fr-FR" sz="3000" b="1" dirty="0">
              <a:solidFill>
                <a:srgbClr val="C00000"/>
              </a:solidFill>
            </a:endParaRPr>
          </a:p>
          <a:p>
            <a:r>
              <a:rPr lang="fr-FR" sz="3000" dirty="0"/>
              <a:t>L’anti-oncogène le plus souvent impliqué est la </a:t>
            </a:r>
            <a:r>
              <a:rPr lang="fr-FR" sz="3000" b="1" dirty="0">
                <a:solidFill>
                  <a:srgbClr val="C00000"/>
                </a:solidFill>
              </a:rPr>
              <a:t>P53</a:t>
            </a:r>
            <a:r>
              <a:rPr lang="fr-FR" sz="3000" dirty="0"/>
              <a:t> : dans de très nombreux cancers</a:t>
            </a:r>
            <a:r>
              <a:rPr lang="fr-FR" sz="3000" dirty="0" smtClean="0"/>
              <a:t>.</a:t>
            </a:r>
            <a:endParaRPr lang="fr-FR" sz="3000" dirty="0"/>
          </a:p>
          <a:p>
            <a:pPr marL="342900" lvl="1" indent="0" algn="ctr">
              <a:buNone/>
            </a:pPr>
            <a:endParaRPr lang="fr-FR" sz="3000" b="1" dirty="0"/>
          </a:p>
        </p:txBody>
      </p:sp>
    </p:spTree>
    <p:extLst>
      <p:ext uri="{BB962C8B-B14F-4D97-AF65-F5344CB8AC3E}">
        <p14:creationId xmlns:p14="http://schemas.microsoft.com/office/powerpoint/2010/main" val="309493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836712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3600" b="1" dirty="0">
                <a:solidFill>
                  <a:srgbClr val="FF0000"/>
                </a:solidFill>
              </a:rPr>
              <a:t>Les gènes suppresseurs de </a:t>
            </a:r>
            <a:r>
              <a:rPr lang="fr-FR" sz="3600" b="1" dirty="0" smtClean="0">
                <a:solidFill>
                  <a:srgbClr val="FF0000"/>
                </a:solidFill>
              </a:rPr>
              <a:t>tumeur</a:t>
            </a:r>
          </a:p>
          <a:p>
            <a:pPr marL="0" indent="0" algn="ctr">
              <a:buNone/>
            </a:pPr>
            <a:r>
              <a:rPr lang="fr-FR" sz="3600" b="1" dirty="0" smtClean="0">
                <a:solidFill>
                  <a:srgbClr val="FF0000"/>
                </a:solidFill>
              </a:rPr>
              <a:t>Les anti-oncogènes</a:t>
            </a:r>
            <a:endParaRPr lang="fr-FR" sz="3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2400" dirty="0"/>
          </a:p>
          <a:p>
            <a:pPr marL="342900" lvl="1" indent="0" algn="ctr">
              <a:buNone/>
            </a:pPr>
            <a:endParaRPr lang="fr-FR" sz="2800" b="1" dirty="0"/>
          </a:p>
        </p:txBody>
      </p:sp>
      <p:sp>
        <p:nvSpPr>
          <p:cNvPr id="4" name="Espace réservé du contenu 3"/>
          <p:cNvSpPr txBox="1">
            <a:spLocks/>
          </p:cNvSpPr>
          <p:nvPr/>
        </p:nvSpPr>
        <p:spPr>
          <a:xfrm>
            <a:off x="971600" y="2060848"/>
            <a:ext cx="7886700" cy="435133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fr-FR" sz="2800" b="1" dirty="0" smtClean="0">
                <a:solidFill>
                  <a:srgbClr val="C00000"/>
                </a:solidFill>
              </a:rPr>
              <a:t>Il faut qu’il y aura l’atteinte des </a:t>
            </a:r>
            <a:r>
              <a:rPr lang="fr-FR" sz="2800" b="1" u="sng" dirty="0" smtClean="0">
                <a:solidFill>
                  <a:srgbClr val="C00000"/>
                </a:solidFill>
              </a:rPr>
              <a:t>deux allèles</a:t>
            </a:r>
            <a:r>
              <a:rPr lang="fr-FR" sz="2800" b="1" dirty="0" smtClean="0">
                <a:solidFill>
                  <a:srgbClr val="C00000"/>
                </a:solidFill>
              </a:rPr>
              <a:t> pour avoir la prolifération (effet récessif).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31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404664"/>
            <a:ext cx="8280920" cy="619268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r-FR" sz="4600" b="1" dirty="0">
                <a:solidFill>
                  <a:srgbClr val="ED43BC"/>
                </a:solidFill>
              </a:rPr>
              <a:t>IV. Les cibles moléculaires de la carcinogénèse </a:t>
            </a:r>
            <a:r>
              <a:rPr lang="fr-FR" sz="4600" b="1" dirty="0" smtClean="0">
                <a:solidFill>
                  <a:srgbClr val="ED43BC"/>
                </a:solidFill>
              </a:rPr>
              <a:t>:</a:t>
            </a:r>
            <a:endParaRPr lang="fr-FR" sz="4600" b="1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fr-FR" sz="3600" b="1" dirty="0" smtClean="0">
                <a:solidFill>
                  <a:srgbClr val="FF0000"/>
                </a:solidFill>
              </a:rPr>
              <a:t>Les </a:t>
            </a:r>
            <a:r>
              <a:rPr lang="fr-FR" sz="3600" b="1" dirty="0">
                <a:solidFill>
                  <a:srgbClr val="FF0000"/>
                </a:solidFill>
              </a:rPr>
              <a:t>gènes réparateurs de l’ADN </a:t>
            </a:r>
            <a:r>
              <a:rPr lang="fr-FR" sz="3600" b="1" dirty="0" smtClean="0">
                <a:solidFill>
                  <a:srgbClr val="FF0000"/>
                </a:solidFill>
              </a:rPr>
              <a:t>: les </a:t>
            </a:r>
            <a:r>
              <a:rPr lang="fr-FR" sz="3600" b="1" dirty="0">
                <a:solidFill>
                  <a:srgbClr val="FF0000"/>
                </a:solidFill>
              </a:rPr>
              <a:t>gènes de maintien de l’intégrité (care </a:t>
            </a:r>
            <a:r>
              <a:rPr lang="fr-FR" sz="3600" b="1" dirty="0" err="1">
                <a:solidFill>
                  <a:srgbClr val="FF0000"/>
                </a:solidFill>
              </a:rPr>
              <a:t>takers</a:t>
            </a:r>
            <a:r>
              <a:rPr lang="fr-FR" sz="3600" b="1" dirty="0">
                <a:solidFill>
                  <a:srgbClr val="FF0000"/>
                </a:solidFill>
              </a:rPr>
              <a:t>)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fr-FR" sz="3600" dirty="0" smtClean="0"/>
              <a:t>Les </a:t>
            </a:r>
            <a:r>
              <a:rPr lang="fr-FR" sz="3600" dirty="0"/>
              <a:t>gènes du maintien de l’intégrité (MLH1, MSH2, MSH6, </a:t>
            </a:r>
            <a:r>
              <a:rPr lang="fr-FR" sz="3600" dirty="0" smtClean="0"/>
              <a:t>..) </a:t>
            </a:r>
            <a:r>
              <a:rPr lang="fr-FR" sz="3600" dirty="0"/>
              <a:t>codent pour un complexe multifonctionnel capable de surveiller l’intégrité du génome.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fr-FR" sz="3600" dirty="0"/>
              <a:t>Si anomalie ponctuelle de l’ADN =&gt; mise en place  d’un  système de réparation.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fr-FR" sz="3600" dirty="0"/>
              <a:t>L’altération de ces </a:t>
            </a:r>
            <a:r>
              <a:rPr lang="fr-FR" sz="3600" dirty="0" smtClean="0"/>
              <a:t>gènes entraine </a:t>
            </a:r>
            <a:r>
              <a:rPr lang="fr-FR" sz="3600" dirty="0"/>
              <a:t>une susceptibilité accrue aux cancers par instabilité génétique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3600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fr-FR" sz="3600" dirty="0" smtClean="0"/>
              <a:t>Ils </a:t>
            </a:r>
            <a:r>
              <a:rPr lang="fr-FR" sz="3600" dirty="0"/>
              <a:t>sont impliqués dans la progression tumorale sur le mode récessif</a:t>
            </a:r>
            <a:r>
              <a:rPr lang="fr-FR" sz="3600" dirty="0" smtClean="0"/>
              <a:t>.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55463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404664"/>
            <a:ext cx="8119814" cy="619268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fr-FR" sz="3200" b="1" dirty="0">
                <a:solidFill>
                  <a:srgbClr val="ED43BC"/>
                </a:solidFill>
              </a:rPr>
              <a:t>IV. Les cibles moléculaires de la carcinogénèse </a:t>
            </a:r>
            <a:r>
              <a:rPr lang="fr-FR" sz="3200" b="1" dirty="0" smtClean="0">
                <a:solidFill>
                  <a:srgbClr val="ED43BC"/>
                </a:solidFill>
              </a:rPr>
              <a:t>:</a:t>
            </a:r>
            <a:endParaRPr lang="fr-FR" sz="3200" dirty="0" smtClean="0">
              <a:solidFill>
                <a:srgbClr val="ED43BC"/>
              </a:solidFill>
            </a:endParaRPr>
          </a:p>
          <a:p>
            <a:pPr marL="0" indent="0" algn="ctr">
              <a:lnSpc>
                <a:spcPct val="110000"/>
              </a:lnSpc>
              <a:buNone/>
            </a:pPr>
            <a:endParaRPr lang="fr-FR" sz="3000" b="1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fr-FR" sz="3000" b="1" dirty="0" smtClean="0">
                <a:solidFill>
                  <a:srgbClr val="FF0000"/>
                </a:solidFill>
              </a:rPr>
              <a:t>Les </a:t>
            </a:r>
            <a:r>
              <a:rPr lang="fr-FR" sz="3000" b="1" dirty="0">
                <a:solidFill>
                  <a:srgbClr val="FF0000"/>
                </a:solidFill>
              </a:rPr>
              <a:t>gènes réparateurs de l’ADN </a:t>
            </a:r>
            <a:r>
              <a:rPr lang="fr-FR" sz="3000" b="1" dirty="0" smtClean="0">
                <a:solidFill>
                  <a:srgbClr val="FF0000"/>
                </a:solidFill>
              </a:rPr>
              <a:t>: les </a:t>
            </a:r>
            <a:r>
              <a:rPr lang="fr-FR" sz="3000" b="1" dirty="0">
                <a:solidFill>
                  <a:srgbClr val="FF0000"/>
                </a:solidFill>
              </a:rPr>
              <a:t>gènes de maintien de l’intégrité (care </a:t>
            </a:r>
            <a:r>
              <a:rPr lang="fr-FR" sz="3000" b="1" dirty="0" err="1">
                <a:solidFill>
                  <a:srgbClr val="FF0000"/>
                </a:solidFill>
              </a:rPr>
              <a:t>takers</a:t>
            </a:r>
            <a:r>
              <a:rPr lang="fr-FR" sz="3000" b="1" dirty="0" smtClean="0">
                <a:solidFill>
                  <a:srgbClr val="FF0000"/>
                </a:solidFill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fr-FR" sz="3200" dirty="0"/>
              <a:t> </a:t>
            </a:r>
            <a:r>
              <a:rPr lang="fr-FR" sz="3200" dirty="0" smtClean="0"/>
              <a:t>Exemple :  </a:t>
            </a:r>
            <a:r>
              <a:rPr lang="fr-F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Syndrome HNPCC </a:t>
            </a:r>
            <a:r>
              <a:rPr lang="fr-FR" sz="3200" dirty="0"/>
              <a:t>(</a:t>
            </a:r>
            <a:r>
              <a:rPr lang="fr-FR" sz="3200" dirty="0" err="1"/>
              <a:t>Human</a:t>
            </a:r>
            <a:r>
              <a:rPr lang="fr-FR" sz="3200" dirty="0"/>
              <a:t> Non </a:t>
            </a:r>
            <a:r>
              <a:rPr lang="fr-FR" sz="3200" dirty="0" err="1"/>
              <a:t>Polyposis</a:t>
            </a:r>
            <a:r>
              <a:rPr lang="fr-FR" sz="3200" dirty="0"/>
              <a:t> Colon Cancer)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fr-FR" sz="3200" dirty="0"/>
              <a:t>P</a:t>
            </a:r>
            <a:r>
              <a:rPr lang="fr-FR" sz="3200" dirty="0" smtClean="0"/>
              <a:t>rédisposition </a:t>
            </a:r>
            <a:r>
              <a:rPr lang="fr-FR" sz="3200" dirty="0"/>
              <a:t>au cancer du colon par altération des gènes de réparation des mésappariements (défaut dans une association par paires) de l’ADN (MLH1, MSH2, MSH6).</a:t>
            </a:r>
            <a:endParaRPr lang="fr-FR" sz="3000" b="1" dirty="0"/>
          </a:p>
        </p:txBody>
      </p:sp>
    </p:spTree>
    <p:extLst>
      <p:ext uri="{BB962C8B-B14F-4D97-AF65-F5344CB8AC3E}">
        <p14:creationId xmlns:p14="http://schemas.microsoft.com/office/powerpoint/2010/main" val="40450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260648"/>
            <a:ext cx="7886700" cy="4836195"/>
          </a:xfrm>
        </p:spPr>
        <p:txBody>
          <a:bodyPr/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ED43BC"/>
                </a:solidFill>
                <a:cs typeface="Arial" pitchFamily="34" charset="0"/>
              </a:rPr>
              <a:t>V. Mécanismes </a:t>
            </a:r>
            <a:r>
              <a:rPr lang="fr-FR" sz="3200" b="1" dirty="0">
                <a:solidFill>
                  <a:srgbClr val="ED43BC"/>
                </a:solidFill>
                <a:cs typeface="Arial" pitchFamily="34" charset="0"/>
              </a:rPr>
              <a:t>d’altérations </a:t>
            </a:r>
            <a:r>
              <a:rPr lang="fr-FR" sz="3200" b="1" dirty="0" smtClean="0">
                <a:solidFill>
                  <a:srgbClr val="ED43BC"/>
                </a:solidFill>
                <a:cs typeface="Arial" pitchFamily="34" charset="0"/>
              </a:rPr>
              <a:t>génétiques </a:t>
            </a:r>
            <a:r>
              <a:rPr lang="fr-FR" sz="3200" b="1" dirty="0">
                <a:solidFill>
                  <a:srgbClr val="ED43BC"/>
                </a:solidFill>
                <a:cs typeface="Arial" pitchFamily="34" charset="0"/>
              </a:rPr>
              <a:t>:</a:t>
            </a:r>
            <a:endParaRPr lang="fr-FR" sz="3200" b="1" dirty="0" smtClean="0">
              <a:solidFill>
                <a:srgbClr val="ED43BC"/>
              </a:solidFill>
            </a:endParaRPr>
          </a:p>
          <a:p>
            <a:pPr marL="0" indent="0">
              <a:buNone/>
            </a:pP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</a:rPr>
              <a:t>Mutations </a:t>
            </a:r>
            <a:r>
              <a:rPr lang="fr-FR" sz="3200" b="1" dirty="0">
                <a:solidFill>
                  <a:schemeClr val="accent5">
                    <a:lumMod val="75000"/>
                  </a:schemeClr>
                </a:solidFill>
              </a:rPr>
              <a:t>ponctuelles, délétions, </a:t>
            </a: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</a:rPr>
              <a:t>insertions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67391" cy="45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76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9717" y="332656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fr-FR" sz="3200" b="1" dirty="0">
                <a:solidFill>
                  <a:srgbClr val="ED43BC"/>
                </a:solidFill>
                <a:cs typeface="Arial" pitchFamily="34" charset="0"/>
              </a:rPr>
              <a:t>V. Mécanismes d’altérations génétiques </a:t>
            </a:r>
            <a:r>
              <a:rPr lang="fr-FR" sz="3200" b="1" dirty="0" smtClean="0">
                <a:solidFill>
                  <a:srgbClr val="ED43BC"/>
                </a:solidFill>
                <a:cs typeface="Arial" pitchFamily="34" charset="0"/>
              </a:rPr>
              <a:t>:</a:t>
            </a:r>
            <a:endParaRPr lang="fr-FR" sz="32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</a:rPr>
              <a:t>Réarrangements de chromosome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757" y="1412776"/>
            <a:ext cx="6295998" cy="4387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09717" y="5818172"/>
            <a:ext cx="85387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fr-FR" sz="2400" b="1" dirty="0">
                <a:cs typeface="Arial" pitchFamily="34" charset="0"/>
              </a:rPr>
              <a:t>Leucémie </a:t>
            </a:r>
            <a:r>
              <a:rPr lang="fr-FR" sz="2400" b="1" dirty="0" err="1">
                <a:cs typeface="Arial" pitchFamily="34" charset="0"/>
              </a:rPr>
              <a:t>myéloide</a:t>
            </a:r>
            <a:r>
              <a:rPr lang="fr-FR" sz="2400" b="1" dirty="0">
                <a:cs typeface="Arial" pitchFamily="34" charset="0"/>
              </a:rPr>
              <a:t> chronique : tr (9,22) / gène de fusion </a:t>
            </a:r>
            <a:r>
              <a:rPr lang="fr-FR" sz="2400" b="1" dirty="0" err="1" smtClean="0">
                <a:cs typeface="Arial" pitchFamily="34" charset="0"/>
              </a:rPr>
              <a:t>bcr</a:t>
            </a:r>
            <a:r>
              <a:rPr lang="fr-FR" sz="2400" b="1" dirty="0" smtClean="0">
                <a:cs typeface="Arial" pitchFamily="34" charset="0"/>
              </a:rPr>
              <a:t>/c-</a:t>
            </a:r>
            <a:r>
              <a:rPr lang="fr-FR" sz="2400" b="1" dirty="0" err="1" smtClean="0">
                <a:cs typeface="Arial" pitchFamily="34" charset="0"/>
              </a:rPr>
              <a:t>abl</a:t>
            </a:r>
            <a:endParaRPr lang="fr-FR" sz="2400" b="1" dirty="0">
              <a:cs typeface="Arial" pitchFamily="34" charset="0"/>
            </a:endParaRP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fr-FR" sz="2400" b="1" dirty="0" smtClean="0">
                <a:cs typeface="Arial" pitchFamily="34" charset="0"/>
              </a:rPr>
              <a:t>cible </a:t>
            </a:r>
            <a:r>
              <a:rPr lang="fr-FR" sz="2400" b="1" dirty="0">
                <a:cs typeface="Arial" pitchFamily="34" charset="0"/>
              </a:rPr>
              <a:t>thérapeutique </a:t>
            </a:r>
            <a:r>
              <a:rPr lang="fr-FR" sz="2400" b="1" dirty="0" err="1" smtClean="0">
                <a:cs typeface="Arial" pitchFamily="34" charset="0"/>
              </a:rPr>
              <a:t>imatinib</a:t>
            </a:r>
            <a:endParaRPr lang="fr-FR" sz="24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66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332656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rgbClr val="ED43BC"/>
                </a:solidFill>
                <a:cs typeface="Arial" pitchFamily="34" charset="0"/>
              </a:rPr>
              <a:t>V. Mécanismes d’altérations génétiques :</a:t>
            </a:r>
            <a:endParaRPr lang="fr-FR" sz="3200" b="1" dirty="0">
              <a:solidFill>
                <a:srgbClr val="ED43BC"/>
              </a:solidFill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</a:rPr>
              <a:t>Amplification génique</a:t>
            </a:r>
            <a:endParaRPr lang="fr-FR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7928477" cy="447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52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400" b="1" dirty="0"/>
              <a:t>Plan du cous 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romanUcPeriod"/>
            </a:pPr>
            <a:r>
              <a:rPr lang="fr-FR" sz="2400" b="1" dirty="0"/>
              <a:t>Introduction </a:t>
            </a:r>
          </a:p>
          <a:p>
            <a:pPr marL="514350" indent="-514350">
              <a:buFont typeface="+mj-lt"/>
              <a:buAutoNum type="romanUcPeriod"/>
            </a:pPr>
            <a:r>
              <a:rPr lang="fr-FR" sz="2400" b="1" dirty="0"/>
              <a:t>Définition de la carcinogénèse</a:t>
            </a:r>
          </a:p>
          <a:p>
            <a:pPr marL="514350" indent="-514350">
              <a:buFont typeface="+mj-lt"/>
              <a:buAutoNum type="romanUcPeriod"/>
            </a:pPr>
            <a:r>
              <a:rPr lang="fr-FR" sz="2400" b="1" dirty="0" smtClean="0"/>
              <a:t>Les </a:t>
            </a:r>
            <a:r>
              <a:rPr lang="fr-FR" sz="2400" b="1" dirty="0"/>
              <a:t>différents stades de la carcinogénèse :</a:t>
            </a:r>
          </a:p>
          <a:p>
            <a:pPr marL="800100" lvl="1" indent="-457200">
              <a:buFont typeface="+mj-lt"/>
              <a:buAutoNum type="alphaUcPeriod"/>
            </a:pPr>
            <a:r>
              <a:rPr lang="fr-FR" b="1" dirty="0"/>
              <a:t>Initiation</a:t>
            </a:r>
          </a:p>
          <a:p>
            <a:pPr marL="800100" lvl="1" indent="-457200">
              <a:buFont typeface="+mj-lt"/>
              <a:buAutoNum type="alphaUcPeriod"/>
            </a:pPr>
            <a:r>
              <a:rPr lang="fr-FR" b="1" dirty="0"/>
              <a:t>Promotion</a:t>
            </a:r>
          </a:p>
          <a:p>
            <a:pPr marL="800100" lvl="1" indent="-457200">
              <a:buFont typeface="+mj-lt"/>
              <a:buAutoNum type="alphaUcPeriod"/>
            </a:pPr>
            <a:r>
              <a:rPr lang="fr-FR" b="1" dirty="0"/>
              <a:t>Progression</a:t>
            </a:r>
          </a:p>
          <a:p>
            <a:pPr marL="514350" indent="-514350">
              <a:buFont typeface="+mj-lt"/>
              <a:buAutoNum type="romanUcPeriod" startAt="4"/>
            </a:pPr>
            <a:r>
              <a:rPr lang="fr-FR" sz="2400" b="1" dirty="0"/>
              <a:t>Les cibles moléculaires de la carcinogénèse :</a:t>
            </a:r>
          </a:p>
          <a:p>
            <a:pPr marL="800100" lvl="1" indent="-457200">
              <a:buFont typeface="+mj-lt"/>
              <a:buAutoNum type="alphaUcPeriod"/>
            </a:pPr>
            <a:r>
              <a:rPr lang="fr-FR" b="1" dirty="0"/>
              <a:t>Les oncogènes</a:t>
            </a:r>
          </a:p>
          <a:p>
            <a:pPr marL="800100" lvl="1" indent="-457200">
              <a:buFont typeface="+mj-lt"/>
              <a:buAutoNum type="alphaUcPeriod"/>
            </a:pPr>
            <a:r>
              <a:rPr lang="fr-FR" b="1" dirty="0"/>
              <a:t>Les anti-oncogènes</a:t>
            </a:r>
          </a:p>
          <a:p>
            <a:pPr marL="800100" lvl="1" indent="-457200">
              <a:buFont typeface="+mj-lt"/>
              <a:buAutoNum type="alphaUcPeriod"/>
            </a:pPr>
            <a:r>
              <a:rPr lang="fr-FR" b="1" dirty="0"/>
              <a:t>Les gènes réparateurs de l’ADN</a:t>
            </a:r>
            <a:endParaRPr lang="fr-FR" sz="2400" b="1" dirty="0"/>
          </a:p>
          <a:p>
            <a:pPr marL="514350" indent="-514350">
              <a:buFont typeface="+mj-lt"/>
              <a:buAutoNum type="romanUcPeriod" startAt="4"/>
            </a:pPr>
            <a:r>
              <a:rPr lang="fr-FR" sz="2400" b="1" dirty="0">
                <a:cs typeface="Arial" pitchFamily="34" charset="0"/>
              </a:rPr>
              <a:t>Mécanismes d’altérations </a:t>
            </a:r>
            <a:r>
              <a:rPr lang="fr-FR" sz="2400" b="1" dirty="0" smtClean="0">
                <a:cs typeface="Arial" pitchFamily="34" charset="0"/>
              </a:rPr>
              <a:t>géniques</a:t>
            </a:r>
          </a:p>
          <a:p>
            <a:pPr marL="514350" indent="-514350">
              <a:buFont typeface="+mj-lt"/>
              <a:buAutoNum type="romanUcPeriod" startAt="4"/>
            </a:pPr>
            <a:r>
              <a:rPr lang="fr-FR" sz="2400" b="1" dirty="0"/>
              <a:t>Mécanismes </a:t>
            </a:r>
            <a:r>
              <a:rPr lang="fr-FR" sz="2400" b="1" dirty="0" err="1" smtClean="0"/>
              <a:t>épigénétiques</a:t>
            </a:r>
            <a:endParaRPr lang="fr-FR" sz="2400" b="1" dirty="0" smtClean="0"/>
          </a:p>
          <a:p>
            <a:pPr marL="514350" indent="-514350">
              <a:buFont typeface="+mj-lt"/>
              <a:buAutoNum type="romanUcPeriod" startAt="4"/>
            </a:pPr>
            <a:r>
              <a:rPr lang="fr-FR" sz="2400" b="1" dirty="0" smtClean="0"/>
              <a:t>Facteurs </a:t>
            </a:r>
            <a:r>
              <a:rPr lang="fr-FR" sz="2400" b="1" dirty="0"/>
              <a:t>cancérigènes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484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0" y="260648"/>
            <a:ext cx="7903790" cy="43321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800" b="1" dirty="0" smtClean="0"/>
              <a:t>A l’état normal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10867E8A-0FAB-45C2-AD3B-581E0E13B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1" y="1268760"/>
            <a:ext cx="8064896" cy="482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49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0" y="260648"/>
            <a:ext cx="7903790" cy="43321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800" b="1" dirty="0" smtClean="0"/>
              <a:t>Cancer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BBDA0D2-4D37-4E4B-985C-AF5069536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753"/>
            <a:ext cx="9144001" cy="550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2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BC1C422-2D87-4883-9EFC-183F9AE9F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8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332656"/>
            <a:ext cx="7632848" cy="5544616"/>
          </a:xfrm>
        </p:spPr>
        <p:txBody>
          <a:bodyPr>
            <a:normAutofit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fr-FR" sz="3200" b="1" dirty="0" smtClean="0">
                <a:solidFill>
                  <a:srgbClr val="ED43BC"/>
                </a:solidFill>
              </a:rPr>
              <a:t>VI. Les mécanismes </a:t>
            </a:r>
            <a:r>
              <a:rPr lang="fr-FR" sz="3200" b="1" dirty="0" err="1" smtClean="0">
                <a:solidFill>
                  <a:srgbClr val="ED43BC"/>
                </a:solidFill>
              </a:rPr>
              <a:t>épigénétiques</a:t>
            </a:r>
            <a:r>
              <a:rPr lang="fr-FR" sz="3200" b="1" dirty="0" smtClean="0">
                <a:solidFill>
                  <a:srgbClr val="ED43BC"/>
                </a:solidFill>
              </a:rPr>
              <a:t> :</a:t>
            </a:r>
          </a:p>
          <a:p>
            <a:pPr>
              <a:buNone/>
            </a:pPr>
            <a:endParaRPr lang="fr-FR" sz="3200" dirty="0" smtClean="0"/>
          </a:p>
          <a:p>
            <a:pPr lvl="0">
              <a:buNone/>
            </a:pPr>
            <a:r>
              <a:rPr lang="fr-FR" sz="2800" spc="-5" dirty="0">
                <a:solidFill>
                  <a:prstClr val="black"/>
                </a:solidFill>
                <a:cs typeface="Times New Roman"/>
              </a:rPr>
              <a:t>L’un</a:t>
            </a:r>
            <a:r>
              <a:rPr lang="fr-FR" sz="2800" spc="-1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spc="-5" dirty="0">
                <a:solidFill>
                  <a:prstClr val="black"/>
                </a:solidFill>
                <a:cs typeface="Times New Roman"/>
              </a:rPr>
              <a:t>des</a:t>
            </a:r>
            <a:r>
              <a:rPr lang="fr-FR" sz="2800" spc="25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spc="-5" dirty="0">
                <a:solidFill>
                  <a:prstClr val="black"/>
                </a:solidFill>
                <a:cs typeface="Times New Roman"/>
              </a:rPr>
              <a:t>mécanismes</a:t>
            </a:r>
            <a:r>
              <a:rPr lang="fr-FR" sz="2800" dirty="0">
                <a:solidFill>
                  <a:prstClr val="black"/>
                </a:solidFill>
                <a:cs typeface="Times New Roman"/>
              </a:rPr>
              <a:t> de</a:t>
            </a:r>
            <a:r>
              <a:rPr lang="fr-FR" sz="2800" spc="1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spc="-5" dirty="0">
                <a:solidFill>
                  <a:prstClr val="black"/>
                </a:solidFill>
                <a:cs typeface="Times New Roman"/>
              </a:rPr>
              <a:t>verrouillage</a:t>
            </a:r>
            <a:r>
              <a:rPr lang="fr-FR" sz="2800" spc="1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dirty="0">
                <a:solidFill>
                  <a:prstClr val="black"/>
                </a:solidFill>
                <a:cs typeface="Times New Roman"/>
              </a:rPr>
              <a:t>de</a:t>
            </a:r>
            <a:r>
              <a:rPr lang="fr-FR" sz="2800" spc="35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spc="-5" dirty="0">
                <a:cs typeface="Times New Roman"/>
              </a:rPr>
              <a:t>l’expression</a:t>
            </a:r>
            <a:r>
              <a:rPr lang="fr-FR" sz="2800" spc="-10" dirty="0">
                <a:cs typeface="Times New Roman"/>
              </a:rPr>
              <a:t> </a:t>
            </a:r>
            <a:r>
              <a:rPr lang="fr-FR" sz="2800" spc="-5" dirty="0">
                <a:cs typeface="Times New Roman"/>
              </a:rPr>
              <a:t>des</a:t>
            </a:r>
            <a:r>
              <a:rPr lang="fr-FR" sz="2800" dirty="0">
                <a:cs typeface="Times New Roman"/>
              </a:rPr>
              <a:t> </a:t>
            </a:r>
            <a:r>
              <a:rPr lang="fr-FR" sz="2800" spc="-10" dirty="0">
                <a:cs typeface="Times New Roman"/>
              </a:rPr>
              <a:t>gènes</a:t>
            </a:r>
            <a:r>
              <a:rPr lang="fr-FR" sz="2800" dirty="0">
                <a:cs typeface="Times New Roman"/>
              </a:rPr>
              <a:t> est</a:t>
            </a:r>
            <a:r>
              <a:rPr lang="fr-FR" sz="2800" spc="40" dirty="0">
                <a:cs typeface="Times New Roman"/>
              </a:rPr>
              <a:t> </a:t>
            </a:r>
            <a:r>
              <a:rPr lang="fr-FR" sz="2800" spc="-20" dirty="0">
                <a:cs typeface="Times New Roman"/>
              </a:rPr>
              <a:t>dit</a:t>
            </a:r>
            <a:r>
              <a:rPr lang="fr-FR" sz="2800" spc="40" dirty="0">
                <a:cs typeface="Times New Roman"/>
              </a:rPr>
              <a:t> </a:t>
            </a:r>
            <a:r>
              <a:rPr lang="fr-FR" sz="2800" spc="-5" dirty="0" err="1" smtClean="0">
                <a:cs typeface="Times New Roman"/>
              </a:rPr>
              <a:t>épigénétique</a:t>
            </a:r>
            <a:r>
              <a:rPr lang="fr-FR" sz="2800" spc="10" dirty="0" smtClean="0">
                <a:cs typeface="Times New Roman"/>
              </a:rPr>
              <a:t> </a:t>
            </a:r>
            <a:r>
              <a:rPr lang="fr-FR" sz="2800" spc="-5" dirty="0">
                <a:cs typeface="Times New Roman"/>
              </a:rPr>
              <a:t>car</a:t>
            </a:r>
            <a:r>
              <a:rPr lang="fr-FR" sz="2800" spc="45" dirty="0">
                <a:cs typeface="Times New Roman"/>
              </a:rPr>
              <a:t> </a:t>
            </a:r>
            <a:r>
              <a:rPr lang="fr-FR" sz="2800" spc="-15" dirty="0">
                <a:cs typeface="Times New Roman"/>
              </a:rPr>
              <a:t>il </a:t>
            </a:r>
            <a:r>
              <a:rPr lang="fr-FR" sz="2800" spc="-285" dirty="0">
                <a:cs typeface="Times New Roman"/>
              </a:rPr>
              <a:t> </a:t>
            </a:r>
            <a:r>
              <a:rPr lang="fr-FR" sz="2800" spc="-10" dirty="0">
                <a:cs typeface="Times New Roman"/>
              </a:rPr>
              <a:t>module</a:t>
            </a:r>
            <a:r>
              <a:rPr lang="fr-FR" sz="2800" spc="10" dirty="0">
                <a:cs typeface="Times New Roman"/>
              </a:rPr>
              <a:t> </a:t>
            </a:r>
            <a:r>
              <a:rPr lang="fr-FR" sz="2800" b="1" spc="-5" dirty="0">
                <a:cs typeface="Times New Roman"/>
              </a:rPr>
              <a:t>l’activité</a:t>
            </a:r>
            <a:r>
              <a:rPr lang="fr-FR" sz="2800" b="1" spc="5" dirty="0">
                <a:cs typeface="Times New Roman"/>
              </a:rPr>
              <a:t> </a:t>
            </a:r>
            <a:r>
              <a:rPr lang="fr-FR" sz="2800" b="1" spc="-5" dirty="0">
                <a:cs typeface="Times New Roman"/>
              </a:rPr>
              <a:t>génomique</a:t>
            </a:r>
            <a:r>
              <a:rPr lang="fr-FR" sz="2800" b="1" spc="15" dirty="0">
                <a:cs typeface="Times New Roman"/>
              </a:rPr>
              <a:t> </a:t>
            </a:r>
            <a:r>
              <a:rPr lang="fr-FR" sz="2800" spc="-10" dirty="0">
                <a:cs typeface="Times New Roman"/>
              </a:rPr>
              <a:t>sans</a:t>
            </a:r>
            <a:r>
              <a:rPr lang="fr-FR" sz="2800" dirty="0">
                <a:cs typeface="Times New Roman"/>
              </a:rPr>
              <a:t> </a:t>
            </a:r>
            <a:r>
              <a:rPr lang="fr-FR" sz="2800" spc="-5" dirty="0">
                <a:cs typeface="Times New Roman"/>
              </a:rPr>
              <a:t>affecter</a:t>
            </a:r>
            <a:r>
              <a:rPr lang="fr-FR" sz="2800" spc="20" dirty="0">
                <a:cs typeface="Times New Roman"/>
              </a:rPr>
              <a:t> </a:t>
            </a:r>
            <a:r>
              <a:rPr lang="fr-FR" sz="2800" spc="-25" dirty="0">
                <a:cs typeface="Times New Roman"/>
              </a:rPr>
              <a:t>la</a:t>
            </a:r>
            <a:r>
              <a:rPr lang="fr-FR" sz="2800" spc="15" dirty="0">
                <a:cs typeface="Times New Roman"/>
              </a:rPr>
              <a:t> </a:t>
            </a:r>
            <a:r>
              <a:rPr lang="fr-FR" sz="2800" spc="-5" dirty="0">
                <a:cs typeface="Times New Roman"/>
              </a:rPr>
              <a:t>séquence</a:t>
            </a:r>
            <a:r>
              <a:rPr lang="fr-FR" sz="2800" spc="10" dirty="0">
                <a:cs typeface="Times New Roman"/>
              </a:rPr>
              <a:t> </a:t>
            </a:r>
            <a:r>
              <a:rPr lang="fr-FR" sz="2800" dirty="0">
                <a:cs typeface="Times New Roman"/>
              </a:rPr>
              <a:t>du</a:t>
            </a:r>
            <a:r>
              <a:rPr lang="fr-FR" sz="2800" spc="10" dirty="0">
                <a:cs typeface="Times New Roman"/>
              </a:rPr>
              <a:t> </a:t>
            </a:r>
            <a:r>
              <a:rPr lang="fr-FR" sz="2800" spc="-5" dirty="0">
                <a:cs typeface="Times New Roman"/>
              </a:rPr>
              <a:t>génome</a:t>
            </a:r>
            <a:r>
              <a:rPr lang="fr-FR" sz="2800" spc="-5" dirty="0" smtClean="0">
                <a:cs typeface="Times New Roman"/>
              </a:rPr>
              <a:t>.</a:t>
            </a:r>
          </a:p>
          <a:p>
            <a:pPr lvl="0">
              <a:buNone/>
            </a:pPr>
            <a:endParaRPr lang="fr-FR" sz="2800" spc="-5" dirty="0" smtClean="0">
              <a:cs typeface="Times New Roman"/>
            </a:endParaRPr>
          </a:p>
          <a:p>
            <a:pPr>
              <a:buNone/>
            </a:pPr>
            <a:r>
              <a:rPr lang="fr-FR" sz="2800" spc="-10" dirty="0">
                <a:cs typeface="Times New Roman"/>
              </a:rPr>
              <a:t>Les</a:t>
            </a:r>
            <a:r>
              <a:rPr lang="fr-FR" sz="2800" spc="25" dirty="0">
                <a:cs typeface="Times New Roman"/>
              </a:rPr>
              <a:t> </a:t>
            </a:r>
            <a:r>
              <a:rPr lang="fr-FR" sz="2800" spc="-5" dirty="0">
                <a:cs typeface="Times New Roman"/>
              </a:rPr>
              <a:t>modifications</a:t>
            </a:r>
            <a:r>
              <a:rPr lang="fr-FR" sz="2800" spc="5" dirty="0">
                <a:cs typeface="Times New Roman"/>
              </a:rPr>
              <a:t> </a:t>
            </a:r>
            <a:r>
              <a:rPr lang="fr-FR" sz="2800" spc="-5" dirty="0">
                <a:cs typeface="Times New Roman"/>
              </a:rPr>
              <a:t>post-traductionnelles</a:t>
            </a:r>
            <a:r>
              <a:rPr lang="fr-FR" sz="2800" spc="10" dirty="0">
                <a:cs typeface="Times New Roman"/>
              </a:rPr>
              <a:t> </a:t>
            </a:r>
            <a:r>
              <a:rPr lang="fr-FR" sz="2800" spc="-5" dirty="0">
                <a:cs typeface="Times New Roman"/>
              </a:rPr>
              <a:t>des</a:t>
            </a:r>
            <a:r>
              <a:rPr lang="fr-FR" sz="2800" spc="25" dirty="0">
                <a:cs typeface="Times New Roman"/>
              </a:rPr>
              <a:t> </a:t>
            </a:r>
            <a:r>
              <a:rPr lang="fr-FR" sz="2800" spc="-5" dirty="0">
                <a:cs typeface="Times New Roman"/>
              </a:rPr>
              <a:t>histones</a:t>
            </a:r>
            <a:r>
              <a:rPr lang="fr-FR" sz="2800" spc="10" dirty="0">
                <a:cs typeface="Times New Roman"/>
              </a:rPr>
              <a:t> </a:t>
            </a:r>
            <a:r>
              <a:rPr lang="fr-FR" sz="2800" spc="-5" dirty="0">
                <a:cs typeface="Times New Roman"/>
              </a:rPr>
              <a:t>et</a:t>
            </a:r>
            <a:r>
              <a:rPr lang="fr-FR" sz="2800" spc="40" dirty="0">
                <a:cs typeface="Times New Roman"/>
              </a:rPr>
              <a:t> </a:t>
            </a:r>
            <a:r>
              <a:rPr lang="fr-FR" sz="2800" spc="-25" dirty="0">
                <a:cs typeface="Times New Roman"/>
              </a:rPr>
              <a:t>la</a:t>
            </a:r>
            <a:r>
              <a:rPr lang="fr-FR" sz="2800" spc="40" dirty="0">
                <a:cs typeface="Times New Roman"/>
              </a:rPr>
              <a:t> </a:t>
            </a:r>
            <a:r>
              <a:rPr lang="fr-FR" sz="2800" b="1" spc="-5" dirty="0">
                <a:cs typeface="Times New Roman"/>
              </a:rPr>
              <a:t>méthylation</a:t>
            </a:r>
            <a:r>
              <a:rPr lang="fr-FR" sz="2800" b="1" spc="15" dirty="0">
                <a:cs typeface="Times New Roman"/>
              </a:rPr>
              <a:t> </a:t>
            </a:r>
            <a:r>
              <a:rPr lang="fr-FR" sz="2800" b="1" dirty="0">
                <a:cs typeface="Times New Roman"/>
              </a:rPr>
              <a:t>de</a:t>
            </a:r>
            <a:r>
              <a:rPr lang="fr-FR" sz="2800" b="1" spc="10" dirty="0">
                <a:cs typeface="Times New Roman"/>
              </a:rPr>
              <a:t> </a:t>
            </a:r>
            <a:r>
              <a:rPr lang="fr-FR" sz="2800" b="1" dirty="0">
                <a:cs typeface="Times New Roman"/>
              </a:rPr>
              <a:t>l’ADN</a:t>
            </a:r>
            <a:r>
              <a:rPr lang="fr-FR" sz="2800" b="1" spc="20" dirty="0">
                <a:cs typeface="Times New Roman"/>
              </a:rPr>
              <a:t> </a:t>
            </a:r>
            <a:r>
              <a:rPr lang="fr-FR" sz="2800" spc="-10" dirty="0">
                <a:cs typeface="Times New Roman"/>
              </a:rPr>
              <a:t>sont</a:t>
            </a:r>
            <a:r>
              <a:rPr lang="fr-FR" sz="2800" spc="15" dirty="0">
                <a:cs typeface="Times New Roman"/>
              </a:rPr>
              <a:t> </a:t>
            </a:r>
            <a:r>
              <a:rPr lang="fr-FR" sz="2800" spc="-15" dirty="0">
                <a:solidFill>
                  <a:prstClr val="black"/>
                </a:solidFill>
                <a:cs typeface="Times New Roman"/>
              </a:rPr>
              <a:t>les</a:t>
            </a:r>
            <a:r>
              <a:rPr lang="fr-FR" sz="2800" spc="1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dirty="0">
                <a:solidFill>
                  <a:prstClr val="black"/>
                </a:solidFill>
                <a:cs typeface="Times New Roman"/>
              </a:rPr>
              <a:t>deux </a:t>
            </a:r>
            <a:r>
              <a:rPr lang="fr-FR" sz="2800" spc="-285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spc="-5" dirty="0">
                <a:solidFill>
                  <a:prstClr val="black"/>
                </a:solidFill>
                <a:cs typeface="Times New Roman"/>
              </a:rPr>
              <a:t>types d’information</a:t>
            </a:r>
            <a:r>
              <a:rPr lang="fr-FR" sz="2800" spc="-15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spc="-5" dirty="0" err="1">
                <a:solidFill>
                  <a:prstClr val="black"/>
                </a:solidFill>
                <a:cs typeface="Times New Roman"/>
              </a:rPr>
              <a:t>épigénétique</a:t>
            </a:r>
            <a:r>
              <a:rPr lang="fr-FR" sz="2800" spc="35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spc="-15" dirty="0">
                <a:solidFill>
                  <a:prstClr val="black"/>
                </a:solidFill>
                <a:cs typeface="Times New Roman"/>
              </a:rPr>
              <a:t>les</a:t>
            </a:r>
            <a:r>
              <a:rPr lang="fr-FR" sz="2800" spc="-5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spc="-10" dirty="0">
                <a:solidFill>
                  <a:prstClr val="black"/>
                </a:solidFill>
                <a:cs typeface="Times New Roman"/>
              </a:rPr>
              <a:t>plus</a:t>
            </a:r>
            <a:r>
              <a:rPr lang="fr-FR" sz="2800" spc="5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dirty="0">
                <a:solidFill>
                  <a:prstClr val="black"/>
                </a:solidFill>
                <a:cs typeface="Times New Roman"/>
              </a:rPr>
              <a:t>étudiés</a:t>
            </a:r>
            <a:r>
              <a:rPr lang="fr-FR" sz="2800" spc="-5" dirty="0">
                <a:solidFill>
                  <a:prstClr val="black"/>
                </a:solidFill>
                <a:cs typeface="Times New Roman"/>
              </a:rPr>
              <a:t> en</a:t>
            </a:r>
            <a:r>
              <a:rPr lang="fr-FR" sz="2800" spc="-1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dirty="0">
                <a:solidFill>
                  <a:prstClr val="black"/>
                </a:solidFill>
                <a:cs typeface="Times New Roman"/>
              </a:rPr>
              <a:t>raison</a:t>
            </a:r>
            <a:r>
              <a:rPr lang="fr-FR" sz="2800" spc="-15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dirty="0">
                <a:solidFill>
                  <a:prstClr val="black"/>
                </a:solidFill>
                <a:cs typeface="Times New Roman"/>
              </a:rPr>
              <a:t>de</a:t>
            </a:r>
            <a:r>
              <a:rPr lang="fr-FR" sz="2800" spc="35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spc="-15" dirty="0">
                <a:solidFill>
                  <a:prstClr val="black"/>
                </a:solidFill>
                <a:cs typeface="Times New Roman"/>
              </a:rPr>
              <a:t>leur</a:t>
            </a:r>
            <a:r>
              <a:rPr lang="fr-FR" sz="2800" spc="4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spc="-10" dirty="0">
                <a:solidFill>
                  <a:prstClr val="black"/>
                </a:solidFill>
                <a:cs typeface="Times New Roman"/>
              </a:rPr>
              <a:t>impact</a:t>
            </a:r>
            <a:r>
              <a:rPr lang="fr-FR" sz="2800" spc="4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dirty="0">
                <a:solidFill>
                  <a:prstClr val="black"/>
                </a:solidFill>
                <a:cs typeface="Times New Roman"/>
              </a:rPr>
              <a:t>majeur</a:t>
            </a:r>
            <a:r>
              <a:rPr lang="fr-FR" sz="2800" spc="15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spc="-10" dirty="0">
                <a:solidFill>
                  <a:prstClr val="black"/>
                </a:solidFill>
                <a:cs typeface="Times New Roman"/>
              </a:rPr>
              <a:t>sur</a:t>
            </a:r>
            <a:r>
              <a:rPr lang="fr-FR" sz="2800" spc="2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spc="-15" dirty="0">
                <a:solidFill>
                  <a:prstClr val="black"/>
                </a:solidFill>
                <a:cs typeface="Times New Roman"/>
              </a:rPr>
              <a:t>la </a:t>
            </a:r>
            <a:r>
              <a:rPr lang="fr-FR" sz="2800" spc="-10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r-FR" sz="2800" spc="-5" dirty="0">
                <a:solidFill>
                  <a:prstClr val="black"/>
                </a:solidFill>
                <a:cs typeface="Times New Roman"/>
              </a:rPr>
              <a:t>transcription</a:t>
            </a:r>
            <a:r>
              <a:rPr lang="fr-FR" sz="2800" spc="-5" dirty="0" smtClean="0">
                <a:solidFill>
                  <a:prstClr val="black"/>
                </a:solidFill>
                <a:cs typeface="Times New Roman"/>
              </a:rPr>
              <a:t>.</a:t>
            </a:r>
          </a:p>
          <a:p>
            <a:pPr>
              <a:buNone/>
            </a:pPr>
            <a:endParaRPr lang="fr-FR" sz="2800" spc="-5" dirty="0" smtClean="0">
              <a:solidFill>
                <a:prstClr val="black"/>
              </a:solidFill>
              <a:cs typeface="Times New Roman"/>
            </a:endParaRPr>
          </a:p>
          <a:p>
            <a:pPr>
              <a:buNone/>
            </a:pPr>
            <a:endParaRPr lang="fr-FR" sz="2800" dirty="0">
              <a:solidFill>
                <a:prstClr val="black"/>
              </a:solidFill>
              <a:cs typeface="Times New Roman"/>
            </a:endParaRPr>
          </a:p>
          <a:p>
            <a:pPr lvl="0">
              <a:buNone/>
            </a:pPr>
            <a:endParaRPr lang="fr-FR" sz="3200" dirty="0">
              <a:solidFill>
                <a:prstClr val="black"/>
              </a:solidFill>
              <a:cs typeface="Times New Roman"/>
            </a:endParaRPr>
          </a:p>
          <a:p>
            <a:pPr>
              <a:buNone/>
            </a:pPr>
            <a:endParaRPr lang="fr-FR" sz="3200" dirty="0" smtClean="0"/>
          </a:p>
        </p:txBody>
      </p:sp>
    </p:spTree>
    <p:extLst>
      <p:ext uri="{BB962C8B-B14F-4D97-AF65-F5344CB8AC3E}">
        <p14:creationId xmlns:p14="http://schemas.microsoft.com/office/powerpoint/2010/main" val="74822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ED43BC"/>
                </a:solidFill>
              </a:rPr>
              <a:t>VII. Les </a:t>
            </a:r>
            <a:r>
              <a:rPr lang="fr-FR" sz="3200" b="1" dirty="0">
                <a:solidFill>
                  <a:srgbClr val="ED43BC"/>
                </a:solidFill>
              </a:rPr>
              <a:t>facteurs cancérigènes 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sz="4000" dirty="0">
              <a:solidFill>
                <a:srgbClr val="C00000"/>
              </a:solidFill>
            </a:endParaRPr>
          </a:p>
          <a:p>
            <a:pPr lvl="3">
              <a:buFont typeface="Wingdings" panose="05000000000000000000" pitchFamily="2" charset="2"/>
              <a:buChar char="Ø"/>
            </a:pPr>
            <a:r>
              <a:rPr lang="fr-FR" sz="3200" b="1" dirty="0">
                <a:solidFill>
                  <a:srgbClr val="C00000"/>
                </a:solidFill>
              </a:rPr>
              <a:t>Endogènes</a:t>
            </a:r>
          </a:p>
          <a:p>
            <a:pPr marL="1028700" lvl="3" indent="0">
              <a:buNone/>
            </a:pPr>
            <a:r>
              <a:rPr lang="fr-FR" sz="3200" b="1" dirty="0">
                <a:solidFill>
                  <a:srgbClr val="C00000"/>
                </a:solidFill>
              </a:rPr>
              <a:t> 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fr-FR" sz="3200" b="1" dirty="0">
                <a:solidFill>
                  <a:srgbClr val="C00000"/>
                </a:solidFill>
              </a:rPr>
              <a:t>Exogènes </a:t>
            </a:r>
          </a:p>
        </p:txBody>
      </p:sp>
    </p:spTree>
    <p:extLst>
      <p:ext uri="{BB962C8B-B14F-4D97-AF65-F5344CB8AC3E}">
        <p14:creationId xmlns:p14="http://schemas.microsoft.com/office/powerpoint/2010/main" val="105150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620688"/>
            <a:ext cx="8640960" cy="59766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Les facteurs endogènes :</a:t>
            </a:r>
          </a:p>
          <a:p>
            <a:pPr marL="0" indent="0">
              <a:buNone/>
            </a:pPr>
            <a:r>
              <a:rPr lang="fr-FR" sz="2800" b="1" dirty="0" smtClean="0">
                <a:solidFill>
                  <a:srgbClr val="0070C0"/>
                </a:solidFill>
              </a:rPr>
              <a:t>1. L’âge :</a:t>
            </a:r>
            <a:endParaRPr lang="fr-FR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sz="2400" dirty="0"/>
              <a:t>L’avancée en âge, un facteur non évitable par excellence, augmente la probabilité d’avoir un </a:t>
            </a:r>
            <a:r>
              <a:rPr lang="fr-FR" sz="2400" dirty="0" smtClean="0"/>
              <a:t>cancer.</a:t>
            </a:r>
          </a:p>
          <a:p>
            <a:pPr marL="0" indent="0">
              <a:buNone/>
            </a:pPr>
            <a:r>
              <a:rPr lang="fr-FR" sz="2400" dirty="0" smtClean="0"/>
              <a:t>En </a:t>
            </a:r>
            <a:r>
              <a:rPr lang="fr-FR" sz="2400" dirty="0"/>
              <a:t>effet, plus le temps s’écoule et plus le nombre de lésions susceptibles de s’accumuler dans les cellules </a:t>
            </a:r>
            <a:r>
              <a:rPr lang="fr-FR" sz="2400" dirty="0" smtClean="0"/>
              <a:t>augmente.</a:t>
            </a:r>
          </a:p>
          <a:p>
            <a:pPr marL="0" indent="0">
              <a:buNone/>
            </a:pPr>
            <a:r>
              <a:rPr lang="fr-FR" sz="2400" dirty="0" smtClean="0"/>
              <a:t>Ainsi</a:t>
            </a:r>
            <a:r>
              <a:rPr lang="fr-FR" sz="2400" dirty="0"/>
              <a:t>, plus nous vieillissons et plus nous avons de risque de voir une de nos cellules devenir anormale et conduire à la formation d’une tumeur</a:t>
            </a:r>
            <a:r>
              <a:rPr lang="fr-FR" sz="2400" dirty="0" smtClean="0"/>
              <a:t>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89713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548680"/>
            <a:ext cx="8191822" cy="60486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500" b="1" dirty="0">
                <a:solidFill>
                  <a:srgbClr val="FF0000"/>
                </a:solidFill>
              </a:rPr>
              <a:t>Les facteurs endogènes 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000" b="1" dirty="0" smtClean="0">
                <a:solidFill>
                  <a:srgbClr val="0070C0"/>
                </a:solidFill>
              </a:rPr>
              <a:t>2. Facteurs génétiques </a:t>
            </a:r>
            <a:r>
              <a:rPr lang="fr-FR" sz="3400" b="1" dirty="0" smtClean="0">
                <a:solidFill>
                  <a:srgbClr val="0070C0"/>
                </a:solidFill>
              </a:rPr>
              <a:t>:</a:t>
            </a:r>
            <a:endParaRPr lang="fr-FR" sz="3400" b="1" dirty="0">
              <a:solidFill>
                <a:srgbClr val="0070C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dirty="0" smtClean="0"/>
              <a:t>Les </a:t>
            </a:r>
            <a:r>
              <a:rPr lang="fr-FR" sz="2400" dirty="0"/>
              <a:t>facteurs génétiques ont un rôle très variable selon le type de cancer 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b="1" dirty="0"/>
              <a:t>• Rôle mineur </a:t>
            </a:r>
            <a:r>
              <a:rPr lang="fr-FR" sz="2400" dirty="0"/>
              <a:t>dans certains cancers induits par des </a:t>
            </a:r>
            <a:r>
              <a:rPr lang="fr-FR" sz="2400" dirty="0" smtClean="0"/>
              <a:t>carcinogènes chimiques </a:t>
            </a:r>
            <a:r>
              <a:rPr lang="fr-FR" sz="2400" dirty="0"/>
              <a:t>(ex: cancer de vessie, après exposition aux </a:t>
            </a:r>
            <a:r>
              <a:rPr lang="fr-FR" sz="2400" dirty="0" smtClean="0"/>
              <a:t>amines aromatiques</a:t>
            </a:r>
            <a:r>
              <a:rPr lang="fr-FR" sz="2400" dirty="0"/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b="1" dirty="0"/>
              <a:t>• Rôle prépondérant </a:t>
            </a:r>
            <a:r>
              <a:rPr lang="fr-FR" sz="2400" dirty="0"/>
              <a:t>dans certains </a:t>
            </a:r>
            <a:r>
              <a:rPr lang="fr-FR" sz="2400" b="1" dirty="0"/>
              <a:t>cancers familiaux, </a:t>
            </a:r>
            <a:r>
              <a:rPr lang="fr-FR" sz="2400" dirty="0"/>
              <a:t>transmis sur </a:t>
            </a:r>
            <a:r>
              <a:rPr lang="fr-FR" sz="2400" dirty="0" smtClean="0"/>
              <a:t>un mode dominant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dirty="0" smtClean="0"/>
              <a:t>Ex: </a:t>
            </a:r>
            <a:r>
              <a:rPr lang="fr-FR" sz="2400" b="1" dirty="0" smtClean="0"/>
              <a:t>polypose </a:t>
            </a:r>
            <a:r>
              <a:rPr lang="fr-FR" sz="2400" b="1" dirty="0" err="1"/>
              <a:t>adénomateuse</a:t>
            </a:r>
            <a:r>
              <a:rPr lang="fr-FR" sz="2400" b="1" dirty="0"/>
              <a:t> familiale : </a:t>
            </a:r>
            <a:r>
              <a:rPr lang="fr-FR" sz="2400" dirty="0"/>
              <a:t>multiples polypes </a:t>
            </a:r>
            <a:r>
              <a:rPr lang="fr-FR" sz="2400" dirty="0" err="1"/>
              <a:t>adénomateux</a:t>
            </a:r>
            <a:r>
              <a:rPr lang="fr-FR" sz="2400" dirty="0"/>
              <a:t> coliques apparaissant dans l'enfance. développement d'un cancer colique à un âge jeune → gène de susceptibilité </a:t>
            </a:r>
            <a:r>
              <a:rPr lang="fr-FR" sz="2400" b="1" dirty="0"/>
              <a:t>APC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b="1" dirty="0"/>
              <a:t>rétinoblastome: </a:t>
            </a:r>
            <a:r>
              <a:rPr lang="fr-FR" sz="2400" dirty="0"/>
              <a:t>tumeur oculaire de l'enfant; transmise sur un mode autosomique dominant → gène de susceptibilité </a:t>
            </a:r>
            <a:r>
              <a:rPr lang="fr-FR" sz="2400" b="1" dirty="0" smtClean="0"/>
              <a:t>Rb1</a:t>
            </a:r>
          </a:p>
        </p:txBody>
      </p:sp>
    </p:spTree>
    <p:extLst>
      <p:ext uri="{BB962C8B-B14F-4D97-AF65-F5344CB8AC3E}">
        <p14:creationId xmlns:p14="http://schemas.microsoft.com/office/powerpoint/2010/main" val="125220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620688"/>
            <a:ext cx="8191822" cy="6048672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500" b="1" dirty="0">
                <a:solidFill>
                  <a:srgbClr val="FF0000"/>
                </a:solidFill>
              </a:rPr>
              <a:t>Les facteurs endogènes 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800" b="1" dirty="0" smtClean="0">
                <a:solidFill>
                  <a:srgbClr val="0070C0"/>
                </a:solidFill>
              </a:rPr>
              <a:t>2. Facteurs génétiques :</a:t>
            </a:r>
            <a:endParaRPr lang="fr-FR" sz="2800" b="1" dirty="0">
              <a:solidFill>
                <a:srgbClr val="0070C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dirty="0" smtClean="0"/>
              <a:t>Les </a:t>
            </a:r>
            <a:r>
              <a:rPr lang="fr-FR" sz="2400" b="1" dirty="0" smtClean="0"/>
              <a:t>cancers </a:t>
            </a:r>
            <a:r>
              <a:rPr lang="fr-FR" sz="2400" b="1" dirty="0"/>
              <a:t>familiaux </a:t>
            </a:r>
            <a:r>
              <a:rPr lang="fr-FR" sz="2400" dirty="0"/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b="1" dirty="0"/>
              <a:t>- Colon: </a:t>
            </a:r>
            <a:r>
              <a:rPr lang="fr-FR" sz="2400" dirty="0"/>
              <a:t>gènes de prédisposition </a:t>
            </a:r>
            <a:r>
              <a:rPr lang="fr-FR" sz="2400" b="1" dirty="0"/>
              <a:t>hMSH2, hMLH1</a:t>
            </a:r>
            <a:r>
              <a:rPr lang="fr-FR" sz="2400" dirty="0"/>
              <a:t>, hPMS1, </a:t>
            </a:r>
            <a:r>
              <a:rPr lang="fr-FR" sz="2400" dirty="0"/>
              <a:t>h</a:t>
            </a:r>
            <a:r>
              <a:rPr lang="fr-FR" sz="2400" dirty="0" smtClean="0"/>
              <a:t>PMS2</a:t>
            </a:r>
            <a:r>
              <a:rPr lang="fr-FR" sz="2400" dirty="0"/>
              <a:t>...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b="1" dirty="0"/>
              <a:t>- </a:t>
            </a:r>
            <a:r>
              <a:rPr lang="fr-FR" sz="2400" b="1" dirty="0" smtClean="0"/>
              <a:t>Sein : </a:t>
            </a:r>
            <a:r>
              <a:rPr lang="fr-FR" sz="2400" dirty="0"/>
              <a:t>gènes de prédisposition </a:t>
            </a:r>
            <a:r>
              <a:rPr lang="fr-FR" sz="2400" b="1" dirty="0"/>
              <a:t>BRCA1, BRCA2</a:t>
            </a:r>
            <a:r>
              <a:rPr lang="fr-FR" sz="2400" b="1" dirty="0" smtClean="0"/>
              <a:t>...</a:t>
            </a:r>
            <a:endParaRPr lang="fr-FR" sz="24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b="1" dirty="0" smtClean="0"/>
              <a:t>• </a:t>
            </a:r>
            <a:r>
              <a:rPr lang="fr-FR" sz="2400" b="1" dirty="0"/>
              <a:t>Rôle intermédiaire probable </a:t>
            </a:r>
            <a:r>
              <a:rPr lang="fr-FR" sz="2400" dirty="0"/>
              <a:t>dans de nombreux cancers, </a:t>
            </a:r>
            <a:r>
              <a:rPr lang="fr-FR" sz="2400" dirty="0" smtClean="0"/>
              <a:t>avec interaction </a:t>
            </a:r>
            <a:r>
              <a:rPr lang="fr-FR" sz="2400" dirty="0"/>
              <a:t>complexe entre les facteurs d'environnement et les </a:t>
            </a:r>
            <a:r>
              <a:rPr lang="fr-FR" sz="2400" dirty="0" smtClean="0"/>
              <a:t>facteurs génétiques</a:t>
            </a:r>
            <a:r>
              <a:rPr lang="fr-FR" sz="2400" dirty="0"/>
              <a:t>. (ex: cancers cutanés, après exposition aux UV, plus </a:t>
            </a:r>
            <a:r>
              <a:rPr lang="fr-FR" sz="2400" dirty="0" smtClean="0"/>
              <a:t>fréquents dans </a:t>
            </a:r>
            <a:r>
              <a:rPr lang="fr-FR" sz="2400" dirty="0"/>
              <a:t>la race blanche et chez les roux</a:t>
            </a:r>
            <a:r>
              <a:rPr lang="fr-FR" sz="2400" dirty="0" smtClean="0"/>
              <a:t>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dirty="0"/>
              <a:t>. </a:t>
            </a:r>
            <a:r>
              <a:rPr lang="fr-FR" sz="2400" dirty="0" err="1"/>
              <a:t>xeroderma</a:t>
            </a:r>
            <a:r>
              <a:rPr lang="fr-FR" sz="2400" dirty="0"/>
              <a:t> </a:t>
            </a:r>
            <a:r>
              <a:rPr lang="fr-FR" sz="2400" dirty="0" err="1"/>
              <a:t>pigmentosum</a:t>
            </a:r>
            <a:r>
              <a:rPr lang="fr-FR" sz="2400" dirty="0"/>
              <a:t>: lésions et cancers cutanés, </a:t>
            </a:r>
            <a:r>
              <a:rPr lang="fr-FR" sz="2400" dirty="0" smtClean="0"/>
              <a:t>dus </a:t>
            </a:r>
            <a:r>
              <a:rPr lang="fr-FR" sz="2400" dirty="0"/>
              <a:t>à un déficit de la réparation des lésions de l'ADN </a:t>
            </a:r>
            <a:r>
              <a:rPr lang="fr-FR" sz="2400" dirty="0" smtClean="0"/>
              <a:t>dus </a:t>
            </a:r>
            <a:r>
              <a:rPr lang="fr-FR" sz="2400" dirty="0"/>
              <a:t>aux UV.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dirty="0"/>
              <a:t>. ataxie-télangiectasie: grande sensibilité aux irradiations, (lymphomes</a:t>
            </a:r>
            <a:r>
              <a:rPr lang="fr-FR" sz="2400" dirty="0" smtClean="0"/>
              <a:t>++)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23938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620688"/>
            <a:ext cx="8191822" cy="604867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200" b="1" dirty="0">
                <a:solidFill>
                  <a:srgbClr val="FF0000"/>
                </a:solidFill>
              </a:rPr>
              <a:t>Les facteurs endogènes :</a:t>
            </a:r>
          </a:p>
          <a:p>
            <a:pPr marL="0" indent="0">
              <a:buNone/>
            </a:pPr>
            <a:r>
              <a:rPr lang="fr-FR" sz="2800" b="1" dirty="0" smtClean="0">
                <a:solidFill>
                  <a:srgbClr val="0070C0"/>
                </a:solidFill>
              </a:rPr>
              <a:t>3. Facteurs hormonaux :</a:t>
            </a:r>
            <a:endParaRPr lang="fr-FR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sz="2400" dirty="0"/>
              <a:t>L’imprégnation hormonale de l’organisme au cours de la vie peut modifier le risque de cancers </a:t>
            </a:r>
            <a:r>
              <a:rPr lang="fr-FR" sz="2400" dirty="0" smtClean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400" dirty="0" smtClean="0"/>
              <a:t>L’âge </a:t>
            </a:r>
            <a:r>
              <a:rPr lang="fr-FR" sz="2400" dirty="0"/>
              <a:t>de la puberté et de la </a:t>
            </a:r>
            <a:r>
              <a:rPr lang="fr-FR" sz="2400" dirty="0" smtClean="0"/>
              <a:t>ménopause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400" dirty="0" smtClean="0"/>
              <a:t>Le </a:t>
            </a:r>
            <a:r>
              <a:rPr lang="fr-FR" sz="2400" dirty="0"/>
              <a:t>nombre de </a:t>
            </a:r>
            <a:r>
              <a:rPr lang="fr-FR" sz="2400" dirty="0" smtClean="0"/>
              <a:t>grossesses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400" dirty="0" smtClean="0"/>
              <a:t>La </a:t>
            </a:r>
            <a:r>
              <a:rPr lang="fr-FR" sz="2400" dirty="0"/>
              <a:t>prise de contraceptifs oraux ou de traitements hormonaux substitutifs à la </a:t>
            </a:r>
            <a:r>
              <a:rPr lang="fr-FR" sz="2400" dirty="0" smtClean="0"/>
              <a:t>ménopause </a:t>
            </a:r>
            <a:r>
              <a:rPr lang="fr-FR" sz="2400" dirty="0"/>
              <a:t>ont un impact</a:t>
            </a:r>
            <a:r>
              <a:rPr lang="fr-FR" sz="2400" dirty="0" smtClean="0"/>
              <a:t>.</a:t>
            </a:r>
          </a:p>
          <a:p>
            <a:pPr marL="0" indent="0">
              <a:buNone/>
            </a:pPr>
            <a:endParaRPr lang="fr-FR" sz="2400" dirty="0"/>
          </a:p>
          <a:p>
            <a:pPr>
              <a:buNone/>
            </a:pPr>
            <a:r>
              <a:rPr lang="fr-FR" sz="2400" dirty="0"/>
              <a:t>Ils favorisent la croissance et la diffusion de certains cancers;</a:t>
            </a:r>
          </a:p>
          <a:p>
            <a:pPr>
              <a:buNone/>
            </a:pPr>
            <a:r>
              <a:rPr lang="fr-FR" sz="2400" dirty="0"/>
              <a:t>    ex: cancer du sein ; cancer </a:t>
            </a:r>
            <a:r>
              <a:rPr lang="fr-FR" sz="2400" dirty="0" smtClean="0"/>
              <a:t>de l’endomètre, ……..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93420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620688"/>
            <a:ext cx="8191822" cy="604867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200" b="1" dirty="0">
                <a:solidFill>
                  <a:srgbClr val="FF0000"/>
                </a:solidFill>
              </a:rPr>
              <a:t>Les facteurs endogènes :</a:t>
            </a:r>
          </a:p>
          <a:p>
            <a:pPr marL="0" indent="0">
              <a:buNone/>
            </a:pPr>
            <a:r>
              <a:rPr lang="fr-FR" sz="2800" b="1" dirty="0" smtClean="0">
                <a:solidFill>
                  <a:srgbClr val="0070C0"/>
                </a:solidFill>
              </a:rPr>
              <a:t>4. Facteurs Immunitaires :</a:t>
            </a:r>
            <a:endParaRPr lang="fr-FR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sz="2400" b="1" dirty="0"/>
              <a:t>Les maladies inflammatoires ou </a:t>
            </a:r>
            <a:r>
              <a:rPr lang="fr-FR" sz="2400" b="1" dirty="0" smtClean="0"/>
              <a:t>auto-immunes :</a:t>
            </a:r>
            <a:endParaRPr lang="fr-FR" sz="2400" b="1" dirty="0"/>
          </a:p>
          <a:p>
            <a:pPr marL="0" indent="0">
              <a:buNone/>
            </a:pPr>
            <a:r>
              <a:rPr lang="fr-FR" sz="2400" dirty="0"/>
              <a:t>Dans le cas de certaines maladies chroniques comme les maladies inflammatoires ou auto-immunes, </a:t>
            </a:r>
            <a:r>
              <a:rPr lang="fr-FR" sz="2400" dirty="0" smtClean="0"/>
              <a:t>exemple :</a:t>
            </a:r>
            <a:endParaRPr lang="fr-FR" sz="2400" dirty="0"/>
          </a:p>
          <a:p>
            <a:pPr marL="0" indent="0">
              <a:buNone/>
            </a:pPr>
            <a:r>
              <a:rPr lang="fr-FR" sz="2400" dirty="0"/>
              <a:t>-Thyroïdite </a:t>
            </a:r>
            <a:r>
              <a:rPr lang="fr-FR" sz="2400" dirty="0" smtClean="0"/>
              <a:t>d’Hashimoto : </a:t>
            </a:r>
            <a:r>
              <a:rPr lang="fr-FR" sz="2400" dirty="0"/>
              <a:t>Cancer thyroïde</a:t>
            </a:r>
          </a:p>
          <a:p>
            <a:pPr marL="0" indent="0">
              <a:buNone/>
            </a:pPr>
            <a:r>
              <a:rPr lang="fr-FR" sz="2400" dirty="0" smtClean="0"/>
              <a:t>- Maladie </a:t>
            </a:r>
            <a:r>
              <a:rPr lang="fr-FR" sz="2400" dirty="0" err="1" smtClean="0"/>
              <a:t>Cæliaque</a:t>
            </a:r>
            <a:r>
              <a:rPr lang="fr-FR" sz="2400" dirty="0" smtClean="0"/>
              <a:t> : </a:t>
            </a:r>
            <a:r>
              <a:rPr lang="fr-FR" sz="2400" dirty="0"/>
              <a:t>Lymphome T</a:t>
            </a:r>
          </a:p>
          <a:p>
            <a:pPr marL="0" indent="0">
              <a:buNone/>
            </a:pPr>
            <a:endParaRPr lang="fr-FR" sz="2400" b="1" dirty="0" smtClean="0"/>
          </a:p>
          <a:p>
            <a:pPr marL="0" indent="0">
              <a:buNone/>
            </a:pPr>
            <a:r>
              <a:rPr lang="fr-FR" sz="2400" b="1" dirty="0" smtClean="0"/>
              <a:t>Les </a:t>
            </a:r>
            <a:r>
              <a:rPr lang="fr-FR" sz="2400" b="1" dirty="0"/>
              <a:t>déficits </a:t>
            </a:r>
            <a:r>
              <a:rPr lang="fr-FR" sz="2400" b="1" dirty="0" smtClean="0"/>
              <a:t>immunitaires : </a:t>
            </a:r>
            <a:r>
              <a:rPr lang="fr-FR" sz="2400" dirty="0"/>
              <a:t>sont associés à un risque augmenté de cancer ou de lymphome.</a:t>
            </a:r>
          </a:p>
          <a:p>
            <a:pPr marL="0" indent="0">
              <a:buNone/>
            </a:pPr>
            <a:r>
              <a:rPr lang="fr-FR" sz="2400" dirty="0"/>
              <a:t>-Sida et sarcome de Kaposi</a:t>
            </a:r>
          </a:p>
          <a:p>
            <a:pPr marL="0" indent="0">
              <a:buNone/>
            </a:pPr>
            <a:endParaRPr lang="fr-FR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12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332656"/>
            <a:ext cx="8568952" cy="61926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ED43BC"/>
                </a:solidFill>
              </a:rPr>
              <a:t>I. Introduction </a:t>
            </a:r>
            <a:r>
              <a:rPr lang="fr-FR" sz="3200" b="1" dirty="0">
                <a:solidFill>
                  <a:srgbClr val="ED43BC"/>
                </a:solidFill>
              </a:rPr>
              <a:t>:</a:t>
            </a:r>
            <a:endParaRPr lang="fr-FR" sz="3200" dirty="0" smtClean="0">
              <a:solidFill>
                <a:srgbClr val="ED43BC"/>
              </a:solidFill>
            </a:endParaRPr>
          </a:p>
          <a:p>
            <a:pPr marL="0" indent="0">
              <a:buNone/>
            </a:pPr>
            <a:r>
              <a:rPr lang="fr-FR" sz="2800" dirty="0" smtClean="0"/>
              <a:t>Le </a:t>
            </a:r>
            <a:r>
              <a:rPr lang="fr-FR" sz="2800" dirty="0"/>
              <a:t>cancer est un processus  </a:t>
            </a:r>
            <a:r>
              <a:rPr lang="fr-FR" sz="2800" b="1" dirty="0"/>
              <a:t>irréversible</a:t>
            </a:r>
            <a:r>
              <a:rPr lang="fr-FR" sz="2800" dirty="0"/>
              <a:t> au cours duquel la cellule transmet ses </a:t>
            </a:r>
            <a:r>
              <a:rPr lang="fr-FR" sz="2800" b="1" dirty="0"/>
              <a:t>anomalies génétiques </a:t>
            </a:r>
            <a:r>
              <a:rPr lang="fr-FR" sz="2800" dirty="0"/>
              <a:t>à sa descendance formant un </a:t>
            </a:r>
            <a:r>
              <a:rPr lang="fr-FR" sz="2800" b="1" dirty="0"/>
              <a:t>clone </a:t>
            </a:r>
            <a:r>
              <a:rPr lang="fr-FR" sz="2800" dirty="0"/>
              <a:t>cellulaire, ce clone va devenir </a:t>
            </a:r>
            <a:r>
              <a:rPr lang="fr-FR" sz="2800" b="1" dirty="0"/>
              <a:t>autonome.</a:t>
            </a:r>
          </a:p>
          <a:p>
            <a:pPr marL="0" indent="0">
              <a:buNone/>
            </a:pPr>
            <a:endParaRPr lang="fr-FR" sz="2800" b="1" dirty="0"/>
          </a:p>
          <a:p>
            <a:pPr marL="0" indent="0">
              <a:buNone/>
            </a:pPr>
            <a:r>
              <a:rPr lang="fr-FR" sz="2800" b="1" dirty="0"/>
              <a:t>Les </a:t>
            </a:r>
            <a:r>
              <a:rPr lang="fr-FR" sz="2800" b="1" dirty="0" smtClean="0"/>
              <a:t>mécanismes </a:t>
            </a:r>
            <a:r>
              <a:rPr lang="fr-FR" sz="2800" b="1" dirty="0"/>
              <a:t>de développement de ces tumeurs sont </a:t>
            </a:r>
            <a:r>
              <a:rPr lang="fr-FR" sz="2800" b="1" dirty="0" smtClean="0"/>
              <a:t>complexes </a:t>
            </a:r>
            <a:r>
              <a:rPr lang="fr-FR" sz="2800" b="1" dirty="0"/>
              <a:t>et reste encore mal compris.</a:t>
            </a:r>
          </a:p>
          <a:p>
            <a:pPr marL="0" indent="0">
              <a:buNone/>
            </a:pPr>
            <a:endParaRPr lang="fr-FR" sz="2800" b="1" dirty="0"/>
          </a:p>
          <a:p>
            <a:pPr marL="0" indent="0">
              <a:buNone/>
            </a:pPr>
            <a:r>
              <a:rPr lang="fr-FR" sz="2800" b="1" dirty="0"/>
              <a:t>Les études expérimentales ont pu prouver le rôle de certains facteurs dans la carcinogénèse.</a:t>
            </a:r>
          </a:p>
          <a:p>
            <a:pPr marL="0" indent="0">
              <a:buNone/>
            </a:pPr>
            <a:endParaRPr lang="fr-FR" sz="2800" b="1" dirty="0"/>
          </a:p>
          <a:p>
            <a:pPr marL="0" indent="0">
              <a:buNone/>
            </a:pPr>
            <a:r>
              <a:rPr lang="fr-FR" sz="2800" b="1" dirty="0"/>
              <a:t>En générale l’émergence d’un cancer nécessite le concours à plusieurs facteurs.</a:t>
            </a:r>
          </a:p>
        </p:txBody>
      </p:sp>
    </p:spTree>
    <p:extLst>
      <p:ext uri="{BB962C8B-B14F-4D97-AF65-F5344CB8AC3E}">
        <p14:creationId xmlns:p14="http://schemas.microsoft.com/office/powerpoint/2010/main" val="61887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620688"/>
            <a:ext cx="8191822" cy="60486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500" b="1" dirty="0">
                <a:solidFill>
                  <a:srgbClr val="FF0000"/>
                </a:solidFill>
              </a:rPr>
              <a:t>Les facteurs </a:t>
            </a:r>
            <a:r>
              <a:rPr lang="fr-FR" sz="3500" b="1" dirty="0" smtClean="0">
                <a:solidFill>
                  <a:srgbClr val="FF0000"/>
                </a:solidFill>
              </a:rPr>
              <a:t>exogènes </a:t>
            </a:r>
            <a:r>
              <a:rPr lang="fr-FR" sz="3500" b="1" dirty="0">
                <a:solidFill>
                  <a:srgbClr val="FF0000"/>
                </a:solidFill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000" b="1" dirty="0" smtClean="0">
                <a:solidFill>
                  <a:srgbClr val="0070C0"/>
                </a:solidFill>
              </a:rPr>
              <a:t>1. Les virus :</a:t>
            </a:r>
            <a:endParaRPr lang="fr-FR" sz="3000" b="1" dirty="0">
              <a:solidFill>
                <a:srgbClr val="0070C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dirty="0"/>
              <a:t>On connait l'implication de virus dans l'apparition de certains cancers, les mécanismes exacts de la carcinogenèse restent mal connus.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dirty="0"/>
              <a:t>Les altérations génétiques des cellules cancéreuses peuvent être secondaires à </a:t>
            </a:r>
            <a:r>
              <a:rPr lang="fr-FR" sz="2400" b="1" dirty="0"/>
              <a:t>l’</a:t>
            </a:r>
            <a:r>
              <a:rPr lang="fr-FR" sz="2400" b="1" dirty="0" err="1"/>
              <a:t>incorporartion</a:t>
            </a:r>
            <a:r>
              <a:rPr lang="fr-FR" sz="2400" b="1" dirty="0"/>
              <a:t> (intégration) du génome viral dans le génome cellulaire.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dirty="0"/>
              <a:t>Mais cette intégration n'est pas démontrée pour tous les virus oncogènes.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b="1" u="sng" dirty="0" smtClean="0"/>
              <a:t>Virus </a:t>
            </a:r>
            <a:r>
              <a:rPr lang="fr-FR" sz="2400" b="1" u="sng" dirty="0"/>
              <a:t>du groupe Herpès 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2400" b="1" dirty="0"/>
              <a:t>Virus d'Epstein-Barr (EBV): </a:t>
            </a:r>
            <a:r>
              <a:rPr lang="fr-FR" sz="2400" dirty="0"/>
              <a:t>lymphome de </a:t>
            </a:r>
            <a:r>
              <a:rPr lang="fr-FR" sz="2400" dirty="0" err="1"/>
              <a:t>Burkitt</a:t>
            </a:r>
            <a:r>
              <a:rPr lang="fr-FR" sz="2400" dirty="0"/>
              <a:t>, carcinome du </a:t>
            </a:r>
            <a:r>
              <a:rPr lang="fr-FR" sz="2400" dirty="0" err="1"/>
              <a:t>nasopharynx</a:t>
            </a:r>
            <a:r>
              <a:rPr lang="fr-FR" sz="2400" dirty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2400" b="1" dirty="0"/>
              <a:t>Virus HHV-8 </a:t>
            </a:r>
            <a:r>
              <a:rPr lang="fr-FR" sz="2400" dirty="0"/>
              <a:t>à l'origine du sarcome de Kaposi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400" b="1" u="sng" dirty="0" err="1"/>
              <a:t>Papovavirus</a:t>
            </a:r>
            <a:r>
              <a:rPr lang="fr-FR" sz="2400" b="1" u="sng" dirty="0"/>
              <a:t> : </a:t>
            </a:r>
            <a:r>
              <a:rPr lang="fr-FR" sz="2400" dirty="0" err="1"/>
              <a:t>Human</a:t>
            </a:r>
            <a:r>
              <a:rPr lang="fr-FR" sz="2400" dirty="0"/>
              <a:t> papillomavirus,  incriminés dans le </a:t>
            </a:r>
            <a:r>
              <a:rPr lang="fr-FR" sz="2400" b="1" dirty="0"/>
              <a:t>cancer du col utérin (</a:t>
            </a:r>
            <a:r>
              <a:rPr lang="fr-FR" sz="2400" dirty="0"/>
              <a:t>les types 16 et 18+++)</a:t>
            </a:r>
          </a:p>
          <a:p>
            <a:pPr marL="0" indent="0">
              <a:buNone/>
            </a:pPr>
            <a:endParaRPr lang="fr-FR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20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548680"/>
            <a:ext cx="7886700" cy="562828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200" b="1" dirty="0">
                <a:solidFill>
                  <a:srgbClr val="FF0000"/>
                </a:solidFill>
              </a:rPr>
              <a:t>Les facteurs exogènes 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r-FR" b="1" u="sng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b="1" u="sng" dirty="0" smtClean="0"/>
              <a:t>Virus </a:t>
            </a:r>
            <a:r>
              <a:rPr lang="fr-FR" b="1" u="sng" dirty="0"/>
              <a:t>de l’hépatite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b="1" dirty="0"/>
              <a:t>Virus hépatite B </a:t>
            </a:r>
            <a:r>
              <a:rPr lang="fr-FR" dirty="0"/>
              <a:t>: responsable d'un grand nombre </a:t>
            </a:r>
            <a:r>
              <a:rPr lang="fr-FR" b="1" dirty="0"/>
              <a:t>d'hépatites chroniques et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dirty="0"/>
              <a:t>Incriminé dans le </a:t>
            </a:r>
            <a:r>
              <a:rPr lang="fr-FR" b="1" dirty="0"/>
              <a:t>cancer du foie, </a:t>
            </a:r>
            <a:r>
              <a:rPr lang="fr-FR" dirty="0"/>
              <a:t>très fréquent chez les porteurs chroniques du virus.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b="1" dirty="0"/>
              <a:t>• Le virus de l'hépatite C : </a:t>
            </a:r>
            <a:r>
              <a:rPr lang="fr-FR" dirty="0"/>
              <a:t>participe également à l'apparition de certains cancers hépatiques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pt-BR" b="1" u="sng" dirty="0"/>
              <a:t>Virus oncogènes à ARN (rétrovirus)</a:t>
            </a:r>
          </a:p>
          <a:p>
            <a:pPr marL="0" indent="0">
              <a:buNone/>
            </a:pPr>
            <a:r>
              <a:rPr lang="fr-FR" b="1" dirty="0"/>
              <a:t>Chez l'homme</a:t>
            </a:r>
            <a:r>
              <a:rPr lang="fr-FR" dirty="0"/>
              <a:t>, le seul rétrovirus actuellement connu est le </a:t>
            </a:r>
            <a:r>
              <a:rPr lang="fr-FR" b="1" dirty="0"/>
              <a:t>virus HTLV-I, </a:t>
            </a:r>
            <a:r>
              <a:rPr lang="fr-FR" dirty="0"/>
              <a:t>à l'origine de </a:t>
            </a:r>
            <a:r>
              <a:rPr lang="fr-FR" b="1" dirty="0"/>
              <a:t>leucémies-lymphomes T</a:t>
            </a:r>
            <a:r>
              <a:rPr lang="fr-FR" dirty="0"/>
              <a:t>. Ce virus transforme les lymphocytes T humains, stimulés par l'interleukine 2.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647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260648"/>
            <a:ext cx="8424936" cy="619268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fr-FR" sz="4100" b="1" dirty="0">
                <a:solidFill>
                  <a:srgbClr val="FF0000"/>
                </a:solidFill>
              </a:rPr>
              <a:t>Les facteurs exogènes :</a:t>
            </a:r>
          </a:p>
          <a:p>
            <a:pPr marL="0" indent="0">
              <a:buNone/>
            </a:pPr>
            <a:endParaRPr lang="fr-FR" sz="26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sz="4000" b="1" dirty="0" smtClean="0">
                <a:solidFill>
                  <a:srgbClr val="0070C0"/>
                </a:solidFill>
              </a:rPr>
              <a:t>2. Autres </a:t>
            </a:r>
            <a:r>
              <a:rPr lang="fr-FR" sz="4000" b="1" dirty="0">
                <a:solidFill>
                  <a:srgbClr val="0070C0"/>
                </a:solidFill>
              </a:rPr>
              <a:t>agents </a:t>
            </a:r>
            <a:r>
              <a:rPr lang="fr-FR" sz="4000" b="1" dirty="0" smtClean="0">
                <a:solidFill>
                  <a:srgbClr val="0070C0"/>
                </a:solidFill>
              </a:rPr>
              <a:t>infectieux :</a:t>
            </a:r>
            <a:endParaRPr lang="fr-FR" sz="4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sz="2600" dirty="0"/>
              <a:t>• Schistosomiase et cancer de la vessie.</a:t>
            </a:r>
          </a:p>
          <a:p>
            <a:pPr marL="0" indent="0">
              <a:buNone/>
            </a:pPr>
            <a:r>
              <a:rPr lang="fr-FR" sz="2600" dirty="0"/>
              <a:t>• </a:t>
            </a:r>
            <a:r>
              <a:rPr lang="fr-FR" sz="2600" dirty="0" err="1"/>
              <a:t>Hélicobacter</a:t>
            </a:r>
            <a:r>
              <a:rPr lang="fr-FR" sz="2600" dirty="0"/>
              <a:t> </a:t>
            </a:r>
            <a:r>
              <a:rPr lang="fr-FR" sz="2600" dirty="0" err="1"/>
              <a:t>Pylori</a:t>
            </a:r>
            <a:r>
              <a:rPr lang="fr-FR" sz="2600" dirty="0"/>
              <a:t> et cancer de </a:t>
            </a:r>
            <a:r>
              <a:rPr lang="fr-FR" sz="2600" dirty="0" smtClean="0"/>
              <a:t>l’estomac</a:t>
            </a:r>
          </a:p>
          <a:p>
            <a:pPr marL="0" indent="0">
              <a:buNone/>
            </a:pPr>
            <a:endParaRPr lang="fr-FR" sz="3600" b="1" dirty="0" smtClean="0"/>
          </a:p>
          <a:p>
            <a:pPr marL="0" indent="0">
              <a:buNone/>
            </a:pPr>
            <a:r>
              <a:rPr lang="fr-FR" sz="4000" b="1" dirty="0" smtClean="0">
                <a:solidFill>
                  <a:srgbClr val="0070C0"/>
                </a:solidFill>
              </a:rPr>
              <a:t>3. Niveau socio-économique :</a:t>
            </a:r>
          </a:p>
          <a:p>
            <a:pPr marL="0" indent="0">
              <a:buNone/>
            </a:pPr>
            <a:r>
              <a:rPr lang="fr-FR" sz="2600" dirty="0" smtClean="0"/>
              <a:t>Manque </a:t>
            </a:r>
            <a:r>
              <a:rPr lang="fr-FR" sz="2600" dirty="0"/>
              <a:t>d’informations, </a:t>
            </a:r>
            <a:r>
              <a:rPr lang="fr-FR" sz="2600" dirty="0" smtClean="0"/>
              <a:t>mauvaise alimentation</a:t>
            </a:r>
            <a:r>
              <a:rPr lang="fr-FR" sz="2600" dirty="0"/>
              <a:t>, promiscuité, risque de contamination (cancer du col</a:t>
            </a:r>
            <a:r>
              <a:rPr lang="fr-FR" sz="2600" dirty="0" smtClean="0"/>
              <a:t>)...</a:t>
            </a:r>
          </a:p>
          <a:p>
            <a:pPr marL="0" indent="0">
              <a:buNone/>
            </a:pPr>
            <a:r>
              <a:rPr lang="fr-FR" sz="4000" b="1" dirty="0" smtClean="0">
                <a:solidFill>
                  <a:srgbClr val="0070C0"/>
                </a:solidFill>
              </a:rPr>
              <a:t>4. Facteurs alimentaires :</a:t>
            </a:r>
            <a:endParaRPr lang="fr-FR" sz="4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sz="2600" dirty="0" smtClean="0"/>
              <a:t>Régime </a:t>
            </a:r>
            <a:r>
              <a:rPr lang="fr-FR" sz="2600" dirty="0"/>
              <a:t>alimentaire pauvre en fibres et riches en graisses animales: </a:t>
            </a:r>
            <a:r>
              <a:rPr lang="fr-FR" sz="2600" dirty="0" smtClean="0"/>
              <a:t>cancer du </a:t>
            </a:r>
            <a:r>
              <a:rPr lang="fr-FR" sz="2600" dirty="0"/>
              <a:t>colon+++.</a:t>
            </a:r>
          </a:p>
          <a:p>
            <a:pPr marL="0" indent="0">
              <a:buNone/>
            </a:pPr>
            <a:r>
              <a:rPr lang="fr-FR" sz="2600" dirty="0" smtClean="0"/>
              <a:t>Régime </a:t>
            </a:r>
            <a:r>
              <a:rPr lang="fr-FR" sz="2600" dirty="0"/>
              <a:t>riche en fumaison et </a:t>
            </a:r>
            <a:r>
              <a:rPr lang="fr-FR" sz="2600" dirty="0" smtClean="0"/>
              <a:t>salaisons : </a:t>
            </a:r>
            <a:r>
              <a:rPr lang="fr-FR" sz="2600" dirty="0"/>
              <a:t>cancer de l’estomac.</a:t>
            </a:r>
          </a:p>
          <a:p>
            <a:pPr marL="0" indent="0">
              <a:buNone/>
            </a:pPr>
            <a:r>
              <a:rPr lang="fr-FR" sz="2600" dirty="0" smtClean="0"/>
              <a:t>Carence </a:t>
            </a:r>
            <a:r>
              <a:rPr lang="fr-FR" sz="2600" dirty="0"/>
              <a:t>en vitamine </a:t>
            </a:r>
            <a:r>
              <a:rPr lang="fr-FR" sz="2600" dirty="0" smtClean="0"/>
              <a:t>D : </a:t>
            </a:r>
            <a:r>
              <a:rPr lang="fr-FR" sz="2600" dirty="0"/>
              <a:t>cancer du sein+++.</a:t>
            </a:r>
          </a:p>
          <a:p>
            <a:pPr marL="0" indent="0">
              <a:buNone/>
            </a:pPr>
            <a:r>
              <a:rPr lang="fr-FR" sz="4000" b="1" dirty="0" smtClean="0">
                <a:solidFill>
                  <a:srgbClr val="0070C0"/>
                </a:solidFill>
              </a:rPr>
              <a:t>5. Tabac :</a:t>
            </a:r>
          </a:p>
          <a:p>
            <a:pPr marL="0" indent="0">
              <a:buNone/>
            </a:pPr>
            <a:r>
              <a:rPr lang="fr-FR" sz="2600" dirty="0" smtClean="0"/>
              <a:t>(</a:t>
            </a:r>
            <a:r>
              <a:rPr lang="fr-FR" sz="2600" dirty="0"/>
              <a:t>tabagisme actif ou passif): sont incriminés dans de </a:t>
            </a:r>
            <a:r>
              <a:rPr lang="fr-FR" sz="2600" dirty="0" smtClean="0"/>
              <a:t>nombreux cancers </a:t>
            </a:r>
            <a:r>
              <a:rPr lang="fr-FR" sz="2600" dirty="0"/>
              <a:t>poumons+++, col utérin.</a:t>
            </a:r>
          </a:p>
          <a:p>
            <a:pPr marL="0" indent="0">
              <a:buNone/>
            </a:pPr>
            <a:r>
              <a:rPr lang="fr-FR" sz="4000" b="1" dirty="0" smtClean="0">
                <a:solidFill>
                  <a:srgbClr val="0070C0"/>
                </a:solidFill>
              </a:rPr>
              <a:t>6. Alcool :</a:t>
            </a:r>
          </a:p>
          <a:p>
            <a:pPr marL="0" indent="0">
              <a:buNone/>
            </a:pPr>
            <a:r>
              <a:rPr lang="fr-FR" sz="2600" dirty="0" smtClean="0"/>
              <a:t>Associé </a:t>
            </a:r>
            <a:r>
              <a:rPr lang="fr-FR" sz="2600" dirty="0"/>
              <a:t>au tabac, il augmente le risque des cancers de la </a:t>
            </a:r>
            <a:r>
              <a:rPr lang="fr-FR" sz="2600" dirty="0" smtClean="0"/>
              <a:t>bouche, œsophage </a:t>
            </a:r>
            <a:r>
              <a:rPr lang="fr-FR" sz="2600" dirty="0"/>
              <a:t>et larynx</a:t>
            </a:r>
            <a:r>
              <a:rPr lang="fr-FR" sz="2600" dirty="0" smtClean="0"/>
              <a:t>.</a:t>
            </a:r>
            <a:endParaRPr lang="fr-FR" sz="2600" dirty="0"/>
          </a:p>
        </p:txBody>
      </p:sp>
    </p:spTree>
    <p:extLst>
      <p:ext uri="{BB962C8B-B14F-4D97-AF65-F5344CB8AC3E}">
        <p14:creationId xmlns:p14="http://schemas.microsoft.com/office/powerpoint/2010/main" val="423217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332656"/>
            <a:ext cx="7886700" cy="584430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3200" b="1" dirty="0">
                <a:solidFill>
                  <a:srgbClr val="FF0000"/>
                </a:solidFill>
              </a:rPr>
              <a:t>Les facteurs exogènes :</a:t>
            </a:r>
          </a:p>
          <a:p>
            <a:pPr marL="0" indent="0">
              <a:buNone/>
            </a:pPr>
            <a:endParaRPr lang="fr-FR" sz="24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fr-FR" sz="2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sz="2800" b="1" dirty="0" smtClean="0">
                <a:solidFill>
                  <a:srgbClr val="0070C0"/>
                </a:solidFill>
              </a:rPr>
              <a:t>7. Les agents chimiques :</a:t>
            </a:r>
            <a:endParaRPr lang="fr-FR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dirty="0"/>
              <a:t>- Les </a:t>
            </a:r>
            <a:r>
              <a:rPr lang="fr-FR" dirty="0" err="1"/>
              <a:t>alkylants</a:t>
            </a:r>
            <a:r>
              <a:rPr lang="fr-FR" dirty="0"/>
              <a:t> (chimiothérapie): </a:t>
            </a:r>
            <a:r>
              <a:rPr lang="fr-FR" dirty="0" err="1"/>
              <a:t>cisplatin</a:t>
            </a:r>
            <a:r>
              <a:rPr lang="fr-FR" dirty="0"/>
              <a:t>, </a:t>
            </a:r>
            <a:r>
              <a:rPr lang="fr-FR" dirty="0" err="1"/>
              <a:t>chlorambucil</a:t>
            </a:r>
            <a:r>
              <a:rPr lang="fr-FR" dirty="0"/>
              <a:t> ...</a:t>
            </a:r>
          </a:p>
          <a:p>
            <a:pPr marL="0" indent="0">
              <a:buNone/>
            </a:pPr>
            <a:r>
              <a:rPr lang="fr-FR" dirty="0"/>
              <a:t>- Les agents immunosuppresseurs</a:t>
            </a:r>
            <a:r>
              <a:rPr lang="fr-FR" b="1" dirty="0"/>
              <a:t>: </a:t>
            </a:r>
            <a:r>
              <a:rPr lang="fr-FR" dirty="0"/>
              <a:t>augmentent la fréquence des </a:t>
            </a:r>
            <a:r>
              <a:rPr lang="fr-FR" dirty="0" smtClean="0"/>
              <a:t>lymphomes </a:t>
            </a:r>
            <a:r>
              <a:rPr lang="fr-FR" dirty="0" err="1" smtClean="0"/>
              <a:t>viro</a:t>
            </a:r>
            <a:r>
              <a:rPr lang="fr-FR" dirty="0" smtClean="0"/>
              <a:t>-induits</a:t>
            </a:r>
            <a:r>
              <a:rPr lang="fr-FR" dirty="0"/>
              <a:t>.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/>
              <a:t>Chlorure de vinyle </a:t>
            </a:r>
            <a:r>
              <a:rPr lang="fr-FR" dirty="0"/>
              <a:t>(plastique industriel) → sarcome du foie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/>
              <a:t>Aflatoxine B : </a:t>
            </a:r>
            <a:r>
              <a:rPr lang="fr-FR" dirty="0"/>
              <a:t>produite par un champignon, dans les arachides ou le </a:t>
            </a:r>
            <a:r>
              <a:rPr lang="fr-FR" dirty="0" smtClean="0"/>
              <a:t>riz moisis</a:t>
            </a:r>
            <a:r>
              <a:rPr lang="fr-FR" dirty="0"/>
              <a:t>.</a:t>
            </a:r>
          </a:p>
          <a:p>
            <a:pPr marL="0" indent="0">
              <a:buNone/>
            </a:pPr>
            <a:r>
              <a:rPr lang="fr-FR" dirty="0"/>
              <a:t>Le plus puissant des carcinogènes, en raison d'une forte capacité de fixation </a:t>
            </a:r>
            <a:r>
              <a:rPr lang="fr-FR" dirty="0" smtClean="0"/>
              <a:t>à l'ADN </a:t>
            </a:r>
            <a:r>
              <a:rPr lang="fr-FR" dirty="0"/>
              <a:t>associé au cancer du foie, en Afrique, en association au virus </a:t>
            </a:r>
            <a:r>
              <a:rPr lang="fr-FR" dirty="0" smtClean="0"/>
              <a:t>de l'hépatite </a:t>
            </a:r>
            <a:r>
              <a:rPr lang="fr-FR" dirty="0"/>
              <a:t>B.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/>
              <a:t>Pesticides organochlorés </a:t>
            </a:r>
            <a:r>
              <a:rPr lang="fr-FR" dirty="0"/>
              <a:t>(lindane, dioxine ..) : stimuleraient directement </a:t>
            </a:r>
            <a:r>
              <a:rPr lang="fr-FR" dirty="0" smtClean="0"/>
              <a:t>la prolifération </a:t>
            </a:r>
            <a:r>
              <a:rPr lang="fr-FR" dirty="0"/>
              <a:t>cellulaire, sans action sur l'ADN</a:t>
            </a:r>
          </a:p>
          <a:p>
            <a:pPr marL="0" indent="0">
              <a:buNone/>
            </a:pPr>
            <a:r>
              <a:rPr lang="fr-FR" dirty="0"/>
              <a:t>• </a:t>
            </a:r>
            <a:r>
              <a:rPr lang="fr-FR" b="1" dirty="0"/>
              <a:t>Autres </a:t>
            </a:r>
            <a:r>
              <a:rPr lang="fr-FR" b="1" dirty="0" smtClean="0"/>
              <a:t>agents : </a:t>
            </a:r>
            <a:r>
              <a:rPr lang="fr-FR" dirty="0"/>
              <a:t>formaldéhydes, benzène, </a:t>
            </a:r>
            <a:r>
              <a:rPr lang="fr-FR" dirty="0" err="1"/>
              <a:t>phorbol</a:t>
            </a:r>
            <a:r>
              <a:rPr lang="fr-FR" dirty="0"/>
              <a:t> esters, phénol...</a:t>
            </a:r>
          </a:p>
        </p:txBody>
      </p:sp>
    </p:spTree>
    <p:extLst>
      <p:ext uri="{BB962C8B-B14F-4D97-AF65-F5344CB8AC3E}">
        <p14:creationId xmlns:p14="http://schemas.microsoft.com/office/powerpoint/2010/main" val="165918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235546"/>
            <a:ext cx="8352928" cy="659735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Les </a:t>
            </a:r>
            <a:r>
              <a:rPr lang="fr-FR" sz="3200" b="1" dirty="0">
                <a:solidFill>
                  <a:srgbClr val="FF0000"/>
                </a:solidFill>
              </a:rPr>
              <a:t>facteurs exogènes </a:t>
            </a:r>
            <a:r>
              <a:rPr lang="fr-FR" sz="3200" b="1" dirty="0" smtClean="0">
                <a:solidFill>
                  <a:srgbClr val="FF0000"/>
                </a:solidFill>
              </a:rPr>
              <a:t>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fr-FR" sz="2400" b="1" dirty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800" b="1" dirty="0" smtClean="0">
                <a:solidFill>
                  <a:srgbClr val="0070C0"/>
                </a:solidFill>
              </a:rPr>
              <a:t>8. Agents physiques :</a:t>
            </a:r>
            <a:endParaRPr lang="fr-FR" sz="2800" b="1" dirty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b="1" dirty="0"/>
              <a:t>-Radiations ionisantes </a:t>
            </a:r>
            <a:r>
              <a:rPr lang="fr-FR" sz="2000" b="1" dirty="0" smtClean="0"/>
              <a:t>: sont </a:t>
            </a:r>
            <a:r>
              <a:rPr lang="fr-FR" sz="2000" b="1" dirty="0"/>
              <a:t>incriminées dans de nombreux cancers: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/>
              <a:t>Cancers des mains des radiologues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/>
              <a:t>Sarcome du foie après radiographies avec du </a:t>
            </a:r>
            <a:r>
              <a:rPr lang="fr-FR" sz="2000" dirty="0" err="1"/>
              <a:t>thorotrast</a:t>
            </a:r>
            <a:endParaRPr lang="fr-FR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/>
              <a:t>Leucémies et cancers chez les survivants après les explosions nucléaires de Nagasaki </a:t>
            </a:r>
            <a:r>
              <a:rPr lang="fr-FR" sz="2000" dirty="0" smtClean="0"/>
              <a:t>et Hiroshima</a:t>
            </a:r>
            <a:r>
              <a:rPr lang="fr-FR" sz="2000" dirty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b="1" dirty="0" smtClean="0"/>
              <a:t>- </a:t>
            </a:r>
            <a:r>
              <a:rPr lang="fr-FR" sz="2000" b="1" dirty="0"/>
              <a:t>Les rayons Ultraviolets 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/>
              <a:t>Cancers de la peau plus fréquents chez les blancs, dans les zones exposées au </a:t>
            </a:r>
            <a:r>
              <a:rPr lang="fr-FR" sz="2000" dirty="0" smtClean="0"/>
              <a:t>soleil, chez </a:t>
            </a:r>
            <a:r>
              <a:rPr lang="fr-FR" sz="2000" dirty="0"/>
              <a:t>les agriculteurs...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fr-FR" sz="2000" b="1" dirty="0" smtClean="0"/>
              <a:t>Brulures : </a:t>
            </a:r>
            <a:r>
              <a:rPr lang="fr-FR" sz="2000" dirty="0"/>
              <a:t>cancer de la peau sur cicatrice de </a:t>
            </a:r>
            <a:r>
              <a:rPr lang="fr-FR" sz="2000" dirty="0" smtClean="0"/>
              <a:t>brulure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800" b="1" dirty="0">
                <a:solidFill>
                  <a:srgbClr val="0070C0"/>
                </a:solidFill>
              </a:rPr>
              <a:t>9. Métaux et fibres minérales 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/>
              <a:t>Plusieurs métaux responsables de cancers chez l'homme 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/>
              <a:t>. </a:t>
            </a:r>
            <a:r>
              <a:rPr lang="fr-FR" sz="2000" b="1" dirty="0"/>
              <a:t>Arsenic : </a:t>
            </a:r>
            <a:r>
              <a:rPr lang="fr-FR" sz="2000" dirty="0"/>
              <a:t>cancer cutané et bronchique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/>
              <a:t>. </a:t>
            </a:r>
            <a:r>
              <a:rPr lang="fr-FR" sz="2000" b="1" dirty="0" err="1"/>
              <a:t>Beryllium</a:t>
            </a:r>
            <a:r>
              <a:rPr lang="fr-FR" sz="2000" b="1" dirty="0"/>
              <a:t>, chrome et nickel, </a:t>
            </a:r>
            <a:r>
              <a:rPr lang="fr-FR" sz="2000" dirty="0"/>
              <a:t>aluminium </a:t>
            </a:r>
            <a:r>
              <a:rPr lang="fr-FR" sz="2000" b="1" dirty="0"/>
              <a:t>: </a:t>
            </a:r>
            <a:r>
              <a:rPr lang="fr-FR" sz="2000" dirty="0"/>
              <a:t>cancer du poumon, du nez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20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b="1" dirty="0"/>
              <a:t>Fibres minérales : Amiante </a:t>
            </a:r>
            <a:r>
              <a:rPr lang="fr-FR" sz="2000" dirty="0"/>
              <a:t>(asbestose): </a:t>
            </a:r>
            <a:r>
              <a:rPr lang="fr-FR" sz="2000" dirty="0" err="1"/>
              <a:t>mésothéliome</a:t>
            </a:r>
            <a:r>
              <a:rPr lang="fr-FR" sz="2000" dirty="0"/>
              <a:t> (cancer de la plèvre) et du poumon</a:t>
            </a:r>
            <a:r>
              <a:rPr lang="fr-FR" sz="2000" dirty="0" smtClean="0"/>
              <a:t>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32066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>
                <a:solidFill>
                  <a:srgbClr val="ED43BC"/>
                </a:solidFill>
              </a:rPr>
              <a:t>Conclusion :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sz="2400" b="1" dirty="0"/>
              <a:t>L’impact de l’étude de ces gènes :</a:t>
            </a:r>
          </a:p>
          <a:p>
            <a:r>
              <a:rPr lang="fr-FR" dirty="0"/>
              <a:t>Enquête familiale : BRCA1 et cancer du sein               traitement prophylactique chez les patiente BRCA1+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Dépistage chez les sujet à risque (polypose)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Traitement ciblé : (K-RAS dans les CCR, </a:t>
            </a:r>
            <a:r>
              <a:rPr lang="fr-FR"/>
              <a:t>Her2 </a:t>
            </a:r>
            <a:r>
              <a:rPr lang="fr-FR" smtClean="0"/>
              <a:t>dans </a:t>
            </a:r>
            <a:r>
              <a:rPr lang="fr-FR" dirty="0"/>
              <a:t>le cancer du sein)</a:t>
            </a:r>
          </a:p>
          <a:p>
            <a:endParaRPr lang="fr-FR" dirty="0"/>
          </a:p>
          <a:p>
            <a:r>
              <a:rPr lang="fr-FR" dirty="0"/>
              <a:t>Classification moléculaire pour identifier des groupes de tumeurs présentant des pronostics différents</a:t>
            </a:r>
          </a:p>
        </p:txBody>
      </p:sp>
      <p:sp>
        <p:nvSpPr>
          <p:cNvPr id="5" name="Flèche droite 4"/>
          <p:cNvSpPr/>
          <p:nvPr/>
        </p:nvSpPr>
        <p:spPr>
          <a:xfrm>
            <a:off x="5652120" y="2348880"/>
            <a:ext cx="720080" cy="14401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408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404664"/>
            <a:ext cx="8208912" cy="6120679"/>
          </a:xfrm>
        </p:spPr>
        <p:txBody>
          <a:bodyPr/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ED43BC"/>
                </a:solidFill>
              </a:rPr>
              <a:t>II. Définition </a:t>
            </a:r>
            <a:r>
              <a:rPr lang="fr-FR" sz="3200" b="1" dirty="0">
                <a:solidFill>
                  <a:srgbClr val="ED43BC"/>
                </a:solidFill>
              </a:rPr>
              <a:t>de la carcinogénèse : </a:t>
            </a:r>
            <a:endParaRPr lang="fr-FR" sz="3200" dirty="0" smtClean="0">
              <a:solidFill>
                <a:srgbClr val="ED43BC"/>
              </a:solidFill>
            </a:endParaRPr>
          </a:p>
          <a:p>
            <a:pPr marL="0" indent="0">
              <a:buNone/>
            </a:pPr>
            <a:r>
              <a:rPr lang="fr-FR" sz="2800" dirty="0" smtClean="0"/>
              <a:t>un </a:t>
            </a:r>
            <a:r>
              <a:rPr lang="fr-FR" sz="2800" dirty="0"/>
              <a:t>processus complexe qui abouti à la transformation d’une cellule normale en une cellule maligne suite à des événements génétiques aléatoires au cours desquels la cellule accumule des anomalies génétiques.</a:t>
            </a:r>
          </a:p>
          <a:p>
            <a:endParaRPr lang="fr-FR" dirty="0"/>
          </a:p>
        </p:txBody>
      </p:sp>
      <p:grpSp>
        <p:nvGrpSpPr>
          <p:cNvPr id="4" name="Groupe 3"/>
          <p:cNvGrpSpPr/>
          <p:nvPr/>
        </p:nvGrpSpPr>
        <p:grpSpPr>
          <a:xfrm>
            <a:off x="1016298" y="2996952"/>
            <a:ext cx="7687766" cy="3334118"/>
            <a:chOff x="500034" y="1214422"/>
            <a:chExt cx="8001056" cy="5080787"/>
          </a:xfrm>
        </p:grpSpPr>
        <p:sp>
          <p:nvSpPr>
            <p:cNvPr id="5" name="Ellipse 4"/>
            <p:cNvSpPr/>
            <p:nvPr/>
          </p:nvSpPr>
          <p:spPr>
            <a:xfrm>
              <a:off x="928662" y="2000240"/>
              <a:ext cx="2214578" cy="164307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5357818" y="3357562"/>
              <a:ext cx="2928958" cy="221457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" name="Éclair 6"/>
            <p:cNvSpPr/>
            <p:nvPr/>
          </p:nvSpPr>
          <p:spPr>
            <a:xfrm>
              <a:off x="2928926" y="3071810"/>
              <a:ext cx="2643206" cy="1357322"/>
            </a:xfrm>
            <a:prstGeom prst="lightningBol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1500166" y="2428868"/>
              <a:ext cx="1071570" cy="714380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Explosion 1 8"/>
            <p:cNvSpPr/>
            <p:nvPr/>
          </p:nvSpPr>
          <p:spPr>
            <a:xfrm>
              <a:off x="5715008" y="3714752"/>
              <a:ext cx="2286016" cy="1500198"/>
            </a:xfrm>
            <a:prstGeom prst="irregularSeal1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Anomalies génétiques</a:t>
              </a:r>
            </a:p>
          </p:txBody>
        </p:sp>
        <p:sp>
          <p:nvSpPr>
            <p:cNvPr id="10" name="Rectangle à coins arrondis 9"/>
            <p:cNvSpPr/>
            <p:nvPr/>
          </p:nvSpPr>
          <p:spPr>
            <a:xfrm>
              <a:off x="500034" y="1214422"/>
              <a:ext cx="3000396" cy="642942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Une cellule normale</a:t>
              </a:r>
            </a:p>
          </p:txBody>
        </p:sp>
        <p:sp>
          <p:nvSpPr>
            <p:cNvPr id="11" name="Rectangle à coins arrondis 10"/>
            <p:cNvSpPr/>
            <p:nvPr/>
          </p:nvSpPr>
          <p:spPr>
            <a:xfrm>
              <a:off x="3571867" y="2500306"/>
              <a:ext cx="3101870" cy="500065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tx1"/>
                  </a:solidFill>
                </a:rPr>
                <a:t>Événements génétiques</a:t>
              </a:r>
            </a:p>
          </p:txBody>
        </p:sp>
        <p:sp>
          <p:nvSpPr>
            <p:cNvPr id="12" name="Rectangle à coins arrondis 11"/>
            <p:cNvSpPr/>
            <p:nvPr/>
          </p:nvSpPr>
          <p:spPr>
            <a:xfrm>
              <a:off x="4996581" y="5715016"/>
              <a:ext cx="3504509" cy="580193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Une cellule cancéreuse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448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476672"/>
            <a:ext cx="7975798" cy="570029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fr-FR" sz="3200" b="1" dirty="0">
                <a:solidFill>
                  <a:srgbClr val="ED43BC"/>
                </a:solidFill>
              </a:rPr>
              <a:t>II. Définition de la carcinogénèse : </a:t>
            </a:r>
            <a:endParaRPr lang="fr-FR" sz="3200" dirty="0">
              <a:solidFill>
                <a:srgbClr val="ED43BC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2800" dirty="0" smtClean="0"/>
          </a:p>
          <a:p>
            <a:pPr marL="0">
              <a:spcBef>
                <a:spcPts val="0"/>
              </a:spcBef>
            </a:pPr>
            <a:r>
              <a:rPr lang="fr-FR" sz="2800" dirty="0" smtClean="0"/>
              <a:t>Les </a:t>
            </a:r>
            <a:r>
              <a:rPr lang="fr-FR" sz="2800" dirty="0"/>
              <a:t>modifications phénotypiques subies par une cellule au cours du processus de transformation maligne sont le reflet de l'acquisition consécutive de modifications génétiques. </a:t>
            </a:r>
          </a:p>
          <a:p>
            <a:pPr marL="0">
              <a:spcBef>
                <a:spcPts val="0"/>
              </a:spcBef>
            </a:pPr>
            <a:endParaRPr lang="fr-FR" sz="2800" dirty="0"/>
          </a:p>
          <a:p>
            <a:pPr marL="0">
              <a:spcBef>
                <a:spcPts val="0"/>
              </a:spcBef>
            </a:pPr>
            <a:r>
              <a:rPr lang="fr-FR" sz="2800" dirty="0"/>
              <a:t>Ce processus </a:t>
            </a:r>
            <a:r>
              <a:rPr lang="fr-FR" sz="2800" dirty="0" err="1"/>
              <a:t>multi-étapes</a:t>
            </a:r>
            <a:r>
              <a:rPr lang="fr-FR" sz="2800" dirty="0"/>
              <a:t> n'est pas une transition abrupte d'une croissance normale à une croissance tumorale, mais il se déroule progressivement sur 20 ans ou plus.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605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548680"/>
            <a:ext cx="7886700" cy="56282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ED43BC"/>
                </a:solidFill>
              </a:rPr>
              <a:t>III. Les </a:t>
            </a:r>
            <a:r>
              <a:rPr lang="fr-FR" sz="3200" b="1" dirty="0">
                <a:solidFill>
                  <a:srgbClr val="ED43BC"/>
                </a:solidFill>
              </a:rPr>
              <a:t>différents stades de la carcinogénèse :</a:t>
            </a:r>
            <a:endParaRPr lang="fr-FR" sz="3200" b="1" dirty="0" smtClean="0">
              <a:solidFill>
                <a:srgbClr val="ED43BC"/>
              </a:solidFill>
            </a:endParaRPr>
          </a:p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Initiation </a:t>
            </a:r>
            <a:r>
              <a:rPr lang="fr-FR" sz="2800" b="1" dirty="0">
                <a:solidFill>
                  <a:srgbClr val="FF0000"/>
                </a:solidFill>
              </a:rPr>
              <a:t>:</a:t>
            </a:r>
          </a:p>
          <a:p>
            <a:r>
              <a:rPr lang="fr-FR" sz="2400" dirty="0"/>
              <a:t>L’agent carcinogène </a:t>
            </a:r>
            <a:r>
              <a:rPr lang="fr-FR" sz="2400" dirty="0" smtClean="0"/>
              <a:t>initiateur </a:t>
            </a:r>
            <a:r>
              <a:rPr lang="fr-FR" sz="2400" dirty="0"/>
              <a:t>entraine des lésions génétiques cellulaires irréversibles mais insuffisante pour entrainer la </a:t>
            </a:r>
            <a:r>
              <a:rPr lang="fr-FR" sz="2400" dirty="0" smtClean="0"/>
              <a:t>transformation cancéreuse.</a:t>
            </a:r>
            <a:endParaRPr lang="fr-FR" sz="2400" dirty="0"/>
          </a:p>
          <a:p>
            <a:r>
              <a:rPr lang="fr-FR" sz="2400" dirty="0"/>
              <a:t>La </a:t>
            </a:r>
            <a:r>
              <a:rPr lang="fr-FR" sz="2400" dirty="0" smtClean="0"/>
              <a:t>cellule initiée </a:t>
            </a:r>
            <a:r>
              <a:rPr lang="fr-FR" sz="2400" dirty="0"/>
              <a:t>est plus sensible à la survenue d’autres altérations</a:t>
            </a:r>
          </a:p>
          <a:p>
            <a:r>
              <a:rPr lang="fr-FR" sz="2400" dirty="0"/>
              <a:t>Elle reste stable pendant une longue période ( phase de latence)</a:t>
            </a:r>
          </a:p>
          <a:p>
            <a:pPr marL="171450" lvl="2">
              <a:spcBef>
                <a:spcPts val="750"/>
              </a:spcBef>
            </a:pPr>
            <a:r>
              <a:rPr lang="fr-FR" sz="2400" dirty="0"/>
              <a:t>Agents initiateurs : </a:t>
            </a:r>
            <a:r>
              <a:rPr lang="fr-FR" sz="2400" dirty="0" smtClean="0"/>
              <a:t>virus, </a:t>
            </a:r>
            <a:r>
              <a:rPr lang="fr-FR" sz="2400" dirty="0"/>
              <a:t>agents physiques (</a:t>
            </a:r>
            <a:r>
              <a:rPr lang="fr-FR" sz="2400" dirty="0" smtClean="0"/>
              <a:t>radiations), </a:t>
            </a:r>
            <a:r>
              <a:rPr lang="fr-FR" sz="2400" dirty="0"/>
              <a:t>carcinogènes </a:t>
            </a:r>
            <a:r>
              <a:rPr lang="fr-FR" sz="2400" dirty="0" smtClean="0"/>
              <a:t>chimiques( </a:t>
            </a:r>
            <a:r>
              <a:rPr lang="fr-FR" sz="2400" dirty="0">
                <a:sym typeface="Wingdings" pitchFamily="2" charset="2"/>
              </a:rPr>
              <a:t>Hydrocarbures </a:t>
            </a:r>
            <a:r>
              <a:rPr lang="fr-FR" sz="2400" dirty="0" smtClean="0">
                <a:sym typeface="Wingdings" pitchFamily="2" charset="2"/>
              </a:rPr>
              <a:t>aromatiques, </a:t>
            </a:r>
            <a:r>
              <a:rPr lang="fr-FR" sz="2400" i="1" dirty="0">
                <a:sym typeface="Wingdings" pitchFamily="2" charset="2"/>
              </a:rPr>
              <a:t>Amines aromatiques, </a:t>
            </a:r>
            <a:r>
              <a:rPr lang="fr-FR" sz="2400" i="1" dirty="0" smtClean="0">
                <a:sym typeface="Wingdings" pitchFamily="2" charset="2"/>
              </a:rPr>
              <a:t>colorants, …….)</a:t>
            </a:r>
            <a:endParaRPr lang="fr-FR" sz="2400" i="1" dirty="0">
              <a:sym typeface="Wingdings" pitchFamily="2" charset="2"/>
            </a:endParaRPr>
          </a:p>
          <a:p>
            <a:pPr marL="171450" lvl="2">
              <a:spcBef>
                <a:spcPts val="750"/>
              </a:spcBef>
            </a:pPr>
            <a:endParaRPr lang="fr-FR" sz="2400" dirty="0"/>
          </a:p>
          <a:p>
            <a:pPr algn="ctr"/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45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620688"/>
            <a:ext cx="7886700" cy="555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ED43BC"/>
                </a:solidFill>
              </a:rPr>
              <a:t>III. Les </a:t>
            </a:r>
            <a:r>
              <a:rPr lang="fr-FR" sz="3200" b="1" dirty="0">
                <a:solidFill>
                  <a:srgbClr val="ED43BC"/>
                </a:solidFill>
              </a:rPr>
              <a:t>différents stades de la carcinogénèse :</a:t>
            </a:r>
            <a:endParaRPr lang="fr-FR" sz="3200" b="1" dirty="0" smtClean="0">
              <a:solidFill>
                <a:srgbClr val="ED43BC"/>
              </a:solidFill>
            </a:endParaRPr>
          </a:p>
          <a:p>
            <a:pPr algn="ctr"/>
            <a:endParaRPr lang="fr-FR" sz="2800" b="1" dirty="0" smtClean="0">
              <a:solidFill>
                <a:srgbClr val="FF0000"/>
              </a:solidFill>
            </a:endParaRPr>
          </a:p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Promotion </a:t>
            </a:r>
            <a:r>
              <a:rPr lang="fr-FR" sz="2800" b="1" dirty="0">
                <a:solidFill>
                  <a:srgbClr val="FF0000"/>
                </a:solidFill>
              </a:rPr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800" dirty="0"/>
              <a:t>N</a:t>
            </a:r>
            <a:r>
              <a:rPr lang="fr-FR" sz="2800" dirty="0" smtClean="0"/>
              <a:t>e </a:t>
            </a:r>
            <a:r>
              <a:rPr lang="fr-FR" sz="2800" dirty="0"/>
              <a:t>comporte pas de modifications </a:t>
            </a:r>
            <a:r>
              <a:rPr lang="fr-FR" sz="2800" dirty="0" smtClean="0"/>
              <a:t>génétiques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fr-FR" sz="2800" spc="-15" dirty="0" smtClean="0">
                <a:cs typeface="Times New Roman" panose="02020603050405020304" pitchFamily="18" charset="0"/>
              </a:rPr>
              <a:t>La</a:t>
            </a:r>
            <a:r>
              <a:rPr lang="fr-FR" sz="2800" spc="10" dirty="0" smtClean="0">
                <a:cs typeface="Times New Roman" panose="02020603050405020304" pitchFamily="18" charset="0"/>
              </a:rPr>
              <a:t> </a:t>
            </a:r>
            <a:r>
              <a:rPr lang="fr-FR" sz="2800" spc="-5" dirty="0">
                <a:cs typeface="Times New Roman" panose="02020603050405020304" pitchFamily="18" charset="0"/>
              </a:rPr>
              <a:t>promotion</a:t>
            </a:r>
            <a:r>
              <a:rPr lang="fr-FR" sz="2800" spc="30" dirty="0">
                <a:cs typeface="Times New Roman" panose="02020603050405020304" pitchFamily="18" charset="0"/>
              </a:rPr>
              <a:t> </a:t>
            </a:r>
            <a:r>
              <a:rPr lang="fr-FR" sz="2800" spc="-5" dirty="0">
                <a:solidFill>
                  <a:prstClr val="black"/>
                </a:solidFill>
                <a:cs typeface="Times New Roman" panose="02020603050405020304" pitchFamily="18" charset="0"/>
              </a:rPr>
              <a:t>correspond</a:t>
            </a:r>
            <a:r>
              <a:rPr lang="fr-FR" sz="2800" spc="15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dirty="0">
                <a:solidFill>
                  <a:prstClr val="black"/>
                </a:solidFill>
                <a:cs typeface="Times New Roman" panose="02020603050405020304" pitchFamily="18" charset="0"/>
              </a:rPr>
              <a:t>à</a:t>
            </a:r>
            <a:r>
              <a:rPr lang="fr-FR" sz="2800" spc="1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spc="-10" dirty="0">
                <a:solidFill>
                  <a:prstClr val="black"/>
                </a:solidFill>
                <a:cs typeface="Times New Roman" panose="02020603050405020304" pitchFamily="18" charset="0"/>
              </a:rPr>
              <a:t>une</a:t>
            </a:r>
            <a:r>
              <a:rPr lang="fr-FR" sz="2800" spc="1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spc="-5" dirty="0">
                <a:solidFill>
                  <a:prstClr val="black"/>
                </a:solidFill>
                <a:cs typeface="Times New Roman" panose="02020603050405020304" pitchFamily="18" charset="0"/>
              </a:rPr>
              <a:t>exposition</a:t>
            </a:r>
            <a:r>
              <a:rPr lang="fr-FR" sz="2800" spc="-1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spc="-5" dirty="0">
                <a:solidFill>
                  <a:prstClr val="black"/>
                </a:solidFill>
                <a:cs typeface="Times New Roman" panose="02020603050405020304" pitchFamily="18" charset="0"/>
              </a:rPr>
              <a:t>prolongée,</a:t>
            </a:r>
            <a:r>
              <a:rPr lang="fr-FR" sz="2800" spc="25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spc="-5" dirty="0">
                <a:solidFill>
                  <a:prstClr val="black"/>
                </a:solidFill>
                <a:cs typeface="Times New Roman" panose="02020603050405020304" pitchFamily="18" charset="0"/>
              </a:rPr>
              <a:t>répétée</a:t>
            </a:r>
            <a:r>
              <a:rPr lang="fr-FR" sz="2800" spc="-15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spc="10" dirty="0">
                <a:solidFill>
                  <a:prstClr val="black"/>
                </a:solidFill>
                <a:cs typeface="Times New Roman" panose="02020603050405020304" pitchFamily="18" charset="0"/>
              </a:rPr>
              <a:t>ou</a:t>
            </a:r>
            <a:r>
              <a:rPr lang="fr-FR" sz="2800" spc="15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spc="-10" dirty="0">
                <a:solidFill>
                  <a:prstClr val="black"/>
                </a:solidFill>
                <a:cs typeface="Times New Roman" panose="02020603050405020304" pitchFamily="18" charset="0"/>
              </a:rPr>
              <a:t>continue,</a:t>
            </a:r>
            <a:r>
              <a:rPr lang="fr-FR" sz="2800" spc="25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dirty="0">
                <a:solidFill>
                  <a:prstClr val="black"/>
                </a:solidFill>
                <a:cs typeface="Times New Roman" panose="02020603050405020304" pitchFamily="18" charset="0"/>
              </a:rPr>
              <a:t>à</a:t>
            </a:r>
            <a:r>
              <a:rPr lang="fr-FR" sz="2800" spc="1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spc="-10" dirty="0">
                <a:solidFill>
                  <a:prstClr val="black"/>
                </a:solidFill>
                <a:cs typeface="Times New Roman" panose="02020603050405020304" pitchFamily="18" charset="0"/>
              </a:rPr>
              <a:t>une </a:t>
            </a:r>
            <a:r>
              <a:rPr lang="fr-FR" sz="2800" spc="-285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spc="-5" dirty="0">
                <a:solidFill>
                  <a:prstClr val="black"/>
                </a:solidFill>
                <a:cs typeface="Times New Roman" panose="02020603050405020304" pitchFamily="18" charset="0"/>
              </a:rPr>
              <a:t>substance</a:t>
            </a:r>
            <a:r>
              <a:rPr lang="fr-FR" sz="28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spc="5" dirty="0">
                <a:solidFill>
                  <a:prstClr val="black"/>
                </a:solidFill>
                <a:cs typeface="Times New Roman" panose="02020603050405020304" pitchFamily="18" charset="0"/>
              </a:rPr>
              <a:t>qui</a:t>
            </a:r>
            <a:r>
              <a:rPr lang="fr-FR" sz="2800" spc="-35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spc="-5" dirty="0">
                <a:solidFill>
                  <a:prstClr val="black"/>
                </a:solidFill>
                <a:cs typeface="Times New Roman" panose="02020603050405020304" pitchFamily="18" charset="0"/>
              </a:rPr>
              <a:t>entretient</a:t>
            </a:r>
            <a:r>
              <a:rPr lang="fr-FR" sz="2800" spc="35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spc="-5" dirty="0">
                <a:solidFill>
                  <a:prstClr val="black"/>
                </a:solidFill>
                <a:cs typeface="Times New Roman" panose="02020603050405020304" pitchFamily="18" charset="0"/>
              </a:rPr>
              <a:t>et</a:t>
            </a:r>
            <a:r>
              <a:rPr lang="fr-FR" sz="2800" spc="1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spc="-5" dirty="0">
                <a:solidFill>
                  <a:prstClr val="black"/>
                </a:solidFill>
                <a:cs typeface="Times New Roman" panose="02020603050405020304" pitchFamily="18" charset="0"/>
              </a:rPr>
              <a:t>stabilise</a:t>
            </a:r>
            <a:r>
              <a:rPr lang="fr-FR" sz="2800" spc="3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spc="-25" dirty="0">
                <a:solidFill>
                  <a:prstClr val="black"/>
                </a:solidFill>
                <a:cs typeface="Times New Roman" panose="02020603050405020304" pitchFamily="18" charset="0"/>
              </a:rPr>
              <a:t>la</a:t>
            </a:r>
            <a:r>
              <a:rPr lang="fr-FR" sz="2800" spc="3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spc="-5" dirty="0">
                <a:solidFill>
                  <a:prstClr val="black"/>
                </a:solidFill>
                <a:cs typeface="Times New Roman" panose="02020603050405020304" pitchFamily="18" charset="0"/>
              </a:rPr>
              <a:t>lésion</a:t>
            </a:r>
            <a:r>
              <a:rPr lang="fr-FR" sz="2800" spc="1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fr-FR" sz="2800" spc="-5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initiée</a:t>
            </a:r>
            <a:r>
              <a:rPr lang="fr-FR" sz="2800" spc="-5" dirty="0">
                <a:solidFill>
                  <a:prstClr val="black"/>
                </a:solidFill>
                <a:cs typeface="Times New Roman" panose="02020603050405020304" pitchFamily="18" charset="0"/>
              </a:rPr>
              <a:t>.</a:t>
            </a:r>
            <a:endParaRPr lang="fr-FR" sz="2800" dirty="0"/>
          </a:p>
          <a:p>
            <a:pPr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sz="2800" dirty="0"/>
              <a:t>Les promoteurs </a:t>
            </a:r>
            <a:r>
              <a:rPr lang="fr-FR" sz="2800" dirty="0">
                <a:solidFill>
                  <a:srgbClr val="FF0000"/>
                </a:solidFill>
              </a:rPr>
              <a:t>induisent une prolifération de la cellules </a:t>
            </a:r>
            <a:r>
              <a:rPr lang="fr-FR" sz="2800" dirty="0" smtClean="0">
                <a:solidFill>
                  <a:srgbClr val="FF0000"/>
                </a:solidFill>
              </a:rPr>
              <a:t>initiée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sz="2800" dirty="0" smtClean="0"/>
              <a:t>Il </a:t>
            </a:r>
            <a:r>
              <a:rPr lang="fr-FR" sz="2800" dirty="0"/>
              <a:t>existe , expérimentalement, une diminution du délai entre l’initiation et l’apparition de tumeur en présence de </a:t>
            </a:r>
            <a:r>
              <a:rPr lang="fr-FR" sz="2800" dirty="0" smtClean="0"/>
              <a:t>promoteur.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35811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548680"/>
            <a:ext cx="8047806" cy="5904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ED43BC"/>
                </a:solidFill>
              </a:rPr>
              <a:t>III. Les </a:t>
            </a:r>
            <a:r>
              <a:rPr lang="fr-FR" sz="3200" b="1" dirty="0">
                <a:solidFill>
                  <a:srgbClr val="ED43BC"/>
                </a:solidFill>
              </a:rPr>
              <a:t>différents stades de la carcinogénèse :</a:t>
            </a:r>
            <a:endParaRPr lang="fr-FR" sz="3200" b="1" dirty="0" smtClean="0">
              <a:solidFill>
                <a:srgbClr val="ED43BC"/>
              </a:solidFill>
            </a:endParaRPr>
          </a:p>
          <a:p>
            <a:pPr algn="ctr"/>
            <a:endParaRPr lang="fr-FR" sz="2400" b="1" dirty="0" smtClean="0">
              <a:solidFill>
                <a:srgbClr val="FF0000"/>
              </a:solidFill>
            </a:endParaRPr>
          </a:p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Promotion :</a:t>
            </a:r>
            <a:endParaRPr lang="fr-FR" sz="2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fr-FR" sz="2800" dirty="0" smtClean="0"/>
              <a:t>C'est </a:t>
            </a:r>
            <a:r>
              <a:rPr lang="fr-FR" sz="2800" dirty="0"/>
              <a:t>à ce stade qu'interviennent les facteurs de type âge, </a:t>
            </a:r>
            <a:r>
              <a:rPr lang="fr-FR" sz="2800" dirty="0" smtClean="0"/>
              <a:t>alimentation, hormone </a:t>
            </a:r>
            <a:r>
              <a:rPr lang="fr-FR" sz="2800" dirty="0"/>
              <a:t>et état </a:t>
            </a:r>
            <a:r>
              <a:rPr lang="fr-FR" sz="2800" dirty="0" smtClean="0"/>
              <a:t>immunitaire.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800" dirty="0" smtClean="0"/>
              <a:t>Les </a:t>
            </a:r>
            <a:r>
              <a:rPr lang="fr-FR" sz="2800" dirty="0"/>
              <a:t>agents promoteurs agissent souvent </a:t>
            </a:r>
            <a:r>
              <a:rPr lang="fr-FR" sz="2800" dirty="0" smtClean="0"/>
              <a:t>au niveau </a:t>
            </a:r>
            <a:r>
              <a:rPr lang="fr-FR" sz="2800" dirty="0"/>
              <a:t>de molécules ayant une fonction de </a:t>
            </a:r>
            <a:r>
              <a:rPr lang="fr-FR" sz="2800" dirty="0" smtClean="0"/>
              <a:t>récepteur.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800" dirty="0" smtClean="0"/>
              <a:t>Les </a:t>
            </a:r>
            <a:r>
              <a:rPr lang="fr-FR" sz="2800" b="1" dirty="0" smtClean="0"/>
              <a:t>complexes "promoteur-récepteur</a:t>
            </a:r>
            <a:r>
              <a:rPr lang="fr-FR" sz="2800" b="1" dirty="0"/>
              <a:t>" </a:t>
            </a:r>
            <a:r>
              <a:rPr lang="fr-FR" sz="2800" dirty="0"/>
              <a:t>se lient à l'ADN et modifient l'expression de gènes </a:t>
            </a:r>
            <a:r>
              <a:rPr lang="fr-FR" sz="2800" dirty="0" smtClean="0"/>
              <a:t>de voisinage</a:t>
            </a:r>
            <a:r>
              <a:rPr lang="fr-FR" sz="2800" dirty="0"/>
              <a:t>, dans les cellules initiées.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800" dirty="0"/>
              <a:t>Ex: hormones </a:t>
            </a:r>
            <a:r>
              <a:rPr lang="fr-FR" sz="2800" dirty="0" smtClean="0"/>
              <a:t>(œstrogènes)→ </a:t>
            </a:r>
            <a:r>
              <a:rPr lang="fr-FR" sz="2800" dirty="0"/>
              <a:t>agents promoteurs des cancers </a:t>
            </a:r>
            <a:r>
              <a:rPr lang="fr-FR" sz="2800" dirty="0" smtClean="0"/>
              <a:t>du sein : </a:t>
            </a:r>
            <a:r>
              <a:rPr lang="fr-FR" sz="2800" dirty="0"/>
              <a:t>Interactions avec des récepteurs </a:t>
            </a:r>
            <a:r>
              <a:rPr lang="fr-FR" sz="2800" dirty="0" smtClean="0"/>
              <a:t>spécifiques </a:t>
            </a:r>
            <a:r>
              <a:rPr lang="fr-FR" sz="2800" dirty="0" err="1"/>
              <a:t>œstrogéniques</a:t>
            </a:r>
            <a:r>
              <a:rPr lang="fr-FR" sz="2800" dirty="0" smtClean="0"/>
              <a:t>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48466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476673"/>
            <a:ext cx="8213848" cy="59857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3500" b="1" dirty="0" smtClean="0">
                <a:solidFill>
                  <a:srgbClr val="ED43BC"/>
                </a:solidFill>
              </a:rPr>
              <a:t>III. Les </a:t>
            </a:r>
            <a:r>
              <a:rPr lang="fr-FR" sz="3500" b="1" dirty="0">
                <a:solidFill>
                  <a:srgbClr val="ED43BC"/>
                </a:solidFill>
              </a:rPr>
              <a:t>différents stades de la carcinogénèse :</a:t>
            </a:r>
            <a:endParaRPr lang="fr-FR" sz="3500" b="1" dirty="0" smtClean="0">
              <a:solidFill>
                <a:srgbClr val="ED43BC"/>
              </a:solidFill>
            </a:endParaRPr>
          </a:p>
          <a:p>
            <a:pPr algn="ctr"/>
            <a:r>
              <a:rPr lang="fr-FR" sz="3000" b="1" dirty="0" smtClean="0">
                <a:solidFill>
                  <a:srgbClr val="FF0000"/>
                </a:solidFill>
              </a:rPr>
              <a:t>Progression :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800" dirty="0" smtClean="0"/>
              <a:t>Stade </a:t>
            </a:r>
            <a:r>
              <a:rPr lang="fr-FR" sz="2800" b="1" dirty="0"/>
              <a:t>irréversible, </a:t>
            </a:r>
            <a:r>
              <a:rPr lang="fr-FR" sz="2800" dirty="0"/>
              <a:t>au cours duquel </a:t>
            </a:r>
            <a:r>
              <a:rPr lang="fr-FR" sz="2800" b="1" dirty="0"/>
              <a:t>le cancer devient apparent</a:t>
            </a:r>
            <a:r>
              <a:rPr lang="fr-FR" sz="2800" dirty="0"/>
              <a:t>. Il </a:t>
            </a:r>
            <a:r>
              <a:rPr lang="fr-FR" sz="2800" dirty="0" smtClean="0"/>
              <a:t>Comporte des </a:t>
            </a:r>
            <a:r>
              <a:rPr lang="fr-FR" sz="2800" b="1" dirty="0"/>
              <a:t>altérations génétiques majeures, </a:t>
            </a:r>
            <a:r>
              <a:rPr lang="fr-FR" sz="2800" dirty="0"/>
              <a:t>avec des anomalies du caryotype, </a:t>
            </a:r>
            <a:r>
              <a:rPr lang="fr-FR" sz="2800" dirty="0" smtClean="0"/>
              <a:t>qui évoluent </a:t>
            </a:r>
            <a:r>
              <a:rPr lang="fr-FR" sz="2800" dirty="0"/>
              <a:t>constamment en raison d'une </a:t>
            </a:r>
            <a:r>
              <a:rPr lang="fr-FR" sz="2800" b="1" dirty="0"/>
              <a:t>instabilité chromosomique</a:t>
            </a:r>
            <a:r>
              <a:rPr lang="fr-FR" sz="2800" b="1" i="1" dirty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800" dirty="0"/>
              <a:t>Les cellules tumorales ont perdu le contrôle de la conservation de la </a:t>
            </a:r>
            <a:r>
              <a:rPr lang="fr-FR" sz="2800" dirty="0" smtClean="0"/>
              <a:t>structure de </a:t>
            </a:r>
            <a:r>
              <a:rPr lang="fr-FR" sz="2800" dirty="0"/>
              <a:t>leur génome au cours des divisions cellulaires.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800" dirty="0"/>
              <a:t>Ces anomalies croissantes vont de pair avec </a:t>
            </a:r>
            <a:r>
              <a:rPr lang="fr-FR" sz="2800" b="1" dirty="0"/>
              <a:t>l'acquisition des </a:t>
            </a:r>
            <a:r>
              <a:rPr lang="fr-FR" sz="2800" b="1" dirty="0" smtClean="0"/>
              <a:t>différentes caractéristiques </a:t>
            </a:r>
            <a:r>
              <a:rPr lang="fr-FR" sz="2800" b="1" dirty="0"/>
              <a:t>du </a:t>
            </a:r>
            <a:r>
              <a:rPr lang="fr-FR" sz="2800" b="1" dirty="0" smtClean="0"/>
              <a:t>cancer</a:t>
            </a:r>
            <a:r>
              <a:rPr lang="fr-FR" sz="2800" b="1" dirty="0"/>
              <a:t> </a:t>
            </a:r>
            <a:r>
              <a:rPr lang="fr-FR" sz="2800" b="1" dirty="0" smtClean="0"/>
              <a:t>(</a:t>
            </a:r>
            <a:r>
              <a:rPr lang="fr-FR" sz="2800" dirty="0" smtClean="0"/>
              <a:t>dédifférenciation, invasion, capacité </a:t>
            </a:r>
            <a:r>
              <a:rPr lang="fr-FR" sz="2800" dirty="0"/>
              <a:t>de donner des </a:t>
            </a:r>
            <a:r>
              <a:rPr lang="fr-FR" sz="2800" dirty="0" smtClean="0"/>
              <a:t>métastases, Résistance </a:t>
            </a:r>
            <a:r>
              <a:rPr lang="fr-FR" sz="2800" dirty="0"/>
              <a:t>à la </a:t>
            </a:r>
            <a:r>
              <a:rPr lang="fr-FR" sz="2800" dirty="0" smtClean="0"/>
              <a:t>chimiothérapie, échappement </a:t>
            </a:r>
            <a:r>
              <a:rPr lang="fr-FR" sz="2800" dirty="0"/>
              <a:t>aux mécanismes du contrôle immunitaire de </a:t>
            </a:r>
            <a:r>
              <a:rPr lang="fr-FR" sz="2800" dirty="0" smtClean="0"/>
              <a:t>l'hôte</a:t>
            </a:r>
            <a:r>
              <a:rPr lang="fr-FR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9311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6635</TotalTime>
  <Words>2177</Words>
  <Application>Microsoft Office PowerPoint</Application>
  <PresentationFormat>Affichage à l'écran (4:3)</PresentationFormat>
  <Paragraphs>239</Paragraphs>
  <Slides>35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Times New Roman</vt:lpstr>
      <vt:lpstr>Wingdings</vt:lpstr>
      <vt:lpstr>Thème Office</vt:lpstr>
      <vt:lpstr>La carcinogénèse Les étiologies du Cancer</vt:lpstr>
      <vt:lpstr>Plan du cous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VII. Les facteurs cancérigènes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Conclusion 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carcinogénèse</dc:title>
  <dc:creator>USER</dc:creator>
  <cp:lastModifiedBy>HP</cp:lastModifiedBy>
  <cp:revision>123</cp:revision>
  <dcterms:created xsi:type="dcterms:W3CDTF">2013-06-11T14:53:03Z</dcterms:created>
  <dcterms:modified xsi:type="dcterms:W3CDTF">2024-01-10T10:31:30Z</dcterms:modified>
</cp:coreProperties>
</file>