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9" roundtripDataSignature="AMtx7mjcDzoAU/vy2i/FHc0PiCeUweHS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8386009-CAFB-4252-9CC9-B589279245A6}">
  <a:tblStyle styleId="{C8386009-CAFB-4252-9CC9-B589279245A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customschemas.google.com/relationships/presentationmetadata" Target="metadata"/><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1" name="Shape 11"/>
        <p:cNvGrpSpPr/>
        <p:nvPr/>
      </p:nvGrpSpPr>
      <p:grpSpPr>
        <a:xfrm>
          <a:off x="0" y="0"/>
          <a:ext cx="0" cy="0"/>
          <a:chOff x="0" y="0"/>
          <a:chExt cx="0" cy="0"/>
        </a:xfrm>
      </p:grpSpPr>
      <p:sp>
        <p:nvSpPr>
          <p:cNvPr id="12" name="Google Shape;12;p5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5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68" name="Shape 68"/>
        <p:cNvGrpSpPr/>
        <p:nvPr/>
      </p:nvGrpSpPr>
      <p:grpSpPr>
        <a:xfrm>
          <a:off x="0" y="0"/>
          <a:ext cx="0" cy="0"/>
          <a:chOff x="0" y="0"/>
          <a:chExt cx="0" cy="0"/>
        </a:xfrm>
      </p:grpSpPr>
      <p:sp>
        <p:nvSpPr>
          <p:cNvPr id="69" name="Google Shape;69;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4" name="Shape 74"/>
        <p:cNvGrpSpPr/>
        <p:nvPr/>
      </p:nvGrpSpPr>
      <p:grpSpPr>
        <a:xfrm>
          <a:off x="0" y="0"/>
          <a:ext cx="0" cy="0"/>
          <a:chOff x="0" y="0"/>
          <a:chExt cx="0" cy="0"/>
        </a:xfrm>
      </p:grpSpPr>
      <p:sp>
        <p:nvSpPr>
          <p:cNvPr id="75" name="Google Shape;75;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17" name="Shape 17"/>
        <p:cNvGrpSpPr/>
        <p:nvPr/>
      </p:nvGrpSpPr>
      <p:grpSpPr>
        <a:xfrm>
          <a:off x="0" y="0"/>
          <a:ext cx="0" cy="0"/>
          <a:chOff x="0" y="0"/>
          <a:chExt cx="0" cy="0"/>
        </a:xfrm>
      </p:grpSpPr>
      <p:sp>
        <p:nvSpPr>
          <p:cNvPr id="18" name="Google Shape;18;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23" name="Shape 23"/>
        <p:cNvGrpSpPr/>
        <p:nvPr/>
      </p:nvGrpSpPr>
      <p:grpSpPr>
        <a:xfrm>
          <a:off x="0" y="0"/>
          <a:ext cx="0" cy="0"/>
          <a:chOff x="0" y="0"/>
          <a:chExt cx="0" cy="0"/>
        </a:xfrm>
      </p:grpSpPr>
      <p:sp>
        <p:nvSpPr>
          <p:cNvPr id="24" name="Google Shape;24;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7" name="Shape 27"/>
        <p:cNvGrpSpPr/>
        <p:nvPr/>
      </p:nvGrpSpPr>
      <p:grpSpPr>
        <a:xfrm>
          <a:off x="0" y="0"/>
          <a:ext cx="0" cy="0"/>
          <a:chOff x="0" y="0"/>
          <a:chExt cx="0" cy="0"/>
        </a:xfrm>
      </p:grpSpPr>
      <p:sp>
        <p:nvSpPr>
          <p:cNvPr id="28" name="Google Shape;28;p5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3" name="Shape 33"/>
        <p:cNvGrpSpPr/>
        <p:nvPr/>
      </p:nvGrpSpPr>
      <p:grpSpPr>
        <a:xfrm>
          <a:off x="0" y="0"/>
          <a:ext cx="0" cy="0"/>
          <a:chOff x="0" y="0"/>
          <a:chExt cx="0" cy="0"/>
        </a:xfrm>
      </p:grpSpPr>
      <p:sp>
        <p:nvSpPr>
          <p:cNvPr id="34" name="Google Shape;34;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0" name="Shape 40"/>
        <p:cNvGrpSpPr/>
        <p:nvPr/>
      </p:nvGrpSpPr>
      <p:grpSpPr>
        <a:xfrm>
          <a:off x="0" y="0"/>
          <a:ext cx="0" cy="0"/>
          <a:chOff x="0" y="0"/>
          <a:chExt cx="0" cy="0"/>
        </a:xfrm>
      </p:grpSpPr>
      <p:sp>
        <p:nvSpPr>
          <p:cNvPr id="41" name="Google Shape;41;p6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9" name="Shape 49"/>
        <p:cNvGrpSpPr/>
        <p:nvPr/>
      </p:nvGrpSpPr>
      <p:grpSpPr>
        <a:xfrm>
          <a:off x="0" y="0"/>
          <a:ext cx="0" cy="0"/>
          <a:chOff x="0" y="0"/>
          <a:chExt cx="0" cy="0"/>
        </a:xfrm>
      </p:grpSpPr>
      <p:sp>
        <p:nvSpPr>
          <p:cNvPr id="50" name="Google Shape;50;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4" name="Shape 54"/>
        <p:cNvGrpSpPr/>
        <p:nvPr/>
      </p:nvGrpSpPr>
      <p:grpSpPr>
        <a:xfrm>
          <a:off x="0" y="0"/>
          <a:ext cx="0" cy="0"/>
          <a:chOff x="0" y="0"/>
          <a:chExt cx="0" cy="0"/>
        </a:xfrm>
      </p:grpSpPr>
      <p:sp>
        <p:nvSpPr>
          <p:cNvPr id="55" name="Google Shape;55;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1" name="Shape 61"/>
        <p:cNvGrpSpPr/>
        <p:nvPr/>
      </p:nvGrpSpPr>
      <p:grpSpPr>
        <a:xfrm>
          <a:off x="0" y="0"/>
          <a:ext cx="0" cy="0"/>
          <a:chOff x="0" y="0"/>
          <a:chExt cx="0" cy="0"/>
        </a:xfrm>
      </p:grpSpPr>
      <p:sp>
        <p:nvSpPr>
          <p:cNvPr id="62" name="Google Shape;62;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63"/>
          <p:cNvSpPr/>
          <p:nvPr>
            <p:ph idx="2" type="pic"/>
          </p:nvPr>
        </p:nvSpPr>
        <p:spPr>
          <a:xfrm>
            <a:off x="5183188" y="987425"/>
            <a:ext cx="6172200" cy="4873625"/>
          </a:xfrm>
          <a:prstGeom prst="rect">
            <a:avLst/>
          </a:prstGeom>
          <a:noFill/>
          <a:ln>
            <a:noFill/>
          </a:ln>
        </p:spPr>
      </p:sp>
      <p:sp>
        <p:nvSpPr>
          <p:cNvPr id="64" name="Google Shape;64;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7.jp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8.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4.jpg"/><Relationship Id="rId4" Type="http://schemas.openxmlformats.org/officeDocument/2006/relationships/image" Target="../media/image3.gif"/><Relationship Id="rId5"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1.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b="1" lang="fr-FR"/>
              <a:t>DR.C.BENCHARIF</a:t>
            </a:r>
            <a:endParaRPr/>
          </a:p>
          <a:p>
            <a:pPr indent="0" lvl="0" marL="0" rtl="0" algn="ctr">
              <a:lnSpc>
                <a:spcPct val="90000"/>
              </a:lnSpc>
              <a:spcBef>
                <a:spcPts val="1000"/>
              </a:spcBef>
              <a:spcAft>
                <a:spcPts val="0"/>
              </a:spcAft>
              <a:buClr>
                <a:schemeClr val="dk1"/>
              </a:buClr>
              <a:buSzPts val="2400"/>
              <a:buNone/>
            </a:pPr>
            <a:r>
              <a:rPr b="1" lang="fr-FR"/>
              <a:t>Maitre-assistante au CHU de BEJAIA</a:t>
            </a:r>
            <a:endParaRPr/>
          </a:p>
          <a:p>
            <a:pPr indent="0" lvl="0" marL="0" rtl="0" algn="ctr">
              <a:lnSpc>
                <a:spcPct val="90000"/>
              </a:lnSpc>
              <a:spcBef>
                <a:spcPts val="1000"/>
              </a:spcBef>
              <a:spcAft>
                <a:spcPts val="0"/>
              </a:spcAft>
              <a:buClr>
                <a:schemeClr val="dk1"/>
              </a:buClr>
              <a:buSzPts val="2400"/>
              <a:buNone/>
            </a:pPr>
            <a:r>
              <a:rPr b="1" lang="fr-FR"/>
              <a:t>Cours de 3</a:t>
            </a:r>
            <a:r>
              <a:rPr b="1" baseline="30000" lang="fr-FR"/>
              <a:t>ème</a:t>
            </a:r>
            <a:r>
              <a:rPr b="1" lang="fr-FR"/>
              <a:t> année de médecine</a:t>
            </a:r>
            <a:endParaRPr b="1"/>
          </a:p>
        </p:txBody>
      </p:sp>
      <p:sp>
        <p:nvSpPr>
          <p:cNvPr id="85" name="Google Shape;85;p1"/>
          <p:cNvSpPr/>
          <p:nvPr/>
        </p:nvSpPr>
        <p:spPr>
          <a:xfrm>
            <a:off x="1252377" y="1355104"/>
            <a:ext cx="9687246"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7200" u="none" cap="none" strike="noStrike">
                <a:solidFill>
                  <a:srgbClr val="002060"/>
                </a:solidFill>
                <a:latin typeface="Calibri"/>
                <a:ea typeface="Calibri"/>
                <a:cs typeface="Calibri"/>
                <a:sym typeface="Calibri"/>
              </a:rPr>
              <a:t>Progression du cancer</a:t>
            </a:r>
            <a:endParaRPr b="1" i="0" sz="7200" u="none" cap="none" strike="noStrike">
              <a:solidFill>
                <a:srgbClr val="00206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0"/>
          <p:cNvSpPr txBox="1"/>
          <p:nvPr>
            <p:ph idx="1" type="body"/>
          </p:nvPr>
        </p:nvSpPr>
        <p:spPr>
          <a:xfrm>
            <a:off x="516835" y="357808"/>
            <a:ext cx="11290852" cy="6500191"/>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b="1" lang="fr-FR" sz="3900"/>
              <a:t>II. Les lésions précancéreuses :</a:t>
            </a:r>
            <a:endParaRPr sz="3900"/>
          </a:p>
          <a:p>
            <a:pPr indent="-228600" lvl="0" marL="228600" rtl="0" algn="l">
              <a:lnSpc>
                <a:spcPct val="90000"/>
              </a:lnSpc>
              <a:spcBef>
                <a:spcPts val="1000"/>
              </a:spcBef>
              <a:spcAft>
                <a:spcPts val="0"/>
              </a:spcAft>
              <a:buClr>
                <a:schemeClr val="dk1"/>
              </a:buClr>
              <a:buSzPct val="100000"/>
              <a:buNone/>
            </a:pPr>
            <a:r>
              <a:t/>
            </a:r>
            <a:endParaRPr i="1">
              <a:solidFill>
                <a:srgbClr val="FF0000"/>
              </a:solidFill>
            </a:endParaRPr>
          </a:p>
          <a:p>
            <a:pPr indent="-228600" lvl="0" marL="228600" rtl="0" algn="l">
              <a:lnSpc>
                <a:spcPct val="110000"/>
              </a:lnSpc>
              <a:spcBef>
                <a:spcPts val="0"/>
              </a:spcBef>
              <a:spcAft>
                <a:spcPts val="0"/>
              </a:spcAft>
              <a:buClr>
                <a:srgbClr val="FF0000"/>
              </a:buClr>
              <a:buSzPct val="100000"/>
              <a:buNone/>
            </a:pPr>
            <a:r>
              <a:rPr i="1" lang="fr-FR">
                <a:solidFill>
                  <a:srgbClr val="FF0000"/>
                </a:solidFill>
              </a:rPr>
              <a:t>Les lésions précancéreuses sont des anomalies histopathologiques détectables avant l'apparition d'un cancer</a:t>
            </a:r>
            <a:endParaRPr/>
          </a:p>
          <a:p>
            <a:pPr indent="-228600" lvl="0" marL="228600" rtl="0" algn="l">
              <a:lnSpc>
                <a:spcPct val="110000"/>
              </a:lnSpc>
              <a:spcBef>
                <a:spcPts val="0"/>
              </a:spcBef>
              <a:spcAft>
                <a:spcPts val="0"/>
              </a:spcAft>
              <a:buClr>
                <a:schemeClr val="dk1"/>
              </a:buClr>
              <a:buSzPct val="100000"/>
              <a:buNone/>
            </a:pPr>
            <a:r>
              <a:rPr b="1" lang="fr-FR"/>
              <a:t>Ce sont généralement des lésions infra-cliniques détectées par examen cytologique (FCV col) et/ou sur biopsie</a:t>
            </a:r>
            <a:endParaRPr/>
          </a:p>
          <a:p>
            <a:pPr indent="-228600" lvl="0" marL="228600" rtl="0" algn="l">
              <a:lnSpc>
                <a:spcPct val="110000"/>
              </a:lnSpc>
              <a:spcBef>
                <a:spcPts val="0"/>
              </a:spcBef>
              <a:spcAft>
                <a:spcPts val="0"/>
              </a:spcAft>
              <a:buClr>
                <a:schemeClr val="dk1"/>
              </a:buClr>
              <a:buSzPct val="100000"/>
              <a:buNone/>
            </a:pPr>
            <a:r>
              <a:t/>
            </a:r>
            <a:endParaRPr i="1">
              <a:solidFill>
                <a:srgbClr val="FF0000"/>
              </a:solidFill>
            </a:endParaRPr>
          </a:p>
          <a:p>
            <a:pPr indent="0" lvl="0" marL="0" rtl="0" algn="l">
              <a:lnSpc>
                <a:spcPct val="110000"/>
              </a:lnSpc>
              <a:spcBef>
                <a:spcPts val="0"/>
              </a:spcBef>
              <a:spcAft>
                <a:spcPts val="0"/>
              </a:spcAft>
              <a:buClr>
                <a:schemeClr val="dk1"/>
              </a:buClr>
              <a:buSzPct val="100000"/>
              <a:buNone/>
            </a:pPr>
            <a:r>
              <a:rPr lang="fr-FR"/>
              <a:t>Les </a:t>
            </a:r>
            <a:r>
              <a:rPr b="1" lang="fr-FR"/>
              <a:t>dysplasies</a:t>
            </a:r>
            <a:r>
              <a:rPr lang="fr-FR"/>
              <a:t> sont des troubles acquis de la multiplication cellulaire résultant d'anomalies génétiques qui altèrent le contrôle de la prolifération cellulaire, et sont responsables d'anomalies de maturation cellulaire.</a:t>
            </a:r>
            <a:endParaRPr/>
          </a:p>
          <a:p>
            <a:pPr indent="0" lvl="0" marL="0" rtl="0" algn="l">
              <a:lnSpc>
                <a:spcPct val="110000"/>
              </a:lnSpc>
              <a:spcBef>
                <a:spcPts val="0"/>
              </a:spcBef>
              <a:spcAft>
                <a:spcPts val="0"/>
              </a:spcAft>
              <a:buClr>
                <a:schemeClr val="dk1"/>
              </a:buClr>
              <a:buSzPct val="100000"/>
              <a:buNone/>
            </a:pPr>
            <a:r>
              <a:t/>
            </a:r>
            <a:endParaRPr/>
          </a:p>
          <a:p>
            <a:pPr indent="0" lvl="0" marL="0" rtl="0" algn="l">
              <a:lnSpc>
                <a:spcPct val="110000"/>
              </a:lnSpc>
              <a:spcBef>
                <a:spcPts val="0"/>
              </a:spcBef>
              <a:spcAft>
                <a:spcPts val="0"/>
              </a:spcAft>
              <a:buClr>
                <a:schemeClr val="dk1"/>
              </a:buClr>
              <a:buSzPct val="100000"/>
              <a:buNone/>
            </a:pPr>
            <a:r>
              <a:rPr lang="fr-FR"/>
              <a:t>Les dysplasies ne sont décrites que dans les épithéliums (col utérin, tube digestif, voies aériennes, glande mammaire, voies urinaires…)</a:t>
            </a:r>
            <a:endParaRPr/>
          </a:p>
          <a:p>
            <a:pPr indent="0" lvl="0" marL="0" rtl="0" algn="l">
              <a:lnSpc>
                <a:spcPct val="110000"/>
              </a:lnSpc>
              <a:spcBef>
                <a:spcPts val="0"/>
              </a:spcBef>
              <a:spcAft>
                <a:spcPts val="0"/>
              </a:spcAft>
              <a:buClr>
                <a:schemeClr val="dk1"/>
              </a:buClr>
              <a:buSzPct val="100000"/>
              <a:buNone/>
            </a:pPr>
            <a:r>
              <a:t/>
            </a:r>
            <a:endParaRPr/>
          </a:p>
          <a:p>
            <a:pPr indent="-228600" lvl="0" marL="228600" rtl="0" algn="l">
              <a:lnSpc>
                <a:spcPct val="110000"/>
              </a:lnSpc>
              <a:spcBef>
                <a:spcPts val="0"/>
              </a:spcBef>
              <a:spcAft>
                <a:spcPts val="0"/>
              </a:spcAft>
              <a:buClr>
                <a:schemeClr val="dk1"/>
              </a:buClr>
              <a:buSzPct val="100000"/>
              <a:buNone/>
            </a:pPr>
            <a:r>
              <a:rPr lang="fr-FR"/>
              <a:t>Ce sont des lésions précancéreuses car les cellules dysplasiques peuvent, inconstamment et dans un </a:t>
            </a:r>
            <a:r>
              <a:rPr b="1" lang="fr-FR"/>
              <a:t>délai très variable</a:t>
            </a:r>
            <a:r>
              <a:rPr lang="fr-FR"/>
              <a:t>, </a:t>
            </a:r>
            <a:r>
              <a:rPr b="1" lang="fr-FR"/>
              <a:t>se transformer </a:t>
            </a:r>
            <a:r>
              <a:rPr lang="fr-FR"/>
              <a:t>en cellules cancéreuses par accumulation d'autres anomalies génétiques.</a:t>
            </a:r>
            <a:endParaRPr>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1"/>
          <p:cNvSpPr txBox="1"/>
          <p:nvPr>
            <p:ph idx="1" type="body"/>
          </p:nvPr>
        </p:nvSpPr>
        <p:spPr>
          <a:xfrm>
            <a:off x="440635" y="576469"/>
            <a:ext cx="10515600" cy="554085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 Les lésions précancéreuses :</a:t>
            </a:r>
            <a:endParaRPr b="1" sz="3600">
              <a:solidFill>
                <a:srgbClr val="FF0000"/>
              </a:solidFill>
            </a:endParaRPr>
          </a:p>
          <a:p>
            <a:pPr indent="-228600" lvl="0" marL="228600" rtl="0" algn="l">
              <a:lnSpc>
                <a:spcPct val="90000"/>
              </a:lnSpc>
              <a:spcBef>
                <a:spcPts val="1000"/>
              </a:spcBef>
              <a:spcAft>
                <a:spcPts val="0"/>
              </a:spcAft>
              <a:buClr>
                <a:srgbClr val="FF0000"/>
              </a:buClr>
              <a:buSzPts val="3200"/>
              <a:buNone/>
            </a:pPr>
            <a:r>
              <a:rPr b="1" lang="fr-FR" sz="3200">
                <a:solidFill>
                  <a:srgbClr val="FF0000"/>
                </a:solidFill>
              </a:rPr>
              <a:t>A. Situations dysplasiques :</a:t>
            </a:r>
            <a:endParaRPr b="1"/>
          </a:p>
          <a:p>
            <a:pPr indent="-228600" lvl="0" marL="228600" rtl="0" algn="l">
              <a:lnSpc>
                <a:spcPct val="90000"/>
              </a:lnSpc>
              <a:spcBef>
                <a:spcPts val="1000"/>
              </a:spcBef>
              <a:spcAft>
                <a:spcPts val="0"/>
              </a:spcAft>
              <a:buClr>
                <a:schemeClr val="dk1"/>
              </a:buClr>
              <a:buSzPts val="2800"/>
              <a:buNone/>
            </a:pPr>
            <a:r>
              <a:rPr b="1" lang="fr-FR"/>
              <a:t>Des situations dysplasiques précancéreuses peuvent être observés</a:t>
            </a:r>
            <a:r>
              <a:rPr lang="fr-FR"/>
              <a:t>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Au cours d'un état inflammatoire chronique  </a:t>
            </a:r>
            <a:endParaRPr/>
          </a:p>
          <a:p>
            <a:pPr indent="0" lvl="0" marL="0" rtl="0" algn="l">
              <a:lnSpc>
                <a:spcPct val="90000"/>
              </a:lnSpc>
              <a:spcBef>
                <a:spcPts val="1000"/>
              </a:spcBef>
              <a:spcAft>
                <a:spcPts val="0"/>
              </a:spcAft>
              <a:buClr>
                <a:schemeClr val="dk1"/>
              </a:buClr>
              <a:buSzPts val="2800"/>
              <a:buNone/>
            </a:pPr>
            <a:r>
              <a:rPr lang="fr-FR"/>
              <a:t>ex :  - Gastrite chronique à Helicobacter pylori ; </a:t>
            </a:r>
            <a:endParaRPr/>
          </a:p>
          <a:p>
            <a:pPr indent="0" lvl="0" marL="0" rtl="0" algn="l">
              <a:lnSpc>
                <a:spcPct val="90000"/>
              </a:lnSpc>
              <a:spcBef>
                <a:spcPts val="1000"/>
              </a:spcBef>
              <a:spcAft>
                <a:spcPts val="0"/>
              </a:spcAft>
              <a:buClr>
                <a:schemeClr val="dk1"/>
              </a:buClr>
              <a:buSzPts val="2800"/>
              <a:buNone/>
            </a:pPr>
            <a:r>
              <a:rPr lang="fr-FR"/>
              <a:t>        - Endobrachyœsophage par reflux acide chronique</a:t>
            </a:r>
            <a:endParaRPr/>
          </a:p>
          <a:p>
            <a:pPr indent="0" lvl="0" marL="0" rtl="0" algn="l">
              <a:lnSpc>
                <a:spcPct val="90000"/>
              </a:lnSpc>
              <a:spcBef>
                <a:spcPts val="1000"/>
              </a:spcBef>
              <a:spcAft>
                <a:spcPts val="0"/>
              </a:spcAft>
              <a:buClr>
                <a:schemeClr val="dk1"/>
              </a:buClr>
              <a:buSzPts val="2800"/>
              <a:buNone/>
            </a:pPr>
            <a:r>
              <a:rPr lang="fr-FR"/>
              <a:t>        - Certaines maladies inflammatoires chroniques intestinales.</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Au cours d'infections virales (ex : condylomes à papillomavirus du col utérin).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Dans des tumeurs bénignes (ex : adénomes du côlon).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idx="1" type="body"/>
          </p:nvPr>
        </p:nvSpPr>
        <p:spPr>
          <a:xfrm>
            <a:off x="596348" y="477078"/>
            <a:ext cx="10757452" cy="598335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 Les lésions précancéreuses :</a:t>
            </a:r>
            <a:endParaRPr b="1" sz="3600">
              <a:solidFill>
                <a:srgbClr val="FF0000"/>
              </a:solidFill>
            </a:endParaRPr>
          </a:p>
          <a:p>
            <a:pPr indent="-228600" lvl="0" marL="228600" rtl="0" algn="l">
              <a:lnSpc>
                <a:spcPct val="90000"/>
              </a:lnSpc>
              <a:spcBef>
                <a:spcPts val="1000"/>
              </a:spcBef>
              <a:spcAft>
                <a:spcPts val="0"/>
              </a:spcAft>
              <a:buClr>
                <a:srgbClr val="FF0000"/>
              </a:buClr>
              <a:buSzPts val="3200"/>
              <a:buNone/>
            </a:pPr>
            <a:r>
              <a:rPr b="1" lang="fr-FR" sz="3200">
                <a:solidFill>
                  <a:srgbClr val="FF0000"/>
                </a:solidFill>
              </a:rPr>
              <a:t>B. Critères microscopiques de la dysplasie :</a:t>
            </a:r>
            <a:endParaRPr sz="3200"/>
          </a:p>
          <a:p>
            <a:pPr indent="-228600" lvl="0" marL="228600" rtl="0" algn="l">
              <a:lnSpc>
                <a:spcPct val="90000"/>
              </a:lnSpc>
              <a:spcBef>
                <a:spcPts val="1000"/>
              </a:spcBef>
              <a:spcAft>
                <a:spcPts val="0"/>
              </a:spcAft>
              <a:buClr>
                <a:schemeClr val="dk1"/>
              </a:buClr>
              <a:buSzPts val="2400"/>
              <a:buNone/>
            </a:pPr>
            <a:r>
              <a:rPr lang="fr-FR" sz="2400"/>
              <a:t>L'état dysplasique peut être diagnostiqué par l'examen anatomopathologique, cytologique et/ou histologique : </a:t>
            </a:r>
            <a:endParaRPr/>
          </a:p>
          <a:p>
            <a:pPr indent="-228600" lvl="0" marL="228600" rtl="0" algn="l">
              <a:lnSpc>
                <a:spcPct val="90000"/>
              </a:lnSpc>
              <a:spcBef>
                <a:spcPts val="1000"/>
              </a:spcBef>
              <a:spcAft>
                <a:spcPts val="0"/>
              </a:spcAft>
              <a:buClr>
                <a:schemeClr val="dk1"/>
              </a:buClr>
              <a:buSzPts val="2400"/>
              <a:buNone/>
            </a:pPr>
            <a:r>
              <a:rPr b="1" i="1" lang="fr-FR" sz="2400"/>
              <a:t>• Architecture tissulaire </a:t>
            </a:r>
            <a:r>
              <a:rPr lang="fr-FR" sz="2400"/>
              <a:t>:</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Augmentation de la densité cellulaire,</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Diminution de la différenciation cellulaire,</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Anomalies de la polarité cellulaire, </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Désorganisation de l'épithélium ; </a:t>
            </a:r>
            <a:endParaRPr/>
          </a:p>
          <a:p>
            <a:pPr indent="-228600" lvl="0" marL="228600" rtl="0" algn="l">
              <a:lnSpc>
                <a:spcPct val="90000"/>
              </a:lnSpc>
              <a:spcBef>
                <a:spcPts val="1000"/>
              </a:spcBef>
              <a:spcAft>
                <a:spcPts val="0"/>
              </a:spcAft>
              <a:buClr>
                <a:schemeClr val="dk1"/>
              </a:buClr>
              <a:buSzPts val="2400"/>
              <a:buNone/>
            </a:pPr>
            <a:r>
              <a:rPr lang="fr-FR" sz="2400"/>
              <a:t>• </a:t>
            </a:r>
            <a:r>
              <a:rPr b="1" i="1" lang="fr-FR" sz="2400"/>
              <a:t>Cytologie</a:t>
            </a:r>
            <a:r>
              <a:rPr lang="fr-FR" sz="2400"/>
              <a:t> :</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Mitoses en nombre augmenté, </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Augmentation des rapports nucléo-cytoplasmiques,   </a:t>
            </a:r>
            <a:endParaRPr/>
          </a:p>
          <a:p>
            <a:pPr indent="-228600" lvl="1" marL="685800" rtl="0" algn="l">
              <a:lnSpc>
                <a:spcPct val="90000"/>
              </a:lnSpc>
              <a:spcBef>
                <a:spcPts val="500"/>
              </a:spcBef>
              <a:spcAft>
                <a:spcPts val="0"/>
              </a:spcAft>
              <a:buClr>
                <a:schemeClr val="dk1"/>
              </a:buClr>
              <a:buSzPts val="2400"/>
              <a:buFont typeface="Noto Sans Symbols"/>
              <a:buChar char="✔"/>
            </a:pPr>
            <a:r>
              <a:rPr lang="fr-FR"/>
              <a:t>Anisocytose et anisocaryose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ph idx="1" type="body"/>
          </p:nvPr>
        </p:nvSpPr>
        <p:spPr>
          <a:xfrm>
            <a:off x="838200" y="397566"/>
            <a:ext cx="10515600" cy="61821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 Les lésions précancéreuses :</a:t>
            </a:r>
            <a:endParaRPr sz="3600"/>
          </a:p>
          <a:p>
            <a:pPr indent="-228600" lvl="0" marL="228600" rtl="0" algn="l">
              <a:lnSpc>
                <a:spcPct val="90000"/>
              </a:lnSpc>
              <a:spcBef>
                <a:spcPts val="1000"/>
              </a:spcBef>
              <a:spcAft>
                <a:spcPts val="0"/>
              </a:spcAft>
              <a:buClr>
                <a:schemeClr val="dk1"/>
              </a:buClr>
              <a:buSzPts val="2800"/>
              <a:buNone/>
            </a:pPr>
            <a:r>
              <a:rPr lang="fr-FR"/>
              <a:t>Ces anomalies microscopiques sont plus ou moins intenses et étendues , et ceci est la base de la notion de grade que l'anatomopathologiste doit non seulement reconnaître une dysplasie mais doit indiquer son </a:t>
            </a:r>
            <a:r>
              <a:rPr b="1" lang="fr-FR"/>
              <a:t>grade</a:t>
            </a:r>
            <a:r>
              <a:rPr lang="fr-FR"/>
              <a:t> c'est-à- dire </a:t>
            </a:r>
            <a:r>
              <a:rPr b="1" lang="fr-FR"/>
              <a:t>son intensité.</a:t>
            </a:r>
            <a:endParaRPr b="1"/>
          </a:p>
          <a:p>
            <a:pPr indent="-228600" lvl="0" marL="228600" rtl="0" algn="l">
              <a:lnSpc>
                <a:spcPct val="90000"/>
              </a:lnSpc>
              <a:spcBef>
                <a:spcPts val="1000"/>
              </a:spcBef>
              <a:spcAft>
                <a:spcPts val="0"/>
              </a:spcAft>
              <a:buClr>
                <a:schemeClr val="dk1"/>
              </a:buClr>
              <a:buSzPts val="2800"/>
              <a:buNone/>
            </a:pPr>
            <a:r>
              <a:rPr lang="fr-FR"/>
              <a:t>Le </a:t>
            </a:r>
            <a:r>
              <a:rPr b="1" i="1" lang="fr-FR"/>
              <a:t>grade</a:t>
            </a:r>
            <a:r>
              <a:rPr lang="fr-FR"/>
              <a:t> a donc pour but d'évaluer le pronostic pour guider l'attitude thérapeutique.</a:t>
            </a:r>
            <a:endParaRPr/>
          </a:p>
          <a:p>
            <a:pPr indent="-228600" lvl="0" marL="228600" rtl="0" algn="l">
              <a:lnSpc>
                <a:spcPct val="90000"/>
              </a:lnSpc>
              <a:spcBef>
                <a:spcPts val="1000"/>
              </a:spcBef>
              <a:spcAft>
                <a:spcPts val="0"/>
              </a:spcAft>
              <a:buClr>
                <a:schemeClr val="dk1"/>
              </a:buClr>
              <a:buSzPts val="2800"/>
              <a:buNone/>
            </a:pPr>
            <a:r>
              <a:rPr lang="fr-FR"/>
              <a:t>Différentes terminologies sont employées pour qualifier les différents grades de dysplasie : </a:t>
            </a:r>
            <a:endParaRPr/>
          </a:p>
          <a:p>
            <a:pPr indent="-228600" lvl="0" marL="228600" rtl="0" algn="l">
              <a:lnSpc>
                <a:spcPct val="90000"/>
              </a:lnSpc>
              <a:spcBef>
                <a:spcPts val="1000"/>
              </a:spcBef>
              <a:spcAft>
                <a:spcPts val="0"/>
              </a:spcAft>
              <a:buClr>
                <a:schemeClr val="dk1"/>
              </a:buClr>
              <a:buSzPts val="2800"/>
              <a:buNone/>
            </a:pPr>
            <a:r>
              <a:rPr lang="fr-FR"/>
              <a:t>• Dysplasie légère, modérée et sévère ; </a:t>
            </a:r>
            <a:endParaRPr/>
          </a:p>
          <a:p>
            <a:pPr indent="-228600" lvl="0" marL="228600" rtl="0" algn="l">
              <a:lnSpc>
                <a:spcPct val="90000"/>
              </a:lnSpc>
              <a:spcBef>
                <a:spcPts val="1000"/>
              </a:spcBef>
              <a:spcAft>
                <a:spcPts val="0"/>
              </a:spcAft>
              <a:buClr>
                <a:schemeClr val="dk1"/>
              </a:buClr>
              <a:buSzPts val="2800"/>
              <a:buNone/>
            </a:pPr>
            <a:r>
              <a:rPr lang="fr-FR"/>
              <a:t>• Néoplasie intra-épithéliale (NIE) de degrés I, II et III ; </a:t>
            </a:r>
            <a:endParaRPr/>
          </a:p>
          <a:p>
            <a:pPr indent="-228600" lvl="0" marL="228600" rtl="0" algn="l">
              <a:lnSpc>
                <a:spcPct val="90000"/>
              </a:lnSpc>
              <a:spcBef>
                <a:spcPts val="1000"/>
              </a:spcBef>
              <a:spcAft>
                <a:spcPts val="0"/>
              </a:spcAft>
              <a:buClr>
                <a:schemeClr val="dk1"/>
              </a:buClr>
              <a:buSzPts val="2800"/>
              <a:buNone/>
            </a:pPr>
            <a:r>
              <a:rPr lang="fr-FR"/>
              <a:t>• </a:t>
            </a:r>
            <a:r>
              <a:rPr b="1" lang="fr-FR"/>
              <a:t>Dysplasie de bas grade et de haut grade.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graphicFrame>
        <p:nvGraphicFramePr>
          <p:cNvPr id="168" name="Google Shape;168;p14"/>
          <p:cNvGraphicFramePr/>
          <p:nvPr/>
        </p:nvGraphicFramePr>
        <p:xfrm>
          <a:off x="1769166" y="1212573"/>
          <a:ext cx="3000000" cy="3000000"/>
        </p:xfrm>
        <a:graphic>
          <a:graphicData uri="http://schemas.openxmlformats.org/drawingml/2006/table">
            <a:tbl>
              <a:tblPr bandRow="1" firstRow="1">
                <a:noFill/>
                <a:tableStyleId>{C8386009-CAFB-4252-9CC9-B589279245A6}</a:tableStyleId>
              </a:tblPr>
              <a:tblGrid>
                <a:gridCol w="3233850"/>
                <a:gridCol w="2756125"/>
                <a:gridCol w="2995000"/>
              </a:tblGrid>
              <a:tr h="1005175">
                <a:tc>
                  <a:txBody>
                    <a:bodyPr/>
                    <a:lstStyle/>
                    <a:p>
                      <a:pPr indent="0" lvl="0" marL="0" marR="0" rtl="0" algn="ctr">
                        <a:spcBef>
                          <a:spcPts val="0"/>
                        </a:spcBef>
                        <a:spcAft>
                          <a:spcPts val="0"/>
                        </a:spcAft>
                        <a:buNone/>
                      </a:pPr>
                      <a:r>
                        <a:rPr lang="fr-FR" sz="2800" u="none" cap="none" strike="noStrike"/>
                        <a:t>Dysplasie  légère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fr-FR" sz="2800" u="none" cap="none" strike="noStrike"/>
                        <a:t>Dysplasie modérée</a:t>
                      </a:r>
                      <a:endParaRPr sz="2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fr-FR" sz="2800" u="none" cap="none" strike="noStrike"/>
                        <a:t>Dysplasie sévère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260950">
                <a:tc>
                  <a:txBody>
                    <a:bodyPr/>
                    <a:lstStyle/>
                    <a:p>
                      <a:pPr indent="0" lvl="0" marL="0" marR="0" rtl="0" algn="ctr">
                        <a:spcBef>
                          <a:spcPts val="0"/>
                        </a:spcBef>
                        <a:spcAft>
                          <a:spcPts val="0"/>
                        </a:spcAft>
                        <a:buNone/>
                      </a:pPr>
                      <a:r>
                        <a:rPr lang="fr-FR" sz="2800" u="none" cap="none" strike="noStrike"/>
                        <a:t>Néoplasie intraépithéliale I</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800"/>
                        <a:buFont typeface="Calibri"/>
                        <a:buNone/>
                      </a:pPr>
                      <a:r>
                        <a:rPr lang="fr-FR" sz="2800" u="none" cap="none" strike="noStrike"/>
                        <a:t>Néoplasie intraépithéliale II</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800"/>
                        <a:buFont typeface="Calibri"/>
                        <a:buNone/>
                      </a:pPr>
                      <a:r>
                        <a:rPr lang="fr-FR" sz="2800" u="none" cap="none" strike="noStrike"/>
                        <a:t>Néoplasie intraépithéliale III</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113175">
                <a:tc gridSpan="3">
                  <a:txBody>
                    <a:bodyPr/>
                    <a:lstStyle/>
                    <a:p>
                      <a:pPr indent="0" lvl="0" marL="0" marR="0" rtl="0" algn="ctr">
                        <a:spcBef>
                          <a:spcPts val="0"/>
                        </a:spcBef>
                        <a:spcAft>
                          <a:spcPts val="0"/>
                        </a:spcAft>
                        <a:buNone/>
                      </a:pPr>
                      <a:r>
                        <a:t/>
                      </a:r>
                      <a:endParaRPr b="1" sz="2800" u="none" cap="none" strike="noStrike">
                        <a:solidFill>
                          <a:srgbClr val="FF0000"/>
                        </a:solidFill>
                      </a:endParaRPr>
                    </a:p>
                    <a:p>
                      <a:pPr indent="0" lvl="0" marL="0" marR="0" rtl="0" algn="l">
                        <a:spcBef>
                          <a:spcPts val="0"/>
                        </a:spcBef>
                        <a:spcAft>
                          <a:spcPts val="0"/>
                        </a:spcAft>
                        <a:buNone/>
                      </a:pPr>
                      <a:r>
                        <a:rPr b="1" lang="fr-FR" sz="2800" u="none" cap="none" strike="noStrike">
                          <a:solidFill>
                            <a:srgbClr val="FF0000"/>
                          </a:solidFill>
                        </a:rPr>
                        <a:t>     Dysplasie bas grade                       Dysplasie haut grade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b="0" l="0" r="5959" t="0"/>
          <a:stretch/>
        </p:blipFill>
        <p:spPr>
          <a:xfrm>
            <a:off x="1302488" y="581134"/>
            <a:ext cx="9393865" cy="5618975"/>
          </a:xfrm>
          <a:prstGeom prst="rect">
            <a:avLst/>
          </a:prstGeom>
          <a:noFill/>
          <a:ln>
            <a:noFill/>
          </a:ln>
        </p:spPr>
      </p:pic>
      <p:cxnSp>
        <p:nvCxnSpPr>
          <p:cNvPr id="174" name="Google Shape;174;p15"/>
          <p:cNvCxnSpPr/>
          <p:nvPr/>
        </p:nvCxnSpPr>
        <p:spPr>
          <a:xfrm flipH="1">
            <a:off x="3444948" y="3390622"/>
            <a:ext cx="21266" cy="781997"/>
          </a:xfrm>
          <a:prstGeom prst="straightConnector1">
            <a:avLst/>
          </a:prstGeom>
          <a:noFill/>
          <a:ln cap="flat" cmpd="sng" w="76200">
            <a:solidFill>
              <a:srgbClr val="FF0000"/>
            </a:solidFill>
            <a:prstDash val="solid"/>
            <a:miter lim="800000"/>
            <a:headEnd len="med" w="med" type="triangle"/>
            <a:tailEnd len="med" w="med" type="triangle"/>
          </a:ln>
        </p:spPr>
      </p:cxnSp>
      <p:cxnSp>
        <p:nvCxnSpPr>
          <p:cNvPr id="175" name="Google Shape;175;p15"/>
          <p:cNvCxnSpPr/>
          <p:nvPr/>
        </p:nvCxnSpPr>
        <p:spPr>
          <a:xfrm flipH="1">
            <a:off x="5967523" y="2488019"/>
            <a:ext cx="31898" cy="1684600"/>
          </a:xfrm>
          <a:prstGeom prst="straightConnector1">
            <a:avLst/>
          </a:prstGeom>
          <a:noFill/>
          <a:ln cap="flat" cmpd="sng" w="76200">
            <a:solidFill>
              <a:srgbClr val="FF0000"/>
            </a:solidFill>
            <a:prstDash val="solid"/>
            <a:miter lim="800000"/>
            <a:headEnd len="med" w="med" type="triangle"/>
            <a:tailEnd len="med" w="med" type="triangle"/>
          </a:ln>
        </p:spPr>
      </p:cxnSp>
      <p:cxnSp>
        <p:nvCxnSpPr>
          <p:cNvPr id="176" name="Google Shape;176;p15"/>
          <p:cNvCxnSpPr/>
          <p:nvPr/>
        </p:nvCxnSpPr>
        <p:spPr>
          <a:xfrm flipH="1">
            <a:off x="8803758" y="1488558"/>
            <a:ext cx="42530" cy="2684061"/>
          </a:xfrm>
          <a:prstGeom prst="straightConnector1">
            <a:avLst/>
          </a:prstGeom>
          <a:noFill/>
          <a:ln cap="flat" cmpd="sng" w="76200">
            <a:solidFill>
              <a:srgbClr val="FF0000"/>
            </a:solidFill>
            <a:prstDash val="solid"/>
            <a:miter lim="800000"/>
            <a:headEnd len="med" w="med" type="triangle"/>
            <a:tailEnd len="med" w="med" type="triangle"/>
          </a:ln>
        </p:spPr>
      </p:cxnSp>
      <p:cxnSp>
        <p:nvCxnSpPr>
          <p:cNvPr id="177" name="Google Shape;177;p15"/>
          <p:cNvCxnSpPr/>
          <p:nvPr/>
        </p:nvCxnSpPr>
        <p:spPr>
          <a:xfrm>
            <a:off x="1488558" y="4172619"/>
            <a:ext cx="9207795" cy="1"/>
          </a:xfrm>
          <a:prstGeom prst="straightConnector1">
            <a:avLst/>
          </a:prstGeom>
          <a:noFill/>
          <a:ln cap="flat" cmpd="sng" w="76200">
            <a:solidFill>
              <a:srgbClr val="FF000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7"/>
                                        </p:tgtEl>
                                        <p:attrNameLst>
                                          <p:attrName>style.visibility</p:attrName>
                                        </p:attrNameLst>
                                      </p:cBhvr>
                                      <p:to>
                                        <p:strVal val="visible"/>
                                      </p:to>
                                    </p:set>
                                    <p:anim calcmode="lin" valueType="num">
                                      <p:cBhvr additive="base">
                                        <p:cTn dur="500"/>
                                        <p:tgtEl>
                                          <p:spTgt spid="17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6"/>
          <p:cNvSpPr txBox="1"/>
          <p:nvPr>
            <p:ph idx="1" type="body"/>
          </p:nvPr>
        </p:nvSpPr>
        <p:spPr>
          <a:xfrm>
            <a:off x="838200" y="874643"/>
            <a:ext cx="10515600" cy="530232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III. Le cancer in situ :</a:t>
            </a:r>
            <a:endParaRPr b="1" sz="3600"/>
          </a:p>
          <a:p>
            <a:pPr indent="0" lvl="0" marL="0" rtl="0" algn="l">
              <a:lnSpc>
                <a:spcPct val="90000"/>
              </a:lnSpc>
              <a:spcBef>
                <a:spcPts val="1000"/>
              </a:spcBef>
              <a:spcAft>
                <a:spcPts val="0"/>
              </a:spcAft>
              <a:buClr>
                <a:srgbClr val="FF0000"/>
              </a:buClr>
              <a:buSzPts val="2800"/>
              <a:buNone/>
            </a:pPr>
            <a:r>
              <a:rPr b="1" lang="fr-FR">
                <a:solidFill>
                  <a:srgbClr val="FF0000"/>
                </a:solidFill>
              </a:rPr>
              <a:t>A. Définition :</a:t>
            </a:r>
            <a:endParaRPr/>
          </a:p>
          <a:p>
            <a:pPr indent="0" lvl="0" marL="0" rtl="0" algn="l">
              <a:lnSpc>
                <a:spcPct val="90000"/>
              </a:lnSpc>
              <a:spcBef>
                <a:spcPts val="1000"/>
              </a:spcBef>
              <a:spcAft>
                <a:spcPts val="0"/>
              </a:spcAft>
              <a:buClr>
                <a:schemeClr val="dk1"/>
              </a:buClr>
              <a:buSzPts val="2400"/>
              <a:buNone/>
            </a:pPr>
            <a:r>
              <a:rPr lang="fr-FR" sz="2400"/>
              <a:t>Prolifération de cellules épithéliales cancéreuses qui intéresse toute la hauteur de l'épithélium mais qui </a:t>
            </a:r>
            <a:r>
              <a:rPr b="1" lang="fr-FR" sz="2400"/>
              <a:t>ne franchit pas la membrane basale </a:t>
            </a:r>
            <a:r>
              <a:rPr lang="fr-FR" sz="2400"/>
              <a:t>de l'épithélium, et donc n'envahit pas le tissu conjonctif.</a:t>
            </a:r>
            <a:endParaRPr/>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rPr b="1" lang="fr-FR" sz="2400"/>
              <a:t>Dysplasie sévère ≡ dysplasie de haut grade ≡ carcinome in situ ≡ carcinome non invasif.</a:t>
            </a:r>
            <a:endParaRPr/>
          </a:p>
          <a:p>
            <a:pPr indent="-2286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None/>
            </a:pPr>
            <a:r>
              <a:rPr lang="fr-FR" sz="2400"/>
              <a:t>À ce stade, les cellules cancéreuses ne sont pas accompagnées par un stroma et les métastases sont impossibles.</a:t>
            </a:r>
            <a:endParaRPr/>
          </a:p>
          <a:p>
            <a:pPr indent="0" lvl="0" marL="0" rtl="0" algn="l">
              <a:lnSpc>
                <a:spcPct val="90000"/>
              </a:lnSpc>
              <a:spcBef>
                <a:spcPts val="1000"/>
              </a:spcBef>
              <a:spcAft>
                <a:spcPts val="0"/>
              </a:spcAft>
              <a:buClr>
                <a:schemeClr val="dk1"/>
              </a:buClr>
              <a:buSzPts val="2400"/>
              <a:buNone/>
            </a:pPr>
            <a:r>
              <a:t/>
            </a:r>
            <a:endParaRPr b="1" sz="2400"/>
          </a:p>
          <a:p>
            <a:pPr indent="0" lvl="0" marL="0" rtl="0" algn="l">
              <a:lnSpc>
                <a:spcPct val="90000"/>
              </a:lnSpc>
              <a:spcBef>
                <a:spcPts val="1000"/>
              </a:spcBef>
              <a:spcAft>
                <a:spcPts val="0"/>
              </a:spcAft>
              <a:buClr>
                <a:schemeClr val="dk1"/>
              </a:buClr>
              <a:buSzPts val="2400"/>
              <a:buNone/>
            </a:pPr>
            <a:r>
              <a:t/>
            </a:r>
            <a:endParaRPr sz="2400" u="sng"/>
          </a:p>
          <a:p>
            <a:pPr indent="0" lvl="0" marL="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7"/>
          <p:cNvSpPr txBox="1"/>
          <p:nvPr>
            <p:ph idx="1" type="body"/>
          </p:nvPr>
        </p:nvSpPr>
        <p:spPr>
          <a:xfrm>
            <a:off x="838200" y="437322"/>
            <a:ext cx="10515600" cy="573964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III. Le cancer in situ :</a:t>
            </a:r>
            <a:endParaRPr/>
          </a:p>
          <a:p>
            <a:pPr indent="-228600" lvl="0" marL="228600" rtl="0" algn="l">
              <a:lnSpc>
                <a:spcPct val="90000"/>
              </a:lnSpc>
              <a:spcBef>
                <a:spcPts val="1000"/>
              </a:spcBef>
              <a:spcAft>
                <a:spcPts val="0"/>
              </a:spcAft>
              <a:buClr>
                <a:srgbClr val="FF0000"/>
              </a:buClr>
              <a:buSzPts val="2800"/>
              <a:buNone/>
            </a:pPr>
            <a:r>
              <a:rPr b="1" lang="fr-FR">
                <a:solidFill>
                  <a:srgbClr val="FF0000"/>
                </a:solidFill>
              </a:rPr>
              <a:t>B. Localisations : </a:t>
            </a:r>
            <a:endParaRPr/>
          </a:p>
          <a:p>
            <a:pPr indent="-228600" lvl="0" marL="228600" rtl="0" algn="l">
              <a:lnSpc>
                <a:spcPct val="90000"/>
              </a:lnSpc>
              <a:spcBef>
                <a:spcPts val="1000"/>
              </a:spcBef>
              <a:spcAft>
                <a:spcPts val="0"/>
              </a:spcAft>
              <a:buClr>
                <a:schemeClr val="dk1"/>
              </a:buClr>
              <a:buSzPts val="2600"/>
              <a:buNone/>
            </a:pPr>
            <a:r>
              <a:rPr lang="fr-FR" sz="2600"/>
              <a:t>Les localisations des CIS sont celles des dysplasies  </a:t>
            </a:r>
            <a:endParaRPr/>
          </a:p>
          <a:p>
            <a:pPr indent="-228600" lvl="0" marL="228600" rtl="0" algn="l">
              <a:lnSpc>
                <a:spcPct val="90000"/>
              </a:lnSpc>
              <a:spcBef>
                <a:spcPts val="1000"/>
              </a:spcBef>
              <a:spcAft>
                <a:spcPts val="0"/>
              </a:spcAft>
              <a:buClr>
                <a:schemeClr val="dk1"/>
              </a:buClr>
              <a:buSzPts val="2600"/>
              <a:buNone/>
            </a:pPr>
            <a:r>
              <a:rPr lang="fr-FR" sz="2600"/>
              <a:t>• </a:t>
            </a:r>
            <a:r>
              <a:rPr b="1" i="1" lang="fr-FR" sz="2600"/>
              <a:t>col utérin</a:t>
            </a:r>
            <a:endParaRPr sz="2600"/>
          </a:p>
          <a:p>
            <a:pPr indent="-228600" lvl="0" marL="228600" rtl="0" algn="l">
              <a:lnSpc>
                <a:spcPct val="90000"/>
              </a:lnSpc>
              <a:spcBef>
                <a:spcPts val="1000"/>
              </a:spcBef>
              <a:spcAft>
                <a:spcPts val="0"/>
              </a:spcAft>
              <a:buClr>
                <a:schemeClr val="dk1"/>
              </a:buClr>
              <a:buSzPts val="2600"/>
              <a:buNone/>
            </a:pPr>
            <a:r>
              <a:rPr lang="fr-FR" sz="2600"/>
              <a:t>• </a:t>
            </a:r>
            <a:r>
              <a:rPr b="1" lang="fr-FR" sz="2600"/>
              <a:t>Autres muqueuses malpighiennes </a:t>
            </a:r>
            <a:r>
              <a:rPr lang="fr-FR" sz="2600"/>
              <a:t>(lèvres et bouche, œsophage, larynx, muqueuses génitales, bronches après métaplasie malpighienne) et peau (</a:t>
            </a:r>
            <a:r>
              <a:rPr b="1" lang="fr-FR" sz="2600"/>
              <a:t>maladie de Bowen</a:t>
            </a:r>
            <a:r>
              <a:rPr lang="fr-FR" sz="2600"/>
              <a:t>) </a:t>
            </a:r>
            <a:endParaRPr sz="2600"/>
          </a:p>
          <a:p>
            <a:pPr indent="-228600" lvl="0" marL="228600" rtl="0" algn="l">
              <a:lnSpc>
                <a:spcPct val="90000"/>
              </a:lnSpc>
              <a:spcBef>
                <a:spcPts val="1000"/>
              </a:spcBef>
              <a:spcAft>
                <a:spcPts val="0"/>
              </a:spcAft>
              <a:buClr>
                <a:schemeClr val="dk1"/>
              </a:buClr>
              <a:buSzPts val="2600"/>
              <a:buNone/>
            </a:pPr>
            <a:r>
              <a:rPr lang="fr-FR" sz="2600"/>
              <a:t>• </a:t>
            </a:r>
            <a:r>
              <a:rPr b="1" i="1" lang="fr-FR" sz="2600"/>
              <a:t>Urothélium</a:t>
            </a:r>
            <a:r>
              <a:rPr lang="fr-FR" sz="2600"/>
              <a:t> (vessie surtout) </a:t>
            </a:r>
            <a:endParaRPr sz="2600"/>
          </a:p>
          <a:p>
            <a:pPr indent="-228600" lvl="0" marL="228600" rtl="0" algn="l">
              <a:lnSpc>
                <a:spcPct val="90000"/>
              </a:lnSpc>
              <a:spcBef>
                <a:spcPts val="1000"/>
              </a:spcBef>
              <a:spcAft>
                <a:spcPts val="0"/>
              </a:spcAft>
              <a:buClr>
                <a:schemeClr val="dk1"/>
              </a:buClr>
              <a:buSzPts val="2600"/>
              <a:buNone/>
            </a:pPr>
            <a:r>
              <a:rPr lang="fr-FR" sz="2600"/>
              <a:t>• </a:t>
            </a:r>
            <a:r>
              <a:rPr b="1" i="1" lang="fr-FR" sz="2600"/>
              <a:t>Muqueuses digestives </a:t>
            </a:r>
            <a:r>
              <a:rPr lang="fr-FR" sz="2600"/>
              <a:t>: surtout à partir des adénomes, parfois aussi en muqueuse plane</a:t>
            </a:r>
            <a:endParaRPr/>
          </a:p>
          <a:p>
            <a:pPr indent="-228600" lvl="0" marL="228600" rtl="0" algn="l">
              <a:lnSpc>
                <a:spcPct val="90000"/>
              </a:lnSpc>
              <a:spcBef>
                <a:spcPts val="1000"/>
              </a:spcBef>
              <a:spcAft>
                <a:spcPts val="0"/>
              </a:spcAft>
              <a:buClr>
                <a:schemeClr val="dk1"/>
              </a:buClr>
              <a:buSzPts val="2600"/>
              <a:buNone/>
            </a:pPr>
            <a:r>
              <a:rPr lang="fr-FR" sz="2600"/>
              <a:t>• </a:t>
            </a:r>
            <a:r>
              <a:rPr b="1" i="1" lang="fr-FR" sz="2600"/>
              <a:t>Sein</a:t>
            </a:r>
            <a:r>
              <a:rPr lang="fr-FR" sz="2600"/>
              <a:t> : </a:t>
            </a:r>
            <a:r>
              <a:rPr b="1" lang="fr-FR" sz="2600"/>
              <a:t>carcinome lobulaire in situ </a:t>
            </a:r>
            <a:r>
              <a:rPr lang="fr-FR" sz="2600"/>
              <a:t>touchant les petits acini mammaires, ou </a:t>
            </a:r>
            <a:r>
              <a:rPr b="1" lang="fr-FR" sz="2600"/>
              <a:t>carcinome intra-canalaire </a:t>
            </a:r>
            <a:r>
              <a:rPr lang="fr-FR" sz="2600"/>
              <a:t>dans les canaux excréteurs galactophoriques.</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8"/>
          <p:cNvSpPr txBox="1"/>
          <p:nvPr>
            <p:ph idx="1" type="body"/>
          </p:nvPr>
        </p:nvSpPr>
        <p:spPr>
          <a:xfrm>
            <a:off x="838200" y="735496"/>
            <a:ext cx="10515600" cy="544146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III. Le cancer in situ :</a:t>
            </a:r>
            <a:endParaRPr/>
          </a:p>
          <a:p>
            <a:pPr indent="-228600" lvl="0" marL="228600" rtl="0" algn="l">
              <a:lnSpc>
                <a:spcPct val="90000"/>
              </a:lnSpc>
              <a:spcBef>
                <a:spcPts val="1000"/>
              </a:spcBef>
              <a:spcAft>
                <a:spcPts val="0"/>
              </a:spcAft>
              <a:buClr>
                <a:srgbClr val="FF0000"/>
              </a:buClr>
              <a:buSzPts val="2800"/>
              <a:buNone/>
            </a:pPr>
            <a:r>
              <a:rPr b="1" lang="fr-FR">
                <a:solidFill>
                  <a:srgbClr val="FF0000"/>
                </a:solidFill>
              </a:rPr>
              <a:t>C. Diagnostic : </a:t>
            </a:r>
            <a:endParaRPr/>
          </a:p>
          <a:p>
            <a:pPr indent="-228600" lvl="0" marL="228600" rtl="0" algn="l">
              <a:lnSpc>
                <a:spcPct val="90000"/>
              </a:lnSpc>
              <a:spcBef>
                <a:spcPts val="1000"/>
              </a:spcBef>
              <a:spcAft>
                <a:spcPts val="0"/>
              </a:spcAft>
              <a:buClr>
                <a:schemeClr val="dk1"/>
              </a:buClr>
              <a:buSzPts val="2800"/>
              <a:buNone/>
            </a:pPr>
            <a:r>
              <a:rPr lang="fr-FR"/>
              <a:t>Le diagnostic de carcinome in situ est histologique, sur des biopsies ou sur des pièces opératoires.</a:t>
            </a:r>
            <a:endParaRPr/>
          </a:p>
          <a:p>
            <a:pPr indent="-228600" lvl="0" marL="228600" rtl="0" algn="l">
              <a:lnSpc>
                <a:spcPct val="90000"/>
              </a:lnSpc>
              <a:spcBef>
                <a:spcPts val="1000"/>
              </a:spcBef>
              <a:spcAft>
                <a:spcPts val="0"/>
              </a:spcAft>
              <a:buClr>
                <a:schemeClr val="dk1"/>
              </a:buClr>
              <a:buSzPts val="2800"/>
              <a:buNone/>
            </a:pPr>
            <a:r>
              <a:rPr b="1" i="1" lang="fr-FR"/>
              <a:t>La distinction entre carcinome in situ et dysplasie sévère ou de haut grade est difficile et parfois impossible.</a:t>
            </a:r>
            <a:endParaRPr/>
          </a:p>
          <a:p>
            <a:pPr indent="-228600" lvl="0" marL="228600" rtl="0" algn="l">
              <a:lnSpc>
                <a:spcPct val="90000"/>
              </a:lnSpc>
              <a:spcBef>
                <a:spcPts val="1000"/>
              </a:spcBef>
              <a:spcAft>
                <a:spcPts val="0"/>
              </a:spcAft>
              <a:buClr>
                <a:schemeClr val="dk1"/>
              </a:buClr>
              <a:buSzPts val="2800"/>
              <a:buNone/>
            </a:pPr>
            <a:r>
              <a:t/>
            </a:r>
            <a:endParaRPr b="1" i="1"/>
          </a:p>
          <a:p>
            <a:pPr indent="-228600" lvl="0" marL="228600" rtl="0" algn="l">
              <a:lnSpc>
                <a:spcPct val="90000"/>
              </a:lnSpc>
              <a:spcBef>
                <a:spcPts val="1000"/>
              </a:spcBef>
              <a:spcAft>
                <a:spcPts val="0"/>
              </a:spcAft>
              <a:buClr>
                <a:schemeClr val="dk1"/>
              </a:buClr>
              <a:buSzPts val="2800"/>
              <a:buNone/>
            </a:pPr>
            <a:r>
              <a:rPr lang="fr-FR"/>
              <a:t>Le point important du diagnostic est ici, par définition</a:t>
            </a:r>
            <a:r>
              <a:rPr b="1" lang="fr-FR">
                <a:solidFill>
                  <a:srgbClr val="FF0000"/>
                </a:solidFill>
              </a:rPr>
              <a:t>, </a:t>
            </a:r>
            <a:r>
              <a:rPr b="1" lang="fr-FR" u="sng">
                <a:solidFill>
                  <a:srgbClr val="FF0000"/>
                </a:solidFill>
              </a:rPr>
              <a:t>l'intégrité de la membrane basale </a:t>
            </a:r>
            <a:r>
              <a:rPr lang="fr-FR"/>
              <a:t>et donc l'absence d'envahissement cancéreux du tissu conjonctif.</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9"/>
          <p:cNvSpPr txBox="1"/>
          <p:nvPr>
            <p:ph idx="1" type="body"/>
          </p:nvPr>
        </p:nvSpPr>
        <p:spPr>
          <a:xfrm>
            <a:off x="838200" y="755374"/>
            <a:ext cx="10515600" cy="542158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III. Le cancer in situ :</a:t>
            </a:r>
            <a:endParaRPr/>
          </a:p>
          <a:p>
            <a:pPr indent="-228600" lvl="0" marL="228600" rtl="0" algn="l">
              <a:lnSpc>
                <a:spcPct val="90000"/>
              </a:lnSpc>
              <a:spcBef>
                <a:spcPts val="1000"/>
              </a:spcBef>
              <a:spcAft>
                <a:spcPts val="0"/>
              </a:spcAft>
              <a:buClr>
                <a:srgbClr val="FF0000"/>
              </a:buClr>
              <a:buSzPts val="2800"/>
              <a:buNone/>
            </a:pPr>
            <a:r>
              <a:rPr b="1" lang="fr-FR">
                <a:solidFill>
                  <a:srgbClr val="FF0000"/>
                </a:solidFill>
              </a:rPr>
              <a:t>D. Evolution : </a:t>
            </a:r>
            <a:endParaRPr/>
          </a:p>
          <a:p>
            <a:pPr indent="0" lvl="0" marL="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Le carcinome in situ peut demeurer </a:t>
            </a:r>
            <a:r>
              <a:rPr b="1" lang="fr-FR"/>
              <a:t>non invasif </a:t>
            </a:r>
            <a:r>
              <a:rPr lang="fr-FR"/>
              <a:t>pendant plusieurs années, mais évolue spontanément dans la très grande majorité des cas en un </a:t>
            </a:r>
            <a:r>
              <a:rPr b="1" lang="fr-FR"/>
              <a:t>carcinome invasif.</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Le schéma évolutif {</a:t>
            </a:r>
            <a:r>
              <a:rPr b="1" lang="fr-FR">
                <a:solidFill>
                  <a:srgbClr val="FF0000"/>
                </a:solidFill>
              </a:rPr>
              <a:t>dysplasie → CIS → carcinome invasif</a:t>
            </a:r>
            <a:r>
              <a:rPr lang="fr-FR"/>
              <a:t>}, s'il est très fréquent, n'est probablement pas applicable à tous les carcinomes</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Le dépistage des carcinomes in situ est très important pour le pronostic, car à ce stade aucune métastase ne s'est constituée. Le traitement peut être local et curatif.</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659296" y="18622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fr-FR"/>
              <a:t>Plan du cours :</a:t>
            </a:r>
            <a:endParaRPr/>
          </a:p>
        </p:txBody>
      </p:sp>
      <p:sp>
        <p:nvSpPr>
          <p:cNvPr id="91" name="Google Shape;91;p2"/>
          <p:cNvSpPr txBox="1"/>
          <p:nvPr>
            <p:ph idx="1" type="body"/>
          </p:nvPr>
        </p:nvSpPr>
        <p:spPr>
          <a:xfrm>
            <a:off x="838200" y="1212574"/>
            <a:ext cx="10515600" cy="5486400"/>
          </a:xfrm>
          <a:prstGeom prst="rect">
            <a:avLst/>
          </a:prstGeom>
          <a:noFill/>
          <a:ln>
            <a:noFill/>
          </a:ln>
        </p:spPr>
        <p:txBody>
          <a:bodyPr anchorCtr="0" anchor="t" bIns="45700" lIns="91425" spcFirstLastPara="1" rIns="91425" wrap="square" tIns="45700">
            <a:normAutofit fontScale="92500" lnSpcReduction="10000"/>
          </a:bodyPr>
          <a:lstStyle/>
          <a:p>
            <a:pPr indent="-514350" lvl="0" marL="514350" rtl="0" algn="l">
              <a:lnSpc>
                <a:spcPct val="100000"/>
              </a:lnSpc>
              <a:spcBef>
                <a:spcPts val="0"/>
              </a:spcBef>
              <a:spcAft>
                <a:spcPts val="0"/>
              </a:spcAft>
              <a:buClr>
                <a:schemeClr val="dk1"/>
              </a:buClr>
              <a:buSzPct val="100000"/>
              <a:buFont typeface="Calibri"/>
              <a:buAutoNum type="romanUcPeriod"/>
            </a:pPr>
            <a:r>
              <a:rPr b="1" lang="fr-FR" sz="2400"/>
              <a:t>Introduction /Généralités</a:t>
            </a:r>
            <a:endParaRPr/>
          </a:p>
          <a:p>
            <a:pPr indent="-514350" lvl="0" marL="514350" rtl="0" algn="l">
              <a:lnSpc>
                <a:spcPct val="100000"/>
              </a:lnSpc>
              <a:spcBef>
                <a:spcPts val="1000"/>
              </a:spcBef>
              <a:spcAft>
                <a:spcPts val="0"/>
              </a:spcAft>
              <a:buClr>
                <a:schemeClr val="dk1"/>
              </a:buClr>
              <a:buSzPct val="100000"/>
              <a:buFont typeface="Calibri"/>
              <a:buAutoNum type="romanUcPeriod"/>
            </a:pPr>
            <a:r>
              <a:rPr b="1" lang="fr-FR" sz="2400"/>
              <a:t>Les lésions précancéreuses : Dysplasie</a:t>
            </a:r>
            <a:endParaRPr/>
          </a:p>
          <a:p>
            <a:pPr indent="-514350" lvl="0" marL="514350" rtl="0" algn="l">
              <a:lnSpc>
                <a:spcPct val="100000"/>
              </a:lnSpc>
              <a:spcBef>
                <a:spcPts val="1000"/>
              </a:spcBef>
              <a:spcAft>
                <a:spcPts val="0"/>
              </a:spcAft>
              <a:buClr>
                <a:schemeClr val="dk1"/>
              </a:buClr>
              <a:buSzPct val="100000"/>
              <a:buFont typeface="Calibri"/>
              <a:buAutoNum type="romanUcPeriod"/>
            </a:pPr>
            <a:r>
              <a:rPr b="1" lang="fr-FR" sz="2400"/>
              <a:t>Le cancer in situ</a:t>
            </a:r>
            <a:endParaRPr b="1" sz="2400"/>
          </a:p>
          <a:p>
            <a:pPr indent="-514350" lvl="0" marL="514350" rtl="0" algn="l">
              <a:lnSpc>
                <a:spcPct val="100000"/>
              </a:lnSpc>
              <a:spcBef>
                <a:spcPts val="1000"/>
              </a:spcBef>
              <a:spcAft>
                <a:spcPts val="0"/>
              </a:spcAft>
              <a:buClr>
                <a:schemeClr val="dk1"/>
              </a:buClr>
              <a:buSzPct val="100000"/>
              <a:buFont typeface="Calibri"/>
              <a:buAutoNum type="romanUcPeriod"/>
            </a:pPr>
            <a:r>
              <a:rPr b="1" lang="fr-FR" sz="2400"/>
              <a:t>Phase locale : Le cancer invasif</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Cellule cancéreuse</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Stroma tumoral</a:t>
            </a:r>
            <a:endParaRPr/>
          </a:p>
          <a:p>
            <a:pPr indent="-514350" lvl="0" marL="514350" rtl="0" algn="l">
              <a:lnSpc>
                <a:spcPct val="100000"/>
              </a:lnSpc>
              <a:spcBef>
                <a:spcPts val="1000"/>
              </a:spcBef>
              <a:spcAft>
                <a:spcPts val="0"/>
              </a:spcAft>
              <a:buClr>
                <a:schemeClr val="dk1"/>
              </a:buClr>
              <a:buSzPct val="100000"/>
              <a:buFont typeface="Calibri"/>
              <a:buAutoNum type="romanUcPeriod"/>
            </a:pPr>
            <a:r>
              <a:rPr b="1" lang="fr-FR" sz="2400"/>
              <a:t>Phase générale du cancer : Les métastases</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Caractères généraux</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Différentes étapes de la dissémination métastatique</a:t>
            </a:r>
            <a:endParaRPr b="1" sz="2000"/>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Les mécanismes moléculaires impliqués dans ces différentes étapes</a:t>
            </a:r>
            <a:endParaRPr b="1" sz="2000"/>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Différentes voies de migration</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Localisation</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Aspect morphologique des métastases</a:t>
            </a:r>
            <a:endParaRPr/>
          </a:p>
          <a:p>
            <a:pPr indent="-457200" lvl="1" marL="914400" rtl="0" algn="l">
              <a:lnSpc>
                <a:spcPct val="100000"/>
              </a:lnSpc>
              <a:spcBef>
                <a:spcPts val="500"/>
              </a:spcBef>
              <a:spcAft>
                <a:spcPts val="0"/>
              </a:spcAft>
              <a:buClr>
                <a:schemeClr val="dk1"/>
              </a:buClr>
              <a:buSzPct val="100000"/>
              <a:buFont typeface="Calibri"/>
              <a:buAutoNum type="alphaUcPeriod"/>
            </a:pPr>
            <a:r>
              <a:rPr b="1" lang="fr-FR" sz="2000"/>
              <a:t>Aspect microscopique des métastases</a:t>
            </a:r>
            <a:endParaRPr b="1" sz="2400"/>
          </a:p>
          <a:p>
            <a:pPr indent="-514350" lvl="0" marL="514350" rtl="0" algn="l">
              <a:lnSpc>
                <a:spcPct val="100000"/>
              </a:lnSpc>
              <a:spcBef>
                <a:spcPts val="1000"/>
              </a:spcBef>
              <a:spcAft>
                <a:spcPts val="0"/>
              </a:spcAft>
              <a:buClr>
                <a:schemeClr val="dk1"/>
              </a:buClr>
              <a:buSzPct val="100000"/>
              <a:buFont typeface="Calibri"/>
              <a:buAutoNum type="romanUcPeriod"/>
            </a:pPr>
            <a:r>
              <a:rPr b="1" lang="fr-FR" sz="2400"/>
              <a:t>Stade d’extension : Classification pTNM</a:t>
            </a:r>
            <a:endParaRPr b="1"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C:\Users\USER\Pictures\MAZ6.jpg" id="202" name="Google Shape;202;p20"/>
          <p:cNvPicPr preferRelativeResize="0"/>
          <p:nvPr>
            <p:ph idx="1" type="body"/>
          </p:nvPr>
        </p:nvPicPr>
        <p:blipFill rotWithShape="1">
          <a:blip r:embed="rId3">
            <a:alphaModFix/>
          </a:blip>
          <a:srcRect b="0" l="0" r="0" t="0"/>
          <a:stretch/>
        </p:blipFill>
        <p:spPr>
          <a:xfrm>
            <a:off x="6106007" y="1553388"/>
            <a:ext cx="4337704" cy="3238004"/>
          </a:xfrm>
          <a:prstGeom prst="rect">
            <a:avLst/>
          </a:prstGeom>
          <a:noFill/>
          <a:ln>
            <a:noFill/>
          </a:ln>
        </p:spPr>
      </p:pic>
      <p:pic>
        <p:nvPicPr>
          <p:cNvPr descr="C:\Users\USER\Pictures\colut15.jpg" id="203" name="Google Shape;203;p20"/>
          <p:cNvPicPr preferRelativeResize="0"/>
          <p:nvPr/>
        </p:nvPicPr>
        <p:blipFill rotWithShape="1">
          <a:blip r:embed="rId4">
            <a:alphaModFix/>
          </a:blip>
          <a:srcRect b="0" l="0" r="0" t="0"/>
          <a:stretch/>
        </p:blipFill>
        <p:spPr>
          <a:xfrm>
            <a:off x="1748289" y="1625414"/>
            <a:ext cx="4192988" cy="3140082"/>
          </a:xfrm>
          <a:prstGeom prst="rect">
            <a:avLst/>
          </a:prstGeom>
          <a:noFill/>
          <a:ln>
            <a:noFill/>
          </a:ln>
        </p:spPr>
      </p:pic>
      <p:sp>
        <p:nvSpPr>
          <p:cNvPr id="204" name="Google Shape;204;p20"/>
          <p:cNvSpPr/>
          <p:nvPr/>
        </p:nvSpPr>
        <p:spPr>
          <a:xfrm>
            <a:off x="2238348" y="5143512"/>
            <a:ext cx="2786082" cy="857256"/>
          </a:xfrm>
          <a:prstGeom prst="roundRect">
            <a:avLst>
              <a:gd fmla="val 16667"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2400" u="none" cap="none" strike="noStrike">
                <a:solidFill>
                  <a:schemeClr val="dk1"/>
                </a:solidFill>
                <a:latin typeface="Calibri"/>
                <a:ea typeface="Calibri"/>
                <a:cs typeface="Calibri"/>
                <a:sym typeface="Calibri"/>
              </a:rPr>
              <a:t>Exo-col utérin normal</a:t>
            </a:r>
            <a:endParaRPr/>
          </a:p>
        </p:txBody>
      </p:sp>
      <p:sp>
        <p:nvSpPr>
          <p:cNvPr id="205" name="Google Shape;205;p20"/>
          <p:cNvSpPr/>
          <p:nvPr/>
        </p:nvSpPr>
        <p:spPr>
          <a:xfrm>
            <a:off x="6881818" y="5143512"/>
            <a:ext cx="2786082" cy="857256"/>
          </a:xfrm>
          <a:prstGeom prst="roundRect">
            <a:avLst>
              <a:gd fmla="val 16667"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2400" u="none" cap="none" strike="noStrike">
                <a:solidFill>
                  <a:schemeClr val="dk1"/>
                </a:solidFill>
                <a:latin typeface="Calibri"/>
                <a:ea typeface="Calibri"/>
                <a:cs typeface="Calibri"/>
                <a:sym typeface="Calibri"/>
              </a:rPr>
              <a:t>CIS ou dysplasie sévère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pSp>
        <p:nvGrpSpPr>
          <p:cNvPr id="210" name="Google Shape;210;p21"/>
          <p:cNvGrpSpPr/>
          <p:nvPr/>
        </p:nvGrpSpPr>
        <p:grpSpPr>
          <a:xfrm>
            <a:off x="5008775" y="306225"/>
            <a:ext cx="2002968" cy="6120180"/>
            <a:chOff x="3199055" y="2991"/>
            <a:chExt cx="2002968" cy="6120180"/>
          </a:xfrm>
        </p:grpSpPr>
        <p:sp>
          <p:nvSpPr>
            <p:cNvPr id="211" name="Google Shape;211;p21"/>
            <p:cNvSpPr/>
            <p:nvPr/>
          </p:nvSpPr>
          <p:spPr>
            <a:xfrm>
              <a:off x="3199055" y="2991"/>
              <a:ext cx="2002968" cy="1112760"/>
            </a:xfrm>
            <a:prstGeom prst="roundRect">
              <a:avLst>
                <a:gd fmla="val 10000"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1"/>
            <p:cNvSpPr txBox="1"/>
            <p:nvPr/>
          </p:nvSpPr>
          <p:spPr>
            <a:xfrm>
              <a:off x="3231647" y="35583"/>
              <a:ext cx="1937784" cy="1047576"/>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1" i="0" lang="fr-FR" sz="2800" u="none" cap="none" strike="noStrike">
                  <a:solidFill>
                    <a:srgbClr val="C00000"/>
                  </a:solidFill>
                  <a:latin typeface="Calibri"/>
                  <a:ea typeface="Calibri"/>
                  <a:cs typeface="Calibri"/>
                  <a:sym typeface="Calibri"/>
                </a:rPr>
                <a:t>Dysplasie</a:t>
              </a:r>
              <a:endParaRPr/>
            </a:p>
          </p:txBody>
        </p:sp>
        <p:sp>
          <p:nvSpPr>
            <p:cNvPr id="213" name="Google Shape;213;p21"/>
            <p:cNvSpPr/>
            <p:nvPr/>
          </p:nvSpPr>
          <p:spPr>
            <a:xfrm rot="5400000">
              <a:off x="3991897" y="1143570"/>
              <a:ext cx="417285" cy="500742"/>
            </a:xfrm>
            <a:prstGeom prst="rightArrow">
              <a:avLst>
                <a:gd fmla="val 60000" name="adj1"/>
                <a:gd fmla="val 50000" name="adj2"/>
              </a:avLst>
            </a:prstGeom>
            <a:gradFill>
              <a:gsLst>
                <a:gs pos="0">
                  <a:srgbClr val="D6D6D6"/>
                </a:gs>
                <a:gs pos="50000">
                  <a:srgbClr val="CFCFCF"/>
                </a:gs>
                <a:gs pos="100000">
                  <a:srgbClr val="B6B6B6"/>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1"/>
            <p:cNvSpPr txBox="1"/>
            <p:nvPr/>
          </p:nvSpPr>
          <p:spPr>
            <a:xfrm>
              <a:off x="4050317" y="1185299"/>
              <a:ext cx="300446" cy="2921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sp>
          <p:nvSpPr>
            <p:cNvPr id="215" name="Google Shape;215;p21"/>
            <p:cNvSpPr/>
            <p:nvPr/>
          </p:nvSpPr>
          <p:spPr>
            <a:xfrm>
              <a:off x="3199055" y="1672131"/>
              <a:ext cx="2002968" cy="1112760"/>
            </a:xfrm>
            <a:prstGeom prst="roundRect">
              <a:avLst>
                <a:gd fmla="val 10000"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1"/>
            <p:cNvSpPr txBox="1"/>
            <p:nvPr/>
          </p:nvSpPr>
          <p:spPr>
            <a:xfrm>
              <a:off x="3231647" y="1704723"/>
              <a:ext cx="1937784" cy="1047576"/>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CIS</a:t>
              </a:r>
              <a:endParaRPr/>
            </a:p>
          </p:txBody>
        </p:sp>
        <p:sp>
          <p:nvSpPr>
            <p:cNvPr id="217" name="Google Shape;217;p21"/>
            <p:cNvSpPr/>
            <p:nvPr/>
          </p:nvSpPr>
          <p:spPr>
            <a:xfrm rot="5400000">
              <a:off x="3991897" y="2812710"/>
              <a:ext cx="417285" cy="500742"/>
            </a:xfrm>
            <a:prstGeom prst="rightArrow">
              <a:avLst>
                <a:gd fmla="val 60000" name="adj1"/>
                <a:gd fmla="val 50000" name="adj2"/>
              </a:avLst>
            </a:prstGeom>
            <a:gradFill>
              <a:gsLst>
                <a:gs pos="0">
                  <a:srgbClr val="D6D6D6"/>
                </a:gs>
                <a:gs pos="50000">
                  <a:srgbClr val="CFCFCF"/>
                </a:gs>
                <a:gs pos="100000">
                  <a:srgbClr val="B6B6B6"/>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1"/>
            <p:cNvSpPr txBox="1"/>
            <p:nvPr/>
          </p:nvSpPr>
          <p:spPr>
            <a:xfrm>
              <a:off x="4050317" y="2854439"/>
              <a:ext cx="300446" cy="2921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sp>
          <p:nvSpPr>
            <p:cNvPr id="219" name="Google Shape;219;p21"/>
            <p:cNvSpPr/>
            <p:nvPr/>
          </p:nvSpPr>
          <p:spPr>
            <a:xfrm>
              <a:off x="3199055" y="3341271"/>
              <a:ext cx="2002968" cy="1112760"/>
            </a:xfrm>
            <a:prstGeom prst="roundRect">
              <a:avLst>
                <a:gd fmla="val 10000"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1"/>
            <p:cNvSpPr txBox="1"/>
            <p:nvPr/>
          </p:nvSpPr>
          <p:spPr>
            <a:xfrm>
              <a:off x="3231647" y="3373863"/>
              <a:ext cx="1937784" cy="1047576"/>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Carcinome invasif</a:t>
              </a:r>
              <a:endParaRPr/>
            </a:p>
          </p:txBody>
        </p:sp>
        <p:sp>
          <p:nvSpPr>
            <p:cNvPr id="221" name="Google Shape;221;p21"/>
            <p:cNvSpPr/>
            <p:nvPr/>
          </p:nvSpPr>
          <p:spPr>
            <a:xfrm rot="5400000">
              <a:off x="3991897" y="4481850"/>
              <a:ext cx="417285" cy="500742"/>
            </a:xfrm>
            <a:prstGeom prst="rightArrow">
              <a:avLst>
                <a:gd fmla="val 60000" name="adj1"/>
                <a:gd fmla="val 50000" name="adj2"/>
              </a:avLst>
            </a:prstGeom>
            <a:gradFill>
              <a:gsLst>
                <a:gs pos="0">
                  <a:srgbClr val="D6D6D6"/>
                </a:gs>
                <a:gs pos="50000">
                  <a:srgbClr val="CFCFCF"/>
                </a:gs>
                <a:gs pos="100000">
                  <a:srgbClr val="B6B6B6"/>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1"/>
            <p:cNvSpPr txBox="1"/>
            <p:nvPr/>
          </p:nvSpPr>
          <p:spPr>
            <a:xfrm>
              <a:off x="4050317" y="4523579"/>
              <a:ext cx="300446" cy="2921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p:txBody>
        </p:sp>
        <p:sp>
          <p:nvSpPr>
            <p:cNvPr id="223" name="Google Shape;223;p21"/>
            <p:cNvSpPr/>
            <p:nvPr/>
          </p:nvSpPr>
          <p:spPr>
            <a:xfrm>
              <a:off x="3199055" y="5010411"/>
              <a:ext cx="2002968" cy="1112760"/>
            </a:xfrm>
            <a:prstGeom prst="roundRect">
              <a:avLst>
                <a:gd fmla="val 10000" name="adj"/>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1"/>
            <p:cNvSpPr txBox="1"/>
            <p:nvPr/>
          </p:nvSpPr>
          <p:spPr>
            <a:xfrm>
              <a:off x="3231647" y="5043003"/>
              <a:ext cx="1937784" cy="1047576"/>
            </a:xfrm>
            <a:prstGeom prst="rect">
              <a:avLst/>
            </a:prstGeom>
            <a:noFill/>
            <a:ln>
              <a:noFill/>
            </a:ln>
          </p:spPr>
          <p:txBody>
            <a:bodyPr anchorCtr="0" anchor="ctr" bIns="106675" lIns="106675" spcFirstLastPara="1" rIns="106675" wrap="square" tIns="1066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Métastases</a:t>
              </a:r>
              <a:endParaRPr/>
            </a:p>
          </p:txBody>
        </p:sp>
      </p:grpSp>
      <p:sp>
        <p:nvSpPr>
          <p:cNvPr id="225" name="Google Shape;225;p21"/>
          <p:cNvSpPr/>
          <p:nvPr/>
        </p:nvSpPr>
        <p:spPr>
          <a:xfrm>
            <a:off x="1628296" y="230130"/>
            <a:ext cx="3059832" cy="1555797"/>
          </a:xfrm>
          <a:prstGeom prst="ellipse">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2400" u="none" cap="none" strike="noStrike">
                <a:solidFill>
                  <a:schemeClr val="dk1"/>
                </a:solidFill>
                <a:latin typeface="Calibri"/>
                <a:ea typeface="Calibri"/>
                <a:cs typeface="Calibri"/>
                <a:sym typeface="Calibri"/>
              </a:rPr>
              <a:t>Une partie minime peut régresser</a:t>
            </a:r>
            <a:endParaRPr/>
          </a:p>
        </p:txBody>
      </p:sp>
      <p:sp>
        <p:nvSpPr>
          <p:cNvPr id="226" name="Google Shape;226;p21"/>
          <p:cNvSpPr/>
          <p:nvPr/>
        </p:nvSpPr>
        <p:spPr>
          <a:xfrm rot="9851134">
            <a:off x="3439398" y="1583395"/>
            <a:ext cx="1825346" cy="746921"/>
          </a:xfrm>
          <a:prstGeom prst="curvedDownArrow">
            <a:avLst>
              <a:gd fmla="val 25000" name="adj1"/>
              <a:gd fmla="val 50000" name="adj2"/>
              <a:gd fmla="val 25000" name="adj3"/>
            </a:avLst>
          </a:prstGeom>
          <a:solidFill>
            <a:srgbClr val="C00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7" name="Google Shape;227;p21"/>
          <p:cNvSpPr/>
          <p:nvPr/>
        </p:nvSpPr>
        <p:spPr>
          <a:xfrm>
            <a:off x="7824192" y="1785926"/>
            <a:ext cx="2843808" cy="1499058"/>
          </a:xfrm>
          <a:prstGeom prst="ellipse">
            <a:avLst/>
          </a:prstGeom>
          <a:gradFill>
            <a:gsLst>
              <a:gs pos="0">
                <a:srgbClr val="AFAFAF"/>
              </a:gs>
              <a:gs pos="50000">
                <a:schemeClr val="accent3"/>
              </a:gs>
              <a:gs pos="100000">
                <a:srgbClr val="919191"/>
              </a:gs>
            </a:gsLst>
            <a:lin ang="5400000" scaled="0"/>
          </a:gra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2400" u="none" cap="none" strike="noStrike">
                <a:solidFill>
                  <a:schemeClr val="dk1"/>
                </a:solidFill>
                <a:latin typeface="Calibri"/>
                <a:ea typeface="Calibri"/>
                <a:cs typeface="Calibri"/>
                <a:sym typeface="Calibri"/>
              </a:rPr>
              <a:t>Possibilité de guérison si exérèse totale</a:t>
            </a:r>
            <a:endParaRPr/>
          </a:p>
        </p:txBody>
      </p:sp>
      <p:sp>
        <p:nvSpPr>
          <p:cNvPr id="228" name="Google Shape;228;p21"/>
          <p:cNvSpPr/>
          <p:nvPr/>
        </p:nvSpPr>
        <p:spPr>
          <a:xfrm rot="10800000">
            <a:off x="7104112" y="2321141"/>
            <a:ext cx="857256" cy="428628"/>
          </a:xfrm>
          <a:prstGeom prst="leftArrow">
            <a:avLst>
              <a:gd fmla="val 50000" name="adj1"/>
              <a:gd fmla="val 50000" name="adj2"/>
            </a:avLst>
          </a:prstGeom>
          <a:solidFill>
            <a:srgbClr val="00B050"/>
          </a:soli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9" name="Google Shape;229;p21"/>
          <p:cNvSpPr/>
          <p:nvPr/>
        </p:nvSpPr>
        <p:spPr>
          <a:xfrm>
            <a:off x="7824192" y="71415"/>
            <a:ext cx="2843808" cy="1312289"/>
          </a:xfrm>
          <a:prstGeom prst="ellipse">
            <a:avLst/>
          </a:prstGeom>
          <a:gradFill>
            <a:gsLst>
              <a:gs pos="0">
                <a:srgbClr val="AFAFAF"/>
              </a:gs>
              <a:gs pos="50000">
                <a:schemeClr val="accent3"/>
              </a:gs>
              <a:gs pos="100000">
                <a:srgbClr val="919191"/>
              </a:gs>
            </a:gsLst>
            <a:lin ang="5400000" scaled="0"/>
          </a:gra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2400" u="none" cap="none" strike="noStrike">
                <a:solidFill>
                  <a:schemeClr val="dk1"/>
                </a:solidFill>
                <a:latin typeface="Calibri"/>
                <a:ea typeface="Calibri"/>
                <a:cs typeface="Calibri"/>
                <a:sym typeface="Calibri"/>
              </a:rPr>
              <a:t>Elle peut rester stationnaire</a:t>
            </a:r>
            <a:endParaRPr/>
          </a:p>
        </p:txBody>
      </p:sp>
      <p:sp>
        <p:nvSpPr>
          <p:cNvPr id="230" name="Google Shape;230;p21"/>
          <p:cNvSpPr/>
          <p:nvPr/>
        </p:nvSpPr>
        <p:spPr>
          <a:xfrm flipH="1" rot="10800000">
            <a:off x="6907829" y="1383704"/>
            <a:ext cx="1714512" cy="702233"/>
          </a:xfrm>
          <a:prstGeom prst="curvedDownArrow">
            <a:avLst>
              <a:gd fmla="val 25000" name="adj1"/>
              <a:gd fmla="val 50000" name="adj2"/>
              <a:gd fmla="val 25000" name="adj3"/>
            </a:avLst>
          </a:prstGeom>
          <a:solidFill>
            <a:srgbClr val="C00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500"/>
                                        <p:tgtEl>
                                          <p:spTgt spid="22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27"/>
                                        </p:tgtEl>
                                        <p:attrNameLst>
                                          <p:attrName>style.visibility</p:attrName>
                                        </p:attrNameLst>
                                      </p:cBhvr>
                                      <p:to>
                                        <p:strVal val="visible"/>
                                      </p:to>
                                    </p:set>
                                    <p:anim calcmode="lin" valueType="num">
                                      <p:cBhvr additive="base">
                                        <p:cTn dur="500"/>
                                        <p:tgtEl>
                                          <p:spTgt spid="22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2"/>
          <p:cNvSpPr txBox="1"/>
          <p:nvPr>
            <p:ph idx="1" type="body"/>
          </p:nvPr>
        </p:nvSpPr>
        <p:spPr>
          <a:xfrm>
            <a:off x="838200" y="496957"/>
            <a:ext cx="10515600" cy="568000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3600"/>
              <a:buNone/>
            </a:pPr>
            <a:r>
              <a:rPr b="1" lang="fr-FR" sz="3600"/>
              <a:t>IV. Le cancer invasif :</a:t>
            </a:r>
            <a:endParaRPr/>
          </a:p>
          <a:p>
            <a:pPr indent="0" lvl="0" marL="0" rtl="0" algn="l">
              <a:lnSpc>
                <a:spcPct val="90000"/>
              </a:lnSpc>
              <a:spcBef>
                <a:spcPts val="1000"/>
              </a:spcBef>
              <a:spcAft>
                <a:spcPts val="0"/>
              </a:spcAft>
              <a:buClr>
                <a:srgbClr val="FF0000"/>
              </a:buClr>
              <a:buSzPts val="2800"/>
              <a:buNone/>
            </a:pPr>
            <a:r>
              <a:rPr b="1" lang="fr-FR">
                <a:solidFill>
                  <a:srgbClr val="FF0000"/>
                </a:solidFill>
              </a:rPr>
              <a:t>A. Cellule cancéreuse :</a:t>
            </a:r>
            <a:endParaRPr/>
          </a:p>
          <a:p>
            <a:pPr indent="0" lvl="0" marL="0" rtl="0" algn="l">
              <a:lnSpc>
                <a:spcPct val="90000"/>
              </a:lnSpc>
              <a:spcBef>
                <a:spcPts val="1000"/>
              </a:spcBef>
              <a:spcAft>
                <a:spcPts val="0"/>
              </a:spcAft>
              <a:buClr>
                <a:schemeClr val="dk1"/>
              </a:buClr>
              <a:buSzPts val="2800"/>
              <a:buNone/>
            </a:pPr>
            <a:r>
              <a:rPr lang="fr-FR"/>
              <a:t>Les cellules tumorales envahissent le tissu conjonctif selon un processus actif et complexe, car ces cellules ont acquis de nouvelles propriétés.</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rPr lang="fr-FR"/>
              <a:t>L'invasion tumorale fait intervenir plusieurs mécanismes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Perte de l’adhésivité</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Interaction des cellules cancéreuses avec les composants de la matrice extra-cellulaire(MEC) et notamment les membranes basales (MB).</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Dégradation du tissu conjonctif (MEC et MB)</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Mobilisation des cellules cancéreuses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3"/>
          <p:cNvSpPr txBox="1"/>
          <p:nvPr>
            <p:ph idx="1" type="body"/>
          </p:nvPr>
        </p:nvSpPr>
        <p:spPr>
          <a:xfrm>
            <a:off x="755373" y="536713"/>
            <a:ext cx="11032435" cy="606063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IV. Phase locale : Le cancer invasif</a:t>
            </a:r>
            <a:endParaRPr/>
          </a:p>
          <a:p>
            <a:pPr indent="0" lvl="0" marL="0" rtl="0" algn="l">
              <a:lnSpc>
                <a:spcPct val="90000"/>
              </a:lnSpc>
              <a:spcBef>
                <a:spcPts val="1000"/>
              </a:spcBef>
              <a:spcAft>
                <a:spcPts val="0"/>
              </a:spcAft>
              <a:buClr>
                <a:srgbClr val="FF0000"/>
              </a:buClr>
              <a:buSzPts val="2800"/>
              <a:buNone/>
            </a:pPr>
            <a:r>
              <a:rPr b="1" lang="fr-FR">
                <a:solidFill>
                  <a:srgbClr val="FF0000"/>
                </a:solidFill>
              </a:rPr>
              <a:t>A. Cellule cancéreuse :</a:t>
            </a:r>
            <a:endParaRPr/>
          </a:p>
          <a:p>
            <a:pPr indent="0" lvl="0" marL="0" rtl="0" algn="l">
              <a:lnSpc>
                <a:spcPct val="90000"/>
              </a:lnSpc>
              <a:spcBef>
                <a:spcPts val="1000"/>
              </a:spcBef>
              <a:spcAft>
                <a:spcPts val="0"/>
              </a:spcAft>
              <a:buClr>
                <a:srgbClr val="00B050"/>
              </a:buClr>
              <a:buSzPts val="2800"/>
              <a:buNone/>
            </a:pPr>
            <a:r>
              <a:rPr b="1" lang="fr-FR">
                <a:solidFill>
                  <a:srgbClr val="00B050"/>
                </a:solidFill>
              </a:rPr>
              <a:t>1. Ancrage cellulaire à la matrice extra-cellulaire : les molécules d’adhérence </a:t>
            </a:r>
            <a:endParaRPr>
              <a:solidFill>
                <a:srgbClr val="00B050"/>
              </a:solidFill>
            </a:endParaRPr>
          </a:p>
          <a:p>
            <a:pPr indent="-228600" lvl="0" marL="228600" rtl="0" algn="l">
              <a:lnSpc>
                <a:spcPct val="90000"/>
              </a:lnSpc>
              <a:spcBef>
                <a:spcPts val="1000"/>
              </a:spcBef>
              <a:spcAft>
                <a:spcPts val="0"/>
              </a:spcAft>
              <a:buClr>
                <a:schemeClr val="dk1"/>
              </a:buClr>
              <a:buSzPts val="2400"/>
              <a:buFont typeface="Noto Sans Symbols"/>
              <a:buChar char="▪"/>
            </a:pPr>
            <a:r>
              <a:rPr lang="fr-FR" sz="2400"/>
              <a:t>Les cellules normales sont liées entre elles et à la matrice extra-cellulaire par des systèmes de jonction et par des </a:t>
            </a:r>
            <a:r>
              <a:rPr b="1" i="1" lang="fr-FR" sz="2400"/>
              <a:t>molécules d’adhésion</a:t>
            </a:r>
            <a:r>
              <a:rPr i="1" lang="fr-FR" sz="2400"/>
              <a:t>.</a:t>
            </a:r>
            <a:endParaRPr/>
          </a:p>
          <a:p>
            <a:pPr indent="-228600" lvl="0" marL="228600" rtl="0" algn="l">
              <a:lnSpc>
                <a:spcPct val="90000"/>
              </a:lnSpc>
              <a:spcBef>
                <a:spcPts val="1000"/>
              </a:spcBef>
              <a:spcAft>
                <a:spcPts val="0"/>
              </a:spcAft>
              <a:buClr>
                <a:schemeClr val="dk1"/>
              </a:buClr>
              <a:buSzPts val="2400"/>
              <a:buFont typeface="Noto Sans Symbols"/>
              <a:buChar char="▪"/>
            </a:pPr>
            <a:r>
              <a:rPr lang="fr-FR" sz="2400"/>
              <a:t>La modulation d’expression des molécules d’adhésion et la </a:t>
            </a:r>
            <a:r>
              <a:rPr lang="fr-FR" sz="2400" u="sng"/>
              <a:t>diminution </a:t>
            </a:r>
            <a:r>
              <a:rPr lang="fr-FR" sz="2400"/>
              <a:t>des jonctions entre les cellules tumorales participent à l’invasion tumorale.</a:t>
            </a:r>
            <a:endParaRPr/>
          </a:p>
          <a:p>
            <a:pPr indent="-76200" lvl="0" marL="228600" rtl="0" algn="l">
              <a:lnSpc>
                <a:spcPct val="90000"/>
              </a:lnSpc>
              <a:spcBef>
                <a:spcPts val="1000"/>
              </a:spcBef>
              <a:spcAft>
                <a:spcPts val="0"/>
              </a:spcAft>
              <a:buClr>
                <a:schemeClr val="dk1"/>
              </a:buClr>
              <a:buSzPts val="2400"/>
              <a:buFont typeface="Noto Sans Symbols"/>
              <a:buNone/>
            </a:pPr>
            <a:r>
              <a:t/>
            </a:r>
            <a:endParaRPr sz="2400"/>
          </a:p>
          <a:p>
            <a:pPr indent="-228600" lvl="0" marL="228600" rtl="0" algn="l">
              <a:lnSpc>
                <a:spcPct val="90000"/>
              </a:lnSpc>
              <a:spcBef>
                <a:spcPts val="1000"/>
              </a:spcBef>
              <a:spcAft>
                <a:spcPts val="0"/>
              </a:spcAft>
              <a:buClr>
                <a:schemeClr val="dk1"/>
              </a:buClr>
              <a:buSzPts val="2400"/>
              <a:buFont typeface="Noto Sans Symbols"/>
              <a:buChar char="▪"/>
            </a:pPr>
            <a:r>
              <a:rPr lang="fr-FR" sz="2400"/>
              <a:t>La capacité des cellules tumorales à se dissocier dépend aussi de leur degré de différenciation ; une caractéristique morphologique de nombreuses tumeurs est la présence de cellules </a:t>
            </a:r>
            <a:r>
              <a:rPr lang="fr-FR" sz="2400">
                <a:solidFill>
                  <a:srgbClr val="FF0000"/>
                </a:solidFill>
              </a:rPr>
              <a:t>moins bien différenciées </a:t>
            </a:r>
            <a:r>
              <a:rPr lang="fr-FR" sz="2400"/>
              <a:t>au niveau du front d’invasion.</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4"/>
          <p:cNvSpPr txBox="1"/>
          <p:nvPr>
            <p:ph idx="1" type="body"/>
          </p:nvPr>
        </p:nvSpPr>
        <p:spPr>
          <a:xfrm>
            <a:off x="755374" y="536713"/>
            <a:ext cx="10694504" cy="606063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IV. Phase locale : Le cancer invasif</a:t>
            </a:r>
            <a:endParaRPr/>
          </a:p>
          <a:p>
            <a:pPr indent="-228600" lvl="0" marL="228600" rtl="0" algn="l">
              <a:lnSpc>
                <a:spcPct val="90000"/>
              </a:lnSpc>
              <a:spcBef>
                <a:spcPts val="1000"/>
              </a:spcBef>
              <a:spcAft>
                <a:spcPts val="0"/>
              </a:spcAft>
              <a:buClr>
                <a:srgbClr val="FF0000"/>
              </a:buClr>
              <a:buSzPts val="2800"/>
              <a:buNone/>
            </a:pPr>
            <a:r>
              <a:rPr b="1" lang="fr-FR">
                <a:solidFill>
                  <a:srgbClr val="FF0000"/>
                </a:solidFill>
              </a:rPr>
              <a:t>A. Cellule cancéreuse :</a:t>
            </a:r>
            <a:endParaRPr/>
          </a:p>
          <a:p>
            <a:pPr indent="-228600" lvl="0" marL="228600" rtl="0" algn="l">
              <a:lnSpc>
                <a:spcPct val="90000"/>
              </a:lnSpc>
              <a:spcBef>
                <a:spcPts val="1000"/>
              </a:spcBef>
              <a:spcAft>
                <a:spcPts val="0"/>
              </a:spcAft>
              <a:buClr>
                <a:srgbClr val="00B050"/>
              </a:buClr>
              <a:buSzPts val="2800"/>
              <a:buNone/>
            </a:pPr>
            <a:r>
              <a:rPr b="1" lang="fr-FR">
                <a:solidFill>
                  <a:srgbClr val="00B050"/>
                </a:solidFill>
              </a:rPr>
              <a:t>2. Dégradation de la matrice extracellulaire : rôle des protéases</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Les cellules cancéreuses sont capables de dégrader les constituants de la membrane basale et de la matrice extracellulaire. Cette </a:t>
            </a:r>
            <a:r>
              <a:rPr lang="fr-FR">
                <a:solidFill>
                  <a:srgbClr val="FF0000"/>
                </a:solidFill>
              </a:rPr>
              <a:t>protéolyse</a:t>
            </a:r>
            <a:r>
              <a:rPr lang="fr-FR"/>
              <a:t> fait intervenir des </a:t>
            </a:r>
            <a:r>
              <a:rPr lang="fr-FR">
                <a:solidFill>
                  <a:srgbClr val="FF0000"/>
                </a:solidFill>
              </a:rPr>
              <a:t>enzymes</a:t>
            </a:r>
            <a:r>
              <a:rPr lang="fr-FR"/>
              <a:t> sécrétées par les cellules cancéreuses </a:t>
            </a:r>
            <a:r>
              <a:rPr lang="fr-FR">
                <a:solidFill>
                  <a:srgbClr val="FF0000"/>
                </a:solidFill>
              </a:rPr>
              <a:t>et/ou</a:t>
            </a:r>
            <a:r>
              <a:rPr lang="fr-FR"/>
              <a:t> par des cellules du stroma (fibroblastes) stimulées par des facteurs solubles sécrétés par les cellules cancéreuses.</a:t>
            </a:r>
            <a:endParaRPr/>
          </a:p>
          <a:p>
            <a:pPr indent="0" lvl="0" marL="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Ces enzymes sont notamment des </a:t>
            </a:r>
            <a:r>
              <a:rPr b="1" lang="fr-FR"/>
              <a:t>métalloprotéases matricielles </a:t>
            </a:r>
            <a:r>
              <a:rPr lang="fr-FR"/>
              <a:t>(</a:t>
            </a:r>
            <a:r>
              <a:rPr b="1" lang="fr-FR">
                <a:solidFill>
                  <a:srgbClr val="FF0000"/>
                </a:solidFill>
              </a:rPr>
              <a:t>MMP</a:t>
            </a:r>
            <a:r>
              <a:rPr lang="fr-FR"/>
              <a:t>) et des constituants du système de la plasmine. Le processus fait également intervenir une </a:t>
            </a:r>
            <a:r>
              <a:rPr lang="fr-FR">
                <a:solidFill>
                  <a:srgbClr val="FF0000"/>
                </a:solidFill>
              </a:rPr>
              <a:t>rupture d’équilibre </a:t>
            </a:r>
            <a:r>
              <a:rPr lang="fr-FR"/>
              <a:t>entre ces enzymes et leurs inhibiteurs.</a:t>
            </a:r>
            <a:endParaRPr/>
          </a:p>
          <a:p>
            <a:pPr indent="-2286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5"/>
          <p:cNvSpPr txBox="1"/>
          <p:nvPr>
            <p:ph idx="1" type="body"/>
          </p:nvPr>
        </p:nvSpPr>
        <p:spPr>
          <a:xfrm>
            <a:off x="496957" y="397565"/>
            <a:ext cx="10952921" cy="619978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20000"/>
              </a:lnSpc>
              <a:spcBef>
                <a:spcPts val="0"/>
              </a:spcBef>
              <a:spcAft>
                <a:spcPts val="0"/>
              </a:spcAft>
              <a:buClr>
                <a:schemeClr val="dk1"/>
              </a:buClr>
              <a:buSzPct val="100000"/>
              <a:buNone/>
            </a:pPr>
            <a:r>
              <a:rPr b="1" lang="fr-FR" sz="4200"/>
              <a:t>IV. Phase locale : Le cancer invasif</a:t>
            </a:r>
            <a:endParaRPr/>
          </a:p>
          <a:p>
            <a:pPr indent="-228600" lvl="0" marL="228600" rtl="0" algn="l">
              <a:lnSpc>
                <a:spcPct val="120000"/>
              </a:lnSpc>
              <a:spcBef>
                <a:spcPts val="0"/>
              </a:spcBef>
              <a:spcAft>
                <a:spcPts val="0"/>
              </a:spcAft>
              <a:buClr>
                <a:srgbClr val="FF0000"/>
              </a:buClr>
              <a:buSzPct val="100000"/>
              <a:buNone/>
            </a:pPr>
            <a:r>
              <a:rPr b="1" lang="fr-FR" sz="3300">
                <a:solidFill>
                  <a:srgbClr val="FF0000"/>
                </a:solidFill>
              </a:rPr>
              <a:t>A. Cellule cancéreuse </a:t>
            </a:r>
            <a:r>
              <a:rPr b="1" lang="fr-FR">
                <a:solidFill>
                  <a:srgbClr val="FF0000"/>
                </a:solidFill>
              </a:rPr>
              <a:t>:</a:t>
            </a:r>
            <a:endParaRPr/>
          </a:p>
          <a:p>
            <a:pPr indent="-228600" lvl="0" marL="228600" rtl="0" algn="l">
              <a:lnSpc>
                <a:spcPct val="120000"/>
              </a:lnSpc>
              <a:spcBef>
                <a:spcPts val="0"/>
              </a:spcBef>
              <a:spcAft>
                <a:spcPts val="0"/>
              </a:spcAft>
              <a:buClr>
                <a:srgbClr val="00B050"/>
              </a:buClr>
              <a:buSzPct val="100000"/>
              <a:buNone/>
            </a:pPr>
            <a:r>
              <a:rPr b="1" lang="fr-FR" sz="3300">
                <a:solidFill>
                  <a:srgbClr val="00B050"/>
                </a:solidFill>
              </a:rPr>
              <a:t>3. Migration et invasion des cellules cancéreuses : </a:t>
            </a:r>
            <a:endParaRPr/>
          </a:p>
          <a:p>
            <a:pPr indent="-228600" lvl="0" marL="228600" rtl="0" algn="l">
              <a:lnSpc>
                <a:spcPct val="120000"/>
              </a:lnSpc>
              <a:spcBef>
                <a:spcPts val="0"/>
              </a:spcBef>
              <a:spcAft>
                <a:spcPts val="0"/>
              </a:spcAft>
              <a:buClr>
                <a:schemeClr val="dk1"/>
              </a:buClr>
              <a:buSzPct val="100000"/>
              <a:buFont typeface="Noto Sans Symbols"/>
              <a:buChar char="▪"/>
            </a:pPr>
            <a:r>
              <a:rPr lang="fr-FR"/>
              <a:t>La migration des cellules passe par l’accumulation de micro-filaments sous la membrane plasmique, permettant des déplacements par pseudopodes. </a:t>
            </a:r>
            <a:endParaRPr/>
          </a:p>
          <a:p>
            <a:pPr indent="-77470" lvl="0" marL="228600" rtl="0" algn="l">
              <a:lnSpc>
                <a:spcPct val="120000"/>
              </a:lnSpc>
              <a:spcBef>
                <a:spcPts val="0"/>
              </a:spcBef>
              <a:spcAft>
                <a:spcPts val="0"/>
              </a:spcAft>
              <a:buClr>
                <a:schemeClr val="dk1"/>
              </a:buClr>
              <a:buSzPct val="100000"/>
              <a:buFont typeface="Noto Sans Symbols"/>
              <a:buNone/>
            </a:pPr>
            <a:r>
              <a:t/>
            </a:r>
            <a:endParaRPr/>
          </a:p>
          <a:p>
            <a:pPr indent="-228600" lvl="0" marL="228600" rtl="0" algn="l">
              <a:lnSpc>
                <a:spcPct val="120000"/>
              </a:lnSpc>
              <a:spcBef>
                <a:spcPts val="0"/>
              </a:spcBef>
              <a:spcAft>
                <a:spcPts val="0"/>
              </a:spcAft>
              <a:buClr>
                <a:schemeClr val="dk1"/>
              </a:buClr>
              <a:buSzPct val="100000"/>
              <a:buFont typeface="Noto Sans Symbols"/>
              <a:buChar char="▪"/>
            </a:pPr>
            <a:r>
              <a:rPr lang="fr-FR"/>
              <a:t>C’est lors de la phase d’invasion que s’élabore le stroma du cancer.</a:t>
            </a:r>
            <a:endParaRPr/>
          </a:p>
          <a:p>
            <a:pPr indent="-228600" lvl="0" marL="228600" rtl="0" algn="l">
              <a:lnSpc>
                <a:spcPct val="120000"/>
              </a:lnSpc>
              <a:spcBef>
                <a:spcPts val="0"/>
              </a:spcBef>
              <a:spcAft>
                <a:spcPts val="0"/>
              </a:spcAft>
              <a:buClr>
                <a:schemeClr val="dk1"/>
              </a:buClr>
              <a:buSzPct val="100000"/>
              <a:buFont typeface="Noto Sans Symbols"/>
              <a:buChar char="▪"/>
            </a:pPr>
            <a:r>
              <a:rPr lang="fr-FR"/>
              <a:t>À partir du moment où le cancer devient invasif, les cellules cancéreuses peuvent disséminer à distance pour former des métastases.</a:t>
            </a:r>
            <a:endParaRPr/>
          </a:p>
          <a:p>
            <a:pPr indent="-77470" lvl="0" marL="228600" rtl="0" algn="l">
              <a:lnSpc>
                <a:spcPct val="120000"/>
              </a:lnSpc>
              <a:spcBef>
                <a:spcPts val="0"/>
              </a:spcBef>
              <a:spcAft>
                <a:spcPts val="0"/>
              </a:spcAft>
              <a:buClr>
                <a:schemeClr val="dk1"/>
              </a:buClr>
              <a:buSzPct val="100000"/>
              <a:buFont typeface="Noto Sans Symbols"/>
              <a:buNone/>
            </a:pPr>
            <a:r>
              <a:t/>
            </a:r>
            <a:endParaRPr b="1"/>
          </a:p>
          <a:p>
            <a:pPr indent="-228600" lvl="0" marL="228600" rtl="0" algn="l">
              <a:lnSpc>
                <a:spcPct val="120000"/>
              </a:lnSpc>
              <a:spcBef>
                <a:spcPts val="0"/>
              </a:spcBef>
              <a:spcAft>
                <a:spcPts val="0"/>
              </a:spcAft>
              <a:buClr>
                <a:schemeClr val="dk1"/>
              </a:buClr>
              <a:buSzPct val="100000"/>
              <a:buFont typeface="Noto Sans Symbols"/>
              <a:buChar char="▪"/>
            </a:pPr>
            <a:r>
              <a:rPr b="1" lang="fr-FR"/>
              <a:t>L’invasion est un signe de malignité important, qui a souvent plus de valeur que les « atypies » morphologiques des cellules pour faire le diagnostic anatomopathologique de cancer</a:t>
            </a:r>
            <a:endParaRPr/>
          </a:p>
          <a:p>
            <a:pPr indent="-228600" lvl="0" marL="228600" rtl="0" algn="l">
              <a:lnSpc>
                <a:spcPct val="120000"/>
              </a:lnSpc>
              <a:spcBef>
                <a:spcPts val="0"/>
              </a:spcBef>
              <a:spcAft>
                <a:spcPts val="0"/>
              </a:spcAft>
              <a:buClr>
                <a:schemeClr val="dk1"/>
              </a:buClr>
              <a:buSzPct val="100000"/>
              <a:buNone/>
            </a:pPr>
            <a:r>
              <a:t/>
            </a:r>
            <a:endParaRPr/>
          </a:p>
          <a:p>
            <a:pPr indent="-228600" lvl="0" marL="228600" rtl="0" algn="l">
              <a:lnSpc>
                <a:spcPct val="120000"/>
              </a:lnSpc>
              <a:spcBef>
                <a:spcPts val="0"/>
              </a:spcBef>
              <a:spcAft>
                <a:spcPts val="0"/>
              </a:spcAft>
              <a:buClr>
                <a:schemeClr val="dk1"/>
              </a:buClr>
              <a:buSzPct val="100000"/>
              <a:buNone/>
            </a:pPr>
            <a:r>
              <a:rPr b="1" lang="fr-FR"/>
              <a:t>NB : caractère invasif ne peut pas s’apprécier sur un examen cytologique</a:t>
            </a:r>
            <a:endParaRPr b="1"/>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C:\Users\Nouria\Pictures\CIS.jpg" id="255" name="Google Shape;255;p26"/>
          <p:cNvPicPr preferRelativeResize="0"/>
          <p:nvPr/>
        </p:nvPicPr>
        <p:blipFill rotWithShape="1">
          <a:blip r:embed="rId3">
            <a:alphaModFix/>
          </a:blip>
          <a:srcRect b="0" l="0" r="0" t="0"/>
          <a:stretch/>
        </p:blipFill>
        <p:spPr>
          <a:xfrm>
            <a:off x="528669" y="715619"/>
            <a:ext cx="5446030" cy="5276608"/>
          </a:xfrm>
          <a:prstGeom prst="rect">
            <a:avLst/>
          </a:prstGeom>
          <a:noFill/>
          <a:ln>
            <a:noFill/>
          </a:ln>
        </p:spPr>
      </p:pic>
      <p:sp>
        <p:nvSpPr>
          <p:cNvPr id="256" name="Google Shape;256;p26"/>
          <p:cNvSpPr txBox="1"/>
          <p:nvPr/>
        </p:nvSpPr>
        <p:spPr>
          <a:xfrm>
            <a:off x="1649896" y="315509"/>
            <a:ext cx="2325756" cy="400110"/>
          </a:xfrm>
          <a:prstGeom prst="rect">
            <a:avLst/>
          </a:prstGeom>
          <a:noFill/>
          <a:ln cap="flat" cmpd="sng" w="539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000" u="none" cap="none" strike="noStrike">
                <a:solidFill>
                  <a:srgbClr val="FF0000"/>
                </a:solidFill>
                <a:latin typeface="Calibri"/>
                <a:ea typeface="Calibri"/>
                <a:cs typeface="Calibri"/>
                <a:sym typeface="Calibri"/>
              </a:rPr>
              <a:t>Carcinome in-situ</a:t>
            </a:r>
            <a:endParaRPr/>
          </a:p>
        </p:txBody>
      </p:sp>
      <p:cxnSp>
        <p:nvCxnSpPr>
          <p:cNvPr id="257" name="Google Shape;257;p26"/>
          <p:cNvCxnSpPr/>
          <p:nvPr/>
        </p:nvCxnSpPr>
        <p:spPr>
          <a:xfrm flipH="1" rot="10800000">
            <a:off x="2819636" y="4407498"/>
            <a:ext cx="432048" cy="792088"/>
          </a:xfrm>
          <a:prstGeom prst="straightConnector1">
            <a:avLst/>
          </a:prstGeom>
          <a:noFill/>
          <a:ln cap="flat" cmpd="sng" w="76200">
            <a:solidFill>
              <a:srgbClr val="FF0000"/>
            </a:solidFill>
            <a:prstDash val="solid"/>
            <a:miter lim="800000"/>
            <a:headEnd len="sm" w="sm" type="none"/>
            <a:tailEnd len="med" w="med" type="triangle"/>
          </a:ln>
        </p:spPr>
      </p:cxnSp>
      <p:pic>
        <p:nvPicPr>
          <p:cNvPr id="258" name="Google Shape;258;p26"/>
          <p:cNvPicPr preferRelativeResize="0"/>
          <p:nvPr/>
        </p:nvPicPr>
        <p:blipFill rotWithShape="1">
          <a:blip r:embed="rId4">
            <a:alphaModFix/>
          </a:blip>
          <a:srcRect b="0" l="0" r="0" t="0"/>
          <a:stretch/>
        </p:blipFill>
        <p:spPr>
          <a:xfrm>
            <a:off x="6228757" y="1071824"/>
            <a:ext cx="5715000" cy="4914900"/>
          </a:xfrm>
          <a:prstGeom prst="rect">
            <a:avLst/>
          </a:prstGeom>
          <a:noFill/>
          <a:ln>
            <a:noFill/>
          </a:ln>
        </p:spPr>
      </p:pic>
      <p:sp>
        <p:nvSpPr>
          <p:cNvPr id="259" name="Google Shape;259;p26"/>
          <p:cNvSpPr txBox="1"/>
          <p:nvPr/>
        </p:nvSpPr>
        <p:spPr>
          <a:xfrm>
            <a:off x="7726018" y="315509"/>
            <a:ext cx="2325756" cy="400110"/>
          </a:xfrm>
          <a:prstGeom prst="rect">
            <a:avLst/>
          </a:prstGeom>
          <a:noFill/>
          <a:ln cap="flat" cmpd="sng" w="5397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2000" u="none" cap="none" strike="noStrike">
                <a:solidFill>
                  <a:srgbClr val="FF0000"/>
                </a:solidFill>
                <a:latin typeface="Calibri"/>
                <a:ea typeface="Calibri"/>
                <a:cs typeface="Calibri"/>
                <a:sym typeface="Calibri"/>
              </a:rPr>
              <a:t>Carcinome infiltrant</a:t>
            </a:r>
            <a:endParaRPr b="1" i="0" sz="2000" u="none" cap="none" strike="noStrike">
              <a:solidFill>
                <a:srgbClr val="FF0000"/>
              </a:solidFill>
              <a:latin typeface="Calibri"/>
              <a:ea typeface="Calibri"/>
              <a:cs typeface="Calibri"/>
              <a:sym typeface="Calibri"/>
            </a:endParaRPr>
          </a:p>
        </p:txBody>
      </p:sp>
      <p:cxnSp>
        <p:nvCxnSpPr>
          <p:cNvPr id="260" name="Google Shape;260;p26"/>
          <p:cNvCxnSpPr/>
          <p:nvPr/>
        </p:nvCxnSpPr>
        <p:spPr>
          <a:xfrm flipH="1" rot="10800000">
            <a:off x="7833618" y="4697154"/>
            <a:ext cx="432048" cy="792088"/>
          </a:xfrm>
          <a:prstGeom prst="straightConnector1">
            <a:avLst/>
          </a:prstGeom>
          <a:noFill/>
          <a:ln cap="flat" cmpd="sng" w="76200">
            <a:solidFill>
              <a:srgbClr val="FF0000"/>
            </a:solidFill>
            <a:prstDash val="solid"/>
            <a:miter lim="800000"/>
            <a:headEnd len="sm" w="sm" type="none"/>
            <a:tailEnd len="med" w="med" type="triangle"/>
          </a:ln>
        </p:spPr>
      </p:cxnSp>
      <p:cxnSp>
        <p:nvCxnSpPr>
          <p:cNvPr id="261" name="Google Shape;261;p26"/>
          <p:cNvCxnSpPr/>
          <p:nvPr/>
        </p:nvCxnSpPr>
        <p:spPr>
          <a:xfrm flipH="1" rot="10800000">
            <a:off x="9097784" y="4697154"/>
            <a:ext cx="432048" cy="792088"/>
          </a:xfrm>
          <a:prstGeom prst="straightConnector1">
            <a:avLst/>
          </a:prstGeom>
          <a:noFill/>
          <a:ln cap="flat" cmpd="sng" w="76200">
            <a:solidFill>
              <a:srgbClr val="FF0000"/>
            </a:solidFill>
            <a:prstDash val="solid"/>
            <a:miter lim="800000"/>
            <a:headEnd len="sm" w="sm"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7"/>
          <p:cNvSpPr txBox="1"/>
          <p:nvPr>
            <p:ph idx="1" type="body"/>
          </p:nvPr>
        </p:nvSpPr>
        <p:spPr>
          <a:xfrm>
            <a:off x="496957" y="397565"/>
            <a:ext cx="10952921" cy="6199787"/>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dk1"/>
              </a:buClr>
              <a:buSzPts val="3600"/>
              <a:buNone/>
            </a:pPr>
            <a:r>
              <a:rPr b="1" lang="fr-FR" sz="3600"/>
              <a:t>IV. Phase locale : Le cancer invasif</a:t>
            </a:r>
            <a:endParaRPr/>
          </a:p>
          <a:p>
            <a:pPr indent="-228600" lvl="0" marL="228600" rtl="0" algn="l">
              <a:lnSpc>
                <a:spcPct val="120000"/>
              </a:lnSpc>
              <a:spcBef>
                <a:spcPts val="0"/>
              </a:spcBef>
              <a:spcAft>
                <a:spcPts val="0"/>
              </a:spcAft>
              <a:buClr>
                <a:srgbClr val="FF0000"/>
              </a:buClr>
              <a:buSzPts val="3200"/>
              <a:buNone/>
            </a:pPr>
            <a:r>
              <a:rPr b="1" lang="fr-FR" sz="3200">
                <a:solidFill>
                  <a:srgbClr val="FF0000"/>
                </a:solidFill>
              </a:rPr>
              <a:t>A. Cellule cancéreuse :</a:t>
            </a:r>
            <a:endParaRPr/>
          </a:p>
          <a:p>
            <a:pPr indent="-228600" lvl="0" marL="228600" rtl="0" algn="l">
              <a:lnSpc>
                <a:spcPct val="90000"/>
              </a:lnSpc>
              <a:spcBef>
                <a:spcPts val="1000"/>
              </a:spcBef>
              <a:spcAft>
                <a:spcPts val="0"/>
              </a:spcAft>
              <a:buClr>
                <a:schemeClr val="dk1"/>
              </a:buClr>
              <a:buSzPts val="2800"/>
              <a:buNone/>
            </a:pPr>
            <a:r>
              <a:rPr b="1" lang="fr-FR"/>
              <a:t>L’extension locale </a:t>
            </a:r>
            <a:r>
              <a:rPr lang="fr-FR"/>
              <a:t>est souvent </a:t>
            </a:r>
            <a:r>
              <a:rPr b="1" lang="fr-FR"/>
              <a:t>responsable :</a:t>
            </a:r>
            <a:endParaRPr/>
          </a:p>
          <a:p>
            <a:pPr indent="-228600" lvl="1" marL="685800" rtl="0" algn="l">
              <a:lnSpc>
                <a:spcPct val="90000"/>
              </a:lnSpc>
              <a:spcBef>
                <a:spcPts val="500"/>
              </a:spcBef>
              <a:spcAft>
                <a:spcPts val="0"/>
              </a:spcAft>
              <a:buClr>
                <a:schemeClr val="dk1"/>
              </a:buClr>
              <a:buSzPts val="2800"/>
              <a:buFont typeface="Noto Sans Symbols"/>
              <a:buChar char="✔"/>
            </a:pPr>
            <a:r>
              <a:rPr lang="fr-FR" sz="2800"/>
              <a:t>De compression d’un canal excréteur.</a:t>
            </a:r>
            <a:endParaRPr/>
          </a:p>
          <a:p>
            <a:pPr indent="-228600" lvl="1" marL="685800" rtl="0" algn="l">
              <a:lnSpc>
                <a:spcPct val="90000"/>
              </a:lnSpc>
              <a:spcBef>
                <a:spcPts val="500"/>
              </a:spcBef>
              <a:spcAft>
                <a:spcPts val="0"/>
              </a:spcAft>
              <a:buClr>
                <a:schemeClr val="dk1"/>
              </a:buClr>
              <a:buSzPts val="2800"/>
              <a:buFont typeface="Noto Sans Symbols"/>
              <a:buChar char="✔"/>
            </a:pPr>
            <a:r>
              <a:rPr lang="fr-FR" sz="2800"/>
              <a:t>D’un envahissement autour des nerfs.</a:t>
            </a:r>
            <a:endParaRPr/>
          </a:p>
          <a:p>
            <a:pPr indent="-228600" lvl="1" marL="685800" rtl="0" algn="l">
              <a:lnSpc>
                <a:spcPct val="90000"/>
              </a:lnSpc>
              <a:spcBef>
                <a:spcPts val="500"/>
              </a:spcBef>
              <a:spcAft>
                <a:spcPts val="0"/>
              </a:spcAft>
              <a:buClr>
                <a:schemeClr val="dk1"/>
              </a:buClr>
              <a:buSzPts val="2800"/>
              <a:buFont typeface="Noto Sans Symbols"/>
              <a:buChar char="✔"/>
            </a:pPr>
            <a:r>
              <a:rPr lang="fr-FR" sz="2800"/>
              <a:t>De rupture dans une lumière.</a:t>
            </a:r>
            <a:endParaRPr/>
          </a:p>
          <a:p>
            <a:pPr indent="-228600" lvl="0" marL="228600" rtl="0" algn="l">
              <a:lnSpc>
                <a:spcPct val="90000"/>
              </a:lnSpc>
              <a:spcBef>
                <a:spcPts val="1000"/>
              </a:spcBef>
              <a:spcAft>
                <a:spcPts val="0"/>
              </a:spcAft>
              <a:buClr>
                <a:schemeClr val="dk1"/>
              </a:buClr>
              <a:buSzPts val="2800"/>
              <a:buNone/>
            </a:pPr>
            <a:r>
              <a:rPr lang="fr-FR"/>
              <a:t>L’extension locale </a:t>
            </a:r>
            <a:r>
              <a:rPr b="1" lang="fr-FR"/>
              <a:t>conditionne</a:t>
            </a:r>
            <a:r>
              <a:rPr lang="fr-FR"/>
              <a:t> en grande partie la possibilité de pratiquer une résection chirurgicale de la tumeur</a:t>
            </a:r>
            <a:endParaRPr/>
          </a:p>
          <a:p>
            <a:pPr indent="-228600" lvl="0" marL="228600" rtl="0" algn="l">
              <a:lnSpc>
                <a:spcPct val="90000"/>
              </a:lnSpc>
              <a:spcBef>
                <a:spcPts val="1000"/>
              </a:spcBef>
              <a:spcAft>
                <a:spcPts val="0"/>
              </a:spcAft>
              <a:buClr>
                <a:schemeClr val="dk1"/>
              </a:buClr>
              <a:buSzPts val="2800"/>
              <a:buNone/>
            </a:pPr>
            <a:r>
              <a:rPr lang="fr-FR"/>
              <a:t>L’examen anapath précise le stade d’extension en utilisant la </a:t>
            </a:r>
            <a:r>
              <a:rPr b="1" lang="fr-FR"/>
              <a:t>classification TNM </a:t>
            </a:r>
            <a:r>
              <a:rPr lang="fr-FR"/>
              <a:t>qui dépend de chaque organe.</a:t>
            </a:r>
            <a:r>
              <a:rPr b="1" lang="fr-FR"/>
              <a:t>.</a:t>
            </a:r>
            <a:endParaRPr b="1"/>
          </a:p>
          <a:p>
            <a:pPr indent="-228600" lvl="0" marL="228600" rtl="0" algn="l">
              <a:lnSpc>
                <a:spcPct val="90000"/>
              </a:lnSpc>
              <a:spcBef>
                <a:spcPts val="1000"/>
              </a:spcBef>
              <a:spcAft>
                <a:spcPts val="0"/>
              </a:spcAft>
              <a:buClr>
                <a:schemeClr val="dk1"/>
              </a:buClr>
              <a:buSzPts val="2800"/>
              <a:buNone/>
            </a:pPr>
            <a:r>
              <a:rPr lang="fr-FR"/>
              <a:t>Par contiguïté, la tumeur va ensuite envahir les organes voisins et les structures adjacentes ; c’est </a:t>
            </a:r>
            <a:r>
              <a:rPr b="1" i="1" lang="fr-FR"/>
              <a:t>l’extension régionale</a:t>
            </a:r>
            <a:endParaRPr/>
          </a:p>
          <a:p>
            <a:pPr indent="-228600" lvl="0" marL="228600" rtl="0" algn="l">
              <a:lnSpc>
                <a:spcPct val="120000"/>
              </a:lnSpc>
              <a:spcBef>
                <a:spcPts val="0"/>
              </a:spcBef>
              <a:spcAft>
                <a:spcPts val="0"/>
              </a:spcAft>
              <a:buClr>
                <a:schemeClr val="dk1"/>
              </a:buClr>
              <a:buSzPts val="2800"/>
              <a:buNone/>
            </a:pPr>
            <a:r>
              <a:t/>
            </a:r>
            <a:endParaRPr b="1">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8"/>
          <p:cNvSpPr txBox="1"/>
          <p:nvPr>
            <p:ph idx="1" type="body"/>
          </p:nvPr>
        </p:nvSpPr>
        <p:spPr>
          <a:xfrm>
            <a:off x="838200" y="496957"/>
            <a:ext cx="10515600" cy="568000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IV. Phase locale : Le cancer invasif</a:t>
            </a:r>
            <a:endParaRPr/>
          </a:p>
          <a:p>
            <a:pPr indent="0" lvl="0" marL="0" rtl="0" algn="l">
              <a:lnSpc>
                <a:spcPct val="90000"/>
              </a:lnSpc>
              <a:spcBef>
                <a:spcPts val="1000"/>
              </a:spcBef>
              <a:spcAft>
                <a:spcPts val="0"/>
              </a:spcAft>
              <a:buClr>
                <a:srgbClr val="FF0000"/>
              </a:buClr>
              <a:buSzPts val="3200"/>
              <a:buNone/>
            </a:pPr>
            <a:r>
              <a:rPr b="1" lang="fr-FR" sz="3200">
                <a:solidFill>
                  <a:srgbClr val="FF0000"/>
                </a:solidFill>
              </a:rPr>
              <a:t>B. Stroma tumoral :</a:t>
            </a:r>
            <a:endParaRPr/>
          </a:p>
          <a:p>
            <a:pPr indent="0" lvl="0" marL="0" rtl="0" algn="l">
              <a:lnSpc>
                <a:spcPct val="90000"/>
              </a:lnSpc>
              <a:spcBef>
                <a:spcPts val="1000"/>
              </a:spcBef>
              <a:spcAft>
                <a:spcPts val="0"/>
              </a:spcAft>
              <a:buClr>
                <a:srgbClr val="00B050"/>
              </a:buClr>
              <a:buSzPts val="2800"/>
              <a:buNone/>
            </a:pPr>
            <a:r>
              <a:rPr b="1" lang="fr-FR">
                <a:solidFill>
                  <a:srgbClr val="00B050"/>
                </a:solidFill>
              </a:rPr>
              <a:t>1. Définition :</a:t>
            </a:r>
            <a:endParaRPr/>
          </a:p>
          <a:p>
            <a:pPr indent="0" lvl="0" marL="0" rtl="0" algn="l">
              <a:lnSpc>
                <a:spcPct val="90000"/>
              </a:lnSpc>
              <a:spcBef>
                <a:spcPts val="1000"/>
              </a:spcBef>
              <a:spcAft>
                <a:spcPts val="0"/>
              </a:spcAft>
              <a:buClr>
                <a:schemeClr val="dk1"/>
              </a:buClr>
              <a:buSzPts val="2800"/>
              <a:buNone/>
            </a:pPr>
            <a:r>
              <a:rPr lang="fr-FR"/>
              <a:t>Le stroma tumoral est un tissu </a:t>
            </a:r>
            <a:r>
              <a:rPr b="1" lang="fr-FR">
                <a:solidFill>
                  <a:srgbClr val="002060"/>
                </a:solidFill>
              </a:rPr>
              <a:t>non tumoral </a:t>
            </a:r>
            <a:r>
              <a:rPr lang="fr-FR"/>
              <a:t>formé sous l’action des cellules cancéreuses;  à partir du </a:t>
            </a:r>
            <a:r>
              <a:rPr b="1" lang="fr-FR">
                <a:solidFill>
                  <a:srgbClr val="002060"/>
                </a:solidFill>
              </a:rPr>
              <a:t>tissu conjonctivo-vasculaire normal </a:t>
            </a:r>
            <a:r>
              <a:rPr lang="fr-FR"/>
              <a:t>de l’h</a:t>
            </a:r>
            <a:r>
              <a:rPr lang="fr-FR">
                <a:latin typeface="Arial"/>
                <a:ea typeface="Arial"/>
                <a:cs typeface="Arial"/>
                <a:sym typeface="Arial"/>
              </a:rPr>
              <a:t>ô</a:t>
            </a:r>
            <a:r>
              <a:rPr lang="fr-FR"/>
              <a:t>te; pour assurer la nutrition et le soutien des cellules cancéreuses.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29"/>
          <p:cNvPicPr preferRelativeResize="0"/>
          <p:nvPr/>
        </p:nvPicPr>
        <p:blipFill rotWithShape="1">
          <a:blip r:embed="rId3">
            <a:alphaModFix/>
          </a:blip>
          <a:srcRect b="0" l="0" r="0" t="0"/>
          <a:stretch/>
        </p:blipFill>
        <p:spPr>
          <a:xfrm>
            <a:off x="1603513" y="808038"/>
            <a:ext cx="8064500" cy="5102225"/>
          </a:xfrm>
          <a:prstGeom prst="rect">
            <a:avLst/>
          </a:prstGeom>
          <a:noFill/>
          <a:ln>
            <a:noFill/>
          </a:ln>
        </p:spPr>
      </p:pic>
      <p:pic>
        <p:nvPicPr>
          <p:cNvPr id="277" name="Google Shape;277;p29"/>
          <p:cNvPicPr preferRelativeResize="0"/>
          <p:nvPr/>
        </p:nvPicPr>
        <p:blipFill rotWithShape="1">
          <a:blip r:embed="rId4">
            <a:alphaModFix/>
          </a:blip>
          <a:srcRect b="0" l="0" r="0" t="0"/>
          <a:stretch/>
        </p:blipFill>
        <p:spPr>
          <a:xfrm>
            <a:off x="6143626" y="4311650"/>
            <a:ext cx="4524375" cy="2541588"/>
          </a:xfrm>
          <a:prstGeom prst="rect">
            <a:avLst/>
          </a:prstGeom>
          <a:noFill/>
          <a:ln>
            <a:noFill/>
          </a:ln>
        </p:spPr>
      </p:pic>
      <p:sp>
        <p:nvSpPr>
          <p:cNvPr id="278" name="Google Shape;278;p29"/>
          <p:cNvSpPr txBox="1"/>
          <p:nvPr/>
        </p:nvSpPr>
        <p:spPr>
          <a:xfrm>
            <a:off x="3935413" y="260350"/>
            <a:ext cx="44966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000" u="none" cap="none" strike="noStrike">
                <a:solidFill>
                  <a:schemeClr val="dk1"/>
                </a:solidFill>
                <a:latin typeface="Calibri"/>
                <a:ea typeface="Calibri"/>
                <a:cs typeface="Calibri"/>
                <a:sym typeface="Calibri"/>
              </a:rPr>
              <a:t>Carcinome adénoїde kystique de la peau</a:t>
            </a:r>
            <a:endParaRPr/>
          </a:p>
        </p:txBody>
      </p:sp>
      <p:sp>
        <p:nvSpPr>
          <p:cNvPr id="279" name="Google Shape;279;p29"/>
          <p:cNvSpPr txBox="1"/>
          <p:nvPr/>
        </p:nvSpPr>
        <p:spPr>
          <a:xfrm>
            <a:off x="2640013" y="6237288"/>
            <a:ext cx="933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000" u="none" cap="none" strike="noStrike">
                <a:solidFill>
                  <a:schemeClr val="dk1"/>
                </a:solidFill>
                <a:latin typeface="Calibri"/>
                <a:ea typeface="Calibri"/>
                <a:cs typeface="Calibri"/>
                <a:sym typeface="Calibri"/>
              </a:rPr>
              <a:t>stroma</a:t>
            </a:r>
            <a:endParaRPr b="1" i="0" sz="1800" u="none" cap="none" strike="noStrike">
              <a:solidFill>
                <a:schemeClr val="dk1"/>
              </a:solidFill>
              <a:latin typeface="Calibri"/>
              <a:ea typeface="Calibri"/>
              <a:cs typeface="Calibri"/>
              <a:sym typeface="Calibri"/>
            </a:endParaRPr>
          </a:p>
        </p:txBody>
      </p:sp>
      <p:cxnSp>
        <p:nvCxnSpPr>
          <p:cNvPr id="280" name="Google Shape;280;p29"/>
          <p:cNvCxnSpPr>
            <a:stCxn id="279" idx="3"/>
          </p:cNvCxnSpPr>
          <p:nvPr/>
        </p:nvCxnSpPr>
        <p:spPr>
          <a:xfrm flipH="1" rot="10800000">
            <a:off x="3573667" y="4076643"/>
            <a:ext cx="866700" cy="2360700"/>
          </a:xfrm>
          <a:prstGeom prst="straightConnector1">
            <a:avLst/>
          </a:prstGeom>
          <a:noFill/>
          <a:ln cap="flat" cmpd="sng" w="57150">
            <a:solidFill>
              <a:srgbClr val="FF0000"/>
            </a:solidFill>
            <a:prstDash val="solid"/>
            <a:miter lim="800000"/>
            <a:headEnd len="sm" w="sm" type="none"/>
            <a:tailEnd len="med" w="med" type="stealth"/>
          </a:ln>
        </p:spPr>
      </p:cxnSp>
      <p:cxnSp>
        <p:nvCxnSpPr>
          <p:cNvPr id="281" name="Google Shape;281;p29"/>
          <p:cNvCxnSpPr/>
          <p:nvPr/>
        </p:nvCxnSpPr>
        <p:spPr>
          <a:xfrm flipH="1" rot="10800000">
            <a:off x="3573667" y="5583238"/>
            <a:ext cx="3746296" cy="854105"/>
          </a:xfrm>
          <a:prstGeom prst="straightConnector1">
            <a:avLst/>
          </a:prstGeom>
          <a:noFill/>
          <a:ln cap="flat" cmpd="sng" w="57150">
            <a:solidFill>
              <a:srgbClr val="FF0000"/>
            </a:solidFill>
            <a:prstDash val="solid"/>
            <a:miter lim="800000"/>
            <a:headEnd len="sm" w="sm" type="none"/>
            <a:tailEnd len="med" w="med" type="stealth"/>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idx="1" type="body"/>
          </p:nvPr>
        </p:nvSpPr>
        <p:spPr>
          <a:xfrm>
            <a:off x="838200" y="695739"/>
            <a:ext cx="10515600" cy="54812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I. Introduction/Généralités :</a:t>
            </a:r>
            <a:endParaRPr sz="3600"/>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800"/>
              <a:buNone/>
            </a:pPr>
            <a:r>
              <a:rPr lang="fr-FR"/>
              <a:t>Le cancer est un processus  </a:t>
            </a:r>
            <a:r>
              <a:rPr b="1" lang="fr-FR"/>
              <a:t>irréversible</a:t>
            </a:r>
            <a:r>
              <a:rPr lang="fr-FR"/>
              <a:t> au cours duquel la cellule transmet ses </a:t>
            </a:r>
            <a:r>
              <a:rPr b="1" lang="fr-FR"/>
              <a:t>anomalies génétiques </a:t>
            </a:r>
            <a:r>
              <a:rPr lang="fr-FR"/>
              <a:t>à sa descendance formant un </a:t>
            </a:r>
            <a:r>
              <a:rPr b="1" lang="fr-FR"/>
              <a:t>clone </a:t>
            </a:r>
            <a:r>
              <a:rPr lang="fr-FR"/>
              <a:t>cellulaire, ce clone va devenir </a:t>
            </a:r>
            <a:r>
              <a:rPr b="1" lang="fr-FR"/>
              <a:t>autonome.</a:t>
            </a:r>
            <a:endParaRPr/>
          </a:p>
          <a:p>
            <a:pPr indent="0" lvl="0" marL="0" rtl="0" algn="l">
              <a:lnSpc>
                <a:spcPct val="90000"/>
              </a:lnSpc>
              <a:spcBef>
                <a:spcPts val="1000"/>
              </a:spcBef>
              <a:spcAft>
                <a:spcPts val="0"/>
              </a:spcAft>
              <a:buClr>
                <a:schemeClr val="dk1"/>
              </a:buClr>
              <a:buSzPts val="2800"/>
              <a:buNone/>
            </a:pPr>
            <a:r>
              <a:t/>
            </a:r>
            <a:endParaRPr b="1"/>
          </a:p>
          <a:p>
            <a:pPr indent="0" lvl="0" marL="0" rtl="0" algn="l">
              <a:lnSpc>
                <a:spcPct val="90000"/>
              </a:lnSpc>
              <a:spcBef>
                <a:spcPts val="1000"/>
              </a:spcBef>
              <a:spcAft>
                <a:spcPts val="0"/>
              </a:spcAft>
              <a:buClr>
                <a:schemeClr val="dk1"/>
              </a:buClr>
              <a:buSzPts val="2800"/>
              <a:buNone/>
            </a:pPr>
            <a:r>
              <a:rPr b="1" lang="fr-FR"/>
              <a:t>Cependant, </a:t>
            </a:r>
            <a:r>
              <a:rPr lang="fr-FR"/>
              <a:t>avant la constitution d’un cancer, ils existent des états et des situations qui précèdent le cancer maladie.</a:t>
            </a:r>
            <a:endParaRPr/>
          </a:p>
          <a:p>
            <a:pPr indent="0" lvl="0" marL="0" rtl="0" algn="l">
              <a:lnSpc>
                <a:spcPct val="90000"/>
              </a:lnSpc>
              <a:spcBef>
                <a:spcPts val="1000"/>
              </a:spcBef>
              <a:spcAft>
                <a:spcPts val="0"/>
              </a:spcAft>
              <a:buClr>
                <a:schemeClr val="dk1"/>
              </a:buClr>
              <a:buSzPts val="2000"/>
              <a:buNone/>
            </a:pPr>
            <a:r>
              <a:t/>
            </a:r>
            <a:endParaRPr b="1" sz="2000"/>
          </a:p>
          <a:p>
            <a:pPr indent="0" lvl="0" marL="0" rtl="0" algn="l">
              <a:lnSpc>
                <a:spcPct val="90000"/>
              </a:lnSpc>
              <a:spcBef>
                <a:spcPts val="1000"/>
              </a:spcBef>
              <a:spcAft>
                <a:spcPts val="0"/>
              </a:spcAft>
              <a:buClr>
                <a:schemeClr val="dk1"/>
              </a:buClr>
              <a:buSzPts val="2000"/>
              <a:buNone/>
            </a:pPr>
            <a:r>
              <a:t/>
            </a:r>
            <a:endParaRPr b="1" sz="2000"/>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0"/>
          <p:cNvSpPr txBox="1"/>
          <p:nvPr>
            <p:ph idx="1" type="body"/>
          </p:nvPr>
        </p:nvSpPr>
        <p:spPr>
          <a:xfrm>
            <a:off x="556591" y="318052"/>
            <a:ext cx="11131826" cy="6261652"/>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120000"/>
              </a:lnSpc>
              <a:spcBef>
                <a:spcPts val="0"/>
              </a:spcBef>
              <a:spcAft>
                <a:spcPts val="0"/>
              </a:spcAft>
              <a:buClr>
                <a:schemeClr val="dk1"/>
              </a:buClr>
              <a:buSzPct val="100000"/>
              <a:buNone/>
            </a:pPr>
            <a:r>
              <a:rPr b="1" lang="fr-FR" sz="7600"/>
              <a:t>IV. </a:t>
            </a:r>
            <a:r>
              <a:rPr b="1" lang="fr-FR" sz="8000"/>
              <a:t>Phase locale : </a:t>
            </a:r>
            <a:r>
              <a:rPr b="1" lang="fr-FR" sz="7600"/>
              <a:t>Le cancer invasif</a:t>
            </a:r>
            <a:endParaRPr/>
          </a:p>
          <a:p>
            <a:pPr indent="0" lvl="0" marL="0" rtl="0" algn="l">
              <a:lnSpc>
                <a:spcPct val="120000"/>
              </a:lnSpc>
              <a:spcBef>
                <a:spcPts val="0"/>
              </a:spcBef>
              <a:spcAft>
                <a:spcPts val="0"/>
              </a:spcAft>
              <a:buClr>
                <a:srgbClr val="FF0000"/>
              </a:buClr>
              <a:buSzPct val="100000"/>
              <a:buNone/>
            </a:pPr>
            <a:r>
              <a:rPr b="1" lang="fr-FR" sz="6700">
                <a:solidFill>
                  <a:srgbClr val="FF0000"/>
                </a:solidFill>
              </a:rPr>
              <a:t>B. Stroma tumoral :</a:t>
            </a:r>
            <a:endParaRPr/>
          </a:p>
          <a:p>
            <a:pPr indent="0" lvl="0" marL="0" rtl="0" algn="l">
              <a:lnSpc>
                <a:spcPct val="120000"/>
              </a:lnSpc>
              <a:spcBef>
                <a:spcPts val="0"/>
              </a:spcBef>
              <a:spcAft>
                <a:spcPts val="0"/>
              </a:spcAft>
              <a:buClr>
                <a:srgbClr val="00B050"/>
              </a:buClr>
              <a:buSzPct val="100000"/>
              <a:buNone/>
            </a:pPr>
            <a:r>
              <a:rPr b="1" lang="fr-FR" sz="5900">
                <a:solidFill>
                  <a:srgbClr val="00B050"/>
                </a:solidFill>
              </a:rPr>
              <a:t>2. Composition du stroma tumoral :</a:t>
            </a:r>
            <a:endParaRPr/>
          </a:p>
          <a:p>
            <a:pPr indent="0" lvl="0" marL="0" rtl="0" algn="l">
              <a:lnSpc>
                <a:spcPct val="120000"/>
              </a:lnSpc>
              <a:spcBef>
                <a:spcPts val="0"/>
              </a:spcBef>
              <a:spcAft>
                <a:spcPts val="0"/>
              </a:spcAft>
              <a:buClr>
                <a:schemeClr val="dk1"/>
              </a:buClr>
              <a:buSzPct val="100000"/>
              <a:buNone/>
            </a:pPr>
            <a:r>
              <a:rPr lang="fr-FR" sz="5100"/>
              <a:t>C’est un tissu conjonctif jeune comportant :</a:t>
            </a:r>
            <a:endParaRPr sz="5100"/>
          </a:p>
          <a:p>
            <a:pPr indent="0" lvl="0" marL="0" rtl="0" algn="l">
              <a:lnSpc>
                <a:spcPct val="120000"/>
              </a:lnSpc>
              <a:spcBef>
                <a:spcPts val="0"/>
              </a:spcBef>
              <a:spcAft>
                <a:spcPts val="0"/>
              </a:spcAft>
              <a:buClr>
                <a:schemeClr val="dk1"/>
              </a:buClr>
              <a:buSzPct val="100000"/>
              <a:buNone/>
            </a:pPr>
            <a:r>
              <a:rPr lang="fr-FR" sz="5100"/>
              <a:t>   - des fibroblastes</a:t>
            </a:r>
            <a:endParaRPr/>
          </a:p>
          <a:p>
            <a:pPr indent="0" lvl="0" marL="0" rtl="0" algn="l">
              <a:lnSpc>
                <a:spcPct val="120000"/>
              </a:lnSpc>
              <a:spcBef>
                <a:spcPts val="0"/>
              </a:spcBef>
              <a:spcAft>
                <a:spcPts val="0"/>
              </a:spcAft>
              <a:buClr>
                <a:schemeClr val="dk1"/>
              </a:buClr>
              <a:buSzPct val="100000"/>
              <a:buNone/>
            </a:pPr>
            <a:r>
              <a:rPr lang="fr-FR" sz="5100"/>
              <a:t>   - des fibres collagènes; des fibres élastiques</a:t>
            </a:r>
            <a:endParaRPr/>
          </a:p>
          <a:p>
            <a:pPr indent="0" lvl="0" marL="0" rtl="0" algn="l">
              <a:lnSpc>
                <a:spcPct val="120000"/>
              </a:lnSpc>
              <a:spcBef>
                <a:spcPts val="0"/>
              </a:spcBef>
              <a:spcAft>
                <a:spcPts val="0"/>
              </a:spcAft>
              <a:buClr>
                <a:schemeClr val="dk1"/>
              </a:buClr>
              <a:buSzPct val="100000"/>
              <a:buNone/>
            </a:pPr>
            <a:r>
              <a:rPr lang="fr-FR" sz="5100"/>
              <a:t>   - des vaisseaux sanguins et lymphatiques</a:t>
            </a:r>
            <a:endParaRPr/>
          </a:p>
          <a:p>
            <a:pPr indent="0" lvl="0" marL="0" rtl="0" algn="l">
              <a:lnSpc>
                <a:spcPct val="120000"/>
              </a:lnSpc>
              <a:spcBef>
                <a:spcPts val="0"/>
              </a:spcBef>
              <a:spcAft>
                <a:spcPts val="0"/>
              </a:spcAft>
              <a:buClr>
                <a:schemeClr val="dk1"/>
              </a:buClr>
              <a:buSzPct val="100000"/>
              <a:buNone/>
            </a:pPr>
            <a:r>
              <a:rPr lang="fr-FR" sz="5100"/>
              <a:t>   - des nerfs</a:t>
            </a:r>
            <a:endParaRPr/>
          </a:p>
          <a:p>
            <a:pPr indent="0" lvl="0" marL="0" rtl="0" algn="l">
              <a:lnSpc>
                <a:spcPct val="120000"/>
              </a:lnSpc>
              <a:spcBef>
                <a:spcPts val="0"/>
              </a:spcBef>
              <a:spcAft>
                <a:spcPts val="0"/>
              </a:spcAft>
              <a:buClr>
                <a:schemeClr val="dk1"/>
              </a:buClr>
              <a:buSzPct val="100000"/>
              <a:buNone/>
            </a:pPr>
            <a:r>
              <a:t/>
            </a:r>
            <a:endParaRPr sz="5100"/>
          </a:p>
          <a:p>
            <a:pPr indent="0" lvl="0" marL="0" rtl="0" algn="l">
              <a:lnSpc>
                <a:spcPct val="120000"/>
              </a:lnSpc>
              <a:spcBef>
                <a:spcPts val="0"/>
              </a:spcBef>
              <a:spcAft>
                <a:spcPts val="0"/>
              </a:spcAft>
              <a:buClr>
                <a:schemeClr val="dk1"/>
              </a:buClr>
              <a:buSzPct val="100000"/>
              <a:buNone/>
            </a:pPr>
            <a:r>
              <a:rPr lang="fr-FR" sz="5100"/>
              <a:t>Le stroma est nettement individualisé dans les carcinomes.</a:t>
            </a:r>
            <a:endParaRPr/>
          </a:p>
          <a:p>
            <a:pPr indent="0" lvl="0" marL="0" rtl="0" algn="l">
              <a:lnSpc>
                <a:spcPct val="120000"/>
              </a:lnSpc>
              <a:spcBef>
                <a:spcPts val="0"/>
              </a:spcBef>
              <a:spcAft>
                <a:spcPts val="0"/>
              </a:spcAft>
              <a:buClr>
                <a:schemeClr val="dk1"/>
              </a:buClr>
              <a:buSzPct val="100000"/>
              <a:buNone/>
            </a:pPr>
            <a:r>
              <a:t/>
            </a:r>
            <a:endParaRPr sz="5100"/>
          </a:p>
          <a:p>
            <a:pPr indent="0" lvl="0" marL="0" rtl="0" algn="l">
              <a:lnSpc>
                <a:spcPct val="120000"/>
              </a:lnSpc>
              <a:spcBef>
                <a:spcPts val="0"/>
              </a:spcBef>
              <a:spcAft>
                <a:spcPts val="0"/>
              </a:spcAft>
              <a:buClr>
                <a:schemeClr val="dk1"/>
              </a:buClr>
              <a:buSzPct val="100000"/>
              <a:buNone/>
            </a:pPr>
            <a:r>
              <a:rPr lang="fr-FR" sz="5100"/>
              <a:t>Il est intimement intriqué à la prolifération néoplasique dans les sarcomes ou il est constitué de lacunes sanguines.</a:t>
            </a:r>
            <a:endParaRPr/>
          </a:p>
          <a:p>
            <a:pPr indent="0" lvl="0" marL="0" rtl="0" algn="l">
              <a:lnSpc>
                <a:spcPct val="120000"/>
              </a:lnSpc>
              <a:spcBef>
                <a:spcPts val="0"/>
              </a:spcBef>
              <a:spcAft>
                <a:spcPts val="0"/>
              </a:spcAft>
              <a:buClr>
                <a:schemeClr val="dk1"/>
              </a:buClr>
              <a:buSzPct val="100000"/>
              <a:buNone/>
            </a:pPr>
            <a:r>
              <a:rPr lang="fr-FR" sz="5100"/>
              <a:t>Le stroma peut être riche en : œdème, fibrose, lymphocyte, comporter un granulome</a:t>
            </a:r>
            <a:endParaRPr sz="51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1"/>
          <p:cNvSpPr txBox="1"/>
          <p:nvPr>
            <p:ph idx="1" type="body"/>
          </p:nvPr>
        </p:nvSpPr>
        <p:spPr>
          <a:xfrm>
            <a:off x="556591" y="496956"/>
            <a:ext cx="10797209" cy="5923721"/>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20000"/>
              </a:lnSpc>
              <a:spcBef>
                <a:spcPts val="0"/>
              </a:spcBef>
              <a:spcAft>
                <a:spcPts val="0"/>
              </a:spcAft>
              <a:buClr>
                <a:schemeClr val="dk1"/>
              </a:buClr>
              <a:buSzPct val="100000"/>
              <a:buNone/>
            </a:pPr>
            <a:r>
              <a:rPr b="1" lang="fr-FR" sz="5800"/>
              <a:t>IV. </a:t>
            </a:r>
            <a:r>
              <a:rPr b="1" lang="fr-FR" sz="6000"/>
              <a:t>Phase locale : </a:t>
            </a:r>
            <a:r>
              <a:rPr b="1" lang="fr-FR" sz="5800"/>
              <a:t>Le cancer invasif</a:t>
            </a:r>
            <a:endParaRPr/>
          </a:p>
          <a:p>
            <a:pPr indent="0" lvl="0" marL="0" rtl="0" algn="l">
              <a:lnSpc>
                <a:spcPct val="120000"/>
              </a:lnSpc>
              <a:spcBef>
                <a:spcPts val="0"/>
              </a:spcBef>
              <a:spcAft>
                <a:spcPts val="0"/>
              </a:spcAft>
              <a:buClr>
                <a:srgbClr val="FF0000"/>
              </a:buClr>
              <a:buSzPct val="100000"/>
              <a:buNone/>
            </a:pPr>
            <a:r>
              <a:rPr b="1" lang="fr-FR" sz="5100">
                <a:solidFill>
                  <a:srgbClr val="FF0000"/>
                </a:solidFill>
              </a:rPr>
              <a:t>B. Stroma tumoral :</a:t>
            </a:r>
            <a:endParaRPr/>
          </a:p>
          <a:p>
            <a:pPr indent="0" lvl="0" marL="0" rtl="0" algn="l">
              <a:lnSpc>
                <a:spcPct val="120000"/>
              </a:lnSpc>
              <a:spcBef>
                <a:spcPts val="0"/>
              </a:spcBef>
              <a:spcAft>
                <a:spcPts val="0"/>
              </a:spcAft>
              <a:buClr>
                <a:srgbClr val="00B050"/>
              </a:buClr>
              <a:buSzPct val="100000"/>
              <a:buNone/>
            </a:pPr>
            <a:r>
              <a:rPr b="1" lang="fr-FR" sz="4500">
                <a:solidFill>
                  <a:srgbClr val="00B050"/>
                </a:solidFill>
              </a:rPr>
              <a:t>2. Modification du stroma tumoral :</a:t>
            </a:r>
            <a:endParaRPr/>
          </a:p>
          <a:p>
            <a:pPr indent="-228600" lvl="0" marL="228600" rtl="0" algn="l">
              <a:lnSpc>
                <a:spcPct val="90000"/>
              </a:lnSpc>
              <a:spcBef>
                <a:spcPts val="1000"/>
              </a:spcBef>
              <a:spcAft>
                <a:spcPts val="0"/>
              </a:spcAft>
              <a:buClr>
                <a:schemeClr val="dk1"/>
              </a:buClr>
              <a:buSzPct val="100000"/>
              <a:buFont typeface="Noto Sans Symbols"/>
              <a:buChar char="▪"/>
            </a:pPr>
            <a:r>
              <a:rPr b="1" lang="fr-FR" sz="4800"/>
              <a:t>Plages de nécrose </a:t>
            </a:r>
            <a:r>
              <a:rPr lang="fr-FR" sz="4800"/>
              <a:t>(rétinoblastome).</a:t>
            </a:r>
            <a:endParaRPr/>
          </a:p>
          <a:p>
            <a:pPr indent="-228600" lvl="0" marL="228600" rtl="0" algn="l">
              <a:lnSpc>
                <a:spcPct val="90000"/>
              </a:lnSpc>
              <a:spcBef>
                <a:spcPts val="1000"/>
              </a:spcBef>
              <a:spcAft>
                <a:spcPts val="0"/>
              </a:spcAft>
              <a:buClr>
                <a:schemeClr val="dk1"/>
              </a:buClr>
              <a:buSzPct val="100000"/>
              <a:buFont typeface="Noto Sans Symbols"/>
              <a:buChar char="▪"/>
            </a:pPr>
            <a:r>
              <a:rPr b="1" lang="fr-FR" sz="4800"/>
              <a:t>Des dépôts d’hémosidérine </a:t>
            </a:r>
            <a:r>
              <a:rPr lang="fr-FR" sz="4800"/>
              <a:t>traduisant des hémorragies antérieures.</a:t>
            </a:r>
            <a:endParaRPr/>
          </a:p>
          <a:p>
            <a:pPr indent="-228600" lvl="0" marL="228600" rtl="0" algn="l">
              <a:lnSpc>
                <a:spcPct val="90000"/>
              </a:lnSpc>
              <a:spcBef>
                <a:spcPts val="1000"/>
              </a:spcBef>
              <a:spcAft>
                <a:spcPts val="0"/>
              </a:spcAft>
              <a:buClr>
                <a:schemeClr val="dk1"/>
              </a:buClr>
              <a:buSzPct val="100000"/>
              <a:buFont typeface="Noto Sans Symbols"/>
              <a:buChar char="▪"/>
            </a:pPr>
            <a:r>
              <a:rPr b="1" lang="fr-FR" sz="4800"/>
              <a:t>Des microcalcifications </a:t>
            </a:r>
            <a:r>
              <a:rPr lang="fr-FR" sz="4800"/>
              <a:t>(carcinome mammaire, celles ci permettant un dépistage radiologique)</a:t>
            </a:r>
            <a:endParaRPr/>
          </a:p>
          <a:p>
            <a:pPr indent="-228600" lvl="0" marL="228600" rtl="0" algn="l">
              <a:lnSpc>
                <a:spcPct val="90000"/>
              </a:lnSpc>
              <a:spcBef>
                <a:spcPts val="1000"/>
              </a:spcBef>
              <a:spcAft>
                <a:spcPts val="0"/>
              </a:spcAft>
              <a:buClr>
                <a:schemeClr val="dk1"/>
              </a:buClr>
              <a:buSzPct val="100000"/>
              <a:buFont typeface="Noto Sans Symbols"/>
              <a:buChar char="▪"/>
            </a:pPr>
            <a:r>
              <a:rPr b="1" lang="fr-FR" sz="4800"/>
              <a:t>Des plages de métaplasie osseuse ou cartilagineuse </a:t>
            </a:r>
            <a:r>
              <a:rPr lang="fr-FR" sz="4800"/>
              <a:t>du tissu fibreux.</a:t>
            </a:r>
            <a:endParaRPr/>
          </a:p>
          <a:p>
            <a:pPr indent="-228600" lvl="0" marL="228600" rtl="0" algn="l">
              <a:lnSpc>
                <a:spcPct val="90000"/>
              </a:lnSpc>
              <a:spcBef>
                <a:spcPts val="1000"/>
              </a:spcBef>
              <a:spcAft>
                <a:spcPts val="0"/>
              </a:spcAft>
              <a:buClr>
                <a:schemeClr val="dk1"/>
              </a:buClr>
              <a:buSzPct val="100000"/>
              <a:buFont typeface="Noto Sans Symbols"/>
              <a:buChar char="▪"/>
            </a:pPr>
            <a:r>
              <a:rPr b="1" lang="fr-FR" sz="4800"/>
              <a:t>La fibrose </a:t>
            </a:r>
            <a:r>
              <a:rPr lang="fr-FR" sz="4800"/>
              <a:t>qui revêt un aspect de bloc fibreux très dur dans lequel de rares cellules tumorales sont observées ; cette fibrose peut être rétractile.</a:t>
            </a:r>
            <a:endParaRPr/>
          </a:p>
          <a:p>
            <a:pPr indent="-228600" lvl="0" marL="228600" rtl="0" algn="l">
              <a:lnSpc>
                <a:spcPct val="90000"/>
              </a:lnSpc>
              <a:spcBef>
                <a:spcPts val="1000"/>
              </a:spcBef>
              <a:spcAft>
                <a:spcPts val="0"/>
              </a:spcAft>
              <a:buClr>
                <a:schemeClr val="dk1"/>
              </a:buClr>
              <a:buSzPct val="100000"/>
              <a:buNone/>
            </a:pPr>
            <a:r>
              <a:rPr lang="fr-FR" sz="4800"/>
              <a:t>    Ex : linite gastrique, squirrhe mammaire.</a:t>
            </a:r>
            <a:endParaRPr sz="4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32"/>
          <p:cNvPicPr preferRelativeResize="0"/>
          <p:nvPr/>
        </p:nvPicPr>
        <p:blipFill rotWithShape="1">
          <a:blip r:embed="rId3">
            <a:alphaModFix/>
          </a:blip>
          <a:srcRect b="0" l="0" r="0" t="0"/>
          <a:stretch/>
        </p:blipFill>
        <p:spPr>
          <a:xfrm>
            <a:off x="2566989" y="1125538"/>
            <a:ext cx="7058025" cy="5040312"/>
          </a:xfrm>
          <a:prstGeom prst="rect">
            <a:avLst/>
          </a:prstGeom>
          <a:noFill/>
          <a:ln>
            <a:noFill/>
          </a:ln>
        </p:spPr>
      </p:pic>
      <p:sp>
        <p:nvSpPr>
          <p:cNvPr id="297" name="Google Shape;297;p32"/>
          <p:cNvSpPr txBox="1"/>
          <p:nvPr/>
        </p:nvSpPr>
        <p:spPr>
          <a:xfrm>
            <a:off x="3294144" y="314979"/>
            <a:ext cx="560371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800" u="none" cap="none" strike="noStrike">
                <a:solidFill>
                  <a:schemeClr val="dk1"/>
                </a:solidFill>
                <a:latin typeface="Calibri"/>
                <a:ea typeface="Calibri"/>
                <a:cs typeface="Calibri"/>
                <a:sym typeface="Calibri"/>
              </a:rPr>
              <a:t>Carcinome médullaire de la thyroïde</a:t>
            </a:r>
            <a:endParaRPr/>
          </a:p>
        </p:txBody>
      </p:sp>
      <p:sp>
        <p:nvSpPr>
          <p:cNvPr id="298" name="Google Shape;298;p32"/>
          <p:cNvSpPr txBox="1"/>
          <p:nvPr/>
        </p:nvSpPr>
        <p:spPr>
          <a:xfrm>
            <a:off x="1064492" y="6165850"/>
            <a:ext cx="235859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2400" u="none" cap="none" strike="noStrike">
                <a:solidFill>
                  <a:srgbClr val="FF0000"/>
                </a:solidFill>
                <a:latin typeface="Calibri"/>
                <a:ea typeface="Calibri"/>
                <a:cs typeface="Calibri"/>
                <a:sym typeface="Calibri"/>
              </a:rPr>
              <a:t>Stroma amyloїde</a:t>
            </a:r>
            <a:endParaRPr/>
          </a:p>
        </p:txBody>
      </p:sp>
      <p:cxnSp>
        <p:nvCxnSpPr>
          <p:cNvPr id="299" name="Google Shape;299;p32"/>
          <p:cNvCxnSpPr/>
          <p:nvPr/>
        </p:nvCxnSpPr>
        <p:spPr>
          <a:xfrm flipH="1" rot="10800000">
            <a:off x="3548063" y="4365626"/>
            <a:ext cx="4635500" cy="2087563"/>
          </a:xfrm>
          <a:prstGeom prst="straightConnector1">
            <a:avLst/>
          </a:prstGeom>
          <a:noFill/>
          <a:ln cap="flat" cmpd="sng" w="57150">
            <a:solidFill>
              <a:srgbClr val="FF0000"/>
            </a:solidFill>
            <a:prstDash val="solid"/>
            <a:miter lim="800000"/>
            <a:headEnd len="sm" w="sm" type="none"/>
            <a:tailEnd len="med" w="med" type="stealth"/>
          </a:ln>
        </p:spPr>
      </p:cxn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3"/>
          <p:cNvSpPr txBox="1"/>
          <p:nvPr>
            <p:ph idx="1" type="body"/>
          </p:nvPr>
        </p:nvSpPr>
        <p:spPr>
          <a:xfrm>
            <a:off x="457199" y="576470"/>
            <a:ext cx="11529391" cy="5844208"/>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dk1"/>
              </a:buClr>
              <a:buSzPct val="100000"/>
              <a:buNone/>
            </a:pPr>
            <a:r>
              <a:rPr b="1" lang="fr-FR" sz="3900"/>
              <a:t>V. Phase générale du cancer : Les métastases</a:t>
            </a:r>
            <a:endParaRPr/>
          </a:p>
          <a:p>
            <a:pPr indent="0" lvl="0" marL="0" rtl="0" algn="l">
              <a:lnSpc>
                <a:spcPct val="90000"/>
              </a:lnSpc>
              <a:spcBef>
                <a:spcPts val="1000"/>
              </a:spcBef>
              <a:spcAft>
                <a:spcPts val="0"/>
              </a:spcAft>
              <a:buClr>
                <a:srgbClr val="FF0000"/>
              </a:buClr>
              <a:buSzPct val="100000"/>
              <a:buNone/>
            </a:pPr>
            <a:r>
              <a:rPr b="1" lang="fr-FR" sz="3800">
                <a:solidFill>
                  <a:srgbClr val="FF0000"/>
                </a:solidFill>
              </a:rPr>
              <a:t>A. Caractères généraux</a:t>
            </a:r>
            <a:r>
              <a:rPr lang="fr-FR" sz="3800">
                <a:solidFill>
                  <a:srgbClr val="FF0000"/>
                </a:solidFill>
              </a:rPr>
              <a:t> :</a:t>
            </a:r>
            <a:endParaRPr/>
          </a:p>
          <a:p>
            <a:pPr indent="-228600" lvl="0" marL="228600" rtl="0" algn="l">
              <a:lnSpc>
                <a:spcPct val="90000"/>
              </a:lnSpc>
              <a:spcBef>
                <a:spcPts val="1000"/>
              </a:spcBef>
              <a:spcAft>
                <a:spcPts val="0"/>
              </a:spcAft>
              <a:buClr>
                <a:schemeClr val="dk1"/>
              </a:buClr>
              <a:buSzPct val="100000"/>
              <a:buNone/>
            </a:pPr>
            <a:r>
              <a:rPr b="1" lang="fr-FR" sz="3200"/>
              <a:t>Les métastases sont des foyers cancéreux secondaires, développés à distance de la tumeur primitive, et dont la croissance est autonome, indépendante de celle de la tumeur primitive.</a:t>
            </a:r>
            <a:endParaRPr/>
          </a:p>
          <a:p>
            <a:pPr indent="0" lvl="0" marL="0" rtl="0" algn="l">
              <a:lnSpc>
                <a:spcPct val="90000"/>
              </a:lnSpc>
              <a:spcBef>
                <a:spcPts val="1000"/>
              </a:spcBef>
              <a:spcAft>
                <a:spcPts val="0"/>
              </a:spcAft>
              <a:buClr>
                <a:schemeClr val="dk1"/>
              </a:buClr>
              <a:buSzPct val="100000"/>
              <a:buNone/>
            </a:pPr>
            <a:r>
              <a:rPr lang="fr-FR" sz="3200"/>
              <a:t>Le moment d’apparition des métastases dans l’histoire naturelle d’un cancer est variable :</a:t>
            </a:r>
            <a:endParaRPr sz="3200"/>
          </a:p>
          <a:p>
            <a:pPr indent="-228600" lvl="0" marL="228600" rtl="0" algn="l">
              <a:lnSpc>
                <a:spcPct val="90000"/>
              </a:lnSpc>
              <a:spcBef>
                <a:spcPts val="1000"/>
              </a:spcBef>
              <a:spcAft>
                <a:spcPts val="0"/>
              </a:spcAft>
              <a:buClr>
                <a:schemeClr val="dk1"/>
              </a:buClr>
              <a:buSzPct val="100000"/>
              <a:buFont typeface="Noto Sans Symbols"/>
              <a:buChar char="▪"/>
            </a:pPr>
            <a:r>
              <a:rPr lang="fr-FR" sz="3200"/>
              <a:t>Elles peuvent être </a:t>
            </a:r>
            <a:r>
              <a:rPr b="1" lang="fr-FR" sz="3200">
                <a:solidFill>
                  <a:srgbClr val="002060"/>
                </a:solidFill>
              </a:rPr>
              <a:t>révélatrices </a:t>
            </a:r>
            <a:r>
              <a:rPr lang="fr-FR" sz="3200"/>
              <a:t>d’une tumeur primitive jusque-là asymptomatique (</a:t>
            </a:r>
            <a:r>
              <a:rPr b="1" lang="fr-FR" sz="3200"/>
              <a:t>Précessive)</a:t>
            </a:r>
            <a:endParaRPr/>
          </a:p>
          <a:p>
            <a:pPr indent="-228600" lvl="0" marL="228600" rtl="0" algn="l">
              <a:lnSpc>
                <a:spcPct val="90000"/>
              </a:lnSpc>
              <a:spcBef>
                <a:spcPts val="1000"/>
              </a:spcBef>
              <a:spcAft>
                <a:spcPts val="0"/>
              </a:spcAft>
              <a:buClr>
                <a:srgbClr val="002060"/>
              </a:buClr>
              <a:buSzPct val="100000"/>
              <a:buFont typeface="Noto Sans Symbols"/>
              <a:buChar char="▪"/>
            </a:pPr>
            <a:r>
              <a:rPr b="1" lang="fr-FR" sz="3200">
                <a:solidFill>
                  <a:srgbClr val="002060"/>
                </a:solidFill>
              </a:rPr>
              <a:t>Contemporaines</a:t>
            </a:r>
            <a:r>
              <a:rPr lang="fr-FR" sz="3200"/>
              <a:t> de la tumeur primitive(</a:t>
            </a:r>
            <a:r>
              <a:rPr b="1" lang="fr-FR" sz="3200"/>
              <a:t>synchrones</a:t>
            </a:r>
            <a:r>
              <a:rPr lang="fr-FR" sz="3200"/>
              <a:t>) </a:t>
            </a:r>
            <a:endParaRPr/>
          </a:p>
          <a:p>
            <a:pPr indent="-228600" lvl="0" marL="228600" rtl="0" algn="l">
              <a:lnSpc>
                <a:spcPct val="90000"/>
              </a:lnSpc>
              <a:spcBef>
                <a:spcPts val="1000"/>
              </a:spcBef>
              <a:spcAft>
                <a:spcPts val="0"/>
              </a:spcAft>
              <a:buClr>
                <a:schemeClr val="dk1"/>
              </a:buClr>
              <a:buSzPct val="100000"/>
              <a:buFont typeface="Noto Sans Symbols"/>
              <a:buChar char="▪"/>
            </a:pPr>
            <a:r>
              <a:rPr lang="fr-FR" sz="3200"/>
              <a:t> Survenir au cours de l’évolution d’un cancer traité parfois très tardivement (</a:t>
            </a:r>
            <a:r>
              <a:rPr b="1" lang="fr-FR" sz="3200"/>
              <a:t>métachrones</a:t>
            </a:r>
            <a:r>
              <a:rPr lang="fr-FR" sz="3200"/>
              <a:t>)</a:t>
            </a:r>
            <a:endParaRPr/>
          </a:p>
          <a:p>
            <a:pPr indent="-228600" lvl="0" marL="228600" rtl="0" algn="l">
              <a:lnSpc>
                <a:spcPct val="90000"/>
              </a:lnSpc>
              <a:spcBef>
                <a:spcPts val="1000"/>
              </a:spcBef>
              <a:spcAft>
                <a:spcPts val="0"/>
              </a:spcAft>
              <a:buClr>
                <a:schemeClr val="dk1"/>
              </a:buClr>
              <a:buSzPct val="100000"/>
              <a:buNone/>
            </a:pPr>
            <a:r>
              <a:rPr lang="fr-FR" sz="3200"/>
              <a:t>De par leur hétérogénéité génétique et phénotypique, les diverses cellules cancéreuses d’une même tumeur ont des capacités métastatiques variables.</a:t>
            </a:r>
            <a:endParaRPr sz="3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4"/>
          <p:cNvSpPr txBox="1"/>
          <p:nvPr>
            <p:ph idx="1" type="body"/>
          </p:nvPr>
        </p:nvSpPr>
        <p:spPr>
          <a:xfrm>
            <a:off x="457199" y="576470"/>
            <a:ext cx="11171583" cy="584420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b="1" lang="fr-FR" sz="4000"/>
              <a:t>V. Phase générale du cancer : Les métastases</a:t>
            </a:r>
            <a:endParaRPr/>
          </a:p>
          <a:p>
            <a:pPr indent="0" lvl="0" marL="0" rtl="0" algn="l">
              <a:lnSpc>
                <a:spcPct val="90000"/>
              </a:lnSpc>
              <a:spcBef>
                <a:spcPts val="1000"/>
              </a:spcBef>
              <a:spcAft>
                <a:spcPts val="0"/>
              </a:spcAft>
              <a:buClr>
                <a:srgbClr val="FF0000"/>
              </a:buClr>
              <a:buSzPct val="100000"/>
              <a:buNone/>
            </a:pPr>
            <a:r>
              <a:rPr b="1" lang="fr-FR" sz="3200">
                <a:solidFill>
                  <a:srgbClr val="FF0000"/>
                </a:solidFill>
              </a:rPr>
              <a:t>B. Différentes étapes de la dissémination métastatique :</a:t>
            </a:r>
            <a:endParaRPr/>
          </a:p>
          <a:p>
            <a:pPr indent="-228600" lvl="0" marL="228600" rtl="0" algn="l">
              <a:lnSpc>
                <a:spcPct val="90000"/>
              </a:lnSpc>
              <a:spcBef>
                <a:spcPts val="1000"/>
              </a:spcBef>
              <a:spcAft>
                <a:spcPts val="0"/>
              </a:spcAft>
              <a:buClr>
                <a:schemeClr val="dk1"/>
              </a:buClr>
              <a:buSzPct val="100000"/>
              <a:buNone/>
            </a:pPr>
            <a:r>
              <a:rPr lang="fr-FR" sz="3200"/>
              <a:t>Les cellules cancéreuses qui quittent le foyer tumoral initial doivent franchir des étapes successives. Chaque étape représente un obstacle que seul un petit nombre de cellules cancéreuses ayant réussi à s’adapter à un nouvel environnement réussiront à franchir. </a:t>
            </a:r>
            <a:endParaRPr/>
          </a:p>
          <a:p>
            <a:pPr indent="-228600" lvl="0" marL="228600" rtl="0" algn="l">
              <a:lnSpc>
                <a:spcPct val="90000"/>
              </a:lnSpc>
              <a:spcBef>
                <a:spcPts val="1000"/>
              </a:spcBef>
              <a:spcAft>
                <a:spcPts val="0"/>
              </a:spcAft>
              <a:buClr>
                <a:schemeClr val="dk1"/>
              </a:buClr>
              <a:buSzPct val="100000"/>
              <a:buNone/>
            </a:pPr>
            <a:r>
              <a:rPr lang="fr-FR" sz="3200"/>
              <a:t>Ces différentes étapes sont : </a:t>
            </a:r>
            <a:endParaRPr/>
          </a:p>
          <a:p>
            <a:pPr indent="-228600" lvl="0" marL="228600" rtl="0" algn="l">
              <a:lnSpc>
                <a:spcPct val="90000"/>
              </a:lnSpc>
              <a:spcBef>
                <a:spcPts val="1000"/>
              </a:spcBef>
              <a:spcAft>
                <a:spcPts val="0"/>
              </a:spcAft>
              <a:buClr>
                <a:schemeClr val="dk1"/>
              </a:buClr>
              <a:buSzPct val="100000"/>
              <a:buFont typeface="Noto Sans Symbols"/>
              <a:buChar char="✔"/>
            </a:pPr>
            <a:r>
              <a:rPr lang="fr-FR" sz="3200"/>
              <a:t>Le</a:t>
            </a:r>
            <a:r>
              <a:rPr b="1" lang="fr-FR" sz="3200"/>
              <a:t> détachement </a:t>
            </a:r>
            <a:r>
              <a:rPr lang="fr-FR" sz="3200"/>
              <a:t>cellulaire et l’invasion de la matrice extra-cellulaire</a:t>
            </a:r>
            <a:endParaRPr sz="3200"/>
          </a:p>
          <a:p>
            <a:pPr indent="-228600" lvl="0" marL="228600" rtl="0" algn="l">
              <a:lnSpc>
                <a:spcPct val="90000"/>
              </a:lnSpc>
              <a:spcBef>
                <a:spcPts val="1000"/>
              </a:spcBef>
              <a:spcAft>
                <a:spcPts val="0"/>
              </a:spcAft>
              <a:buClr>
                <a:schemeClr val="dk1"/>
              </a:buClr>
              <a:buSzPct val="100000"/>
              <a:buFont typeface="Noto Sans Symbols"/>
              <a:buChar char="✔"/>
            </a:pPr>
            <a:r>
              <a:rPr lang="fr-FR" sz="3200"/>
              <a:t>L</a:t>
            </a:r>
            <a:r>
              <a:rPr b="1" lang="fr-FR" sz="3200"/>
              <a:t>’intravasation</a:t>
            </a:r>
            <a:r>
              <a:rPr lang="fr-FR" sz="3200"/>
              <a:t> : passage dans la circulation</a:t>
            </a:r>
            <a:endParaRPr sz="3200"/>
          </a:p>
          <a:p>
            <a:pPr indent="-228600" lvl="0" marL="228600" rtl="0" algn="l">
              <a:lnSpc>
                <a:spcPct val="90000"/>
              </a:lnSpc>
              <a:spcBef>
                <a:spcPts val="1000"/>
              </a:spcBef>
              <a:spcAft>
                <a:spcPts val="0"/>
              </a:spcAft>
              <a:buClr>
                <a:schemeClr val="dk1"/>
              </a:buClr>
              <a:buSzPct val="100000"/>
              <a:buFont typeface="Noto Sans Symbols"/>
              <a:buChar char="✔"/>
            </a:pPr>
            <a:r>
              <a:rPr b="1" lang="fr-FR" sz="3200"/>
              <a:t>Survie</a:t>
            </a:r>
            <a:r>
              <a:rPr lang="fr-FR" sz="3200"/>
              <a:t> dans la circulation</a:t>
            </a:r>
            <a:endParaRPr sz="3200"/>
          </a:p>
          <a:p>
            <a:pPr indent="-228600" lvl="0" marL="228600" rtl="0" algn="l">
              <a:lnSpc>
                <a:spcPct val="90000"/>
              </a:lnSpc>
              <a:spcBef>
                <a:spcPts val="1000"/>
              </a:spcBef>
              <a:spcAft>
                <a:spcPts val="0"/>
              </a:spcAft>
              <a:buClr>
                <a:schemeClr val="dk1"/>
              </a:buClr>
              <a:buSzPct val="100000"/>
              <a:buFont typeface="Noto Sans Symbols"/>
              <a:buChar char="✔"/>
            </a:pPr>
            <a:r>
              <a:rPr b="1" lang="fr-FR" sz="3200"/>
              <a:t>Extravasation</a:t>
            </a:r>
            <a:endParaRPr b="1" sz="3200"/>
          </a:p>
          <a:p>
            <a:pPr indent="-228600" lvl="0" marL="228600" rtl="0" algn="l">
              <a:lnSpc>
                <a:spcPct val="90000"/>
              </a:lnSpc>
              <a:spcBef>
                <a:spcPts val="1000"/>
              </a:spcBef>
              <a:spcAft>
                <a:spcPts val="0"/>
              </a:spcAft>
              <a:buClr>
                <a:schemeClr val="dk1"/>
              </a:buClr>
              <a:buSzPct val="100000"/>
              <a:buFont typeface="Noto Sans Symbols"/>
              <a:buChar char="✔"/>
            </a:pPr>
            <a:r>
              <a:rPr b="1" lang="fr-FR" sz="3200"/>
              <a:t>Invasion et prolifération</a:t>
            </a:r>
            <a:r>
              <a:rPr lang="fr-FR" sz="3200"/>
              <a:t> dans un site étranger. </a:t>
            </a:r>
            <a:endParaRPr/>
          </a:p>
          <a:p>
            <a:pPr indent="0" lvl="0" marL="0" rtl="0" algn="l">
              <a:lnSpc>
                <a:spcPct val="90000"/>
              </a:lnSpc>
              <a:spcBef>
                <a:spcPts val="1000"/>
              </a:spcBef>
              <a:spcAft>
                <a:spcPts val="0"/>
              </a:spcAft>
              <a:buClr>
                <a:schemeClr val="dk1"/>
              </a:buClr>
              <a:buSzPct val="100000"/>
              <a:buNone/>
            </a:pPr>
            <a:r>
              <a:t/>
            </a:r>
            <a:endParaRPr sz="320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C:\Users\Nouria\Pictures\metastase.jpg" id="314" name="Google Shape;314;p35"/>
          <p:cNvPicPr preferRelativeResize="0"/>
          <p:nvPr/>
        </p:nvPicPr>
        <p:blipFill rotWithShape="1">
          <a:blip r:embed="rId3">
            <a:alphaModFix/>
          </a:blip>
          <a:srcRect b="0" l="0" r="0" t="0"/>
          <a:stretch/>
        </p:blipFill>
        <p:spPr>
          <a:xfrm>
            <a:off x="3431704" y="0"/>
            <a:ext cx="5040560"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6"/>
          <p:cNvSpPr txBox="1"/>
          <p:nvPr>
            <p:ph idx="1" type="body"/>
          </p:nvPr>
        </p:nvSpPr>
        <p:spPr>
          <a:xfrm>
            <a:off x="457199" y="576469"/>
            <a:ext cx="11171583" cy="608274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00000"/>
              <a:buNone/>
            </a:pPr>
            <a:r>
              <a:rPr b="1" lang="fr-FR" sz="4000"/>
              <a:t>V. Phase générale du cancer : Les métastases</a:t>
            </a:r>
            <a:endParaRPr/>
          </a:p>
          <a:p>
            <a:pPr indent="0" lvl="0" marL="0" rtl="0" algn="l">
              <a:lnSpc>
                <a:spcPct val="90000"/>
              </a:lnSpc>
              <a:spcBef>
                <a:spcPts val="1000"/>
              </a:spcBef>
              <a:spcAft>
                <a:spcPts val="0"/>
              </a:spcAft>
              <a:buClr>
                <a:srgbClr val="FF0000"/>
              </a:buClr>
              <a:buSzPct val="100000"/>
              <a:buNone/>
            </a:pPr>
            <a:r>
              <a:rPr b="1" lang="fr-FR" sz="3200">
                <a:solidFill>
                  <a:srgbClr val="FF0000"/>
                </a:solidFill>
              </a:rPr>
              <a:t>C. Les mécanismes moléculaires impliqués dans ces différentes étapes :</a:t>
            </a:r>
            <a:endParaRPr/>
          </a:p>
          <a:p>
            <a:pPr indent="0" lvl="0" marL="0" rtl="0" algn="l">
              <a:lnSpc>
                <a:spcPct val="90000"/>
              </a:lnSpc>
              <a:spcBef>
                <a:spcPts val="1000"/>
              </a:spcBef>
              <a:spcAft>
                <a:spcPts val="0"/>
              </a:spcAft>
              <a:buClr>
                <a:srgbClr val="00B050"/>
              </a:buClr>
              <a:buSzPct val="100000"/>
              <a:buNone/>
            </a:pPr>
            <a:r>
              <a:rPr b="1" lang="fr-FR" sz="3300">
                <a:solidFill>
                  <a:srgbClr val="00B050"/>
                </a:solidFill>
              </a:rPr>
              <a:t>1. Détachement cellulaire et invasion de la MEC :</a:t>
            </a:r>
            <a:endParaRPr/>
          </a:p>
          <a:p>
            <a:pPr indent="-228600" lvl="0" marL="228600" rtl="0" algn="l">
              <a:lnSpc>
                <a:spcPct val="90000"/>
              </a:lnSpc>
              <a:spcBef>
                <a:spcPts val="1000"/>
              </a:spcBef>
              <a:spcAft>
                <a:spcPts val="0"/>
              </a:spcAft>
              <a:buClr>
                <a:schemeClr val="dk1"/>
              </a:buClr>
              <a:buSzPct val="100000"/>
              <a:buFont typeface="Noto Sans Symbols"/>
              <a:buChar char="▪"/>
            </a:pPr>
            <a:r>
              <a:rPr lang="fr-FR" sz="3200"/>
              <a:t>Perte de l’ancrage cellulaire</a:t>
            </a:r>
            <a:endParaRPr/>
          </a:p>
          <a:p>
            <a:pPr indent="-228600" lvl="0" marL="228600" rtl="0" algn="l">
              <a:lnSpc>
                <a:spcPct val="90000"/>
              </a:lnSpc>
              <a:spcBef>
                <a:spcPts val="1000"/>
              </a:spcBef>
              <a:spcAft>
                <a:spcPts val="0"/>
              </a:spcAft>
              <a:buClr>
                <a:schemeClr val="dk1"/>
              </a:buClr>
              <a:buSzPct val="100000"/>
              <a:buFont typeface="Noto Sans Symbols"/>
              <a:buChar char="▪"/>
            </a:pPr>
            <a:r>
              <a:rPr lang="fr-FR" sz="3200"/>
              <a:t>Dégradation de la matrice extra-cellulaire (protéases)</a:t>
            </a:r>
            <a:endParaRPr/>
          </a:p>
          <a:p>
            <a:pPr indent="-228600" lvl="0" marL="228600" rtl="0" algn="l">
              <a:lnSpc>
                <a:spcPct val="90000"/>
              </a:lnSpc>
              <a:spcBef>
                <a:spcPts val="1000"/>
              </a:spcBef>
              <a:spcAft>
                <a:spcPts val="0"/>
              </a:spcAft>
              <a:buClr>
                <a:schemeClr val="dk1"/>
              </a:buClr>
              <a:buSzPct val="100000"/>
              <a:buFont typeface="Noto Sans Symbols"/>
              <a:buChar char="▪"/>
            </a:pPr>
            <a:r>
              <a:rPr lang="fr-FR" sz="3200"/>
              <a:t>Facteurs de mobilité.</a:t>
            </a:r>
            <a:endParaRPr/>
          </a:p>
          <a:p>
            <a:pPr indent="-228600" lvl="0" marL="228600" rtl="0" algn="l">
              <a:lnSpc>
                <a:spcPct val="90000"/>
              </a:lnSpc>
              <a:spcBef>
                <a:spcPts val="1000"/>
              </a:spcBef>
              <a:spcAft>
                <a:spcPts val="0"/>
              </a:spcAft>
              <a:buClr>
                <a:schemeClr val="dk1"/>
              </a:buClr>
              <a:buSzPct val="100000"/>
              <a:buNone/>
            </a:pPr>
            <a:r>
              <a:rPr lang="fr-FR" sz="3200"/>
              <a:t>L</a:t>
            </a:r>
            <a:r>
              <a:rPr i="1" lang="fr-FR" sz="3200"/>
              <a:t>’environnement</a:t>
            </a:r>
            <a:r>
              <a:rPr lang="fr-FR" sz="3200"/>
              <a:t> joue un rôle majeur : stroma réaction et mise en place de l</a:t>
            </a:r>
            <a:r>
              <a:rPr b="1" lang="fr-FR" sz="3200">
                <a:solidFill>
                  <a:srgbClr val="00B050"/>
                </a:solidFill>
              </a:rPr>
              <a:t>’angiogenèse</a:t>
            </a:r>
            <a:r>
              <a:rPr lang="fr-FR" sz="3200"/>
              <a:t>, prérequis indispensable à la progression tumorale.</a:t>
            </a:r>
            <a:endParaRPr/>
          </a:p>
          <a:p>
            <a:pPr indent="-228600" lvl="0" marL="228600" rtl="0" algn="l">
              <a:lnSpc>
                <a:spcPct val="90000"/>
              </a:lnSpc>
              <a:spcBef>
                <a:spcPts val="1000"/>
              </a:spcBef>
              <a:spcAft>
                <a:spcPts val="0"/>
              </a:spcAft>
              <a:buClr>
                <a:schemeClr val="dk1"/>
              </a:buClr>
              <a:buSzPct val="100000"/>
              <a:buNone/>
            </a:pPr>
            <a:r>
              <a:t/>
            </a:r>
            <a:endParaRPr sz="3200"/>
          </a:p>
          <a:p>
            <a:pPr indent="0" lvl="0" marL="0" rtl="0" algn="l">
              <a:lnSpc>
                <a:spcPct val="90000"/>
              </a:lnSpc>
              <a:spcBef>
                <a:spcPts val="1000"/>
              </a:spcBef>
              <a:spcAft>
                <a:spcPts val="0"/>
              </a:spcAft>
              <a:buClr>
                <a:srgbClr val="00B050"/>
              </a:buClr>
              <a:buSzPct val="100000"/>
              <a:buNone/>
            </a:pPr>
            <a:r>
              <a:rPr b="1" lang="fr-FR" sz="3300">
                <a:solidFill>
                  <a:srgbClr val="00B050"/>
                </a:solidFill>
              </a:rPr>
              <a:t>2. L’intravasation :</a:t>
            </a:r>
            <a:endParaRPr/>
          </a:p>
          <a:p>
            <a:pPr indent="0" lvl="0" marL="0" rtl="0" algn="l">
              <a:lnSpc>
                <a:spcPct val="90000"/>
              </a:lnSpc>
              <a:spcBef>
                <a:spcPts val="1000"/>
              </a:spcBef>
              <a:spcAft>
                <a:spcPts val="0"/>
              </a:spcAft>
              <a:buClr>
                <a:schemeClr val="dk1"/>
              </a:buClr>
              <a:buSzPct val="100000"/>
              <a:buNone/>
            </a:pPr>
            <a:r>
              <a:rPr lang="fr-FR" sz="3200"/>
              <a:t>Il s’agit du passage dans le courant sanguin ou lymphatique. Il se fait :</a:t>
            </a:r>
            <a:endParaRPr/>
          </a:p>
          <a:p>
            <a:pPr indent="-228600" lvl="0" marL="228600" rtl="0" algn="l">
              <a:lnSpc>
                <a:spcPct val="90000"/>
              </a:lnSpc>
              <a:spcBef>
                <a:spcPts val="1000"/>
              </a:spcBef>
              <a:spcAft>
                <a:spcPts val="0"/>
              </a:spcAft>
              <a:buClr>
                <a:schemeClr val="dk1"/>
              </a:buClr>
              <a:buSzPct val="100000"/>
              <a:buChar char="•"/>
            </a:pPr>
            <a:r>
              <a:rPr lang="fr-FR" sz="3200"/>
              <a:t>soit au sein de la tumeur dans les petits vaisseaux induits par l’angiogénèse qui sont très perméables,</a:t>
            </a:r>
            <a:endParaRPr/>
          </a:p>
          <a:p>
            <a:pPr indent="-228600" lvl="0" marL="228600" rtl="0" algn="l">
              <a:lnSpc>
                <a:spcPct val="90000"/>
              </a:lnSpc>
              <a:spcBef>
                <a:spcPts val="1000"/>
              </a:spcBef>
              <a:spcAft>
                <a:spcPts val="0"/>
              </a:spcAft>
              <a:buClr>
                <a:schemeClr val="dk1"/>
              </a:buClr>
              <a:buSzPct val="100000"/>
              <a:buChar char="•"/>
            </a:pPr>
            <a:r>
              <a:rPr lang="fr-FR" sz="3200"/>
              <a:t>soit en périphérie de la tumeur dans les petits vaisseaux lymphatiques.</a:t>
            </a:r>
            <a:endParaRPr sz="33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7"/>
          <p:cNvSpPr txBox="1"/>
          <p:nvPr>
            <p:ph idx="1" type="body"/>
          </p:nvPr>
        </p:nvSpPr>
        <p:spPr>
          <a:xfrm>
            <a:off x="457199" y="576470"/>
            <a:ext cx="11171583" cy="584420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3600"/>
              <a:buNone/>
            </a:pPr>
            <a:r>
              <a:rPr b="1" lang="fr-FR" sz="3600"/>
              <a:t>V. Phase générale du cancer : Les métastases</a:t>
            </a:r>
            <a:endParaRPr/>
          </a:p>
          <a:p>
            <a:pPr indent="0" lvl="0" marL="0" rtl="0" algn="l">
              <a:lnSpc>
                <a:spcPct val="90000"/>
              </a:lnSpc>
              <a:spcBef>
                <a:spcPts val="1000"/>
              </a:spcBef>
              <a:spcAft>
                <a:spcPts val="0"/>
              </a:spcAft>
              <a:buClr>
                <a:srgbClr val="FF0000"/>
              </a:buClr>
              <a:buSzPts val="2800"/>
              <a:buNone/>
            </a:pPr>
            <a:r>
              <a:rPr b="1" lang="fr-FR">
                <a:solidFill>
                  <a:srgbClr val="FF0000"/>
                </a:solidFill>
              </a:rPr>
              <a:t>C. Les mécanismes moléculaires impliqués dans ces différentes étapes :</a:t>
            </a:r>
            <a:endParaRPr/>
          </a:p>
          <a:p>
            <a:pPr indent="0" lvl="0" marL="0" rtl="0" algn="l">
              <a:lnSpc>
                <a:spcPct val="90000"/>
              </a:lnSpc>
              <a:spcBef>
                <a:spcPts val="1000"/>
              </a:spcBef>
              <a:spcAft>
                <a:spcPts val="0"/>
              </a:spcAft>
              <a:buClr>
                <a:srgbClr val="00B050"/>
              </a:buClr>
              <a:buSzPts val="2800"/>
              <a:buNone/>
            </a:pPr>
            <a:r>
              <a:rPr b="1" lang="fr-FR">
                <a:solidFill>
                  <a:srgbClr val="00B050"/>
                </a:solidFill>
              </a:rPr>
              <a:t>3. Survie dans la circulation :</a:t>
            </a:r>
            <a:endParaRPr/>
          </a:p>
          <a:p>
            <a:pPr indent="-228600" lvl="0" marL="228600" rtl="0" algn="l">
              <a:lnSpc>
                <a:spcPct val="90000"/>
              </a:lnSpc>
              <a:spcBef>
                <a:spcPts val="1000"/>
              </a:spcBef>
              <a:spcAft>
                <a:spcPts val="0"/>
              </a:spcAft>
              <a:buClr>
                <a:schemeClr val="dk1"/>
              </a:buClr>
              <a:buSzPts val="2400"/>
              <a:buNone/>
            </a:pPr>
            <a:r>
              <a:rPr b="1" i="1" lang="fr-FR" sz="2400"/>
              <a:t>Dans la circulation les cellules cancéreuses ne prolifèrent pas</a:t>
            </a:r>
            <a:r>
              <a:rPr lang="fr-FR" sz="2400"/>
              <a:t>. Elles doivent résister à des agressions mécaniques : pression sanguine, élongation et friction dans les capillaires. </a:t>
            </a:r>
            <a:endParaRPr/>
          </a:p>
          <a:p>
            <a:pPr indent="-228600" lvl="0" marL="228600" rtl="0" algn="l">
              <a:lnSpc>
                <a:spcPct val="90000"/>
              </a:lnSpc>
              <a:spcBef>
                <a:spcPts val="1000"/>
              </a:spcBef>
              <a:spcAft>
                <a:spcPts val="0"/>
              </a:spcAft>
              <a:buClr>
                <a:schemeClr val="dk1"/>
              </a:buClr>
              <a:buSzPts val="2400"/>
              <a:buNone/>
            </a:pPr>
            <a:r>
              <a:rPr lang="fr-FR" sz="2400"/>
              <a:t>Elles ont tendance à </a:t>
            </a:r>
            <a:r>
              <a:rPr b="1" lang="fr-FR" sz="2400"/>
              <a:t>s’agréger</a:t>
            </a:r>
            <a:r>
              <a:rPr lang="fr-FR" sz="2400"/>
              <a:t> pour résister aux agressions </a:t>
            </a:r>
            <a:r>
              <a:rPr b="1" lang="fr-FR" sz="2400"/>
              <a:t>(emboles néoplasiques).</a:t>
            </a:r>
            <a:endParaRPr b="1" sz="2400"/>
          </a:p>
          <a:p>
            <a:pPr indent="-228600" lvl="0" marL="228600" rtl="0" algn="l">
              <a:lnSpc>
                <a:spcPct val="90000"/>
              </a:lnSpc>
              <a:spcBef>
                <a:spcPts val="1000"/>
              </a:spcBef>
              <a:spcAft>
                <a:spcPts val="0"/>
              </a:spcAft>
              <a:buClr>
                <a:schemeClr val="dk1"/>
              </a:buClr>
              <a:buSzPts val="2400"/>
              <a:buNone/>
            </a:pPr>
            <a:r>
              <a:rPr lang="fr-FR" sz="2400"/>
              <a:t>Les cellules cancéreuses sont en contact avec les cellules circulantes du système immunitaire (natural killer, lymphocytes T cytotoxiques) qui lysent une grande partie d’entre elles.</a:t>
            </a:r>
            <a:endParaRPr/>
          </a:p>
          <a:p>
            <a:pPr indent="-2286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None/>
            </a:pPr>
            <a:r>
              <a:rPr lang="fr-FR" sz="2400"/>
              <a:t>L’agrégation plaquettaire parfois induite au contact des cellules tumorales pourrait les protéger des agressions mécaniques, les isoler des cellules cytotoxiques et favoriser leur adhésion aux parois vasculaires.</a:t>
            </a:r>
            <a:endParaRPr sz="24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C:\Users\USER\Pictures\sen_n53_0911dossier1-2bd.jpg" id="329" name="Google Shape;329;p38"/>
          <p:cNvPicPr preferRelativeResize="0"/>
          <p:nvPr>
            <p:ph idx="1" type="body"/>
          </p:nvPr>
        </p:nvPicPr>
        <p:blipFill rotWithShape="1">
          <a:blip r:embed="rId3">
            <a:alphaModFix/>
          </a:blip>
          <a:srcRect b="0" l="0" r="0" t="0"/>
          <a:stretch/>
        </p:blipFill>
        <p:spPr>
          <a:xfrm>
            <a:off x="2027584" y="672982"/>
            <a:ext cx="7970792" cy="531386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9"/>
          <p:cNvSpPr txBox="1"/>
          <p:nvPr>
            <p:ph idx="1" type="body"/>
          </p:nvPr>
        </p:nvSpPr>
        <p:spPr>
          <a:xfrm>
            <a:off x="437321" y="437321"/>
            <a:ext cx="11171583" cy="6082747"/>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dk1"/>
              </a:buClr>
              <a:buSzPct val="100000"/>
              <a:buNone/>
            </a:pPr>
            <a:r>
              <a:rPr b="1" lang="fr-FR" sz="4200"/>
              <a:t>V. Phase générale du cancer : Les métastases</a:t>
            </a:r>
            <a:endParaRPr/>
          </a:p>
          <a:p>
            <a:pPr indent="0" lvl="0" marL="0" rtl="0" algn="l">
              <a:lnSpc>
                <a:spcPct val="90000"/>
              </a:lnSpc>
              <a:spcBef>
                <a:spcPts val="1000"/>
              </a:spcBef>
              <a:spcAft>
                <a:spcPts val="0"/>
              </a:spcAft>
              <a:buClr>
                <a:srgbClr val="FF0000"/>
              </a:buClr>
              <a:buSzPct val="100000"/>
              <a:buNone/>
            </a:pPr>
            <a:r>
              <a:rPr b="1" lang="fr-FR" sz="3300">
                <a:solidFill>
                  <a:srgbClr val="FF0000"/>
                </a:solidFill>
              </a:rPr>
              <a:t>C. Les mécanismes moléculaires impliqués dans ces différentes étapes :</a:t>
            </a:r>
            <a:endParaRPr/>
          </a:p>
          <a:p>
            <a:pPr indent="0" lvl="0" marL="0" rtl="0" algn="l">
              <a:lnSpc>
                <a:spcPct val="90000"/>
              </a:lnSpc>
              <a:spcBef>
                <a:spcPts val="1000"/>
              </a:spcBef>
              <a:spcAft>
                <a:spcPts val="0"/>
              </a:spcAft>
              <a:buClr>
                <a:srgbClr val="00B050"/>
              </a:buClr>
              <a:buSzPct val="100000"/>
              <a:buNone/>
            </a:pPr>
            <a:r>
              <a:rPr b="1" lang="fr-FR" sz="3300">
                <a:solidFill>
                  <a:srgbClr val="00B050"/>
                </a:solidFill>
              </a:rPr>
              <a:t>4. L’extravasation :</a:t>
            </a:r>
            <a:endParaRPr/>
          </a:p>
          <a:p>
            <a:pPr indent="-228600" lvl="0" marL="228600" rtl="0" algn="l">
              <a:lnSpc>
                <a:spcPct val="90000"/>
              </a:lnSpc>
              <a:spcBef>
                <a:spcPts val="1000"/>
              </a:spcBef>
              <a:spcAft>
                <a:spcPts val="0"/>
              </a:spcAft>
              <a:buClr>
                <a:schemeClr val="dk1"/>
              </a:buClr>
              <a:buSzPct val="100000"/>
              <a:buNone/>
            </a:pPr>
            <a:r>
              <a:rPr lang="fr-FR"/>
              <a:t>Contact adhésif entre des motifs de la cellule cancéreuse reconnu par la </a:t>
            </a:r>
            <a:r>
              <a:rPr b="1" i="1" lang="fr-FR"/>
              <a:t>E-sélectine</a:t>
            </a:r>
            <a:r>
              <a:rPr lang="fr-FR"/>
              <a:t> des cellules endothéliales (roulement) ;</a:t>
            </a:r>
            <a:endParaRPr/>
          </a:p>
          <a:p>
            <a:pPr indent="-228600" lvl="0" marL="228600" rtl="0" algn="l">
              <a:lnSpc>
                <a:spcPct val="90000"/>
              </a:lnSpc>
              <a:spcBef>
                <a:spcPts val="1000"/>
              </a:spcBef>
              <a:spcAft>
                <a:spcPts val="0"/>
              </a:spcAft>
              <a:buClr>
                <a:schemeClr val="dk1"/>
              </a:buClr>
              <a:buSzPct val="100000"/>
              <a:buNone/>
            </a:pPr>
            <a:r>
              <a:rPr lang="fr-FR"/>
              <a:t> Deuxième contact adhésif entre l’</a:t>
            </a:r>
            <a:r>
              <a:rPr b="1" i="1" lang="fr-FR"/>
              <a:t>intégrine</a:t>
            </a:r>
            <a:r>
              <a:rPr lang="fr-FR"/>
              <a:t> et son ligand endothélial qui immobilise la cellule. D’autres interactions cellulaires peuvent intervenir </a:t>
            </a:r>
            <a:endParaRPr/>
          </a:p>
          <a:p>
            <a:pPr indent="-228600" lvl="0" marL="228600" rtl="0" algn="l">
              <a:lnSpc>
                <a:spcPct val="90000"/>
              </a:lnSpc>
              <a:spcBef>
                <a:spcPts val="1000"/>
              </a:spcBef>
              <a:spcAft>
                <a:spcPts val="0"/>
              </a:spcAft>
              <a:buClr>
                <a:schemeClr val="dk1"/>
              </a:buClr>
              <a:buSzPct val="100000"/>
              <a:buNone/>
            </a:pPr>
            <a:r>
              <a:rPr lang="fr-FR"/>
              <a:t>La cellule tumorale provoque </a:t>
            </a:r>
            <a:endParaRPr/>
          </a:p>
          <a:p>
            <a:pPr indent="-228600" lvl="0" marL="228600" rtl="0" algn="l">
              <a:lnSpc>
                <a:spcPct val="90000"/>
              </a:lnSpc>
              <a:spcBef>
                <a:spcPts val="1000"/>
              </a:spcBef>
              <a:spcAft>
                <a:spcPts val="0"/>
              </a:spcAft>
              <a:buClr>
                <a:schemeClr val="dk1"/>
              </a:buClr>
              <a:buSzPct val="100000"/>
              <a:buNone/>
            </a:pPr>
            <a:r>
              <a:rPr lang="fr-FR"/>
              <a:t>      - La </a:t>
            </a:r>
            <a:r>
              <a:rPr b="1" lang="fr-FR"/>
              <a:t>rétraction des cellules endothéliales </a:t>
            </a:r>
            <a:r>
              <a:rPr lang="fr-FR"/>
              <a:t>qui tapissent les vaisseaux, découvrant ainsi les protéines de la membrane basale. </a:t>
            </a:r>
            <a:endParaRPr/>
          </a:p>
          <a:p>
            <a:pPr indent="-228600" lvl="0" marL="228600" rtl="0" algn="l">
              <a:lnSpc>
                <a:spcPct val="90000"/>
              </a:lnSpc>
              <a:spcBef>
                <a:spcPts val="1000"/>
              </a:spcBef>
              <a:spcAft>
                <a:spcPts val="0"/>
              </a:spcAft>
              <a:buClr>
                <a:schemeClr val="dk1"/>
              </a:buClr>
              <a:buSzPct val="100000"/>
              <a:buNone/>
            </a:pPr>
            <a:r>
              <a:rPr lang="fr-FR"/>
              <a:t>      - </a:t>
            </a:r>
            <a:r>
              <a:rPr b="1" lang="fr-FR"/>
              <a:t>Fixation ensuite à la membrane basale </a:t>
            </a:r>
            <a:r>
              <a:rPr lang="fr-FR"/>
              <a:t>par l’intermédiaire de récepteurs.</a:t>
            </a:r>
            <a:endParaRPr/>
          </a:p>
          <a:p>
            <a:pPr indent="-228600" lvl="0" marL="228600" rtl="0" algn="l">
              <a:lnSpc>
                <a:spcPct val="90000"/>
              </a:lnSpc>
              <a:spcBef>
                <a:spcPts val="1000"/>
              </a:spcBef>
              <a:spcAft>
                <a:spcPts val="0"/>
              </a:spcAft>
              <a:buClr>
                <a:schemeClr val="dk1"/>
              </a:buClr>
              <a:buSzPct val="116666"/>
              <a:buNone/>
            </a:pPr>
            <a:r>
              <a:rPr lang="fr-FR"/>
              <a:t>      - </a:t>
            </a:r>
            <a:r>
              <a:rPr b="1" lang="fr-FR"/>
              <a:t>Dégradation des protéines et perforation de la membrane basale</a:t>
            </a:r>
            <a:r>
              <a:rPr lang="fr-FR"/>
              <a:t>. Des protubérances tentaculaires s’infiltrent dans la zone endommagée et la cellule tumorale s’introduit dans cet orifice tout en continuant de produire des enzymes qui lui permettent d’atteindre les couches de la matrice extra-cellulaire situées sous la couche basale et de pénétrer dans le tissu sous-jacent.</a:t>
            </a:r>
            <a:r>
              <a:rPr b="1" lang="fr-FR">
                <a:solidFill>
                  <a:srgbClr val="00B050"/>
                </a:solidFill>
              </a:rPr>
              <a:t> </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fr-FR" sz="3600">
                <a:latin typeface="Calibri"/>
                <a:ea typeface="Calibri"/>
                <a:cs typeface="Calibri"/>
                <a:sym typeface="Calibri"/>
              </a:rPr>
              <a:t>I. Introduction/Généralités :</a:t>
            </a:r>
            <a:br>
              <a:rPr b="1" lang="fr-FR" sz="3600">
                <a:latin typeface="Calibri"/>
                <a:ea typeface="Calibri"/>
                <a:cs typeface="Calibri"/>
                <a:sym typeface="Calibri"/>
              </a:rPr>
            </a:br>
            <a:r>
              <a:rPr lang="fr-FR" sz="3600"/>
              <a:t>L’histoire naturelle d’un cancer peut être divisée schématiquement en plusieurs étapes :</a:t>
            </a:r>
            <a:endParaRPr b="1" sz="3600">
              <a:latin typeface="Calibri"/>
              <a:ea typeface="Calibri"/>
              <a:cs typeface="Calibri"/>
              <a:sym typeface="Calibri"/>
            </a:endParaRPr>
          </a:p>
        </p:txBody>
      </p:sp>
      <p:grpSp>
        <p:nvGrpSpPr>
          <p:cNvPr id="102" name="Google Shape;102;p4"/>
          <p:cNvGrpSpPr/>
          <p:nvPr/>
        </p:nvGrpSpPr>
        <p:grpSpPr>
          <a:xfrm>
            <a:off x="397564" y="1734164"/>
            <a:ext cx="11794436" cy="4392000"/>
            <a:chOff x="0" y="43475"/>
            <a:chExt cx="11794436" cy="4392000"/>
          </a:xfrm>
        </p:grpSpPr>
        <p:sp>
          <p:nvSpPr>
            <p:cNvPr id="103" name="Google Shape;103;p4"/>
            <p:cNvSpPr/>
            <p:nvPr/>
          </p:nvSpPr>
          <p:spPr>
            <a:xfrm>
              <a:off x="0" y="43475"/>
              <a:ext cx="11794436" cy="4392000"/>
            </a:xfrm>
            <a:prstGeom prst="rightArrow">
              <a:avLst>
                <a:gd fmla="val 50000" name="adj1"/>
                <a:gd fmla="val 50000" name="adj2"/>
              </a:avLst>
            </a:prstGeom>
            <a:gradFill>
              <a:gsLst>
                <a:gs pos="0">
                  <a:srgbClr val="A0A0A0"/>
                </a:gs>
                <a:gs pos="50000">
                  <a:srgbClr val="959595"/>
                </a:gs>
                <a:gs pos="100000">
                  <a:srgbClr val="838383"/>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3547823" y="1236323"/>
              <a:ext cx="1978217" cy="21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
            <p:cNvSpPr txBox="1"/>
            <p:nvPr/>
          </p:nvSpPr>
          <p:spPr>
            <a:xfrm>
              <a:off x="3547823" y="1236323"/>
              <a:ext cx="1978217" cy="2196000"/>
            </a:xfrm>
            <a:prstGeom prst="rect">
              <a:avLst/>
            </a:prstGeom>
            <a:noFill/>
            <a:ln>
              <a:noFill/>
            </a:ln>
          </p:spPr>
          <p:txBody>
            <a:bodyPr anchorCtr="0" anchor="ctr" bIns="284475" lIns="0" spcFirstLastPara="1" rIns="0" wrap="square" tIns="2844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L’expansion du clone cellulaire</a:t>
              </a:r>
              <a:endParaRPr/>
            </a:p>
          </p:txBody>
        </p:sp>
        <p:sp>
          <p:nvSpPr>
            <p:cNvPr id="106" name="Google Shape;106;p4"/>
            <p:cNvSpPr/>
            <p:nvPr/>
          </p:nvSpPr>
          <p:spPr>
            <a:xfrm>
              <a:off x="0" y="1249664"/>
              <a:ext cx="2348776" cy="21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4"/>
            <p:cNvSpPr txBox="1"/>
            <p:nvPr/>
          </p:nvSpPr>
          <p:spPr>
            <a:xfrm>
              <a:off x="0" y="1249664"/>
              <a:ext cx="2348776" cy="2196000"/>
            </a:xfrm>
            <a:prstGeom prst="rect">
              <a:avLst/>
            </a:prstGeom>
            <a:noFill/>
            <a:ln>
              <a:noFill/>
            </a:ln>
          </p:spPr>
          <p:txBody>
            <a:bodyPr anchorCtr="0" anchor="ctr" bIns="284475" lIns="0" spcFirstLastPara="1" rIns="0" wrap="square" tIns="2844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 Transformation cancéreuse</a:t>
              </a:r>
              <a:endParaRPr/>
            </a:p>
          </p:txBody>
        </p:sp>
        <p:sp>
          <p:nvSpPr>
            <p:cNvPr id="108" name="Google Shape;108;p4"/>
            <p:cNvSpPr/>
            <p:nvPr/>
          </p:nvSpPr>
          <p:spPr>
            <a:xfrm>
              <a:off x="5875136" y="1236323"/>
              <a:ext cx="1978217" cy="21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
            <p:cNvSpPr txBox="1"/>
            <p:nvPr/>
          </p:nvSpPr>
          <p:spPr>
            <a:xfrm>
              <a:off x="5875136" y="1236323"/>
              <a:ext cx="1978217" cy="2196000"/>
            </a:xfrm>
            <a:prstGeom prst="rect">
              <a:avLst/>
            </a:prstGeom>
            <a:noFill/>
            <a:ln>
              <a:noFill/>
            </a:ln>
          </p:spPr>
          <p:txBody>
            <a:bodyPr anchorCtr="0" anchor="ctr" bIns="284475" lIns="0" spcFirstLastPara="1" rIns="0" wrap="square" tIns="2844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La croissance de la tumeur</a:t>
              </a:r>
              <a:endParaRPr/>
            </a:p>
          </p:txBody>
        </p:sp>
        <p:sp>
          <p:nvSpPr>
            <p:cNvPr id="110" name="Google Shape;110;p4"/>
            <p:cNvSpPr/>
            <p:nvPr/>
          </p:nvSpPr>
          <p:spPr>
            <a:xfrm>
              <a:off x="8338273" y="1180149"/>
              <a:ext cx="2242961" cy="21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
            <p:cNvSpPr txBox="1"/>
            <p:nvPr/>
          </p:nvSpPr>
          <p:spPr>
            <a:xfrm>
              <a:off x="8338273" y="1180149"/>
              <a:ext cx="2242961" cy="2196000"/>
            </a:xfrm>
            <a:prstGeom prst="rect">
              <a:avLst/>
            </a:prstGeom>
            <a:noFill/>
            <a:ln>
              <a:noFill/>
            </a:ln>
          </p:spPr>
          <p:txBody>
            <a:bodyPr anchorCtr="0" anchor="ctr" bIns="284475" lIns="0" spcFirstLastPara="1" rIns="0" wrap="square" tIns="284475">
              <a:noAutofit/>
            </a:bodyPr>
            <a:lstStyle/>
            <a:p>
              <a:pPr indent="0" lvl="0" marL="0" marR="0" rtl="0" algn="ctr">
                <a:lnSpc>
                  <a:spcPct val="90000"/>
                </a:lnSpc>
                <a:spcBef>
                  <a:spcPts val="0"/>
                </a:spcBef>
                <a:spcAft>
                  <a:spcPts val="0"/>
                </a:spcAft>
                <a:buNone/>
              </a:pPr>
              <a:r>
                <a:rPr b="1" i="0" lang="fr-FR" sz="2800" u="none" cap="none" strike="noStrike">
                  <a:solidFill>
                    <a:schemeClr val="dk1"/>
                  </a:solidFill>
                  <a:latin typeface="Calibri"/>
                  <a:ea typeface="Calibri"/>
                  <a:cs typeface="Calibri"/>
                  <a:sym typeface="Calibri"/>
                </a:rPr>
                <a:t>Dissémination ou métastases</a:t>
              </a: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0"/>
          <p:cNvSpPr txBox="1"/>
          <p:nvPr>
            <p:ph idx="1" type="body"/>
          </p:nvPr>
        </p:nvSpPr>
        <p:spPr>
          <a:xfrm>
            <a:off x="437321" y="437321"/>
            <a:ext cx="11171583" cy="608274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rPr b="1" lang="fr-FR" sz="3600"/>
              <a:t>V. Phase générale du cancer : Les métastases</a:t>
            </a:r>
            <a:endParaRPr/>
          </a:p>
          <a:p>
            <a:pPr indent="0" lvl="0" marL="0" rtl="0" algn="l">
              <a:lnSpc>
                <a:spcPct val="90000"/>
              </a:lnSpc>
              <a:spcBef>
                <a:spcPts val="1000"/>
              </a:spcBef>
              <a:spcAft>
                <a:spcPts val="0"/>
              </a:spcAft>
              <a:buClr>
                <a:srgbClr val="FF0000"/>
              </a:buClr>
              <a:buSzPct val="100000"/>
              <a:buNone/>
            </a:pPr>
            <a:r>
              <a:rPr b="1" lang="fr-FR">
                <a:solidFill>
                  <a:srgbClr val="FF0000"/>
                </a:solidFill>
              </a:rPr>
              <a:t>C. Les mécanismes moléculaires impliqués dans ces différentes étapes :</a:t>
            </a:r>
            <a:endParaRPr/>
          </a:p>
          <a:p>
            <a:pPr indent="0" lvl="0" marL="0" rtl="0" algn="l">
              <a:lnSpc>
                <a:spcPct val="90000"/>
              </a:lnSpc>
              <a:spcBef>
                <a:spcPts val="1000"/>
              </a:spcBef>
              <a:spcAft>
                <a:spcPts val="0"/>
              </a:spcAft>
              <a:buClr>
                <a:srgbClr val="00B050"/>
              </a:buClr>
              <a:buSzPct val="100000"/>
              <a:buNone/>
            </a:pPr>
            <a:r>
              <a:rPr b="1" lang="fr-FR">
                <a:solidFill>
                  <a:srgbClr val="00B050"/>
                </a:solidFill>
              </a:rPr>
              <a:t>5. Invasion d’un nouveau territoire :</a:t>
            </a:r>
            <a:endParaRPr/>
          </a:p>
          <a:p>
            <a:pPr indent="-228600" lvl="0" marL="228600" rtl="0" algn="l">
              <a:lnSpc>
                <a:spcPct val="90000"/>
              </a:lnSpc>
              <a:spcBef>
                <a:spcPts val="1000"/>
              </a:spcBef>
              <a:spcAft>
                <a:spcPts val="0"/>
              </a:spcAft>
              <a:buClr>
                <a:schemeClr val="dk1"/>
              </a:buClr>
              <a:buSzPct val="100000"/>
              <a:buNone/>
            </a:pPr>
            <a:r>
              <a:rPr lang="fr-FR"/>
              <a:t>L’invasion est un phénomène actif complexe</a:t>
            </a:r>
            <a:endParaRPr/>
          </a:p>
          <a:p>
            <a:pPr indent="-228600" lvl="0" marL="228600" rtl="0" algn="l">
              <a:lnSpc>
                <a:spcPct val="90000"/>
              </a:lnSpc>
              <a:spcBef>
                <a:spcPts val="1000"/>
              </a:spcBef>
              <a:spcAft>
                <a:spcPts val="0"/>
              </a:spcAft>
              <a:buClr>
                <a:schemeClr val="dk1"/>
              </a:buClr>
              <a:buSzPct val="100000"/>
              <a:buNone/>
            </a:pPr>
            <a:r>
              <a:rPr lang="fr-FR"/>
              <a:t>Etape limitée et peu de cellules y parviennent</a:t>
            </a:r>
            <a:endParaRPr/>
          </a:p>
          <a:p>
            <a:pPr indent="-228600" lvl="0" marL="228600" rtl="0" algn="l">
              <a:lnSpc>
                <a:spcPct val="90000"/>
              </a:lnSpc>
              <a:spcBef>
                <a:spcPts val="1000"/>
              </a:spcBef>
              <a:spcAft>
                <a:spcPts val="0"/>
              </a:spcAft>
              <a:buClr>
                <a:schemeClr val="dk1"/>
              </a:buClr>
              <a:buSzPct val="100000"/>
              <a:buNone/>
            </a:pPr>
            <a:r>
              <a:rPr lang="fr-FR"/>
              <a:t>Un écosystème favorable est indispensable à leur survie et à leur prolifération : </a:t>
            </a:r>
            <a:endParaRPr/>
          </a:p>
          <a:p>
            <a:pPr indent="-228600" lvl="0" marL="228600" rtl="0" algn="l">
              <a:lnSpc>
                <a:spcPct val="90000"/>
              </a:lnSpc>
              <a:spcBef>
                <a:spcPts val="1000"/>
              </a:spcBef>
              <a:spcAft>
                <a:spcPts val="0"/>
              </a:spcAft>
              <a:buClr>
                <a:schemeClr val="dk1"/>
              </a:buClr>
              <a:buSzPct val="100000"/>
              <a:buNone/>
            </a:pPr>
            <a:r>
              <a:rPr lang="fr-FR"/>
              <a:t>• Nécessité de molécules d’adhésion leur permettant de s’ancrer dans le tissu ; </a:t>
            </a:r>
            <a:endParaRPr/>
          </a:p>
          <a:p>
            <a:pPr indent="-228600" lvl="0" marL="228600" rtl="0" algn="l">
              <a:lnSpc>
                <a:spcPct val="90000"/>
              </a:lnSpc>
              <a:spcBef>
                <a:spcPts val="1000"/>
              </a:spcBef>
              <a:spcAft>
                <a:spcPts val="0"/>
              </a:spcAft>
              <a:buClr>
                <a:schemeClr val="dk1"/>
              </a:buClr>
              <a:buSzPct val="100000"/>
              <a:buNone/>
            </a:pPr>
            <a:r>
              <a:rPr lang="fr-FR"/>
              <a:t>• Nécessité de facteurs de croissance sécrétés par le milieu ; </a:t>
            </a:r>
            <a:endParaRPr/>
          </a:p>
          <a:p>
            <a:pPr indent="-228600" lvl="0" marL="228600" rtl="0" algn="l">
              <a:lnSpc>
                <a:spcPct val="90000"/>
              </a:lnSpc>
              <a:spcBef>
                <a:spcPts val="1000"/>
              </a:spcBef>
              <a:spcAft>
                <a:spcPts val="0"/>
              </a:spcAft>
              <a:buClr>
                <a:schemeClr val="dk1"/>
              </a:buClr>
              <a:buSzPct val="100000"/>
              <a:buNone/>
            </a:pPr>
            <a:r>
              <a:rPr lang="fr-FR"/>
              <a:t>• Nécessité d’échapper à la réponse immunitaire anti-tumorale du nouveau site colonisé ; </a:t>
            </a:r>
            <a:endParaRPr/>
          </a:p>
          <a:p>
            <a:pPr indent="-228600" lvl="0" marL="228600" rtl="0" algn="l">
              <a:lnSpc>
                <a:spcPct val="90000"/>
              </a:lnSpc>
              <a:spcBef>
                <a:spcPts val="1000"/>
              </a:spcBef>
              <a:spcAft>
                <a:spcPts val="0"/>
              </a:spcAft>
              <a:buClr>
                <a:schemeClr val="dk1"/>
              </a:buClr>
              <a:buSzPct val="100000"/>
              <a:buNone/>
            </a:pPr>
            <a:r>
              <a:rPr lang="fr-FR"/>
              <a:t>• Nécessité d’une néovascularisation pour les amas de plus de 3 mm.</a:t>
            </a:r>
            <a:endParaRPr/>
          </a:p>
          <a:p>
            <a:pPr indent="-228600" lvl="0" marL="228600" rtl="0" algn="l">
              <a:lnSpc>
                <a:spcPct val="90000"/>
              </a:lnSpc>
              <a:spcBef>
                <a:spcPts val="1000"/>
              </a:spcBef>
              <a:spcAft>
                <a:spcPts val="0"/>
              </a:spcAft>
              <a:buClr>
                <a:schemeClr val="dk1"/>
              </a:buClr>
              <a:buSzPct val="100000"/>
              <a:buNone/>
            </a:pPr>
            <a:r>
              <a:rPr lang="fr-FR"/>
              <a:t>À ce stade, la majorité des cellules cancéreuses meurent par apoptose</a:t>
            </a:r>
            <a:endParaRPr/>
          </a:p>
          <a:p>
            <a:pPr indent="-228600" lvl="0" marL="228600" rtl="0" algn="l">
              <a:lnSpc>
                <a:spcPct val="90000"/>
              </a:lnSpc>
              <a:spcBef>
                <a:spcPts val="1000"/>
              </a:spcBef>
              <a:spcAft>
                <a:spcPts val="0"/>
              </a:spcAft>
              <a:buClr>
                <a:schemeClr val="dk1"/>
              </a:buClr>
              <a:buSzPct val="100000"/>
              <a:buNone/>
            </a:pPr>
            <a:r>
              <a:rPr lang="fr-FR"/>
              <a:t>certaines restent en dormance (pas de prolifération, pas d’apoptose)</a:t>
            </a:r>
            <a:endParaRPr/>
          </a:p>
          <a:p>
            <a:pPr indent="-228600" lvl="0" marL="228600" rtl="0" algn="l">
              <a:lnSpc>
                <a:spcPct val="90000"/>
              </a:lnSpc>
              <a:spcBef>
                <a:spcPts val="1000"/>
              </a:spcBef>
              <a:spcAft>
                <a:spcPts val="0"/>
              </a:spcAft>
              <a:buClr>
                <a:schemeClr val="dk1"/>
              </a:buClr>
              <a:buSzPct val="100000"/>
              <a:buNone/>
            </a:pPr>
            <a:r>
              <a:rPr lang="fr-FR"/>
              <a:t>donnent des micrométastases indétectables (équilibre entre prolifération et apoptose)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1"/>
          <p:cNvSpPr txBox="1"/>
          <p:nvPr>
            <p:ph idx="1" type="body"/>
          </p:nvPr>
        </p:nvSpPr>
        <p:spPr>
          <a:xfrm>
            <a:off x="437321" y="437321"/>
            <a:ext cx="11171583" cy="608274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V. Phase générale du cancer : Les métastases</a:t>
            </a:r>
            <a:endParaRPr/>
          </a:p>
          <a:p>
            <a:pPr indent="0" lvl="0" marL="0" rtl="0" algn="l">
              <a:lnSpc>
                <a:spcPct val="90000"/>
              </a:lnSpc>
              <a:spcBef>
                <a:spcPts val="1000"/>
              </a:spcBef>
              <a:spcAft>
                <a:spcPts val="0"/>
              </a:spcAft>
              <a:buClr>
                <a:srgbClr val="FF0000"/>
              </a:buClr>
              <a:buSzPts val="3200"/>
              <a:buNone/>
            </a:pPr>
            <a:r>
              <a:rPr b="1" lang="fr-FR" sz="3200">
                <a:solidFill>
                  <a:srgbClr val="FF0000"/>
                </a:solidFill>
              </a:rPr>
              <a:t>D. Mécanismes de sélection cellulaire :</a:t>
            </a:r>
            <a:endParaRPr/>
          </a:p>
          <a:p>
            <a:pPr indent="-228600" lvl="0" marL="228600" rtl="0" algn="l">
              <a:lnSpc>
                <a:spcPct val="90000"/>
              </a:lnSpc>
              <a:spcBef>
                <a:spcPts val="1000"/>
              </a:spcBef>
              <a:spcAft>
                <a:spcPts val="0"/>
              </a:spcAft>
              <a:buClr>
                <a:schemeClr val="dk1"/>
              </a:buClr>
              <a:buSzPts val="2800"/>
              <a:buNone/>
            </a:pPr>
            <a:r>
              <a:rPr lang="fr-FR"/>
              <a:t>La fréquence des métastases varie selon les individus et le type de prolifération (Jamais de métastases de gliomes)</a:t>
            </a:r>
            <a:endParaRPr/>
          </a:p>
          <a:p>
            <a:pPr indent="-228600" lvl="0" marL="228600" rtl="0" algn="l">
              <a:lnSpc>
                <a:spcPct val="90000"/>
              </a:lnSpc>
              <a:spcBef>
                <a:spcPts val="1000"/>
              </a:spcBef>
              <a:spcAft>
                <a:spcPts val="0"/>
              </a:spcAft>
              <a:buClr>
                <a:srgbClr val="00B050"/>
              </a:buClr>
              <a:buSzPts val="2800"/>
              <a:buNone/>
            </a:pPr>
            <a:r>
              <a:rPr b="1" lang="fr-FR">
                <a:solidFill>
                  <a:srgbClr val="00B050"/>
                </a:solidFill>
              </a:rPr>
              <a:t>1. Mécanismes génétiques :</a:t>
            </a:r>
            <a:endParaRPr b="1">
              <a:solidFill>
                <a:srgbClr val="00B050"/>
              </a:solidFill>
            </a:endParaRPr>
          </a:p>
          <a:p>
            <a:pPr indent="-228600" lvl="0" marL="228600" rtl="0" algn="l">
              <a:lnSpc>
                <a:spcPct val="90000"/>
              </a:lnSpc>
              <a:spcBef>
                <a:spcPts val="1000"/>
              </a:spcBef>
              <a:spcAft>
                <a:spcPts val="0"/>
              </a:spcAft>
              <a:buClr>
                <a:schemeClr val="dk1"/>
              </a:buClr>
              <a:buSzPts val="2800"/>
              <a:buNone/>
            </a:pPr>
            <a:r>
              <a:rPr lang="fr-FR"/>
              <a:t>Capacité </a:t>
            </a:r>
            <a:r>
              <a:rPr b="1" lang="fr-FR"/>
              <a:t>secondairement acquise </a:t>
            </a:r>
            <a:r>
              <a:rPr lang="fr-FR"/>
              <a:t>par mutation et/ou réarrangement chromosomique.</a:t>
            </a:r>
            <a:endParaRPr/>
          </a:p>
          <a:p>
            <a:pPr indent="-228600" lvl="0" marL="228600" rtl="0" algn="l">
              <a:lnSpc>
                <a:spcPct val="90000"/>
              </a:lnSpc>
              <a:spcBef>
                <a:spcPts val="1000"/>
              </a:spcBef>
              <a:spcAft>
                <a:spcPts val="0"/>
              </a:spcAft>
              <a:buClr>
                <a:schemeClr val="dk1"/>
              </a:buClr>
              <a:buSzPts val="2800"/>
              <a:buNone/>
            </a:pPr>
            <a:r>
              <a:rPr lang="fr-FR"/>
              <a:t>• Exemple de gène suppresseur des métastases : </a:t>
            </a:r>
            <a:r>
              <a:rPr b="1" lang="fr-FR"/>
              <a:t>nm23 </a:t>
            </a:r>
            <a:r>
              <a:rPr lang="fr-FR"/>
              <a:t>dont le taux d’ARN est réduit d’un facteur 10 dans les lignées de mélanome induisant des métastases chez la souris par rapport aux mêmes lignées qui n’entraînent pas de métastases. </a:t>
            </a:r>
            <a:endParaRPr/>
          </a:p>
          <a:p>
            <a:pPr indent="-228600" lvl="0" marL="228600" rtl="0" algn="l">
              <a:lnSpc>
                <a:spcPct val="90000"/>
              </a:lnSpc>
              <a:spcBef>
                <a:spcPts val="1000"/>
              </a:spcBef>
              <a:spcAft>
                <a:spcPts val="0"/>
              </a:spcAft>
              <a:buClr>
                <a:schemeClr val="dk1"/>
              </a:buClr>
              <a:buSzPts val="2800"/>
              <a:buNone/>
            </a:pPr>
            <a:r>
              <a:rPr lang="fr-FR"/>
              <a:t>• Exemple de gène inducteur de métastases : </a:t>
            </a:r>
            <a:r>
              <a:rPr b="1" lang="fr-FR"/>
              <a:t>H-ras</a:t>
            </a:r>
            <a:r>
              <a:rPr lang="fr-FR"/>
              <a:t> semble souvent impliqué.</a:t>
            </a:r>
            <a:endParaRPr>
              <a:solidFill>
                <a:srgbClr val="FF0000"/>
              </a:solidFill>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2"/>
          <p:cNvSpPr txBox="1"/>
          <p:nvPr>
            <p:ph idx="1" type="body"/>
          </p:nvPr>
        </p:nvSpPr>
        <p:spPr>
          <a:xfrm>
            <a:off x="437321" y="437321"/>
            <a:ext cx="11171583" cy="608274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V. Phase générale du cancer : Les métastases</a:t>
            </a:r>
            <a:endParaRPr/>
          </a:p>
          <a:p>
            <a:pPr indent="0" lvl="0" marL="0" rtl="0" algn="l">
              <a:lnSpc>
                <a:spcPct val="90000"/>
              </a:lnSpc>
              <a:spcBef>
                <a:spcPts val="1000"/>
              </a:spcBef>
              <a:spcAft>
                <a:spcPts val="0"/>
              </a:spcAft>
              <a:buClr>
                <a:srgbClr val="FF0000"/>
              </a:buClr>
              <a:buSzPts val="3200"/>
              <a:buNone/>
            </a:pPr>
            <a:r>
              <a:rPr b="1" lang="fr-FR" sz="3200">
                <a:solidFill>
                  <a:srgbClr val="FF0000"/>
                </a:solidFill>
              </a:rPr>
              <a:t>D. Mécanismes de sélection cellulaire :</a:t>
            </a:r>
            <a:endParaRPr/>
          </a:p>
          <a:p>
            <a:pPr indent="-228600" lvl="0" marL="228600" rtl="0" algn="l">
              <a:lnSpc>
                <a:spcPct val="90000"/>
              </a:lnSpc>
              <a:spcBef>
                <a:spcPts val="1000"/>
              </a:spcBef>
              <a:spcAft>
                <a:spcPts val="0"/>
              </a:spcAft>
              <a:buClr>
                <a:srgbClr val="00B050"/>
              </a:buClr>
              <a:buSzPts val="2800"/>
              <a:buNone/>
            </a:pPr>
            <a:r>
              <a:rPr b="1" lang="fr-FR">
                <a:solidFill>
                  <a:srgbClr val="00B050"/>
                </a:solidFill>
              </a:rPr>
              <a:t>2. Mécanismes immunologiques :</a:t>
            </a:r>
            <a:endParaRPr/>
          </a:p>
          <a:p>
            <a:pPr indent="-228600" lvl="0" marL="228600" rtl="0" algn="l">
              <a:lnSpc>
                <a:spcPct val="90000"/>
              </a:lnSpc>
              <a:spcBef>
                <a:spcPts val="1000"/>
              </a:spcBef>
              <a:spcAft>
                <a:spcPts val="0"/>
              </a:spcAft>
              <a:buClr>
                <a:schemeClr val="dk1"/>
              </a:buClr>
              <a:buSzPts val="3200"/>
              <a:buNone/>
            </a:pPr>
            <a:r>
              <a:rPr lang="fr-FR" sz="3200"/>
              <a:t>Les </a:t>
            </a:r>
            <a:r>
              <a:rPr b="1" lang="fr-FR" sz="3200"/>
              <a:t>défenses cellulaires anti tumorales </a:t>
            </a:r>
            <a:r>
              <a:rPr lang="fr-FR" sz="3200"/>
              <a:t>sont assurées essentiellement par : </a:t>
            </a:r>
            <a:endParaRPr/>
          </a:p>
          <a:p>
            <a:pPr indent="-228600" lvl="0" marL="228600" rtl="0" algn="l">
              <a:lnSpc>
                <a:spcPct val="90000"/>
              </a:lnSpc>
              <a:spcBef>
                <a:spcPts val="1000"/>
              </a:spcBef>
              <a:spcAft>
                <a:spcPts val="0"/>
              </a:spcAft>
              <a:buClr>
                <a:schemeClr val="dk1"/>
              </a:buClr>
              <a:buSzPts val="2800"/>
              <a:buNone/>
            </a:pPr>
            <a:r>
              <a:rPr lang="fr-FR"/>
              <a:t>• </a:t>
            </a:r>
            <a:r>
              <a:rPr b="1" lang="fr-FR"/>
              <a:t>Les lymphocytes T cytotoxiques CD8 </a:t>
            </a:r>
            <a:r>
              <a:rPr lang="fr-FR"/>
              <a:t>: ils interviennent en réponse à des Ag de surface reconnus comme étrangère (Ag spécifiques de certaines tumeurs, Ag viraux, molécules du CMH modifiées) présentés en association avec les molécules de classe I du CMH (complexe majeur d’histocompatibilité) ; </a:t>
            </a:r>
            <a:endParaRPr/>
          </a:p>
          <a:p>
            <a:pPr indent="-228600" lvl="0" marL="228600" rtl="0" algn="l">
              <a:lnSpc>
                <a:spcPct val="90000"/>
              </a:lnSpc>
              <a:spcBef>
                <a:spcPts val="1000"/>
              </a:spcBef>
              <a:spcAft>
                <a:spcPts val="0"/>
              </a:spcAft>
              <a:buClr>
                <a:schemeClr val="dk1"/>
              </a:buClr>
              <a:buSzPts val="2800"/>
              <a:buNone/>
            </a:pPr>
            <a:r>
              <a:rPr lang="fr-FR"/>
              <a:t>• </a:t>
            </a:r>
            <a:r>
              <a:rPr b="1" lang="fr-FR"/>
              <a:t>Les lymphocytes natural killer (NK</a:t>
            </a:r>
            <a:r>
              <a:rPr lang="fr-FR"/>
              <a:t>) responsables d’une </a:t>
            </a:r>
            <a:r>
              <a:rPr lang="fr-FR" u="sng"/>
              <a:t>cytotoxicité directe </a:t>
            </a:r>
            <a:r>
              <a:rPr lang="fr-FR"/>
              <a:t>non restreinte par le CMH.</a:t>
            </a:r>
            <a:endParaRPr/>
          </a:p>
          <a:p>
            <a:pPr indent="-228600" lvl="0" marL="228600" rtl="0" algn="l">
              <a:lnSpc>
                <a:spcPct val="90000"/>
              </a:lnSpc>
              <a:spcBef>
                <a:spcPts val="1000"/>
              </a:spcBef>
              <a:spcAft>
                <a:spcPts val="0"/>
              </a:spcAft>
              <a:buClr>
                <a:schemeClr val="dk1"/>
              </a:buClr>
              <a:buSzPts val="2800"/>
              <a:buNone/>
            </a:pPr>
            <a:r>
              <a:t/>
            </a:r>
            <a:endParaRPr>
              <a:solidFill>
                <a:srgbClr val="00B05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3"/>
          <p:cNvSpPr txBox="1"/>
          <p:nvPr>
            <p:ph idx="1" type="body"/>
          </p:nvPr>
        </p:nvSpPr>
        <p:spPr>
          <a:xfrm>
            <a:off x="576470" y="337930"/>
            <a:ext cx="10777330" cy="5839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V. Phase générale du cancer : Les métastases</a:t>
            </a:r>
            <a:endParaRPr/>
          </a:p>
          <a:p>
            <a:pPr indent="0" lvl="0" marL="0" rtl="0" algn="l">
              <a:lnSpc>
                <a:spcPct val="90000"/>
              </a:lnSpc>
              <a:spcBef>
                <a:spcPts val="1000"/>
              </a:spcBef>
              <a:spcAft>
                <a:spcPts val="0"/>
              </a:spcAft>
              <a:buClr>
                <a:srgbClr val="FF0000"/>
              </a:buClr>
              <a:buSzPts val="3200"/>
              <a:buNone/>
            </a:pPr>
            <a:r>
              <a:rPr b="1" lang="fr-FR" sz="3200">
                <a:solidFill>
                  <a:srgbClr val="FF0000"/>
                </a:solidFill>
              </a:rPr>
              <a:t>D. Mécanismes de sélection cellulaire :</a:t>
            </a:r>
            <a:endParaRPr/>
          </a:p>
          <a:p>
            <a:pPr indent="-228600" lvl="0" marL="228600" rtl="0" algn="l">
              <a:lnSpc>
                <a:spcPct val="90000"/>
              </a:lnSpc>
              <a:spcBef>
                <a:spcPts val="1000"/>
              </a:spcBef>
              <a:spcAft>
                <a:spcPts val="0"/>
              </a:spcAft>
              <a:buClr>
                <a:srgbClr val="00B050"/>
              </a:buClr>
              <a:buSzPts val="2800"/>
              <a:buNone/>
            </a:pPr>
            <a:r>
              <a:rPr b="1" lang="fr-FR">
                <a:solidFill>
                  <a:srgbClr val="00B050"/>
                </a:solidFill>
              </a:rPr>
              <a:t>2. Mécanismes immunologiques :</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rPr lang="fr-FR"/>
              <a:t>Les mécanismes d’échappement de la réponse immunitaire anti-tumorale sont nombreux, dont par exemple :</a:t>
            </a:r>
            <a:endParaRPr/>
          </a:p>
          <a:p>
            <a:pPr indent="-228600" lvl="0" marL="228600" rtl="0" algn="l">
              <a:lnSpc>
                <a:spcPct val="90000"/>
              </a:lnSpc>
              <a:spcBef>
                <a:spcPts val="1000"/>
              </a:spcBef>
              <a:spcAft>
                <a:spcPts val="0"/>
              </a:spcAft>
              <a:buClr>
                <a:schemeClr val="dk1"/>
              </a:buClr>
              <a:buSzPts val="2800"/>
              <a:buChar char="•"/>
            </a:pPr>
            <a:r>
              <a:rPr lang="fr-FR"/>
              <a:t>La diminution de l’expression des molécules de classe I du CMH, qui limite la reconnaissance par les lymphocytes T cytotoxiques CD8.</a:t>
            </a:r>
            <a:endParaRPr/>
          </a:p>
          <a:p>
            <a:pPr indent="-228600" lvl="0" marL="228600" rtl="0" algn="l">
              <a:lnSpc>
                <a:spcPct val="90000"/>
              </a:lnSpc>
              <a:spcBef>
                <a:spcPts val="1000"/>
              </a:spcBef>
              <a:spcAft>
                <a:spcPts val="0"/>
              </a:spcAft>
              <a:buClr>
                <a:schemeClr val="dk1"/>
              </a:buClr>
              <a:buSzPts val="2800"/>
              <a:buChar char="•"/>
            </a:pPr>
            <a:r>
              <a:rPr lang="fr-FR"/>
              <a:t>La sécrétion de cytokines immuno-suppressives par la tumeur elle-même : TGF beta (</a:t>
            </a:r>
            <a:r>
              <a:rPr i="1" lang="fr-FR"/>
              <a:t>transforming growth factor</a:t>
            </a:r>
            <a:r>
              <a:rPr lang="fr-FR"/>
              <a: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4"/>
          <p:cNvSpPr txBox="1"/>
          <p:nvPr>
            <p:ph idx="1" type="body"/>
          </p:nvPr>
        </p:nvSpPr>
        <p:spPr>
          <a:xfrm>
            <a:off x="437321" y="260648"/>
            <a:ext cx="11251095" cy="626469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dk1"/>
              </a:buClr>
              <a:buSzPts val="3900"/>
              <a:buNone/>
            </a:pPr>
            <a:r>
              <a:rPr b="1" lang="fr-FR" sz="3900"/>
              <a:t>V. Phase générale du cancer : Les métastases</a:t>
            </a:r>
            <a:endParaRPr/>
          </a:p>
          <a:p>
            <a:pPr indent="0" lvl="0" marL="0" rtl="0" algn="l">
              <a:lnSpc>
                <a:spcPct val="100000"/>
              </a:lnSpc>
              <a:spcBef>
                <a:spcPts val="0"/>
              </a:spcBef>
              <a:spcAft>
                <a:spcPts val="0"/>
              </a:spcAft>
              <a:buClr>
                <a:srgbClr val="FF0000"/>
              </a:buClr>
              <a:buSzPts val="2800"/>
              <a:buNone/>
            </a:pPr>
            <a:r>
              <a:rPr b="1" lang="fr-FR">
                <a:solidFill>
                  <a:srgbClr val="FF0000"/>
                </a:solidFill>
              </a:rPr>
              <a:t>D. Différentes voies de migration :</a:t>
            </a:r>
            <a:endParaRPr b="1">
              <a:solidFill>
                <a:srgbClr val="FF0000"/>
              </a:solidFill>
            </a:endParaRPr>
          </a:p>
          <a:p>
            <a:pPr indent="-457200" lvl="0" marL="457200" rtl="0" algn="l">
              <a:lnSpc>
                <a:spcPct val="100000"/>
              </a:lnSpc>
              <a:spcBef>
                <a:spcPts val="0"/>
              </a:spcBef>
              <a:spcAft>
                <a:spcPts val="0"/>
              </a:spcAft>
              <a:buClr>
                <a:schemeClr val="dk1"/>
              </a:buClr>
              <a:buSzPts val="2400"/>
              <a:buNone/>
            </a:pPr>
            <a:r>
              <a:rPr lang="fr-FR" sz="2400"/>
              <a:t>La migration de cellules tumorales à distance du foyer primitif peut se faire par plusieurs voies, dont l’importance relative dépend beaucoup du type tumoral.</a:t>
            </a:r>
            <a:endParaRPr/>
          </a:p>
          <a:p>
            <a:pPr indent="-457200" lvl="0" marL="457200" rtl="0" algn="l">
              <a:lnSpc>
                <a:spcPct val="100000"/>
              </a:lnSpc>
              <a:spcBef>
                <a:spcPts val="0"/>
              </a:spcBef>
              <a:spcAft>
                <a:spcPts val="0"/>
              </a:spcAft>
              <a:buClr>
                <a:srgbClr val="00B050"/>
              </a:buClr>
              <a:buSzPts val="2800"/>
              <a:buNone/>
            </a:pPr>
            <a:r>
              <a:rPr b="1" lang="fr-FR">
                <a:solidFill>
                  <a:srgbClr val="00B050"/>
                </a:solidFill>
              </a:rPr>
              <a:t>1. Voie lymphatique :</a:t>
            </a:r>
            <a:endParaRPr b="1">
              <a:solidFill>
                <a:srgbClr val="00B050"/>
              </a:solidFill>
            </a:endParaRPr>
          </a:p>
          <a:p>
            <a:pPr indent="-457200" lvl="0" marL="457200" rtl="0" algn="l">
              <a:lnSpc>
                <a:spcPct val="100000"/>
              </a:lnSpc>
              <a:spcBef>
                <a:spcPts val="0"/>
              </a:spcBef>
              <a:spcAft>
                <a:spcPts val="0"/>
              </a:spcAft>
              <a:buClr>
                <a:schemeClr val="dk1"/>
              </a:buClr>
              <a:buSzPts val="2400"/>
              <a:buNone/>
            </a:pPr>
            <a:r>
              <a:rPr lang="fr-FR" sz="2400"/>
              <a:t>C’est la voie la plus fréquente de dissémination des carcinomes, mais peut se rencontrer également au cours des sarcomes</a:t>
            </a:r>
            <a:endParaRPr/>
          </a:p>
          <a:p>
            <a:pPr indent="-457200" lvl="0" marL="457200" rtl="0" algn="l">
              <a:lnSpc>
                <a:spcPct val="100000"/>
              </a:lnSpc>
              <a:spcBef>
                <a:spcPts val="0"/>
              </a:spcBef>
              <a:spcAft>
                <a:spcPts val="0"/>
              </a:spcAft>
              <a:buClr>
                <a:schemeClr val="dk1"/>
              </a:buClr>
              <a:buSzPts val="2400"/>
              <a:buNone/>
            </a:pPr>
            <a:r>
              <a:rPr lang="fr-FR" sz="2400"/>
              <a:t>La métastase ganglionnaire se fait selon le drainage ganglionnaire normal de la région atteinte.</a:t>
            </a:r>
            <a:endParaRPr/>
          </a:p>
          <a:p>
            <a:pPr indent="-457200" lvl="0" marL="457200" rtl="0" algn="l">
              <a:lnSpc>
                <a:spcPct val="100000"/>
              </a:lnSpc>
              <a:spcBef>
                <a:spcPts val="0"/>
              </a:spcBef>
              <a:spcAft>
                <a:spcPts val="0"/>
              </a:spcAft>
              <a:buClr>
                <a:schemeClr val="dk1"/>
              </a:buClr>
              <a:buSzPts val="2400"/>
              <a:buNone/>
            </a:pPr>
            <a:r>
              <a:rPr lang="fr-FR" sz="2400"/>
              <a:t>    - Ganglion sentinelle : premier relais de drainage.</a:t>
            </a:r>
            <a:endParaRPr/>
          </a:p>
          <a:p>
            <a:pPr indent="-457200" lvl="0" marL="457200" rtl="0" algn="l">
              <a:lnSpc>
                <a:spcPct val="100000"/>
              </a:lnSpc>
              <a:spcBef>
                <a:spcPts val="0"/>
              </a:spcBef>
              <a:spcAft>
                <a:spcPts val="0"/>
              </a:spcAft>
              <a:buClr>
                <a:schemeClr val="dk1"/>
              </a:buClr>
              <a:buSzPts val="2400"/>
              <a:buNone/>
            </a:pPr>
            <a:r>
              <a:rPr lang="fr-FR" sz="2400"/>
              <a:t>    - Invasion des lymphatiques.</a:t>
            </a:r>
            <a:endParaRPr/>
          </a:p>
          <a:p>
            <a:pPr indent="-457200" lvl="0" marL="457200" rtl="0" algn="l">
              <a:lnSpc>
                <a:spcPct val="100000"/>
              </a:lnSpc>
              <a:spcBef>
                <a:spcPts val="0"/>
              </a:spcBef>
              <a:spcAft>
                <a:spcPts val="0"/>
              </a:spcAft>
              <a:buClr>
                <a:schemeClr val="dk1"/>
              </a:buClr>
              <a:buSzPts val="2400"/>
              <a:buNone/>
            </a:pPr>
            <a:r>
              <a:rPr lang="fr-FR" sz="2400"/>
              <a:t>    - Passage dans la circulation générale par le canal thoracique.</a:t>
            </a:r>
            <a:endParaRPr/>
          </a:p>
          <a:p>
            <a:pPr indent="-457200" lvl="0" marL="457200" rtl="0" algn="l">
              <a:lnSpc>
                <a:spcPct val="100000"/>
              </a:lnSpc>
              <a:spcBef>
                <a:spcPts val="0"/>
              </a:spcBef>
              <a:spcAft>
                <a:spcPts val="0"/>
              </a:spcAft>
              <a:buClr>
                <a:schemeClr val="dk1"/>
              </a:buClr>
              <a:buSzPts val="2400"/>
              <a:buNone/>
            </a:pPr>
            <a:r>
              <a:rPr lang="fr-FR" sz="2400"/>
              <a:t>Les carcinomes lymphophiles : sein, thyroïde, col utérin, mélanomes. </a:t>
            </a:r>
            <a:endParaRPr/>
          </a:p>
          <a:p>
            <a:pPr indent="-457200" lvl="0" marL="457200" rtl="0" algn="l">
              <a:lnSpc>
                <a:spcPct val="100000"/>
              </a:lnSpc>
              <a:spcBef>
                <a:spcPts val="0"/>
              </a:spcBef>
              <a:spcAft>
                <a:spcPts val="0"/>
              </a:spcAft>
              <a:buClr>
                <a:schemeClr val="dk1"/>
              </a:buClr>
              <a:buSzPts val="2400"/>
              <a:buNone/>
            </a:pPr>
            <a:r>
              <a:rPr lang="fr-FR" sz="2400"/>
              <a:t>La lymphangite carcinomateuse est une dissémination abondante et diffuse de cellules malignes dans les capillaires lymphatiques d’un organe entier (souvent le poumon). On l’appelle carcinomateuse car ce mode d’extension concerne essentiellement les carcinomes en particulier mammaires. </a:t>
            </a:r>
            <a:endParaRPr/>
          </a:p>
          <a:p>
            <a:pPr indent="-457200" lvl="0" marL="457200" rtl="0" algn="l">
              <a:lnSpc>
                <a:spcPct val="90000"/>
              </a:lnSpc>
              <a:spcBef>
                <a:spcPts val="1000"/>
              </a:spcBef>
              <a:spcAft>
                <a:spcPts val="0"/>
              </a:spcAft>
              <a:buClr>
                <a:schemeClr val="dk1"/>
              </a:buClr>
              <a:buSzPts val="2400"/>
              <a:buNone/>
            </a:pPr>
            <a:r>
              <a:t/>
            </a:r>
            <a:endParaRPr b="1" sz="240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5"/>
          <p:cNvSpPr txBox="1"/>
          <p:nvPr>
            <p:ph idx="1" type="body"/>
          </p:nvPr>
        </p:nvSpPr>
        <p:spPr>
          <a:xfrm>
            <a:off x="437321" y="260648"/>
            <a:ext cx="11251095" cy="626469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900"/>
              <a:buNone/>
            </a:pPr>
            <a:r>
              <a:rPr b="1" lang="fr-FR" sz="3900"/>
              <a:t>V. Phase générale du cancer : Les métastases</a:t>
            </a:r>
            <a:endParaRPr/>
          </a:p>
          <a:p>
            <a:pPr indent="0" lvl="0" marL="0" rtl="0" algn="l">
              <a:lnSpc>
                <a:spcPct val="100000"/>
              </a:lnSpc>
              <a:spcBef>
                <a:spcPts val="0"/>
              </a:spcBef>
              <a:spcAft>
                <a:spcPts val="0"/>
              </a:spcAft>
              <a:buClr>
                <a:srgbClr val="FF0000"/>
              </a:buClr>
              <a:buSzPts val="2800"/>
              <a:buNone/>
            </a:pPr>
            <a:r>
              <a:rPr b="1" lang="fr-FR">
                <a:solidFill>
                  <a:srgbClr val="FF0000"/>
                </a:solidFill>
              </a:rPr>
              <a:t>D. Différentes voies de migration :</a:t>
            </a:r>
            <a:endParaRPr b="1">
              <a:solidFill>
                <a:srgbClr val="FF0000"/>
              </a:solidFill>
            </a:endParaRPr>
          </a:p>
          <a:p>
            <a:pPr indent="-457200" lvl="0" marL="457200" rtl="0" algn="l">
              <a:lnSpc>
                <a:spcPct val="100000"/>
              </a:lnSpc>
              <a:spcBef>
                <a:spcPts val="0"/>
              </a:spcBef>
              <a:spcAft>
                <a:spcPts val="0"/>
              </a:spcAft>
              <a:buClr>
                <a:srgbClr val="00B050"/>
              </a:buClr>
              <a:buSzPts val="2800"/>
              <a:buNone/>
            </a:pPr>
            <a:r>
              <a:rPr b="1" lang="fr-FR">
                <a:solidFill>
                  <a:srgbClr val="00B050"/>
                </a:solidFill>
              </a:rPr>
              <a:t>2. Voie hématogène :</a:t>
            </a:r>
            <a:endParaRPr b="1">
              <a:solidFill>
                <a:srgbClr val="00B050"/>
              </a:solidFill>
            </a:endParaRPr>
          </a:p>
          <a:p>
            <a:pPr indent="-228600" lvl="0" marL="228600" rtl="0" algn="l">
              <a:lnSpc>
                <a:spcPct val="110000"/>
              </a:lnSpc>
              <a:spcBef>
                <a:spcPts val="0"/>
              </a:spcBef>
              <a:spcAft>
                <a:spcPts val="0"/>
              </a:spcAft>
              <a:buClr>
                <a:schemeClr val="dk1"/>
              </a:buClr>
              <a:buSzPts val="2800"/>
              <a:buNone/>
            </a:pPr>
            <a:r>
              <a:rPr lang="fr-FR"/>
              <a:t>La diffusion par voie sanguine est commune aux sarcomes, aux carcinomes et aux mélanomes. </a:t>
            </a:r>
            <a:endParaRPr/>
          </a:p>
          <a:p>
            <a:pPr indent="-228600" lvl="0" marL="228600" rtl="0" algn="l">
              <a:lnSpc>
                <a:spcPct val="110000"/>
              </a:lnSpc>
              <a:spcBef>
                <a:spcPts val="0"/>
              </a:spcBef>
              <a:spcAft>
                <a:spcPts val="0"/>
              </a:spcAft>
              <a:buClr>
                <a:schemeClr val="dk1"/>
              </a:buClr>
              <a:buSzPts val="2800"/>
              <a:buNone/>
            </a:pPr>
            <a:r>
              <a:rPr lang="fr-FR"/>
              <a:t>03 types de migration :</a:t>
            </a:r>
            <a:endParaRPr/>
          </a:p>
          <a:p>
            <a:pPr indent="-228600" lvl="0" marL="228600" rtl="0" algn="l">
              <a:lnSpc>
                <a:spcPct val="110000"/>
              </a:lnSpc>
              <a:spcBef>
                <a:spcPts val="0"/>
              </a:spcBef>
              <a:spcAft>
                <a:spcPts val="0"/>
              </a:spcAft>
              <a:buClr>
                <a:schemeClr val="dk1"/>
              </a:buClr>
              <a:buSzPts val="2800"/>
              <a:buNone/>
            </a:pPr>
            <a:r>
              <a:rPr b="1" lang="fr-FR"/>
              <a:t>Type cave </a:t>
            </a:r>
            <a:r>
              <a:rPr lang="fr-FR"/>
              <a:t>:</a:t>
            </a:r>
            <a:endParaRPr/>
          </a:p>
          <a:p>
            <a:pPr indent="-228600" lvl="0" marL="228600" rtl="0" algn="l">
              <a:lnSpc>
                <a:spcPct val="110000"/>
              </a:lnSpc>
              <a:spcBef>
                <a:spcPts val="0"/>
              </a:spcBef>
              <a:spcAft>
                <a:spcPts val="0"/>
              </a:spcAft>
              <a:buClr>
                <a:schemeClr val="dk1"/>
              </a:buClr>
              <a:buSzPts val="2800"/>
              <a:buNone/>
            </a:pPr>
            <a:r>
              <a:rPr lang="fr-FR"/>
              <a:t>Sein, rein, utérus              </a:t>
            </a:r>
            <a:r>
              <a:rPr b="1" lang="fr-FR"/>
              <a:t> poumon </a:t>
            </a:r>
            <a:r>
              <a:rPr lang="fr-FR"/>
              <a:t>puis autres organes.</a:t>
            </a:r>
            <a:endParaRPr/>
          </a:p>
          <a:p>
            <a:pPr indent="-228600" lvl="0" marL="228600" rtl="0" algn="l">
              <a:lnSpc>
                <a:spcPct val="110000"/>
              </a:lnSpc>
              <a:spcBef>
                <a:spcPts val="0"/>
              </a:spcBef>
              <a:spcAft>
                <a:spcPts val="0"/>
              </a:spcAft>
              <a:buClr>
                <a:schemeClr val="dk1"/>
              </a:buClr>
              <a:buSzPts val="2800"/>
              <a:buNone/>
            </a:pPr>
            <a:r>
              <a:rPr b="1" lang="fr-FR"/>
              <a:t>Type porte </a:t>
            </a:r>
            <a:r>
              <a:rPr lang="fr-FR"/>
              <a:t>:</a:t>
            </a:r>
            <a:endParaRPr/>
          </a:p>
          <a:p>
            <a:pPr indent="-228600" lvl="0" marL="228600" rtl="0" algn="l">
              <a:lnSpc>
                <a:spcPct val="110000"/>
              </a:lnSpc>
              <a:spcBef>
                <a:spcPts val="0"/>
              </a:spcBef>
              <a:spcAft>
                <a:spcPts val="0"/>
              </a:spcAft>
              <a:buClr>
                <a:schemeClr val="dk1"/>
              </a:buClr>
              <a:buSzPts val="2800"/>
              <a:buNone/>
            </a:pPr>
            <a:r>
              <a:rPr lang="fr-FR"/>
              <a:t>Colon, estomac                </a:t>
            </a:r>
            <a:r>
              <a:rPr b="1" lang="fr-FR"/>
              <a:t> foie </a:t>
            </a:r>
            <a:r>
              <a:rPr lang="fr-FR"/>
              <a:t>puis poumon ou autre.</a:t>
            </a:r>
            <a:endParaRPr/>
          </a:p>
          <a:p>
            <a:pPr indent="-228600" lvl="0" marL="228600" rtl="0" algn="l">
              <a:lnSpc>
                <a:spcPct val="110000"/>
              </a:lnSpc>
              <a:spcBef>
                <a:spcPts val="0"/>
              </a:spcBef>
              <a:spcAft>
                <a:spcPts val="0"/>
              </a:spcAft>
              <a:buClr>
                <a:schemeClr val="dk1"/>
              </a:buClr>
              <a:buSzPts val="2800"/>
              <a:buNone/>
            </a:pPr>
            <a:r>
              <a:rPr b="1" lang="fr-FR"/>
              <a:t>Type pulmonaire :</a:t>
            </a:r>
            <a:endParaRPr b="1"/>
          </a:p>
          <a:p>
            <a:pPr indent="-228600" lvl="0" marL="228600" rtl="0" algn="l">
              <a:lnSpc>
                <a:spcPct val="110000"/>
              </a:lnSpc>
              <a:spcBef>
                <a:spcPts val="0"/>
              </a:spcBef>
              <a:spcAft>
                <a:spcPts val="0"/>
              </a:spcAft>
              <a:buClr>
                <a:schemeClr val="dk1"/>
              </a:buClr>
              <a:buSzPts val="2800"/>
              <a:buNone/>
            </a:pPr>
            <a:r>
              <a:rPr lang="fr-FR"/>
              <a:t>Cancer broncho-pulmonaire                    </a:t>
            </a:r>
            <a:r>
              <a:rPr b="1" lang="fr-FR"/>
              <a:t>veines pulmonaires </a:t>
            </a:r>
            <a:r>
              <a:rPr lang="fr-FR"/>
              <a:t>puis cœur gauche et circulation générale.</a:t>
            </a:r>
            <a:endParaRPr/>
          </a:p>
        </p:txBody>
      </p:sp>
      <p:cxnSp>
        <p:nvCxnSpPr>
          <p:cNvPr id="365" name="Google Shape;365;p45"/>
          <p:cNvCxnSpPr/>
          <p:nvPr/>
        </p:nvCxnSpPr>
        <p:spPr>
          <a:xfrm>
            <a:off x="3185253" y="3890663"/>
            <a:ext cx="792088" cy="0"/>
          </a:xfrm>
          <a:prstGeom prst="straightConnector1">
            <a:avLst/>
          </a:prstGeom>
          <a:noFill/>
          <a:ln cap="flat" cmpd="sng" w="57150">
            <a:solidFill>
              <a:srgbClr val="FF0000"/>
            </a:solidFill>
            <a:prstDash val="solid"/>
            <a:miter lim="800000"/>
            <a:headEnd len="sm" w="sm" type="none"/>
            <a:tailEnd len="med" w="med" type="stealth"/>
          </a:ln>
        </p:spPr>
      </p:cxnSp>
      <p:cxnSp>
        <p:nvCxnSpPr>
          <p:cNvPr id="366" name="Google Shape;366;p45"/>
          <p:cNvCxnSpPr/>
          <p:nvPr/>
        </p:nvCxnSpPr>
        <p:spPr>
          <a:xfrm>
            <a:off x="2979846" y="4818315"/>
            <a:ext cx="792088" cy="0"/>
          </a:xfrm>
          <a:prstGeom prst="straightConnector1">
            <a:avLst/>
          </a:prstGeom>
          <a:noFill/>
          <a:ln cap="flat" cmpd="sng" w="57150">
            <a:solidFill>
              <a:srgbClr val="FF0000"/>
            </a:solidFill>
            <a:prstDash val="solid"/>
            <a:miter lim="800000"/>
            <a:headEnd len="sm" w="sm" type="none"/>
            <a:tailEnd len="med" w="med" type="stealth"/>
          </a:ln>
        </p:spPr>
      </p:cxnSp>
      <p:cxnSp>
        <p:nvCxnSpPr>
          <p:cNvPr id="367" name="Google Shape;367;p45"/>
          <p:cNvCxnSpPr/>
          <p:nvPr/>
        </p:nvCxnSpPr>
        <p:spPr>
          <a:xfrm>
            <a:off x="4848402" y="5752593"/>
            <a:ext cx="936172" cy="12103"/>
          </a:xfrm>
          <a:prstGeom prst="straightConnector1">
            <a:avLst/>
          </a:prstGeom>
          <a:noFill/>
          <a:ln cap="flat" cmpd="sng" w="57150">
            <a:solidFill>
              <a:srgbClr val="FF0000"/>
            </a:solidFill>
            <a:prstDash val="solid"/>
            <a:miter lim="800000"/>
            <a:headEnd len="sm" w="sm" type="none"/>
            <a:tailEnd len="med" w="med" type="stealth"/>
          </a:ln>
        </p:spPr>
      </p:cxn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6"/>
          <p:cNvSpPr txBox="1"/>
          <p:nvPr>
            <p:ph idx="1" type="body"/>
          </p:nvPr>
        </p:nvSpPr>
        <p:spPr>
          <a:xfrm>
            <a:off x="437321" y="260648"/>
            <a:ext cx="11251095" cy="626469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900"/>
              <a:buNone/>
            </a:pPr>
            <a:r>
              <a:rPr b="1" lang="fr-FR" sz="3900"/>
              <a:t>V. Phase générale du cancer : Les métastases</a:t>
            </a:r>
            <a:endParaRPr/>
          </a:p>
          <a:p>
            <a:pPr indent="0" lvl="0" marL="0" rtl="0" algn="l">
              <a:lnSpc>
                <a:spcPct val="100000"/>
              </a:lnSpc>
              <a:spcBef>
                <a:spcPts val="0"/>
              </a:spcBef>
              <a:spcAft>
                <a:spcPts val="0"/>
              </a:spcAft>
              <a:buClr>
                <a:srgbClr val="FF0000"/>
              </a:buClr>
              <a:buSzPts val="3200"/>
              <a:buNone/>
            </a:pPr>
            <a:r>
              <a:rPr b="1" lang="fr-FR" sz="3200">
                <a:solidFill>
                  <a:srgbClr val="FF0000"/>
                </a:solidFill>
              </a:rPr>
              <a:t>E. Localisation :</a:t>
            </a:r>
            <a:endParaRPr/>
          </a:p>
          <a:p>
            <a:pPr indent="-228600" lvl="0" marL="228600" rtl="0" algn="l">
              <a:lnSpc>
                <a:spcPct val="90000"/>
              </a:lnSpc>
              <a:spcBef>
                <a:spcPts val="1000"/>
              </a:spcBef>
              <a:spcAft>
                <a:spcPts val="0"/>
              </a:spcAft>
              <a:buClr>
                <a:schemeClr val="dk1"/>
              </a:buClr>
              <a:buSzPts val="2800"/>
              <a:buNone/>
            </a:pPr>
            <a:r>
              <a:rPr lang="fr-FR"/>
              <a:t>Toutefois la localisation des métastases dépend également d’autres facteurs que </a:t>
            </a:r>
            <a:r>
              <a:rPr b="1" lang="fr-FR"/>
              <a:t>le flux sanguin</a:t>
            </a:r>
            <a:r>
              <a:rPr lang="fr-FR"/>
              <a:t>.</a:t>
            </a:r>
            <a:endParaRPr/>
          </a:p>
          <a:p>
            <a:pPr indent="-228600" lvl="0" marL="228600" rtl="0" algn="l">
              <a:lnSpc>
                <a:spcPct val="90000"/>
              </a:lnSpc>
              <a:spcBef>
                <a:spcPts val="1000"/>
              </a:spcBef>
              <a:spcAft>
                <a:spcPts val="0"/>
              </a:spcAft>
              <a:buClr>
                <a:schemeClr val="dk1"/>
              </a:buClr>
              <a:buSzPts val="2800"/>
              <a:buNone/>
            </a:pPr>
            <a:r>
              <a:rPr lang="fr-FR"/>
              <a:t>En effet, certains organes, tels les os et les ovaires, qui ne sont pas des «filtres sur la circulation » comme le poumon et le foie sont pourtant souvent siège de métastases.</a:t>
            </a:r>
            <a:endParaRPr/>
          </a:p>
          <a:p>
            <a:pPr indent="-2286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None/>
            </a:pPr>
            <a:r>
              <a:rPr lang="fr-FR"/>
              <a:t>À l’inverse certains organes très vascularisés, tels le muscle strié, la rate et la thyroïde, sont rarement siège de métastases. </a:t>
            </a:r>
            <a:endParaRPr/>
          </a:p>
          <a:p>
            <a:pPr indent="0" lvl="0" marL="0" rtl="0" algn="l">
              <a:lnSpc>
                <a:spcPct val="100000"/>
              </a:lnSpc>
              <a:spcBef>
                <a:spcPts val="0"/>
              </a:spcBef>
              <a:spcAft>
                <a:spcPts val="0"/>
              </a:spcAft>
              <a:buClr>
                <a:schemeClr val="dk1"/>
              </a:buClr>
              <a:buSzPts val="2800"/>
              <a:buNone/>
            </a:pPr>
            <a:r>
              <a:t/>
            </a:r>
            <a:endParaRPr b="1">
              <a:solidFill>
                <a:srgbClr val="FF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Résultat de recherche d'images pour &quot;localisation préférentielle des métastases&quot;" id="377" name="Google Shape;377;p47"/>
          <p:cNvPicPr preferRelativeResize="0"/>
          <p:nvPr/>
        </p:nvPicPr>
        <p:blipFill rotWithShape="1">
          <a:blip r:embed="rId3">
            <a:alphaModFix/>
          </a:blip>
          <a:srcRect b="0" l="0" r="0" t="0"/>
          <a:stretch/>
        </p:blipFill>
        <p:spPr>
          <a:xfrm>
            <a:off x="1720753" y="456795"/>
            <a:ext cx="8568952" cy="612068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8"/>
          <p:cNvSpPr txBox="1"/>
          <p:nvPr>
            <p:ph idx="1" type="body"/>
          </p:nvPr>
        </p:nvSpPr>
        <p:spPr>
          <a:xfrm>
            <a:off x="437321" y="260648"/>
            <a:ext cx="11251095" cy="626469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900"/>
              <a:buNone/>
            </a:pPr>
            <a:r>
              <a:rPr b="1" lang="fr-FR" sz="3900"/>
              <a:t>V. Phase générale du cancer : Les métastases</a:t>
            </a:r>
            <a:endParaRPr/>
          </a:p>
          <a:p>
            <a:pPr indent="0" lvl="0" marL="0" rtl="0" algn="l">
              <a:lnSpc>
                <a:spcPct val="100000"/>
              </a:lnSpc>
              <a:spcBef>
                <a:spcPts val="0"/>
              </a:spcBef>
              <a:spcAft>
                <a:spcPts val="0"/>
              </a:spcAft>
              <a:buClr>
                <a:srgbClr val="FF0000"/>
              </a:buClr>
              <a:buSzPts val="3200"/>
              <a:buNone/>
            </a:pPr>
            <a:r>
              <a:rPr b="1" lang="fr-FR" sz="3200">
                <a:solidFill>
                  <a:srgbClr val="FF0000"/>
                </a:solidFill>
              </a:rPr>
              <a:t>F. Aspect morphologique des métastases :</a:t>
            </a:r>
            <a:endParaRPr/>
          </a:p>
          <a:p>
            <a:pPr indent="0" lvl="0" marL="0" rtl="0" algn="l">
              <a:lnSpc>
                <a:spcPct val="100000"/>
              </a:lnSpc>
              <a:spcBef>
                <a:spcPts val="0"/>
              </a:spcBef>
              <a:spcAft>
                <a:spcPts val="0"/>
              </a:spcAft>
              <a:buClr>
                <a:schemeClr val="dk1"/>
              </a:buClr>
              <a:buSzPts val="3200"/>
              <a:buNone/>
            </a:pPr>
            <a:r>
              <a:rPr lang="fr-FR" sz="3200"/>
              <a:t>L’existence de masses tumorales multiples dans le poumon ou le foie est un argument macroscopique pour suspecter le diagnostic de métastases, alors qu’une masse tumorale unique évoque plutôt une tumeur primitive.</a:t>
            </a:r>
            <a:endParaRPr/>
          </a:p>
          <a:p>
            <a:pPr indent="0" lvl="0" marL="0" rtl="0" algn="l">
              <a:lnSpc>
                <a:spcPct val="100000"/>
              </a:lnSpc>
              <a:spcBef>
                <a:spcPts val="0"/>
              </a:spcBef>
              <a:spcAft>
                <a:spcPts val="0"/>
              </a:spcAft>
              <a:buClr>
                <a:schemeClr val="dk1"/>
              </a:buClr>
              <a:buSzPts val="3200"/>
              <a:buNone/>
            </a:pPr>
            <a:r>
              <a:t/>
            </a:r>
            <a:endParaRPr b="1" sz="3200">
              <a:solidFill>
                <a:srgbClr val="FF0000"/>
              </a:solidFill>
            </a:endParaRPr>
          </a:p>
        </p:txBody>
      </p:sp>
      <p:pic>
        <p:nvPicPr>
          <p:cNvPr id="383" name="Google Shape;383;p48"/>
          <p:cNvPicPr preferRelativeResize="0"/>
          <p:nvPr/>
        </p:nvPicPr>
        <p:blipFill rotWithShape="1">
          <a:blip r:embed="rId3">
            <a:alphaModFix/>
          </a:blip>
          <a:srcRect b="0" l="0" r="0" t="0"/>
          <a:stretch/>
        </p:blipFill>
        <p:spPr>
          <a:xfrm>
            <a:off x="6266174" y="3193986"/>
            <a:ext cx="5925826" cy="3664014"/>
          </a:xfrm>
          <a:prstGeom prst="rect">
            <a:avLst/>
          </a:prstGeom>
          <a:noFill/>
          <a:ln>
            <a:noFill/>
          </a:ln>
        </p:spPr>
      </p:pic>
      <p:sp>
        <p:nvSpPr>
          <p:cNvPr id="384" name="Google Shape;384;p48"/>
          <p:cNvSpPr/>
          <p:nvPr/>
        </p:nvSpPr>
        <p:spPr>
          <a:xfrm>
            <a:off x="437321" y="4379662"/>
            <a:ext cx="5828853"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3200" u="none" cap="none" strike="noStrike">
                <a:solidFill>
                  <a:schemeClr val="dk1"/>
                </a:solidFill>
                <a:latin typeface="Calibri"/>
                <a:ea typeface="Calibri"/>
                <a:cs typeface="Calibri"/>
                <a:sym typeface="Calibri"/>
              </a:rPr>
              <a:t>Foie : </a:t>
            </a:r>
            <a:r>
              <a:rPr b="0" i="0" lang="fr-FR" sz="3200" u="none" cap="none" strike="noStrike">
                <a:solidFill>
                  <a:schemeClr val="dk1"/>
                </a:solidFill>
                <a:latin typeface="Calibri"/>
                <a:ea typeface="Calibri"/>
                <a:cs typeface="Calibri"/>
                <a:sym typeface="Calibri"/>
              </a:rPr>
              <a:t>le plus souvent nodules tumoraux multiples, blanchâtres, à centre nécrosé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fr-FR"/>
              <a:t>Poumon : Le « lâcher de ballon »</a:t>
            </a:r>
            <a:endParaRPr/>
          </a:p>
        </p:txBody>
      </p:sp>
      <p:pic>
        <p:nvPicPr>
          <p:cNvPr descr="C:\Users\USER\Pictures\lacher-de-ballon.jpg" id="390" name="Google Shape;390;p49"/>
          <p:cNvPicPr preferRelativeResize="0"/>
          <p:nvPr>
            <p:ph idx="1" type="body"/>
          </p:nvPr>
        </p:nvPicPr>
        <p:blipFill rotWithShape="1">
          <a:blip r:embed="rId3">
            <a:alphaModFix/>
          </a:blip>
          <a:srcRect b="0" l="0" r="0" t="0"/>
          <a:stretch/>
        </p:blipFill>
        <p:spPr>
          <a:xfrm>
            <a:off x="494124" y="1560118"/>
            <a:ext cx="5156427" cy="3857652"/>
          </a:xfrm>
          <a:prstGeom prst="rect">
            <a:avLst/>
          </a:prstGeom>
          <a:noFill/>
          <a:ln>
            <a:noFill/>
          </a:ln>
        </p:spPr>
      </p:pic>
      <p:pic>
        <p:nvPicPr>
          <p:cNvPr descr="C:\Users\USER\Pictures\SemeioRadioFig_23.gif" id="391" name="Google Shape;391;p49"/>
          <p:cNvPicPr preferRelativeResize="0"/>
          <p:nvPr/>
        </p:nvPicPr>
        <p:blipFill rotWithShape="1">
          <a:blip r:embed="rId4">
            <a:alphaModFix/>
          </a:blip>
          <a:srcRect b="0" l="0" r="0" t="0"/>
          <a:stretch/>
        </p:blipFill>
        <p:spPr>
          <a:xfrm>
            <a:off x="9016821" y="1690688"/>
            <a:ext cx="3175179" cy="3914982"/>
          </a:xfrm>
          <a:prstGeom prst="rect">
            <a:avLst/>
          </a:prstGeom>
          <a:noFill/>
          <a:ln>
            <a:noFill/>
          </a:ln>
        </p:spPr>
      </p:pic>
      <p:pic>
        <p:nvPicPr>
          <p:cNvPr id="392" name="Google Shape;392;p49"/>
          <p:cNvPicPr preferRelativeResize="0"/>
          <p:nvPr/>
        </p:nvPicPr>
        <p:blipFill rotWithShape="1">
          <a:blip r:embed="rId5">
            <a:alphaModFix/>
          </a:blip>
          <a:srcRect b="0" l="0" r="0" t="0"/>
          <a:stretch/>
        </p:blipFill>
        <p:spPr>
          <a:xfrm>
            <a:off x="5821747" y="1560118"/>
            <a:ext cx="3023878" cy="417612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1822"/>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822"/>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fr-FR" sz="3600">
                <a:latin typeface="Calibri"/>
                <a:ea typeface="Calibri"/>
                <a:cs typeface="Calibri"/>
                <a:sym typeface="Calibri"/>
              </a:rPr>
              <a:t>I. Introduction/Généralités :</a:t>
            </a:r>
            <a:endParaRPr b="1" sz="3600">
              <a:latin typeface="Calibri"/>
              <a:ea typeface="Calibri"/>
              <a:cs typeface="Calibri"/>
              <a:sym typeface="Calibri"/>
            </a:endParaRPr>
          </a:p>
        </p:txBody>
      </p:sp>
      <p:sp>
        <p:nvSpPr>
          <p:cNvPr id="117" name="Google Shape;117;p5"/>
          <p:cNvSpPr/>
          <p:nvPr>
            <p:ph idx="1" type="body"/>
          </p:nvPr>
        </p:nvSpPr>
        <p:spPr>
          <a:xfrm>
            <a:off x="2152650" y="1053548"/>
            <a:ext cx="7886700" cy="3697356"/>
          </a:xfrm>
          <a:prstGeom prst="irregularSeal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rmAutofit/>
          </a:bodyPr>
          <a:lstStyle/>
          <a:p>
            <a:pPr indent="-228600" lvl="0" marL="228600" rtl="0" algn="ctr">
              <a:lnSpc>
                <a:spcPct val="90000"/>
              </a:lnSpc>
              <a:spcBef>
                <a:spcPts val="0"/>
              </a:spcBef>
              <a:spcAft>
                <a:spcPts val="0"/>
              </a:spcAft>
              <a:buClr>
                <a:schemeClr val="dk1"/>
              </a:buClr>
              <a:buSzPts val="3600"/>
              <a:buNone/>
            </a:pPr>
            <a:r>
              <a:rPr b="1" lang="fr-FR" sz="3600">
                <a:solidFill>
                  <a:schemeClr val="dk1"/>
                </a:solidFill>
                <a:latin typeface="Calibri"/>
                <a:ea typeface="Calibri"/>
                <a:cs typeface="Calibri"/>
                <a:sym typeface="Calibri"/>
              </a:rPr>
              <a:t>Notion de </a:t>
            </a:r>
            <a:r>
              <a:rPr b="1" lang="fr-FR" sz="3600">
                <a:solidFill>
                  <a:srgbClr val="FF0000"/>
                </a:solidFill>
                <a:latin typeface="Calibri"/>
                <a:ea typeface="Calibri"/>
                <a:cs typeface="Calibri"/>
                <a:sym typeface="Calibri"/>
              </a:rPr>
              <a:t>conditions </a:t>
            </a:r>
            <a:r>
              <a:rPr b="1" lang="fr-FR" sz="3600">
                <a:solidFill>
                  <a:schemeClr val="dk1"/>
                </a:solidFill>
                <a:latin typeface="Calibri"/>
                <a:ea typeface="Calibri"/>
                <a:cs typeface="Calibri"/>
                <a:sym typeface="Calibri"/>
              </a:rPr>
              <a:t>précancéreuses</a:t>
            </a:r>
            <a:endParaRPr b="1" sz="3600">
              <a:solidFill>
                <a:schemeClr val="dk1"/>
              </a:solidFill>
            </a:endParaRPr>
          </a:p>
        </p:txBody>
      </p:sp>
      <p:sp>
        <p:nvSpPr>
          <p:cNvPr id="118" name="Google Shape;118;p5"/>
          <p:cNvSpPr/>
          <p:nvPr/>
        </p:nvSpPr>
        <p:spPr>
          <a:xfrm>
            <a:off x="5774244" y="4394620"/>
            <a:ext cx="643512" cy="1157957"/>
          </a:xfrm>
          <a:prstGeom prst="downArrow">
            <a:avLst>
              <a:gd fmla="val 50000" name="adj1"/>
              <a:gd fmla="val 50000" name="adj2"/>
            </a:avLst>
          </a:prstGeom>
          <a:solidFill>
            <a:srgbClr val="0070C0"/>
          </a:soli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9" name="Google Shape;119;p5"/>
          <p:cNvSpPr/>
          <p:nvPr/>
        </p:nvSpPr>
        <p:spPr>
          <a:xfrm>
            <a:off x="3226677" y="5671369"/>
            <a:ext cx="5857916" cy="804058"/>
          </a:xfrm>
          <a:prstGeom prst="roundRect">
            <a:avLst>
              <a:gd fmla="val 16667" name="adj"/>
            </a:avLst>
          </a:prstGeom>
          <a:gradFill>
            <a:gsLst>
              <a:gs pos="0">
                <a:srgbClr val="AFAFAF"/>
              </a:gs>
              <a:gs pos="50000">
                <a:schemeClr val="accent3"/>
              </a:gs>
              <a:gs pos="100000">
                <a:srgbClr val="919191"/>
              </a:gs>
            </a:gsLst>
            <a:lin ang="5400000" scaled="0"/>
          </a:gra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3200" u="none" cap="none" strike="noStrike">
                <a:solidFill>
                  <a:schemeClr val="dk1"/>
                </a:solidFill>
                <a:latin typeface="Calibri"/>
                <a:ea typeface="Calibri"/>
                <a:cs typeface="Calibri"/>
                <a:sym typeface="Calibri"/>
              </a:rPr>
              <a:t>Population à risque</a:t>
            </a:r>
            <a:endParaRPr b="1" i="0" sz="32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500"/>
                                        <p:tgtEl>
                                          <p:spTgt spid="11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500"/>
                                        <p:tgtEl>
                                          <p:spTgt spid="11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50"/>
          <p:cNvSpPr txBox="1"/>
          <p:nvPr>
            <p:ph idx="1" type="body"/>
          </p:nvPr>
        </p:nvSpPr>
        <p:spPr>
          <a:xfrm>
            <a:off x="437321" y="260648"/>
            <a:ext cx="11251095" cy="626469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3900"/>
              <a:buNone/>
            </a:pPr>
            <a:r>
              <a:rPr b="1" lang="fr-FR" sz="3900"/>
              <a:t>V. Phase générale du cancer : Les métastases</a:t>
            </a:r>
            <a:endParaRPr/>
          </a:p>
          <a:p>
            <a:pPr indent="0" lvl="0" marL="0" rtl="0" algn="l">
              <a:lnSpc>
                <a:spcPct val="100000"/>
              </a:lnSpc>
              <a:spcBef>
                <a:spcPts val="0"/>
              </a:spcBef>
              <a:spcAft>
                <a:spcPts val="0"/>
              </a:spcAft>
              <a:buClr>
                <a:srgbClr val="FF0000"/>
              </a:buClr>
              <a:buSzPts val="2800"/>
              <a:buNone/>
            </a:pPr>
            <a:r>
              <a:rPr b="1" lang="fr-FR">
                <a:solidFill>
                  <a:srgbClr val="FF0000"/>
                </a:solidFill>
              </a:rPr>
              <a:t>G. Aspect microscopique des métastases :</a:t>
            </a:r>
            <a:endParaRPr/>
          </a:p>
          <a:p>
            <a:pPr indent="-228600" lvl="0" marL="228600" rtl="0" algn="l">
              <a:lnSpc>
                <a:spcPct val="90000"/>
              </a:lnSpc>
              <a:spcBef>
                <a:spcPts val="1000"/>
              </a:spcBef>
              <a:spcAft>
                <a:spcPts val="0"/>
              </a:spcAft>
              <a:buClr>
                <a:schemeClr val="dk1"/>
              </a:buClr>
              <a:buSzPts val="2800"/>
              <a:buNone/>
            </a:pPr>
            <a:r>
              <a:rPr lang="fr-FR"/>
              <a:t>Par rapport à la tumeur primitive la morphologie peut être :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Identique ;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Moins différenciée voire dédifférenciée ; </a:t>
            </a:r>
            <a:endParaRPr/>
          </a:p>
          <a:p>
            <a:pPr indent="-228600" lvl="0" marL="228600" rtl="0" algn="l">
              <a:lnSpc>
                <a:spcPct val="90000"/>
              </a:lnSpc>
              <a:spcBef>
                <a:spcPts val="1000"/>
              </a:spcBef>
              <a:spcAft>
                <a:spcPts val="0"/>
              </a:spcAft>
              <a:buClr>
                <a:schemeClr val="dk1"/>
              </a:buClr>
              <a:buSzPts val="2800"/>
              <a:buFont typeface="Noto Sans Symbols"/>
              <a:buChar char="▪"/>
            </a:pPr>
            <a:r>
              <a:rPr lang="fr-FR"/>
              <a:t>Plus mature (rare, surtout après radiothérapie). </a:t>
            </a:r>
            <a:endParaRPr/>
          </a:p>
          <a:p>
            <a:pPr indent="0" lvl="0" marL="0" rtl="0" algn="l">
              <a:lnSpc>
                <a:spcPct val="100000"/>
              </a:lnSpc>
              <a:spcBef>
                <a:spcPts val="0"/>
              </a:spcBef>
              <a:spcAft>
                <a:spcPts val="0"/>
              </a:spcAft>
              <a:buClr>
                <a:schemeClr val="dk1"/>
              </a:buClr>
              <a:buSzPts val="2800"/>
              <a:buNone/>
            </a:pPr>
            <a:r>
              <a:t/>
            </a:r>
            <a:endParaRPr b="1">
              <a:solidFill>
                <a:srgbClr val="FF0000"/>
              </a:solidFill>
            </a:endParaRPr>
          </a:p>
          <a:p>
            <a:pPr indent="0" lvl="0" marL="0" rtl="0" algn="l">
              <a:lnSpc>
                <a:spcPct val="100000"/>
              </a:lnSpc>
              <a:spcBef>
                <a:spcPts val="0"/>
              </a:spcBef>
              <a:spcAft>
                <a:spcPts val="0"/>
              </a:spcAft>
              <a:buClr>
                <a:schemeClr val="dk1"/>
              </a:buClr>
              <a:buSzPts val="2800"/>
              <a:buNone/>
            </a:pPr>
            <a:r>
              <a:t/>
            </a:r>
            <a:endParaRPr b="1">
              <a:solidFill>
                <a:srgbClr val="FF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1"/>
          <p:cNvSpPr txBox="1"/>
          <p:nvPr>
            <p:ph type="title"/>
          </p:nvPr>
        </p:nvSpPr>
        <p:spPr>
          <a:xfrm>
            <a:off x="838199" y="0"/>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fr-FR"/>
              <a:t>Métastase ganglionnaire d’un adénocarcinome</a:t>
            </a:r>
            <a:endParaRPr/>
          </a:p>
        </p:txBody>
      </p:sp>
      <p:pic>
        <p:nvPicPr>
          <p:cNvPr descr="C:\Users\USER\Pictures\diapo405.jpg" id="403" name="Google Shape;403;p51"/>
          <p:cNvPicPr preferRelativeResize="0"/>
          <p:nvPr>
            <p:ph idx="1" type="body"/>
          </p:nvPr>
        </p:nvPicPr>
        <p:blipFill rotWithShape="1">
          <a:blip r:embed="rId3">
            <a:alphaModFix/>
          </a:blip>
          <a:srcRect b="0" l="0" r="0" t="0"/>
          <a:stretch/>
        </p:blipFill>
        <p:spPr>
          <a:xfrm>
            <a:off x="2067461" y="1269033"/>
            <a:ext cx="8057077" cy="542158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2"/>
          <p:cNvSpPr txBox="1"/>
          <p:nvPr>
            <p:ph idx="1" type="body"/>
          </p:nvPr>
        </p:nvSpPr>
        <p:spPr>
          <a:xfrm>
            <a:off x="496957" y="337930"/>
            <a:ext cx="10856843" cy="5839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VI. Stade d’extension : Classification pTNM</a:t>
            </a:r>
            <a:endParaRPr b="1" sz="3600"/>
          </a:p>
          <a:p>
            <a:pPr indent="0" lvl="0" marL="0" rtl="0" algn="l">
              <a:lnSpc>
                <a:spcPct val="90000"/>
              </a:lnSpc>
              <a:spcBef>
                <a:spcPts val="1000"/>
              </a:spcBef>
              <a:spcAft>
                <a:spcPts val="0"/>
              </a:spcAft>
              <a:buClr>
                <a:schemeClr val="dk1"/>
              </a:buClr>
              <a:buSzPts val="2800"/>
              <a:buNone/>
            </a:pPr>
            <a:r>
              <a:t/>
            </a:r>
            <a:endParaRPr/>
          </a:p>
        </p:txBody>
      </p:sp>
      <p:pic>
        <p:nvPicPr>
          <p:cNvPr id="409" name="Google Shape;409;p52"/>
          <p:cNvPicPr preferRelativeResize="0"/>
          <p:nvPr/>
        </p:nvPicPr>
        <p:blipFill rotWithShape="1">
          <a:blip r:embed="rId3">
            <a:alphaModFix/>
          </a:blip>
          <a:srcRect b="0" l="0" r="0" t="0"/>
          <a:stretch/>
        </p:blipFill>
        <p:spPr>
          <a:xfrm>
            <a:off x="686849" y="1752392"/>
            <a:ext cx="10289264" cy="373400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53"/>
          <p:cNvSpPr txBox="1"/>
          <p:nvPr>
            <p:ph idx="1" type="body"/>
          </p:nvPr>
        </p:nvSpPr>
        <p:spPr>
          <a:xfrm>
            <a:off x="496957" y="337930"/>
            <a:ext cx="10856843" cy="5839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b="1" lang="fr-FR" sz="3600"/>
              <a:t>VI. Stade d’extension : Classification pTNM</a:t>
            </a:r>
            <a:endParaRPr b="1" sz="3600"/>
          </a:p>
          <a:p>
            <a:pPr indent="0" lvl="0" marL="0" rtl="0" algn="l">
              <a:lnSpc>
                <a:spcPct val="90000"/>
              </a:lnSpc>
              <a:spcBef>
                <a:spcPts val="1000"/>
              </a:spcBef>
              <a:spcAft>
                <a:spcPts val="0"/>
              </a:spcAft>
              <a:buClr>
                <a:schemeClr val="dk1"/>
              </a:buClr>
              <a:buSzPts val="2800"/>
              <a:buNone/>
            </a:pPr>
            <a:r>
              <a:t/>
            </a:r>
            <a:endParaRPr/>
          </a:p>
        </p:txBody>
      </p:sp>
      <p:pic>
        <p:nvPicPr>
          <p:cNvPr id="415" name="Google Shape;415;p53"/>
          <p:cNvPicPr preferRelativeResize="0"/>
          <p:nvPr/>
        </p:nvPicPr>
        <p:blipFill rotWithShape="1">
          <a:blip r:embed="rId3">
            <a:alphaModFix/>
          </a:blip>
          <a:srcRect b="15350" l="-508" r="58143" t="-706"/>
          <a:stretch/>
        </p:blipFill>
        <p:spPr>
          <a:xfrm>
            <a:off x="3334992" y="775252"/>
            <a:ext cx="4457286" cy="58533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fr-FR" sz="3600">
                <a:latin typeface="Calibri"/>
                <a:ea typeface="Calibri"/>
                <a:cs typeface="Calibri"/>
                <a:sym typeface="Calibri"/>
              </a:rPr>
              <a:t>I. Introduction/Généralités :</a:t>
            </a:r>
            <a:endParaRPr b="1" sz="3600">
              <a:latin typeface="Calibri"/>
              <a:ea typeface="Calibri"/>
              <a:cs typeface="Calibri"/>
              <a:sym typeface="Calibri"/>
            </a:endParaRPr>
          </a:p>
        </p:txBody>
      </p:sp>
      <p:sp>
        <p:nvSpPr>
          <p:cNvPr id="125" name="Google Shape;125;p6"/>
          <p:cNvSpPr/>
          <p:nvPr>
            <p:ph idx="1" type="body"/>
          </p:nvPr>
        </p:nvSpPr>
        <p:spPr>
          <a:xfrm>
            <a:off x="2152650" y="1053548"/>
            <a:ext cx="7886700" cy="3697356"/>
          </a:xfrm>
          <a:prstGeom prst="irregularSeal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rmAutofit/>
          </a:bodyPr>
          <a:lstStyle/>
          <a:p>
            <a:pPr indent="-228600" lvl="0" marL="228600" rtl="0" algn="ctr">
              <a:lnSpc>
                <a:spcPct val="90000"/>
              </a:lnSpc>
              <a:spcBef>
                <a:spcPts val="0"/>
              </a:spcBef>
              <a:spcAft>
                <a:spcPts val="0"/>
              </a:spcAft>
              <a:buClr>
                <a:schemeClr val="dk1"/>
              </a:buClr>
              <a:buSzPts val="3600"/>
              <a:buNone/>
            </a:pPr>
            <a:r>
              <a:rPr b="1" lang="fr-FR" sz="3600">
                <a:solidFill>
                  <a:schemeClr val="dk1"/>
                </a:solidFill>
                <a:latin typeface="Calibri"/>
                <a:ea typeface="Calibri"/>
                <a:cs typeface="Calibri"/>
                <a:sym typeface="Calibri"/>
              </a:rPr>
              <a:t>Notion de </a:t>
            </a:r>
            <a:r>
              <a:rPr b="1" lang="fr-FR" sz="3600">
                <a:solidFill>
                  <a:srgbClr val="FF0000"/>
                </a:solidFill>
                <a:latin typeface="Calibri"/>
                <a:ea typeface="Calibri"/>
                <a:cs typeface="Calibri"/>
                <a:sym typeface="Calibri"/>
              </a:rPr>
              <a:t>lésions </a:t>
            </a:r>
            <a:r>
              <a:rPr b="1" lang="fr-FR" sz="3600">
                <a:solidFill>
                  <a:schemeClr val="dk1"/>
                </a:solidFill>
                <a:latin typeface="Calibri"/>
                <a:ea typeface="Calibri"/>
                <a:cs typeface="Calibri"/>
                <a:sym typeface="Calibri"/>
              </a:rPr>
              <a:t>précancéreuses</a:t>
            </a:r>
            <a:endParaRPr/>
          </a:p>
        </p:txBody>
      </p:sp>
      <p:sp>
        <p:nvSpPr>
          <p:cNvPr id="126" name="Google Shape;126;p6"/>
          <p:cNvSpPr/>
          <p:nvPr/>
        </p:nvSpPr>
        <p:spPr>
          <a:xfrm>
            <a:off x="5774244" y="4394620"/>
            <a:ext cx="643512" cy="1157957"/>
          </a:xfrm>
          <a:prstGeom prst="downArrow">
            <a:avLst>
              <a:gd fmla="val 50000" name="adj1"/>
              <a:gd fmla="val 50000" name="adj2"/>
            </a:avLst>
          </a:prstGeom>
          <a:solidFill>
            <a:srgbClr val="0070C0"/>
          </a:solidFill>
          <a:ln>
            <a:noFill/>
          </a:ln>
          <a:effectLst>
            <a:outerShdw blurRad="57150" rotWithShape="0" algn="ctr" dir="5400000" dist="19050">
              <a:srgbClr val="000000">
                <a:alpha val="6274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7" name="Google Shape;127;p6"/>
          <p:cNvSpPr/>
          <p:nvPr/>
        </p:nvSpPr>
        <p:spPr>
          <a:xfrm>
            <a:off x="3226677" y="5671369"/>
            <a:ext cx="5857916" cy="804058"/>
          </a:xfrm>
          <a:prstGeom prst="roundRect">
            <a:avLst>
              <a:gd fmla="val 16667" name="adj"/>
            </a:avLst>
          </a:prstGeom>
          <a:gradFill>
            <a:gsLst>
              <a:gs pos="0">
                <a:srgbClr val="AFAFAF"/>
              </a:gs>
              <a:gs pos="50000">
                <a:schemeClr val="accent3"/>
              </a:gs>
              <a:gs pos="100000">
                <a:srgbClr val="919191"/>
              </a:gs>
            </a:gsLst>
            <a:lin ang="5400000" scaled="0"/>
          </a:gra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3200" u="none" cap="none" strike="noStrike">
                <a:solidFill>
                  <a:schemeClr val="dk1"/>
                </a:solidFill>
                <a:latin typeface="Calibri"/>
                <a:ea typeface="Calibri"/>
                <a:cs typeface="Calibri"/>
                <a:sym typeface="Calibri"/>
              </a:rPr>
              <a:t>Diagnostic histologique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26"/>
                                        </p:tgtEl>
                                        <p:attrNameLst>
                                          <p:attrName>style.visibility</p:attrName>
                                        </p:attrNameLst>
                                      </p:cBhvr>
                                      <p:to>
                                        <p:strVal val="visible"/>
                                      </p:to>
                                    </p:set>
                                    <p:anim calcmode="lin" valueType="num">
                                      <p:cBhvr additive="base">
                                        <p:cTn dur="500"/>
                                        <p:tgtEl>
                                          <p:spTgt spid="12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27"/>
                                        </p:tgtEl>
                                        <p:attrNameLst>
                                          <p:attrName>style.visibility</p:attrName>
                                        </p:attrNameLst>
                                      </p:cBhvr>
                                      <p:to>
                                        <p:strVal val="visible"/>
                                      </p:to>
                                    </p:set>
                                    <p:anim calcmode="lin" valueType="num">
                                      <p:cBhvr additive="base">
                                        <p:cTn dur="500"/>
                                        <p:tgtEl>
                                          <p:spTgt spid="12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7"/>
          <p:cNvSpPr txBox="1"/>
          <p:nvPr>
            <p:ph idx="1" type="body"/>
          </p:nvPr>
        </p:nvSpPr>
        <p:spPr>
          <a:xfrm>
            <a:off x="838200" y="417443"/>
            <a:ext cx="10515600" cy="5759520"/>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b="1" lang="fr-FR"/>
              <a:t>Les conditions précancéreuses </a:t>
            </a:r>
            <a:r>
              <a:rPr lang="fr-FR"/>
              <a:t>sont des </a:t>
            </a:r>
            <a:r>
              <a:rPr b="1" lang="fr-FR"/>
              <a:t>états cliniques </a:t>
            </a:r>
            <a:r>
              <a:rPr lang="fr-FR"/>
              <a:t>associés a un risque significativement élevé de survenue de cancer. Elles permettent de déterminer des </a:t>
            </a:r>
            <a:r>
              <a:rPr b="1" lang="fr-FR"/>
              <a:t>populations a risque </a:t>
            </a:r>
            <a:r>
              <a:rPr lang="fr-FR"/>
              <a:t>pour un cancer donné.</a:t>
            </a:r>
            <a:endParaRPr/>
          </a:p>
          <a:p>
            <a:pPr indent="-228600" lvl="0" marL="228600" rtl="0" algn="l">
              <a:lnSpc>
                <a:spcPct val="90000"/>
              </a:lnSpc>
              <a:spcBef>
                <a:spcPts val="1000"/>
              </a:spcBef>
              <a:spcAft>
                <a:spcPts val="0"/>
              </a:spcAft>
              <a:buClr>
                <a:schemeClr val="dk1"/>
              </a:buClr>
              <a:buSzPct val="100000"/>
              <a:buChar char="•"/>
            </a:pPr>
            <a:r>
              <a:rPr b="1" lang="fr-FR"/>
              <a:t>Les lésions précancéreuses </a:t>
            </a:r>
            <a:r>
              <a:rPr lang="fr-FR"/>
              <a:t>sont des anomalies histopathologiques détectables avant l’apparition d’un cancer.</a:t>
            </a:r>
            <a:endParaRPr/>
          </a:p>
          <a:p>
            <a:pPr indent="0" lvl="0" marL="0" rtl="0" algn="l">
              <a:lnSpc>
                <a:spcPct val="90000"/>
              </a:lnSpc>
              <a:spcBef>
                <a:spcPts val="1000"/>
              </a:spcBef>
              <a:spcAft>
                <a:spcPts val="0"/>
              </a:spcAft>
              <a:buClr>
                <a:schemeClr val="dk1"/>
              </a:buClr>
              <a:buSzPct val="100000"/>
              <a:buNone/>
            </a:pPr>
            <a:r>
              <a:rPr b="1" lang="fr-FR"/>
              <a:t>Exemple :</a:t>
            </a:r>
            <a:endParaRPr/>
          </a:p>
          <a:p>
            <a:pPr indent="0" lvl="0" marL="0" rtl="0" algn="l">
              <a:lnSpc>
                <a:spcPct val="90000"/>
              </a:lnSpc>
              <a:spcBef>
                <a:spcPts val="1000"/>
              </a:spcBef>
              <a:spcAft>
                <a:spcPts val="0"/>
              </a:spcAft>
              <a:buClr>
                <a:schemeClr val="dk1"/>
              </a:buClr>
              <a:buSzPct val="100000"/>
              <a:buNone/>
            </a:pPr>
            <a:r>
              <a:rPr b="1" lang="fr-FR"/>
              <a:t>La polypose colique familiale est une condition précancéreuse, car cette maladie entraîne un risque important de cancer du colon</a:t>
            </a:r>
            <a:endParaRPr/>
          </a:p>
          <a:p>
            <a:pPr indent="0" lvl="0" marL="0" rtl="0" algn="l">
              <a:lnSpc>
                <a:spcPct val="90000"/>
              </a:lnSpc>
              <a:spcBef>
                <a:spcPts val="1000"/>
              </a:spcBef>
              <a:spcAft>
                <a:spcPts val="0"/>
              </a:spcAft>
              <a:buClr>
                <a:schemeClr val="dk1"/>
              </a:buClr>
              <a:buSzPct val="100000"/>
              <a:buNone/>
            </a:pPr>
            <a:r>
              <a:rPr b="1" lang="fr-FR"/>
              <a:t>La Polypose Adénomateuse Familiale (PAF) </a:t>
            </a:r>
            <a:r>
              <a:rPr lang="fr-FR"/>
              <a:t>est une maladie héréditaire à transmission autosomique dominante, due à une mutation germinale du gène APC (adenomatous polyposis coli) localisé sur le bras long du chromosome 5. Elle est caractérisée par l’apparition, en général à la puberté d’une </a:t>
            </a:r>
            <a:r>
              <a:rPr b="1" lang="fr-FR"/>
              <a:t>centaines de polypes </a:t>
            </a:r>
            <a:r>
              <a:rPr lang="fr-FR"/>
              <a:t>colorectaux, avec une </a:t>
            </a:r>
            <a:r>
              <a:rPr b="1" lang="fr-FR"/>
              <a:t>évolution inéluctable </a:t>
            </a:r>
            <a:r>
              <a:rPr lang="fr-FR"/>
              <a:t>vers le cancer colorectal à un âge moyen de 35-40 ans.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8"/>
          <p:cNvSpPr txBox="1"/>
          <p:nvPr>
            <p:ph idx="1" type="body"/>
          </p:nvPr>
        </p:nvSpPr>
        <p:spPr>
          <a:xfrm>
            <a:off x="377687" y="178907"/>
            <a:ext cx="10976113" cy="6361490"/>
          </a:xfrm>
          <a:prstGeom prst="rect">
            <a:avLst/>
          </a:prstGeom>
          <a:noFill/>
          <a:ln>
            <a:noFill/>
          </a:ln>
        </p:spPr>
        <p:txBody>
          <a:bodyPr anchorCtr="0" anchor="t" bIns="45700" lIns="91425" spcFirstLastPara="1" rIns="91425" wrap="square" tIns="45700">
            <a:normAutofit/>
          </a:bodyPr>
          <a:lstStyle/>
          <a:p>
            <a:pPr indent="0" lvl="0" marL="12700" marR="619760" rtl="0" algn="l">
              <a:lnSpc>
                <a:spcPct val="100000"/>
              </a:lnSpc>
              <a:spcBef>
                <a:spcPts val="0"/>
              </a:spcBef>
              <a:spcAft>
                <a:spcPts val="0"/>
              </a:spcAft>
              <a:buClr>
                <a:srgbClr val="000000"/>
              </a:buClr>
              <a:buSzPts val="2200"/>
              <a:buFont typeface="Calibri"/>
              <a:buNone/>
            </a:pPr>
            <a:r>
              <a:rPr b="0" i="0" lang="fr-FR" sz="2200" u="none" cap="none" strike="noStrike">
                <a:solidFill>
                  <a:srgbClr val="000000"/>
                </a:solidFill>
              </a:rPr>
              <a:t>Ex : </a:t>
            </a:r>
            <a:r>
              <a:rPr b="1" lang="fr-FR" sz="2200">
                <a:solidFill>
                  <a:srgbClr val="000000"/>
                </a:solidFill>
              </a:rPr>
              <a:t>C</a:t>
            </a:r>
            <a:r>
              <a:rPr b="1" i="0" lang="fr-FR" sz="2200" u="none" cap="none" strike="noStrike">
                <a:solidFill>
                  <a:srgbClr val="000000"/>
                </a:solidFill>
              </a:rPr>
              <a:t>ancer du colon </a:t>
            </a:r>
            <a:r>
              <a:rPr b="0" i="0" lang="fr-FR" sz="2200" u="none" cap="none" strike="noStrike">
                <a:solidFill>
                  <a:srgbClr val="000000"/>
                </a:solidFill>
              </a:rPr>
              <a:t>: il existe une progression régulière des anomalies  cellulaires des lésions pré néoplasiques au carcinome en passant par l’adénome.</a:t>
            </a:r>
            <a:endParaRPr b="0" i="0" sz="2200" u="none" cap="none" strike="noStrike">
              <a:solidFill>
                <a:srgbClr val="000000"/>
              </a:solidFill>
            </a:endParaRPr>
          </a:p>
          <a:p>
            <a:pPr indent="0" lvl="0" marL="12700" marR="117475" rtl="0" algn="l">
              <a:lnSpc>
                <a:spcPct val="100000"/>
              </a:lnSpc>
              <a:spcBef>
                <a:spcPts val="25"/>
              </a:spcBef>
              <a:spcAft>
                <a:spcPts val="0"/>
              </a:spcAft>
              <a:buClr>
                <a:srgbClr val="000000"/>
              </a:buClr>
              <a:buSzPts val="2200"/>
              <a:buFont typeface="Calibri"/>
              <a:buNone/>
            </a:pPr>
            <a:r>
              <a:rPr b="0" i="0" lang="fr-FR" sz="2200" u="none" cap="none" strike="noStrike">
                <a:solidFill>
                  <a:srgbClr val="000000"/>
                </a:solidFill>
              </a:rPr>
              <a:t>Ex : Dans la </a:t>
            </a:r>
            <a:r>
              <a:rPr b="0" i="0" lang="fr-FR" sz="2200" u="none" cap="none" strike="noStrike">
                <a:solidFill>
                  <a:srgbClr val="3366FF"/>
                </a:solidFill>
              </a:rPr>
              <a:t>polypose colique adénomateuse familiale , </a:t>
            </a:r>
            <a:r>
              <a:rPr b="0" i="0" lang="fr-FR" sz="2200" u="none" cap="none" strike="noStrike">
                <a:solidFill>
                  <a:srgbClr val="000000"/>
                </a:solidFill>
              </a:rPr>
              <a:t>une série de mutations dont celle du  </a:t>
            </a:r>
            <a:r>
              <a:rPr b="0" i="0" lang="fr-FR" sz="2200" u="none" cap="none" strike="noStrike">
                <a:solidFill>
                  <a:srgbClr val="993366"/>
                </a:solidFill>
              </a:rPr>
              <a:t>gène APC </a:t>
            </a:r>
            <a:r>
              <a:rPr b="0" i="0" lang="fr-FR" sz="2200" u="none" cap="none" strike="noStrike">
                <a:solidFill>
                  <a:srgbClr val="000000"/>
                </a:solidFill>
              </a:rPr>
              <a:t>(gène suppresseur de tumeur</a:t>
            </a:r>
            <a:r>
              <a:rPr lang="fr-FR" sz="2200">
                <a:solidFill>
                  <a:srgbClr val="000000"/>
                </a:solidFill>
              </a:rPr>
              <a:t>) </a:t>
            </a:r>
            <a:r>
              <a:rPr b="0" i="0" lang="fr-FR" sz="2200" u="none" cap="none" strike="noStrike">
                <a:solidFill>
                  <a:srgbClr val="000000"/>
                </a:solidFill>
              </a:rPr>
              <a:t>entraîne la cancérisation</a:t>
            </a:r>
            <a:endParaRPr b="0" i="0" sz="2200" u="none" cap="none" strike="noStrike">
              <a:solidFill>
                <a:srgbClr val="000000"/>
              </a:solidFill>
            </a:endParaRPr>
          </a:p>
        </p:txBody>
      </p:sp>
      <p:pic>
        <p:nvPicPr>
          <p:cNvPr id="138" name="Google Shape;138;p8"/>
          <p:cNvPicPr preferRelativeResize="0"/>
          <p:nvPr/>
        </p:nvPicPr>
        <p:blipFill rotWithShape="1">
          <a:blip r:embed="rId3">
            <a:alphaModFix/>
          </a:blip>
          <a:srcRect b="0" l="0" r="0" t="0"/>
          <a:stretch/>
        </p:blipFill>
        <p:spPr>
          <a:xfrm>
            <a:off x="377687" y="1810525"/>
            <a:ext cx="10734931" cy="47298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ph idx="1" type="body"/>
          </p:nvPr>
        </p:nvSpPr>
        <p:spPr>
          <a:xfrm>
            <a:off x="838200" y="457200"/>
            <a:ext cx="10515600" cy="57197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None/>
            </a:pPr>
            <a:r>
              <a:rPr b="1" lang="fr-FR" sz="3600"/>
              <a:t>II. Les lésions précancéreuses :</a:t>
            </a:r>
            <a:endParaRPr sz="3600"/>
          </a:p>
          <a:p>
            <a:pPr indent="-228600" lvl="0" marL="228600" rtl="0" algn="l">
              <a:lnSpc>
                <a:spcPct val="90000"/>
              </a:lnSpc>
              <a:spcBef>
                <a:spcPts val="1000"/>
              </a:spcBef>
              <a:spcAft>
                <a:spcPts val="0"/>
              </a:spcAft>
              <a:buClr>
                <a:schemeClr val="dk1"/>
              </a:buClr>
              <a:buSzPts val="2800"/>
              <a:buNone/>
            </a:pPr>
            <a:r>
              <a:rPr lang="fr-FR"/>
              <a:t>Tous les épithéliums reposent sur une </a:t>
            </a:r>
            <a:r>
              <a:rPr b="1" lang="fr-FR"/>
              <a:t>membrane basale </a:t>
            </a:r>
            <a:r>
              <a:rPr lang="fr-FR"/>
              <a:t>qui sépare les cellules épithéliales du tissu conjonctivo-vasculaire</a:t>
            </a:r>
            <a:endParaRPr/>
          </a:p>
          <a:p>
            <a:pPr indent="-2286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None/>
            </a:pPr>
            <a:r>
              <a:rPr lang="fr-FR"/>
              <a:t>Les étapes du développement d'un carcinome (cancer d'origine épithéliale) </a:t>
            </a:r>
            <a:r>
              <a:rPr lang="fr-FR" u="sng"/>
              <a:t>avant la phase d'invasion </a:t>
            </a:r>
            <a:r>
              <a:rPr lang="fr-FR"/>
              <a:t>correspondent aux étapes strictement </a:t>
            </a:r>
            <a:r>
              <a:rPr b="1" lang="fr-FR"/>
              <a:t>intra-épithéliales de la carcinogenèse. </a:t>
            </a:r>
            <a:endParaRPr/>
          </a:p>
          <a:p>
            <a:pPr indent="-2286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None/>
            </a:pPr>
            <a:r>
              <a:rPr lang="fr-FR"/>
              <a:t>On distingue deux étapes : les </a:t>
            </a:r>
            <a:r>
              <a:rPr b="1" lang="fr-FR"/>
              <a:t>dysplasies </a:t>
            </a:r>
            <a:r>
              <a:rPr lang="fr-FR"/>
              <a:t>et le </a:t>
            </a:r>
            <a:r>
              <a:rPr b="1" lang="fr-FR"/>
              <a:t>carcinome in situ </a:t>
            </a:r>
            <a:r>
              <a:rPr lang="fr-FR"/>
              <a:t>.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2021-11-16T13:37:19Z</dcterms:created>
  <dc:creator>chahla</dc:creator>
</cp:coreProperties>
</file>