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61" r:id="rId5"/>
    <p:sldId id="262" r:id="rId6"/>
    <p:sldId id="263" r:id="rId7"/>
    <p:sldId id="277" r:id="rId8"/>
    <p:sldId id="259" r:id="rId9"/>
    <p:sldId id="266" r:id="rId10"/>
    <p:sldId id="267" r:id="rId11"/>
    <p:sldId id="279" r:id="rId12"/>
    <p:sldId id="264" r:id="rId13"/>
    <p:sldId id="265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8" r:id="rId22"/>
    <p:sldId id="275" r:id="rId23"/>
    <p:sldId id="276" r:id="rId24"/>
  </p:sldIdLst>
  <p:sldSz cx="9144000" cy="6858000" type="screen4x3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80" d="100"/>
          <a:sy n="80" d="100"/>
        </p:scale>
        <p:origin x="-990" y="-2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presProps" Target="presProps.xml"/><Relationship Id="rId26" Type="http://schemas.openxmlformats.org/officeDocument/2006/relationships/viewProps" Target="viewProps.xml"/><Relationship Id="rId27" Type="http://schemas.openxmlformats.org/officeDocument/2006/relationships/theme" Target="theme/theme1.xml"/><Relationship Id="rId28" Type="http://schemas.openxmlformats.org/officeDocument/2006/relationships/tableStyles" Target="tableStyles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smtClean="0"/>
              <a:t>Modifiez le style des sous-titres du masque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B3F58D-6F57-4824-A8CA-C2E1B1615A07}" type="datetimeFigureOut">
              <a:rPr lang="fr-FR" smtClean="0"/>
              <a:t>24/11/2024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37B120-7779-4EC6-95AF-D0FD519E7C1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5433997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B3F58D-6F57-4824-A8CA-C2E1B1615A07}" type="datetimeFigureOut">
              <a:rPr lang="fr-FR" smtClean="0"/>
              <a:t>24/11/2024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37B120-7779-4EC6-95AF-D0FD519E7C1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2289347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B3F58D-6F57-4824-A8CA-C2E1B1615A07}" type="datetimeFigureOut">
              <a:rPr lang="fr-FR" smtClean="0"/>
              <a:t>24/11/2024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37B120-7779-4EC6-95AF-D0FD519E7C1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0447700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B3F58D-6F57-4824-A8CA-C2E1B1615A07}" type="datetimeFigureOut">
              <a:rPr lang="fr-FR" smtClean="0"/>
              <a:t>24/11/2024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37B120-7779-4EC6-95AF-D0FD519E7C1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7733256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B3F58D-6F57-4824-A8CA-C2E1B1615A07}" type="datetimeFigureOut">
              <a:rPr lang="fr-FR" smtClean="0"/>
              <a:t>24/11/2024</a:t>
            </a:fld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37B120-7779-4EC6-95AF-D0FD519E7C1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3749267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B3F58D-6F57-4824-A8CA-C2E1B1615A07}" type="datetimeFigureOut">
              <a:rPr lang="fr-FR" smtClean="0"/>
              <a:t>24/11/2024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37B120-7779-4EC6-95AF-D0FD519E7C1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3925866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B3F58D-6F57-4824-A8CA-C2E1B1615A07}" type="datetimeFigureOut">
              <a:rPr lang="fr-FR" smtClean="0"/>
              <a:t>24/11/2024</a:t>
            </a:fld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37B120-7779-4EC6-95AF-D0FD519E7C1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2848900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B3F58D-6F57-4824-A8CA-C2E1B1615A07}" type="datetimeFigureOut">
              <a:rPr lang="fr-FR" smtClean="0"/>
              <a:t>24/11/2024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37B120-7779-4EC6-95AF-D0FD519E7C1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5845469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B3F58D-6F57-4824-A8CA-C2E1B1615A07}" type="datetimeFigureOut">
              <a:rPr lang="fr-FR" smtClean="0"/>
              <a:t>24/11/2024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37B120-7779-4EC6-95AF-D0FD519E7C1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8697084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B3F58D-6F57-4824-A8CA-C2E1B1615A07}" type="datetimeFigureOut">
              <a:rPr lang="fr-FR" smtClean="0"/>
              <a:t>24/11/2024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37B120-7779-4EC6-95AF-D0FD519E7C1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896663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B3F58D-6F57-4824-A8CA-C2E1B1615A07}" type="datetimeFigureOut">
              <a:rPr lang="fr-FR" smtClean="0"/>
              <a:t>24/11/2024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37B120-7779-4EC6-95AF-D0FD519E7C1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72255688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9B3F58D-6F57-4824-A8CA-C2E1B1615A07}" type="datetimeFigureOut">
              <a:rPr lang="fr-FR" smtClean="0"/>
              <a:t>24/11/2024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337B120-7779-4EC6-95AF-D0FD519E7C1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3522163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emf"/><Relationship Id="rId3" Type="http://schemas.openxmlformats.org/officeDocument/2006/relationships/image" Target="../media/image2.emf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pn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emf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.png"/><Relationship Id="rId3" Type="http://schemas.openxmlformats.org/officeDocument/2006/relationships/image" Target="../media/image6.pn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.emf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8.pn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9.emf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0.emf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1.emf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2.png"/><Relationship Id="rId3" Type="http://schemas.openxmlformats.org/officeDocument/2006/relationships/image" Target="../media/image13.png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4.emf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3447535"/>
            <a:ext cx="7619566" cy="1499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1740003"/>
            <a:ext cx="7421509" cy="10145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79211716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67544" y="0"/>
            <a:ext cx="8229600" cy="1143000"/>
          </a:xfrm>
        </p:spPr>
        <p:txBody>
          <a:bodyPr/>
          <a:lstStyle/>
          <a:p>
            <a:r>
              <a:t>1- General Characteristics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251520" y="1052736"/>
            <a:ext cx="8712968" cy="5805264"/>
          </a:xfrm>
        </p:spPr>
        <p:txBody>
          <a:bodyPr>
            <a:normAutofit fontScale="70000" lnSpcReduction="20000"/>
          </a:bodyPr>
          <a:lstStyle/>
          <a:p>
            <a:r>
              <a:t>They have true tissues</a:t>
            </a:r>
          </a:p>
          <a:p>
            <a:r>
              <a:t>They are named after characteristic cells found on the surface of their body = stinging cells, the cnidocysts (cnidé = nettle), which are very abundant along their tentacles and in the ectoderm</a:t>
            </a:r>
          </a:p>
          <a:p>
            <a:r>
              <a:t>Radial symmetry, with a secondary bilateral symmetry superimposed on it (in Anthozoa)</a:t>
            </a:r>
          </a:p>
          <a:p>
            <a:r>
              <a:t>Sac-like body with an internal digestive cavity provided with a single opening serving as both anus and mouth, surrounded by hollow tentacles specialized in prey capture.</a:t>
            </a:r>
          </a:p>
          <a:p>
            <a:r>
              <a:t>Unique life cycle with alternation of generations between the</a:t>
            </a:r>
          </a:p>
          <a:p>
            <a:r>
              <a:t>polyp stage (sessile), generally the benthic asexual form</a:t>
            </a:r>
          </a:p>
          <a:p>
            <a:r>
              <a:t> medusa stage (free-living), sexual and pelagic</a:t>
            </a:r>
          </a:p>
          <a:p/>
        </p:txBody>
      </p:sp>
    </p:spTree>
    <p:extLst>
      <p:ext uri="{BB962C8B-B14F-4D97-AF65-F5344CB8AC3E}">
        <p14:creationId xmlns:p14="http://schemas.microsoft.com/office/powerpoint/2010/main" val="370472780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95536" y="260648"/>
            <a:ext cx="8568952" cy="6480720"/>
          </a:xfrm>
        </p:spPr>
        <p:txBody>
          <a:bodyPr>
            <a:normAutofit lnSpcReduction="10000"/>
          </a:bodyPr>
          <a:lstStyle/>
          <a:p>
            <a:r>
              <a:t>Aquatic, almost all marine, solitary or colonial, pelagic or benthic</a:t>
            </a:r>
          </a:p>
          <a:p>
            <a:r>
              <a:t>Sexual reproduction (polyp or medusa, with separate sexes or hermaphroditism), and/or asexual reproduction (polyp by budding, strobilation, etc.).</a:t>
            </a:r>
          </a:p>
          <a:p>
            <a:r>
              <a:t>Predators using cnidoblasts to capture and immobilize their prey</a:t>
            </a:r>
          </a:p>
          <a:p>
            <a:r>
              <a:t>Some sea anemones produce cellulases that enable them to digest plant material</a:t>
            </a:r>
          </a:p>
          <a:p>
            <a:r>
              <a:t>They very often live in symbiotic associations</a:t>
            </a:r>
          </a:p>
          <a:p>
            <a:r>
              <a:t>Example: sea anemone and clownfish</a:t>
            </a:r>
          </a:p>
          <a:p/>
        </p:txBody>
      </p:sp>
    </p:spTree>
    <p:extLst>
      <p:ext uri="{BB962C8B-B14F-4D97-AF65-F5344CB8AC3E}">
        <p14:creationId xmlns:p14="http://schemas.microsoft.com/office/powerpoint/2010/main" val="404274990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620688"/>
            <a:ext cx="8516791" cy="514543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97637649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t>2- Wall Structure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t>Case of Hydra:</a:t>
            </a:r>
          </a:p>
          <a:p>
            <a:r>
              <a:t>Ectoderm, consisting of 4 cell types:</a:t>
            </a:r>
          </a:p>
          <a:p>
            <a:r>
              <a:t>Myoepithelial cells</a:t>
            </a:r>
          </a:p>
          <a:p>
            <a:r>
              <a:t>Neurosensory cells</a:t>
            </a:r>
          </a:p>
          <a:p>
            <a:r>
              <a:t>Interstitial cells</a:t>
            </a:r>
          </a:p>
          <a:p>
            <a:r>
              <a:t>Stinging cells (cnidocytes or cnidoblasts)</a:t>
            </a:r>
          </a:p>
          <a:p>
            <a:r>
              <a:t>Endoderm, composed of 4 cell types:</a:t>
            </a:r>
          </a:p>
          <a:p>
            <a:r>
              <a:t>Myoepithelial cells</a:t>
            </a:r>
          </a:p>
          <a:p>
            <a:r>
              <a:t>Gland cells</a:t>
            </a:r>
          </a:p>
          <a:p>
            <a:r>
              <a:t>Sensory cells</a:t>
            </a:r>
          </a:p>
          <a:p>
            <a:r>
              <a:t>Interstitial cells</a:t>
            </a:r>
          </a:p>
          <a:p>
            <a:r>
              <a:t>Between the two layers there is an intermediate layer: mesoglea containing protoneurons</a:t>
            </a:r>
          </a:p>
        </p:txBody>
      </p:sp>
    </p:spTree>
    <p:extLst>
      <p:ext uri="{BB962C8B-B14F-4D97-AF65-F5344CB8AC3E}">
        <p14:creationId xmlns:p14="http://schemas.microsoft.com/office/powerpoint/2010/main" val="372779191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3" y="332656"/>
            <a:ext cx="9142947" cy="52894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97080134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69012" y="428028"/>
            <a:ext cx="3579452" cy="41014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126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1794" y="476672"/>
            <a:ext cx="4824536" cy="46089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24956013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95536" y="476672"/>
            <a:ext cx="8291264" cy="5649491"/>
          </a:xfrm>
        </p:spPr>
        <p:txBody>
          <a:bodyPr>
            <a:normAutofit fontScale="40000" lnSpcReduction="20000"/>
          </a:bodyPr>
          <a:lstStyle/>
          <a:p>
            <a:r>
              <a:t>                                              </a:t>
            </a:r>
          </a:p>
          <a:p>
            <a:r>
              <a:t>Medusa: </a:t>
            </a:r>
          </a:p>
          <a:p>
            <a:r>
              <a:t>Swimming</a:t>
            </a:r>
          </a:p>
          <a:p>
            <a:r>
              <a:t>Convex aboral surface: umbrella</a:t>
            </a:r>
          </a:p>
          <a:p>
            <a:r>
              <a:t>Concave oral surface</a:t>
            </a:r>
          </a:p>
          <a:p>
            <a:r>
              <a:t>The mouth opens at the end, faces downward, and is suspended by the manubrium</a:t>
            </a:r>
          </a:p>
          <a:p>
            <a:r>
              <a:t>Branched gastrovascular cavity within the umbrella, which is bordered by tentacles</a:t>
            </a:r>
          </a:p>
          <a:p>
            <a:r>
              <a:t>Cnidoblasts concentrated on the tentacles</a:t>
            </a:r>
          </a:p>
          <a:p>
            <a:r>
              <a:t>Polyp: </a:t>
            </a:r>
          </a:p>
          <a:p>
            <a:r>
              <a:t>Small sac whose opening (mouth) is directed upward and surrounded by a ring of tentacles into which the gastrovascular cavity extends; it attaches to the substrate by its pedal disc</a:t>
            </a:r>
          </a:p>
          <a:p>
            <a:r>
              <a:t>Thin mesoglea</a:t>
            </a:r>
          </a:p>
          <a:p>
            <a:r>
              <a:t>Digestive cells take up food by phagocytosis, while gland cells release digestive enzymes into the gastrovascular cavity</a:t>
            </a:r>
          </a:p>
          <a:p>
            <a:r>
              <a:t>Cnidarians: carnivores that capture their prey using their tentacles and cnidocysts</a:t>
            </a:r>
          </a:p>
        </p:txBody>
      </p:sp>
    </p:spTree>
    <p:extLst>
      <p:ext uri="{BB962C8B-B14F-4D97-AF65-F5344CB8AC3E}">
        <p14:creationId xmlns:p14="http://schemas.microsoft.com/office/powerpoint/2010/main" val="129396509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r-FR" dirty="0" smtClean="0"/>
              <a:t>Reproduction</a:t>
            </a:r>
            <a:br>
              <a:rPr lang="fr-FR" dirty="0" smtClean="0"/>
            </a:b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23528" y="908720"/>
            <a:ext cx="8363272" cy="5760640"/>
          </a:xfrm>
        </p:spPr>
        <p:txBody>
          <a:bodyPr>
            <a:normAutofit fontScale="85000" lnSpcReduction="20000"/>
          </a:bodyPr>
          <a:lstStyle/>
          <a:p>
            <a:r>
              <a:t>Alternation between polyp and medusa forms</a:t>
            </a:r>
          </a:p>
          <a:p>
            <a:r>
              <a:t>Both forms can release gametes</a:t>
            </a:r>
          </a:p>
          <a:p>
            <a:r>
              <a:t>Result of fertilization: ciliated larva = planula</a:t>
            </a:r>
          </a:p>
          <a:p>
            <a:r>
              <a:t>The larva attaches and transforms into a small polyp (scyphistoma), which may live for several years and reproduce by lateral budding</a:t>
            </a:r>
          </a:p>
          <a:p>
            <a:r>
              <a:t>Transverse constrictions appear along the scyphistoma, forming the strobila</a:t>
            </a:r>
          </a:p>
          <a:p>
            <a:r>
              <a:t>These detach successively to form small medusae (ephyrae)</a:t>
            </a:r>
          </a:p>
          <a:p>
            <a:r>
              <a:t>All medusae produced by the same scyphistoma are of the same sex and lead a pelagic life</a:t>
            </a:r>
          </a:p>
          <a:p>
            <a:r>
              <a:t>They can reproduce vegetatively to produce other medusae, or by gametes to begin a new cycle at the polyp stage</a:t>
            </a:r>
          </a:p>
        </p:txBody>
      </p:sp>
    </p:spTree>
    <p:extLst>
      <p:ext uri="{BB962C8B-B14F-4D97-AF65-F5344CB8AC3E}">
        <p14:creationId xmlns:p14="http://schemas.microsoft.com/office/powerpoint/2010/main" val="55126483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2246" y="692696"/>
            <a:ext cx="8301754" cy="58284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31680239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01" y="0"/>
            <a:ext cx="8782402" cy="48054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Rectangle 3"/>
          <p:cNvSpPr/>
          <p:nvPr/>
        </p:nvSpPr>
        <p:spPr>
          <a:xfrm>
            <a:off x="1115616" y="5301208"/>
            <a:ext cx="684076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t>General life cycle of a cnidarian</a:t>
            </a:r>
          </a:p>
        </p:txBody>
      </p:sp>
    </p:spTree>
    <p:extLst>
      <p:ext uri="{BB962C8B-B14F-4D97-AF65-F5344CB8AC3E}">
        <p14:creationId xmlns:p14="http://schemas.microsoft.com/office/powerpoint/2010/main" val="370682236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Classification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t>Based on 2 criteria:</a:t>
            </a:r>
          </a:p>
          <a:p>
            <a:r>
              <a:t>Structure of the gastric cavity: without partitions, incompletely partitioned, or completely partitioned</a:t>
            </a:r>
          </a:p>
          <a:p>
            <a:r>
              <a:t>Development cycle: alternation or predominance of the polyp or medusa phases</a:t>
            </a:r>
          </a:p>
        </p:txBody>
      </p:sp>
    </p:spTree>
    <p:extLst>
      <p:ext uri="{BB962C8B-B14F-4D97-AF65-F5344CB8AC3E}">
        <p14:creationId xmlns:p14="http://schemas.microsoft.com/office/powerpoint/2010/main" val="282477809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3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3609" y="1268760"/>
            <a:ext cx="9023032" cy="476944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08630710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Class 1 – Hydrozoa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67544" y="1268760"/>
            <a:ext cx="8424936" cy="5400600"/>
          </a:xfrm>
        </p:spPr>
        <p:txBody>
          <a:bodyPr>
            <a:normAutofit fontScale="77500" lnSpcReduction="20000"/>
          </a:bodyPr>
          <a:lstStyle/>
          <a:p>
            <a:r>
              <a:t>Freshwater species, e.g. Hydra, or marine species living in colonies: Obelia</a:t>
            </a:r>
          </a:p>
          <a:p>
            <a:r>
              <a:t>Simple gastrovascular cavity, not divided by partitions</a:t>
            </a:r>
          </a:p>
          <a:p>
            <a:r>
              <a:t>Solitary or colonial polyp </a:t>
            </a:r>
          </a:p>
          <a:p>
            <a:r>
              <a:t>Planktonic, transparent, and small medusa</a:t>
            </a:r>
          </a:p>
          <a:p>
            <a:r>
              <a:t>Alternation between polyp and medusa forms, or a cycle reduced to the polyp or medusa phase</a:t>
            </a:r>
          </a:p>
          <a:p>
            <a:r>
              <a:t>Polyp generation more highly developed</a:t>
            </a:r>
          </a:p>
          <a:p>
            <a:r>
              <a:t>Medusae with a velum (fold of the umbrella)</a:t>
            </a:r>
          </a:p>
        </p:txBody>
      </p:sp>
    </p:spTree>
    <p:extLst>
      <p:ext uri="{BB962C8B-B14F-4D97-AF65-F5344CB8AC3E}">
        <p14:creationId xmlns:p14="http://schemas.microsoft.com/office/powerpoint/2010/main" val="74852831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62080" y="476672"/>
            <a:ext cx="3389723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Rectangle 3"/>
          <p:cNvSpPr/>
          <p:nvPr/>
        </p:nvSpPr>
        <p:spPr>
          <a:xfrm>
            <a:off x="2762080" y="5229200"/>
            <a:ext cx="411417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t>Fragment of an Obelia sp. colony</a:t>
            </a:r>
          </a:p>
        </p:txBody>
      </p:sp>
    </p:spTree>
    <p:extLst>
      <p:ext uri="{BB962C8B-B14F-4D97-AF65-F5344CB8AC3E}">
        <p14:creationId xmlns:p14="http://schemas.microsoft.com/office/powerpoint/2010/main" val="67228553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23528" y="260648"/>
            <a:ext cx="8568952" cy="6408712"/>
          </a:xfrm>
        </p:spPr>
        <p:txBody>
          <a:bodyPr>
            <a:normAutofit lnSpcReduction="10000"/>
          </a:bodyPr>
          <a:lstStyle/>
          <a:p>
            <a:r>
              <a:t>2 Subclasses: Hydroids and Siphonophores</a:t>
            </a:r>
          </a:p>
          <a:p>
            <a:r>
              <a:t>Subclass 1: Hydroids</a:t>
            </a:r>
          </a:p>
          <a:p>
            <a:r>
              <a:t> Hollow tentacles</a:t>
            </a:r>
          </a:p>
          <a:p>
            <a:r>
              <a:t> Solitary or colonial</a:t>
            </a:r>
          </a:p>
          <a:p>
            <a:r>
              <a:t>2 orders: Hydrida, Leptolida</a:t>
            </a:r>
          </a:p>
          <a:p>
            <a:r>
              <a:t>Order 1: Hydrida:</a:t>
            </a:r>
          </a:p>
          <a:p>
            <a:r>
              <a:t> Exclusively in the polyp form.</a:t>
            </a:r>
          </a:p>
          <a:p>
            <a:r>
              <a:t> Example: Hydra viridis (freshwater hydra).</a:t>
            </a:r>
          </a:p>
          <a:p>
            <a:r>
              <a:t>Order 2: Leptolida:</a:t>
            </a:r>
          </a:p>
          <a:p>
            <a:r>
              <a:t>Example: Obelia geniculata</a:t>
            </a:r>
          </a:p>
          <a:p>
            <a:r>
              <a:t>Subclass 2: Siphonophores:</a:t>
            </a:r>
          </a:p>
          <a:p>
            <a:r>
              <a:t> Pelagic (floating) colonies, composed of similar units: cormidia</a:t>
            </a:r>
          </a:p>
          <a:p>
            <a:r>
              <a:t>Permanent or detachable</a:t>
            </a:r>
          </a:p>
          <a:p>
            <a:r>
              <a:t>Example: Physalia physalis</a:t>
            </a:r>
          </a:p>
        </p:txBody>
      </p:sp>
    </p:spTree>
    <p:extLst>
      <p:ext uri="{BB962C8B-B14F-4D97-AF65-F5344CB8AC3E}">
        <p14:creationId xmlns:p14="http://schemas.microsoft.com/office/powerpoint/2010/main" val="30791199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Class 2 – Scyphozoa 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t>(Skyphos = cup)</a:t>
            </a:r>
          </a:p>
          <a:p>
            <a:r>
              <a:t>Gastric cavity with 4 endodermal folds</a:t>
            </a:r>
          </a:p>
          <a:p>
            <a:r>
              <a:t>Polyp phase greatly reduced when present; solitary, small, and attached to a substrate</a:t>
            </a:r>
          </a:p>
          <a:p>
            <a:r>
              <a:t>Medusa formation by asexual reproduction = strobilation</a:t>
            </a:r>
          </a:p>
          <a:p>
            <a:r>
              <a:t>Medusa phase dominant and without a velum</a:t>
            </a:r>
          </a:p>
          <a:p>
            <a:r>
              <a:t>In winter, the body of the scyphistoma (small polyp derived from the planula) elongates and constricts into superimposed discs: the strobila</a:t>
            </a:r>
          </a:p>
          <a:p>
            <a:r>
              <a:t>Each disc separates, detaches, turns over, and forms an ephyra</a:t>
            </a:r>
          </a:p>
          <a:p>
            <a:r>
              <a:t>Example: Aurelia aurita</a:t>
            </a:r>
          </a:p>
        </p:txBody>
      </p:sp>
    </p:spTree>
    <p:extLst>
      <p:ext uri="{BB962C8B-B14F-4D97-AF65-F5344CB8AC3E}">
        <p14:creationId xmlns:p14="http://schemas.microsoft.com/office/powerpoint/2010/main" val="322106098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9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476672"/>
            <a:ext cx="8652943" cy="57214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38104485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Class 3 – Anthozoa 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t>Polyp form only</a:t>
            </a:r>
          </a:p>
          <a:p>
            <a:r>
              <a:t>Gastric cavity partially divided into chambers by endodermal walls</a:t>
            </a:r>
          </a:p>
          <a:p>
            <a:r>
              <a:t>At the center of the circle of tentacles, the ectoderm invaginates to form a pharynx</a:t>
            </a:r>
          </a:p>
          <a:p>
            <a:r>
              <a:t>On the side of the pharynx there is a ciliated groove: siphonoglyph </a:t>
            </a:r>
          </a:p>
          <a:p>
            <a:r>
              <a:t>This gives the animal dorsoventral (bilateral) symmetry, superimposed on the radial symmetry indicated by the tentacles</a:t>
            </a:r>
          </a:p>
          <a:p>
            <a:r>
              <a:t>Sexes generally separate</a:t>
            </a:r>
          </a:p>
          <a:p>
            <a:r>
              <a:t>Systematics based on the number of tentacles and gastric chambers.</a:t>
            </a:r>
          </a:p>
          <a:p>
            <a:r>
              <a:t>2 subclasses: Octocorallia and Hexacorallia</a:t>
            </a:r>
          </a:p>
          <a:p/>
          <a:p/>
        </p:txBody>
      </p:sp>
    </p:spTree>
    <p:extLst>
      <p:ext uri="{BB962C8B-B14F-4D97-AF65-F5344CB8AC3E}">
        <p14:creationId xmlns:p14="http://schemas.microsoft.com/office/powerpoint/2010/main" val="231694649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251520" y="404664"/>
            <a:ext cx="8712968" cy="6264696"/>
          </a:xfrm>
        </p:spPr>
        <p:txBody>
          <a:bodyPr>
            <a:normAutofit/>
          </a:bodyPr>
          <a:lstStyle/>
          <a:p>
            <a:r>
              <a:t>Subclass 1: Octocorallia:</a:t>
            </a:r>
          </a:p>
          <a:p>
            <a:r>
              <a:t>8 pinnate tentacles</a:t>
            </a:r>
          </a:p>
          <a:p>
            <a:r>
              <a:t>8 gastric septa</a:t>
            </a:r>
          </a:p>
          <a:p>
            <a:r>
              <a:t>1 ventral siphonoglyph</a:t>
            </a:r>
          </a:p>
          <a:p>
            <a:r>
              <a:t>Example: Corallium rubrum, red coral</a:t>
            </a:r>
          </a:p>
          <a:p>
            <a:r>
              <a:t>Subclass 2: Hexacorallia:</a:t>
            </a:r>
          </a:p>
          <a:p>
            <a:r>
              <a:t>Smooth tentacles, in multiples of 6</a:t>
            </a:r>
          </a:p>
          <a:p>
            <a:r>
              <a:t>Gastric septa, in multiples of 6</a:t>
            </a:r>
          </a:p>
          <a:p>
            <a:r>
              <a:t>2 siphonoglyphs: 1 ventral and 1 dorsal</a:t>
            </a:r>
          </a:p>
          <a:p>
            <a:r>
              <a:t>Example: sea anemone</a:t>
            </a:r>
          </a:p>
        </p:txBody>
      </p:sp>
    </p:spTree>
    <p:extLst>
      <p:ext uri="{BB962C8B-B14F-4D97-AF65-F5344CB8AC3E}">
        <p14:creationId xmlns:p14="http://schemas.microsoft.com/office/powerpoint/2010/main" val="22895679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92080" y="-6995"/>
            <a:ext cx="3746468" cy="31307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229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592" y="3140968"/>
            <a:ext cx="6767196" cy="34563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28046564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4716" y="1268760"/>
            <a:ext cx="8969253" cy="4347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21820776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t>Defense and Ecology</a:t>
            </a:r>
            <a:br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67544" y="980728"/>
            <a:ext cx="8424936" cy="5760640"/>
          </a:xfrm>
        </p:spPr>
        <p:txBody>
          <a:bodyPr>
            <a:normAutofit fontScale="85000" lnSpcReduction="20000"/>
          </a:bodyPr>
          <a:lstStyle/>
          <a:p>
            <a:r>
              <a:t>Cnidoblasts = excellent means of defense</a:t>
            </a:r>
          </a:p>
          <a:p>
            <a:r>
              <a:t>Released toxins are injected into the prey's tissues</a:t>
            </a:r>
          </a:p>
          <a:p>
            <a:r>
              <a:t>For divers, the toxic substance can cause painful burns </a:t>
            </a:r>
          </a:p>
          <a:p>
            <a:r>
              <a:t>The calcareous skeleton of corals provides protection against very voracious fish.</a:t>
            </a:r>
          </a:p>
          <a:p>
            <a:r>
              <a:t>Polyps produce mucus to clean their surface of sedimenting particles, and many coral reef fish feed on this mucus</a:t>
            </a:r>
          </a:p>
          <a:p>
            <a:r>
              <a:t>Several corals contain photosynthetic algae in vacuoles</a:t>
            </a:r>
          </a:p>
          <a:p>
            <a:r>
              <a:t>The algae produce sugars that are assimilated by the corals and remove nitrogenous wastes from the corals</a:t>
            </a:r>
          </a:p>
          <a:p>
            <a:r>
              <a:t>Coral — coral reef — very important marine ecosystem</a:t>
            </a:r>
          </a:p>
          <a:p/>
        </p:txBody>
      </p:sp>
      <p:cxnSp>
        <p:nvCxnSpPr>
          <p:cNvPr id="5" name="Connecteur droit avec flèche 4"/>
          <p:cNvCxnSpPr/>
          <p:nvPr/>
        </p:nvCxnSpPr>
        <p:spPr>
          <a:xfrm>
            <a:off x="1763688" y="6021288"/>
            <a:ext cx="576064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433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85268" y="5950695"/>
            <a:ext cx="658813" cy="1587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99665404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968</TotalTime>
  <Words>971</Words>
  <Application>Microsoft Office PowerPoint</Application>
  <PresentationFormat>Affichage à l'écran (4:3)</PresentationFormat>
  <Paragraphs>114</Paragraphs>
  <Slides>23</Slides>
  <Notes>0</Notes>
  <HiddenSlides>0</HiddenSlides>
  <MMClips>0</MMClips>
  <ScaleCrop>false</ScaleCrop>
  <HeadingPairs>
    <vt:vector size="4" baseType="variant">
      <vt:variant>
        <vt:lpstr>Thème</vt:lpstr>
      </vt:variant>
      <vt:variant>
        <vt:i4>1</vt:i4>
      </vt:variant>
      <vt:variant>
        <vt:lpstr>Titres des diapositives</vt:lpstr>
      </vt:variant>
      <vt:variant>
        <vt:i4>23</vt:i4>
      </vt:variant>
    </vt:vector>
  </HeadingPairs>
  <TitlesOfParts>
    <vt:vector size="24" baseType="lpstr">
      <vt:lpstr>Thème Office</vt:lpstr>
      <vt:lpstr>Présentation PowerPoint</vt:lpstr>
      <vt:lpstr>1- Généralités</vt:lpstr>
      <vt:lpstr>Présentation PowerPoint</vt:lpstr>
      <vt:lpstr>Présentation PowerPoint</vt:lpstr>
      <vt:lpstr>2- structure de la paroi</vt:lpstr>
      <vt:lpstr>Présentation PowerPoint</vt:lpstr>
      <vt:lpstr>Présentation PowerPoint</vt:lpstr>
      <vt:lpstr>Présentation PowerPoint</vt:lpstr>
      <vt:lpstr>Reproduction </vt:lpstr>
      <vt:lpstr>Présentation PowerPoint</vt:lpstr>
      <vt:lpstr>Présentation PowerPoint</vt:lpstr>
      <vt:lpstr>Classification</vt:lpstr>
      <vt:lpstr>Présentation PowerPoint</vt:lpstr>
      <vt:lpstr>Cl 1 – Hydrozoaires</vt:lpstr>
      <vt:lpstr>Présentation PowerPoint</vt:lpstr>
      <vt:lpstr>Présentation PowerPoint</vt:lpstr>
      <vt:lpstr>Cl 2 -  Scyphozoaires </vt:lpstr>
      <vt:lpstr>Présentation PowerPoint</vt:lpstr>
      <vt:lpstr>Cl 3 -  Anthozoaires </vt:lpstr>
      <vt:lpstr>Présentation PowerPoint</vt:lpstr>
      <vt:lpstr>Présentation PowerPoint</vt:lpstr>
      <vt:lpstr>Présentation PowerPoint</vt:lpstr>
      <vt:lpstr>Défense et écologie 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LENOVO</dc:creator>
  <cp:lastModifiedBy>LENOVO</cp:lastModifiedBy>
  <cp:revision>6</cp:revision>
  <dcterms:created xsi:type="dcterms:W3CDTF">2024-11-22T22:12:20Z</dcterms:created>
  <dcterms:modified xsi:type="dcterms:W3CDTF">2024-11-24T06:49:34Z</dcterms:modified>
</cp:coreProperties>
</file>