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3" r:id="rId10"/>
    <p:sldId id="264" r:id="rId11"/>
    <p:sldId id="269" r:id="rId12"/>
    <p:sldId id="265" r:id="rId13"/>
    <p:sldId id="273" r:id="rId14"/>
    <p:sldId id="271" r:id="rId15"/>
    <p:sldId id="272" r:id="rId16"/>
    <p:sldId id="274" r:id="rId17"/>
    <p:sldId id="275" r:id="rId18"/>
    <p:sldId id="276" r:id="rId19"/>
    <p:sldId id="279" r:id="rId20"/>
    <p:sldId id="277" r:id="rId21"/>
    <p:sldId id="278" r:id="rId2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379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023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0336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159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960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6574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559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208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9674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1825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56289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BFCE3-CF79-4704-A3C5-61DB10A4FD15}" type="datetimeFigureOut">
              <a:rPr lang="fr-FR" smtClean="0"/>
              <a:t>22/11/2025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25455-69C1-4B25-9A86-609D969978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79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Metazoans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Diploblasts</a:t>
            </a:r>
          </a:p>
        </p:txBody>
      </p:sp>
    </p:spTree>
    <p:extLst>
      <p:ext uri="{BB962C8B-B14F-4D97-AF65-F5344CB8AC3E}">
        <p14:creationId xmlns:p14="http://schemas.microsoft.com/office/powerpoint/2010/main" val="364873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Subkingdom Parazoa.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Phylum Porifera (= Sponges).</a:t>
            </a:r>
          </a:p>
        </p:txBody>
      </p:sp>
    </p:spTree>
    <p:extLst>
      <p:ext uri="{BB962C8B-B14F-4D97-AF65-F5344CB8AC3E}">
        <p14:creationId xmlns:p14="http://schemas.microsoft.com/office/powerpoint/2010/main" val="1730438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1- General characteristics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t>The most primitive multicellular animals </a:t>
            </a:r>
          </a:p>
          <a:p>
            <a:r>
              <a:t>Simple diploblastic metazoans (ectoblast and endoblast separated by mesoglea)</a:t>
            </a:r>
          </a:p>
          <a:p>
            <a:r>
              <a:t>Simple organisms without tissues or organs</a:t>
            </a:r>
          </a:p>
          <a:p>
            <a:r>
              <a:t>Cells loosely attached to one another, not forming true tissues</a:t>
            </a:r>
          </a:p>
          <a:p>
            <a:r>
              <a:t>They therefore form the subkingdom Parazoa</a:t>
            </a:r>
          </a:p>
          <a:p>
            <a:r>
              <a:t>Aquatic animals, mainly marine, always sessile</a:t>
            </a:r>
          </a:p>
          <a:p>
            <a:r>
              <a:t>Sac-like body wall perforated by numerous pores, hence the other name of the phylum: Porifera</a:t>
            </a:r>
          </a:p>
          <a:p>
            <a:r>
              <a:t>Water enters through these inhalant pores and exits through the osculum = exhalant pore, functioning like an anus.</a:t>
            </a:r>
          </a:p>
        </p:txBody>
      </p:sp>
    </p:spTree>
    <p:extLst>
      <p:ext uri="{BB962C8B-B14F-4D97-AF65-F5344CB8AC3E}">
        <p14:creationId xmlns:p14="http://schemas.microsoft.com/office/powerpoint/2010/main" val="880778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260648"/>
            <a:ext cx="8496944" cy="6336704"/>
          </a:xfrm>
        </p:spPr>
        <p:txBody>
          <a:bodyPr>
            <a:normAutofit fontScale="77500" lnSpcReduction="20000"/>
          </a:bodyPr>
          <a:lstStyle/>
          <a:p>
            <a:r>
              <a:t>Sessile aquatic filter-feeders that filter suspended food particles (phytoplankton, bacteria, organic debris) from the water.</a:t>
            </a:r>
          </a:p>
          <a:p>
            <a:r>
              <a:t>Asymmetrical animals</a:t>
            </a:r>
          </a:p>
          <a:p>
            <a:r>
              <a:t>Skeleton made of calcareous, siliceous, or organic spicules.</a:t>
            </a:r>
          </a:p>
          <a:p>
            <a:r>
              <a:t>Rudimentary and diffuse nervous system</a:t>
            </a:r>
          </a:p>
          <a:p>
            <a:r>
              <a:t>Respiration by simple diffusion</a:t>
            </a:r>
          </a:p>
          <a:p>
            <a:r>
              <a:t>Osmoregulation provided by contractile vacuoles present in each cell</a:t>
            </a:r>
          </a:p>
          <a:p>
            <a:r>
              <a:t>Vital functions are performed by cells (rather than by tissues, organs, or systems) </a:t>
            </a:r>
          </a:p>
          <a:p>
            <a:r>
              <a:t>Characterized by the presence of choanocytes.</a:t>
            </a:r>
          </a:p>
          <a:p>
            <a:r>
              <a:t>Hermaphroditic or gonochoric animals</a:t>
            </a:r>
          </a:p>
          <a:p>
            <a:r>
              <a:t>Generally inhabit coastal and sublittoral zones</a:t>
            </a:r>
          </a:p>
          <a:p/>
        </p:txBody>
      </p:sp>
    </p:spTree>
    <p:extLst>
      <p:ext uri="{BB962C8B-B14F-4D97-AF65-F5344CB8AC3E}">
        <p14:creationId xmlns:p14="http://schemas.microsoft.com/office/powerpoint/2010/main" val="4044326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3513"/>
            <a:ext cx="8229600" cy="1143000"/>
          </a:xfrm>
        </p:spPr>
        <p:txBody>
          <a:bodyPr/>
          <a:lstStyle/>
          <a:p>
            <a:r>
              <a:t>2- Structure and morphology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760640"/>
          </a:xfrm>
        </p:spPr>
        <p:txBody>
          <a:bodyPr>
            <a:normAutofit fontScale="85000" lnSpcReduction="10000"/>
          </a:bodyPr>
          <a:lstStyle/>
          <a:p>
            <a:r>
              <a:t>Body wall formed by 2 cellular layers / double sac-shaped body</a:t>
            </a:r>
          </a:p>
          <a:p>
            <a:r>
              <a:t>Outer layer = simple covering epithelium formed by epidermal cells: pinacocytes, forming the pinacoderm, perforated by openings allowing water to enter the animal: the spongocoel (atrium) </a:t>
            </a:r>
          </a:p>
          <a:p>
            <a:r>
              <a:t>Inner layer: collar cells line the gastric cavity (atrium) and bear a flagellum: choanocytes ensure water circulation and food retention</a:t>
            </a:r>
          </a:p>
          <a:p>
            <a:r>
              <a:t>The beating of the flagella causes water and food particles to enter through the pores of the pinacoderm and leave through the opening of the sac: the osculum</a:t>
            </a:r>
          </a:p>
          <a:p>
            <a:r>
              <a:t>It also contains calcareous or siliceous spicules, or spongin fibers secreted by amoebocytes </a:t>
            </a:r>
          </a:p>
          <a:p/>
        </p:txBody>
      </p:sp>
    </p:spTree>
    <p:extLst>
      <p:ext uri="{BB962C8B-B14F-4D97-AF65-F5344CB8AC3E}">
        <p14:creationId xmlns:p14="http://schemas.microsoft.com/office/powerpoint/2010/main" val="2615178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60648"/>
            <a:ext cx="8784976" cy="6480720"/>
          </a:xfrm>
        </p:spPr>
        <p:txBody>
          <a:bodyPr>
            <a:normAutofit fontScale="92500" lnSpcReduction="20000"/>
          </a:bodyPr>
          <a:lstStyle/>
          <a:p>
            <a:r>
              <a:t>Between the two layers is a gelatinous matrix called mesoglea, composed of:</a:t>
            </a:r>
          </a:p>
          <a:p>
            <a:r>
              <a:t>Amoebocytes: </a:t>
            </a:r>
          </a:p>
          <a:p>
            <a:r>
              <a:t>Derived from choanocytes</a:t>
            </a:r>
          </a:p>
          <a:p>
            <a:r>
              <a:t>Able to move by amoeboid movement </a:t>
            </a:r>
          </a:p>
          <a:p>
            <a:r>
              <a:t>Can give rise to different types of specialized cells</a:t>
            </a:r>
          </a:p>
          <a:p>
            <a:r>
              <a:t>A flagellum is located at the center of the collar</a:t>
            </a:r>
          </a:p>
          <a:p>
            <a:r>
              <a:t>Collencytes: </a:t>
            </a:r>
          </a:p>
          <a:p>
            <a:r>
              <a:t>Derived from choanocytes</a:t>
            </a:r>
          </a:p>
          <a:p>
            <a:r>
              <a:t>Secreting a gelatinous interstitial substance</a:t>
            </a:r>
          </a:p>
          <a:p>
            <a:r>
              <a:t> Nerve cells forming a rudimentary nervous system</a:t>
            </a:r>
          </a:p>
          <a:p>
            <a:r>
              <a:t>Porocytes of ectodermal origin: tubular cells containing an intracellular canal</a:t>
            </a:r>
          </a:p>
          <a:p>
            <a:r>
              <a:t>Scleroblasts of ectodermal origin, producing calcareous or siliceous spicules, or spongin fibers secreted by amoebocytes </a:t>
            </a:r>
          </a:p>
          <a:p/>
        </p:txBody>
      </p:sp>
    </p:spTree>
    <p:extLst>
      <p:ext uri="{BB962C8B-B14F-4D97-AF65-F5344CB8AC3E}">
        <p14:creationId xmlns:p14="http://schemas.microsoft.com/office/powerpoint/2010/main" val="54937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4151"/>
            <a:ext cx="8977763" cy="414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972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481" y="476672"/>
            <a:ext cx="3408363" cy="507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8" y="332656"/>
            <a:ext cx="4029075" cy="474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824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404664"/>
            <a:ext cx="8568952" cy="6264696"/>
          </a:xfrm>
        </p:spPr>
        <p:txBody>
          <a:bodyPr>
            <a:normAutofit fontScale="92500" lnSpcReduction="20000"/>
          </a:bodyPr>
          <a:lstStyle/>
          <a:p>
            <a:r>
              <a:t>There are 3 forms or types of sponges:</a:t>
            </a:r>
          </a:p>
          <a:p>
            <a:r>
              <a:t>Asconoid form (Ascon type) </a:t>
            </a:r>
          </a:p>
          <a:p>
            <a:r>
              <a:t>The simplest</a:t>
            </a:r>
          </a:p>
          <a:p>
            <a:r>
              <a:t>Found only in the smallest sponges</a:t>
            </a:r>
          </a:p>
          <a:p>
            <a:r>
              <a:t>Characterized by ostia leading directly to the gastric cavity, which is lined with choanocytes</a:t>
            </a:r>
          </a:p>
          <a:p>
            <a:r>
              <a:t>Syconoid form (Sycon type) </a:t>
            </a:r>
          </a:p>
          <a:p>
            <a:r>
              <a:t>Represents an evolutionary development compared with the first form</a:t>
            </a:r>
          </a:p>
          <a:p>
            <a:r>
              <a:t>Choanocytes no longer line the gastric cavity but a multitude of small canals: radial canals</a:t>
            </a:r>
          </a:p>
          <a:p>
            <a:r>
              <a:t>They increase the contact surface between water and the animal's cells</a:t>
            </a:r>
          </a:p>
          <a:p>
            <a:r>
              <a:t>They allow greater food absorption.</a:t>
            </a:r>
          </a:p>
          <a:p>
            <a:r>
              <a:t>Leuconoid form (Leucon type) </a:t>
            </a:r>
          </a:p>
          <a:p>
            <a:r>
              <a:t>The most complex</a:t>
            </a:r>
          </a:p>
          <a:p>
            <a:r>
              <a:t>Ostia and canals leading to numerous chambers (flagellated chambers) lined with choanocytes</a:t>
            </a:r>
          </a:p>
          <a:p>
            <a:r>
              <a:t>Found in large colonial sponges</a:t>
            </a:r>
          </a:p>
        </p:txBody>
      </p:sp>
    </p:spTree>
    <p:extLst>
      <p:ext uri="{BB962C8B-B14F-4D97-AF65-F5344CB8AC3E}">
        <p14:creationId xmlns:p14="http://schemas.microsoft.com/office/powerpoint/2010/main" val="411260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3- Classification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3 classes: Class 1: Calcarea (calcareous sponges), Class 2: Demospongiae (demosponges), Class 3: Hexactinellida (glass sponges)</a:t>
            </a:r>
          </a:p>
        </p:txBody>
      </p:sp>
    </p:spTree>
    <p:extLst>
      <p:ext uri="{BB962C8B-B14F-4D97-AF65-F5344CB8AC3E}">
        <p14:creationId xmlns:p14="http://schemas.microsoft.com/office/powerpoint/2010/main" val="415871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 3-1- Calcareous sponges</a:t>
            </a:r>
            <a:b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908720"/>
            <a:ext cx="8568952" cy="5616624"/>
          </a:xfrm>
        </p:spPr>
        <p:txBody>
          <a:bodyPr>
            <a:normAutofit fontScale="85000" lnSpcReduction="20000"/>
          </a:bodyPr>
          <a:lstStyle/>
          <a:p>
            <a:r>
              <a:t>Skeleton composed of calcareous spicules or a continuous calcareous structure</a:t>
            </a:r>
          </a:p>
          <a:p>
            <a:r>
              <a:t>May be simple or compound</a:t>
            </a:r>
          </a:p>
          <a:p>
            <a:r>
              <a:t>Les  3 types d'éponges: ascon, sycon et leucon y sont représentés</a:t>
            </a:r>
          </a:p>
          <a:p>
            <a:r>
              <a:t>There are 2 forms:</a:t>
            </a:r>
          </a:p>
          <a:p>
            <a:r>
              <a:t> Homocoel: choanocytes lining the entire atrium</a:t>
            </a:r>
          </a:p>
          <a:p>
            <a:r>
              <a:t> Heterocoel: formation of flagellated chambers or tubular diverticula</a:t>
            </a:r>
          </a:p>
          <a:p>
            <a:r>
              <a:t>Attached to a hard substrate</a:t>
            </a:r>
          </a:p>
          <a:p/>
          <a:p/>
        </p:txBody>
      </p:sp>
    </p:spTree>
    <p:extLst>
      <p:ext uri="{BB962C8B-B14F-4D97-AF65-F5344CB8AC3E}">
        <p14:creationId xmlns:p14="http://schemas.microsoft.com/office/powerpoint/2010/main" val="152312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876300"/>
            <a:ext cx="8296275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527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8400706" cy="4053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863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t>3-2- Hexactinellids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124744"/>
            <a:ext cx="8568952" cy="5544616"/>
          </a:xfrm>
        </p:spPr>
        <p:txBody>
          <a:bodyPr>
            <a:normAutofit fontScale="92500" lnSpcReduction="10000"/>
          </a:bodyPr>
          <a:lstStyle/>
          <a:p>
            <a:r>
              <a:t>Also called triaxonids </a:t>
            </a:r>
          </a:p>
          <a:p>
            <a:r>
              <a:t>Example: genus Euplectella</a:t>
            </a:r>
          </a:p>
          <a:p>
            <a:r>
              <a:t>Glass sponges with a siliceous skeleton </a:t>
            </a:r>
          </a:p>
          <a:p>
            <a:r>
              <a:t>Spicules composed of hydrated silica, of heterogeneous size, forming a coherent architecture</a:t>
            </a:r>
          </a:p>
          <a:p>
            <a:r>
              <a:t>They have 3 axes and can reach 60 cm in length</a:t>
            </a:r>
          </a:p>
          <a:p>
            <a:r>
              <a:t>Species living beyond the continental shelf (at about 200 m and deeper)</a:t>
            </a:r>
          </a:p>
          <a:p>
            <a:r>
              <a:t>Spicules divided into megascleres and microscleres</a:t>
            </a:r>
          </a:p>
        </p:txBody>
      </p:sp>
    </p:spTree>
    <p:extLst>
      <p:ext uri="{BB962C8B-B14F-4D97-AF65-F5344CB8AC3E}">
        <p14:creationId xmlns:p14="http://schemas.microsoft.com/office/powerpoint/2010/main" val="108722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3-3- Demosponges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Skeleton made of spongin, which may be associated with some siliceous spicules; Leucon type sponges</a:t>
            </a:r>
          </a:p>
          <a:p>
            <a:r>
              <a:t>Siliceous spicules of heterogeneous size, differentiated into megascleres (large spicules) and microscleres (small spicules).</a:t>
            </a:r>
          </a:p>
          <a:p>
            <a:r>
              <a:t>Example: Spongilla sp.</a:t>
            </a:r>
          </a:p>
          <a:p/>
        </p:txBody>
      </p:sp>
    </p:spTree>
    <p:extLst>
      <p:ext uri="{BB962C8B-B14F-4D97-AF65-F5344CB8AC3E}">
        <p14:creationId xmlns:p14="http://schemas.microsoft.com/office/powerpoint/2010/main" val="167661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4- Reproduction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t>2 modes: asexual and sexual</a:t>
            </a:r>
          </a:p>
          <a:p>
            <a:r>
              <a:t>Asexual reproduction by external and internal budding and by regeneration </a:t>
            </a:r>
          </a:p>
          <a:p>
            <a:r>
              <a:t>External budding</a:t>
            </a:r>
          </a:p>
          <a:p>
            <a:r>
              <a:t>Undifferentiated cells found in the mesoglea, called archaeocytes </a:t>
            </a:r>
          </a:p>
          <a:p>
            <a:r>
              <a:t>They can give rise to a bud that develops into a new sponge</a:t>
            </a:r>
          </a:p>
          <a:p>
            <a:r>
              <a:t>Internal budding</a:t>
            </a:r>
          </a:p>
          <a:p>
            <a:r>
              <a:t>In freshwater sponges and some marine sponges</a:t>
            </a:r>
          </a:p>
          <a:p>
            <a:r>
              <a:t>Gemmule production occurs</a:t>
            </a:r>
          </a:p>
          <a:p>
            <a:r>
              <a:t>These gemmules are released at the end of autumn</a:t>
            </a:r>
          </a:p>
          <a:p>
            <a:r>
              <a:t>The archaeocytes leave the gemmules and develop into a new sponge.</a:t>
            </a:r>
          </a:p>
        </p:txBody>
      </p:sp>
    </p:spTree>
    <p:extLst>
      <p:ext uri="{BB962C8B-B14F-4D97-AF65-F5344CB8AC3E}">
        <p14:creationId xmlns:p14="http://schemas.microsoft.com/office/powerpoint/2010/main" val="303813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9179"/>
            <a:ext cx="8780869" cy="5952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082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</p:spPr>
        <p:txBody>
          <a:bodyPr>
            <a:normAutofit lnSpcReduction="10000"/>
          </a:bodyPr>
          <a:lstStyle/>
          <a:p>
            <a:r>
              <a:t>Regeneration</a:t>
            </a:r>
          </a:p>
          <a:p>
            <a:r>
              <a:t>Detached fragments can regenerate into a complete sponge</a:t>
            </a:r>
          </a:p>
          <a:p>
            <a:r>
              <a:t>This property is used to propagate bath sponges</a:t>
            </a:r>
          </a:p>
          <a:p>
            <a:r>
              <a:t>Sexual reproduction</a:t>
            </a:r>
          </a:p>
          <a:p>
            <a:r>
              <a:t>Mostly hermaphroditic (siliceous sponges), with some gonochoric species (calcareous sponges)</a:t>
            </a:r>
          </a:p>
          <a:p>
            <a:r>
              <a:t>This group has no true gonads; gonocytes derive from amoebocytes and are then dispersed in the mesoglea</a:t>
            </a:r>
          </a:p>
          <a:p>
            <a:r>
              <a:t>They divide and give rise to spermatogonia and oogonia</a:t>
            </a:r>
          </a:p>
          <a:p>
            <a:r>
              <a:t>Sperm are released by one individual and enter another sponge</a:t>
            </a:r>
          </a:p>
        </p:txBody>
      </p:sp>
    </p:spTree>
    <p:extLst>
      <p:ext uri="{BB962C8B-B14F-4D97-AF65-F5344CB8AC3E}">
        <p14:creationId xmlns:p14="http://schemas.microsoft.com/office/powerpoint/2010/main" val="415219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404664"/>
            <a:ext cx="8712968" cy="6336704"/>
          </a:xfrm>
        </p:spPr>
        <p:txBody>
          <a:bodyPr>
            <a:normAutofit/>
          </a:bodyPr>
          <a:lstStyle/>
          <a:p>
            <a:r>
              <a:t>Choanocytes that have captured sperm become mobile and transport the sperm through the mesoglea where the ova are located</a:t>
            </a:r>
          </a:p>
          <a:p>
            <a:r>
              <a:t>After fertilization, the egg develops in the mesoglea and becomes a flagellated larva (amphiblastula or parenchymula), which is released into the external environment</a:t>
            </a:r>
          </a:p>
          <a:p>
            <a:r>
              <a:t>The small proportion of larvae that survive attaches to a substrate and metamorphoses into an adult sponge</a:t>
            </a:r>
          </a:p>
          <a:p/>
        </p:txBody>
      </p:sp>
    </p:spTree>
    <p:extLst>
      <p:ext uri="{BB962C8B-B14F-4D97-AF65-F5344CB8AC3E}">
        <p14:creationId xmlns:p14="http://schemas.microsoft.com/office/powerpoint/2010/main" val="62374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8496799" cy="4008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806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t>5- Feeding and digestion</a:t>
            </a:r>
            <a:b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980728"/>
            <a:ext cx="8640960" cy="5544616"/>
          </a:xfrm>
        </p:spPr>
        <p:txBody>
          <a:bodyPr>
            <a:normAutofit fontScale="92500" lnSpcReduction="10000"/>
          </a:bodyPr>
          <a:lstStyle/>
          <a:p>
            <a:r>
              <a:t>Suspended particles entering the sponge are filtered by choanocytes</a:t>
            </a:r>
          </a:p>
          <a:p>
            <a:r>
              <a:t>Digestion is intracellular, but does not occur in the choanocyte </a:t>
            </a:r>
          </a:p>
          <a:p>
            <a:r>
              <a:t>The digestive vacuole containing the particles is transferred to an amoebocyte</a:t>
            </a:r>
          </a:p>
          <a:p>
            <a:r>
              <a:t>Inside the amoebocyte, this vesicle fuses with a lysosome, where digestion takes place</a:t>
            </a:r>
          </a:p>
          <a:p>
            <a:r>
              <a:t>Nutrients are redistributed by amoebocytes, which move either toward the </a:t>
            </a:r>
          </a:p>
          <a:p>
            <a:r>
              <a:t>outer wall to nourish the pinacoderm cells</a:t>
            </a:r>
          </a:p>
          <a:p>
            <a:r>
              <a:t>inner wall to nourish the choanocytes</a:t>
            </a:r>
          </a:p>
          <a:p/>
        </p:txBody>
      </p:sp>
    </p:spTree>
    <p:extLst>
      <p:ext uri="{BB962C8B-B14F-4D97-AF65-F5344CB8AC3E}">
        <p14:creationId xmlns:p14="http://schemas.microsoft.com/office/powerpoint/2010/main" val="176892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</TotalTime>
  <Words>1012</Words>
  <Application>Microsoft Office PowerPoint</Application>
  <PresentationFormat>Affichage à l'écran (4:3)</PresentationFormat>
  <Paragraphs>107</Paragraphs>
  <Slides>21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Thème Office</vt:lpstr>
      <vt:lpstr>Les métazoaires</vt:lpstr>
      <vt:lpstr>Sous règne des Parazoa.</vt:lpstr>
      <vt:lpstr>1-Caractères généraux</vt:lpstr>
      <vt:lpstr>Présentation PowerPoint</vt:lpstr>
      <vt:lpstr>2-Structure et morphologie</vt:lpstr>
      <vt:lpstr>Présentation PowerPoint</vt:lpstr>
      <vt:lpstr>Présentation PowerPoint</vt:lpstr>
      <vt:lpstr>Présentation PowerPoint</vt:lpstr>
      <vt:lpstr>Présentation PowerPoint</vt:lpstr>
      <vt:lpstr>3-Classification</vt:lpstr>
      <vt:lpstr> 3-1-Eponges calcaires </vt:lpstr>
      <vt:lpstr>Présentation PowerPoint</vt:lpstr>
      <vt:lpstr>Présentation PowerPoint</vt:lpstr>
      <vt:lpstr>3-2-Hexactinellides</vt:lpstr>
      <vt:lpstr>3-3-les Démosponges</vt:lpstr>
      <vt:lpstr>4-Reproduction</vt:lpstr>
      <vt:lpstr>Présentation PowerPoint</vt:lpstr>
      <vt:lpstr>Présentation PowerPoint</vt:lpstr>
      <vt:lpstr>Présentation PowerPoint</vt:lpstr>
      <vt:lpstr>Présentation PowerPoint</vt:lpstr>
      <vt:lpstr>5-Alimentation et digestion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métazoaires</dc:title>
  <dc:creator>LENOVO</dc:creator>
  <cp:lastModifiedBy>LENOVO</cp:lastModifiedBy>
  <cp:revision>6</cp:revision>
  <dcterms:created xsi:type="dcterms:W3CDTF">2024-11-16T10:43:50Z</dcterms:created>
  <dcterms:modified xsi:type="dcterms:W3CDTF">2025-11-22T10:35:34Z</dcterms:modified>
</cp:coreProperties>
</file>