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3" r:id="rId10"/>
    <p:sldId id="264" r:id="rId11"/>
    <p:sldId id="269" r:id="rId12"/>
    <p:sldId id="265" r:id="rId13"/>
    <p:sldId id="273" r:id="rId14"/>
    <p:sldId id="271" r:id="rId15"/>
    <p:sldId id="272" r:id="rId16"/>
    <p:sldId id="274" r:id="rId17"/>
    <p:sldId id="275" r:id="rId18"/>
    <p:sldId id="276" r:id="rId19"/>
    <p:sldId id="279" r:id="rId20"/>
    <p:sldId id="277" r:id="rId21"/>
    <p:sldId id="278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79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023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336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159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960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6574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55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208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967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825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562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79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Les métazoaires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Les Diploblastiques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873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0" i="0" u="none" strike="noStrike" baseline="0" dirty="0" smtClean="0">
                <a:latin typeface="Times New Roman"/>
              </a:rPr>
              <a:t>Sous règne des </a:t>
            </a:r>
            <a:r>
              <a:rPr lang="fr-FR" b="0" i="1" u="none" strike="noStrike" baseline="0" dirty="0" err="1" smtClean="0">
                <a:latin typeface="Times New Roman"/>
              </a:rPr>
              <a:t>Parazoa</a:t>
            </a:r>
            <a:r>
              <a:rPr lang="fr-FR" b="0" i="1" u="none" strike="noStrike" baseline="0" dirty="0" smtClean="0">
                <a:latin typeface="Times New Roman"/>
              </a:rPr>
              <a:t>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0" i="0" u="none" strike="noStrike" baseline="0" dirty="0" smtClean="0">
                <a:latin typeface="Times New Roman"/>
              </a:rPr>
              <a:t>Phylum des </a:t>
            </a:r>
            <a:r>
              <a:rPr lang="fr-FR" b="0" i="1" u="none" strike="noStrike" baseline="0" dirty="0" err="1" smtClean="0">
                <a:latin typeface="Times New Roman"/>
              </a:rPr>
              <a:t>Porifera</a:t>
            </a:r>
            <a:r>
              <a:rPr lang="fr-FR" b="0" i="1" u="none" strike="noStrike" baseline="0" dirty="0" smtClean="0">
                <a:latin typeface="Times New Roman"/>
              </a:rPr>
              <a:t> </a:t>
            </a:r>
            <a:r>
              <a:rPr lang="fr-FR" b="0" i="0" u="none" strike="noStrike" baseline="0" dirty="0" smtClean="0">
                <a:latin typeface="Times New Roman"/>
              </a:rPr>
              <a:t>(= Spongiaires).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0438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i="0" u="none" strike="noStrike" baseline="0" dirty="0" smtClean="0">
                <a:solidFill>
                  <a:srgbClr val="FF0000"/>
                </a:solidFill>
                <a:latin typeface="Times New Roman"/>
              </a:rPr>
              <a:t>1-Caractères généraux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b="0" i="0" u="none" strike="noStrike" baseline="0" dirty="0" smtClean="0">
                <a:latin typeface="Times New Roman"/>
              </a:rPr>
              <a:t>animaux </a:t>
            </a:r>
            <a:r>
              <a:rPr lang="fr-FR" b="1" i="0" u="none" strike="noStrike" baseline="0" dirty="0" smtClean="0">
                <a:latin typeface="Times New Roman"/>
              </a:rPr>
              <a:t>pluricellulaires </a:t>
            </a:r>
            <a:r>
              <a:rPr lang="fr-FR" b="0" i="0" u="none" strike="noStrike" baseline="0" dirty="0" smtClean="0">
                <a:latin typeface="Times New Roman"/>
              </a:rPr>
              <a:t>les +primitifs </a:t>
            </a:r>
          </a:p>
          <a:p>
            <a:r>
              <a:rPr lang="fr-FR" b="1" i="0" u="none" strike="noStrike" baseline="0" dirty="0" smtClean="0">
                <a:latin typeface="Times New Roman"/>
              </a:rPr>
              <a:t>métazoaires diploblastiques </a:t>
            </a:r>
            <a:r>
              <a:rPr lang="fr-FR" i="0" u="none" strike="noStrike" baseline="0" dirty="0" smtClean="0">
                <a:latin typeface="Times New Roman"/>
              </a:rPr>
              <a:t>peu complexe </a:t>
            </a:r>
            <a:r>
              <a:rPr lang="fr-FR" b="0" i="0" u="none" strike="noStrike" baseline="0" dirty="0" smtClean="0">
                <a:latin typeface="Times New Roman"/>
              </a:rPr>
              <a:t>(ectoblaste et endoblaste séparés par la </a:t>
            </a:r>
            <a:r>
              <a:rPr lang="fr-FR" b="0" i="0" u="none" strike="noStrike" baseline="0" dirty="0" err="1" smtClean="0">
                <a:solidFill>
                  <a:srgbClr val="FF0000"/>
                </a:solidFill>
                <a:latin typeface="Times New Roman"/>
              </a:rPr>
              <a:t>mésoglée</a:t>
            </a:r>
            <a:r>
              <a:rPr lang="fr-FR" b="0" i="0" u="none" strike="noStrike" baseline="0" dirty="0" smtClean="0">
                <a:latin typeface="Times New Roman"/>
              </a:rPr>
              <a:t>)</a:t>
            </a:r>
          </a:p>
          <a:p>
            <a:r>
              <a:rPr lang="fr-FR" dirty="0" smtClean="0">
                <a:latin typeface="Times New Roman"/>
              </a:rPr>
              <a:t>Organismes peu complexe et sans tissus ni organes</a:t>
            </a:r>
            <a:endParaRPr lang="fr-FR" b="0" i="0" u="none" strike="noStrike" baseline="0" dirty="0" smtClean="0">
              <a:latin typeface="Times New Roman"/>
            </a:endParaRPr>
          </a:p>
          <a:p>
            <a:r>
              <a:rPr lang="fr-FR" b="0" i="0" u="none" strike="noStrike" baseline="0" dirty="0" smtClean="0">
                <a:latin typeface="Times New Roman"/>
              </a:rPr>
              <a:t>cellules  faiblement attachées les 1 aux autres ne formant pas de vrais tissus</a:t>
            </a:r>
          </a:p>
          <a:p>
            <a:r>
              <a:rPr lang="fr-FR" b="0" i="0" u="none" strike="noStrike" baseline="0" dirty="0" smtClean="0">
                <a:latin typeface="Times New Roman"/>
              </a:rPr>
              <a:t>forment ainsi le sous-règne des </a:t>
            </a:r>
            <a:r>
              <a:rPr lang="fr-FR" b="1" i="0" u="none" strike="noStrike" baseline="0" dirty="0" err="1" smtClean="0">
                <a:latin typeface="Times New Roman"/>
              </a:rPr>
              <a:t>Parazoaires</a:t>
            </a:r>
            <a:r>
              <a:rPr lang="fr-FR" b="1" i="0" u="none" strike="noStrike" baseline="0" dirty="0" smtClean="0">
                <a:latin typeface="Times New Roman"/>
              </a:rPr>
              <a:t> (</a:t>
            </a:r>
            <a:r>
              <a:rPr lang="fr-FR" b="1" i="0" u="none" strike="noStrike" baseline="0" dirty="0" err="1" smtClean="0">
                <a:latin typeface="Times New Roman"/>
              </a:rPr>
              <a:t>Parazoa</a:t>
            </a:r>
            <a:r>
              <a:rPr lang="fr-FR" b="1" i="0" u="none" strike="noStrike" baseline="0" dirty="0" smtClean="0">
                <a:latin typeface="Times New Roman"/>
              </a:rPr>
              <a:t>)</a:t>
            </a:r>
          </a:p>
          <a:p>
            <a:r>
              <a:rPr lang="fr-FR" b="0" i="0" u="none" strike="noStrike" baseline="0" dirty="0" smtClean="0">
                <a:latin typeface="Times New Roman"/>
              </a:rPr>
              <a:t>Animaux aquatiques, essentiellement marins, toujours fixe</a:t>
            </a:r>
          </a:p>
          <a:p>
            <a:r>
              <a:rPr lang="fr-FR" b="0" i="0" u="none" strike="noStrike" baseline="0" dirty="0" smtClean="0">
                <a:latin typeface="Times New Roman"/>
              </a:rPr>
              <a:t>paroi du sac percée de nombreux pores, d'où l'autre nom de l'embranchement: </a:t>
            </a:r>
            <a:r>
              <a:rPr lang="fr-FR" b="1" i="0" u="none" strike="noStrike" baseline="0" dirty="0" err="1" smtClean="0">
                <a:latin typeface="Times New Roman"/>
              </a:rPr>
              <a:t>Porifères</a:t>
            </a:r>
            <a:endParaRPr lang="fr-FR" b="1" i="0" u="none" strike="noStrike" baseline="0" dirty="0" smtClean="0">
              <a:latin typeface="Times New Roman"/>
            </a:endParaRPr>
          </a:p>
          <a:p>
            <a:r>
              <a:rPr lang="fr-FR" b="0" i="0" u="none" strike="noStrike" baseline="0" dirty="0" smtClean="0">
                <a:latin typeface="Times New Roman"/>
              </a:rPr>
              <a:t>L'eau pénètre par ces pores </a:t>
            </a:r>
            <a:r>
              <a:rPr lang="fr-FR" b="1" i="0" u="none" strike="noStrike" baseline="0" dirty="0" err="1" smtClean="0">
                <a:latin typeface="Times New Roman"/>
              </a:rPr>
              <a:t>inhalants</a:t>
            </a:r>
            <a:r>
              <a:rPr lang="fr-FR" b="0" i="0" u="none" strike="noStrike" baseline="0" dirty="0" smtClean="0">
                <a:latin typeface="Times New Roman"/>
              </a:rPr>
              <a:t>, et ressort par l'oscule = pore </a:t>
            </a:r>
            <a:r>
              <a:rPr lang="fr-FR" b="1" i="0" u="none" strike="noStrike" baseline="0" dirty="0" smtClean="0">
                <a:latin typeface="Times New Roman"/>
              </a:rPr>
              <a:t>exhalant </a:t>
            </a:r>
            <a:r>
              <a:rPr lang="fr-FR" b="0" i="0" u="none" strike="noStrike" baseline="0" dirty="0" smtClean="0">
                <a:latin typeface="Times New Roman"/>
              </a:rPr>
              <a:t>fonctionnant comme 1 anus.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0778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260648"/>
            <a:ext cx="8496944" cy="6336704"/>
          </a:xfrm>
        </p:spPr>
        <p:txBody>
          <a:bodyPr>
            <a:normAutofit fontScale="77500" lnSpcReduction="20000"/>
          </a:bodyPr>
          <a:lstStyle/>
          <a:p>
            <a:r>
              <a:rPr lang="fr-FR" b="0" i="0" u="none" strike="noStrike" baseline="0" dirty="0" smtClean="0">
                <a:latin typeface="Times New Roman"/>
              </a:rPr>
              <a:t>Organismes aquatiques </a:t>
            </a:r>
            <a:r>
              <a:rPr lang="fr-FR" b="0" i="0" u="none" strike="noStrike" baseline="0" dirty="0" smtClean="0">
                <a:solidFill>
                  <a:srgbClr val="FF0000"/>
                </a:solidFill>
                <a:latin typeface="Times New Roman"/>
              </a:rPr>
              <a:t>sessiles</a:t>
            </a:r>
            <a:r>
              <a:rPr lang="fr-FR" b="0" i="0" u="none" strike="noStrike" baseline="0" dirty="0" smtClean="0">
                <a:latin typeface="Times New Roman"/>
              </a:rPr>
              <a:t> et filtreurs, en filtrant les particules nutritives (phytoplanctons, bactéries, débris organiques) en suspension dans l’eau.</a:t>
            </a:r>
          </a:p>
          <a:p>
            <a:r>
              <a:rPr lang="fr-FR" b="0" i="0" u="none" strike="noStrike" baseline="0" dirty="0" smtClean="0">
                <a:latin typeface="Times New Roman"/>
              </a:rPr>
              <a:t>animaux asymétriques</a:t>
            </a:r>
          </a:p>
          <a:p>
            <a:r>
              <a:rPr lang="fr-FR" b="0" i="0" u="none" strike="noStrike" baseline="0" dirty="0" smtClean="0">
                <a:latin typeface="Times New Roman"/>
              </a:rPr>
              <a:t>squelette formé de spicules </a:t>
            </a:r>
            <a:r>
              <a:rPr lang="fr-FR" b="1" i="0" u="none" strike="noStrike" baseline="0" dirty="0" smtClean="0">
                <a:latin typeface="Times New Roman"/>
              </a:rPr>
              <a:t>calcaires</a:t>
            </a:r>
            <a:r>
              <a:rPr lang="fr-FR" b="0" i="0" u="none" strike="noStrike" baseline="0" dirty="0" smtClean="0">
                <a:latin typeface="Times New Roman"/>
              </a:rPr>
              <a:t>, </a:t>
            </a:r>
            <a:r>
              <a:rPr lang="fr-FR" b="1" i="0" u="none" strike="noStrike" baseline="0" dirty="0" smtClean="0">
                <a:latin typeface="Times New Roman"/>
              </a:rPr>
              <a:t>siliceux </a:t>
            </a:r>
            <a:r>
              <a:rPr lang="fr-FR" b="0" i="0" u="none" strike="noStrike" baseline="0" dirty="0" smtClean="0">
                <a:latin typeface="Times New Roman"/>
              </a:rPr>
              <a:t>ou </a:t>
            </a:r>
            <a:r>
              <a:rPr lang="fr-FR" b="1" i="0" u="none" strike="noStrike" baseline="0" dirty="0" smtClean="0">
                <a:latin typeface="Times New Roman"/>
              </a:rPr>
              <a:t>organiques</a:t>
            </a:r>
            <a:r>
              <a:rPr lang="fr-FR" b="0" i="0" u="none" strike="noStrike" baseline="0" dirty="0" smtClean="0">
                <a:latin typeface="Times New Roman"/>
              </a:rPr>
              <a:t>.</a:t>
            </a:r>
          </a:p>
          <a:p>
            <a:r>
              <a:rPr lang="fr-FR" i="0" u="none" strike="noStrike" baseline="0" dirty="0" smtClean="0">
                <a:latin typeface="Times New Roman"/>
              </a:rPr>
              <a:t>système nerveux </a:t>
            </a:r>
            <a:r>
              <a:rPr lang="fr-FR" b="0" i="0" u="none" strike="noStrike" baseline="0" dirty="0" smtClean="0">
                <a:latin typeface="Times New Roman"/>
              </a:rPr>
              <a:t>rudimentaire et diffus</a:t>
            </a:r>
          </a:p>
          <a:p>
            <a:r>
              <a:rPr lang="fr-FR" i="0" u="none" strike="noStrike" baseline="0" dirty="0" smtClean="0">
                <a:latin typeface="Times New Roman"/>
              </a:rPr>
              <a:t>respiration </a:t>
            </a:r>
            <a:r>
              <a:rPr lang="fr-FR" b="0" i="0" u="none" strike="noStrike" baseline="0" dirty="0" smtClean="0">
                <a:latin typeface="Times New Roman"/>
              </a:rPr>
              <a:t>effectuée par simple diffusion</a:t>
            </a:r>
          </a:p>
          <a:p>
            <a:r>
              <a:rPr lang="fr-FR" i="0" u="none" strike="noStrike" baseline="0" dirty="0" err="1" smtClean="0">
                <a:latin typeface="Times New Roman"/>
              </a:rPr>
              <a:t>Osmo</a:t>
            </a:r>
            <a:r>
              <a:rPr lang="fr-FR" i="0" u="none" strike="noStrike" baseline="0" dirty="0" smtClean="0">
                <a:latin typeface="Times New Roman"/>
              </a:rPr>
              <a:t> régulation </a:t>
            </a:r>
            <a:r>
              <a:rPr lang="fr-FR" b="0" i="0" u="none" strike="noStrike" baseline="0" dirty="0" smtClean="0">
                <a:latin typeface="Times New Roman"/>
              </a:rPr>
              <a:t>assurée par les vacuoles contractiles présentes dans chaque cellule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Arial"/>
              </a:rPr>
              <a:t>fonctions nécessaires à la vie remplies par les cellules (plutôt que par des tissus, des organes ou des systèmes) </a:t>
            </a:r>
            <a:endParaRPr lang="fr-FR" sz="2800" dirty="0">
              <a:ea typeface="Calibri"/>
              <a:cs typeface="Arial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Arial"/>
              </a:rPr>
              <a:t>caractérisés par la présence des </a:t>
            </a:r>
            <a:r>
              <a:rPr lang="fr-FR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Arial"/>
              </a:rPr>
              <a:t>choanocytes</a:t>
            </a:r>
            <a:r>
              <a:rPr lang="fr-FR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Arial"/>
              </a:rPr>
              <a:t>.</a:t>
            </a:r>
            <a:endParaRPr lang="fr-FR" sz="2800" dirty="0">
              <a:ea typeface="Calibri"/>
              <a:cs typeface="Arial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Arial"/>
              </a:rPr>
              <a:t>Animaux </a:t>
            </a:r>
            <a:r>
              <a:rPr lang="fr-FR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Arial"/>
              </a:rPr>
              <a:t>hermaphrodites </a:t>
            </a:r>
            <a:r>
              <a:rPr lang="fr-FR" dirty="0" smtClean="0">
                <a:effectLst/>
                <a:latin typeface="Times New Roman"/>
                <a:ea typeface="Calibri"/>
                <a:cs typeface="Arial"/>
              </a:rPr>
              <a:t>ou </a:t>
            </a:r>
            <a:r>
              <a:rPr lang="fr-FR" dirty="0" err="1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Arial"/>
              </a:rPr>
              <a:t>gonochoriqques</a:t>
            </a:r>
            <a:endParaRPr lang="fr-FR" dirty="0" smtClean="0">
              <a:solidFill>
                <a:srgbClr val="FF0000"/>
              </a:solidFill>
              <a:effectLst/>
              <a:latin typeface="Times New Roman"/>
              <a:ea typeface="Calibri"/>
              <a:cs typeface="Arial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Arial"/>
              </a:rPr>
              <a:t>habitent généralement les zones littorales et </a:t>
            </a:r>
            <a:r>
              <a:rPr lang="fr-FR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Arial"/>
              </a:rPr>
              <a:t>sublittorales</a:t>
            </a:r>
            <a:endParaRPr lang="fr-FR" sz="2800" dirty="0">
              <a:ea typeface="Calibri"/>
              <a:cs typeface="Arial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4326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3513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2-Structure et morphologie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760640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/>
              <a:t>paroi du corps formée de 2 feuillets cellulaires / forme d’1 sac double</a:t>
            </a:r>
          </a:p>
          <a:p>
            <a:pPr lvl="1"/>
            <a:r>
              <a:rPr lang="fr-FR" b="1" dirty="0" smtClean="0"/>
              <a:t>feuillet externe </a:t>
            </a:r>
            <a:r>
              <a:rPr lang="fr-FR" dirty="0" smtClean="0"/>
              <a:t>= simple épithélium du revêtement formée de cellules épidermiques: </a:t>
            </a:r>
            <a:r>
              <a:rPr lang="fr-FR" dirty="0" err="1" smtClean="0">
                <a:solidFill>
                  <a:srgbClr val="FF0000"/>
                </a:solidFill>
              </a:rPr>
              <a:t>pinacocytes</a:t>
            </a:r>
            <a:r>
              <a:rPr lang="fr-FR" dirty="0" smtClean="0"/>
              <a:t>  formant le </a:t>
            </a:r>
            <a:r>
              <a:rPr lang="fr-FR" dirty="0" err="1" smtClean="0">
                <a:solidFill>
                  <a:srgbClr val="FF0000"/>
                </a:solidFill>
              </a:rPr>
              <a:t>pinacoderme</a:t>
            </a:r>
            <a:r>
              <a:rPr lang="fr-FR" dirty="0" smtClean="0"/>
              <a:t>, percé d’ouvertures permettant à l’eau de pénétrer vers l’intérieur de l’animal: le </a:t>
            </a:r>
            <a:r>
              <a:rPr lang="fr-FR" dirty="0" err="1" smtClean="0">
                <a:solidFill>
                  <a:srgbClr val="FF0000"/>
                </a:solidFill>
              </a:rPr>
              <a:t>spongiocoele</a:t>
            </a:r>
            <a:r>
              <a:rPr lang="fr-FR" dirty="0" smtClean="0"/>
              <a:t> (</a:t>
            </a:r>
            <a:r>
              <a:rPr lang="fr-FR" dirty="0" smtClean="0">
                <a:solidFill>
                  <a:srgbClr val="FF0000"/>
                </a:solidFill>
              </a:rPr>
              <a:t>Atrium</a:t>
            </a:r>
            <a:r>
              <a:rPr lang="fr-FR" dirty="0" smtClean="0"/>
              <a:t>) </a:t>
            </a:r>
          </a:p>
          <a:p>
            <a:pPr lvl="1"/>
            <a:r>
              <a:rPr lang="fr-FR" b="1" dirty="0" smtClean="0"/>
              <a:t>feuillet interne</a:t>
            </a:r>
            <a:r>
              <a:rPr lang="fr-FR" dirty="0" smtClean="0"/>
              <a:t>: cellules à collerette tapissent la cavité </a:t>
            </a:r>
            <a:r>
              <a:rPr lang="fr-FR" dirty="0" err="1" smtClean="0"/>
              <a:t>gastrale</a:t>
            </a:r>
            <a:r>
              <a:rPr lang="fr-FR" dirty="0" smtClean="0"/>
              <a:t> (atrium), munies d’1 flagelle:  </a:t>
            </a:r>
            <a:r>
              <a:rPr lang="fr-FR" dirty="0" smtClean="0">
                <a:solidFill>
                  <a:srgbClr val="FF0000"/>
                </a:solidFill>
              </a:rPr>
              <a:t>Choanocytes</a:t>
            </a:r>
            <a:r>
              <a:rPr lang="fr-FR" dirty="0" smtClean="0"/>
              <a:t> assurant la circulation d’eau et la rétention de nourriture</a:t>
            </a:r>
          </a:p>
          <a:p>
            <a:r>
              <a:rPr lang="fr-FR" dirty="0" smtClean="0"/>
              <a:t>battement des flagelles provoque l’entrée de l’eau et des particules alimentaires par les pores du </a:t>
            </a:r>
            <a:r>
              <a:rPr lang="fr-FR" dirty="0" err="1" smtClean="0"/>
              <a:t>pinacoderme</a:t>
            </a:r>
            <a:r>
              <a:rPr lang="fr-FR" dirty="0" smtClean="0"/>
              <a:t> et sa sortie par l’ouverture du sac: l’</a:t>
            </a:r>
            <a:r>
              <a:rPr lang="fr-FR" dirty="0" err="1" smtClean="0"/>
              <a:t>osculum</a:t>
            </a:r>
            <a:endParaRPr lang="fr-FR" dirty="0" smtClean="0"/>
          </a:p>
          <a:p>
            <a:r>
              <a:rPr lang="fr-FR" dirty="0" smtClean="0"/>
              <a:t>contient aussi des </a:t>
            </a:r>
            <a:r>
              <a:rPr lang="fr-FR" dirty="0" smtClean="0">
                <a:solidFill>
                  <a:srgbClr val="FF0000"/>
                </a:solidFill>
              </a:rPr>
              <a:t>spicules</a:t>
            </a:r>
            <a:r>
              <a:rPr lang="fr-FR" dirty="0" smtClean="0"/>
              <a:t> de calcaire ou de silice ou des fibres de spongines sécrétées par les </a:t>
            </a:r>
            <a:r>
              <a:rPr lang="fr-FR" dirty="0" err="1" smtClean="0">
                <a:solidFill>
                  <a:srgbClr val="FF0000"/>
                </a:solidFill>
              </a:rPr>
              <a:t>amoebocytes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5178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60648"/>
            <a:ext cx="8784976" cy="6480720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Entre les 2 feuillets se trouve 1 matrice gélatineuse appelée </a:t>
            </a:r>
            <a:r>
              <a:rPr lang="fr-FR" dirty="0" err="1" smtClean="0">
                <a:solidFill>
                  <a:srgbClr val="FF0000"/>
                </a:solidFill>
              </a:rPr>
              <a:t>mésoglée</a:t>
            </a:r>
            <a:r>
              <a:rPr lang="fr-FR" dirty="0" smtClean="0"/>
              <a:t> formée de:</a:t>
            </a:r>
          </a:p>
          <a:p>
            <a:pPr lvl="1"/>
            <a:r>
              <a:rPr lang="fr-FR" b="1" dirty="0" err="1" smtClean="0"/>
              <a:t>Amoebocytes</a:t>
            </a:r>
            <a:r>
              <a:rPr lang="fr-FR" dirty="0" smtClean="0"/>
              <a:t>: </a:t>
            </a:r>
          </a:p>
          <a:p>
            <a:pPr lvl="2"/>
            <a:r>
              <a:rPr lang="fr-FR" dirty="0" smtClean="0"/>
              <a:t>dérivent des choanocytes</a:t>
            </a:r>
          </a:p>
          <a:p>
            <a:pPr lvl="2"/>
            <a:r>
              <a:rPr lang="fr-FR" dirty="0" smtClean="0"/>
              <a:t>capables de se déplacer par mouvement amiboïdes </a:t>
            </a:r>
          </a:p>
          <a:p>
            <a:pPr lvl="2"/>
            <a:r>
              <a:rPr lang="fr-FR" dirty="0" smtClean="0"/>
              <a:t>peuvent donner naissance à différentes catégories de cellules spécialisées</a:t>
            </a:r>
          </a:p>
          <a:p>
            <a:pPr lvl="2"/>
            <a:r>
              <a:rPr lang="fr-FR" dirty="0" smtClean="0"/>
              <a:t>Au centre de la collerette se trouve 1 flagelle</a:t>
            </a:r>
          </a:p>
          <a:p>
            <a:pPr lvl="1"/>
            <a:r>
              <a:rPr lang="fr-FR" b="1" dirty="0" err="1" smtClean="0"/>
              <a:t>Collencytes</a:t>
            </a:r>
            <a:r>
              <a:rPr lang="fr-FR" dirty="0" smtClean="0"/>
              <a:t>: </a:t>
            </a:r>
          </a:p>
          <a:p>
            <a:pPr lvl="2"/>
            <a:r>
              <a:rPr lang="fr-FR" dirty="0" smtClean="0"/>
              <a:t>dérivent des choanocyte</a:t>
            </a:r>
          </a:p>
          <a:p>
            <a:pPr lvl="2"/>
            <a:r>
              <a:rPr lang="fr-FR" dirty="0" smtClean="0"/>
              <a:t>secrétant 1 substance interstitielle gélatineuse</a:t>
            </a:r>
          </a:p>
          <a:p>
            <a:pPr lvl="1"/>
            <a:r>
              <a:rPr lang="fr-FR" dirty="0" smtClean="0"/>
              <a:t> </a:t>
            </a:r>
            <a:r>
              <a:rPr lang="fr-FR" b="1" dirty="0" smtClean="0"/>
              <a:t>Cellules nerveuses </a:t>
            </a:r>
            <a:r>
              <a:rPr lang="fr-FR" dirty="0" smtClean="0"/>
              <a:t>formant 1 système nerveux rudimentaire</a:t>
            </a:r>
          </a:p>
          <a:p>
            <a:pPr lvl="1"/>
            <a:r>
              <a:rPr lang="fr-FR" b="1" dirty="0" err="1" smtClean="0"/>
              <a:t>Porocytes</a:t>
            </a:r>
            <a:r>
              <a:rPr lang="fr-FR" dirty="0" smtClean="0"/>
              <a:t> d’origine ectodermique: cellules tubulaires creusées d’1 conduit intra cytoplasmique</a:t>
            </a:r>
          </a:p>
          <a:p>
            <a:pPr lvl="1"/>
            <a:r>
              <a:rPr lang="fr-FR" b="1" dirty="0" err="1" smtClean="0"/>
              <a:t>Scléroblastes</a:t>
            </a:r>
            <a:r>
              <a:rPr lang="fr-FR" dirty="0" smtClean="0"/>
              <a:t> d’origine ectodermique, élaborant des spicules calcaire, de silice ou de fibres de spongines sécrétées par les </a:t>
            </a:r>
            <a:r>
              <a:rPr lang="fr-FR" dirty="0" err="1" smtClean="0"/>
              <a:t>amoebocytes</a:t>
            </a:r>
            <a:r>
              <a:rPr lang="fr-FR" dirty="0" smtClean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937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4151"/>
            <a:ext cx="8977763" cy="414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972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481" y="476672"/>
            <a:ext cx="3408363" cy="507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8" y="332656"/>
            <a:ext cx="4029075" cy="474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824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404664"/>
            <a:ext cx="8568952" cy="6264696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Il existe 3 formes ou types d’éponges:</a:t>
            </a:r>
          </a:p>
          <a:p>
            <a:pPr lvl="1"/>
            <a:r>
              <a:rPr lang="fr-FR" dirty="0" smtClean="0"/>
              <a:t>forme </a:t>
            </a:r>
            <a:r>
              <a:rPr lang="fr-FR" dirty="0" err="1" smtClean="0"/>
              <a:t>asconoïde</a:t>
            </a:r>
            <a:r>
              <a:rPr lang="fr-FR" dirty="0" smtClean="0"/>
              <a:t> (type </a:t>
            </a:r>
            <a:r>
              <a:rPr lang="fr-FR" dirty="0" err="1" smtClean="0">
                <a:solidFill>
                  <a:srgbClr val="FF0000"/>
                </a:solidFill>
              </a:rPr>
              <a:t>Ascon</a:t>
            </a:r>
            <a:r>
              <a:rPr lang="fr-FR" dirty="0" smtClean="0"/>
              <a:t>) </a:t>
            </a:r>
          </a:p>
          <a:p>
            <a:pPr lvl="2"/>
            <a:r>
              <a:rPr lang="fr-FR" dirty="0" smtClean="0"/>
              <a:t>la + simple</a:t>
            </a:r>
          </a:p>
          <a:p>
            <a:pPr lvl="2"/>
            <a:r>
              <a:rPr lang="fr-FR" dirty="0" smtClean="0"/>
              <a:t>ne se rencontre que chez les + petites éponges</a:t>
            </a:r>
          </a:p>
          <a:p>
            <a:pPr lvl="2"/>
            <a:r>
              <a:rPr lang="fr-FR" dirty="0" smtClean="0"/>
              <a:t>se caractérise par des </a:t>
            </a:r>
            <a:r>
              <a:rPr lang="fr-FR" dirty="0" err="1" smtClean="0">
                <a:solidFill>
                  <a:srgbClr val="FF0000"/>
                </a:solidFill>
              </a:rPr>
              <a:t>ostia</a:t>
            </a:r>
            <a:r>
              <a:rPr lang="fr-FR" dirty="0" smtClean="0"/>
              <a:t> menant directement à la cavité </a:t>
            </a:r>
            <a:r>
              <a:rPr lang="fr-FR" dirty="0" err="1" smtClean="0"/>
              <a:t>gastrale</a:t>
            </a:r>
            <a:r>
              <a:rPr lang="fr-FR" dirty="0" smtClean="0"/>
              <a:t>, laquelle est tapissée de choanocytes</a:t>
            </a:r>
          </a:p>
          <a:p>
            <a:pPr lvl="1"/>
            <a:r>
              <a:rPr lang="fr-FR" dirty="0" smtClean="0"/>
              <a:t>forme </a:t>
            </a:r>
            <a:r>
              <a:rPr lang="fr-FR" dirty="0" err="1" smtClean="0"/>
              <a:t>syconoïde</a:t>
            </a:r>
            <a:r>
              <a:rPr lang="fr-FR" dirty="0" smtClean="0"/>
              <a:t> (type </a:t>
            </a:r>
            <a:r>
              <a:rPr lang="fr-FR" dirty="0" err="1" smtClean="0">
                <a:solidFill>
                  <a:srgbClr val="FF0000"/>
                </a:solidFill>
              </a:rPr>
              <a:t>Sycon</a:t>
            </a:r>
            <a:r>
              <a:rPr lang="fr-FR" dirty="0" smtClean="0"/>
              <a:t>) </a:t>
            </a:r>
          </a:p>
          <a:p>
            <a:pPr lvl="2"/>
            <a:r>
              <a:rPr lang="fr-FR" dirty="0" smtClean="0"/>
              <a:t>représente 1 évolution par rapport à la 1</a:t>
            </a:r>
            <a:r>
              <a:rPr lang="fr-FR" baseline="30000" dirty="0" smtClean="0"/>
              <a:t>ère</a:t>
            </a:r>
            <a:r>
              <a:rPr lang="fr-FR" dirty="0" smtClean="0"/>
              <a:t>  forme</a:t>
            </a:r>
          </a:p>
          <a:p>
            <a:pPr lvl="2"/>
            <a:r>
              <a:rPr lang="fr-FR" dirty="0" smtClean="0"/>
              <a:t>choanocytes ne tapissent + la cavité </a:t>
            </a:r>
            <a:r>
              <a:rPr lang="fr-FR" dirty="0" err="1" smtClean="0"/>
              <a:t>gastrale</a:t>
            </a:r>
            <a:r>
              <a:rPr lang="fr-FR" dirty="0" smtClean="0"/>
              <a:t> mais 1 multitude de petits canaux: </a:t>
            </a:r>
            <a:r>
              <a:rPr lang="fr-FR" b="1" dirty="0" smtClean="0"/>
              <a:t>canaux radiaires</a:t>
            </a:r>
            <a:r>
              <a:rPr lang="fr-FR" dirty="0" smtClean="0"/>
              <a:t>:</a:t>
            </a:r>
          </a:p>
          <a:p>
            <a:pPr lvl="3"/>
            <a:r>
              <a:rPr lang="fr-FR" dirty="0" smtClean="0"/>
              <a:t>ont pour avantage d'augmenter la surface de contact entre l'eau et les cellules de l'animal</a:t>
            </a:r>
          </a:p>
          <a:p>
            <a:pPr lvl="3"/>
            <a:r>
              <a:rPr lang="fr-FR" dirty="0" smtClean="0"/>
              <a:t>permettent 1 + grande absorption de nourriture.</a:t>
            </a:r>
          </a:p>
          <a:p>
            <a:pPr lvl="1"/>
            <a:r>
              <a:rPr lang="fr-FR" dirty="0" smtClean="0"/>
              <a:t>Forme </a:t>
            </a:r>
            <a:r>
              <a:rPr lang="fr-FR" dirty="0" err="1" smtClean="0"/>
              <a:t>leuconoïde</a:t>
            </a:r>
            <a:r>
              <a:rPr lang="fr-FR" dirty="0" smtClean="0"/>
              <a:t> (type </a:t>
            </a:r>
            <a:r>
              <a:rPr lang="fr-FR" dirty="0" err="1" smtClean="0">
                <a:solidFill>
                  <a:srgbClr val="FF0000"/>
                </a:solidFill>
              </a:rPr>
              <a:t>Leucon</a:t>
            </a:r>
            <a:r>
              <a:rPr lang="fr-FR" dirty="0" smtClean="0"/>
              <a:t>) </a:t>
            </a:r>
          </a:p>
          <a:p>
            <a:pPr lvl="2"/>
            <a:r>
              <a:rPr lang="fr-FR" dirty="0" smtClean="0"/>
              <a:t>la + complexe</a:t>
            </a:r>
          </a:p>
          <a:p>
            <a:pPr lvl="2"/>
            <a:r>
              <a:rPr lang="fr-FR" dirty="0" err="1" smtClean="0"/>
              <a:t>ostia</a:t>
            </a:r>
            <a:r>
              <a:rPr lang="fr-FR" dirty="0" smtClean="0"/>
              <a:t> et canaux menant à de nombreuses chambres (corbeilles) tapissées de choanocytes</a:t>
            </a:r>
          </a:p>
          <a:p>
            <a:pPr lvl="2"/>
            <a:r>
              <a:rPr lang="fr-FR" dirty="0" smtClean="0"/>
              <a:t>se rencontre chez les grosses éponges coloniales</a:t>
            </a:r>
          </a:p>
        </p:txBody>
      </p:sp>
    </p:spTree>
    <p:extLst>
      <p:ext uri="{BB962C8B-B14F-4D97-AF65-F5344CB8AC3E}">
        <p14:creationId xmlns:p14="http://schemas.microsoft.com/office/powerpoint/2010/main" val="411260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3-Classification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3 classes: Cl 1: </a:t>
            </a:r>
            <a:r>
              <a:rPr lang="fr-FR" b="1" dirty="0" err="1" smtClean="0"/>
              <a:t>Calcarea</a:t>
            </a:r>
            <a:r>
              <a:rPr lang="fr-FR" dirty="0" smtClean="0"/>
              <a:t> (Eponges Calcaires), Cl 2: </a:t>
            </a:r>
            <a:r>
              <a:rPr lang="fr-FR" b="1" dirty="0" err="1" smtClean="0"/>
              <a:t>Demospongiae</a:t>
            </a:r>
            <a:r>
              <a:rPr lang="fr-FR" dirty="0" smtClean="0"/>
              <a:t> (</a:t>
            </a:r>
            <a:r>
              <a:rPr lang="fr-FR" dirty="0" err="1" smtClean="0"/>
              <a:t>Demosponges</a:t>
            </a:r>
            <a:r>
              <a:rPr lang="fr-FR" dirty="0" smtClean="0"/>
              <a:t>), Cl 3: </a:t>
            </a:r>
            <a:r>
              <a:rPr lang="fr-FR" b="1" dirty="0" err="1" smtClean="0"/>
              <a:t>Hexactinellida</a:t>
            </a:r>
            <a:r>
              <a:rPr lang="fr-FR" b="1" dirty="0" smtClean="0"/>
              <a:t> </a:t>
            </a:r>
            <a:r>
              <a:rPr lang="fr-FR" dirty="0" smtClean="0"/>
              <a:t>( </a:t>
            </a:r>
            <a:r>
              <a:rPr lang="fr-FR" dirty="0" err="1" smtClean="0"/>
              <a:t>Hexactinellides</a:t>
            </a:r>
            <a:r>
              <a:rPr lang="fr-FR" dirty="0" smtClean="0"/>
              <a:t>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871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 3-1-Eponges calcaires</a:t>
            </a:r>
            <a:br>
              <a:rPr lang="fr-FR" dirty="0" smtClean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908720"/>
            <a:ext cx="8568952" cy="561662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fr-FR" sz="4000" dirty="0" smtClean="0">
                <a:solidFill>
                  <a:prstClr val="black"/>
                </a:solidFill>
              </a:rPr>
              <a:t>squelette composé </a:t>
            </a:r>
            <a:r>
              <a:rPr lang="fr-FR" sz="4000" dirty="0">
                <a:solidFill>
                  <a:prstClr val="black"/>
                </a:solidFill>
              </a:rPr>
              <a:t>de spicules </a:t>
            </a:r>
            <a:r>
              <a:rPr lang="fr-FR" sz="4000" b="1" dirty="0">
                <a:solidFill>
                  <a:prstClr val="black"/>
                </a:solidFill>
              </a:rPr>
              <a:t>calcaire</a:t>
            </a:r>
            <a:r>
              <a:rPr lang="fr-FR" sz="4000" dirty="0">
                <a:solidFill>
                  <a:prstClr val="black"/>
                </a:solidFill>
              </a:rPr>
              <a:t> ou d‘1 structure calcaire </a:t>
            </a:r>
            <a:r>
              <a:rPr lang="fr-FR" sz="4000" dirty="0" smtClean="0">
                <a:solidFill>
                  <a:prstClr val="black"/>
                </a:solidFill>
              </a:rPr>
              <a:t>continue</a:t>
            </a:r>
          </a:p>
          <a:p>
            <a:pPr lvl="0"/>
            <a:r>
              <a:rPr lang="fr-FR" sz="4000" dirty="0" smtClean="0">
                <a:solidFill>
                  <a:prstClr val="black"/>
                </a:solidFill>
              </a:rPr>
              <a:t>peuvent </a:t>
            </a:r>
            <a:r>
              <a:rPr lang="fr-FR" sz="4000" dirty="0">
                <a:solidFill>
                  <a:prstClr val="black"/>
                </a:solidFill>
              </a:rPr>
              <a:t>être simples ou composées</a:t>
            </a:r>
          </a:p>
          <a:p>
            <a:pPr lvl="0"/>
            <a:r>
              <a:rPr lang="fr-FR" sz="4000" dirty="0" smtClean="0">
                <a:solidFill>
                  <a:prstClr val="black"/>
                </a:solidFill>
              </a:rPr>
              <a:t>Les </a:t>
            </a:r>
            <a:r>
              <a:rPr lang="fr-FR" sz="4000" dirty="0">
                <a:solidFill>
                  <a:prstClr val="black"/>
                </a:solidFill>
              </a:rPr>
              <a:t> 3 types d'éponges: </a:t>
            </a:r>
            <a:r>
              <a:rPr lang="fr-FR" sz="4000" dirty="0" err="1">
                <a:solidFill>
                  <a:prstClr val="black"/>
                </a:solidFill>
              </a:rPr>
              <a:t>ascon</a:t>
            </a:r>
            <a:r>
              <a:rPr lang="fr-FR" sz="4000" dirty="0">
                <a:solidFill>
                  <a:prstClr val="black"/>
                </a:solidFill>
              </a:rPr>
              <a:t>, </a:t>
            </a:r>
            <a:r>
              <a:rPr lang="fr-FR" sz="4000" dirty="0" err="1">
                <a:solidFill>
                  <a:prstClr val="black"/>
                </a:solidFill>
              </a:rPr>
              <a:t>sycon</a:t>
            </a:r>
            <a:r>
              <a:rPr lang="fr-FR" sz="4000" dirty="0">
                <a:solidFill>
                  <a:prstClr val="black"/>
                </a:solidFill>
              </a:rPr>
              <a:t> et </a:t>
            </a:r>
            <a:r>
              <a:rPr lang="fr-FR" sz="4000" dirty="0" err="1">
                <a:solidFill>
                  <a:prstClr val="black"/>
                </a:solidFill>
              </a:rPr>
              <a:t>leucon</a:t>
            </a:r>
            <a:r>
              <a:rPr lang="fr-FR" sz="4000" dirty="0">
                <a:solidFill>
                  <a:prstClr val="black"/>
                </a:solidFill>
              </a:rPr>
              <a:t> y sont représentés</a:t>
            </a:r>
          </a:p>
          <a:p>
            <a:pPr lvl="0"/>
            <a:r>
              <a:rPr lang="fr-FR" sz="4000" dirty="0" smtClean="0">
                <a:solidFill>
                  <a:prstClr val="black"/>
                </a:solidFill>
              </a:rPr>
              <a:t>Il </a:t>
            </a:r>
            <a:r>
              <a:rPr lang="fr-FR" sz="4000" dirty="0">
                <a:solidFill>
                  <a:prstClr val="black"/>
                </a:solidFill>
              </a:rPr>
              <a:t>existe 2 formes :</a:t>
            </a:r>
          </a:p>
          <a:p>
            <a:pPr lvl="1"/>
            <a:r>
              <a:rPr lang="fr-FR" sz="4000" dirty="0">
                <a:solidFill>
                  <a:prstClr val="black"/>
                </a:solidFill>
              </a:rPr>
              <a:t> </a:t>
            </a:r>
            <a:r>
              <a:rPr lang="fr-FR" sz="4000" b="1" dirty="0" err="1">
                <a:solidFill>
                  <a:prstClr val="black"/>
                </a:solidFill>
              </a:rPr>
              <a:t>Homocoele</a:t>
            </a:r>
            <a:r>
              <a:rPr lang="fr-FR" sz="4000" dirty="0">
                <a:solidFill>
                  <a:prstClr val="black"/>
                </a:solidFill>
              </a:rPr>
              <a:t> : choanocytes tapissant tout l’atrium</a:t>
            </a:r>
          </a:p>
          <a:p>
            <a:pPr lvl="1"/>
            <a:r>
              <a:rPr lang="fr-FR" sz="4000" dirty="0">
                <a:solidFill>
                  <a:prstClr val="black"/>
                </a:solidFill>
              </a:rPr>
              <a:t> </a:t>
            </a:r>
            <a:r>
              <a:rPr lang="fr-FR" sz="4000" b="1" dirty="0" err="1">
                <a:solidFill>
                  <a:prstClr val="black"/>
                </a:solidFill>
              </a:rPr>
              <a:t>Hétérocoele</a:t>
            </a:r>
            <a:r>
              <a:rPr lang="fr-FR" sz="4000" dirty="0">
                <a:solidFill>
                  <a:prstClr val="black"/>
                </a:solidFill>
              </a:rPr>
              <a:t> : formation de corbeilles vibratiles ou de diverticules </a:t>
            </a:r>
            <a:r>
              <a:rPr lang="fr-FR" sz="4000" dirty="0" smtClean="0">
                <a:solidFill>
                  <a:prstClr val="black"/>
                </a:solidFill>
              </a:rPr>
              <a:t>tubulaires</a:t>
            </a:r>
          </a:p>
          <a:p>
            <a:r>
              <a:rPr lang="fr-FR" sz="4000" dirty="0">
                <a:solidFill>
                  <a:prstClr val="black"/>
                </a:solidFill>
              </a:rPr>
              <a:t>fixés sur 1 substrat dur</a:t>
            </a:r>
          </a:p>
          <a:p>
            <a:pPr lvl="1"/>
            <a:endParaRPr lang="fr-FR" sz="2000" dirty="0">
              <a:solidFill>
                <a:prstClr val="black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312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876300"/>
            <a:ext cx="8296275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527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8400706" cy="4053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863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3-2-Hexactinellides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124744"/>
            <a:ext cx="8568952" cy="5544616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Appelés aussi  </a:t>
            </a:r>
            <a:r>
              <a:rPr lang="fr-FR" dirty="0" err="1" smtClean="0">
                <a:solidFill>
                  <a:srgbClr val="FF0000"/>
                </a:solidFill>
              </a:rPr>
              <a:t>triaxonides</a:t>
            </a:r>
            <a:r>
              <a:rPr lang="fr-FR" dirty="0" smtClean="0"/>
              <a:t> </a:t>
            </a:r>
          </a:p>
          <a:p>
            <a:r>
              <a:rPr lang="fr-FR" dirty="0" err="1" smtClean="0"/>
              <a:t>Exp</a:t>
            </a:r>
            <a:r>
              <a:rPr lang="fr-FR" dirty="0" smtClean="0"/>
              <a:t>: genre </a:t>
            </a:r>
            <a:r>
              <a:rPr lang="fr-FR" b="1" dirty="0" err="1" smtClean="0"/>
              <a:t>Euplectella</a:t>
            </a:r>
            <a:endParaRPr lang="fr-FR" dirty="0" smtClean="0"/>
          </a:p>
          <a:p>
            <a:r>
              <a:rPr lang="fr-FR" dirty="0" smtClean="0"/>
              <a:t>Éponges de verre au squelette </a:t>
            </a:r>
            <a:r>
              <a:rPr lang="fr-FR" dirty="0" smtClean="0">
                <a:solidFill>
                  <a:srgbClr val="FF0000"/>
                </a:solidFill>
              </a:rPr>
              <a:t>siliceux</a:t>
            </a:r>
            <a:r>
              <a:rPr lang="fr-FR" dirty="0" smtClean="0"/>
              <a:t> </a:t>
            </a:r>
          </a:p>
          <a:p>
            <a:r>
              <a:rPr lang="fr-FR" dirty="0" smtClean="0"/>
              <a:t>spicules composés de silice hydratée, de taille non homogènes et donnant 1 architecture cohérente</a:t>
            </a:r>
          </a:p>
          <a:p>
            <a:r>
              <a:rPr lang="fr-FR" dirty="0" smtClean="0"/>
              <a:t>possèdent 3 axes, peuvent </a:t>
            </a:r>
            <a:r>
              <a:rPr lang="fr-FR" smtClean="0"/>
              <a:t>atteindre </a:t>
            </a:r>
            <a:r>
              <a:rPr lang="fr-FR" smtClean="0"/>
              <a:t>60 </a:t>
            </a:r>
            <a:r>
              <a:rPr lang="fr-FR" dirty="0" smtClean="0"/>
              <a:t>cm de longueur</a:t>
            </a:r>
          </a:p>
          <a:p>
            <a:r>
              <a:rPr lang="fr-FR" dirty="0" err="1" smtClean="0"/>
              <a:t>sp</a:t>
            </a:r>
            <a:r>
              <a:rPr lang="fr-FR" dirty="0" smtClean="0"/>
              <a:t> vivant au delà du plateau continental (à environ 200 m et +)</a:t>
            </a:r>
          </a:p>
          <a:p>
            <a:r>
              <a:rPr lang="fr-FR" dirty="0" smtClean="0"/>
              <a:t>spicules subdivisées en </a:t>
            </a:r>
            <a:r>
              <a:rPr lang="fr-FR" b="1" dirty="0" err="1" smtClean="0"/>
              <a:t>mégasclères</a:t>
            </a:r>
            <a:r>
              <a:rPr lang="fr-FR" dirty="0" smtClean="0"/>
              <a:t> et en </a:t>
            </a:r>
            <a:r>
              <a:rPr lang="fr-FR" b="1" dirty="0" err="1" smtClean="0"/>
              <a:t>microsclères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08722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3-3-les </a:t>
            </a:r>
            <a:r>
              <a:rPr lang="fr-FR" dirty="0" err="1" smtClean="0">
                <a:solidFill>
                  <a:srgbClr val="FF0000"/>
                </a:solidFill>
              </a:rPr>
              <a:t>Démosponges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squelette formé de </a:t>
            </a:r>
            <a:r>
              <a:rPr lang="fr-FR" dirty="0" smtClean="0">
                <a:solidFill>
                  <a:srgbClr val="FF0000"/>
                </a:solidFill>
              </a:rPr>
              <a:t>spongine</a:t>
            </a:r>
            <a:r>
              <a:rPr lang="fr-FR" dirty="0" smtClean="0"/>
              <a:t> pouvant être associée à quelques spicules siliceux, éponges de type« </a:t>
            </a:r>
            <a:r>
              <a:rPr lang="fr-FR" dirty="0" err="1" smtClean="0"/>
              <a:t>leucon</a:t>
            </a:r>
            <a:r>
              <a:rPr lang="fr-FR" dirty="0" smtClean="0"/>
              <a:t> »</a:t>
            </a:r>
          </a:p>
          <a:p>
            <a:r>
              <a:rPr lang="fr-FR" dirty="0" smtClean="0"/>
              <a:t>spicules siliceuses, de taille non homogènes, différenciées en </a:t>
            </a:r>
            <a:r>
              <a:rPr lang="fr-FR" dirty="0" err="1" smtClean="0"/>
              <a:t>mégasclères</a:t>
            </a:r>
            <a:r>
              <a:rPr lang="fr-FR" dirty="0" smtClean="0"/>
              <a:t> (grandes spicules) et </a:t>
            </a:r>
            <a:r>
              <a:rPr lang="fr-FR" dirty="0" err="1" smtClean="0"/>
              <a:t>microsclères</a:t>
            </a:r>
            <a:r>
              <a:rPr lang="fr-FR" dirty="0" smtClean="0"/>
              <a:t> (petites spicules).</a:t>
            </a:r>
          </a:p>
          <a:p>
            <a:r>
              <a:rPr lang="fr-FR" dirty="0" smtClean="0"/>
              <a:t>Exemple : </a:t>
            </a:r>
            <a:r>
              <a:rPr lang="fr-FR" dirty="0" err="1" smtClean="0"/>
              <a:t>Spongilla</a:t>
            </a:r>
            <a:r>
              <a:rPr lang="fr-FR" dirty="0" smtClean="0"/>
              <a:t> </a:t>
            </a:r>
            <a:r>
              <a:rPr lang="fr-FR" dirty="0" err="1" smtClean="0"/>
              <a:t>sp</a:t>
            </a:r>
            <a:r>
              <a:rPr lang="fr-FR" dirty="0" smtClean="0"/>
              <a:t>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61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4-Reproduction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2 modes: asexuée et sexuée</a:t>
            </a:r>
          </a:p>
          <a:p>
            <a:r>
              <a:rPr lang="fr-FR" b="1" u="sng" dirty="0" smtClean="0"/>
              <a:t>asexuée</a:t>
            </a:r>
            <a:r>
              <a:rPr lang="fr-FR" dirty="0" smtClean="0"/>
              <a:t> par bourgeonnement externe et interne et par régénération </a:t>
            </a:r>
          </a:p>
          <a:p>
            <a:pPr lvl="1"/>
            <a:r>
              <a:rPr lang="fr-FR" b="1" dirty="0" smtClean="0"/>
              <a:t>Bourgeonnement externe</a:t>
            </a:r>
          </a:p>
          <a:p>
            <a:pPr lvl="2"/>
            <a:r>
              <a:rPr lang="fr-FR" dirty="0" smtClean="0"/>
              <a:t>cellules indifférenciées se trouvant dans la </a:t>
            </a:r>
            <a:r>
              <a:rPr lang="fr-FR" dirty="0" err="1" smtClean="0"/>
              <a:t>mésoglée</a:t>
            </a:r>
            <a:r>
              <a:rPr lang="fr-FR" dirty="0" smtClean="0"/>
              <a:t> appelées </a:t>
            </a:r>
            <a:r>
              <a:rPr lang="fr-FR" dirty="0" err="1" smtClean="0">
                <a:solidFill>
                  <a:srgbClr val="FF0000"/>
                </a:solidFill>
              </a:rPr>
              <a:t>archéocytes</a:t>
            </a:r>
            <a:r>
              <a:rPr lang="fr-FR" dirty="0" smtClean="0"/>
              <a:t> </a:t>
            </a:r>
          </a:p>
          <a:p>
            <a:pPr lvl="2"/>
            <a:r>
              <a:rPr lang="fr-FR" dirty="0" smtClean="0"/>
              <a:t>peuvent être à l’origine de l’apparition du bourgeon qui donne 1 nouvelle éponge</a:t>
            </a:r>
          </a:p>
          <a:p>
            <a:pPr lvl="1"/>
            <a:r>
              <a:rPr lang="fr-FR" b="1" dirty="0" smtClean="0"/>
              <a:t>Bourgeonnement interne</a:t>
            </a:r>
          </a:p>
          <a:p>
            <a:pPr lvl="2"/>
            <a:r>
              <a:rPr lang="fr-FR" dirty="0" smtClean="0"/>
              <a:t>Chez les éponges d’eau douces, et certaines éponges marines</a:t>
            </a:r>
          </a:p>
          <a:p>
            <a:pPr lvl="2"/>
            <a:r>
              <a:rPr lang="fr-FR" dirty="0" smtClean="0"/>
              <a:t>il y a phénomène de la production des </a:t>
            </a:r>
            <a:r>
              <a:rPr lang="fr-FR" dirty="0" smtClean="0">
                <a:solidFill>
                  <a:srgbClr val="FF0000"/>
                </a:solidFill>
              </a:rPr>
              <a:t>gemmules</a:t>
            </a:r>
          </a:p>
          <a:p>
            <a:pPr lvl="2"/>
            <a:r>
              <a:rPr lang="fr-FR" dirty="0" smtClean="0"/>
              <a:t>Ces gemmules vont être libérées à la fin de l’automne</a:t>
            </a:r>
          </a:p>
          <a:p>
            <a:pPr lvl="2"/>
            <a:r>
              <a:rPr lang="fr-FR" dirty="0" smtClean="0"/>
              <a:t>Les </a:t>
            </a:r>
            <a:r>
              <a:rPr lang="fr-FR" dirty="0" err="1" smtClean="0"/>
              <a:t>archéocytes</a:t>
            </a:r>
            <a:r>
              <a:rPr lang="fr-FR" dirty="0" smtClean="0"/>
              <a:t> quittent l’intérieur des gemmules et se développe en 1 éponge nouvelle.</a:t>
            </a:r>
          </a:p>
        </p:txBody>
      </p:sp>
    </p:spTree>
    <p:extLst>
      <p:ext uri="{BB962C8B-B14F-4D97-AF65-F5344CB8AC3E}">
        <p14:creationId xmlns:p14="http://schemas.microsoft.com/office/powerpoint/2010/main" val="303813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9179"/>
            <a:ext cx="8780869" cy="5952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082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</p:spPr>
        <p:txBody>
          <a:bodyPr>
            <a:normAutofit lnSpcReduction="10000"/>
          </a:bodyPr>
          <a:lstStyle/>
          <a:p>
            <a:pPr lvl="1"/>
            <a:r>
              <a:rPr lang="fr-FR" dirty="0" smtClean="0"/>
              <a:t>Régénération</a:t>
            </a:r>
          </a:p>
          <a:p>
            <a:pPr lvl="2"/>
            <a:r>
              <a:rPr lang="fr-FR" dirty="0" smtClean="0"/>
              <a:t>Des fragments détachés peuvent reformer 1 éponge entière</a:t>
            </a:r>
          </a:p>
          <a:p>
            <a:pPr lvl="2"/>
            <a:r>
              <a:rPr lang="fr-FR" dirty="0" smtClean="0"/>
              <a:t>Cette particularité est utilisée pour permettre la multiplication des éponges de toilette</a:t>
            </a:r>
          </a:p>
          <a:p>
            <a:r>
              <a:rPr lang="fr-FR" b="1" u="sng" dirty="0" smtClean="0"/>
              <a:t>Sexuée</a:t>
            </a:r>
          </a:p>
          <a:p>
            <a:pPr lvl="1"/>
            <a:r>
              <a:rPr lang="fr-FR" dirty="0" smtClean="0"/>
              <a:t>La +part hermaphrodites (éponges siliceuses) quelques </a:t>
            </a:r>
            <a:r>
              <a:rPr lang="fr-FR" dirty="0" err="1" smtClean="0"/>
              <a:t>sp</a:t>
            </a:r>
            <a:r>
              <a:rPr lang="fr-FR" dirty="0" smtClean="0"/>
              <a:t> gonochoriques (éponges calcaires)</a:t>
            </a:r>
          </a:p>
          <a:p>
            <a:pPr lvl="1"/>
            <a:r>
              <a:rPr lang="fr-FR" dirty="0" smtClean="0"/>
              <a:t>Ce groupe n’a pas de véritables gonades, les gonocytes dérivent des </a:t>
            </a:r>
            <a:r>
              <a:rPr lang="fr-FR" dirty="0" err="1" smtClean="0"/>
              <a:t>amoebocytes</a:t>
            </a:r>
            <a:r>
              <a:rPr lang="fr-FR" dirty="0" smtClean="0"/>
              <a:t>, puis sont dispersés dans la </a:t>
            </a:r>
            <a:r>
              <a:rPr lang="fr-FR" dirty="0" err="1" smtClean="0"/>
              <a:t>mésoglée</a:t>
            </a:r>
            <a:endParaRPr lang="fr-FR" dirty="0" smtClean="0"/>
          </a:p>
          <a:p>
            <a:pPr lvl="1"/>
            <a:r>
              <a:rPr lang="fr-FR" dirty="0" smtClean="0"/>
              <a:t>se divisent et donnent des </a:t>
            </a:r>
            <a:r>
              <a:rPr lang="fr-FR" b="1" dirty="0" smtClean="0"/>
              <a:t>spermatogonies</a:t>
            </a:r>
            <a:r>
              <a:rPr lang="fr-FR" dirty="0" smtClean="0"/>
              <a:t> et des </a:t>
            </a:r>
            <a:r>
              <a:rPr lang="fr-FR" b="1" dirty="0" smtClean="0"/>
              <a:t>ovogonies</a:t>
            </a:r>
          </a:p>
          <a:p>
            <a:pPr lvl="1"/>
            <a:r>
              <a:rPr lang="fr-FR" dirty="0" smtClean="0"/>
              <a:t>Les </a:t>
            </a:r>
            <a:r>
              <a:rPr lang="fr-FR" b="1" dirty="0" smtClean="0"/>
              <a:t>spermatozoïdes</a:t>
            </a:r>
            <a:r>
              <a:rPr lang="fr-FR" dirty="0" smtClean="0"/>
              <a:t> sont expulsés par 1 individu et pénètrent dans 1 autre éponge</a:t>
            </a:r>
          </a:p>
        </p:txBody>
      </p:sp>
    </p:spTree>
    <p:extLst>
      <p:ext uri="{BB962C8B-B14F-4D97-AF65-F5344CB8AC3E}">
        <p14:creationId xmlns:p14="http://schemas.microsoft.com/office/powerpoint/2010/main" val="415219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404664"/>
            <a:ext cx="8712968" cy="6336704"/>
          </a:xfrm>
        </p:spPr>
        <p:txBody>
          <a:bodyPr>
            <a:normAutofit/>
          </a:bodyPr>
          <a:lstStyle/>
          <a:p>
            <a:pPr lvl="1"/>
            <a:r>
              <a:rPr lang="fr-FR" dirty="0" smtClean="0"/>
              <a:t>Les choanocytes ayant capturé 1 spermatozoïde deviennent mobiles et transportent les spermatozoïdes à travers la </a:t>
            </a:r>
            <a:r>
              <a:rPr lang="fr-FR" dirty="0" err="1" smtClean="0"/>
              <a:t>mésoglée</a:t>
            </a:r>
            <a:r>
              <a:rPr lang="fr-FR" dirty="0" smtClean="0"/>
              <a:t> où se trouvent les ovules</a:t>
            </a:r>
          </a:p>
          <a:p>
            <a:pPr lvl="1"/>
            <a:r>
              <a:rPr lang="fr-FR" dirty="0" smtClean="0"/>
              <a:t>Après fécondation, l’</a:t>
            </a:r>
            <a:r>
              <a:rPr lang="fr-FR" dirty="0" err="1" smtClean="0"/>
              <a:t>oeuf</a:t>
            </a:r>
            <a:r>
              <a:rPr lang="fr-FR" dirty="0" smtClean="0"/>
              <a:t> se développe dans la </a:t>
            </a:r>
            <a:r>
              <a:rPr lang="fr-FR" dirty="0" err="1" smtClean="0"/>
              <a:t>mésoglée</a:t>
            </a:r>
            <a:r>
              <a:rPr lang="fr-FR" dirty="0" smtClean="0"/>
              <a:t> puis devient 1 larve recouverte de flagelles (</a:t>
            </a:r>
            <a:r>
              <a:rPr lang="fr-FR" b="1" dirty="0" err="1" smtClean="0"/>
              <a:t>amphiblastula</a:t>
            </a:r>
            <a:r>
              <a:rPr lang="fr-FR" dirty="0" smtClean="0"/>
              <a:t> ou </a:t>
            </a:r>
            <a:r>
              <a:rPr lang="fr-FR" b="1" dirty="0" err="1" smtClean="0"/>
              <a:t>parenchymula</a:t>
            </a:r>
            <a:r>
              <a:rPr lang="fr-FR" dirty="0" smtClean="0"/>
              <a:t>) qui est libérée dans le milieu extérieur</a:t>
            </a:r>
          </a:p>
          <a:p>
            <a:pPr lvl="1"/>
            <a:r>
              <a:rPr lang="fr-FR" dirty="0" smtClean="0"/>
              <a:t>La faible proportion de larves qui réussissent à survivre va se fixer sur 1 support et se métamorphoser en éponge adulte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374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8496799" cy="4008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806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fr-FR" sz="4000" b="1" dirty="0" smtClean="0">
                <a:solidFill>
                  <a:srgbClr val="FF0000"/>
                </a:solidFill>
                <a:ea typeface="+mn-ea"/>
                <a:cs typeface="+mn-cs"/>
              </a:rPr>
              <a:t>5-Alimentation </a:t>
            </a:r>
            <a:r>
              <a:rPr lang="fr-FR" sz="4000" b="1" dirty="0">
                <a:solidFill>
                  <a:srgbClr val="FF0000"/>
                </a:solidFill>
                <a:ea typeface="+mn-ea"/>
                <a:cs typeface="+mn-cs"/>
              </a:rPr>
              <a:t>et digestion</a:t>
            </a:r>
            <a:r>
              <a:rPr lang="fr-FR" sz="4000" b="1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fr-FR" sz="4000" b="1" dirty="0">
                <a:solidFill>
                  <a:prstClr val="black"/>
                </a:solidFill>
                <a:ea typeface="+mn-ea"/>
                <a:cs typeface="+mn-cs"/>
              </a:rPr>
            </a:br>
            <a:endParaRPr lang="fr-FR" sz="40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980728"/>
            <a:ext cx="8640960" cy="5544616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Les particules en suspension qui pénètrent dans l'éponge sont filtrées par les choanocytes</a:t>
            </a:r>
          </a:p>
          <a:p>
            <a:r>
              <a:rPr lang="fr-FR" dirty="0" smtClean="0"/>
              <a:t>La digestion est </a:t>
            </a:r>
            <a:r>
              <a:rPr lang="fr-FR" b="1" dirty="0" smtClean="0"/>
              <a:t>intracellulaire</a:t>
            </a:r>
            <a:r>
              <a:rPr lang="fr-FR" dirty="0" smtClean="0"/>
              <a:t>, mais n'a pas lieu dans le choanocyte </a:t>
            </a:r>
          </a:p>
          <a:p>
            <a:r>
              <a:rPr lang="fr-FR" dirty="0" smtClean="0"/>
              <a:t>La vacuole digestive contenant les particules est transférée à 1 </a:t>
            </a:r>
            <a:r>
              <a:rPr lang="fr-FR" dirty="0" err="1" smtClean="0"/>
              <a:t>amibocyte</a:t>
            </a:r>
            <a:endParaRPr lang="fr-FR" dirty="0" smtClean="0"/>
          </a:p>
          <a:p>
            <a:r>
              <a:rPr lang="fr-FR" dirty="0" smtClean="0"/>
              <a:t>C'est à l'intérieur de l'</a:t>
            </a:r>
            <a:r>
              <a:rPr lang="fr-FR" dirty="0" err="1" smtClean="0"/>
              <a:t>amibocyte</a:t>
            </a:r>
            <a:r>
              <a:rPr lang="fr-FR" dirty="0" smtClean="0"/>
              <a:t> que cette vésicule se fusionne à 1 </a:t>
            </a:r>
            <a:r>
              <a:rPr lang="fr-FR" dirty="0" smtClean="0">
                <a:solidFill>
                  <a:srgbClr val="FF0000"/>
                </a:solidFill>
              </a:rPr>
              <a:t>lysosome</a:t>
            </a:r>
            <a:r>
              <a:rPr lang="fr-FR" dirty="0" smtClean="0"/>
              <a:t> et que la digestion a lieu</a:t>
            </a:r>
          </a:p>
          <a:p>
            <a:r>
              <a:rPr lang="fr-FR" dirty="0" smtClean="0"/>
              <a:t>Les éléments nutritifs sont redistribués par les </a:t>
            </a:r>
            <a:r>
              <a:rPr lang="fr-FR" dirty="0" err="1" smtClean="0"/>
              <a:t>amibocytes</a:t>
            </a:r>
            <a:r>
              <a:rPr lang="fr-FR" dirty="0" smtClean="0"/>
              <a:t> qui se déplacent soit vers la paroi </a:t>
            </a:r>
          </a:p>
          <a:p>
            <a:pPr lvl="1"/>
            <a:r>
              <a:rPr lang="fr-FR" dirty="0" smtClean="0"/>
              <a:t>extérieure pour nourrir les cellules du </a:t>
            </a:r>
            <a:r>
              <a:rPr lang="fr-FR" dirty="0" err="1" smtClean="0"/>
              <a:t>pinacoderme</a:t>
            </a:r>
            <a:endParaRPr lang="fr-FR" dirty="0" smtClean="0"/>
          </a:p>
          <a:p>
            <a:pPr lvl="1"/>
            <a:r>
              <a:rPr lang="fr-FR" dirty="0" smtClean="0"/>
              <a:t>interne pour nourrir les choanocytes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892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1012</Words>
  <Application>Microsoft Office PowerPoint</Application>
  <PresentationFormat>Affichage à l'écran (4:3)</PresentationFormat>
  <Paragraphs>107</Paragraphs>
  <Slides>21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Thème Office</vt:lpstr>
      <vt:lpstr>Les métazoaires</vt:lpstr>
      <vt:lpstr>Sous règne des Parazoa.</vt:lpstr>
      <vt:lpstr>1-Caractères généraux</vt:lpstr>
      <vt:lpstr>Présentation PowerPoint</vt:lpstr>
      <vt:lpstr>2-Structure et morphologie</vt:lpstr>
      <vt:lpstr>Présentation PowerPoint</vt:lpstr>
      <vt:lpstr>Présentation PowerPoint</vt:lpstr>
      <vt:lpstr>Présentation PowerPoint</vt:lpstr>
      <vt:lpstr>Présentation PowerPoint</vt:lpstr>
      <vt:lpstr>3-Classification</vt:lpstr>
      <vt:lpstr> 3-1-Eponges calcaires </vt:lpstr>
      <vt:lpstr>Présentation PowerPoint</vt:lpstr>
      <vt:lpstr>Présentation PowerPoint</vt:lpstr>
      <vt:lpstr>3-2-Hexactinellides</vt:lpstr>
      <vt:lpstr>3-3-les Démosponges</vt:lpstr>
      <vt:lpstr>4-Reproduction</vt:lpstr>
      <vt:lpstr>Présentation PowerPoint</vt:lpstr>
      <vt:lpstr>Présentation PowerPoint</vt:lpstr>
      <vt:lpstr>Présentation PowerPoint</vt:lpstr>
      <vt:lpstr>Présentation PowerPoint</vt:lpstr>
      <vt:lpstr>5-Alimentation et digestion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métazoaires</dc:title>
  <dc:creator>LENOVO</dc:creator>
  <cp:lastModifiedBy>LENOVO</cp:lastModifiedBy>
  <cp:revision>6</cp:revision>
  <dcterms:created xsi:type="dcterms:W3CDTF">2024-11-16T10:43:50Z</dcterms:created>
  <dcterms:modified xsi:type="dcterms:W3CDTF">2025-11-22T10:35:34Z</dcterms:modified>
</cp:coreProperties>
</file>