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5" r:id="rId9"/>
    <p:sldId id="262" r:id="rId10"/>
    <p:sldId id="264" r:id="rId11"/>
    <p:sldId id="266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9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44673-8AE6-4DC5-9D03-A36FAFEEFEC9}" type="datetimeFigureOut">
              <a:rPr lang="fr-FR" smtClean="0"/>
              <a:t>30/11/2024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F969-8D9E-4D5B-9F7B-4FC5961141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247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44673-8AE6-4DC5-9D03-A36FAFEEFEC9}" type="datetimeFigureOut">
              <a:rPr lang="fr-FR" smtClean="0"/>
              <a:t>30/11/2024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F969-8D9E-4D5B-9F7B-4FC5961141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9767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44673-8AE6-4DC5-9D03-A36FAFEEFEC9}" type="datetimeFigureOut">
              <a:rPr lang="fr-FR" smtClean="0"/>
              <a:t>30/11/2024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F969-8D9E-4D5B-9F7B-4FC5961141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5730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44673-8AE6-4DC5-9D03-A36FAFEEFEC9}" type="datetimeFigureOut">
              <a:rPr lang="fr-FR" smtClean="0"/>
              <a:t>30/11/2024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F969-8D9E-4D5B-9F7B-4FC5961141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4334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44673-8AE6-4DC5-9D03-A36FAFEEFEC9}" type="datetimeFigureOut">
              <a:rPr lang="fr-FR" smtClean="0"/>
              <a:t>30/11/2024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F969-8D9E-4D5B-9F7B-4FC5961141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3994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44673-8AE6-4DC5-9D03-A36FAFEEFEC9}" type="datetimeFigureOut">
              <a:rPr lang="fr-FR" smtClean="0"/>
              <a:t>30/11/2024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F969-8D9E-4D5B-9F7B-4FC5961141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7703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44673-8AE6-4DC5-9D03-A36FAFEEFEC9}" type="datetimeFigureOut">
              <a:rPr lang="fr-FR" smtClean="0"/>
              <a:t>30/11/2024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F969-8D9E-4D5B-9F7B-4FC5961141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1425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44673-8AE6-4DC5-9D03-A36FAFEEFEC9}" type="datetimeFigureOut">
              <a:rPr lang="fr-FR" smtClean="0"/>
              <a:t>30/11/2024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F969-8D9E-4D5B-9F7B-4FC5961141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2380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44673-8AE6-4DC5-9D03-A36FAFEEFEC9}" type="datetimeFigureOut">
              <a:rPr lang="fr-FR" smtClean="0"/>
              <a:t>30/11/2024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F969-8D9E-4D5B-9F7B-4FC5961141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0889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44673-8AE6-4DC5-9D03-A36FAFEEFEC9}" type="datetimeFigureOut">
              <a:rPr lang="fr-FR" smtClean="0"/>
              <a:t>30/11/2024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F969-8D9E-4D5B-9F7B-4FC5961141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1294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44673-8AE6-4DC5-9D03-A36FAFEEFEC9}" type="datetimeFigureOut">
              <a:rPr lang="fr-FR" smtClean="0"/>
              <a:t>30/11/2024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F969-8D9E-4D5B-9F7B-4FC5961141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8879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744673-8AE6-4DC5-9D03-A36FAFEEFEC9}" type="datetimeFigureOut">
              <a:rPr lang="fr-FR" smtClean="0"/>
              <a:t>30/11/2024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08F969-8D9E-4D5B-9F7B-4FC5961141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1728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b="1" i="0" u="none" strike="noStrike" baseline="0" dirty="0" smtClean="0">
                <a:latin typeface="TimesNewRomanPS-BoldMT"/>
              </a:rPr>
              <a:t>Phylum des cténaires (</a:t>
            </a:r>
            <a:r>
              <a:rPr lang="fr-FR" b="1" i="0" u="none" strike="noStrike" baseline="0" dirty="0" err="1" smtClean="0">
                <a:latin typeface="TimesNewRomanPS-BoldMT"/>
              </a:rPr>
              <a:t>Ctenos</a:t>
            </a:r>
            <a:r>
              <a:rPr lang="fr-FR" b="1" i="0" u="none" strike="noStrike" baseline="0" dirty="0" smtClean="0">
                <a:latin typeface="TimesNewRomanPS-BoldMT"/>
              </a:rPr>
              <a:t> = peigne)</a:t>
            </a:r>
            <a:br>
              <a:rPr lang="fr-FR" b="1" i="0" u="none" strike="noStrike" baseline="0" dirty="0" smtClean="0">
                <a:latin typeface="TimesNewRomanPS-BoldMT"/>
              </a:rPr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sz="4000" b="1" dirty="0">
                <a:solidFill>
                  <a:prstClr val="black"/>
                </a:solidFill>
                <a:latin typeface="TimesNewRomanPS-BoldMT"/>
                <a:ea typeface="+mj-ea"/>
                <a:cs typeface="+mj-cs"/>
              </a:rPr>
              <a:t>1- Caractères généraux des cténaires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458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188640"/>
            <a:ext cx="8928992" cy="6480720"/>
          </a:xfrm>
        </p:spPr>
        <p:txBody>
          <a:bodyPr>
            <a:normAutofit fontScale="85000" lnSpcReduction="20000"/>
          </a:bodyPr>
          <a:lstStyle/>
          <a:p>
            <a:r>
              <a:rPr lang="fr-FR" b="0" i="0" u="none" strike="noStrike" baseline="0" dirty="0" smtClean="0">
                <a:latin typeface="TimesNewRomanPSMT"/>
              </a:rPr>
              <a:t>Marins, pélagiques, libres , transparents, gélatineux, bioluminescents, carnivores, solitaires, hermaphrodites</a:t>
            </a:r>
          </a:p>
          <a:p>
            <a:r>
              <a:rPr lang="fr-FR" b="0" i="0" u="none" strike="noStrike" baseline="0" dirty="0" smtClean="0">
                <a:latin typeface="TimesNewRomanPSMT"/>
              </a:rPr>
              <a:t>Animaux de petite taille, pas facile à observer</a:t>
            </a:r>
          </a:p>
          <a:p>
            <a:r>
              <a:rPr lang="fr-FR" b="0" i="0" u="none" strike="noStrike" baseline="0" dirty="0" smtClean="0">
                <a:latin typeface="TimesNewRomanPSMT"/>
              </a:rPr>
              <a:t>Bouche +, anus-</a:t>
            </a:r>
          </a:p>
          <a:p>
            <a:r>
              <a:rPr lang="fr-FR" b="0" i="0" u="none" strike="noStrike" baseline="0" dirty="0" smtClean="0">
                <a:latin typeface="TimesNewRomanPSMT"/>
              </a:rPr>
              <a:t>Ectoblaste </a:t>
            </a:r>
            <a:r>
              <a:rPr lang="fr-FR" b="0" i="0" u="none" strike="noStrike" baseline="0" dirty="0" err="1" smtClean="0">
                <a:latin typeface="TimesNewRomanPSMT"/>
              </a:rPr>
              <a:t>unistratifiés</a:t>
            </a:r>
            <a:r>
              <a:rPr lang="fr-FR" b="0" i="0" u="none" strike="noStrike" baseline="0" dirty="0" smtClean="0">
                <a:latin typeface="TimesNewRomanPSMT"/>
              </a:rPr>
              <a:t> avec cellules</a:t>
            </a:r>
          </a:p>
          <a:p>
            <a:pPr lvl="1"/>
            <a:r>
              <a:rPr lang="fr-FR" b="0" i="0" u="none" strike="noStrike" baseline="0" dirty="0" smtClean="0">
                <a:latin typeface="TimesNewRomanPSMT"/>
              </a:rPr>
              <a:t>Caractéristiques à propriétés </a:t>
            </a:r>
            <a:r>
              <a:rPr lang="fr-FR" b="1" i="0" u="none" strike="noStrike" baseline="0" dirty="0" smtClean="0">
                <a:latin typeface="TimesNewRomanPS-BoldMT"/>
              </a:rPr>
              <a:t>adhésive</a:t>
            </a:r>
            <a:r>
              <a:rPr lang="fr-FR" b="0" i="0" u="none" strike="noStrike" baseline="0" dirty="0" smtClean="0">
                <a:latin typeface="TimesNewRomanPSMT"/>
              </a:rPr>
              <a:t>: </a:t>
            </a:r>
            <a:r>
              <a:rPr lang="fr-FR" b="1" i="0" u="none" strike="noStrike" baseline="0" dirty="0" err="1" smtClean="0">
                <a:latin typeface="TimesNewRomanPS-BoldMT"/>
              </a:rPr>
              <a:t>colloblastes</a:t>
            </a:r>
            <a:r>
              <a:rPr lang="fr-FR" b="1" i="0" u="none" strike="noStrike" baseline="0" dirty="0" smtClean="0">
                <a:latin typeface="TimesNewRomanPS-BoldMT"/>
              </a:rPr>
              <a:t> </a:t>
            </a:r>
          </a:p>
          <a:p>
            <a:pPr lvl="1"/>
            <a:r>
              <a:rPr lang="fr-FR" b="0" i="0" u="none" strike="noStrike" baseline="0" dirty="0" smtClean="0">
                <a:latin typeface="TimesNewRomanPSMT"/>
              </a:rPr>
              <a:t>ciliées ou palettes natatoires vibratiles disposées en 8 rangées longitudinales: </a:t>
            </a:r>
            <a:r>
              <a:rPr lang="fr-FR" b="0" i="0" u="none" strike="noStrike" baseline="0" dirty="0" err="1" smtClean="0">
                <a:latin typeface="TimesNewRomanPSMT"/>
              </a:rPr>
              <a:t>Cténidies</a:t>
            </a:r>
            <a:endParaRPr lang="fr-FR" b="0" i="0" u="none" strike="noStrike" baseline="0" dirty="0" smtClean="0">
              <a:latin typeface="TimesNewRomanPSMT"/>
            </a:endParaRPr>
          </a:p>
          <a:p>
            <a:r>
              <a:rPr lang="fr-FR" b="0" i="0" u="none" strike="noStrike" baseline="0" dirty="0" smtClean="0">
                <a:latin typeface="TimesNewRomanPSMT"/>
              </a:rPr>
              <a:t>endoblaste limite 1 cavité </a:t>
            </a:r>
            <a:r>
              <a:rPr lang="fr-FR" b="0" i="0" u="none" strike="noStrike" baseline="0" dirty="0" err="1" smtClean="0">
                <a:latin typeface="TimesNewRomanPSMT"/>
              </a:rPr>
              <a:t>gastrale</a:t>
            </a:r>
            <a:r>
              <a:rPr lang="fr-FR" b="0" i="0" u="none" strike="noStrike" baseline="0" dirty="0" smtClean="0">
                <a:latin typeface="TimesNewRomanPSMT"/>
              </a:rPr>
              <a:t> complexe ou cavité gastro-vasculaire à fonction digestive et respiratoire</a:t>
            </a:r>
          </a:p>
          <a:p>
            <a:r>
              <a:rPr lang="fr-FR" b="0" i="0" u="none" strike="noStrike" baseline="0" dirty="0" smtClean="0">
                <a:latin typeface="TimesNewRomanPSMT"/>
              </a:rPr>
              <a:t>pôle aboral avec  statocyste = organe d’équilibration, pôle oral avec bouche</a:t>
            </a:r>
          </a:p>
          <a:p>
            <a:r>
              <a:rPr lang="fr-FR" b="0" i="0" u="none" strike="noStrike" baseline="0" dirty="0" err="1" smtClean="0">
                <a:latin typeface="TimesNewRomanPSMT"/>
              </a:rPr>
              <a:t>Mésoglée</a:t>
            </a:r>
            <a:endParaRPr lang="fr-FR" b="0" i="0" u="none" strike="noStrike" baseline="0" dirty="0" smtClean="0">
              <a:latin typeface="TimesNewRomanPSMT"/>
            </a:endParaRPr>
          </a:p>
          <a:p>
            <a:pPr lvl="1"/>
            <a:r>
              <a:rPr lang="fr-FR" b="0" i="0" u="none" strike="noStrike" baseline="0" dirty="0" smtClean="0">
                <a:latin typeface="TimesNewRomanPSMT"/>
              </a:rPr>
              <a:t>épaisse </a:t>
            </a:r>
          </a:p>
          <a:p>
            <a:pPr lvl="1"/>
            <a:r>
              <a:rPr lang="fr-FR" b="0" i="0" u="none" strike="noStrike" baseline="0" dirty="0" smtClean="0">
                <a:latin typeface="TimesNewRomanPSMT"/>
              </a:rPr>
              <a:t>contenant de nombreuses cellules contractiles d’origine ectodermique constituant 1 véritable musculature </a:t>
            </a:r>
            <a:r>
              <a:rPr lang="fr-FR" b="0" i="0" u="none" strike="noStrike" baseline="0" dirty="0" err="1" smtClean="0">
                <a:latin typeface="TimesNewRomanPSMT"/>
              </a:rPr>
              <a:t>mésogléenne</a:t>
            </a:r>
            <a:endParaRPr lang="fr-FR" b="0" i="0" u="none" strike="noStrike" baseline="0" dirty="0" smtClean="0">
              <a:latin typeface="TimesNewRomanPSMT"/>
            </a:endParaRP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3044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476672"/>
            <a:ext cx="8640960" cy="6264696"/>
          </a:xfrm>
        </p:spPr>
        <p:txBody>
          <a:bodyPr>
            <a:normAutofit fontScale="62500" lnSpcReduction="20000"/>
          </a:bodyPr>
          <a:lstStyle/>
          <a:p>
            <a:pPr lvl="0" algn="just">
              <a:lnSpc>
                <a:spcPct val="150000"/>
              </a:lnSpc>
              <a:buFont typeface="Arial"/>
              <a:buChar char="•"/>
              <a:tabLst>
                <a:tab pos="457200" algn="l"/>
              </a:tabLst>
            </a:pPr>
            <a:r>
              <a:rPr lang="fr-FR" sz="35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larve présentent 1 ébauche de mésoderme vrai</a:t>
            </a:r>
          </a:p>
          <a:p>
            <a:pPr lvl="0" algn="just">
              <a:lnSpc>
                <a:spcPct val="150000"/>
              </a:lnSpc>
              <a:buFont typeface="Arial"/>
              <a:buChar char="•"/>
              <a:tabLst>
                <a:tab pos="457200" algn="l"/>
              </a:tabLst>
            </a:pPr>
            <a:r>
              <a:rPr lang="fr-FR" sz="35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forme très variées: ovoïde, rubané ou en cloche</a:t>
            </a:r>
          </a:p>
          <a:p>
            <a:pPr lvl="0" algn="just">
              <a:lnSpc>
                <a:spcPct val="150000"/>
              </a:lnSpc>
              <a:buFont typeface="Arial"/>
              <a:buChar char="•"/>
              <a:tabLst>
                <a:tab pos="457200" algn="l"/>
              </a:tabLst>
            </a:pPr>
            <a:r>
              <a:rPr lang="fr-FR" sz="35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symétrie </a:t>
            </a:r>
            <a:r>
              <a:rPr lang="fr-FR" sz="35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bilatérale fondamentale</a:t>
            </a:r>
          </a:p>
          <a:p>
            <a:pPr lvl="0" algn="just">
              <a:lnSpc>
                <a:spcPct val="150000"/>
              </a:lnSpc>
              <a:buFont typeface="Arial"/>
              <a:buChar char="•"/>
              <a:tabLst>
                <a:tab pos="457200" algn="l"/>
              </a:tabLst>
            </a:pPr>
            <a:r>
              <a:rPr lang="fr-FR" sz="35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ressemblent à des peignes</a:t>
            </a:r>
          </a:p>
          <a:p>
            <a:pPr lvl="0" algn="just">
              <a:lnSpc>
                <a:spcPct val="150000"/>
              </a:lnSpc>
              <a:buFont typeface="Arial"/>
              <a:buChar char="•"/>
              <a:tabLst>
                <a:tab pos="457200" algn="l"/>
              </a:tabLst>
            </a:pPr>
            <a:r>
              <a:rPr lang="fr-FR" sz="35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Portent des  tentacules ramifiés:  capture des proies</a:t>
            </a:r>
          </a:p>
          <a:p>
            <a:pPr lvl="0" algn="just">
              <a:lnSpc>
                <a:spcPct val="150000"/>
              </a:lnSpc>
              <a:buFont typeface="Arial"/>
              <a:buChar char="•"/>
              <a:tabLst>
                <a:tab pos="457200" algn="l"/>
              </a:tabLst>
            </a:pPr>
            <a:r>
              <a:rPr lang="fr-FR" sz="35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Appareil excréteur –</a:t>
            </a:r>
          </a:p>
          <a:p>
            <a:pPr lvl="0" algn="just">
              <a:lnSpc>
                <a:spcPct val="150000"/>
              </a:lnSpc>
              <a:buFont typeface="Arial"/>
              <a:buChar char="•"/>
              <a:tabLst>
                <a:tab pos="457200" algn="l"/>
              </a:tabLst>
            </a:pPr>
            <a:r>
              <a:rPr lang="fr-FR" sz="35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système </a:t>
            </a:r>
            <a:r>
              <a:rPr lang="fr-FR" sz="35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nerveux </a:t>
            </a:r>
            <a:r>
              <a:rPr lang="fr-FR" sz="35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simple</a:t>
            </a:r>
          </a:p>
          <a:p>
            <a:pPr lvl="0" algn="just">
              <a:lnSpc>
                <a:spcPct val="150000"/>
              </a:lnSpc>
              <a:buFont typeface="Arial"/>
              <a:buChar char="•"/>
              <a:tabLst>
                <a:tab pos="457200" algn="l"/>
              </a:tabLst>
            </a:pPr>
            <a:r>
              <a:rPr lang="fr-FR" dirty="0" smtClean="0">
                <a:effectLst/>
                <a:latin typeface="Times New Roman"/>
                <a:ea typeface="Calibri"/>
                <a:cs typeface="Times New Roman"/>
              </a:rPr>
              <a:t>Initiation d’1 tube digestif bilatéral aplati</a:t>
            </a:r>
          </a:p>
          <a:p>
            <a:pPr lvl="0">
              <a:lnSpc>
                <a:spcPct val="115000"/>
              </a:lnSpc>
              <a:spcAft>
                <a:spcPts val="1000"/>
              </a:spcAft>
              <a:buFont typeface="Arial"/>
              <a:buChar char="•"/>
              <a:tabLst>
                <a:tab pos="457200" algn="l"/>
              </a:tabLst>
            </a:pPr>
            <a:r>
              <a:rPr lang="fr-FR" dirty="0" smtClean="0">
                <a:effectLst/>
                <a:latin typeface="Times New Roman"/>
                <a:ea typeface="Calibri"/>
                <a:cs typeface="Times New Roman"/>
              </a:rPr>
              <a:t>L’organisme type est le </a:t>
            </a:r>
            <a:r>
              <a:rPr lang="fr-FR" dirty="0" err="1" smtClean="0">
                <a:effectLst/>
                <a:latin typeface="Times New Roman"/>
                <a:ea typeface="Calibri"/>
                <a:cs typeface="Times New Roman"/>
              </a:rPr>
              <a:t>cydippe</a:t>
            </a:r>
            <a:endParaRPr lang="fr-FR" dirty="0" smtClean="0">
              <a:effectLst/>
              <a:latin typeface="Times New Roman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Font typeface="Arial"/>
              <a:buChar char="•"/>
              <a:tabLst>
                <a:tab pos="457200" algn="l"/>
              </a:tabLst>
            </a:pPr>
            <a:r>
              <a:rPr lang="fr-FR" sz="2800" dirty="0" smtClean="0">
                <a:ea typeface="Calibri"/>
                <a:cs typeface="Times New Roman"/>
              </a:rPr>
              <a:t>Particulièrement abondants / tropiques et les 2 pôles</a:t>
            </a:r>
          </a:p>
          <a:p>
            <a:pPr lvl="0">
              <a:lnSpc>
                <a:spcPct val="115000"/>
              </a:lnSpc>
              <a:spcAft>
                <a:spcPts val="1000"/>
              </a:spcAft>
              <a:buFont typeface="Arial"/>
              <a:buChar char="•"/>
              <a:tabLst>
                <a:tab pos="457200" algn="l"/>
              </a:tabLst>
            </a:pPr>
            <a:r>
              <a:rPr lang="fr-FR" sz="2800" dirty="0" smtClean="0">
                <a:ea typeface="Calibri"/>
                <a:cs typeface="Times New Roman"/>
              </a:rPr>
              <a:t>Dérivent dans les courants à la surface de tous les océans du globe (jusqu’à 4000 m)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1078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04690"/>
            <a:ext cx="5544616" cy="6372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6575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476672"/>
            <a:ext cx="8568952" cy="626469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fr-FR" sz="4400" b="1" dirty="0" smtClean="0"/>
              <a:t>                                                    Locomotion</a:t>
            </a:r>
            <a:r>
              <a:rPr lang="fr-FR" dirty="0" smtClean="0"/>
              <a:t> </a:t>
            </a:r>
          </a:p>
          <a:p>
            <a:r>
              <a:rPr lang="fr-FR" dirty="0" smtClean="0"/>
              <a:t> Se laissent porter par les courants</a:t>
            </a:r>
          </a:p>
          <a:p>
            <a:r>
              <a:rPr lang="fr-FR" dirty="0" smtClean="0"/>
              <a:t> Se déplacent grâce aux battements synchronisés de leurs peignes caractéristiques de l’</a:t>
            </a:r>
            <a:r>
              <a:rPr lang="fr-FR" dirty="0" err="1" smtClean="0"/>
              <a:t>sp</a:t>
            </a:r>
            <a:r>
              <a:rPr lang="fr-FR" dirty="0" smtClean="0"/>
              <a:t> </a:t>
            </a:r>
          </a:p>
          <a:p>
            <a:r>
              <a:rPr lang="fr-FR" dirty="0" smtClean="0"/>
              <a:t>Leurs cils en mouvement diffractent la lumière ils semblent donc scintiller </a:t>
            </a:r>
          </a:p>
          <a:p>
            <a:pPr marL="0" indent="0">
              <a:buNone/>
            </a:pPr>
            <a:r>
              <a:rPr lang="fr-FR" sz="4400" b="1" dirty="0" smtClean="0"/>
              <a:t>                                                     Alimentation</a:t>
            </a:r>
          </a:p>
          <a:p>
            <a:r>
              <a:rPr lang="fr-FR" dirty="0" smtClean="0"/>
              <a:t>carnivores: capables de manger des organismes aussi ou + grands qu’eux (macrophages) ou + petits  (microphages), zooplancton et autres cténaires</a:t>
            </a:r>
          </a:p>
          <a:p>
            <a:r>
              <a:rPr lang="fr-FR" dirty="0" smtClean="0"/>
              <a:t>Le </a:t>
            </a:r>
            <a:r>
              <a:rPr lang="fr-FR" dirty="0" err="1" smtClean="0"/>
              <a:t>béroé</a:t>
            </a:r>
            <a:r>
              <a:rPr lang="fr-FR" dirty="0" smtClean="0"/>
              <a:t> mange ses congénères</a:t>
            </a:r>
          </a:p>
          <a:p>
            <a:r>
              <a:rPr lang="fr-FR" dirty="0" err="1" smtClean="0"/>
              <a:t>colloblastes</a:t>
            </a:r>
            <a:r>
              <a:rPr lang="fr-FR" dirty="0" smtClean="0"/>
              <a:t> attrapent la nourriture et la ramènent grâce aux tentacules jusqu’à la bouche </a:t>
            </a:r>
          </a:p>
          <a:p>
            <a:pPr marL="0" indent="0">
              <a:buNone/>
            </a:pPr>
            <a:r>
              <a:rPr lang="fr-FR" sz="5100" b="1" dirty="0" smtClean="0"/>
              <a:t>                                                Reproduction</a:t>
            </a:r>
          </a:p>
          <a:p>
            <a:r>
              <a:rPr lang="fr-FR" dirty="0" smtClean="0"/>
              <a:t>Sexuée (Hermaphrodites)</a:t>
            </a:r>
          </a:p>
          <a:p>
            <a:r>
              <a:rPr lang="fr-FR" dirty="0" smtClean="0"/>
              <a:t>Fécondation externe (Emission des gamètes dans l’eau)</a:t>
            </a:r>
          </a:p>
          <a:p>
            <a:r>
              <a:rPr lang="fr-FR" dirty="0" smtClean="0"/>
              <a:t>larve se développe sur le fond avant de  devenir pélagique </a:t>
            </a:r>
          </a:p>
          <a:p>
            <a:r>
              <a:rPr lang="fr-FR" dirty="0" smtClean="0"/>
              <a:t>Asexuée </a:t>
            </a:r>
          </a:p>
          <a:p>
            <a:pPr lvl="1"/>
            <a:r>
              <a:rPr lang="fr-FR" dirty="0" smtClean="0"/>
              <a:t>Lacération d’une partie du corps</a:t>
            </a:r>
          </a:p>
          <a:p>
            <a:pPr lvl="1"/>
            <a:r>
              <a:rPr lang="fr-FR" dirty="0" smtClean="0"/>
              <a:t>Régénération. </a:t>
            </a:r>
          </a:p>
          <a:p>
            <a:pPr marL="0" indent="0">
              <a:buNone/>
            </a:pPr>
            <a:r>
              <a:rPr lang="fr-FR" sz="5100" b="1" dirty="0" smtClean="0"/>
              <a:t>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09581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2-Systématique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 smtClean="0"/>
              <a:t>presque 150  </a:t>
            </a:r>
            <a:r>
              <a:rPr lang="fr-FR" dirty="0" err="1" smtClean="0"/>
              <a:t>sp</a:t>
            </a:r>
            <a:endParaRPr lang="fr-FR" dirty="0" smtClean="0"/>
          </a:p>
          <a:p>
            <a:r>
              <a:rPr lang="fr-FR" dirty="0" smtClean="0"/>
              <a:t>basée sur la + ou - de tentacules</a:t>
            </a:r>
          </a:p>
          <a:p>
            <a:r>
              <a:rPr lang="fr-FR" dirty="0" smtClean="0"/>
              <a:t>2 </a:t>
            </a:r>
            <a:r>
              <a:rPr lang="fr-FR" dirty="0" err="1" smtClean="0"/>
              <a:t>classes:Tentaculata</a:t>
            </a:r>
            <a:r>
              <a:rPr lang="fr-FR" dirty="0" smtClean="0"/>
              <a:t> et </a:t>
            </a:r>
            <a:r>
              <a:rPr lang="fr-FR" dirty="0" err="1" smtClean="0"/>
              <a:t>Atentaculata</a:t>
            </a:r>
            <a:r>
              <a:rPr lang="fr-FR" dirty="0" smtClean="0"/>
              <a:t>=</a:t>
            </a:r>
            <a:r>
              <a:rPr lang="fr-FR" dirty="0" err="1" smtClean="0"/>
              <a:t>Nuda</a:t>
            </a:r>
            <a:endParaRPr lang="fr-FR" dirty="0" smtClean="0"/>
          </a:p>
          <a:p>
            <a:r>
              <a:rPr lang="fr-FR" dirty="0" smtClean="0"/>
              <a:t>Cl1: </a:t>
            </a:r>
            <a:r>
              <a:rPr lang="fr-FR" dirty="0" err="1" smtClean="0"/>
              <a:t>Tentaculata</a:t>
            </a:r>
            <a:endParaRPr lang="fr-FR" dirty="0" smtClean="0"/>
          </a:p>
          <a:p>
            <a:pPr lvl="1"/>
            <a:r>
              <a:rPr lang="fr-FR" dirty="0" smtClean="0"/>
              <a:t>2 tentacules rétractiles</a:t>
            </a:r>
          </a:p>
          <a:p>
            <a:pPr lvl="1"/>
            <a:r>
              <a:rPr lang="fr-FR" dirty="0" smtClean="0"/>
              <a:t>Plusieurs ordres parmi lesquels: </a:t>
            </a:r>
            <a:r>
              <a:rPr lang="fr-FR" dirty="0" err="1" smtClean="0"/>
              <a:t>Cydippida</a:t>
            </a:r>
            <a:r>
              <a:rPr lang="fr-FR" dirty="0" smtClean="0"/>
              <a:t>, </a:t>
            </a:r>
            <a:r>
              <a:rPr lang="fr-FR" dirty="0" err="1" smtClean="0"/>
              <a:t>Cestida</a:t>
            </a:r>
            <a:endParaRPr lang="fr-FR" dirty="0" smtClean="0"/>
          </a:p>
          <a:p>
            <a:pPr lvl="1"/>
            <a:r>
              <a:rPr lang="fr-FR" dirty="0" smtClean="0"/>
              <a:t>O1: </a:t>
            </a:r>
            <a:r>
              <a:rPr lang="fr-FR" dirty="0" err="1" smtClean="0"/>
              <a:t>Cydippida</a:t>
            </a:r>
            <a:r>
              <a:rPr lang="fr-FR" dirty="0" smtClean="0"/>
              <a:t> </a:t>
            </a:r>
          </a:p>
          <a:p>
            <a:pPr lvl="1"/>
            <a:r>
              <a:rPr lang="fr-FR" dirty="0" err="1" smtClean="0"/>
              <a:t>Exp</a:t>
            </a:r>
            <a:r>
              <a:rPr lang="fr-FR" dirty="0" smtClean="0"/>
              <a:t>: </a:t>
            </a:r>
            <a:r>
              <a:rPr lang="fr-FR" dirty="0" err="1" smtClean="0"/>
              <a:t>Pleurobrachia</a:t>
            </a:r>
            <a:r>
              <a:rPr lang="fr-FR" dirty="0" smtClean="0"/>
              <a:t> </a:t>
            </a:r>
            <a:r>
              <a:rPr lang="fr-FR" dirty="0" err="1" smtClean="0"/>
              <a:t>pileus</a:t>
            </a:r>
            <a:r>
              <a:rPr lang="fr-FR" dirty="0" smtClean="0"/>
              <a:t> = groseille de mer</a:t>
            </a:r>
          </a:p>
          <a:p>
            <a:pPr lvl="1"/>
            <a:r>
              <a:rPr lang="fr-FR" dirty="0" smtClean="0"/>
              <a:t>O2: </a:t>
            </a:r>
            <a:r>
              <a:rPr lang="fr-FR" dirty="0" err="1" smtClean="0"/>
              <a:t>Cestida</a:t>
            </a:r>
            <a:endParaRPr lang="fr-FR" dirty="0" smtClean="0"/>
          </a:p>
          <a:p>
            <a:pPr lvl="1"/>
            <a:r>
              <a:rPr lang="fr-FR" dirty="0" err="1" smtClean="0"/>
              <a:t>Exp</a:t>
            </a:r>
            <a:r>
              <a:rPr lang="fr-FR" dirty="0" smtClean="0"/>
              <a:t>: </a:t>
            </a:r>
            <a:r>
              <a:rPr lang="fr-FR" dirty="0" err="1" smtClean="0"/>
              <a:t>Cestus</a:t>
            </a:r>
            <a:r>
              <a:rPr lang="fr-FR" dirty="0" smtClean="0"/>
              <a:t> </a:t>
            </a:r>
            <a:r>
              <a:rPr lang="fr-FR" dirty="0" err="1" smtClean="0"/>
              <a:t>veneris</a:t>
            </a:r>
            <a:r>
              <a:rPr lang="fr-FR" dirty="0" smtClean="0"/>
              <a:t> = Ceinture de Vénus</a:t>
            </a:r>
          </a:p>
          <a:p>
            <a:r>
              <a:rPr lang="fr-FR" dirty="0" smtClean="0"/>
              <a:t>Cl2: </a:t>
            </a:r>
            <a:r>
              <a:rPr lang="fr-FR" dirty="0" err="1" smtClean="0"/>
              <a:t>Nuda</a:t>
            </a:r>
            <a:endParaRPr lang="fr-FR" dirty="0" smtClean="0"/>
          </a:p>
          <a:p>
            <a:pPr lvl="1"/>
            <a:r>
              <a:rPr lang="fr-FR" dirty="0" smtClean="0"/>
              <a:t>dépourvus de tentacules</a:t>
            </a:r>
          </a:p>
          <a:p>
            <a:pPr lvl="1"/>
            <a:r>
              <a:rPr lang="fr-FR" dirty="0" err="1" smtClean="0"/>
              <a:t>Exp</a:t>
            </a:r>
            <a:r>
              <a:rPr lang="fr-FR" dirty="0" smtClean="0"/>
              <a:t>: </a:t>
            </a:r>
            <a:r>
              <a:rPr lang="fr-FR" dirty="0" err="1" smtClean="0"/>
              <a:t>Beroe</a:t>
            </a:r>
            <a:r>
              <a:rPr lang="fr-FR" dirty="0" smtClean="0"/>
              <a:t> </a:t>
            </a:r>
            <a:r>
              <a:rPr lang="fr-FR" dirty="0" err="1" smtClean="0"/>
              <a:t>ovata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33374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Cestus</a:t>
            </a:r>
            <a:r>
              <a:rPr lang="fr-FR" dirty="0" smtClean="0"/>
              <a:t> </a:t>
            </a:r>
            <a:r>
              <a:rPr lang="fr-FR" dirty="0" err="1" smtClean="0"/>
              <a:t>veneris</a:t>
            </a:r>
            <a:endParaRPr lang="fr-F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8453725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6" y="188640"/>
            <a:ext cx="2886075" cy="260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6378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Ceinture de Vénus </a:t>
            </a:r>
            <a:endParaRPr lang="fr-F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916832"/>
            <a:ext cx="6270305" cy="4307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0800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107" y="134013"/>
            <a:ext cx="3744416" cy="6144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61" y="692696"/>
            <a:ext cx="4216518" cy="28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1419126" y="5949280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err="1" smtClean="0"/>
              <a:t>Beroe</a:t>
            </a:r>
            <a:r>
              <a:rPr lang="fr-FR" sz="3600" dirty="0" smtClean="0"/>
              <a:t> </a:t>
            </a:r>
            <a:r>
              <a:rPr lang="fr-FR" sz="3600" dirty="0" err="1" smtClean="0"/>
              <a:t>ovata</a:t>
            </a:r>
            <a:endParaRPr lang="fr-FR" sz="36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03" y="3587318"/>
            <a:ext cx="3429109" cy="250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492896"/>
            <a:ext cx="2335213" cy="171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7132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3870258" cy="4109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634" y="548679"/>
            <a:ext cx="4252821" cy="4045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660232" y="4941168"/>
            <a:ext cx="1219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 smtClean="0"/>
              <a:t>Colloblaste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992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029611"/>
            <a:ext cx="4519078" cy="3629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411760" y="5229200"/>
            <a:ext cx="36894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Groseille de mer </a:t>
            </a:r>
            <a:r>
              <a:rPr lang="fr-FR" dirty="0" err="1" smtClean="0"/>
              <a:t>Pleurobrachia</a:t>
            </a:r>
            <a:r>
              <a:rPr lang="fr-FR" dirty="0" smtClean="0"/>
              <a:t> </a:t>
            </a:r>
            <a:r>
              <a:rPr lang="fr-FR" dirty="0" err="1" smtClean="0"/>
              <a:t>pileus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630654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366</Words>
  <Application>Microsoft Office PowerPoint</Application>
  <PresentationFormat>Affichage à l'écran (4:3)</PresentationFormat>
  <Paragraphs>60</Paragraphs>
  <Slides>11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Thème Office</vt:lpstr>
      <vt:lpstr>Phylum des cténaires (Ctenos = peigne) </vt:lpstr>
      <vt:lpstr>Présentation PowerPoint</vt:lpstr>
      <vt:lpstr>Présentation PowerPoint</vt:lpstr>
      <vt:lpstr>Présentation PowerPoint</vt:lpstr>
      <vt:lpstr>Présentation PowerPoint</vt:lpstr>
      <vt:lpstr>2-Systématique </vt:lpstr>
      <vt:lpstr>Cestus veneris</vt:lpstr>
      <vt:lpstr>Ceinture de Vénus 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Phylum des cténaires (Ctenos = peigne) </dc:title>
  <dc:creator>LENOVO</dc:creator>
  <cp:lastModifiedBy>LENOVO</cp:lastModifiedBy>
  <cp:revision>6</cp:revision>
  <dcterms:created xsi:type="dcterms:W3CDTF">2024-11-30T11:25:43Z</dcterms:created>
  <dcterms:modified xsi:type="dcterms:W3CDTF">2024-11-30T15:09:10Z</dcterms:modified>
</cp:coreProperties>
</file>