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0" r:id="rId6"/>
    <p:sldId id="261" r:id="rId7"/>
    <p:sldId id="262" r:id="rId8"/>
    <p:sldId id="264" r:id="rId9"/>
    <p:sldId id="265" r:id="rId10"/>
    <p:sldId id="263" r:id="rId11"/>
    <p:sldId id="267" r:id="rId12"/>
    <p:sldId id="268" r:id="rId13"/>
    <p:sldId id="269" r:id="rId14"/>
    <p:sldId id="266" r:id="rId15"/>
    <p:sldId id="270" r:id="rId16"/>
    <p:sldId id="272" r:id="rId17"/>
    <p:sldId id="271" r:id="rId18"/>
    <p:sldId id="273" r:id="rId19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7" d="100"/>
          <a:sy n="77" d="100"/>
        </p:scale>
        <p:origin x="-108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84948-02E4-4C2C-AB16-4EA69C20BA63}" type="datetimeFigureOut">
              <a:rPr lang="fr-FR" smtClean="0"/>
              <a:t>07/12/2024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98122-2BEC-40A9-8547-0B36B1DDF9C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79627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84948-02E4-4C2C-AB16-4EA69C20BA63}" type="datetimeFigureOut">
              <a:rPr lang="fr-FR" smtClean="0"/>
              <a:t>07/12/2024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98122-2BEC-40A9-8547-0B36B1DDF9C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99727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84948-02E4-4C2C-AB16-4EA69C20BA63}" type="datetimeFigureOut">
              <a:rPr lang="fr-FR" smtClean="0"/>
              <a:t>07/12/2024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98122-2BEC-40A9-8547-0B36B1DDF9C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510290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84948-02E4-4C2C-AB16-4EA69C20BA63}" type="datetimeFigureOut">
              <a:rPr lang="fr-FR" smtClean="0"/>
              <a:t>07/12/2024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98122-2BEC-40A9-8547-0B36B1DDF9C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478060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84948-02E4-4C2C-AB16-4EA69C20BA63}" type="datetimeFigureOut">
              <a:rPr lang="fr-FR" smtClean="0"/>
              <a:t>07/12/2024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98122-2BEC-40A9-8547-0B36B1DDF9C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352116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84948-02E4-4C2C-AB16-4EA69C20BA63}" type="datetimeFigureOut">
              <a:rPr lang="fr-FR" smtClean="0"/>
              <a:t>07/12/2024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98122-2BEC-40A9-8547-0B36B1DDF9C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01658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84948-02E4-4C2C-AB16-4EA69C20BA63}" type="datetimeFigureOut">
              <a:rPr lang="fr-FR" smtClean="0"/>
              <a:t>07/12/2024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98122-2BEC-40A9-8547-0B36B1DDF9C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548745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84948-02E4-4C2C-AB16-4EA69C20BA63}" type="datetimeFigureOut">
              <a:rPr lang="fr-FR" smtClean="0"/>
              <a:t>07/12/2024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98122-2BEC-40A9-8547-0B36B1DDF9C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9706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84948-02E4-4C2C-AB16-4EA69C20BA63}" type="datetimeFigureOut">
              <a:rPr lang="fr-FR" smtClean="0"/>
              <a:t>07/12/2024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98122-2BEC-40A9-8547-0B36B1DDF9C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261984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84948-02E4-4C2C-AB16-4EA69C20BA63}" type="datetimeFigureOut">
              <a:rPr lang="fr-FR" smtClean="0"/>
              <a:t>07/12/2024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98122-2BEC-40A9-8547-0B36B1DDF9C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5615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884948-02E4-4C2C-AB16-4EA69C20BA63}" type="datetimeFigureOut">
              <a:rPr lang="fr-FR" smtClean="0"/>
              <a:t>07/12/2024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298122-2BEC-40A9-8547-0B36B1DDF9C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30120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884948-02E4-4C2C-AB16-4EA69C20BA63}" type="datetimeFigureOut">
              <a:rPr lang="fr-FR" smtClean="0"/>
              <a:t>07/12/2024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298122-2BEC-40A9-8547-0B36B1DDF9C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8546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Triploblastic Metazoans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Acoelomates</a:t>
            </a:r>
          </a:p>
        </p:txBody>
      </p:sp>
    </p:spTree>
    <p:extLst>
      <p:ext uri="{BB962C8B-B14F-4D97-AF65-F5344CB8AC3E}">
        <p14:creationId xmlns:p14="http://schemas.microsoft.com/office/powerpoint/2010/main" val="12903909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Phylum Platyhelminthes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1- General characteristics</a:t>
            </a:r>
          </a:p>
        </p:txBody>
      </p:sp>
    </p:spTree>
    <p:extLst>
      <p:ext uri="{BB962C8B-B14F-4D97-AF65-F5344CB8AC3E}">
        <p14:creationId xmlns:p14="http://schemas.microsoft.com/office/powerpoint/2010/main" val="16651244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332656"/>
            <a:ext cx="8712968" cy="6408712"/>
          </a:xfrm>
        </p:spPr>
        <p:txBody>
          <a:bodyPr>
            <a:normAutofit fontScale="92500" lnSpcReduction="20000"/>
          </a:bodyPr>
          <a:lstStyle/>
          <a:p>
            <a:r>
              <a:t>= Platyhelminths = HELMINTHS = FLATWORMS</a:t>
            </a:r>
          </a:p>
          <a:p>
            <a:r>
              <a:t>The most primitive triploblastic animals</a:t>
            </a:r>
          </a:p>
          <a:p>
            <a:r>
              <a:t>They present a</a:t>
            </a:r>
          </a:p>
          <a:p>
            <a:r>
              <a:t>dorsoventral flattening, with distinct dorsal and ventral surfaces</a:t>
            </a:r>
          </a:p>
          <a:p>
            <a:r>
              <a:t>Body organized into 2 distinct regions:</a:t>
            </a:r>
          </a:p>
          <a:p>
            <a:r>
              <a:t>Anterior cephalic region (sensory functions).</a:t>
            </a:r>
          </a:p>
          <a:p>
            <a:r>
              <a:t>Posterior caudal region</a:t>
            </a:r>
          </a:p>
          <a:p>
            <a:r>
              <a:t>Bilateral symmetry</a:t>
            </a:r>
          </a:p>
          <a:p>
            <a:r>
              <a:t>No true circulatory system; blood absent, hemolymph present</a:t>
            </a:r>
          </a:p>
          <a:p>
            <a:r>
              <a:t>No respiratory system: gas exchange occurs through the integument or, in parasites, no gas exchange</a:t>
            </a:r>
          </a:p>
        </p:txBody>
      </p:sp>
    </p:spTree>
    <p:extLst>
      <p:ext uri="{BB962C8B-B14F-4D97-AF65-F5344CB8AC3E}">
        <p14:creationId xmlns:p14="http://schemas.microsoft.com/office/powerpoint/2010/main" val="4102308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512" y="260648"/>
            <a:ext cx="8856984" cy="6480720"/>
          </a:xfrm>
        </p:spPr>
        <p:txBody>
          <a:bodyPr>
            <a:normAutofit fontScale="92500" lnSpcReduction="20000"/>
          </a:bodyPr>
          <a:lstStyle/>
          <a:p>
            <a:r>
              <a:t>Digestive system </a:t>
            </a:r>
          </a:p>
          <a:p>
            <a:r>
              <a:t> Incomplete: the mouth is the only opening through which the digestive tract communicates with the outside; located on the ventral surface </a:t>
            </a:r>
          </a:p>
          <a:p>
            <a:r>
              <a:t>(anus absent) </a:t>
            </a:r>
          </a:p>
          <a:p>
            <a:r>
              <a:t>or absent: exchange may occur by osmosis (in parasites)</a:t>
            </a:r>
          </a:p>
          <a:p>
            <a:r>
              <a:t>Parasitic (Cestodes, Trematodes) or free-living (Turbellarians)</a:t>
            </a:r>
          </a:p>
          <a:p>
            <a:r>
              <a:t>Protandrous hermaphrodites (male reproductive system matures before the female reproductive system)</a:t>
            </a:r>
          </a:p>
          <a:p>
            <a:r>
              <a:t>Excretory system formed by a set of protonephridia (flame-cell system)</a:t>
            </a:r>
          </a:p>
          <a:p>
            <a:r>
              <a:t>Rudimentary nervous system</a:t>
            </a:r>
          </a:p>
        </p:txBody>
      </p:sp>
    </p:spTree>
    <p:extLst>
      <p:ext uri="{BB962C8B-B14F-4D97-AF65-F5344CB8AC3E}">
        <p14:creationId xmlns:p14="http://schemas.microsoft.com/office/powerpoint/2010/main" val="14584611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260648"/>
            <a:ext cx="8712968" cy="6408712"/>
          </a:xfrm>
        </p:spPr>
        <p:txBody>
          <a:bodyPr>
            <a:normAutofit fontScale="92500" lnSpcReduction="10000"/>
          </a:bodyPr>
          <a:lstStyle/>
          <a:p>
            <a:r>
              <a:t>Anteroposterior differentiation characterized by cephalization, the first step toward the development of a head</a:t>
            </a:r>
          </a:p>
          <a:p>
            <a:r>
              <a:t>Eggs grouped in egg cocoons</a:t>
            </a:r>
          </a:p>
          <a:p>
            <a:r>
              <a:t>Lifestyle: free-living, commensal, or parasitic </a:t>
            </a:r>
          </a:p>
          <a:p>
            <a:r>
              <a:t>Male reproductive system composed of fragmented testes drained by 2 sperm ducts</a:t>
            </a:r>
          </a:p>
          <a:p>
            <a:r>
              <a:t>They enlarge to form seminal vesicles for storing reproductive products</a:t>
            </a:r>
          </a:p>
          <a:p>
            <a:r>
              <a:t>Female reproductive system consisting of 2 anterior ovaries, drained by oviducts containing numerous vitelline glands producing nutritive cells (vitelline cells) for the egg</a:t>
            </a:r>
          </a:p>
          <a:p/>
        </p:txBody>
      </p:sp>
    </p:spTree>
    <p:extLst>
      <p:ext uri="{BB962C8B-B14F-4D97-AF65-F5344CB8AC3E}">
        <p14:creationId xmlns:p14="http://schemas.microsoft.com/office/powerpoint/2010/main" val="105269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t>2- Classification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67544" y="980728"/>
            <a:ext cx="8229600" cy="4525963"/>
          </a:xfrm>
        </p:spPr>
        <p:txBody>
          <a:bodyPr>
            <a:normAutofit fontScale="25000" lnSpcReduction="20000"/>
          </a:bodyPr>
          <a:lstStyle/>
          <a:p>
            <a:r>
              <a:t>4 classes: Turbellaria, Trematoda, Cestoda, Monogenea</a:t>
            </a:r>
          </a:p>
          <a:p>
            <a:r>
              <a:t>Class 1: Turbellaria</a:t>
            </a:r>
          </a:p>
          <a:p>
            <a:r>
              <a:t>Mainly aquatic (freshwater/marine) and found in moist soil, with some terrestrial forms (in tropical rainforests)</a:t>
            </a:r>
          </a:p>
          <a:p>
            <a:r>
              <a:t>Leaf-like bodies with ciliated epidermis; ciliary beating creates currents in freshwater, hence their name</a:t>
            </a:r>
          </a:p>
          <a:p>
            <a:r>
              <a:t>3,000 species, carnivorous</a:t>
            </a:r>
          </a:p>
          <a:p>
            <a:r>
              <a:t>Free-living, small-sized </a:t>
            </a:r>
          </a:p>
          <a:p>
            <a:r>
              <a:t>Flattened, soft, highly colored, unsegmented body</a:t>
            </a:r>
          </a:p>
          <a:p>
            <a:r>
              <a:t>Anterior region with 2 or more eyes and auricles</a:t>
            </a:r>
          </a:p>
          <a:p/>
          <a:p/>
        </p:txBody>
      </p:sp>
    </p:spTree>
    <p:extLst>
      <p:ext uri="{BB962C8B-B14F-4D97-AF65-F5344CB8AC3E}">
        <p14:creationId xmlns:p14="http://schemas.microsoft.com/office/powerpoint/2010/main" val="8961453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408712"/>
          </a:xfrm>
        </p:spPr>
        <p:txBody>
          <a:bodyPr>
            <a:normAutofit fontScale="77500" lnSpcReduction="20000"/>
          </a:bodyPr>
          <a:lstStyle/>
          <a:p>
            <a:r>
              <a:t>Digestive system characterized by:</a:t>
            </a:r>
          </a:p>
          <a:p>
            <a:r>
              <a:t>Absence of an anus (water absorption followed by sudden expulsion of waste)</a:t>
            </a:r>
          </a:p>
          <a:p>
            <a:r>
              <a:t>Pharynx with an eversible proboscis (prey capture)</a:t>
            </a:r>
          </a:p>
          <a:p>
            <a:r>
              <a:t>Intestine formed by 3 branches (1 anterior and 2 posterior)</a:t>
            </a:r>
          </a:p>
          <a:p>
            <a:r>
              <a:t>Protandrous hermaphrodites</a:t>
            </a:r>
          </a:p>
          <a:p>
            <a:r>
              <a:t>No respiratory system (cutaneous respiration)</a:t>
            </a:r>
          </a:p>
          <a:p>
            <a:r>
              <a:t>Example: White planarian: Dendrocoelium lacteum (dissolves stones, eats small crustaceans, predator), Planaria gonocephala: </a:t>
            </a:r>
          </a:p>
          <a:p>
            <a:r>
              <a:t>They look like a small flexible leaf</a:t>
            </a:r>
          </a:p>
          <a:p>
            <a:r>
              <a:t>5 mm–4 cm</a:t>
            </a:r>
          </a:p>
          <a:p>
            <a:r>
              <a:t>Distinct head bearing sensory organs: 1 pair of ocelli (rudimentary eyes) and olfactory tentacles </a:t>
            </a:r>
          </a:p>
          <a:p/>
          <a:p/>
        </p:txBody>
      </p:sp>
    </p:spTree>
    <p:extLst>
      <p:ext uri="{BB962C8B-B14F-4D97-AF65-F5344CB8AC3E}">
        <p14:creationId xmlns:p14="http://schemas.microsoft.com/office/powerpoint/2010/main" val="8494978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332656"/>
            <a:ext cx="8712968" cy="6336704"/>
          </a:xfrm>
        </p:spPr>
        <p:txBody>
          <a:bodyPr>
            <a:normAutofit fontScale="85000" lnSpcReduction="20000"/>
          </a:bodyPr>
          <a:lstStyle/>
          <a:p>
            <a:r>
              <a:t>Systematics based on the form and structure of the digestive system</a:t>
            </a:r>
          </a:p>
          <a:p>
            <a:r>
              <a:t>5 orders: Acoela, Rhabdocoela, Allocoela, Polycladida, and Tricladida</a:t>
            </a:r>
          </a:p>
          <a:p>
            <a:r>
              <a:t>Order 1: Acoela: </a:t>
            </a:r>
          </a:p>
          <a:p>
            <a:r>
              <a:t>Reduced digestive system  </a:t>
            </a:r>
          </a:p>
          <a:p>
            <a:r>
              <a:t>Mouth present </a:t>
            </a:r>
          </a:p>
          <a:p>
            <a:r>
              <a:t>Small buccal cavity</a:t>
            </a:r>
          </a:p>
          <a:p>
            <a:r>
              <a:t>Pharynx and intestine absent</a:t>
            </a:r>
          </a:p>
          <a:p>
            <a:r>
              <a:t>Mainly marine forms</a:t>
            </a:r>
          </a:p>
          <a:p>
            <a:r>
              <a:t>Order 2: Rhabdocoela:</a:t>
            </a:r>
          </a:p>
          <a:p>
            <a:r>
              <a:t>Mouth and pharynx present, straight intestine</a:t>
            </a:r>
          </a:p>
          <a:p>
            <a:r>
              <a:t>Order 3: Allocoela: </a:t>
            </a:r>
          </a:p>
          <a:p>
            <a:r>
              <a:t>Wavy intestine with a few branches</a:t>
            </a:r>
          </a:p>
          <a:p/>
        </p:txBody>
      </p:sp>
    </p:spTree>
    <p:extLst>
      <p:ext uri="{BB962C8B-B14F-4D97-AF65-F5344CB8AC3E}">
        <p14:creationId xmlns:p14="http://schemas.microsoft.com/office/powerpoint/2010/main" val="3517394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260648"/>
            <a:ext cx="8712968" cy="6480720"/>
          </a:xfrm>
        </p:spPr>
        <p:txBody>
          <a:bodyPr/>
          <a:lstStyle/>
          <a:p>
            <a:r>
              <a:t>Order 4: Polycladida:</a:t>
            </a:r>
          </a:p>
          <a:p>
            <a:r>
              <a:t>Highly developed and branched intestine</a:t>
            </a:r>
          </a:p>
          <a:p>
            <a:r>
              <a:t>Order 5: Tricladida: </a:t>
            </a:r>
          </a:p>
          <a:p>
            <a:r>
              <a:t>Intestine formed by 3 branches (1 anterior and 2 posterior)</a:t>
            </a:r>
          </a:p>
          <a:p>
            <a:r>
              <a:t> These branches have diverticula (caeca)</a:t>
            </a:r>
          </a:p>
          <a:p>
            <a:r>
              <a:t>3 groups are distinguished according to species ecology:</a:t>
            </a:r>
          </a:p>
          <a:p>
            <a:r>
              <a:t> Terrestrial species</a:t>
            </a:r>
          </a:p>
          <a:p>
            <a:r>
              <a:t> Marine species </a:t>
            </a:r>
          </a:p>
          <a:p>
            <a:r>
              <a:t>Marsh-dwelling species</a:t>
            </a:r>
          </a:p>
          <a:p/>
          <a:p/>
        </p:txBody>
      </p:sp>
    </p:spTree>
    <p:extLst>
      <p:ext uri="{BB962C8B-B14F-4D97-AF65-F5344CB8AC3E}">
        <p14:creationId xmlns:p14="http://schemas.microsoft.com/office/powerpoint/2010/main" val="24823409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Class 2: Trematoda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1124744"/>
            <a:ext cx="8640960" cy="5544616"/>
          </a:xfrm>
        </p:spPr>
        <p:txBody>
          <a:bodyPr>
            <a:normAutofit fontScale="70000" lnSpcReduction="20000"/>
          </a:bodyPr>
          <a:lstStyle/>
          <a:p>
            <a:r>
              <a:t>Trema = hole</a:t>
            </a:r>
            <a:br/>
            <a:r>
              <a:t>More or less leaf-shaped, unsegmented body</a:t>
            </a:r>
          </a:p>
          <a:p>
            <a:r>
              <a:t>Internal monoxenous or heteroxenous endoparasites of vertebrates</a:t>
            </a:r>
          </a:p>
          <a:p>
            <a:r>
              <a:t>Called flukes </a:t>
            </a:r>
          </a:p>
          <a:p>
            <a:r>
              <a:t>Life cycle involving 2 or more hosts</a:t>
            </a:r>
          </a:p>
          <a:p>
            <a:r>
              <a:t>Body without cilia, colorless</a:t>
            </a:r>
          </a:p>
          <a:p>
            <a:r>
              <a:t>Free-living ciliated larvae = miracidia</a:t>
            </a:r>
          </a:p>
          <a:p>
            <a:r>
              <a:t>Attachment system consisting of 2 suckers, 1 oral (buccal) and 1 ventral</a:t>
            </a:r>
          </a:p>
          <a:p>
            <a:r>
              <a:t>Digestive system </a:t>
            </a:r>
          </a:p>
          <a:p>
            <a:r>
              <a:t>Composed of a mouth opening at the center of the anterior sucker</a:t>
            </a:r>
          </a:p>
          <a:p>
            <a:r>
              <a:t>1 pharynx</a:t>
            </a:r>
          </a:p>
          <a:p>
            <a:r>
              <a:t>1 esophagus </a:t>
            </a:r>
          </a:p>
          <a:p>
            <a:r>
              <a:t>1 bifid intestine</a:t>
            </a:r>
          </a:p>
          <a:p>
            <a:r>
              <a:t>Protandrous hermaphrodites</a:t>
            </a:r>
          </a:p>
          <a:p>
            <a:r>
              <a:t>2 subclasses: Monogenea and Digenea</a:t>
            </a:r>
          </a:p>
        </p:txBody>
      </p:sp>
    </p:spTree>
    <p:extLst>
      <p:ext uri="{BB962C8B-B14F-4D97-AF65-F5344CB8AC3E}">
        <p14:creationId xmlns:p14="http://schemas.microsoft.com/office/powerpoint/2010/main" val="10138347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476672"/>
            <a:ext cx="8640960" cy="6192688"/>
          </a:xfrm>
        </p:spPr>
        <p:txBody>
          <a:bodyPr>
            <a:normAutofit lnSpcReduction="10000"/>
          </a:bodyPr>
          <a:lstStyle/>
          <a:p>
            <a:r>
              <a:t>                                             Subclass 1: Monogenea</a:t>
            </a:r>
          </a:p>
          <a:p/>
          <a:p>
            <a:r>
              <a:t>Ectoparasites of aquatic organisms: gills, fins, and oral cavity of fish; occasionally the urinary bladder of amphibians (Polystomatidae)</a:t>
            </a:r>
          </a:p>
          <a:p>
            <a:r>
              <a:t>0.5–6 mm, sometimes 30 mm</a:t>
            </a:r>
          </a:p>
          <a:p>
            <a:r>
              <a:t>25,000 species</a:t>
            </a:r>
          </a:p>
          <a:p>
            <a:r>
              <a:t>Direct life cycle (egg, larva, adult) with a single host</a:t>
            </a:r>
          </a:p>
          <a:p>
            <a:r>
              <a:t>The adult releases eggs that attach to the host's gills or disperse into the environment</a:t>
            </a:r>
          </a:p>
          <a:p>
            <a:r>
              <a:t>These eggs hatch within a few days, producing ciliated larvae capable of actively seeking their hosts</a:t>
            </a:r>
          </a:p>
          <a:p>
            <a:r>
              <a:t>Once attached at the base of the gills, the larva metamorphoses into an adult</a:t>
            </a:r>
          </a:p>
          <a:p>
            <a:r>
              <a:t>Adults tend to attach to the tips of the gills, facilitating egg release</a:t>
            </a:r>
          </a:p>
        </p:txBody>
      </p:sp>
    </p:spTree>
    <p:extLst>
      <p:ext uri="{BB962C8B-B14F-4D97-AF65-F5344CB8AC3E}">
        <p14:creationId xmlns:p14="http://schemas.microsoft.com/office/powerpoint/2010/main" val="407771187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332656"/>
            <a:ext cx="8712968" cy="6336704"/>
          </a:xfrm>
        </p:spPr>
        <p:txBody>
          <a:bodyPr>
            <a:normAutofit fontScale="92500" lnSpcReduction="20000"/>
          </a:bodyPr>
          <a:lstStyle/>
          <a:p>
            <a:r>
              <a:t>Male system includes 1 compact or follicular testis </a:t>
            </a:r>
          </a:p>
          <a:p>
            <a:r>
              <a:t>Vas deferens opens into the copulatory organ</a:t>
            </a:r>
          </a:p>
          <a:p>
            <a:r>
              <a:t>Spermatozoa = long thread-like cells containing, depending on the family, 1 or 2 parallel axonemes</a:t>
            </a:r>
          </a:p>
          <a:p>
            <a:r>
              <a:t>Female system composed of 1 ovary</a:t>
            </a:r>
          </a:p>
          <a:p>
            <a:r>
              <a:t>Vitelline glands highly developed, except in some viviparous species</a:t>
            </a:r>
          </a:p>
          <a:p>
            <a:r>
              <a:t>Vagina, when present, opens onto one or the other body surface </a:t>
            </a:r>
          </a:p>
          <a:p>
            <a:r>
              <a:t>Individually produced eggs generally have polar filaments of variable length</a:t>
            </a:r>
          </a:p>
          <a:p>
            <a:r>
              <a:t>Some species attach their eggs to the host's gills</a:t>
            </a:r>
          </a:p>
        </p:txBody>
      </p:sp>
    </p:spTree>
    <p:extLst>
      <p:ext uri="{BB962C8B-B14F-4D97-AF65-F5344CB8AC3E}">
        <p14:creationId xmlns:p14="http://schemas.microsoft.com/office/powerpoint/2010/main" val="15150250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8097"/>
            <a:ext cx="6573819" cy="4960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/>
          <p:cNvSpPr/>
          <p:nvPr/>
        </p:nvSpPr>
        <p:spPr>
          <a:xfrm>
            <a:off x="1187624" y="5085184"/>
            <a:ext cx="76328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t>Gyrodactylus longoacuminatus, parasite of the silver crucian carp (Carassius gibelio). The hooks of the attachment disc at the end of the animal are clearly visible</a:t>
            </a:r>
          </a:p>
        </p:txBody>
      </p:sp>
    </p:spTree>
    <p:extLst>
      <p:ext uri="{BB962C8B-B14F-4D97-AF65-F5344CB8AC3E}">
        <p14:creationId xmlns:p14="http://schemas.microsoft.com/office/powerpoint/2010/main" val="26064977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476672"/>
            <a:ext cx="8712968" cy="6264696"/>
          </a:xfrm>
        </p:spPr>
        <p:txBody>
          <a:bodyPr>
            <a:normAutofit fontScale="77500" lnSpcReduction="20000"/>
          </a:bodyPr>
          <a:lstStyle/>
          <a:p>
            <a:r>
              <a:t>                                Subclass 2: Digenea = Digeneans </a:t>
            </a:r>
          </a:p>
          <a:p>
            <a:r>
              <a:t>Internal parasites of vertebrates, heteroxenous</a:t>
            </a:r>
          </a:p>
          <a:p>
            <a:r>
              <a:t>Major differences from Turbellaria due to parasitism:</a:t>
            </a:r>
          </a:p>
          <a:p>
            <a:r>
              <a:t>Loss of ciliation</a:t>
            </a:r>
          </a:p>
          <a:p>
            <a:r>
              <a:t>Reduction of sensory organs</a:t>
            </a:r>
          </a:p>
          <a:p>
            <a:r>
              <a:t>Development of attachment organs, often 1 anterior oral sucker and 1 ventral sucker</a:t>
            </a:r>
          </a:p>
          <a:p>
            <a:r>
              <a:t>Free-swimming ciliated larva: miracidium</a:t>
            </a:r>
          </a:p>
          <a:p>
            <a:r>
              <a:t>Indirect development with numerous larval forms (asexual reproduction)</a:t>
            </a:r>
          </a:p>
          <a:p/>
        </p:txBody>
      </p:sp>
    </p:spTree>
    <p:extLst>
      <p:ext uri="{BB962C8B-B14F-4D97-AF65-F5344CB8AC3E}">
        <p14:creationId xmlns:p14="http://schemas.microsoft.com/office/powerpoint/2010/main" val="40653885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260648"/>
            <a:ext cx="8712968" cy="6264696"/>
          </a:xfrm>
        </p:spPr>
        <p:txBody>
          <a:bodyPr>
            <a:normAutofit/>
          </a:bodyPr>
          <a:lstStyle/>
          <a:p>
            <a:r>
              <a:t>Tegument:</a:t>
            </a:r>
          </a:p>
          <a:p>
            <a:r>
              <a:t>Cuticle with scales or spines</a:t>
            </a:r>
          </a:p>
          <a:p>
            <a:r>
              <a:t> Musculature (circular and longitudinal)</a:t>
            </a:r>
          </a:p>
          <a:p>
            <a:r>
              <a:t>Perivisceral cavity filled with parenchyma formed by star-shaped cells</a:t>
            </a:r>
          </a:p>
          <a:p>
            <a:r>
              <a:t>Digestive tract:</a:t>
            </a:r>
          </a:p>
          <a:p>
            <a:r>
              <a:t>Anterior mouth opens at the center of the sucker</a:t>
            </a:r>
          </a:p>
          <a:p>
            <a:r>
              <a:t> Muscular pharynx</a:t>
            </a:r>
          </a:p>
          <a:p>
            <a:r>
              <a:t> Short esophagus connected to a bifid intestine</a:t>
            </a:r>
          </a:p>
          <a:p>
            <a:r>
              <a:t>Examples: Fasciola hepatica, Schistosoma mansoni, Dicrocoelium dendriticum </a:t>
            </a:r>
          </a:p>
          <a:p/>
        </p:txBody>
      </p:sp>
    </p:spTree>
    <p:extLst>
      <p:ext uri="{BB962C8B-B14F-4D97-AF65-F5344CB8AC3E}">
        <p14:creationId xmlns:p14="http://schemas.microsoft.com/office/powerpoint/2010/main" val="304745808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t>Fasciola hepatica (liver fluke)</a:t>
            </a:r>
            <a:br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908720"/>
            <a:ext cx="8712968" cy="5760640"/>
          </a:xfrm>
        </p:spPr>
        <p:txBody>
          <a:bodyPr>
            <a:normAutofit fontScale="70000" lnSpcReduction="20000"/>
          </a:bodyPr>
          <a:lstStyle/>
          <a:p>
            <a:r>
              <a:t>Causes fascioliasis = a parasitic disease of ruminants caused by adult liver flukes in the bile ducts</a:t>
            </a:r>
          </a:p>
          <a:p>
            <a:r>
              <a:t>Laid eggs are eliminated with the feces of infected animals</a:t>
            </a:r>
          </a:p>
          <a:p>
            <a:r>
              <a:t>If humidity is sufficient: egg → miracidium, which swims and infects a mollusk (pond snail, Lymnaea truncatula)</a:t>
            </a:r>
          </a:p>
          <a:p>
            <a:r>
              <a:t>The larva develops and, 5–7 weeks later, produces a large number of cercariae, which attach to blades of grass, lose their tails, and become metacercariae (resistant form of the parasite and infective stage)</a:t>
            </a:r>
          </a:p>
          <a:p>
            <a:r>
              <a:t>Ruminant = definitive host by consuming contaminated grass:</a:t>
            </a:r>
          </a:p>
          <a:p>
            <a:r>
              <a:t>It ingests metacercariae, which are released from their cysts</a:t>
            </a:r>
          </a:p>
          <a:p>
            <a:r>
              <a:t>They reach the liver through the bloodstream </a:t>
            </a:r>
          </a:p>
          <a:p>
            <a:r>
              <a:t>They pass through the liver tissue</a:t>
            </a:r>
          </a:p>
          <a:p>
            <a:r>
              <a:t>They lodge in the bile ducts</a:t>
            </a:r>
          </a:p>
          <a:p>
            <a:r>
              <a:t>They develop into adult flukes in 3 months</a:t>
            </a:r>
          </a:p>
        </p:txBody>
      </p:sp>
      <p:cxnSp>
        <p:nvCxnSpPr>
          <p:cNvPr id="5" name="Connecteur droit avec flèche 4"/>
          <p:cNvCxnSpPr/>
          <p:nvPr/>
        </p:nvCxnSpPr>
        <p:spPr>
          <a:xfrm>
            <a:off x="3851920" y="2033404"/>
            <a:ext cx="28803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92689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 fontScale="90000"/>
          </a:bodyPr>
          <a:lstStyle/>
          <a:p>
            <a:r>
              <a:t>Class 3: Cestoda</a:t>
            </a:r>
            <a:br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620688"/>
            <a:ext cx="8640960" cy="5832648"/>
          </a:xfrm>
        </p:spPr>
        <p:txBody>
          <a:bodyPr>
            <a:noAutofit/>
          </a:bodyPr>
          <a:lstStyle/>
          <a:p>
            <a:r>
              <a:t>Cestus = belt or ribbon</a:t>
            </a:r>
          </a:p>
          <a:p>
            <a:r>
              <a:t>Endoparasites of vertebrates</a:t>
            </a:r>
          </a:p>
          <a:p>
            <a:r>
              <a:t>Whitish ribbon-shaped worms; body divided into 3 parts: scolex with suckers or hooks, unsegmented neck, and strobila divided into proglottids</a:t>
            </a:r>
          </a:p>
          <a:p>
            <a:r>
              <a:t>Protandrous hermaphrodites (repeated in each segment)</a:t>
            </a:r>
          </a:p>
          <a:p>
            <a:r>
              <a:t>Cause taeniasis, a disease resulting from the presence of numerous adult tapeworms in an animal's intestine</a:t>
            </a:r>
          </a:p>
          <a:p>
            <a:r>
              <a:t>Example: Echinococcus granulosus = hydatid tapeworm (dog, cat, wolf, horse): hydatid cyst</a:t>
            </a:r>
          </a:p>
          <a:p>
            <a:r>
              <a:t>                   Taenia solium (human, pig)</a:t>
            </a:r>
          </a:p>
          <a:p>
            <a:r>
              <a:t>                   Taenia saginata (human, cattle) </a:t>
            </a:r>
          </a:p>
          <a:p>
            <a:r>
              <a:t>Tapeworms have a 2-host life cycle (human–pig for Taenia solium, and human–cattle for Taenia saginata).</a:t>
            </a:r>
          </a:p>
          <a:p>
            <a:r>
              <a:t>The adult lives in the human digestive tract (with suckers and/or hooks)</a:t>
            </a:r>
          </a:p>
          <a:p>
            <a:r>
              <a:t>It can reach considerable lengths (2–8 m)</a:t>
            </a:r>
          </a:p>
          <a:p/>
        </p:txBody>
      </p:sp>
    </p:spTree>
    <p:extLst>
      <p:ext uri="{BB962C8B-B14F-4D97-AF65-F5344CB8AC3E}">
        <p14:creationId xmlns:p14="http://schemas.microsoft.com/office/powerpoint/2010/main" val="18530919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260648"/>
            <a:ext cx="8784976" cy="6408712"/>
          </a:xfrm>
        </p:spPr>
        <p:txBody>
          <a:bodyPr>
            <a:normAutofit/>
          </a:bodyPr>
          <a:lstStyle/>
          <a:p>
            <a:r>
              <a:t>Numerous segments = proglottids (2,000–5,000 depending on the species)</a:t>
            </a:r>
          </a:p>
          <a:p>
            <a:r>
              <a:t>Each proglottid has a hermaphroditic reproductive system and a degree of autonomy (at least for locomotion in the digestive tract) </a:t>
            </a:r>
          </a:p>
          <a:p>
            <a:r>
              <a:t>Self-fertilization is not possible between the reproductive systems of the same segment </a:t>
            </a:r>
          </a:p>
          <a:p>
            <a:r>
              <a:t>At maturity, their uterus is filled with eggs (several thousand) </a:t>
            </a:r>
          </a:p>
          <a:p>
            <a:r>
              <a:t>Eliminated through the anus, these proglottids are called gravid segments; they release their eggs and contaminate the food of herbivorous mammals. </a:t>
            </a:r>
          </a:p>
          <a:p>
            <a:r>
              <a:t>From there, via the bloodstream, hexacanth larvae encyst in the muscles and develop a scolex </a:t>
            </a:r>
          </a:p>
          <a:p>
            <a:r>
              <a:t>Transmission to the definitive host occurs through consumption of meat from the infected animal</a:t>
            </a:r>
          </a:p>
        </p:txBody>
      </p:sp>
    </p:spTree>
    <p:extLst>
      <p:ext uri="{BB962C8B-B14F-4D97-AF65-F5344CB8AC3E}">
        <p14:creationId xmlns:p14="http://schemas.microsoft.com/office/powerpoint/2010/main" val="72018168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426</TotalTime>
  <Words>1273</Words>
  <Application>Microsoft Office PowerPoint</Application>
  <PresentationFormat>Affichage à l'écran (4:3)</PresentationFormat>
  <Paragraphs>149</Paragraphs>
  <Slides>18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18</vt:i4>
      </vt:variant>
    </vt:vector>
  </HeadingPairs>
  <TitlesOfParts>
    <vt:vector size="19" baseType="lpstr">
      <vt:lpstr>Thème Office</vt:lpstr>
      <vt:lpstr>Les Metazoaires Triploplastiques</vt:lpstr>
      <vt:lpstr>Phylum des Plathelminthes</vt:lpstr>
      <vt:lpstr>Présentation PowerPoint</vt:lpstr>
      <vt:lpstr>Présentation PowerPoint</vt:lpstr>
      <vt:lpstr>Présentation PowerPoint</vt:lpstr>
      <vt:lpstr>2-Classification</vt:lpstr>
      <vt:lpstr>Présentation PowerPoint</vt:lpstr>
      <vt:lpstr>Présentation PowerPoint</vt:lpstr>
      <vt:lpstr>Présentation PowerPoint</vt:lpstr>
      <vt:lpstr>Cl2 : Les Trématodes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Fasciola hepatica (grande douve) </vt:lpstr>
      <vt:lpstr>Cl3: Cestodes 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 Metazoaires Triploplastiques</dc:title>
  <dc:creator>LENOVO</dc:creator>
  <cp:lastModifiedBy>LENOVO</cp:lastModifiedBy>
  <cp:revision>9</cp:revision>
  <dcterms:created xsi:type="dcterms:W3CDTF">2024-11-30T15:03:29Z</dcterms:created>
  <dcterms:modified xsi:type="dcterms:W3CDTF">2024-12-07T13:05:39Z</dcterms:modified>
</cp:coreProperties>
</file>