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70" r:id="rId12"/>
    <p:sldId id="271" r:id="rId13"/>
    <p:sldId id="272" r:id="rId14"/>
    <p:sldId id="273" r:id="rId15"/>
    <p:sldId id="274" r:id="rId16"/>
    <p:sldId id="276" r:id="rId17"/>
    <p:sldId id="275" r:id="rId18"/>
    <p:sldId id="277" r:id="rId19"/>
    <p:sldId id="266" r:id="rId20"/>
    <p:sldId id="269" r:id="rId21"/>
    <p:sldId id="279" r:id="rId22"/>
    <p:sldId id="278" r:id="rId23"/>
    <p:sldId id="280" r:id="rId24"/>
    <p:sldId id="281" r:id="rId25"/>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7" d="100"/>
          <a:sy n="77" d="100"/>
        </p:scale>
        <p:origin x="-1092"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C4784E-6B9E-43CF-992A-531D7D597CAF}" type="datetimeFigureOut">
              <a:rPr lang="fr-FR" smtClean="0"/>
              <a:t>03/01/2026</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F952850-1205-40AA-90FC-4C819A3FBBCC}" type="slidenum">
              <a:rPr lang="fr-FR" smtClean="0"/>
              <a:t>‹N°›</a:t>
            </a:fld>
            <a:endParaRPr lang="fr-FR"/>
          </a:p>
        </p:txBody>
      </p:sp>
    </p:spTree>
    <p:extLst>
      <p:ext uri="{BB962C8B-B14F-4D97-AF65-F5344CB8AC3E}">
        <p14:creationId xmlns:p14="http://schemas.microsoft.com/office/powerpoint/2010/main" val="1334431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3F952850-1205-40AA-90FC-4C819A3FBBCC}" type="slidenum">
              <a:rPr lang="fr-FR" smtClean="0"/>
              <a:t>15</a:t>
            </a:fld>
            <a:endParaRPr lang="fr-FR"/>
          </a:p>
        </p:txBody>
      </p:sp>
    </p:spTree>
    <p:extLst>
      <p:ext uri="{BB962C8B-B14F-4D97-AF65-F5344CB8AC3E}">
        <p14:creationId xmlns:p14="http://schemas.microsoft.com/office/powerpoint/2010/main" val="21971312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3F952850-1205-40AA-90FC-4C819A3FBBCC}" type="slidenum">
              <a:rPr lang="fr-FR" smtClean="0"/>
              <a:t>19</a:t>
            </a:fld>
            <a:endParaRPr lang="fr-FR"/>
          </a:p>
        </p:txBody>
      </p:sp>
    </p:spTree>
    <p:extLst>
      <p:ext uri="{BB962C8B-B14F-4D97-AF65-F5344CB8AC3E}">
        <p14:creationId xmlns:p14="http://schemas.microsoft.com/office/powerpoint/2010/main" val="23967719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93BED5BA-14BF-456B-94D9-2EEDD4471F32}" type="datetimeFigureOut">
              <a:rPr lang="fr-FR" smtClean="0"/>
              <a:t>03/01/2026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BAF7DB5-B104-4D36-A9AD-427395C27602}" type="slidenum">
              <a:rPr lang="fr-FR" smtClean="0"/>
              <a:t>‹N°›</a:t>
            </a:fld>
            <a:endParaRPr lang="fr-FR"/>
          </a:p>
        </p:txBody>
      </p:sp>
    </p:spTree>
    <p:extLst>
      <p:ext uri="{BB962C8B-B14F-4D97-AF65-F5344CB8AC3E}">
        <p14:creationId xmlns:p14="http://schemas.microsoft.com/office/powerpoint/2010/main" val="663066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93BED5BA-14BF-456B-94D9-2EEDD4471F32}" type="datetimeFigureOut">
              <a:rPr lang="fr-FR" smtClean="0"/>
              <a:t>03/01/2026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BAF7DB5-B104-4D36-A9AD-427395C27602}" type="slidenum">
              <a:rPr lang="fr-FR" smtClean="0"/>
              <a:t>‹N°›</a:t>
            </a:fld>
            <a:endParaRPr lang="fr-FR"/>
          </a:p>
        </p:txBody>
      </p:sp>
    </p:spTree>
    <p:extLst>
      <p:ext uri="{BB962C8B-B14F-4D97-AF65-F5344CB8AC3E}">
        <p14:creationId xmlns:p14="http://schemas.microsoft.com/office/powerpoint/2010/main" val="8424439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93BED5BA-14BF-456B-94D9-2EEDD4471F32}" type="datetimeFigureOut">
              <a:rPr lang="fr-FR" smtClean="0"/>
              <a:t>03/01/2026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BAF7DB5-B104-4D36-A9AD-427395C27602}" type="slidenum">
              <a:rPr lang="fr-FR" smtClean="0"/>
              <a:t>‹N°›</a:t>
            </a:fld>
            <a:endParaRPr lang="fr-FR"/>
          </a:p>
        </p:txBody>
      </p:sp>
    </p:spTree>
    <p:extLst>
      <p:ext uri="{BB962C8B-B14F-4D97-AF65-F5344CB8AC3E}">
        <p14:creationId xmlns:p14="http://schemas.microsoft.com/office/powerpoint/2010/main" val="3592439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93BED5BA-14BF-456B-94D9-2EEDD4471F32}" type="datetimeFigureOut">
              <a:rPr lang="fr-FR" smtClean="0"/>
              <a:t>03/01/2026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BAF7DB5-B104-4D36-A9AD-427395C27602}" type="slidenum">
              <a:rPr lang="fr-FR" smtClean="0"/>
              <a:t>‹N°›</a:t>
            </a:fld>
            <a:endParaRPr lang="fr-FR"/>
          </a:p>
        </p:txBody>
      </p:sp>
    </p:spTree>
    <p:extLst>
      <p:ext uri="{BB962C8B-B14F-4D97-AF65-F5344CB8AC3E}">
        <p14:creationId xmlns:p14="http://schemas.microsoft.com/office/powerpoint/2010/main" val="3850962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93BED5BA-14BF-456B-94D9-2EEDD4471F32}" type="datetimeFigureOut">
              <a:rPr lang="fr-FR" smtClean="0"/>
              <a:t>03/01/2026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DBAF7DB5-B104-4D36-A9AD-427395C27602}" type="slidenum">
              <a:rPr lang="fr-FR" smtClean="0"/>
              <a:t>‹N°›</a:t>
            </a:fld>
            <a:endParaRPr lang="fr-FR"/>
          </a:p>
        </p:txBody>
      </p:sp>
    </p:spTree>
    <p:extLst>
      <p:ext uri="{BB962C8B-B14F-4D97-AF65-F5344CB8AC3E}">
        <p14:creationId xmlns:p14="http://schemas.microsoft.com/office/powerpoint/2010/main" val="17503694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93BED5BA-14BF-456B-94D9-2EEDD4471F32}" type="datetimeFigureOut">
              <a:rPr lang="fr-FR" smtClean="0"/>
              <a:t>03/01/2026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DBAF7DB5-B104-4D36-A9AD-427395C27602}" type="slidenum">
              <a:rPr lang="fr-FR" smtClean="0"/>
              <a:t>‹N°›</a:t>
            </a:fld>
            <a:endParaRPr lang="fr-FR"/>
          </a:p>
        </p:txBody>
      </p:sp>
    </p:spTree>
    <p:extLst>
      <p:ext uri="{BB962C8B-B14F-4D97-AF65-F5344CB8AC3E}">
        <p14:creationId xmlns:p14="http://schemas.microsoft.com/office/powerpoint/2010/main" val="23818983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93BED5BA-14BF-456B-94D9-2EEDD4471F32}" type="datetimeFigureOut">
              <a:rPr lang="fr-FR" smtClean="0"/>
              <a:t>03/01/2026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DBAF7DB5-B104-4D36-A9AD-427395C27602}" type="slidenum">
              <a:rPr lang="fr-FR" smtClean="0"/>
              <a:t>‹N°›</a:t>
            </a:fld>
            <a:endParaRPr lang="fr-FR"/>
          </a:p>
        </p:txBody>
      </p:sp>
    </p:spTree>
    <p:extLst>
      <p:ext uri="{BB962C8B-B14F-4D97-AF65-F5344CB8AC3E}">
        <p14:creationId xmlns:p14="http://schemas.microsoft.com/office/powerpoint/2010/main" val="15865062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93BED5BA-14BF-456B-94D9-2EEDD4471F32}" type="datetimeFigureOut">
              <a:rPr lang="fr-FR" smtClean="0"/>
              <a:t>03/01/2026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BAF7DB5-B104-4D36-A9AD-427395C27602}" type="slidenum">
              <a:rPr lang="fr-FR" smtClean="0"/>
              <a:t>‹N°›</a:t>
            </a:fld>
            <a:endParaRPr lang="fr-FR"/>
          </a:p>
        </p:txBody>
      </p:sp>
    </p:spTree>
    <p:extLst>
      <p:ext uri="{BB962C8B-B14F-4D97-AF65-F5344CB8AC3E}">
        <p14:creationId xmlns:p14="http://schemas.microsoft.com/office/powerpoint/2010/main" val="37443073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93BED5BA-14BF-456B-94D9-2EEDD4471F32}" type="datetimeFigureOut">
              <a:rPr lang="fr-FR" smtClean="0"/>
              <a:t>03/01/2026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DBAF7DB5-B104-4D36-A9AD-427395C27602}" type="slidenum">
              <a:rPr lang="fr-FR" smtClean="0"/>
              <a:t>‹N°›</a:t>
            </a:fld>
            <a:endParaRPr lang="fr-FR"/>
          </a:p>
        </p:txBody>
      </p:sp>
    </p:spTree>
    <p:extLst>
      <p:ext uri="{BB962C8B-B14F-4D97-AF65-F5344CB8AC3E}">
        <p14:creationId xmlns:p14="http://schemas.microsoft.com/office/powerpoint/2010/main" val="8359583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93BED5BA-14BF-456B-94D9-2EEDD4471F32}" type="datetimeFigureOut">
              <a:rPr lang="fr-FR" smtClean="0"/>
              <a:t>03/01/2026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BAF7DB5-B104-4D36-A9AD-427395C27602}" type="slidenum">
              <a:rPr lang="fr-FR" smtClean="0"/>
              <a:t>‹N°›</a:t>
            </a:fld>
            <a:endParaRPr lang="fr-FR"/>
          </a:p>
        </p:txBody>
      </p:sp>
    </p:spTree>
    <p:extLst>
      <p:ext uri="{BB962C8B-B14F-4D97-AF65-F5344CB8AC3E}">
        <p14:creationId xmlns:p14="http://schemas.microsoft.com/office/powerpoint/2010/main" val="2290097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93BED5BA-14BF-456B-94D9-2EEDD4471F32}" type="datetimeFigureOut">
              <a:rPr lang="fr-FR" smtClean="0"/>
              <a:t>03/01/2026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DBAF7DB5-B104-4D36-A9AD-427395C27602}" type="slidenum">
              <a:rPr lang="fr-FR" smtClean="0"/>
              <a:t>‹N°›</a:t>
            </a:fld>
            <a:endParaRPr lang="fr-FR"/>
          </a:p>
        </p:txBody>
      </p:sp>
    </p:spTree>
    <p:extLst>
      <p:ext uri="{BB962C8B-B14F-4D97-AF65-F5344CB8AC3E}">
        <p14:creationId xmlns:p14="http://schemas.microsoft.com/office/powerpoint/2010/main" val="3039186499"/>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BED5BA-14BF-456B-94D9-2EEDD4471F32}" type="datetimeFigureOut">
              <a:rPr lang="fr-FR" smtClean="0"/>
              <a:t>03/01/2026</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AF7DB5-B104-4D36-A9AD-427395C27602}" type="slidenum">
              <a:rPr lang="fr-FR" smtClean="0"/>
              <a:t>‹N°›</a:t>
            </a:fld>
            <a:endParaRPr lang="fr-FR"/>
          </a:p>
        </p:txBody>
      </p:sp>
    </p:spTree>
    <p:extLst>
      <p:ext uri="{BB962C8B-B14F-4D97-AF65-F5344CB8AC3E}">
        <p14:creationId xmlns:p14="http://schemas.microsoft.com/office/powerpoint/2010/main" val="26015806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solidFill>
                  <a:srgbClr val="FF0000"/>
                </a:solidFill>
              </a:rPr>
              <a:t>Phylum Mollusca</a:t>
            </a:r>
            <a:endParaRPr lang="fr-FR" dirty="0">
              <a:solidFill>
                <a:srgbClr val="FF0000"/>
              </a:solidFill>
            </a:endParaRPr>
          </a:p>
        </p:txBody>
      </p:sp>
      <p:sp>
        <p:nvSpPr>
          <p:cNvPr id="3" name="Sous-titre 2"/>
          <p:cNvSpPr>
            <a:spLocks noGrp="1"/>
          </p:cNvSpPr>
          <p:nvPr>
            <p:ph type="subTitle" idx="1"/>
          </p:nvPr>
        </p:nvSpPr>
        <p:spPr/>
        <p:txBody>
          <a:bodyPr/>
          <a:lstStyle/>
          <a:p>
            <a:r>
              <a:rPr lang="fr-FR" dirty="0" smtClean="0">
                <a:solidFill>
                  <a:srgbClr val="FF0000"/>
                </a:solidFill>
              </a:rPr>
              <a:t>1- General characteristics</a:t>
            </a:r>
            <a:endParaRPr lang="fr-FR" dirty="0">
              <a:solidFill>
                <a:srgbClr val="FF0000"/>
              </a:solidFill>
            </a:endParaRPr>
          </a:p>
        </p:txBody>
      </p:sp>
    </p:spTree>
    <p:extLst>
      <p:ext uri="{BB962C8B-B14F-4D97-AF65-F5344CB8AC3E}">
        <p14:creationId xmlns:p14="http://schemas.microsoft.com/office/powerpoint/2010/main" val="26388715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1520" y="188640"/>
            <a:ext cx="8640960" cy="6408712"/>
          </a:xfrm>
        </p:spPr>
        <p:txBody>
          <a:bodyPr>
            <a:normAutofit/>
          </a:bodyPr>
          <a:lstStyle/>
          <a:p>
            <a:r>
              <a:rPr lang="fr-FR" dirty="0" smtClean="0"/>
              <a:t>Metazoans, coelomates, protostomes, hyponeurians, unsegmented, bilaterians (modified in gastropods).</a:t>
            </a:r>
            <a:r>
              <a:rPr lang="fr-FR" dirty="0" smtClean="0"/>
              <a:t/>
            </a:r>
            <a:r>
              <a:rPr lang="fr-FR" dirty="0" smtClean="0"/>
              <a:t/>
            </a:r>
            <a:r>
              <a:rPr lang="fr-FR" dirty="0" smtClean="0"/>
              <a:t/>
            </a:r>
            <a:r>
              <a:rPr lang="fr-FR" dirty="0" smtClean="0"/>
              <a:t/>
            </a:r>
            <a:r>
              <a:rPr lang="fr-FR" dirty="0" smtClean="0"/>
              <a:t/>
            </a:r>
            <a:r>
              <a:rPr lang="fr-FR" dirty="0" err="1" smtClean="0"/>
              <a:t/>
            </a:r>
            <a:r>
              <a:rPr lang="fr-FR" dirty="0" smtClean="0"/>
              <a:t/>
            </a:r>
            <a:r>
              <a:rPr lang="fr-FR" dirty="0" err="1" smtClean="0"/>
              <a:t/>
            </a:r>
            <a:r>
              <a:rPr lang="fr-FR" dirty="0" smtClean="0"/>
              <a:t/>
            </a:r>
            <a:r>
              <a:rPr lang="fr-FR" dirty="0" smtClean="0"/>
              <a:t/>
            </a:r>
          </a:p>
          <a:p>
            <a:r>
              <a:rPr lang="fr-FR" dirty="0" smtClean="0"/>
              <a:t>The coelom, initially formed by one pair of coelomic sacs, becomes three communicating cavities.</a:t>
            </a:r>
          </a:p>
          <a:p>
            <a:pPr lvl="1"/>
            <a:r>
              <a:rPr lang="fr-FR" dirty="0" smtClean="0"/>
              <a:t>Genital cavity surrounds the gonads</a:t>
            </a:r>
          </a:p>
          <a:p>
            <a:pPr lvl="1"/>
            <a:r>
              <a:rPr lang="fr-FR" dirty="0" smtClean="0"/>
              <a:t>Pericardial cavity surrounds the heart</a:t>
            </a:r>
          </a:p>
          <a:p>
            <a:pPr lvl="1"/>
            <a:r>
              <a:rPr lang="fr-FR" dirty="0" err="1" smtClean="0"/>
              <a:t>Nephrocoel surrounds the nephridia</a:t>
            </a:r>
            <a:r>
              <a:rPr lang="fr-FR" dirty="0" smtClean="0"/>
              <a:t/>
            </a:r>
          </a:p>
        </p:txBody>
      </p:sp>
    </p:spTree>
    <p:extLst>
      <p:ext uri="{BB962C8B-B14F-4D97-AF65-F5344CB8AC3E}">
        <p14:creationId xmlns:p14="http://schemas.microsoft.com/office/powerpoint/2010/main" val="1828748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9512" y="188640"/>
            <a:ext cx="8784976" cy="6480720"/>
          </a:xfrm>
        </p:spPr>
        <p:txBody>
          <a:bodyPr>
            <a:normAutofit/>
          </a:bodyPr>
          <a:lstStyle/>
          <a:p>
            <a:r>
              <a:rPr lang="fr-FR" dirty="0" smtClean="0"/>
              <a:t>Body consists of 3 parts: Head, ventral foot, dorsal visceral mass protected by a shell.</a:t>
            </a:r>
            <a:r>
              <a:rPr lang="fr-FR" dirty="0" smtClean="0">
                <a:solidFill>
                  <a:srgbClr val="FF0000"/>
                </a:solidFill>
              </a:rPr>
              <a:t/>
            </a:r>
            <a:r>
              <a:rPr lang="fr-FR" dirty="0" smtClean="0"/>
              <a:t/>
            </a:r>
            <a:r>
              <a:rPr lang="fr-FR" dirty="0" smtClean="0">
                <a:solidFill>
                  <a:srgbClr val="FF0000"/>
                </a:solidFill>
              </a:rPr>
              <a:t/>
            </a:r>
            <a:r>
              <a:rPr lang="fr-FR" dirty="0" smtClean="0"/>
              <a:t/>
            </a:r>
            <a:r>
              <a:rPr lang="fr-FR" dirty="0" smtClean="0">
                <a:solidFill>
                  <a:srgbClr val="FF0000"/>
                </a:solidFill>
              </a:rPr>
              <a:t/>
            </a:r>
            <a:r>
              <a:rPr lang="fr-FR" dirty="0" smtClean="0"/>
              <a:t/>
            </a:r>
          </a:p>
          <a:p>
            <a:r>
              <a:rPr lang="fr-FR" dirty="0" smtClean="0"/>
              <a:t>Head: bears the mouth + main sensory organs (eyes and tentacles)</a:t>
            </a:r>
          </a:p>
          <a:p>
            <a:r>
              <a:rPr lang="fr-FR" dirty="0" smtClean="0"/>
              <a:t>Ventral foot: muscular locomotory organ = creeping sole</a:t>
            </a:r>
            <a:r>
              <a:rPr lang="fr-FR" dirty="0" smtClean="0"/>
              <a:t/>
            </a:r>
            <a:r>
              <a:rPr lang="fr-FR" dirty="0" smtClean="0"/>
              <a:t/>
            </a:r>
            <a:r>
              <a:rPr lang="fr-FR" dirty="0" smtClean="0">
                <a:solidFill>
                  <a:srgbClr val="FF0000"/>
                </a:solidFill>
              </a:rPr>
              <a:t/>
            </a:r>
            <a:endParaRPr lang="fr-FR" dirty="0" smtClean="0"/>
          </a:p>
          <a:p>
            <a:r>
              <a:rPr lang="fr-FR" dirty="0" smtClean="0"/>
              <a:t>Dorsal visceral mass: contains most of the internal organs and is covered by a membrane and a mantle, which secretes a calcareous shell.</a:t>
            </a:r>
            <a:r>
              <a:rPr lang="fr-FR" dirty="0" smtClean="0">
                <a:solidFill>
                  <a:srgbClr val="FF0000"/>
                </a:solidFill>
              </a:rPr>
              <a:t/>
            </a:r>
            <a:r>
              <a:rPr lang="fr-FR" dirty="0" smtClean="0"/>
              <a:t/>
            </a:r>
          </a:p>
        </p:txBody>
      </p:sp>
    </p:spTree>
    <p:extLst>
      <p:ext uri="{BB962C8B-B14F-4D97-AF65-F5344CB8AC3E}">
        <p14:creationId xmlns:p14="http://schemas.microsoft.com/office/powerpoint/2010/main" val="5649037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1520" y="332656"/>
            <a:ext cx="8712968" cy="6336704"/>
          </a:xfrm>
        </p:spPr>
        <p:txBody>
          <a:bodyPr>
            <a:normAutofit/>
          </a:bodyPr>
          <a:lstStyle/>
          <a:p>
            <a:r>
              <a:rPr lang="fr-FR" dirty="0" smtClean="0"/>
              <a:t>The anus and all other nephridiopores open into the pallial cavity.</a:t>
            </a:r>
            <a:r>
              <a:rPr lang="fr-FR" dirty="0" smtClean="0">
                <a:solidFill>
                  <a:srgbClr val="FF0000"/>
                </a:solidFill>
              </a:rPr>
              <a:t/>
            </a:r>
            <a:r>
              <a:rPr lang="fr-FR" dirty="0" smtClean="0"/>
              <a:t/>
            </a:r>
            <a:r>
              <a:rPr lang="fr-FR" dirty="0" err="1" smtClean="0"/>
              <a:t/>
            </a:r>
            <a:endParaRPr lang="fr-FR" dirty="0" smtClean="0"/>
          </a:p>
          <a:p>
            <a:r>
              <a:rPr lang="fr-FR" dirty="0" smtClean="0"/>
              <a:t>This cavity contains one pair of gills made up of ciliated cells.</a:t>
            </a:r>
            <a:r>
              <a:rPr lang="fr-FR" dirty="0" smtClean="0">
                <a:solidFill>
                  <a:srgbClr val="FF0000"/>
                </a:solidFill>
              </a:rPr>
              <a:t/>
            </a:r>
            <a:r>
              <a:rPr lang="fr-FR" dirty="0" smtClean="0"/>
              <a:t/>
            </a:r>
          </a:p>
          <a:p>
            <a:r>
              <a:rPr lang="fr-FR" dirty="0" smtClean="0"/>
              <a:t>Freshwater, marine or terrestrial</a:t>
            </a:r>
            <a:r>
              <a:rPr lang="fr-FR" dirty="0" smtClean="0"/>
              <a:t/>
            </a:r>
          </a:p>
          <a:p>
            <a:r>
              <a:rPr lang="fr-FR" dirty="0" smtClean="0"/>
              <a:t>Burrowing, herbivorous or carnivorous</a:t>
            </a:r>
          </a:p>
          <a:p>
            <a:r>
              <a:rPr lang="fr-FR" dirty="0" smtClean="0"/>
              <a:t>Parasites of marine animals (gastropods)</a:t>
            </a:r>
          </a:p>
          <a:p>
            <a:r>
              <a:rPr lang="fr-FR" dirty="0" smtClean="0"/>
              <a:t>Rarely hermaphroditic</a:t>
            </a:r>
          </a:p>
          <a:p>
            <a:endParaRPr lang="fr-FR" dirty="0" smtClean="0"/>
          </a:p>
          <a:p>
            <a:endParaRPr lang="fr-FR" dirty="0"/>
          </a:p>
        </p:txBody>
      </p:sp>
    </p:spTree>
    <p:extLst>
      <p:ext uri="{BB962C8B-B14F-4D97-AF65-F5344CB8AC3E}">
        <p14:creationId xmlns:p14="http://schemas.microsoft.com/office/powerpoint/2010/main" val="27231152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solidFill>
                  <a:srgbClr val="FF0000"/>
                </a:solidFill>
              </a:rPr>
              <a:t>General anatomy</a:t>
            </a:r>
          </a:p>
        </p:txBody>
      </p:sp>
      <p:sp>
        <p:nvSpPr>
          <p:cNvPr id="3" name="Espace réservé du contenu 2"/>
          <p:cNvSpPr>
            <a:spLocks noGrp="1"/>
          </p:cNvSpPr>
          <p:nvPr>
            <p:ph idx="1"/>
          </p:nvPr>
        </p:nvSpPr>
        <p:spPr/>
        <p:txBody>
          <a:bodyPr>
            <a:normAutofit fontScale="62500" lnSpcReduction="20000"/>
          </a:bodyPr>
          <a:lstStyle/>
          <a:p>
            <a:r>
              <a:rPr lang="fr-FR" dirty="0" smtClean="0"/>
              <a:t>body divided into 3 parts:</a:t>
            </a:r>
            <a:r>
              <a:rPr lang="fr-FR" dirty="0"/>
              <a:t/>
            </a:r>
            <a:r>
              <a:rPr lang="fr-FR" dirty="0" smtClean="0"/>
              <a:t/>
            </a:r>
            <a:r>
              <a:rPr lang="fr-FR" dirty="0"/>
              <a:t/>
            </a:r>
          </a:p>
          <a:p>
            <a:r>
              <a:rPr lang="fr-FR" dirty="0" smtClean="0">
                <a:solidFill>
                  <a:srgbClr val="FF0000"/>
                </a:solidFill>
              </a:rPr>
              <a:t>Head: contains the sensory organs and the mouth, which contains the radula</a:t>
            </a:r>
            <a:r>
              <a:rPr lang="fr-FR" dirty="0" smtClean="0"/>
              <a:t/>
            </a:r>
            <a:r>
              <a:rPr lang="fr-FR" dirty="0"/>
              <a:t/>
            </a:r>
            <a:r>
              <a:rPr lang="fr-FR" b="1" dirty="0" smtClean="0"/>
              <a:t/>
            </a:r>
            <a:endParaRPr lang="fr-FR" dirty="0"/>
          </a:p>
          <a:p>
            <a:r>
              <a:rPr lang="fr-FR" dirty="0" smtClean="0">
                <a:solidFill>
                  <a:srgbClr val="FF0000"/>
                </a:solidFill>
              </a:rPr>
              <a:t>Foot: pedal sole, a muscular organ typical of molluscs, used for locomotion</a:t>
            </a:r>
            <a:r>
              <a:rPr lang="fr-FR" dirty="0" smtClean="0"/>
              <a:t/>
            </a:r>
            <a:r>
              <a:rPr lang="fr-FR" dirty="0"/>
              <a:t/>
            </a:r>
            <a:r>
              <a:rPr lang="fr-FR" dirty="0" smtClean="0"/>
              <a:t/>
            </a:r>
            <a:r>
              <a:rPr lang="fr-FR" dirty="0"/>
              <a:t/>
            </a:r>
            <a:r>
              <a:rPr lang="fr-FR" dirty="0" smtClean="0"/>
              <a:t/>
            </a:r>
          </a:p>
          <a:p>
            <a:pPr lvl="1"/>
            <a:r>
              <a:rPr lang="fr-FR" dirty="0" smtClean="0"/>
              <a:t>It takes very diverse forms depending on the species</a:t>
            </a:r>
            <a:r>
              <a:rPr lang="fr-FR" dirty="0"/>
              <a:t/>
            </a:r>
            <a:r>
              <a:rPr lang="fr-FR" dirty="0" smtClean="0"/>
              <a:t/>
            </a:r>
          </a:p>
          <a:p>
            <a:pPr lvl="1"/>
            <a:r>
              <a:rPr lang="fr-FR" dirty="0" smtClean="0"/>
              <a:t>It is poorly developed in aplacophorans (Solenogastres and Caudofoveates) but becomes more developed in other molluscs</a:t>
            </a:r>
            <a:r>
              <a:rPr lang="fr-FR" dirty="0"/>
              <a:t/>
            </a:r>
            <a:r>
              <a:rPr lang="fr-FR" dirty="0" err="1"/>
              <a:t/>
            </a:r>
            <a:r>
              <a:rPr lang="fr-FR" dirty="0"/>
              <a:t/>
            </a:r>
            <a:r>
              <a:rPr lang="fr-FR" dirty="0" err="1"/>
              <a:t/>
            </a:r>
            <a:r>
              <a:rPr lang="fr-FR" dirty="0"/>
              <a:t/>
            </a:r>
            <a:r>
              <a:rPr lang="fr-FR" dirty="0" smtClean="0"/>
              <a:t/>
            </a:r>
          </a:p>
          <a:p>
            <a:pPr lvl="1"/>
            <a:r>
              <a:rPr lang="fr-FR" dirty="0" smtClean="0"/>
              <a:t>It forms the crown of tentacles or arms that enables predation in cephalopods</a:t>
            </a:r>
            <a:r>
              <a:rPr lang="fr-FR" dirty="0"/>
              <a:t/>
            </a:r>
            <a:r>
              <a:rPr lang="fr-FR" dirty="0" smtClean="0"/>
              <a:t/>
            </a:r>
            <a:endParaRPr lang="fr-FR" dirty="0"/>
          </a:p>
          <a:p>
            <a:r>
              <a:rPr lang="fr-FR" dirty="0" smtClean="0">
                <a:solidFill>
                  <a:srgbClr val="FF0000"/>
                </a:solidFill>
              </a:rPr>
              <a:t>Visceral mass: as its name indicates, contains the viscera</a:t>
            </a:r>
            <a:r>
              <a:rPr lang="fr-FR" dirty="0" smtClean="0"/>
              <a:t/>
            </a:r>
            <a:r>
              <a:rPr lang="fr-FR" dirty="0"/>
              <a:t/>
            </a:r>
            <a:r>
              <a:rPr lang="fr-FR" dirty="0" smtClean="0"/>
              <a:t/>
            </a:r>
          </a:p>
          <a:p>
            <a:pPr lvl="1"/>
            <a:r>
              <a:rPr lang="fr-FR" dirty="0" smtClean="0"/>
              <a:t>It is contained within a thin covering called the mantle</a:t>
            </a:r>
            <a:r>
              <a:rPr lang="fr-FR" dirty="0"/>
              <a:t/>
            </a:r>
            <a:r>
              <a:rPr lang="fr-FR" dirty="0" smtClean="0"/>
              <a:t/>
            </a:r>
          </a:p>
          <a:p>
            <a:pPr lvl="1"/>
            <a:r>
              <a:rPr lang="fr-FR" dirty="0" smtClean="0"/>
              <a:t>The mantle secretes the shell in most molluscs, which serves as protection and/or a skeleton and/or a buoyancy regulator (e.g. cuttlefish).</a:t>
            </a:r>
            <a:r>
              <a:rPr lang="fr-FR" dirty="0"/>
              <a:t/>
            </a:r>
          </a:p>
          <a:p>
            <a:pPr lvl="1"/>
            <a:r>
              <a:rPr lang="fr-FR" dirty="0"/>
              <a:t>Between the mantle and the visceral mass, the pallial fold forms a pallial cavity that protects the respiratory organs and into which the metanephridia (excretory organs), intestine and genital ducts open.</a:t>
            </a:r>
            <a:r>
              <a:rPr lang="fr-FR" dirty="0" err="1"/>
              <a:t/>
            </a:r>
            <a:r>
              <a:rPr lang="fr-FR" dirty="0"/>
              <a:t/>
            </a:r>
          </a:p>
        </p:txBody>
      </p:sp>
    </p:spTree>
    <p:extLst>
      <p:ext uri="{BB962C8B-B14F-4D97-AF65-F5344CB8AC3E}">
        <p14:creationId xmlns:p14="http://schemas.microsoft.com/office/powerpoint/2010/main" val="10867928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Body plan of a mollusc</a:t>
            </a: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5815" y="1340768"/>
            <a:ext cx="8129935" cy="5040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60804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solidFill>
                  <a:srgbClr val="FF0000"/>
                </a:solidFill>
              </a:rPr>
              <a:t>The shell</a:t>
            </a:r>
            <a:endParaRPr lang="fr-FR" dirty="0">
              <a:solidFill>
                <a:srgbClr val="FF0000"/>
              </a:solidFill>
            </a:endParaRPr>
          </a:p>
        </p:txBody>
      </p:sp>
      <p:sp>
        <p:nvSpPr>
          <p:cNvPr id="3" name="Espace réservé du contenu 2"/>
          <p:cNvSpPr>
            <a:spLocks noGrp="1"/>
          </p:cNvSpPr>
          <p:nvPr>
            <p:ph idx="1"/>
          </p:nvPr>
        </p:nvSpPr>
        <p:spPr>
          <a:xfrm>
            <a:off x="179512" y="1196752"/>
            <a:ext cx="8784976" cy="5544616"/>
          </a:xfrm>
        </p:spPr>
        <p:txBody>
          <a:bodyPr>
            <a:normAutofit fontScale="70000" lnSpcReduction="20000"/>
          </a:bodyPr>
          <a:lstStyle/>
          <a:p>
            <a:r>
              <a:rPr lang="fr-FR" dirty="0"/>
              <a:t>In eumolluscs, mantle glands group together and generally secrete a calcareous shell consisting, from outside to inside, of:</a:t>
            </a:r>
            <a:r>
              <a:rPr lang="fr-FR" dirty="0" err="1"/>
              <a:t/>
            </a:r>
            <a:r>
              <a:rPr lang="fr-FR" dirty="0"/>
              <a:t/>
            </a:r>
          </a:p>
          <a:p>
            <a:r>
              <a:rPr lang="fr-FR" dirty="0" smtClean="0"/>
              <a:t>a cuticle, variously colored</a:t>
            </a:r>
            <a:r>
              <a:rPr lang="fr-FR" dirty="0"/>
              <a:t/>
            </a:r>
          </a:p>
          <a:p>
            <a:r>
              <a:rPr lang="fr-FR" dirty="0"/>
              <a:t>a prismatic layer, formed by calcareous prisms perpendicular to the surface;</a:t>
            </a:r>
            <a:r>
              <a:rPr lang="fr-FR" dirty="0" err="1"/>
              <a:t/>
            </a:r>
            <a:r>
              <a:rPr lang="fr-FR" dirty="0"/>
              <a:t/>
            </a:r>
          </a:p>
          <a:p>
            <a:r>
              <a:rPr lang="fr-FR" dirty="0"/>
              <a:t>a lamellar layer, formed by alternating lamellae of calcium carbonate and conchiolin (an organic substance). This inner layer, when the lamellae are thin enough to diffract light, forms nacre and, indirectly, fine pearls.</a:t>
            </a:r>
            <a:r>
              <a:rPr lang="fr-FR" dirty="0" err="1"/>
              <a:t/>
            </a:r>
            <a:r>
              <a:rPr lang="fr-FR" dirty="0"/>
              <a:t/>
            </a:r>
          </a:p>
          <a:p>
            <a:r>
              <a:rPr lang="fr-FR" dirty="0"/>
              <a:t>The subphylum or superclass Aplacophora, possibly paraphyletic, groups worm-shaped molluscs without a shell (but whose mantle secretes a cuticle containing calcareous spicules), divided into two classes:</a:t>
            </a:r>
            <a:r>
              <a:rPr lang="fr-FR" dirty="0" err="1"/>
              <a:t/>
            </a:r>
            <a:r>
              <a:rPr lang="fr-FR" dirty="0"/>
              <a:t/>
            </a:r>
            <a:r>
              <a:rPr lang="fr-FR" dirty="0" err="1"/>
              <a:t/>
            </a:r>
            <a:r>
              <a:rPr lang="fr-FR" dirty="0"/>
              <a:t/>
            </a:r>
          </a:p>
          <a:p>
            <a:r>
              <a:rPr lang="fr-FR" dirty="0" smtClean="0"/>
              <a:t>Caudofoveates, without a ventral groove and foot; microphagous animals buried in sediments;</a:t>
            </a:r>
            <a:r>
              <a:rPr lang="fr-FR" dirty="0" err="1"/>
              <a:t/>
            </a:r>
            <a:r>
              <a:rPr lang="fr-FR" dirty="0"/>
              <a:t/>
            </a:r>
          </a:p>
          <a:p>
            <a:r>
              <a:rPr lang="fr-FR" dirty="0"/>
              <a:t>Solenogastres, with the foot reduced to a ciliated ridge inside a ventral groove; benthic animals that graze on attached metazoans.</a:t>
            </a:r>
            <a:r>
              <a:rPr lang="fr-FR" dirty="0" err="1"/>
              <a:t/>
            </a:r>
            <a:r>
              <a:rPr lang="fr-FR" dirty="0"/>
              <a:t/>
            </a:r>
          </a:p>
        </p:txBody>
      </p:sp>
    </p:spTree>
    <p:extLst>
      <p:ext uri="{BB962C8B-B14F-4D97-AF65-F5344CB8AC3E}">
        <p14:creationId xmlns:p14="http://schemas.microsoft.com/office/powerpoint/2010/main" val="2097478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solidFill>
                  <a:srgbClr val="FF0000"/>
                </a:solidFill>
              </a:rPr>
              <a:t>Nervous system</a:t>
            </a:r>
          </a:p>
        </p:txBody>
      </p:sp>
      <p:sp>
        <p:nvSpPr>
          <p:cNvPr id="3" name="Espace réservé du contenu 2"/>
          <p:cNvSpPr>
            <a:spLocks noGrp="1"/>
          </p:cNvSpPr>
          <p:nvPr>
            <p:ph idx="1"/>
          </p:nvPr>
        </p:nvSpPr>
        <p:spPr/>
        <p:txBody>
          <a:bodyPr>
            <a:normAutofit/>
          </a:bodyPr>
          <a:lstStyle/>
          <a:p>
            <a:r>
              <a:rPr lang="fr-FR" dirty="0"/>
              <a:t>The nervous system comprises</a:t>
            </a:r>
            <a:endParaRPr lang="fr-FR" dirty="0" smtClean="0"/>
          </a:p>
          <a:p>
            <a:pPr lvl="1"/>
            <a:r>
              <a:rPr lang="fr-FR" dirty="0" smtClean="0"/>
              <a:t>one double periesophageal collar</a:t>
            </a:r>
            <a:r>
              <a:rPr lang="fr-FR" dirty="0"/>
              <a:t/>
            </a:r>
            <a:r>
              <a:rPr lang="fr-FR" dirty="0" err="1"/>
              <a:t/>
            </a:r>
            <a:r>
              <a:rPr lang="fr-FR" dirty="0"/>
              <a:t/>
            </a:r>
            <a:endParaRPr lang="fr-FR" dirty="0" smtClean="0"/>
          </a:p>
          <a:p>
            <a:pPr lvl="1"/>
            <a:r>
              <a:rPr lang="fr-FR" dirty="0"/>
              <a:t>3 pairs of cerebral ganglia (which may fuse to form a brain)</a:t>
            </a:r>
            <a:r>
              <a:rPr lang="fr-FR" dirty="0" err="1" smtClean="0"/>
              <a:t/>
            </a:r>
            <a:r>
              <a:rPr lang="fr-FR" dirty="0" smtClean="0"/>
              <a:t/>
            </a:r>
            <a:r>
              <a:rPr lang="fr-FR" dirty="0"/>
              <a:t/>
            </a:r>
            <a:r>
              <a:rPr lang="fr-FR" dirty="0" smtClean="0"/>
              <a:t/>
            </a:r>
          </a:p>
          <a:p>
            <a:pPr lvl="1"/>
            <a:r>
              <a:rPr lang="fr-FR" dirty="0" smtClean="0"/>
              <a:t>connectives</a:t>
            </a:r>
            <a:r>
              <a:rPr lang="fr-FR" dirty="0"/>
              <a:t/>
            </a:r>
            <a:endParaRPr lang="fr-FR" dirty="0" smtClean="0"/>
          </a:p>
          <a:p>
            <a:pPr lvl="1"/>
            <a:r>
              <a:rPr lang="fr-FR" dirty="0" smtClean="0"/>
              <a:t>one ventral nerve cord</a:t>
            </a:r>
            <a:r>
              <a:rPr lang="fr-FR" dirty="0"/>
              <a:t/>
            </a:r>
          </a:p>
          <a:p>
            <a:endParaRPr lang="fr-FR" dirty="0"/>
          </a:p>
        </p:txBody>
      </p:sp>
    </p:spTree>
    <p:extLst>
      <p:ext uri="{BB962C8B-B14F-4D97-AF65-F5344CB8AC3E}">
        <p14:creationId xmlns:p14="http://schemas.microsoft.com/office/powerpoint/2010/main" val="20850102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solidFill>
                  <a:srgbClr val="FF0000"/>
                </a:solidFill>
              </a:rPr>
              <a:t>Circulatory system</a:t>
            </a:r>
          </a:p>
        </p:txBody>
      </p:sp>
      <p:sp>
        <p:nvSpPr>
          <p:cNvPr id="3" name="Espace réservé du contenu 2"/>
          <p:cNvSpPr>
            <a:spLocks noGrp="1"/>
          </p:cNvSpPr>
          <p:nvPr>
            <p:ph idx="1"/>
          </p:nvPr>
        </p:nvSpPr>
        <p:spPr/>
        <p:txBody>
          <a:bodyPr>
            <a:normAutofit fontScale="92500"/>
          </a:bodyPr>
          <a:lstStyle/>
          <a:p>
            <a:r>
              <a:rPr lang="fr-FR" dirty="0"/>
              <a:t>Circulation is incomplete</a:t>
            </a:r>
            <a:r>
              <a:rPr lang="fr-FR" dirty="0" smtClean="0"/>
              <a:t/>
            </a:r>
          </a:p>
          <a:p>
            <a:r>
              <a:rPr lang="fr-FR" dirty="0" smtClean="0"/>
              <a:t>Short arteries arise from the heart, but there are neither veins nor capillaries</a:t>
            </a:r>
            <a:r>
              <a:rPr lang="fr-FR" dirty="0"/>
              <a:t/>
            </a:r>
            <a:r>
              <a:rPr lang="fr-FR" dirty="0" smtClean="0"/>
              <a:t/>
            </a:r>
          </a:p>
          <a:p>
            <a:r>
              <a:rPr lang="fr-FR" dirty="0" smtClean="0"/>
              <a:t>Cephalopods are an exception among molluscs and have a closed circulatory system with a systemic heart and two branchial hearts.</a:t>
            </a:r>
            <a:r>
              <a:rPr lang="fr-FR" dirty="0"/>
              <a:t/>
            </a:r>
          </a:p>
          <a:p>
            <a:r>
              <a:rPr lang="fr-FR" dirty="0" smtClean="0"/>
              <a:t>The blood is colorless, or slightly colored by dissolved hemoglobin or hemocyanin.</a:t>
            </a:r>
            <a:r>
              <a:rPr lang="fr-FR" dirty="0"/>
              <a:t/>
            </a:r>
          </a:p>
        </p:txBody>
      </p:sp>
    </p:spTree>
    <p:extLst>
      <p:ext uri="{BB962C8B-B14F-4D97-AF65-F5344CB8AC3E}">
        <p14:creationId xmlns:p14="http://schemas.microsoft.com/office/powerpoint/2010/main" val="23845819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solidFill>
                  <a:srgbClr val="FF0000"/>
                </a:solidFill>
              </a:rPr>
              <a:t>Reproductive cycle</a:t>
            </a:r>
          </a:p>
        </p:txBody>
      </p:sp>
      <p:sp>
        <p:nvSpPr>
          <p:cNvPr id="3" name="Espace réservé du contenu 2"/>
          <p:cNvSpPr>
            <a:spLocks noGrp="1"/>
          </p:cNvSpPr>
          <p:nvPr>
            <p:ph idx="1"/>
          </p:nvPr>
        </p:nvSpPr>
        <p:spPr/>
        <p:txBody>
          <a:bodyPr>
            <a:normAutofit fontScale="85000" lnSpcReduction="20000"/>
          </a:bodyPr>
          <a:lstStyle/>
          <a:p>
            <a:r>
              <a:rPr lang="fr-FR" dirty="0"/>
              <a:t>The sexes are generally separate</a:t>
            </a:r>
            <a:r>
              <a:rPr lang="fr-FR" dirty="0" smtClean="0"/>
              <a:t/>
            </a:r>
          </a:p>
          <a:p>
            <a:r>
              <a:rPr lang="fr-FR" dirty="0" smtClean="0"/>
              <a:t>Some common species are hermaphroditic, such as the snail or oyster.</a:t>
            </a:r>
            <a:r>
              <a:rPr lang="fr-FR" dirty="0"/>
              <a:t/>
            </a:r>
          </a:p>
          <a:p>
            <a:r>
              <a:rPr lang="fr-FR" dirty="0" smtClean="0"/>
              <a:t>Eggs contain varying amounts of yolk, and hatching occurs after a more or less advanced stage of development.</a:t>
            </a:r>
            <a:r>
              <a:rPr lang="fr-FR" dirty="0"/>
              <a:t/>
            </a:r>
            <a:r>
              <a:rPr lang="fr-FR" dirty="0" smtClean="0"/>
              <a:t/>
            </a:r>
          </a:p>
          <a:p>
            <a:r>
              <a:rPr lang="fr-FR" dirty="0" smtClean="0"/>
              <a:t>Early embryonic development involves spiral cleavage or segmentation, which allows molluscs, together with annelids, to be classified among the Spiralia.</a:t>
            </a:r>
            <a:r>
              <a:rPr lang="fr-FR" dirty="0"/>
              <a:t/>
            </a:r>
            <a:r>
              <a:rPr lang="fr-FR" dirty="0" err="1"/>
              <a:t/>
            </a:r>
            <a:r>
              <a:rPr lang="fr-FR" dirty="0"/>
              <a:t/>
            </a:r>
          </a:p>
          <a:p>
            <a:r>
              <a:rPr lang="fr-FR" dirty="0" smtClean="0"/>
              <a:t>When there is a free-living larva (trochophore, veliger), it closely resembles the annelid trochophore.</a:t>
            </a:r>
            <a:r>
              <a:rPr lang="fr-FR" dirty="0"/>
              <a:t/>
            </a:r>
            <a:r>
              <a:rPr lang="fr-FR" dirty="0" err="1"/>
              <a:t/>
            </a:r>
            <a:r>
              <a:rPr lang="fr-FR" dirty="0"/>
              <a:t/>
            </a:r>
          </a:p>
        </p:txBody>
      </p:sp>
    </p:spTree>
    <p:extLst>
      <p:ext uri="{BB962C8B-B14F-4D97-AF65-F5344CB8AC3E}">
        <p14:creationId xmlns:p14="http://schemas.microsoft.com/office/powerpoint/2010/main" val="15067607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0"/>
            <a:ext cx="8229600" cy="1143000"/>
          </a:xfrm>
        </p:spPr>
        <p:txBody>
          <a:bodyPr/>
          <a:lstStyle/>
          <a:p>
            <a:r>
              <a:rPr lang="fr-FR" dirty="0">
                <a:solidFill>
                  <a:srgbClr val="FF0000"/>
                </a:solidFill>
              </a:rPr>
              <a:t>Classification</a:t>
            </a:r>
          </a:p>
        </p:txBody>
      </p:sp>
      <p:sp>
        <p:nvSpPr>
          <p:cNvPr id="3" name="Espace réservé du contenu 2"/>
          <p:cNvSpPr>
            <a:spLocks noGrp="1"/>
          </p:cNvSpPr>
          <p:nvPr>
            <p:ph idx="1"/>
          </p:nvPr>
        </p:nvSpPr>
        <p:spPr>
          <a:xfrm>
            <a:off x="323528" y="1124744"/>
            <a:ext cx="8568952" cy="5544616"/>
          </a:xfrm>
        </p:spPr>
        <p:txBody>
          <a:bodyPr>
            <a:normAutofit fontScale="70000" lnSpcReduction="20000"/>
          </a:bodyPr>
          <a:lstStyle/>
          <a:p>
            <a:r>
              <a:rPr lang="fr-FR" dirty="0"/>
              <a:t>Molluscs, one of the most diverse animal groups, are classified into several classes according to their anatomical and physiological characteristics. The main classes are:</a:t>
            </a:r>
          </a:p>
          <a:p>
            <a:r>
              <a:rPr lang="fr-FR" dirty="0" smtClean="0">
                <a:solidFill>
                  <a:srgbClr val="FF0000"/>
                </a:solidFill>
              </a:rPr>
              <a:t>Class Gastropoda: This is the largest class of molluscs and includes snails and slugs. They are characterized by a single, generally spirally coiled shell and a body that undergoes torsion during development.</a:t>
            </a:r>
            <a:r>
              <a:rPr lang="fr-FR" dirty="0" err="1">
                <a:solidFill>
                  <a:srgbClr val="FF0000"/>
                </a:solidFill>
              </a:rPr>
              <a:t/>
            </a:r>
            <a:r>
              <a:rPr lang="fr-FR" dirty="0">
                <a:solidFill>
                  <a:srgbClr val="FF0000"/>
                </a:solidFill>
              </a:rPr>
              <a:t/>
            </a:r>
            <a:r>
              <a:rPr lang="fr-FR" dirty="0"/>
              <a:t/>
            </a:r>
          </a:p>
          <a:p>
            <a:r>
              <a:rPr lang="fr-FR" dirty="0">
                <a:solidFill>
                  <a:srgbClr val="FF0000"/>
                </a:solidFill>
              </a:rPr>
              <a:t>Class Bivalvia: This class includes clams, oysters, mussels and scallops. They are characterized by a shell divided into two hinged parts. They do not possess a radula (a tongue-like organ unique to molluscs).</a:t>
            </a:r>
            <a:r>
              <a:rPr lang="fr-FR" dirty="0" err="1">
                <a:solidFill>
                  <a:srgbClr val="FF0000"/>
                </a:solidFill>
              </a:rPr>
              <a:t/>
            </a:r>
            <a:r>
              <a:rPr lang="fr-FR" dirty="0">
                <a:solidFill>
                  <a:srgbClr val="FF0000"/>
                </a:solidFill>
              </a:rPr>
              <a:t/>
            </a:r>
            <a:r>
              <a:rPr lang="fr-FR" dirty="0"/>
              <a:t/>
            </a:r>
          </a:p>
          <a:p>
            <a:r>
              <a:rPr lang="fr-FR" dirty="0">
                <a:solidFill>
                  <a:srgbClr val="FF0000"/>
                </a:solidFill>
              </a:rPr>
              <a:t>Class Cephalopoda: This class includes octopuses, squids and cuttlefish. They are characterized by a well-developed head and a set of tentacles. They are the most intelligent and mobile molluscs.</a:t>
            </a:r>
            <a:r>
              <a:rPr lang="fr-FR" dirty="0" err="1">
                <a:solidFill>
                  <a:srgbClr val="FF0000"/>
                </a:solidFill>
              </a:rPr>
              <a:t/>
            </a:r>
            <a:r>
              <a:rPr lang="fr-FR" dirty="0">
                <a:solidFill>
                  <a:srgbClr val="FF0000"/>
                </a:solidFill>
              </a:rPr>
              <a:t/>
            </a:r>
            <a:r>
              <a:rPr lang="fr-FR" dirty="0"/>
              <a:t/>
            </a:r>
          </a:p>
          <a:p>
            <a:r>
              <a:rPr lang="fr-FR" dirty="0">
                <a:solidFill>
                  <a:srgbClr val="FF0000"/>
                </a:solidFill>
              </a:rPr>
              <a:t>Class Polyplacophora: This class includes chitons. They are characterized by a shell composed of eight overlapping plates.</a:t>
            </a:r>
            <a:r>
              <a:rPr lang="fr-FR" dirty="0" err="1">
                <a:solidFill>
                  <a:srgbClr val="FF0000"/>
                </a:solidFill>
              </a:rPr>
              <a:t/>
            </a:r>
            <a:r>
              <a:rPr lang="fr-FR" dirty="0">
                <a:solidFill>
                  <a:srgbClr val="FF0000"/>
                </a:solidFill>
              </a:rPr>
              <a:t/>
            </a:r>
            <a:r>
              <a:rPr lang="fr-FR" dirty="0"/>
              <a:t/>
            </a:r>
          </a:p>
          <a:p>
            <a:endParaRPr lang="fr-FR" dirty="0"/>
          </a:p>
        </p:txBody>
      </p:sp>
    </p:spTree>
    <p:extLst>
      <p:ext uri="{BB962C8B-B14F-4D97-AF65-F5344CB8AC3E}">
        <p14:creationId xmlns:p14="http://schemas.microsoft.com/office/powerpoint/2010/main" val="4243033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5536" y="404664"/>
            <a:ext cx="8496944" cy="6264696"/>
          </a:xfrm>
        </p:spPr>
        <p:txBody>
          <a:bodyPr>
            <a:normAutofit fontScale="85000" lnSpcReduction="20000"/>
          </a:bodyPr>
          <a:lstStyle/>
          <a:p>
            <a:r>
              <a:rPr lang="fr-FR" dirty="0">
                <a:solidFill>
                  <a:srgbClr val="FF0000"/>
                </a:solidFill>
              </a:rPr>
              <a:t>Class Scaphopoda: This class includes tusk shells (tube-shaped shells). They are characterized by a tubular shell open at both ends and a foot adapted for burrowing in sand and mud.</a:t>
            </a:r>
            <a:r>
              <a:rPr lang="fr-FR" dirty="0" err="1">
                <a:solidFill>
                  <a:srgbClr val="FF0000"/>
                </a:solidFill>
              </a:rPr>
              <a:t/>
            </a:r>
            <a:r>
              <a:rPr lang="fr-FR" dirty="0">
                <a:solidFill>
                  <a:srgbClr val="FF0000"/>
                </a:solidFill>
              </a:rPr>
              <a:t/>
            </a:r>
            <a:r>
              <a:rPr lang="fr-FR" dirty="0"/>
              <a:t/>
            </a:r>
          </a:p>
          <a:p>
            <a:r>
              <a:rPr lang="fr-FR" dirty="0">
                <a:solidFill>
                  <a:srgbClr val="FF0000"/>
                </a:solidFill>
              </a:rPr>
              <a:t>Class Monoplacophora: This class includes deep-sea species once considered extinct. They are characterized by a single cap-shaped shell and a series of paired muscle scars.</a:t>
            </a:r>
            <a:r>
              <a:rPr lang="fr-FR" dirty="0" err="1">
                <a:solidFill>
                  <a:srgbClr val="FF0000"/>
                </a:solidFill>
              </a:rPr>
              <a:t/>
            </a:r>
            <a:r>
              <a:rPr lang="fr-FR" dirty="0">
                <a:solidFill>
                  <a:srgbClr val="FF0000"/>
                </a:solidFill>
              </a:rPr>
              <a:t/>
            </a:r>
            <a:r>
              <a:rPr lang="fr-FR" dirty="0"/>
              <a:t/>
            </a:r>
          </a:p>
          <a:p>
            <a:r>
              <a:rPr lang="fr-FR" dirty="0">
                <a:solidFill>
                  <a:srgbClr val="FF0000"/>
                </a:solidFill>
              </a:rPr>
              <a:t>Class Aplacophora: This class includes worm-shaped molluscs without shells. They are characterized by a simple body plan and live in deep-sea habitats.</a:t>
            </a:r>
            <a:r>
              <a:rPr lang="fr-FR" dirty="0" err="1">
                <a:solidFill>
                  <a:srgbClr val="FF0000"/>
                </a:solidFill>
              </a:rPr>
              <a:t/>
            </a:r>
            <a:r>
              <a:rPr lang="fr-FR" dirty="0">
                <a:solidFill>
                  <a:srgbClr val="FF0000"/>
                </a:solidFill>
              </a:rPr>
              <a:t/>
            </a:r>
            <a:r>
              <a:rPr lang="fr-FR" dirty="0"/>
              <a:t/>
            </a:r>
          </a:p>
          <a:p>
            <a:r>
              <a:rPr lang="fr-FR" dirty="0"/>
              <a:t>These classes are further subdivided into orders, families, genera and species based on more specific characteristics.</a:t>
            </a:r>
          </a:p>
          <a:p>
            <a:endParaRPr lang="fr-FR" dirty="0"/>
          </a:p>
          <a:p>
            <a:endParaRPr lang="fr-FR" dirty="0"/>
          </a:p>
        </p:txBody>
      </p:sp>
    </p:spTree>
    <p:extLst>
      <p:ext uri="{BB962C8B-B14F-4D97-AF65-F5344CB8AC3E}">
        <p14:creationId xmlns:p14="http://schemas.microsoft.com/office/powerpoint/2010/main" val="25427316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0"/>
            <a:ext cx="8229600" cy="1143000"/>
          </a:xfrm>
        </p:spPr>
        <p:txBody>
          <a:bodyPr/>
          <a:lstStyle/>
          <a:p>
            <a:r>
              <a:rPr lang="fr-FR" dirty="0" smtClean="0">
                <a:solidFill>
                  <a:srgbClr val="FF0000"/>
                </a:solidFill>
              </a:rPr>
              <a:t>Class 1: Gastropoda</a:t>
            </a:r>
            <a:r>
              <a:rPr lang="fr-FR" dirty="0" err="1">
                <a:solidFill>
                  <a:srgbClr val="FF0000"/>
                </a:solidFill>
              </a:rPr>
              <a:t/>
            </a:r>
            <a:r>
              <a:rPr lang="fr-FR" dirty="0">
                <a:solidFill>
                  <a:srgbClr val="FF0000"/>
                </a:solidFill>
              </a:rPr>
              <a:t/>
            </a:r>
          </a:p>
        </p:txBody>
      </p:sp>
      <p:sp>
        <p:nvSpPr>
          <p:cNvPr id="3" name="Espace réservé du contenu 2"/>
          <p:cNvSpPr>
            <a:spLocks noGrp="1"/>
          </p:cNvSpPr>
          <p:nvPr>
            <p:ph idx="1"/>
          </p:nvPr>
        </p:nvSpPr>
        <p:spPr>
          <a:xfrm>
            <a:off x="251520" y="1052736"/>
            <a:ext cx="8640960" cy="5688632"/>
          </a:xfrm>
        </p:spPr>
        <p:txBody>
          <a:bodyPr>
            <a:normAutofit fontScale="77500" lnSpcReduction="20000"/>
          </a:bodyPr>
          <a:lstStyle/>
          <a:p>
            <a:r>
              <a:rPr lang="fr-FR" dirty="0" smtClean="0"/>
              <a:t>from Ancient Greek γαστήρ / gastếr, “belly” and πούς / poús, “foot”: belly-foot)</a:t>
            </a:r>
            <a:r>
              <a:rPr lang="fr-FR" dirty="0"/>
              <a:t/>
            </a:r>
            <a:r>
              <a:rPr lang="fr-FR" dirty="0" err="1"/>
              <a:t/>
            </a:r>
            <a:r>
              <a:rPr lang="fr-FR" dirty="0"/>
              <a:t/>
            </a:r>
            <a:r>
              <a:rPr lang="fr-FR" dirty="0" err="1"/>
              <a:t/>
            </a:r>
            <a:r>
              <a:rPr lang="fr-FR" dirty="0"/>
              <a:t/>
            </a:r>
            <a:r>
              <a:rPr lang="fr-FR" dirty="0" err="1"/>
              <a:t/>
            </a:r>
            <a:r>
              <a:rPr lang="fr-FR" dirty="0"/>
              <a:t/>
            </a:r>
            <a:r>
              <a:rPr lang="fr-FR" dirty="0" err="1"/>
              <a:t/>
            </a:r>
            <a:r>
              <a:rPr lang="fr-FR" dirty="0"/>
              <a:t/>
            </a:r>
            <a:endParaRPr lang="fr-FR" dirty="0" smtClean="0"/>
          </a:p>
          <a:p>
            <a:r>
              <a:rPr lang="fr-FR" dirty="0" smtClean="0"/>
              <a:t>characterized by torsion of their visceral mass</a:t>
            </a:r>
            <a:r>
              <a:rPr lang="fr-FR" dirty="0"/>
              <a:t/>
            </a:r>
            <a:r>
              <a:rPr lang="fr-FR" dirty="0" smtClean="0"/>
              <a:t/>
            </a:r>
          </a:p>
          <a:p>
            <a:r>
              <a:rPr lang="fr-FR" dirty="0" smtClean="0"/>
              <a:t>show great diversity of forms but can generally be recognized by their twisted, univalve dorsal shell, characteristic when present</a:t>
            </a:r>
            <a:r>
              <a:rPr lang="fr-FR" dirty="0"/>
              <a:t/>
            </a:r>
            <a:r>
              <a:rPr lang="fr-FR" dirty="0" smtClean="0"/>
              <a:t/>
            </a:r>
          </a:p>
          <a:p>
            <a:r>
              <a:rPr lang="fr-FR" dirty="0" smtClean="0"/>
              <a:t>constitute the largest animal group after insects: about 40,000 living species are known,</a:t>
            </a:r>
            <a:r>
              <a:rPr lang="fr-FR" dirty="0"/>
              <a:t/>
            </a:r>
            <a:r>
              <a:rPr lang="fr-FR" dirty="0" smtClean="0"/>
              <a:t/>
            </a:r>
          </a:p>
          <a:p>
            <a:r>
              <a:rPr lang="fr-FR" dirty="0" smtClean="0"/>
              <a:t>Found throughout the world, in all environments except polar regions</a:t>
            </a:r>
            <a:r>
              <a:rPr lang="fr-FR" dirty="0"/>
              <a:t/>
            </a:r>
            <a:r>
              <a:rPr lang="fr-FR" dirty="0" smtClean="0"/>
              <a:t/>
            </a:r>
          </a:p>
          <a:p>
            <a:r>
              <a:rPr lang="fr-FR" dirty="0" smtClean="0"/>
              <a:t>The smallest gastropods are millimetre-sized and the planktonic larvae of aquatic species are microscopic; the largest known gastropod is the “Australian trumpet”, which exceeds 90 cm and can weigh up to 18 kg!</a:t>
            </a:r>
            <a:r>
              <a:rPr lang="fr-FR" dirty="0"/>
              <a:t/>
            </a:r>
            <a:r>
              <a:rPr lang="fr-FR" dirty="0" smtClean="0"/>
              <a:t/>
            </a:r>
            <a:endParaRPr lang="fr-FR" dirty="0"/>
          </a:p>
        </p:txBody>
      </p:sp>
    </p:spTree>
    <p:extLst>
      <p:ext uri="{BB962C8B-B14F-4D97-AF65-F5344CB8AC3E}">
        <p14:creationId xmlns:p14="http://schemas.microsoft.com/office/powerpoint/2010/main" val="40272202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95536" y="476672"/>
            <a:ext cx="8291264" cy="5649491"/>
          </a:xfrm>
        </p:spPr>
        <p:txBody>
          <a:bodyPr/>
          <a:lstStyle/>
          <a:p>
            <a:r>
              <a:rPr lang="fr-FR" dirty="0" smtClean="0"/>
              <a:t>have a distinct foot and head</a:t>
            </a:r>
            <a:r>
              <a:rPr lang="fr-FR" dirty="0"/>
              <a:t/>
            </a:r>
            <a:r>
              <a:rPr lang="fr-FR" dirty="0" smtClean="0"/>
              <a:t/>
            </a:r>
          </a:p>
          <a:p>
            <a:r>
              <a:rPr lang="fr-FR" dirty="0" smtClean="0"/>
              <a:t>foot flattened into a broad ventral sole, used for swimming or crawling</a:t>
            </a:r>
            <a:r>
              <a:rPr lang="fr-FR" dirty="0"/>
              <a:t/>
            </a:r>
            <a:r>
              <a:rPr lang="fr-FR" dirty="0" smtClean="0"/>
              <a:t/>
            </a:r>
          </a:p>
          <a:p>
            <a:r>
              <a:rPr lang="fr-FR" dirty="0" smtClean="0"/>
              <a:t>head bears eyes and a radula</a:t>
            </a:r>
            <a:r>
              <a:rPr lang="fr-FR" dirty="0"/>
              <a:t/>
            </a:r>
            <a:r>
              <a:rPr lang="fr-FR" dirty="0" smtClean="0"/>
              <a:t/>
            </a:r>
          </a:p>
          <a:p>
            <a:r>
              <a:rPr lang="fr-FR" dirty="0" smtClean="0"/>
              <a:t>very diverse ecology: may be marine, freshwater or terrestrial</a:t>
            </a:r>
            <a:r>
              <a:rPr lang="fr-FR" dirty="0"/>
              <a:t/>
            </a:r>
            <a:r>
              <a:rPr lang="fr-FR" dirty="0" smtClean="0"/>
              <a:t/>
            </a:r>
          </a:p>
          <a:p>
            <a:r>
              <a:rPr lang="fr-FR" dirty="0" smtClean="0"/>
              <a:t>Terrestrial gastropods include snails and slugs.</a:t>
            </a:r>
            <a:r>
              <a:rPr lang="fr-FR" dirty="0"/>
              <a:t/>
            </a:r>
          </a:p>
        </p:txBody>
      </p:sp>
    </p:spTree>
    <p:extLst>
      <p:ext uri="{BB962C8B-B14F-4D97-AF65-F5344CB8AC3E}">
        <p14:creationId xmlns:p14="http://schemas.microsoft.com/office/powerpoint/2010/main" val="32621883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23528" y="548680"/>
            <a:ext cx="8363272" cy="5577483"/>
          </a:xfrm>
        </p:spPr>
        <p:txBody>
          <a:bodyPr>
            <a:normAutofit/>
          </a:bodyPr>
          <a:lstStyle/>
          <a:p>
            <a:r>
              <a:rPr lang="fr-FR" dirty="0"/>
              <a:t>In the old classification, for example that of Johannes Thiele (1929–1935), three subclasses were defined:</a:t>
            </a:r>
            <a:r>
              <a:rPr lang="fr-FR" dirty="0" err="1"/>
              <a:t/>
            </a:r>
            <a:r>
              <a:rPr lang="fr-FR" dirty="0"/>
              <a:t/>
            </a:r>
          </a:p>
          <a:p>
            <a:pPr lvl="1"/>
            <a:r>
              <a:rPr lang="fr-FR" dirty="0" smtClean="0"/>
              <a:t>Prosobranchia, mainly marine, with gills at the front of the body, opposite the heart.</a:t>
            </a:r>
            <a:r>
              <a:rPr lang="fr-FR" dirty="0" err="1">
                <a:solidFill>
                  <a:srgbClr val="FF0000"/>
                </a:solidFill>
              </a:rPr>
              <a:t/>
            </a:r>
            <a:r>
              <a:rPr lang="fr-FR" dirty="0"/>
              <a:t/>
            </a:r>
          </a:p>
          <a:p>
            <a:pPr lvl="1"/>
            <a:r>
              <a:rPr lang="fr-FR" dirty="0"/>
              <a:t>Opisthobranchia, all marine, with gills at the rear of the body, such as pteropods, which are adapted to pelagic life.</a:t>
            </a:r>
            <a:r>
              <a:rPr lang="fr-FR" dirty="0" err="1">
                <a:solidFill>
                  <a:srgbClr val="FF0000"/>
                </a:solidFill>
              </a:rPr>
              <a:t/>
            </a:r>
            <a:r>
              <a:rPr lang="fr-FR" dirty="0"/>
              <a:t/>
            </a:r>
            <a:r>
              <a:rPr lang="fr-FR" dirty="0" smtClean="0"/>
              <a:t/>
            </a:r>
            <a:r>
              <a:rPr lang="fr-FR" dirty="0"/>
              <a:t/>
            </a:r>
          </a:p>
          <a:p>
            <a:pPr lvl="1"/>
            <a:r>
              <a:rPr lang="fr-FR" dirty="0"/>
              <a:t>Pulmonata, with a lung instead of gills, although some (for example, lymnaeids) have returned to aquatic life.</a:t>
            </a:r>
            <a:r>
              <a:rPr lang="fr-FR" dirty="0" err="1">
                <a:solidFill>
                  <a:srgbClr val="FF0000"/>
                </a:solidFill>
              </a:rPr>
              <a:t/>
            </a:r>
            <a:r>
              <a:rPr lang="fr-FR" dirty="0"/>
              <a:t/>
            </a:r>
            <a:r>
              <a:rPr lang="fr-FR" dirty="0" smtClean="0"/>
              <a:t/>
            </a:r>
            <a:endParaRPr lang="fr-FR" dirty="0"/>
          </a:p>
        </p:txBody>
      </p:sp>
    </p:spTree>
    <p:extLst>
      <p:ext uri="{BB962C8B-B14F-4D97-AF65-F5344CB8AC3E}">
        <p14:creationId xmlns:p14="http://schemas.microsoft.com/office/powerpoint/2010/main" val="30283123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25870"/>
            <a:ext cx="8229600" cy="1143000"/>
          </a:xfrm>
        </p:spPr>
        <p:txBody>
          <a:bodyPr/>
          <a:lstStyle/>
          <a:p>
            <a:r>
              <a:rPr lang="fr-FR" dirty="0">
                <a:solidFill>
                  <a:srgbClr val="FF0000"/>
                </a:solidFill>
              </a:rPr>
              <a:t>Pulmonata</a:t>
            </a:r>
            <a:r>
              <a:rPr lang="fr-FR" dirty="0" err="1">
                <a:solidFill>
                  <a:srgbClr val="FF0000"/>
                </a:solidFill>
              </a:rPr>
              <a:t/>
            </a:r>
            <a:r>
              <a:rPr lang="fr-FR" dirty="0">
                <a:solidFill>
                  <a:srgbClr val="FF0000"/>
                </a:solidFill>
              </a:rPr>
              <a:t/>
            </a:r>
          </a:p>
        </p:txBody>
      </p:sp>
      <p:sp>
        <p:nvSpPr>
          <p:cNvPr id="3" name="Espace réservé du contenu 2"/>
          <p:cNvSpPr>
            <a:spLocks noGrp="1"/>
          </p:cNvSpPr>
          <p:nvPr>
            <p:ph idx="1"/>
          </p:nvPr>
        </p:nvSpPr>
        <p:spPr>
          <a:xfrm>
            <a:off x="251520" y="980728"/>
            <a:ext cx="8784976" cy="5688632"/>
          </a:xfrm>
        </p:spPr>
        <p:txBody>
          <a:bodyPr>
            <a:normAutofit fontScale="70000" lnSpcReduction="20000"/>
          </a:bodyPr>
          <a:lstStyle/>
          <a:p>
            <a:r>
              <a:rPr lang="fr-FR" dirty="0" smtClean="0"/>
              <a:t>They are so named because, after leaving the aquatic environment, they lost the gill of their ancestors and acquired a lung, an organ of aerial respiration.</a:t>
            </a:r>
            <a:r>
              <a:rPr lang="fr-FR" dirty="0"/>
              <a:t/>
            </a:r>
            <a:r>
              <a:rPr lang="fr-FR" dirty="0" smtClean="0"/>
              <a:t/>
            </a:r>
          </a:p>
          <a:p>
            <a:r>
              <a:rPr lang="fr-FR" dirty="0" smtClean="0"/>
              <a:t>This lung corresponds to the highly vascularized pallial cavity, which opens to the outside through a small opening, the pneumostome, and is therefore not homologous to the lungs of vertebrates.</a:t>
            </a:r>
            <a:r>
              <a:rPr lang="fr-FR" dirty="0"/>
              <a:t/>
            </a:r>
            <a:r>
              <a:rPr lang="fr-FR" dirty="0" err="1"/>
              <a:t/>
            </a:r>
            <a:r>
              <a:rPr lang="fr-FR" dirty="0"/>
              <a:t/>
            </a:r>
          </a:p>
          <a:p>
            <a:r>
              <a:rPr lang="fr-FR" dirty="0"/>
              <a:t>Secondarily, some became aquatic again, colonizing inland freshwater (mainly lymnaeids and planorbids).</a:t>
            </a:r>
            <a:r>
              <a:rPr lang="fr-FR" dirty="0" err="1"/>
              <a:t/>
            </a:r>
            <a:r>
              <a:rPr lang="fr-FR" dirty="0"/>
              <a:t/>
            </a:r>
          </a:p>
          <a:p>
            <a:r>
              <a:rPr lang="fr-FR" dirty="0"/>
              <a:t>Species that remained in terrestrial habitats are generally known as snails and slugs.</a:t>
            </a:r>
            <a:r>
              <a:rPr lang="fr-FR" dirty="0" smtClean="0"/>
              <a:t/>
            </a:r>
          </a:p>
          <a:p>
            <a:r>
              <a:rPr lang="fr-FR" dirty="0" smtClean="0"/>
              <a:t>They play an important role in ecosystems</a:t>
            </a:r>
            <a:r>
              <a:rPr lang="fr-FR" dirty="0"/>
              <a:t/>
            </a:r>
            <a:r>
              <a:rPr lang="fr-FR" dirty="0" smtClean="0"/>
              <a:t/>
            </a:r>
          </a:p>
          <a:p>
            <a:pPr lvl="1"/>
            <a:r>
              <a:rPr lang="fr-FR" dirty="0" smtClean="0"/>
              <a:t>as a food source for their predators (food web)</a:t>
            </a:r>
            <a:r>
              <a:rPr lang="fr-FR" dirty="0"/>
              <a:t/>
            </a:r>
            <a:r>
              <a:rPr lang="fr-FR" dirty="0" smtClean="0"/>
              <a:t/>
            </a:r>
          </a:p>
          <a:p>
            <a:pPr lvl="1"/>
            <a:r>
              <a:rPr lang="fr-FR" dirty="0" smtClean="0"/>
              <a:t>by contributing to vegetation control</a:t>
            </a:r>
            <a:r>
              <a:rPr lang="fr-FR" dirty="0"/>
              <a:t/>
            </a:r>
            <a:endParaRPr lang="fr-FR" dirty="0" smtClean="0"/>
          </a:p>
          <a:p>
            <a:pPr lvl="1"/>
            <a:r>
              <a:rPr lang="fr-FR" dirty="0" smtClean="0"/>
              <a:t>as vectors of parasites and diseases, indirectly contributing to the balance of animal and plant populations</a:t>
            </a:r>
            <a:r>
              <a:rPr lang="fr-FR" dirty="0"/>
              <a:t/>
            </a:r>
            <a:r>
              <a:rPr lang="fr-FR" dirty="0" smtClean="0"/>
              <a:t/>
            </a:r>
          </a:p>
          <a:p>
            <a:pPr lvl="1"/>
            <a:r>
              <a:rPr lang="fr-FR" dirty="0" smtClean="0"/>
              <a:t>Some are detritivores or participate in saproxylic communities.</a:t>
            </a:r>
            <a:r>
              <a:rPr lang="fr-FR" dirty="0"/>
              <a:t/>
            </a:r>
            <a:r>
              <a:rPr lang="fr-FR" dirty="0" err="1"/>
              <a:t/>
            </a:r>
            <a:r>
              <a:rPr lang="fr-FR" dirty="0"/>
              <a:t/>
            </a:r>
          </a:p>
        </p:txBody>
      </p:sp>
    </p:spTree>
    <p:extLst>
      <p:ext uri="{BB962C8B-B14F-4D97-AF65-F5344CB8AC3E}">
        <p14:creationId xmlns:p14="http://schemas.microsoft.com/office/powerpoint/2010/main" val="6000158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67544" y="620688"/>
            <a:ext cx="8219256" cy="5505475"/>
          </a:xfrm>
        </p:spPr>
        <p:txBody>
          <a:bodyPr>
            <a:normAutofit fontScale="70000" lnSpcReduction="20000"/>
          </a:bodyPr>
          <a:lstStyle/>
          <a:p>
            <a:r>
              <a:rPr lang="fr-FR" dirty="0"/>
              <a:t>They play an important role in ecosystems</a:t>
            </a:r>
          </a:p>
          <a:p>
            <a:pPr lvl="1"/>
            <a:r>
              <a:rPr lang="fr-FR" dirty="0"/>
              <a:t>as a food source for their predators (food web)</a:t>
            </a:r>
          </a:p>
          <a:p>
            <a:pPr lvl="1"/>
            <a:r>
              <a:rPr lang="fr-FR" dirty="0"/>
              <a:t>by contributing to vegetation control</a:t>
            </a:r>
          </a:p>
          <a:p>
            <a:pPr lvl="1"/>
            <a:r>
              <a:rPr lang="fr-FR" dirty="0"/>
              <a:t>as vectors of parasites and diseases, indirectly contributing to the balance of animal and plant populations</a:t>
            </a:r>
          </a:p>
          <a:p>
            <a:pPr lvl="1"/>
            <a:r>
              <a:rPr lang="fr-FR" dirty="0"/>
              <a:t>Some are detritivores or participate in saproxylic communities.</a:t>
            </a:r>
            <a:r>
              <a:rPr lang="fr-FR" dirty="0" err="1"/>
              <a:t/>
            </a:r>
            <a:r>
              <a:rPr lang="fr-FR" dirty="0"/>
              <a:t/>
            </a:r>
          </a:p>
          <a:p>
            <a:endParaRPr lang="fr-FR" dirty="0" smtClean="0"/>
          </a:p>
          <a:p>
            <a:r>
              <a:rPr lang="fr-FR" dirty="0" smtClean="0"/>
              <a:t>Divided into 2 suborders:</a:t>
            </a:r>
          </a:p>
          <a:p>
            <a:pPr lvl="1"/>
            <a:r>
              <a:rPr lang="fr-FR" dirty="0" smtClean="0"/>
              <a:t>Suborder Stylommatophora: eyes located at the tips of the tentacles:</a:t>
            </a:r>
            <a:r>
              <a:rPr lang="fr-FR" dirty="0" err="1" smtClean="0"/>
              <a:t/>
            </a:r>
            <a:r>
              <a:rPr lang="fr-FR" dirty="0" smtClean="0"/>
              <a:t/>
            </a:r>
          </a:p>
          <a:p>
            <a:pPr lvl="2"/>
            <a:r>
              <a:rPr lang="fr-FR" dirty="0"/>
              <a:t>Edible species, e.g. Eremina desertorum</a:t>
            </a:r>
            <a:r>
              <a:rPr lang="fr-FR" dirty="0" err="1"/>
              <a:t/>
            </a:r>
            <a:r>
              <a:rPr lang="fr-FR" dirty="0"/>
              <a:t/>
            </a:r>
            <a:r>
              <a:rPr lang="fr-FR" dirty="0" err="1"/>
              <a:t/>
            </a:r>
            <a:r>
              <a:rPr lang="fr-FR" dirty="0"/>
              <a:t/>
            </a:r>
            <a:r>
              <a:rPr lang="fr-FR" dirty="0" err="1"/>
              <a:t/>
            </a:r>
            <a:r>
              <a:rPr lang="fr-FR" dirty="0"/>
              <a:t/>
            </a:r>
          </a:p>
          <a:p>
            <a:pPr lvl="2"/>
            <a:r>
              <a:rPr lang="fr-FR" dirty="0" smtClean="0"/>
              <a:t>Important crop pests</a:t>
            </a:r>
          </a:p>
          <a:p>
            <a:pPr lvl="2"/>
            <a:r>
              <a:rPr lang="fr-FR" dirty="0" smtClean="0"/>
              <a:t>E.g.: Helix aspersa = garden snail and H. aperta</a:t>
            </a:r>
            <a:r>
              <a:rPr lang="fr-FR" dirty="0" smtClean="0">
                <a:solidFill>
                  <a:srgbClr val="FF0000"/>
                </a:solidFill>
              </a:rPr>
              <a:t/>
            </a:r>
            <a:r>
              <a:rPr lang="fr-FR" dirty="0" err="1" smtClean="0">
                <a:solidFill>
                  <a:srgbClr val="FF0000"/>
                </a:solidFill>
              </a:rPr>
              <a:t/>
            </a:r>
            <a:r>
              <a:rPr lang="fr-FR" dirty="0" smtClean="0">
                <a:solidFill>
                  <a:srgbClr val="FF0000"/>
                </a:solidFill>
              </a:rPr>
              <a:t/>
            </a:r>
            <a:r>
              <a:rPr lang="fr-FR" dirty="0" err="1" smtClean="0">
                <a:solidFill>
                  <a:srgbClr val="FF0000"/>
                </a:solidFill>
              </a:rPr>
              <a:t/>
            </a:r>
            <a:r>
              <a:rPr lang="fr-FR" dirty="0">
                <a:solidFill>
                  <a:srgbClr val="FF0000"/>
                </a:solidFill>
              </a:rPr>
              <a:t/>
            </a:r>
            <a:r>
              <a:rPr lang="fr-FR" dirty="0" smtClean="0"/>
              <a:t/>
            </a:r>
            <a:r>
              <a:rPr lang="fr-FR" dirty="0" smtClean="0">
                <a:solidFill>
                  <a:srgbClr val="FF0000"/>
                </a:solidFill>
              </a:rPr>
              <a:t/>
            </a:r>
            <a:r>
              <a:rPr lang="fr-FR" dirty="0" err="1" smtClean="0">
                <a:solidFill>
                  <a:srgbClr val="FF0000"/>
                </a:solidFill>
              </a:rPr>
              <a:t/>
            </a:r>
            <a:r>
              <a:rPr lang="fr-FR" dirty="0" smtClean="0">
                <a:solidFill>
                  <a:srgbClr val="FF0000"/>
                </a:solidFill>
              </a:rPr>
              <a:t/>
            </a:r>
          </a:p>
          <a:p>
            <a:pPr lvl="1"/>
            <a:r>
              <a:rPr lang="fr-FR" dirty="0" smtClean="0"/>
              <a:t>Suborder Basommatophora (freshwater pulmonates): eyes located at the base of the tentacles</a:t>
            </a:r>
            <a:r>
              <a:rPr lang="fr-FR" dirty="0" err="1"/>
              <a:t/>
            </a:r>
            <a:r>
              <a:rPr lang="fr-FR" dirty="0"/>
              <a:t/>
            </a:r>
            <a:r>
              <a:rPr lang="fr-FR" dirty="0" smtClean="0"/>
              <a:t/>
            </a:r>
            <a:r>
              <a:rPr lang="fr-FR" dirty="0"/>
              <a:t/>
            </a:r>
            <a:r>
              <a:rPr lang="fr-FR" dirty="0" smtClean="0"/>
              <a:t/>
            </a:r>
          </a:p>
          <a:p>
            <a:pPr lvl="2"/>
            <a:r>
              <a:rPr lang="fr-FR" dirty="0" smtClean="0"/>
              <a:t>E.g.: Limnaea cailliaudi = freshwater lymnaeid: disease vector</a:t>
            </a:r>
            <a:r>
              <a:rPr lang="fr-FR" dirty="0" err="1" smtClean="0">
                <a:solidFill>
                  <a:srgbClr val="FF0000"/>
                </a:solidFill>
              </a:rPr>
              <a:t/>
            </a:r>
            <a:r>
              <a:rPr lang="fr-FR" dirty="0" smtClean="0">
                <a:solidFill>
                  <a:srgbClr val="FF0000"/>
                </a:solidFill>
              </a:rPr>
              <a:t/>
            </a:r>
            <a:r>
              <a:rPr lang="fr-FR" dirty="0" err="1" smtClean="0">
                <a:solidFill>
                  <a:srgbClr val="FF0000"/>
                </a:solidFill>
              </a:rPr>
              <a:t/>
            </a:r>
            <a:r>
              <a:rPr lang="fr-FR" dirty="0" smtClean="0">
                <a:solidFill>
                  <a:srgbClr val="FF0000"/>
                </a:solidFill>
              </a:rPr>
              <a:t/>
            </a:r>
            <a:r>
              <a:rPr lang="fr-FR" dirty="0" smtClean="0"/>
              <a:t/>
            </a:r>
            <a:endParaRPr lang="fr-FR" dirty="0"/>
          </a:p>
        </p:txBody>
      </p:sp>
    </p:spTree>
    <p:extLst>
      <p:ext uri="{BB962C8B-B14F-4D97-AF65-F5344CB8AC3E}">
        <p14:creationId xmlns:p14="http://schemas.microsoft.com/office/powerpoint/2010/main" val="9289359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The garden snail (Helix aspersa aspersa)</a:t>
            </a:r>
            <a:r>
              <a:rPr lang="fr-FR" dirty="0" err="1"/>
              <a:t/>
            </a:r>
            <a:r>
              <a:rPr lang="fr-FR" dirty="0"/>
              <a:t/>
            </a:r>
            <a:r>
              <a:rPr lang="fr-FR" dirty="0" err="1"/>
              <a:t/>
            </a:r>
            <a:r>
              <a:rPr lang="fr-FR" dirty="0"/>
              <a:t/>
            </a:r>
            <a:r>
              <a:rPr lang="fr-FR" dirty="0" err="1"/>
              <a:t/>
            </a:r>
            <a:r>
              <a:rPr lang="fr-FR" dirty="0"/>
              <a:t/>
            </a: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483768" y="1774949"/>
            <a:ext cx="3888432" cy="3888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843128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33782"/>
            <a:ext cx="8229600" cy="1143000"/>
          </a:xfrm>
        </p:spPr>
        <p:txBody>
          <a:bodyPr/>
          <a:lstStyle/>
          <a:p>
            <a:r>
              <a:rPr lang="fr-FR" dirty="0" smtClean="0">
                <a:solidFill>
                  <a:srgbClr val="FF0000"/>
                </a:solidFill>
              </a:rPr>
              <a:t>Class 2: Lamellibranchs</a:t>
            </a:r>
            <a:endParaRPr lang="fr-FR" dirty="0">
              <a:solidFill>
                <a:srgbClr val="FF0000"/>
              </a:solidFill>
            </a:endParaRPr>
          </a:p>
        </p:txBody>
      </p:sp>
      <p:sp>
        <p:nvSpPr>
          <p:cNvPr id="3" name="Espace réservé du contenu 2"/>
          <p:cNvSpPr>
            <a:spLocks noGrp="1"/>
          </p:cNvSpPr>
          <p:nvPr>
            <p:ph idx="1"/>
          </p:nvPr>
        </p:nvSpPr>
        <p:spPr>
          <a:xfrm>
            <a:off x="251520" y="980728"/>
            <a:ext cx="8568952" cy="5688632"/>
          </a:xfrm>
        </p:spPr>
        <p:txBody>
          <a:bodyPr>
            <a:normAutofit fontScale="62500" lnSpcReduction="20000"/>
          </a:bodyPr>
          <a:lstStyle/>
          <a:p>
            <a:r>
              <a:rPr lang="fr-FR" dirty="0"/>
              <a:t>also called Pelecypoda (“hatchet-foot” pelycypods)</a:t>
            </a:r>
            <a:r>
              <a:rPr lang="fr-FR" dirty="0" err="1"/>
              <a:t/>
            </a:r>
            <a:r>
              <a:rPr lang="fr-FR" dirty="0"/>
              <a:t/>
            </a:r>
            <a:r>
              <a:rPr lang="fr-FR" dirty="0" smtClean="0"/>
              <a:t/>
            </a:r>
          </a:p>
          <a:p>
            <a:r>
              <a:rPr lang="fr-FR" dirty="0"/>
              <a:t>includes clams, oysters, mussels, scallops and many other shellfish families.</a:t>
            </a:r>
          </a:p>
          <a:p>
            <a:r>
              <a:rPr lang="fr-FR" dirty="0"/>
              <a:t>Their laterally flattened body is covered by a shell consisting of two distinct and more or less symmetrical parts.</a:t>
            </a:r>
            <a:r>
              <a:rPr lang="fr-FR" dirty="0" smtClean="0"/>
              <a:t/>
            </a:r>
          </a:p>
          <a:p>
            <a:r>
              <a:rPr lang="fr-FR" dirty="0" smtClean="0"/>
              <a:t>They are connected to each other and can open or close.</a:t>
            </a:r>
            <a:r>
              <a:rPr lang="fr-FR" dirty="0"/>
              <a:t/>
            </a:r>
            <a:r>
              <a:rPr lang="fr-FR" dirty="0" smtClean="0"/>
              <a:t/>
            </a:r>
          </a:p>
          <a:p>
            <a:r>
              <a:rPr lang="fr-FR" dirty="0" smtClean="0"/>
              <a:t>Most feed by filtering water and have neither a head nor a radula.</a:t>
            </a:r>
            <a:r>
              <a:rPr lang="fr-FR" dirty="0"/>
              <a:t/>
            </a:r>
            <a:r>
              <a:rPr lang="fr-FR" dirty="0" smtClean="0"/>
              <a:t/>
            </a:r>
          </a:p>
          <a:p>
            <a:r>
              <a:rPr lang="fr-FR" dirty="0" smtClean="0"/>
              <a:t>The gills, called ctenidia, in addition to their role in respiration, capture nutrients contained in the water and thus play an important role in feeding.</a:t>
            </a:r>
            <a:r>
              <a:rPr lang="fr-FR" dirty="0"/>
              <a:t/>
            </a:r>
            <a:r>
              <a:rPr lang="fr-FR" dirty="0" err="1"/>
              <a:t/>
            </a:r>
            <a:r>
              <a:rPr lang="fr-FR" dirty="0"/>
              <a:t/>
            </a:r>
            <a:r>
              <a:rPr lang="fr-FR" dirty="0" smtClean="0"/>
              <a:t/>
            </a:r>
          </a:p>
          <a:p>
            <a:r>
              <a:rPr lang="fr-FR" dirty="0" smtClean="0"/>
              <a:t>Most bivalves burrow into sediments on the sea floor, where they are protected from predators.</a:t>
            </a:r>
            <a:r>
              <a:rPr lang="fr-FR" dirty="0"/>
              <a:t/>
            </a:r>
            <a:r>
              <a:rPr lang="fr-FR" dirty="0" smtClean="0"/>
              <a:t/>
            </a:r>
          </a:p>
          <a:p>
            <a:r>
              <a:rPr lang="fr-FR" dirty="0" smtClean="0"/>
              <a:t>Others live on the sea floor or attach themselves to rocks or other hard surfaces.</a:t>
            </a:r>
            <a:r>
              <a:rPr lang="fr-FR" dirty="0"/>
              <a:t/>
            </a:r>
            <a:r>
              <a:rPr lang="fr-FR" dirty="0" smtClean="0"/>
              <a:t/>
            </a:r>
          </a:p>
          <a:p>
            <a:r>
              <a:rPr lang="fr-FR" dirty="0" smtClean="0"/>
              <a:t>Some can bore into wood, clay or stone and live inside these materials. Finally, some bivalves, such as scallops, can swim.</a:t>
            </a:r>
            <a:r>
              <a:rPr lang="fr-FR" dirty="0"/>
              <a:t/>
            </a:r>
            <a:r>
              <a:rPr lang="fr-FR" dirty="0" smtClean="0"/>
              <a:t/>
            </a:r>
          </a:p>
          <a:p>
            <a:r>
              <a:rPr lang="fr-FR" dirty="0" smtClean="0"/>
              <a:t>Some edible species: oyster; oyster farming = cultivation of oysters</a:t>
            </a:r>
            <a:endParaRPr lang="fr-FR" dirty="0"/>
          </a:p>
          <a:p>
            <a:endParaRPr lang="fr-FR" dirty="0"/>
          </a:p>
          <a:p>
            <a:endParaRPr lang="fr-FR" dirty="0" smtClean="0"/>
          </a:p>
          <a:p>
            <a:endParaRPr lang="fr-FR" dirty="0"/>
          </a:p>
          <a:p>
            <a:endParaRPr lang="fr-FR" dirty="0"/>
          </a:p>
        </p:txBody>
      </p:sp>
    </p:spTree>
    <p:extLst>
      <p:ext uri="{BB962C8B-B14F-4D97-AF65-F5344CB8AC3E}">
        <p14:creationId xmlns:p14="http://schemas.microsoft.com/office/powerpoint/2010/main" val="20822760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404664"/>
            <a:ext cx="8363272" cy="6120680"/>
          </a:xfrm>
        </p:spPr>
        <p:txBody>
          <a:bodyPr>
            <a:normAutofit fontScale="85000" lnSpcReduction="20000"/>
          </a:bodyPr>
          <a:lstStyle/>
          <a:p>
            <a:r>
              <a:rPr lang="fr-FR" dirty="0"/>
              <a:t>Les sous-classes et ordres définis </a:t>
            </a:r>
            <a:r>
              <a:rPr lang="fr-FR" dirty="0" smtClean="0"/>
              <a:t>sont </a:t>
            </a:r>
            <a:r>
              <a:rPr lang="fr-FR" dirty="0"/>
              <a:t>les suivants :</a:t>
            </a:r>
          </a:p>
          <a:p>
            <a:r>
              <a:rPr lang="fr-FR" dirty="0" smtClean="0"/>
              <a:t>Subclass Prionodesmacea</a:t>
            </a:r>
            <a:r>
              <a:rPr lang="fr-FR" dirty="0"/>
              <a:t/>
            </a:r>
            <a:r>
              <a:rPr lang="fr-FR" dirty="0" err="1"/>
              <a:t/>
            </a:r>
            <a:endParaRPr lang="fr-FR" dirty="0"/>
          </a:p>
          <a:p>
            <a:pPr lvl="1"/>
            <a:r>
              <a:rPr lang="fr-FR" dirty="0"/>
              <a:t>Order Paleoconcha</a:t>
            </a:r>
            <a:r>
              <a:rPr lang="fr-FR" dirty="0" err="1"/>
              <a:t/>
            </a:r>
            <a:endParaRPr lang="fr-FR" dirty="0"/>
          </a:p>
          <a:p>
            <a:pPr lvl="1"/>
            <a:r>
              <a:rPr lang="fr-FR" dirty="0"/>
              <a:t>Order Taxodonta: Several teeth (such as Nuculida)</a:t>
            </a:r>
            <a:r>
              <a:rPr lang="fr-FR" dirty="0" err="1"/>
              <a:t/>
            </a:r>
            <a:r>
              <a:rPr lang="fr-FR" dirty="0"/>
              <a:t/>
            </a:r>
            <a:r>
              <a:rPr lang="fr-FR" dirty="0" err="1"/>
              <a:t/>
            </a:r>
            <a:r>
              <a:rPr lang="fr-FR" dirty="0"/>
              <a:t/>
            </a:r>
          </a:p>
          <a:p>
            <a:pPr lvl="1"/>
            <a:r>
              <a:rPr lang="fr-FR" dirty="0"/>
              <a:t>Order Schizodonta: Large bifurcating tooth (such as Trigonia)</a:t>
            </a:r>
            <a:r>
              <a:rPr lang="fr-FR" dirty="0" err="1"/>
              <a:t/>
            </a:r>
            <a:r>
              <a:rPr lang="fr-FR" dirty="0"/>
              <a:t/>
            </a:r>
            <a:r>
              <a:rPr lang="fr-FR" dirty="0" err="1"/>
              <a:t/>
            </a:r>
            <a:r>
              <a:rPr lang="fr-FR" dirty="0"/>
              <a:t/>
            </a:r>
          </a:p>
          <a:p>
            <a:pPr lvl="1"/>
            <a:r>
              <a:rPr lang="fr-FR" dirty="0"/>
              <a:t>Order Isodonta: Equal teeth (such as Spondylus)</a:t>
            </a:r>
            <a:r>
              <a:rPr lang="fr-FR" dirty="0" err="1"/>
              <a:t/>
            </a:r>
            <a:r>
              <a:rPr lang="fr-FR" dirty="0"/>
              <a:t/>
            </a:r>
            <a:r>
              <a:rPr lang="fr-FR" dirty="0" err="1"/>
              <a:t/>
            </a:r>
            <a:r>
              <a:rPr lang="fr-FR" dirty="0"/>
              <a:t/>
            </a:r>
          </a:p>
          <a:p>
            <a:pPr lvl="1"/>
            <a:r>
              <a:rPr lang="fr-FR" dirty="0"/>
              <a:t>Order Dysodonta: No teeth; ligaments hold the valves.</a:t>
            </a:r>
            <a:r>
              <a:rPr lang="fr-FR" dirty="0" err="1"/>
              <a:t/>
            </a:r>
            <a:r>
              <a:rPr lang="fr-FR" dirty="0"/>
              <a:t/>
            </a:r>
          </a:p>
          <a:p>
            <a:r>
              <a:rPr lang="fr-FR" dirty="0"/>
              <a:t>Subclass Teleodesmacea</a:t>
            </a:r>
            <a:r>
              <a:rPr lang="fr-FR" dirty="0" err="1"/>
              <a:t/>
            </a:r>
            <a:endParaRPr lang="fr-FR" dirty="0"/>
          </a:p>
          <a:p>
            <a:pPr lvl="1"/>
            <a:r>
              <a:rPr lang="fr-FR" dirty="0"/>
              <a:t>Order Heterodonta: Different teeth (such as the family Cardiidae).</a:t>
            </a:r>
            <a:r>
              <a:rPr lang="fr-FR" dirty="0" err="1"/>
              <a:t/>
            </a:r>
            <a:r>
              <a:rPr lang="fr-FR" dirty="0"/>
              <a:t/>
            </a:r>
            <a:r>
              <a:rPr lang="fr-FR" dirty="0" err="1"/>
              <a:t/>
            </a:r>
            <a:r>
              <a:rPr lang="fr-FR" dirty="0"/>
              <a:t/>
            </a:r>
          </a:p>
          <a:p>
            <a:pPr lvl="1"/>
            <a:r>
              <a:rPr lang="fr-FR" dirty="0"/>
              <a:t>Order Pachydonta: Large, different, deformed teeth (such as rudists).</a:t>
            </a:r>
            <a:r>
              <a:rPr lang="fr-FR" dirty="0" err="1"/>
              <a:t/>
            </a:r>
            <a:r>
              <a:rPr lang="fr-FR" dirty="0"/>
              <a:t/>
            </a:r>
          </a:p>
          <a:p>
            <a:pPr lvl="1"/>
            <a:r>
              <a:rPr lang="fr-FR" dirty="0"/>
              <a:t>Order Desmodonta: No teeth at the hinge; held by ligaments (such as the family Anatinidae).</a:t>
            </a:r>
            <a:r>
              <a:rPr lang="fr-FR" dirty="0" err="1"/>
              <a:t/>
            </a:r>
            <a:r>
              <a:rPr lang="fr-FR" dirty="0"/>
              <a:t/>
            </a:r>
            <a:r>
              <a:rPr lang="fr-FR" dirty="0" err="1"/>
              <a:t/>
            </a:r>
            <a:r>
              <a:rPr lang="fr-FR" dirty="0"/>
              <a:t/>
            </a:r>
          </a:p>
        </p:txBody>
      </p:sp>
    </p:spTree>
    <p:extLst>
      <p:ext uri="{BB962C8B-B14F-4D97-AF65-F5344CB8AC3E}">
        <p14:creationId xmlns:p14="http://schemas.microsoft.com/office/powerpoint/2010/main" val="819999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mussels</a:t>
            </a:r>
            <a:r>
              <a:rPr lang="fr-FR" dirty="0"/>
              <a:t/>
            </a:r>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99592" y="2348880"/>
            <a:ext cx="7030970" cy="3312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130255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Class 3: Cephalopods</a:t>
            </a:r>
            <a:r>
              <a:rPr lang="fr-FR" dirty="0"/>
              <a:t/>
            </a:r>
          </a:p>
        </p:txBody>
      </p:sp>
      <p:sp>
        <p:nvSpPr>
          <p:cNvPr id="3" name="Espace réservé du contenu 2"/>
          <p:cNvSpPr>
            <a:spLocks noGrp="1"/>
          </p:cNvSpPr>
          <p:nvPr>
            <p:ph idx="1"/>
          </p:nvPr>
        </p:nvSpPr>
        <p:spPr/>
        <p:txBody>
          <a:bodyPr>
            <a:normAutofit fontScale="55000" lnSpcReduction="20000"/>
          </a:bodyPr>
          <a:lstStyle/>
          <a:p>
            <a:r>
              <a:rPr lang="fr-FR" dirty="0" smtClean="0"/>
              <a:t>from Ancient Greek κεφαλή / kephalế, “head”, and πούς / poús (gen. ποδός / podós), “foot”)</a:t>
            </a:r>
            <a:r>
              <a:rPr lang="fr-FR" dirty="0"/>
              <a:t/>
            </a:r>
            <a:r>
              <a:rPr lang="fr-FR" dirty="0" err="1"/>
              <a:t/>
            </a:r>
            <a:r>
              <a:rPr lang="fr-FR" dirty="0"/>
              <a:t/>
            </a:r>
            <a:r>
              <a:rPr lang="fr-FR" dirty="0" err="1"/>
              <a:t/>
            </a:r>
            <a:r>
              <a:rPr lang="fr-FR" dirty="0"/>
              <a:t/>
            </a:r>
            <a:r>
              <a:rPr lang="fr-FR" dirty="0" err="1"/>
              <a:t/>
            </a:r>
            <a:r>
              <a:rPr lang="fr-FR" dirty="0"/>
              <a:t/>
            </a:r>
            <a:endParaRPr lang="fr-FR" dirty="0" smtClean="0"/>
          </a:p>
          <a:p>
            <a:r>
              <a:rPr lang="fr-FR" dirty="0" smtClean="0"/>
              <a:t>marine molluscs whose head bears tentacles, also called arms</a:t>
            </a:r>
            <a:r>
              <a:rPr lang="fr-FR" dirty="0"/>
              <a:t/>
            </a:r>
            <a:r>
              <a:rPr lang="fr-FR" dirty="0" smtClean="0"/>
              <a:t/>
            </a:r>
          </a:p>
          <a:p>
            <a:r>
              <a:rPr lang="fr-FR" dirty="0" smtClean="0"/>
              <a:t>includes octopuses, squids, cuttlefish and nautiluses</a:t>
            </a:r>
            <a:r>
              <a:rPr lang="fr-FR" dirty="0"/>
              <a:t/>
            </a:r>
            <a:r>
              <a:rPr lang="fr-FR" dirty="0" smtClean="0"/>
              <a:t/>
            </a:r>
            <a:r>
              <a:rPr lang="fr-FR" dirty="0"/>
              <a:t/>
            </a:r>
            <a:r>
              <a:rPr lang="fr-FR" dirty="0" smtClean="0"/>
              <a:t/>
            </a:r>
          </a:p>
          <a:p>
            <a:r>
              <a:rPr lang="fr-FR" dirty="0" smtClean="0"/>
              <a:t>presence of prehensile tentacles</a:t>
            </a:r>
            <a:r>
              <a:rPr lang="fr-FR" dirty="0"/>
              <a:t/>
            </a:r>
            <a:r>
              <a:rPr lang="fr-FR" dirty="0" smtClean="0"/>
              <a:t/>
            </a:r>
          </a:p>
          <a:p>
            <a:r>
              <a:rPr lang="fr-FR" dirty="0" smtClean="0"/>
              <a:t>head, distinct from the visceral mass, contains a true brain enclosed in a cartilaginous skull, highly developed eyes, a chitinous beak, etc.</a:t>
            </a:r>
            <a:r>
              <a:rPr lang="fr-FR" dirty="0"/>
              <a:t/>
            </a:r>
            <a:r>
              <a:rPr lang="fr-FR" dirty="0" err="1" smtClean="0"/>
              <a:t/>
            </a:r>
            <a:endParaRPr lang="fr-FR" dirty="0" smtClean="0"/>
          </a:p>
          <a:p>
            <a:r>
              <a:rPr lang="fr-FR" dirty="0" smtClean="0"/>
              <a:t>It bears a peribuccal crown of muscular, protractile arms equipped with suckers and/or hooks.</a:t>
            </a:r>
            <a:r>
              <a:rPr lang="fr-FR" dirty="0"/>
              <a:t/>
            </a:r>
            <a:r>
              <a:rPr lang="fr-FR" dirty="0" smtClean="0"/>
              <a:t/>
            </a:r>
          </a:p>
          <a:p>
            <a:r>
              <a:rPr lang="fr-FR" dirty="0" smtClean="0"/>
              <a:t>The contractile ventral mantle, together with the siphon, forms a powerful locomotory organ.</a:t>
            </a:r>
            <a:r>
              <a:rPr lang="fr-FR" dirty="0"/>
              <a:t/>
            </a:r>
            <a:r>
              <a:rPr lang="fr-FR" dirty="0" smtClean="0"/>
              <a:t/>
            </a:r>
          </a:p>
          <a:p>
            <a:r>
              <a:rPr lang="fr-FR" dirty="0" smtClean="0"/>
              <a:t>Their size ranges from a few centimetres to about ten metres.</a:t>
            </a:r>
            <a:r>
              <a:rPr lang="fr-FR" dirty="0"/>
              <a:t/>
            </a:r>
            <a:r>
              <a:rPr lang="fr-FR" dirty="0" smtClean="0"/>
              <a:t/>
            </a:r>
          </a:p>
          <a:p>
            <a:r>
              <a:rPr lang="fr-FR" dirty="0" smtClean="0"/>
              <a:t>Living cephalopods are marine predators: they feed on other molluscs, fish and crustaceans</a:t>
            </a:r>
            <a:r>
              <a:rPr lang="fr-FR" dirty="0"/>
              <a:t/>
            </a:r>
            <a:r>
              <a:rPr lang="fr-FR" dirty="0" smtClean="0"/>
              <a:t/>
            </a:r>
          </a:p>
          <a:p>
            <a:r>
              <a:rPr lang="fr-FR" dirty="0" smtClean="0"/>
              <a:t>They capture prey with their arms and tear it apart with their horny beak.</a:t>
            </a:r>
            <a:r>
              <a:rPr lang="fr-FR" dirty="0"/>
              <a:t/>
            </a:r>
          </a:p>
          <a:p>
            <a:r>
              <a:rPr lang="fr-FR" dirty="0" smtClean="0"/>
              <a:t>Some edible species</a:t>
            </a:r>
            <a:r>
              <a:rPr lang="fr-FR" dirty="0" err="1" smtClean="0"/>
              <a:t/>
            </a:r>
            <a:endParaRPr lang="fr-FR" dirty="0"/>
          </a:p>
        </p:txBody>
      </p:sp>
    </p:spTree>
    <p:extLst>
      <p:ext uri="{BB962C8B-B14F-4D97-AF65-F5344CB8AC3E}">
        <p14:creationId xmlns:p14="http://schemas.microsoft.com/office/powerpoint/2010/main" val="20817420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20601" y="4581128"/>
            <a:ext cx="8229600" cy="1143000"/>
          </a:xfrm>
        </p:spPr>
        <p:txBody>
          <a:bodyPr>
            <a:normAutofit/>
          </a:bodyPr>
          <a:lstStyle/>
          <a:p>
            <a:r>
              <a:rPr lang="fr-FR" sz="2200" dirty="0" smtClean="0"/>
              <a:t>seiche </a:t>
            </a:r>
            <a:r>
              <a:rPr lang="fr-FR" sz="2200" dirty="0"/>
              <a:t>peut passer d'un </a:t>
            </a:r>
            <a:r>
              <a:rPr lang="fr-FR" sz="2200" dirty="0" smtClean="0"/>
              <a:t>camouflage</a:t>
            </a:r>
            <a:br>
              <a:rPr lang="fr-FR" sz="2200" dirty="0" smtClean="0"/>
            </a:br>
            <a:r>
              <a:rPr lang="fr-FR" sz="2200" dirty="0" smtClean="0"/>
              <a:t> </a:t>
            </a:r>
            <a:r>
              <a:rPr lang="fr-FR" sz="2200" dirty="0"/>
              <a:t>brun (en haut) à une coloration jaune </a:t>
            </a:r>
            <a:r>
              <a:rPr lang="fr-FR" sz="2200" dirty="0" smtClean="0"/>
              <a:t>avec</a:t>
            </a:r>
            <a:br>
              <a:rPr lang="fr-FR" sz="2200" dirty="0" smtClean="0"/>
            </a:br>
            <a:r>
              <a:rPr lang="fr-FR" sz="2200" dirty="0" smtClean="0"/>
              <a:t> </a:t>
            </a:r>
            <a:r>
              <a:rPr lang="fr-FR" sz="2200" dirty="0"/>
              <a:t>des reflets foncés (en bas) en moins </a:t>
            </a:r>
            <a:r>
              <a:rPr lang="fr-FR" sz="2200" dirty="0" smtClean="0"/>
              <a:t>d‘1 s</a:t>
            </a:r>
            <a:endParaRPr lang="fr-FR"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5536" y="34524"/>
            <a:ext cx="3206849" cy="45408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476672"/>
            <a:ext cx="3619603" cy="29246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4934195" y="3534526"/>
            <a:ext cx="3183244" cy="369332"/>
          </a:xfrm>
          <a:prstGeom prst="rect">
            <a:avLst/>
          </a:prstGeom>
        </p:spPr>
        <p:txBody>
          <a:bodyPr wrap="none">
            <a:spAutoFit/>
          </a:bodyPr>
          <a:lstStyle/>
          <a:p>
            <a:r>
              <a:rPr lang="fr-FR" dirty="0"/>
              <a:t>Movement of Octopus vulgaris</a:t>
            </a:r>
            <a:r>
              <a:rPr lang="fr-FR" dirty="0" err="1"/>
              <a:t/>
            </a:r>
            <a:r>
              <a:rPr lang="fr-FR" dirty="0"/>
              <a:t/>
            </a:r>
            <a:r>
              <a:rPr lang="fr-FR" dirty="0" err="1"/>
              <a:t/>
            </a:r>
            <a:endParaRPr lang="fr-FR" dirty="0"/>
          </a:p>
        </p:txBody>
      </p:sp>
    </p:spTree>
    <p:extLst>
      <p:ext uri="{BB962C8B-B14F-4D97-AF65-F5344CB8AC3E}">
        <p14:creationId xmlns:p14="http://schemas.microsoft.com/office/powerpoint/2010/main" val="20930752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1520" y="476672"/>
            <a:ext cx="8568952" cy="6120680"/>
          </a:xfrm>
        </p:spPr>
        <p:txBody>
          <a:bodyPr>
            <a:normAutofit/>
          </a:bodyPr>
          <a:lstStyle/>
          <a:p>
            <a:r>
              <a:rPr lang="fr-FR" dirty="0"/>
              <a:t>The class Cephalopoda is divided into 3 groups (only 2 of which survive today)</a:t>
            </a:r>
            <a:r>
              <a:rPr lang="fr-FR" dirty="0" smtClean="0"/>
              <a:t/>
            </a:r>
            <a:r>
              <a:rPr lang="fr-FR" dirty="0"/>
              <a:t/>
            </a:r>
            <a:r>
              <a:rPr lang="fr-FR" dirty="0" smtClean="0"/>
              <a:t/>
            </a:r>
            <a:r>
              <a:rPr lang="fr-FR" dirty="0"/>
              <a:t/>
            </a:r>
            <a:r>
              <a:rPr lang="fr-FR" dirty="0" smtClean="0"/>
              <a:t/>
            </a:r>
          </a:p>
          <a:p>
            <a:r>
              <a:rPr lang="fr-FR" dirty="0" smtClean="0"/>
              <a:t>subclass Nautiloidea, with a few species (appeared in the Cambrian),</a:t>
            </a:r>
            <a:r>
              <a:rPr lang="fr-FR" dirty="0"/>
              <a:t/>
            </a:r>
            <a:r>
              <a:rPr lang="fr-FR" dirty="0" err="1"/>
              <a:t/>
            </a:r>
            <a:r>
              <a:rPr lang="fr-FR" dirty="0"/>
              <a:t/>
            </a:r>
          </a:p>
          <a:p>
            <a:r>
              <a:rPr lang="fr-FR" dirty="0"/>
              <a:t>subclass Ammonoidea (appeared in the Devonian - became extinct in the Late Cretaceous),</a:t>
            </a:r>
          </a:p>
          <a:p>
            <a:r>
              <a:rPr lang="fr-FR" dirty="0"/>
              <a:t>subclass Coleoidea, which includes squids, cuttlefish, octopuses and vampire squids, with more than 700 species (appeared in the Devonian).</a:t>
            </a:r>
            <a:r>
              <a:rPr lang="fr-FR" dirty="0" err="1">
                <a:solidFill>
                  <a:srgbClr val="FF0000"/>
                </a:solidFill>
              </a:rPr>
              <a:t/>
            </a:r>
            <a:r>
              <a:rPr lang="fr-FR" dirty="0"/>
              <a:t/>
            </a:r>
          </a:p>
        </p:txBody>
      </p:sp>
    </p:spTree>
    <p:extLst>
      <p:ext uri="{BB962C8B-B14F-4D97-AF65-F5344CB8AC3E}">
        <p14:creationId xmlns:p14="http://schemas.microsoft.com/office/powerpoint/2010/main" val="153326094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328</TotalTime>
  <Words>2077</Words>
  <Application>Microsoft Office PowerPoint</Application>
  <PresentationFormat>Affichage à l'écran (4:3)</PresentationFormat>
  <Paragraphs>149</Paragraphs>
  <Slides>24</Slides>
  <Notes>2</Notes>
  <HiddenSlides>0</HiddenSlides>
  <MMClips>0</MMClips>
  <ScaleCrop>false</ScaleCrop>
  <HeadingPairs>
    <vt:vector size="4" baseType="variant">
      <vt:variant>
        <vt:lpstr>Thème</vt:lpstr>
      </vt:variant>
      <vt:variant>
        <vt:i4>1</vt:i4>
      </vt:variant>
      <vt:variant>
        <vt:lpstr>Titres des diapositives</vt:lpstr>
      </vt:variant>
      <vt:variant>
        <vt:i4>24</vt:i4>
      </vt:variant>
    </vt:vector>
  </HeadingPairs>
  <TitlesOfParts>
    <vt:vector size="25" baseType="lpstr">
      <vt:lpstr>Thème Office</vt:lpstr>
      <vt:lpstr>Phylum des Mollusques</vt:lpstr>
      <vt:lpstr>Présentation PowerPoint</vt:lpstr>
      <vt:lpstr>Présentation PowerPoint</vt:lpstr>
      <vt:lpstr>Présentation PowerPoint</vt:lpstr>
      <vt:lpstr>Anatomie générale</vt:lpstr>
      <vt:lpstr>Plan d'organisation d'un mollusque</vt:lpstr>
      <vt:lpstr>La Coquille</vt:lpstr>
      <vt:lpstr>Système nerveux</vt:lpstr>
      <vt:lpstr>Appareil circulatoire</vt:lpstr>
      <vt:lpstr>Cycle reproductif</vt:lpstr>
      <vt:lpstr>Classification</vt:lpstr>
      <vt:lpstr>Présentation PowerPoint</vt:lpstr>
      <vt:lpstr>Classe1: Gastropoda </vt:lpstr>
      <vt:lpstr>Présentation PowerPoint</vt:lpstr>
      <vt:lpstr>Présentation PowerPoint</vt:lpstr>
      <vt:lpstr>les Pulmonata </vt:lpstr>
      <vt:lpstr>Présentation PowerPoint</vt:lpstr>
      <vt:lpstr> Le petit-gris (Helix aspersa aspersa)</vt:lpstr>
      <vt:lpstr>Classe 2:Les Lamellibranches</vt:lpstr>
      <vt:lpstr>Présentation PowerPoint</vt:lpstr>
      <vt:lpstr>les moules</vt:lpstr>
      <vt:lpstr>Classe 3: les Céphalopodes</vt:lpstr>
      <vt:lpstr>seiche peut passer d'un camouflage  brun (en haut) à une coloration jaune avec  des reflets foncés (en bas) en moins d‘1 s</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Phylum des Mollusques</dc:title>
  <dc:creator>LENOVO</dc:creator>
  <cp:lastModifiedBy>LENOVO</cp:lastModifiedBy>
  <cp:revision>3</cp:revision>
  <dcterms:created xsi:type="dcterms:W3CDTF">2024-12-14T21:26:35Z</dcterms:created>
  <dcterms:modified xsi:type="dcterms:W3CDTF">2026-01-03T11:18:18Z</dcterms:modified>
</cp:coreProperties>
</file>