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0" r:id="rId4"/>
    <p:sldId id="258" r:id="rId5"/>
    <p:sldId id="259" r:id="rId6"/>
  </p:sldIdLst>
  <p:sldSz cx="9144000" cy="5143500" type="screen16x9"/>
  <p:notesSz cx="6858000" cy="9144000"/>
  <p:embeddedFontLst>
    <p:embeddedFont>
      <p:font typeface="Roboto" panose="020000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jbdDhlhzwb9sOv0gNXe53ABdSA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id="{AAB595DA-453E-396B-F216-5F93ACE6B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>
            <a:extLst>
              <a:ext uri="{FF2B5EF4-FFF2-40B4-BE49-F238E27FC236}">
                <a16:creationId xmlns:a16="http://schemas.microsoft.com/office/drawing/2014/main" id="{015A157B-F434-CEA3-881E-8E059D2FC9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p2:notes">
            <a:extLst>
              <a:ext uri="{FF2B5EF4-FFF2-40B4-BE49-F238E27FC236}">
                <a16:creationId xmlns:a16="http://schemas.microsoft.com/office/drawing/2014/main" id="{B9EAA243-2D8A-956E-368E-06392DB730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0532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>
          <a:extLst>
            <a:ext uri="{FF2B5EF4-FFF2-40B4-BE49-F238E27FC236}">
              <a16:creationId xmlns:a16="http://schemas.microsoft.com/office/drawing/2014/main" id="{4F77874F-C1CC-64A9-64F1-CB1DEB7BA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:notes">
            <a:extLst>
              <a:ext uri="{FF2B5EF4-FFF2-40B4-BE49-F238E27FC236}">
                <a16:creationId xmlns:a16="http://schemas.microsoft.com/office/drawing/2014/main" id="{456418D5-9531-6E5D-6551-EB7F559459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3:notes">
            <a:extLst>
              <a:ext uri="{FF2B5EF4-FFF2-40B4-BE49-F238E27FC236}">
                <a16:creationId xmlns:a16="http://schemas.microsoft.com/office/drawing/2014/main" id="{61933197-F651-DF1A-4B24-7C9FFF601D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357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>
            <a:spLocks noGrp="1"/>
          </p:cNvSpPr>
          <p:nvPr>
            <p:ph type="ctrTitle"/>
          </p:nvPr>
        </p:nvSpPr>
        <p:spPr>
          <a:xfrm>
            <a:off x="228933" y="1558450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" dirty="0">
                <a:solidFill>
                  <a:srgbClr val="0000FF"/>
                </a:solidFill>
              </a:rPr>
              <a:t>Course in Open Source Software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55" name="Google Shape;55;p1"/>
          <p:cNvSpPr txBox="1">
            <a:spLocks noGrp="1"/>
          </p:cNvSpPr>
          <p:nvPr>
            <p:ph type="subTitle" idx="1"/>
          </p:nvPr>
        </p:nvSpPr>
        <p:spPr>
          <a:xfrm>
            <a:off x="311700" y="4111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" dirty="0"/>
              <a:t>Prof. D. Boukraâ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" dirty="0"/>
              <a:t>University of Jijel</a:t>
            </a:r>
            <a:endParaRPr dirty="0"/>
          </a:p>
        </p:txBody>
      </p:sp>
      <p:sp>
        <p:nvSpPr>
          <p:cNvPr id="56" name="Google Shape;56;p1"/>
          <p:cNvSpPr txBox="1">
            <a:spLocks noGrp="1"/>
          </p:cNvSpPr>
          <p:nvPr>
            <p:ph type="subTitle" idx="1"/>
          </p:nvPr>
        </p:nvSpPr>
        <p:spPr>
          <a:xfrm>
            <a:off x="438225" y="26577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64705"/>
              <a:buNone/>
            </a:pPr>
            <a:r>
              <a:rPr lang="en" sz="1700" dirty="0">
                <a:solidFill>
                  <a:srgbClr val="000000"/>
                </a:solidFill>
              </a:rPr>
              <a:t>Université de Jijel</a:t>
            </a:r>
            <a:endParaRPr sz="1700" dirty="0">
              <a:solidFill>
                <a:srgbClr val="00000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64705"/>
              <a:buNone/>
            </a:pPr>
            <a:r>
              <a:rPr lang="en" sz="1700" dirty="0">
                <a:solidFill>
                  <a:srgbClr val="000000"/>
                </a:solidFill>
              </a:rPr>
              <a:t>Département d’informatique / Département de mathémtique</a:t>
            </a:r>
            <a:endParaRPr sz="1700" dirty="0">
              <a:solidFill>
                <a:srgbClr val="00000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64705"/>
              <a:buNone/>
            </a:pPr>
            <a:r>
              <a:rPr lang="en" sz="1700" dirty="0">
                <a:solidFill>
                  <a:srgbClr val="000000"/>
                </a:solidFill>
              </a:rPr>
              <a:t>Classes Licence 1</a:t>
            </a:r>
            <a:endParaRPr sz="17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 dirty="0"/>
              <a:t>Course Goals</a:t>
            </a:r>
            <a:endParaRPr dirty="0"/>
          </a:p>
        </p:txBody>
      </p:sp>
      <p:sp>
        <p:nvSpPr>
          <p:cNvPr id="62" name="Google Shape;62;p2"/>
          <p:cNvSpPr txBox="1">
            <a:spLocks noGrp="1"/>
          </p:cNvSpPr>
          <p:nvPr>
            <p:ph type="body" idx="1"/>
          </p:nvPr>
        </p:nvSpPr>
        <p:spPr>
          <a:xfrm>
            <a:off x="311700" y="1134675"/>
            <a:ext cx="8520600" cy="4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400" dirty="0">
                <a:highlight>
                  <a:schemeClr val="lt1"/>
                </a:highlight>
              </a:rPr>
              <a:t>The course aims to familiarize students with information and communication technologies, computer systems, and Internet services, while introducing them to the principles, tools, and practices of free and open-source software. By the end of the course, students will be able to:</a:t>
            </a:r>
          </a:p>
          <a:p>
            <a:r>
              <a:rPr lang="en-US" sz="1400" dirty="0">
                <a:highlight>
                  <a:schemeClr val="lt1"/>
                </a:highlight>
              </a:rPr>
              <a:t>understand the fundamental concepts of information technologies, computer systems, and the Internet; </a:t>
            </a:r>
          </a:p>
          <a:p>
            <a:r>
              <a:rPr lang="en-US" sz="1400" dirty="0">
                <a:highlight>
                  <a:schemeClr val="lt1"/>
                </a:highlight>
              </a:rPr>
              <a:t>identify the main hardware, software, and communication components of a computer system; </a:t>
            </a:r>
          </a:p>
          <a:p>
            <a:r>
              <a:rPr lang="en-US" sz="1400" dirty="0">
                <a:highlight>
                  <a:schemeClr val="lt1"/>
                </a:highlight>
              </a:rPr>
              <a:t>use digital tools and Internet services for communication, collaboration, and data exchange; </a:t>
            </a:r>
          </a:p>
          <a:p>
            <a:r>
              <a:rPr lang="en-US" sz="1400" dirty="0">
                <a:highlight>
                  <a:schemeClr val="lt1"/>
                </a:highlight>
              </a:rPr>
              <a:t>understand the fundamental concepts of free and open-source software, including open-source principles, licenses, advantages, and limitations; </a:t>
            </a:r>
          </a:p>
          <a:p>
            <a:r>
              <a:rPr lang="en-US" sz="1400" dirty="0">
                <a:highlight>
                  <a:schemeClr val="lt1"/>
                </a:highlight>
              </a:rPr>
              <a:t>become familiar with the Linux operating system and basic code editors; </a:t>
            </a:r>
          </a:p>
          <a:p>
            <a:r>
              <a:rPr lang="en-US" sz="1400" dirty="0">
                <a:highlight>
                  <a:schemeClr val="lt1"/>
                </a:highlight>
              </a:rPr>
              <a:t>use open-source office productivity tools, particularly LibreOffice; </a:t>
            </a:r>
          </a:p>
          <a:p>
            <a:r>
              <a:rPr lang="en-US" sz="1400" dirty="0">
                <a:highlight>
                  <a:schemeClr val="lt1"/>
                </a:highlight>
              </a:rPr>
              <a:t>use open-source tools for data storage, sharing, and collaboration; </a:t>
            </a:r>
          </a:p>
          <a:p>
            <a:r>
              <a:rPr lang="en-US" sz="1400" dirty="0">
                <a:highlight>
                  <a:schemeClr val="lt1"/>
                </a:highlight>
              </a:rPr>
              <a:t>understand the basic principles of contributing to an open-source project. 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-"/>
            </a:pPr>
            <a:endParaRPr sz="1400" dirty="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1400" dirty="0"/>
          </a:p>
          <a:p>
            <a:pPr marL="45720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sz="1400" dirty="0"/>
          </a:p>
        </p:txBody>
      </p:sp>
      <p:sp>
        <p:nvSpPr>
          <p:cNvPr id="67" name="Google Shape;67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id="{68701951-9616-FDA2-0FA1-B619C7D6B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">
            <a:extLst>
              <a:ext uri="{FF2B5EF4-FFF2-40B4-BE49-F238E27FC236}">
                <a16:creationId xmlns:a16="http://schemas.microsoft.com/office/drawing/2014/main" id="{3BEF3694-A24C-0B62-DAE4-817971F34E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1694" y="703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 dirty="0"/>
              <a:t>Course schedule</a:t>
            </a:r>
            <a:endParaRPr dirty="0"/>
          </a:p>
        </p:txBody>
      </p:sp>
      <p:sp>
        <p:nvSpPr>
          <p:cNvPr id="64" name="Google Shape;64;p2">
            <a:extLst>
              <a:ext uri="{FF2B5EF4-FFF2-40B4-BE49-F238E27FC236}">
                <a16:creationId xmlns:a16="http://schemas.microsoft.com/office/drawing/2014/main" id="{2DB42D44-6E5B-1E31-2F09-B4BDF74D2A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1694" y="211040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 dirty="0"/>
              <a:t>Assessment</a:t>
            </a:r>
            <a:endParaRPr dirty="0"/>
          </a:p>
        </p:txBody>
      </p:sp>
      <p:sp>
        <p:nvSpPr>
          <p:cNvPr id="65" name="Google Shape;65;p2">
            <a:extLst>
              <a:ext uri="{FF2B5EF4-FFF2-40B4-BE49-F238E27FC236}">
                <a16:creationId xmlns:a16="http://schemas.microsoft.com/office/drawing/2014/main" id="{4B0CEF72-659C-A2CF-81AB-7A4C0A5A2E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61694" y="1288725"/>
            <a:ext cx="8520600" cy="4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21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90"/>
              <a:buChar char="-"/>
            </a:pPr>
            <a:r>
              <a:rPr lang="fr-FR" sz="1490" dirty="0"/>
              <a:t>Weekly </a:t>
            </a:r>
            <a:r>
              <a:rPr lang="fr-FR" sz="1490" dirty="0" err="1"/>
              <a:t>lesson</a:t>
            </a:r>
            <a:endParaRPr sz="1490" dirty="0"/>
          </a:p>
          <a:p>
            <a:pPr marL="45720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sz="1490" dirty="0"/>
          </a:p>
        </p:txBody>
      </p:sp>
      <p:sp>
        <p:nvSpPr>
          <p:cNvPr id="66" name="Google Shape;66;p2">
            <a:extLst>
              <a:ext uri="{FF2B5EF4-FFF2-40B4-BE49-F238E27FC236}">
                <a16:creationId xmlns:a16="http://schemas.microsoft.com/office/drawing/2014/main" id="{3AF41793-82FF-FF36-F782-FB5A995EDD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2861837"/>
            <a:ext cx="8520600" cy="4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21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90"/>
              <a:buChar char="-"/>
            </a:pPr>
            <a:r>
              <a:rPr lang="en" sz="1490" dirty="0"/>
              <a:t>Final Term Exam</a:t>
            </a:r>
            <a:endParaRPr sz="1490" dirty="0"/>
          </a:p>
          <a:p>
            <a:pPr marL="45720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sz="1490" dirty="0"/>
          </a:p>
        </p:txBody>
      </p:sp>
      <p:sp>
        <p:nvSpPr>
          <p:cNvPr id="67" name="Google Shape;67;p2">
            <a:extLst>
              <a:ext uri="{FF2B5EF4-FFF2-40B4-BE49-F238E27FC236}">
                <a16:creationId xmlns:a16="http://schemas.microsoft.com/office/drawing/2014/main" id="{7013F0F2-FDB3-107E-831B-0554D08C0A4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6" name="Google Shape;64;p2">
            <a:extLst>
              <a:ext uri="{FF2B5EF4-FFF2-40B4-BE49-F238E27FC236}">
                <a16:creationId xmlns:a16="http://schemas.microsoft.com/office/drawing/2014/main" id="{33115461-5F09-F43D-ECF1-63369BA2CE95}"/>
              </a:ext>
            </a:extLst>
          </p:cNvPr>
          <p:cNvSpPr txBox="1">
            <a:spLocks/>
          </p:cNvSpPr>
          <p:nvPr/>
        </p:nvSpPr>
        <p:spPr>
          <a:xfrm>
            <a:off x="311700" y="361016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ct val="111111"/>
            </a:pPr>
            <a:r>
              <a:rPr lang="fr-FR" sz="2400" dirty="0" err="1"/>
              <a:t>Attendence</a:t>
            </a:r>
            <a:endParaRPr lang="fr-FR" sz="2400" dirty="0"/>
          </a:p>
        </p:txBody>
      </p:sp>
      <p:sp>
        <p:nvSpPr>
          <p:cNvPr id="7" name="Google Shape;66;p2">
            <a:extLst>
              <a:ext uri="{FF2B5EF4-FFF2-40B4-BE49-F238E27FC236}">
                <a16:creationId xmlns:a16="http://schemas.microsoft.com/office/drawing/2014/main" id="{DD2EF497-6B39-8FAA-E9D6-518BB1803AA8}"/>
              </a:ext>
            </a:extLst>
          </p:cNvPr>
          <p:cNvSpPr txBox="1">
            <a:spLocks/>
          </p:cNvSpPr>
          <p:nvPr/>
        </p:nvSpPr>
        <p:spPr>
          <a:xfrm>
            <a:off x="221208" y="4342981"/>
            <a:ext cx="8520600" cy="4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-323215">
              <a:lnSpc>
                <a:spcPct val="95000"/>
              </a:lnSpc>
              <a:buSzPts val="1490"/>
              <a:buFont typeface="Arial"/>
              <a:buChar char="-"/>
            </a:pPr>
            <a:r>
              <a:rPr lang="fr-FR" sz="1490" dirty="0" err="1"/>
              <a:t>Highly</a:t>
            </a:r>
            <a:r>
              <a:rPr lang="fr-FR" sz="1490" dirty="0"/>
              <a:t> </a:t>
            </a:r>
            <a:r>
              <a:rPr lang="fr-FR" sz="1490" dirty="0" err="1"/>
              <a:t>recommended</a:t>
            </a:r>
            <a:endParaRPr lang="fr-FR" sz="1490" dirty="0"/>
          </a:p>
          <a:p>
            <a:pPr indent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Font typeface="Arial"/>
              <a:buNone/>
            </a:pPr>
            <a:endParaRPr lang="fr-FR" sz="1490" dirty="0"/>
          </a:p>
        </p:txBody>
      </p:sp>
    </p:spTree>
    <p:extLst>
      <p:ext uri="{BB962C8B-B14F-4D97-AF65-F5344CB8AC3E}">
        <p14:creationId xmlns:p14="http://schemas.microsoft.com/office/powerpoint/2010/main" val="1758221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 dirty="0"/>
              <a:t>Course content</a:t>
            </a:r>
            <a:endParaRPr dirty="0"/>
          </a:p>
        </p:txBody>
      </p:sp>
      <p:sp>
        <p:nvSpPr>
          <p:cNvPr id="73" name="Google Shape;73;p3"/>
          <p:cNvSpPr txBox="1">
            <a:spLocks noGrp="1"/>
          </p:cNvSpPr>
          <p:nvPr>
            <p:ph type="body" idx="1"/>
          </p:nvPr>
        </p:nvSpPr>
        <p:spPr>
          <a:xfrm>
            <a:off x="311700" y="1134675"/>
            <a:ext cx="8520600" cy="38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400" b="1" dirty="0"/>
              <a:t>Chapter 1: Foundation of Information Technology</a:t>
            </a:r>
          </a:p>
          <a:p>
            <a:pPr marL="114300" indent="0">
              <a:buNone/>
            </a:pPr>
            <a:endParaRPr lang="en-US" b="1" dirty="0"/>
          </a:p>
          <a:p>
            <a:pPr lvl="1"/>
            <a:r>
              <a:rPr lang="en-US" dirty="0"/>
              <a:t>Defining information technology</a:t>
            </a:r>
          </a:p>
          <a:p>
            <a:pPr lvl="1"/>
            <a:r>
              <a:rPr lang="en-US" dirty="0"/>
              <a:t>The Hardware-Software Paradigm</a:t>
            </a:r>
          </a:p>
          <a:p>
            <a:pPr lvl="1"/>
            <a:r>
              <a:rPr lang="en-US" dirty="0"/>
              <a:t>Key IT Applications</a:t>
            </a:r>
          </a:p>
          <a:p>
            <a:pPr lvl="1"/>
            <a:r>
              <a:rPr lang="en-US" sz="1400" dirty="0">
                <a:solidFill>
                  <a:schemeClr val="dk1"/>
                </a:solidFill>
              </a:rPr>
              <a:t>Recent Trends Shaping IT</a:t>
            </a:r>
            <a:endParaRPr lang="fr-FR"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fr-FR" sz="1400" b="1" dirty="0">
              <a:solidFill>
                <a:schemeClr val="dk1"/>
              </a:solidFill>
            </a:endParaRPr>
          </a:p>
          <a:p>
            <a:r>
              <a:rPr lang="en-US" sz="1400" b="1" dirty="0"/>
              <a:t>Chapter 2: The Open Source Paradigm: Philosophy, Tools, and Contribution</a:t>
            </a:r>
            <a:endParaRPr lang="fr-FR" sz="1400" dirty="0"/>
          </a:p>
          <a:p>
            <a:pPr lvl="1"/>
            <a:r>
              <a:rPr lang="en-US" dirty="0"/>
              <a:t>Philosophy and History: Free vs. Open Source</a:t>
            </a:r>
          </a:p>
          <a:p>
            <a:pPr lvl="1"/>
            <a:r>
              <a:rPr lang="en-US" dirty="0"/>
              <a:t>The Legal Framework: Understanding Open Source Licenses</a:t>
            </a:r>
            <a:endParaRPr lang="fr-FR" dirty="0"/>
          </a:p>
          <a:p>
            <a:pPr lvl="1"/>
            <a:r>
              <a:rPr lang="en-US" dirty="0"/>
              <a:t>Advantages and Disadvantages of Open Source</a:t>
            </a:r>
          </a:p>
          <a:p>
            <a:pPr lvl="1"/>
            <a:r>
              <a:rPr lang="en-US" dirty="0"/>
              <a:t>The Practical Toolbox: An Overview</a:t>
            </a:r>
          </a:p>
          <a:p>
            <a:pPr lvl="1"/>
            <a:r>
              <a:rPr lang="en-US" dirty="0"/>
              <a:t>The Contribution Workflow: Making Your First Contribution</a:t>
            </a:r>
          </a:p>
          <a:p>
            <a:pPr lvl="1"/>
            <a:r>
              <a:rPr lang="en-US" dirty="0"/>
              <a:t>Recent Developments in Open Source </a:t>
            </a:r>
            <a:endParaRPr lang="fr-FR" dirty="0"/>
          </a:p>
          <a:p>
            <a:pPr lvl="1"/>
            <a:endParaRPr lang="en-US" dirty="0"/>
          </a:p>
          <a:p>
            <a:pPr marL="596900" lvl="1" indent="0">
              <a:buNone/>
            </a:pPr>
            <a:endParaRPr lang="fr-FR" dirty="0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fr-FR" sz="14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fr-FR" sz="14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fr-FR" sz="1400" b="1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/>
          </a:p>
        </p:txBody>
      </p:sp>
      <p:sp>
        <p:nvSpPr>
          <p:cNvPr id="74" name="Google Shape;7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>
          <a:extLst>
            <a:ext uri="{FF2B5EF4-FFF2-40B4-BE49-F238E27FC236}">
              <a16:creationId xmlns:a16="http://schemas.microsoft.com/office/drawing/2014/main" id="{F5F26C16-1FBC-58CB-0E2D-B5E5943C3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">
            <a:extLst>
              <a:ext uri="{FF2B5EF4-FFF2-40B4-BE49-F238E27FC236}">
                <a16:creationId xmlns:a16="http://schemas.microsoft.com/office/drawing/2014/main" id="{10092113-F062-D889-68B0-CC083D51A8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 dirty="0"/>
              <a:t>Course content</a:t>
            </a:r>
            <a:endParaRPr dirty="0"/>
          </a:p>
        </p:txBody>
      </p:sp>
      <p:sp>
        <p:nvSpPr>
          <p:cNvPr id="73" name="Google Shape;73;p3">
            <a:extLst>
              <a:ext uri="{FF2B5EF4-FFF2-40B4-BE49-F238E27FC236}">
                <a16:creationId xmlns:a16="http://schemas.microsoft.com/office/drawing/2014/main" id="{7135186B-4E89-3E6C-938E-2681DD04D8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34675"/>
            <a:ext cx="8520600" cy="38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400" b="1" dirty="0"/>
              <a:t>Chapter 3: Open Source Development in Practice</a:t>
            </a:r>
          </a:p>
          <a:p>
            <a:pPr marL="114300" indent="0">
              <a:buNone/>
            </a:pPr>
            <a:endParaRPr lang="en-US" sz="1400" dirty="0"/>
          </a:p>
          <a:p>
            <a:pPr lvl="1"/>
            <a:r>
              <a:rPr lang="en-US" dirty="0"/>
              <a:t>Project Setup and Sustainable Management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Ensuring Quality: Testing and Continuous Integration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Deployment and DevOps Fundamentals</a:t>
            </a:r>
            <a:endParaRPr lang="fr-FR" dirty="0"/>
          </a:p>
          <a:p>
            <a:pPr lvl="1"/>
            <a:endParaRPr lang="fr-FR" dirty="0"/>
          </a:p>
          <a:p>
            <a:pPr lvl="1"/>
            <a:r>
              <a:rPr lang="en-US" dirty="0"/>
              <a:t>The Open Source Ecosystem and Sustainability</a:t>
            </a:r>
            <a:endParaRPr lang="fr-FR" dirty="0"/>
          </a:p>
          <a:p>
            <a:pPr lvl="1"/>
            <a:endParaRPr lang="fr-FR" dirty="0"/>
          </a:p>
          <a:p>
            <a:pPr marL="596900" lvl="1" indent="0">
              <a:buNone/>
            </a:pPr>
            <a:endParaRPr lang="fr-FR" sz="1000" dirty="0"/>
          </a:p>
          <a:p>
            <a:pPr marL="596900" lvl="1" indent="0">
              <a:buNone/>
            </a:pPr>
            <a:endParaRPr lang="fr-FR" dirty="0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fr-FR" sz="14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fr-FR" sz="14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fr-FR" sz="1400" b="1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/>
          </a:p>
        </p:txBody>
      </p:sp>
      <p:sp>
        <p:nvSpPr>
          <p:cNvPr id="74" name="Google Shape;74;p3">
            <a:extLst>
              <a:ext uri="{FF2B5EF4-FFF2-40B4-BE49-F238E27FC236}">
                <a16:creationId xmlns:a16="http://schemas.microsoft.com/office/drawing/2014/main" id="{A49CA380-BAD7-50B6-16A3-2889BEAEC51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446788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311</Words>
  <Application>Microsoft Office PowerPoint</Application>
  <PresentationFormat>Affichage à l'écran (16:9)</PresentationFormat>
  <Paragraphs>61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8" baseType="lpstr">
      <vt:lpstr>Roboto</vt:lpstr>
      <vt:lpstr>Arial</vt:lpstr>
      <vt:lpstr>Simple Light</vt:lpstr>
      <vt:lpstr>Course in Open Source Software</vt:lpstr>
      <vt:lpstr>Course Goals</vt:lpstr>
      <vt:lpstr>Course schedule</vt:lpstr>
      <vt:lpstr>Course content</vt:lpstr>
      <vt:lpstr>Course content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HP</dc:creator>
  <cp:lastModifiedBy>doulkifli boukraa</cp:lastModifiedBy>
  <cp:revision>4</cp:revision>
  <dcterms:modified xsi:type="dcterms:W3CDTF">2026-09-24T14:22:17Z</dcterms:modified>
</cp:coreProperties>
</file>