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A7B542D0-B14C-4A36-9AEE-D5A02B6011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B542D0-B14C-4A36-9AEE-D5A02B6011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7B542D0-B14C-4A36-9AEE-D5A02B6011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7B542D0-B14C-4A36-9AEE-D5A02B601130}"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7B542D0-B14C-4A36-9AEE-D5A02B601130}" type="datetimeFigureOut">
              <a:rPr lang="fr-FR" smtClean="0"/>
              <a:t>05/10/2026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A7B542D0-B14C-4A36-9AEE-D5A02B601130}" type="datetimeFigureOut">
              <a:rPr lang="fr-FR" smtClean="0"/>
              <a:t>05/10/2026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B542D0-B14C-4A36-9AEE-D5A02B601130}" type="datetimeFigureOut">
              <a:rPr lang="fr-FR" smtClean="0"/>
              <a:t>05/10/2026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B542D0-B14C-4A36-9AEE-D5A02B601130}"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B542D0-B14C-4A36-9AEE-D5A02B601130}"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B542D0-B14C-4A36-9AEE-D5A02B6011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B542D0-B14C-4A36-9AEE-D5A02B6011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BDCBDF-844B-4442-A50B-2818AA692905}"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B542D0-B14C-4A36-9AEE-D5A02B601130}" type="datetimeFigureOut">
              <a:rPr lang="fr-FR" smtClean="0"/>
              <a:t>05/10/2026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DCBDF-844B-4442-A50B-2818AA692905}"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p:cNvSpPr>
            <a:spLocks noChangeArrowheads="1"/>
          </p:cNvSpPr>
          <p:nvPr/>
        </p:nvSpPr>
        <p:spPr bwMode="auto">
          <a:xfrm flipV="1">
            <a:off x="395288" y="330200"/>
            <a:ext cx="8280400" cy="6267450"/>
          </a:xfrm>
          <a:custGeom>
            <a:avLst/>
            <a:gdLst>
              <a:gd name="G0" fmla="+- 347 0 0"/>
              <a:gd name="G1" fmla="+- 21600 0 347"/>
              <a:gd name="G2" fmla="+- 21600 0 347"/>
              <a:gd name="G3" fmla="*/ 21600 1 2"/>
              <a:gd name="G4" fmla="*/ 21600 1 2"/>
              <a:gd name="G5" fmla="*/ 347 1 2"/>
              <a:gd name="G6" fmla="*/ 347 3 2"/>
              <a:gd name="G7" fmla="+- G1 G5 0"/>
              <a:gd name="G8" fmla="+- G2 G5 0"/>
              <a:gd name="T0" fmla="*/ 0 w 21600"/>
              <a:gd name="T1" fmla="*/ 10800 h 21600"/>
              <a:gd name="T2" fmla="*/ 347 w 21600"/>
              <a:gd name="T3" fmla="*/ 10800 h 21600"/>
              <a:gd name="T4" fmla="*/ 14269 w 21600"/>
              <a:gd name="T5" fmla="*/ 21600 h 21600"/>
              <a:gd name="T6" fmla="*/ 14269 w 21600"/>
              <a:gd name="T7" fmla="*/ 21253 h 21600"/>
              <a:gd name="T8" fmla="*/ 28537 w 21600"/>
              <a:gd name="T9" fmla="*/ 10800 h 21600"/>
              <a:gd name="T10" fmla="*/ 28190 w 21600"/>
              <a:gd name="T11" fmla="*/ 10800 h 21600"/>
              <a:gd name="T12" fmla="*/ 14269 w 21600"/>
              <a:gd name="T13" fmla="*/ 0 h 21600"/>
              <a:gd name="T14" fmla="*/ 14269 w 21600"/>
              <a:gd name="T15" fmla="*/ 347 h 21600"/>
              <a:gd name="T16" fmla="*/ G0 w 21600"/>
              <a:gd name="T17" fmla="*/ G0 h 21600"/>
              <a:gd name="T18" fmla="*/ G1 w 21600"/>
              <a:gd name="T19" fmla="*/ G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8537" h="21600">
                <a:moveTo>
                  <a:pt x="0" y="0"/>
                </a:moveTo>
                <a:lnTo>
                  <a:pt x="0" y="21600"/>
                </a:lnTo>
                <a:lnTo>
                  <a:pt x="28537" y="21600"/>
                </a:lnTo>
                <a:lnTo>
                  <a:pt x="28537" y="0"/>
                </a:lnTo>
                <a:close/>
                <a:moveTo>
                  <a:pt x="347" y="347"/>
                </a:moveTo>
                <a:lnTo>
                  <a:pt x="347" y="21253"/>
                </a:lnTo>
                <a:lnTo>
                  <a:pt x="28190" y="21253"/>
                </a:lnTo>
                <a:lnTo>
                  <a:pt x="28190" y="347"/>
                </a:lnTo>
                <a:close/>
              </a:path>
            </a:pathLst>
          </a:custGeom>
          <a:solidFill>
            <a:srgbClr val="7030A0"/>
          </a:solidFill>
          <a:ln w="9525">
            <a:solidFill>
              <a:schemeClr val="accent6">
                <a:lumMod val="60000"/>
                <a:lumOff val="40000"/>
              </a:schemeClr>
            </a:solidFill>
            <a:miter lim="800000"/>
            <a:headEnd/>
            <a:tailEnd/>
          </a:ln>
          <a:effectLst/>
          <a:scene3d>
            <a:camera prst="legacyPerspectiveFront"/>
            <a:lightRig rig="legacyFlat2" dir="t"/>
          </a:scene3d>
          <a:sp3d extrusionH="887400" prstMaterial="legacyMatte">
            <a:bevelT w="13500" h="13500" prst="angle"/>
            <a:bevelB w="13500" h="13500" prst="angle"/>
            <a:extrusionClr>
              <a:srgbClr val="D8ECB3"/>
            </a:extrusionClr>
          </a:sp3d>
          <a:extLst/>
        </p:spPr>
        <p:txBody>
          <a:bodyPr rot="10800000">
            <a:flatTx/>
          </a:bodyPr>
          <a:lstStyle/>
          <a:p>
            <a:pPr algn="r" rtl="1" fontAlgn="base">
              <a:spcBef>
                <a:spcPct val="0"/>
              </a:spcBef>
              <a:spcAft>
                <a:spcPct val="0"/>
              </a:spcAft>
            </a:pPr>
            <a:endParaRPr lang="en-US" altLang="fr-FR" dirty="0">
              <a:solidFill>
                <a:srgbClr val="000000"/>
              </a:solidFill>
            </a:endParaRPr>
          </a:p>
        </p:txBody>
      </p:sp>
      <p:sp>
        <p:nvSpPr>
          <p:cNvPr id="51205" name="WordArt 5"/>
          <p:cNvSpPr>
            <a:spLocks noChangeArrowheads="1" noChangeShapeType="1" noTextEdit="1"/>
          </p:cNvSpPr>
          <p:nvPr/>
        </p:nvSpPr>
        <p:spPr bwMode="auto">
          <a:xfrm>
            <a:off x="714348" y="2500306"/>
            <a:ext cx="6715172" cy="1985970"/>
          </a:xfrm>
          <a:prstGeom prst="rect">
            <a:avLst/>
          </a:prstGeom>
          <a:extLst>
            <a:ext uri="{91240B29-F687-4F45-9708-019B960494DF}">
              <a14:hiddenLine xmlns="" xmlns:a14="http://schemas.microsoft.com/office/drawing/2010/main" w="3175">
                <a:solidFill>
                  <a:srgbClr val="000000"/>
                </a:solidFill>
                <a:round/>
                <a:headEnd/>
                <a:tailEnd/>
              </a14:hiddenLine>
            </a:ext>
          </a:extLst>
        </p:spPr>
        <p:txBody>
          <a:bodyPr wrap="none" fromWordArt="1">
            <a:prstTxWarp prst="textPlain">
              <a:avLst>
                <a:gd name="adj" fmla="val 50000"/>
              </a:avLst>
            </a:prstTxWarp>
          </a:bodyPr>
          <a:lstStyle/>
          <a:p>
            <a:pPr algn="ctr" rtl="1" fontAlgn="base">
              <a:spcBef>
                <a:spcPct val="0"/>
              </a:spcBef>
              <a:spcAft>
                <a:spcPct val="0"/>
              </a:spcAft>
            </a:pPr>
            <a:r>
              <a:rPr lang="ar-DZ" sz="3600" b="1" kern="10" dirty="0"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latin typeface="PT Bold Heading"/>
              </a:rPr>
              <a:t>علم اجتماع التنظيم والعمل</a:t>
            </a:r>
          </a:p>
          <a:p>
            <a:pPr algn="ctr" rtl="1" fontAlgn="base">
              <a:spcBef>
                <a:spcPct val="0"/>
              </a:spcBef>
              <a:spcAft>
                <a:spcPct val="0"/>
              </a:spcAft>
            </a:pPr>
            <a:r>
              <a:rPr lang="ar-DZ" sz="3600" b="1" kern="10" dirty="0" smtClean="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latin typeface="PT Bold Heading"/>
              </a:rPr>
              <a:t> في الجزائر</a:t>
            </a:r>
            <a:endParaRPr lang="ar-DZ" sz="3600" b="1" kern="10"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latin typeface="PT Bold Heading"/>
            </a:endParaRPr>
          </a:p>
        </p:txBody>
      </p:sp>
      <p:sp>
        <p:nvSpPr>
          <p:cNvPr id="51207" name="Text Box 7"/>
          <p:cNvSpPr txBox="1">
            <a:spLocks noChangeArrowheads="1"/>
          </p:cNvSpPr>
          <p:nvPr/>
        </p:nvSpPr>
        <p:spPr bwMode="auto">
          <a:xfrm>
            <a:off x="928662" y="1574163"/>
            <a:ext cx="6429420" cy="1269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just" rtl="1" fontAlgn="base">
              <a:spcBef>
                <a:spcPct val="0"/>
              </a:spcBef>
              <a:spcAft>
                <a:spcPct val="0"/>
              </a:spcAft>
            </a:pPr>
            <a:r>
              <a:rPr lang="ar-DZ" altLang="fr-FR" sz="3800" b="1" dirty="0" smtClean="0">
                <a:solidFill>
                  <a:srgbClr val="000000"/>
                </a:solidFill>
              </a:rPr>
              <a:t>السلام عليكم ورحمة الله تعالى وبركاته</a:t>
            </a:r>
            <a:endParaRPr lang="en-US" altLang="fr-FR" sz="3800" b="1" dirty="0">
              <a:solidFill>
                <a:srgbClr val="000000"/>
              </a:solidFill>
            </a:endParaRPr>
          </a:p>
        </p:txBody>
      </p:sp>
      <p:pic>
        <p:nvPicPr>
          <p:cNvPr id="12" name="Image 11"/>
          <p:cNvPicPr>
            <a:picLocks noChangeAspect="1"/>
          </p:cNvPicPr>
          <p:nvPr/>
        </p:nvPicPr>
        <p:blipFill rotWithShape="1">
          <a:blip r:embed="rId2">
            <a:clrChange>
              <a:clrFrom>
                <a:srgbClr val="F6F6F6"/>
              </a:clrFrom>
              <a:clrTo>
                <a:srgbClr val="F6F6F6">
                  <a:alpha val="0"/>
                </a:srgbClr>
              </a:clrTo>
            </a:clrChange>
            <a:extLst>
              <a:ext uri="{28A0092B-C50C-407E-A947-70E740481C1C}">
                <a14:useLocalDpi xmlns="" xmlns:a14="http://schemas.microsoft.com/office/drawing/2010/main" val="0"/>
              </a:ext>
            </a:extLst>
          </a:blip>
          <a:srcRect l="19494" b="4250"/>
          <a:stretch/>
        </p:blipFill>
        <p:spPr>
          <a:xfrm>
            <a:off x="7199924" y="2285992"/>
            <a:ext cx="1372604" cy="3005076"/>
          </a:xfrm>
          <a:prstGeom prst="rect">
            <a:avLst/>
          </a:prstGeom>
        </p:spPr>
      </p:pic>
      <p:sp>
        <p:nvSpPr>
          <p:cNvPr id="36866" name="AutoShape 2" descr="ما هو تعريف المؤسسة؟ أهم 5 معلومات عن مؤسسات العمل وخصائصها وأهدافها"/>
          <p:cNvSpPr>
            <a:spLocks noChangeAspect="1" noChangeArrowheads="1"/>
          </p:cNvSpPr>
          <p:nvPr/>
        </p:nvSpPr>
        <p:spPr bwMode="auto">
          <a:xfrm>
            <a:off x="155575" y="-677863"/>
            <a:ext cx="3238500" cy="1419226"/>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6868" name="AutoShape 4" descr="انواع المؤسسات المالية"/>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 xmlns:p14="http://schemas.microsoft.com/office/powerpoint/2010/main" val="235525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edg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07"/>
                                        </p:tgtEl>
                                        <p:attrNameLst>
                                          <p:attrName>style.visibility</p:attrName>
                                        </p:attrNameLst>
                                      </p:cBhvr>
                                      <p:to>
                                        <p:strVal val="visible"/>
                                      </p:to>
                                    </p:set>
                                    <p:animEffect transition="in" filter="checkerboard(across)">
                                      <p:cBhvr>
                                        <p:cTn id="12" dur="500"/>
                                        <p:tgtEl>
                                          <p:spTgt spid="5120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1205"/>
                                        </p:tgtEl>
                                        <p:attrNameLst>
                                          <p:attrName>style.visibility</p:attrName>
                                        </p:attrNameLst>
                                      </p:cBhvr>
                                      <p:to>
                                        <p:strVal val="visible"/>
                                      </p:to>
                                    </p:set>
                                    <p:anim calcmode="lin" valueType="num">
                                      <p:cBhvr additive="base">
                                        <p:cTn id="17" dur="500" fill="hold"/>
                                        <p:tgtEl>
                                          <p:spTgt spid="51205"/>
                                        </p:tgtEl>
                                        <p:attrNameLst>
                                          <p:attrName>ppt_x</p:attrName>
                                        </p:attrNameLst>
                                      </p:cBhvr>
                                      <p:tavLst>
                                        <p:tav tm="0">
                                          <p:val>
                                            <p:strVal val="#ppt_x"/>
                                          </p:val>
                                        </p:tav>
                                        <p:tav tm="100000">
                                          <p:val>
                                            <p:strVal val="#ppt_x"/>
                                          </p:val>
                                        </p:tav>
                                      </p:tavLst>
                                    </p:anim>
                                    <p:anim calcmode="lin" valueType="num">
                                      <p:cBhvr additive="base">
                                        <p:cTn id="18" dur="500" fill="hold"/>
                                        <p:tgtEl>
                                          <p:spTgt spid="51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P spid="5120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34" y="1785926"/>
            <a:ext cx="8229600" cy="4525963"/>
          </a:xfrm>
        </p:spPr>
        <p:style>
          <a:lnRef idx="1">
            <a:schemeClr val="dk1"/>
          </a:lnRef>
          <a:fillRef idx="2">
            <a:schemeClr val="dk1"/>
          </a:fillRef>
          <a:effectRef idx="1">
            <a:schemeClr val="dk1"/>
          </a:effectRef>
          <a:fontRef idx="minor">
            <a:schemeClr val="dk1"/>
          </a:fontRef>
        </p:style>
        <p:txBody>
          <a:bodyPr>
            <a:noAutofit/>
          </a:bodyPr>
          <a:lstStyle/>
          <a:p>
            <a:pPr algn="just" rtl="1">
              <a:buNone/>
            </a:pPr>
            <a:r>
              <a:rPr lang="ar-DZ" sz="2600" dirty="0" smtClean="0"/>
              <a:t>المحاضرة (01): وضعية علم الاجتماع في الجامعة الجزائريّة خلال المرحلة الاستعماريّة</a:t>
            </a:r>
            <a:endParaRPr lang="fr-FR" sz="2600" dirty="0" smtClean="0"/>
          </a:p>
          <a:p>
            <a:pPr algn="just" rtl="1">
              <a:buNone/>
            </a:pPr>
            <a:r>
              <a:rPr lang="ar-DZ" sz="2600" dirty="0" smtClean="0"/>
              <a:t>المحاضرة (02): </a:t>
            </a:r>
            <a:r>
              <a:rPr lang="ar-SA" sz="2600" dirty="0" smtClean="0"/>
              <a:t>لمحة عامّة بخصوص مسيرة علم الاجتماع في الجامعة الجزائريّة بعد الاستقلال</a:t>
            </a:r>
            <a:endParaRPr lang="fr-FR" sz="2600" dirty="0" smtClean="0"/>
          </a:p>
          <a:p>
            <a:pPr algn="just" rtl="1">
              <a:buNone/>
            </a:pPr>
            <a:r>
              <a:rPr lang="ar-DZ" sz="2600" dirty="0" smtClean="0"/>
              <a:t>المحاضرة (03): المرحلة الانتقاليّة بعد الاستقلال (1. على المستوى الإداري، هيئة التّدريس)</a:t>
            </a:r>
            <a:endParaRPr lang="fr-FR" sz="2600" dirty="0" smtClean="0"/>
          </a:p>
          <a:p>
            <a:pPr algn="just" rtl="1">
              <a:buNone/>
            </a:pPr>
            <a:r>
              <a:rPr lang="ar-DZ" sz="2600" dirty="0" smtClean="0"/>
              <a:t>المحاضرة (04): على مستوى قسم على الاجتماع (2. من حيث البرامج والتخصّصات)</a:t>
            </a:r>
            <a:endParaRPr lang="fr-FR" sz="2600" dirty="0" smtClean="0"/>
          </a:p>
          <a:p>
            <a:pPr algn="just" rtl="1">
              <a:buNone/>
            </a:pPr>
            <a:endParaRPr lang="fr-FR" sz="2600" dirty="0" smtClean="0"/>
          </a:p>
          <a:p>
            <a:pPr algn="just">
              <a:buNone/>
            </a:pPr>
            <a:endParaRPr lang="fr-FR" sz="2600" dirty="0"/>
          </a:p>
        </p:txBody>
      </p:sp>
      <p:sp>
        <p:nvSpPr>
          <p:cNvPr id="4" name="Rectangle à coins arrondis 3"/>
          <p:cNvSpPr/>
          <p:nvPr/>
        </p:nvSpPr>
        <p:spPr>
          <a:xfrm>
            <a:off x="3286116" y="428604"/>
            <a:ext cx="3143272" cy="92869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3000" b="1" dirty="0" smtClean="0"/>
              <a:t>البرنامج الوزاري</a:t>
            </a:r>
            <a:endParaRPr lang="fr-FR" sz="3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p:cTn id="14" dur="1000" fill="hold"/>
                                        <p:tgtEl>
                                          <p:spTgt spid="3">
                                            <p:bg/>
                                          </p:spTgt>
                                        </p:tgtEl>
                                        <p:attrNameLst>
                                          <p:attrName>ppt_w</p:attrName>
                                        </p:attrNameLst>
                                      </p:cBhvr>
                                      <p:tavLst>
                                        <p:tav tm="0">
                                          <p:val>
                                            <p:strVal val="#ppt_w*0.70"/>
                                          </p:val>
                                        </p:tav>
                                        <p:tav tm="100000">
                                          <p:val>
                                            <p:strVal val="#ppt_w"/>
                                          </p:val>
                                        </p:tav>
                                      </p:tavLst>
                                    </p:anim>
                                    <p:anim calcmode="lin" valueType="num">
                                      <p:cBhvr>
                                        <p:cTn id="15" dur="1000" fill="hold"/>
                                        <p:tgtEl>
                                          <p:spTgt spid="3">
                                            <p:bg/>
                                          </p:spTgt>
                                        </p:tgtEl>
                                        <p:attrNameLst>
                                          <p:attrName>ppt_h</p:attrName>
                                        </p:attrNameLst>
                                      </p:cBhvr>
                                      <p:tavLst>
                                        <p:tav tm="0">
                                          <p:val>
                                            <p:strVal val="#ppt_h"/>
                                          </p:val>
                                        </p:tav>
                                        <p:tav tm="100000">
                                          <p:val>
                                            <p:strVal val="#ppt_h"/>
                                          </p:val>
                                        </p:tav>
                                      </p:tavLst>
                                    </p:anim>
                                    <p:animEffect transition="in" filter="fade">
                                      <p:cBhvr>
                                        <p:cTn id="16" dur="1000"/>
                                        <p:tgtEl>
                                          <p:spTgt spid="3">
                                            <p:bg/>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 calcmode="lin" valueType="num">
                                      <p:cBhvr>
                                        <p:cTn id="42"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1189053"/>
            <a:ext cx="8229600" cy="4525963"/>
          </a:xfrm>
        </p:spPr>
        <p:style>
          <a:lnRef idx="1">
            <a:schemeClr val="dk1"/>
          </a:lnRef>
          <a:fillRef idx="2">
            <a:schemeClr val="dk1"/>
          </a:fillRef>
          <a:effectRef idx="1">
            <a:schemeClr val="dk1"/>
          </a:effectRef>
          <a:fontRef idx="minor">
            <a:schemeClr val="dk1"/>
          </a:fontRef>
        </p:style>
        <p:txBody>
          <a:bodyPr>
            <a:noAutofit/>
          </a:bodyPr>
          <a:lstStyle/>
          <a:p>
            <a:pPr algn="just" rtl="1">
              <a:buNone/>
            </a:pPr>
            <a:r>
              <a:rPr lang="ar-DZ" sz="2600" dirty="0" smtClean="0"/>
              <a:t>المحاضرة (05): </a:t>
            </a:r>
            <a:r>
              <a:rPr lang="ar-SA" sz="2600" dirty="0" smtClean="0"/>
              <a:t>الظّروف المُصاحبة لتبلور تخصّص علم الاجتماع التنظيم والعمل بعد الاستقلال </a:t>
            </a:r>
            <a:endParaRPr lang="fr-FR" sz="2600" dirty="0" smtClean="0"/>
          </a:p>
          <a:p>
            <a:pPr algn="just" rtl="1">
              <a:buNone/>
            </a:pPr>
            <a:r>
              <a:rPr lang="ar-DZ" sz="2600" dirty="0" smtClean="0"/>
              <a:t>المحاضرة (06):</a:t>
            </a:r>
            <a:r>
              <a:rPr lang="ar-SA" sz="2600" dirty="0" smtClean="0"/>
              <a:t> وقفة من جيل المؤسّسين لعلم الاجتماع التنظيم والعمل بالجامعة الجزائريّة</a:t>
            </a:r>
            <a:endParaRPr lang="fr-FR" sz="2600" dirty="0" smtClean="0"/>
          </a:p>
          <a:p>
            <a:pPr algn="just" rtl="1">
              <a:buNone/>
            </a:pPr>
            <a:r>
              <a:rPr lang="ar-DZ" sz="2600" dirty="0" smtClean="0"/>
              <a:t>المحاضرة (07):</a:t>
            </a:r>
            <a:r>
              <a:rPr lang="ar-SA" sz="2600" dirty="0" smtClean="0"/>
              <a:t> وقفة من جيل المؤسّسين لعلم الاجتماع التنظيم والعمل من حيث مسارهم الأكاديمي</a:t>
            </a:r>
            <a:endParaRPr lang="ar-DZ" sz="2600" dirty="0" smtClean="0"/>
          </a:p>
          <a:p>
            <a:pPr algn="just" rtl="1">
              <a:buNone/>
            </a:pPr>
            <a:r>
              <a:rPr lang="ar-DZ" sz="2800" dirty="0" smtClean="0"/>
              <a:t>المحاضرة (08):</a:t>
            </a:r>
            <a:r>
              <a:rPr lang="ar-SA" sz="2800" dirty="0" smtClean="0"/>
              <a:t> وقفة من جيل المؤسّسين لعلم الاجتماع التنظيم والعمل من إنتاجهم المعرفي ونوعية كتاباتهم </a:t>
            </a:r>
            <a:endParaRPr lang="fr-FR" sz="2800" dirty="0" smtClean="0"/>
          </a:p>
          <a:p>
            <a:pPr algn="just" rtl="1">
              <a:buNone/>
            </a:pPr>
            <a:r>
              <a:rPr lang="ar-DZ" sz="2800" dirty="0" smtClean="0"/>
              <a:t>المحاضرة (09): </a:t>
            </a:r>
            <a:r>
              <a:rPr lang="ar-SA" sz="2800" dirty="0" smtClean="0"/>
              <a:t>قراءة في نوعيّة برامج ومناهج علم الاجتماع التنظيم والعمل في الجامعة الجزائريّة </a:t>
            </a:r>
            <a:endParaRPr lang="fr-FR" sz="2800" dirty="0" smtClean="0"/>
          </a:p>
          <a:p>
            <a:pPr algn="just" rtl="1">
              <a:buNone/>
            </a:pPr>
            <a:endParaRPr lang="fr-FR" sz="2600" dirty="0" smtClean="0"/>
          </a:p>
          <a:p>
            <a:pPr algn="just" rtl="1">
              <a:buNone/>
            </a:pPr>
            <a:endParaRPr lang="fr-FR" sz="2600" dirty="0" smtClean="0"/>
          </a:p>
          <a:p>
            <a:pPr algn="just">
              <a:buNone/>
            </a:pPr>
            <a:endParaRPr lang="fr-FR" sz="26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285728"/>
            <a:ext cx="8429684" cy="6143668"/>
          </a:xfrm>
        </p:spPr>
        <p:style>
          <a:lnRef idx="1">
            <a:schemeClr val="dk1"/>
          </a:lnRef>
          <a:fillRef idx="2">
            <a:schemeClr val="dk1"/>
          </a:fillRef>
          <a:effectRef idx="1">
            <a:schemeClr val="dk1"/>
          </a:effectRef>
          <a:fontRef idx="minor">
            <a:schemeClr val="dk1"/>
          </a:fontRef>
        </p:style>
        <p:txBody>
          <a:bodyPr>
            <a:noAutofit/>
          </a:bodyPr>
          <a:lstStyle/>
          <a:p>
            <a:pPr algn="just" rtl="1">
              <a:buNone/>
            </a:pPr>
            <a:r>
              <a:rPr lang="ar-DZ" sz="2800" dirty="0" smtClean="0"/>
              <a:t>المحاضرة (10):</a:t>
            </a:r>
            <a:r>
              <a:rPr lang="ar-SA" sz="2800" dirty="0" smtClean="0"/>
              <a:t> استعراض لمسار هيكلة برامج علم الاجتماع التنظيم والعمل والتّغييرات التي عرفتها</a:t>
            </a:r>
            <a:endParaRPr lang="fr-FR" sz="2800" dirty="0" smtClean="0"/>
          </a:p>
          <a:p>
            <a:pPr algn="just" rtl="1">
              <a:buNone/>
            </a:pPr>
            <a:r>
              <a:rPr lang="ar-DZ" sz="2800" dirty="0" smtClean="0"/>
              <a:t>المحاضرة (11): </a:t>
            </a:r>
            <a:r>
              <a:rPr lang="ar-SA" sz="2800" dirty="0" smtClean="0"/>
              <a:t>علم الاجتماع التنظيم والعمل والانتقال من النّظام الكلاسيكي إلى نظام </a:t>
            </a:r>
            <a:r>
              <a:rPr lang="ar-SA" sz="2800" dirty="0" err="1" smtClean="0"/>
              <a:t>ل</a:t>
            </a:r>
            <a:r>
              <a:rPr lang="ar-SA" sz="2800" dirty="0" smtClean="0"/>
              <a:t>.م.د</a:t>
            </a:r>
            <a:endParaRPr lang="fr-FR" sz="2800" dirty="0" smtClean="0"/>
          </a:p>
          <a:p>
            <a:pPr algn="just" rtl="1">
              <a:buNone/>
            </a:pPr>
            <a:r>
              <a:rPr lang="ar-DZ" sz="2800" dirty="0" smtClean="0"/>
              <a:t>المحاضرة (12): </a:t>
            </a:r>
            <a:r>
              <a:rPr lang="ar-SA" sz="2800" dirty="0" smtClean="0"/>
              <a:t>استعراض لأهم المواضيع التي عُولجت ضمن تخصّص علم الاجتماع التنظيم والعمل في الجامعة الجزائريّة</a:t>
            </a:r>
            <a:endParaRPr lang="fr-FR" sz="2800" dirty="0" smtClean="0"/>
          </a:p>
          <a:p>
            <a:pPr algn="just" rtl="1">
              <a:buNone/>
            </a:pPr>
            <a:r>
              <a:rPr lang="ar-DZ" sz="2800" dirty="0" smtClean="0"/>
              <a:t>المحاضرة (13):</a:t>
            </a:r>
            <a:r>
              <a:rPr lang="ar-SA" sz="2800" dirty="0" smtClean="0"/>
              <a:t> تقييم لمسيرة علم الاجتماع التنظيم والعمل في الجامعة الجزائريّة منذ الاستقلال من حيث نوعيّة التّكوين.</a:t>
            </a:r>
            <a:endParaRPr lang="fr-FR" sz="2800" dirty="0" smtClean="0"/>
          </a:p>
          <a:p>
            <a:pPr algn="just" rtl="1">
              <a:buNone/>
            </a:pPr>
            <a:r>
              <a:rPr lang="ar-DZ" sz="2800" dirty="0" smtClean="0"/>
              <a:t>المحاضرة (14):</a:t>
            </a:r>
            <a:r>
              <a:rPr lang="ar-SA" sz="2800" dirty="0" smtClean="0"/>
              <a:t> تقييم لمسيرة علم الاجتماع التنظيم والعمل في الجامعة الجزائريّة منذ الاستقلال من حيث علاقته بسوق العمل.</a:t>
            </a:r>
            <a:endParaRPr lang="fr-FR" sz="2800" dirty="0" smtClean="0"/>
          </a:p>
          <a:p>
            <a:pPr algn="just" rtl="1">
              <a:buNone/>
            </a:pPr>
            <a:r>
              <a:rPr lang="ar-DZ" sz="2800" dirty="0" smtClean="0"/>
              <a:t>المحاضرة (15):</a:t>
            </a:r>
            <a:r>
              <a:rPr lang="ar-SA" sz="2800" dirty="0" smtClean="0"/>
              <a:t> تقييم لمسيرة علم الاجتماع التنظيم والعمل في الجامعة الجزائريّة منذ الاستقلال من حيث علاقته بالمحيط الخارجي للجامعة</a:t>
            </a:r>
            <a:endParaRPr lang="fr-FR" sz="2800" dirty="0" smtClean="0"/>
          </a:p>
          <a:p>
            <a:pPr algn="just">
              <a:buNone/>
            </a:pPr>
            <a:endParaRPr lang="fr-FR" sz="24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ox(i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14744" y="500042"/>
            <a:ext cx="2571768" cy="917596"/>
          </a:xfrm>
        </p:spPr>
        <p:style>
          <a:lnRef idx="2">
            <a:schemeClr val="accent2"/>
          </a:lnRef>
          <a:fillRef idx="1">
            <a:schemeClr val="lt1"/>
          </a:fillRef>
          <a:effectRef idx="0">
            <a:schemeClr val="accent2"/>
          </a:effectRef>
          <a:fontRef idx="minor">
            <a:schemeClr val="dk1"/>
          </a:fontRef>
        </p:style>
        <p:txBody>
          <a:bodyPr/>
          <a:lstStyle/>
          <a:p>
            <a:r>
              <a:rPr lang="ar-DZ" b="1" dirty="0" smtClean="0"/>
              <a:t>البرنامج</a:t>
            </a:r>
            <a:endParaRPr lang="fr-FR" b="1"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ctr" rtl="1">
              <a:buNone/>
            </a:pPr>
            <a:r>
              <a:rPr lang="ar-DZ" dirty="0" smtClean="0"/>
              <a:t>وضعية علم الاجتماع خلال الحقبة الاستعمارية وبعد الاستقلال</a:t>
            </a:r>
            <a:endParaRPr lang="fr-FR" dirty="0" smtClean="0"/>
          </a:p>
          <a:p>
            <a:pPr algn="ctr" rtl="1">
              <a:buNone/>
            </a:pPr>
            <a:r>
              <a:rPr lang="ar-DZ" dirty="0" smtClean="0"/>
              <a:t>علم اجتماع التنظيم والعمل من النشأة إلى نظام </a:t>
            </a:r>
            <a:r>
              <a:rPr lang="ar-DZ" dirty="0" err="1" smtClean="0"/>
              <a:t>ل</a:t>
            </a:r>
            <a:r>
              <a:rPr lang="ar-DZ" dirty="0" smtClean="0"/>
              <a:t>. م. د</a:t>
            </a:r>
            <a:endParaRPr lang="fr-FR" dirty="0" smtClean="0"/>
          </a:p>
          <a:p>
            <a:pPr algn="ctr" rtl="1">
              <a:buNone/>
            </a:pPr>
            <a:r>
              <a:rPr lang="ar-DZ" dirty="0" smtClean="0"/>
              <a:t>أهم المواضيع التي عولجت في تخصص علم اجتماع التنظيم والعمل في دراسات: </a:t>
            </a:r>
            <a:endParaRPr lang="fr-FR" dirty="0" smtClean="0"/>
          </a:p>
          <a:p>
            <a:pPr algn="ctr" rtl="1">
              <a:buNone/>
            </a:pPr>
            <a:r>
              <a:rPr lang="ar-DZ" dirty="0" smtClean="0"/>
              <a:t>علي الكنز، جمال </a:t>
            </a:r>
            <a:r>
              <a:rPr lang="ar-DZ" dirty="0" err="1" smtClean="0"/>
              <a:t>غريد</a:t>
            </a:r>
            <a:r>
              <a:rPr lang="ar-DZ" dirty="0" smtClean="0"/>
              <a:t>، </a:t>
            </a:r>
            <a:r>
              <a:rPr lang="ar-DZ" dirty="0" err="1" smtClean="0"/>
              <a:t>جيلالي</a:t>
            </a:r>
            <a:r>
              <a:rPr lang="ar-DZ" dirty="0" smtClean="0"/>
              <a:t> اليابس، محمد </a:t>
            </a:r>
            <a:r>
              <a:rPr lang="ar-DZ" dirty="0" err="1" smtClean="0"/>
              <a:t>مبتول</a:t>
            </a:r>
            <a:r>
              <a:rPr lang="ar-DZ" dirty="0" smtClean="0"/>
              <a:t>، أحمد </a:t>
            </a:r>
            <a:r>
              <a:rPr lang="ar-DZ" dirty="0" err="1" smtClean="0"/>
              <a:t>هني</a:t>
            </a:r>
            <a:r>
              <a:rPr lang="ar-DZ" dirty="0" smtClean="0"/>
              <a:t>، عنصر </a:t>
            </a:r>
            <a:r>
              <a:rPr lang="ar-DZ" dirty="0" err="1" smtClean="0"/>
              <a:t>العياشي</a:t>
            </a:r>
            <a:endParaRPr lang="fr-FR" dirty="0" smtClean="0"/>
          </a:p>
          <a:p>
            <a:pPr algn="ctr" rtl="1">
              <a:buNone/>
            </a:pPr>
            <a:r>
              <a:rPr lang="ar-DZ" dirty="0" smtClean="0"/>
              <a:t>تقييم لمسار علم اجتماع التنظيم والعمل في الجزائر من حيث نوعية التكوين، وعلاقته بسوق العمل</a:t>
            </a:r>
            <a:endParaRPr lang="fr-FR" dirty="0" smtClean="0"/>
          </a:p>
          <a:p>
            <a:pPr algn="r" rt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checkerboard(across)">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checkerboard(across)">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checkerboard(across)">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checkerboard(across)">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checkerboard(across)">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72198" y="274638"/>
            <a:ext cx="2614602" cy="796908"/>
          </a:xfrm>
        </p:spPr>
        <p:style>
          <a:lnRef idx="1">
            <a:schemeClr val="accent4"/>
          </a:lnRef>
          <a:fillRef idx="2">
            <a:schemeClr val="accent4"/>
          </a:fillRef>
          <a:effectRef idx="1">
            <a:schemeClr val="accent4"/>
          </a:effectRef>
          <a:fontRef idx="minor">
            <a:schemeClr val="dk1"/>
          </a:fontRef>
        </p:style>
        <p:txBody>
          <a:bodyPr/>
          <a:lstStyle/>
          <a:p>
            <a:r>
              <a:rPr lang="ar-DZ" dirty="0" smtClean="0"/>
              <a:t>المراجع </a:t>
            </a:r>
            <a:endParaRPr lang="fr-FR" dirty="0"/>
          </a:p>
        </p:txBody>
      </p:sp>
      <p:sp>
        <p:nvSpPr>
          <p:cNvPr id="3" name="Espace réservé du contenu 2"/>
          <p:cNvSpPr>
            <a:spLocks noGrp="1"/>
          </p:cNvSpPr>
          <p:nvPr>
            <p:ph idx="1"/>
          </p:nvPr>
        </p:nvSpPr>
        <p:spPr>
          <a:xfrm>
            <a:off x="457200" y="1214422"/>
            <a:ext cx="8229600" cy="5286412"/>
          </a:xfrm>
        </p:spPr>
        <p:style>
          <a:lnRef idx="2">
            <a:schemeClr val="accent1"/>
          </a:lnRef>
          <a:fillRef idx="1">
            <a:schemeClr val="lt1"/>
          </a:fillRef>
          <a:effectRef idx="0">
            <a:schemeClr val="accent1"/>
          </a:effectRef>
          <a:fontRef idx="minor">
            <a:schemeClr val="dk1"/>
          </a:fontRef>
        </p:style>
        <p:txBody>
          <a:bodyPr>
            <a:normAutofit lnSpcReduction="10000"/>
          </a:bodyPr>
          <a:lstStyle/>
          <a:p>
            <a:pPr marL="90488" lvl="0" indent="449263" algn="just" rtl="1">
              <a:buNone/>
            </a:pPr>
            <a:r>
              <a:rPr lang="ar-SA" dirty="0" smtClean="0"/>
              <a:t>معتوق جمال: علم الاجتماع في الجزائر- من النّشأة إلى يومنا هذا-</a:t>
            </a:r>
            <a:r>
              <a:rPr lang="ar-DZ" dirty="0" smtClean="0"/>
              <a:t>.</a:t>
            </a:r>
            <a:endParaRPr lang="fr-FR" dirty="0" smtClean="0"/>
          </a:p>
          <a:p>
            <a:pPr marL="90488" lvl="0" indent="449263" algn="just" rtl="1">
              <a:buNone/>
            </a:pPr>
            <a:r>
              <a:rPr lang="ar-SA" dirty="0" smtClean="0"/>
              <a:t>زعيمي مراد وآخرون: علم الاجتماع من التّغريب إلى </a:t>
            </a:r>
            <a:r>
              <a:rPr lang="ar-DZ" dirty="0" smtClean="0"/>
              <a:t>.</a:t>
            </a:r>
            <a:endParaRPr lang="fr-FR" dirty="0" smtClean="0"/>
          </a:p>
          <a:p>
            <a:pPr marL="90488" lvl="0" indent="449263" algn="just" rtl="1">
              <a:buNone/>
            </a:pPr>
            <a:r>
              <a:rPr lang="ar-SA" dirty="0" smtClean="0"/>
              <a:t>عنصر </a:t>
            </a:r>
            <a:r>
              <a:rPr lang="ar-SA" dirty="0" err="1" smtClean="0"/>
              <a:t>العيّاشي</a:t>
            </a:r>
            <a:r>
              <a:rPr lang="ar-SA" dirty="0" smtClean="0"/>
              <a:t>: وضعيّة البحث السّوسيولوجي في الجامعة الجزائريّة، مجلة دراسات عربيّة، العددان 1و2، السّنة 31، نوفمبر-ديسمبر، 1994.</a:t>
            </a:r>
            <a:endParaRPr lang="fr-FR" dirty="0" smtClean="0"/>
          </a:p>
          <a:p>
            <a:pPr marL="90488" lvl="0" indent="449263" algn="just" rtl="1">
              <a:buNone/>
            </a:pPr>
            <a:r>
              <a:rPr lang="ar-SA" dirty="0" err="1" smtClean="0"/>
              <a:t>بلحسن</a:t>
            </a:r>
            <a:r>
              <a:rPr lang="ar-SA" dirty="0" smtClean="0"/>
              <a:t> عمّار: </a:t>
            </a:r>
            <a:r>
              <a:rPr lang="ar-SA" dirty="0" err="1" smtClean="0"/>
              <a:t>أنتلجنسيا</a:t>
            </a:r>
            <a:r>
              <a:rPr lang="ar-SA" dirty="0" smtClean="0"/>
              <a:t> أم مثقّفون</a:t>
            </a:r>
            <a:r>
              <a:rPr lang="ar-DZ" dirty="0" smtClean="0"/>
              <a:t>.</a:t>
            </a:r>
            <a:r>
              <a:rPr lang="ar-SA" dirty="0" smtClean="0"/>
              <a:t> </a:t>
            </a:r>
            <a:endParaRPr lang="ar-DZ" dirty="0" smtClean="0"/>
          </a:p>
          <a:p>
            <a:pPr marL="90488" lvl="0" indent="449263" algn="just" rtl="1">
              <a:buNone/>
            </a:pPr>
            <a:r>
              <a:rPr lang="ar-SA" dirty="0" smtClean="0"/>
              <a:t>عبد اللطيف بن </a:t>
            </a:r>
            <a:r>
              <a:rPr lang="ar-SA" dirty="0" err="1" smtClean="0"/>
              <a:t>اشنهو</a:t>
            </a:r>
            <a:r>
              <a:rPr lang="ar-SA" dirty="0" smtClean="0"/>
              <a:t>: تكوين التخلف في الجزائر، محاولة لدراسة حدود التنمية الرأسمالية في الجزائر بين عامي 1830-1962، الشركة الوطنية للنشر والتوزيع، الجزائر، 1979.</a:t>
            </a:r>
            <a:endParaRPr lang="fr-FR" dirty="0" smtClean="0"/>
          </a:p>
          <a:p>
            <a:pPr algn="just" rt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wedge">
                                      <p:cBhvr>
                                        <p:cTn id="14" dur="20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edge">
                                      <p:cBhvr>
                                        <p:cTn id="19" dur="2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edge">
                                      <p:cBhvr>
                                        <p:cTn id="24" dur="2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0"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edge">
                                      <p:cBhvr>
                                        <p:cTn id="29" dur="2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edge">
                                      <p:cBhvr>
                                        <p:cTn id="34" dur="2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edge">
                                      <p:cBhvr>
                                        <p:cTn id="3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71480"/>
            <a:ext cx="8229600" cy="5929354"/>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marL="0" lvl="0" indent="539750" algn="just" rtl="1">
              <a:buNone/>
            </a:pPr>
            <a:r>
              <a:rPr lang="ar-SA" dirty="0" smtClean="0"/>
              <a:t>عدي </a:t>
            </a:r>
            <a:r>
              <a:rPr lang="ar-SA" dirty="0" err="1" smtClean="0"/>
              <a:t>الهواري</a:t>
            </a:r>
            <a:r>
              <a:rPr lang="ar-SA" dirty="0" smtClean="0"/>
              <a:t>: الاستعمار الفرنسي في الجزائر، سياسة التفكيك الاجتماعي والاقتصادي (1830-1960</a:t>
            </a:r>
            <a:r>
              <a:rPr lang="ar-DZ" dirty="0" smtClean="0"/>
              <a:t>)</a:t>
            </a:r>
            <a:endParaRPr lang="fr-FR" dirty="0" smtClean="0"/>
          </a:p>
          <a:p>
            <a:pPr marL="0" lvl="0" indent="539750" algn="just" rtl="1">
              <a:buNone/>
            </a:pPr>
            <a:r>
              <a:rPr lang="ar-SA" dirty="0" smtClean="0"/>
              <a:t>عبد القادر </a:t>
            </a:r>
            <a:r>
              <a:rPr lang="ar-SA" dirty="0" err="1" smtClean="0"/>
              <a:t>جغلول</a:t>
            </a:r>
            <a:r>
              <a:rPr lang="ar-SA" dirty="0" smtClean="0"/>
              <a:t>: تاريخ الجزائر الحديث، دراسة </a:t>
            </a:r>
            <a:r>
              <a:rPr lang="ar-SA" dirty="0" err="1" smtClean="0"/>
              <a:t>سوسيولوجية</a:t>
            </a:r>
            <a:r>
              <a:rPr lang="ar-DZ" dirty="0" smtClean="0"/>
              <a:t>.</a:t>
            </a:r>
            <a:endParaRPr lang="fr-FR" dirty="0" smtClean="0"/>
          </a:p>
          <a:p>
            <a:pPr marL="0" lvl="0" indent="539750" algn="just" rtl="1">
              <a:buNone/>
            </a:pPr>
            <a:r>
              <a:rPr lang="ar-SA" dirty="0" smtClean="0"/>
              <a:t>مصطفى مرضي: المجتمع الريفي: من الاستقلالية إلى التبعية معالم ودلالات، في: مجلة: إنسانيات، العدد السابع، الجزائر، 1999.</a:t>
            </a:r>
            <a:endParaRPr lang="fr-FR" dirty="0" smtClean="0"/>
          </a:p>
          <a:p>
            <a:pPr marL="0" lvl="0" indent="539750" algn="just" rtl="1">
              <a:buNone/>
            </a:pPr>
            <a:r>
              <a:rPr lang="ar-SA" dirty="0" smtClean="0"/>
              <a:t>بشير محمد: علماء اجتماع التنظيمات والعمل في الجزائر، الرعيل الأول</a:t>
            </a:r>
            <a:r>
              <a:rPr lang="ar-DZ" dirty="0" smtClean="0"/>
              <a:t>.</a:t>
            </a:r>
            <a:endParaRPr lang="fr-FR" dirty="0" smtClean="0"/>
          </a:p>
          <a:p>
            <a:pPr marL="0" lvl="0" indent="539750" algn="just" rtl="1">
              <a:buNone/>
            </a:pPr>
            <a:r>
              <a:rPr lang="ar-SA" dirty="0" smtClean="0"/>
              <a:t>بشير محمد: الثقافة والتسيير في الجزائر</a:t>
            </a:r>
            <a:r>
              <a:rPr lang="ar-DZ" dirty="0" smtClean="0"/>
              <a:t>.</a:t>
            </a:r>
          </a:p>
          <a:p>
            <a:pPr marL="0" indent="539750" algn="just" rtl="1">
              <a:buNone/>
            </a:pPr>
            <a:r>
              <a:rPr lang="ar-SA" dirty="0" smtClean="0"/>
              <a:t>مغنية لزرق: نشوء الطبقات في الجزائر دراسة في الاستعمار والتغيير الاجتماعي - السياسي، ترجمة سمير كرم، مؤسسة الأبحاث العربية، لبنان،</a:t>
            </a:r>
            <a:r>
              <a:rPr lang="ar-DZ" dirty="0" smtClean="0"/>
              <a:t> </a:t>
            </a:r>
            <a:r>
              <a:rPr lang="ar-SA" dirty="0" smtClean="0"/>
              <a:t>1980.</a:t>
            </a:r>
            <a:endParaRPr lang="fr-FR" dirty="0" smtClean="0"/>
          </a:p>
          <a:p>
            <a:pPr marL="0" lvl="0" indent="539750" algn="just" rtl="1">
              <a:buNone/>
            </a:pPr>
            <a:endParaRPr lang="fr-FR" dirty="0" smtClean="0"/>
          </a:p>
          <a:p>
            <a:pPr marL="0" indent="539750" algn="just">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ox(i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ox(i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6215106"/>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0" lvl="0" indent="287338" algn="just" rtl="1">
              <a:buNone/>
            </a:pPr>
            <a:r>
              <a:rPr lang="ar-SA" dirty="0" smtClean="0"/>
              <a:t>عائشة غطاس: الحرف-و-الحرفيون-بمدينة-الجزائر 1700-1830، مقاربة اجتماعية اقتصادية، أطروحة دكتوراه في التاريخ الحديث، إشراف: مولاي </a:t>
            </a:r>
            <a:r>
              <a:rPr lang="ar-SA" dirty="0" err="1" smtClean="0"/>
              <a:t>بالحميسي</a:t>
            </a:r>
            <a:r>
              <a:rPr lang="ar-SA" dirty="0" smtClean="0"/>
              <a:t> ّ، جامعة الجزائر، 2001.</a:t>
            </a:r>
            <a:endParaRPr lang="fr-FR" dirty="0" smtClean="0"/>
          </a:p>
          <a:p>
            <a:pPr marL="0" lvl="0" indent="287338" algn="just" rtl="1">
              <a:buNone/>
            </a:pPr>
            <a:r>
              <a:rPr lang="ar-SA" dirty="0" smtClean="0"/>
              <a:t>محمد </a:t>
            </a:r>
            <a:r>
              <a:rPr lang="ar-SA" dirty="0" err="1" smtClean="0"/>
              <a:t>بومخلوف</a:t>
            </a:r>
            <a:r>
              <a:rPr lang="ar-SA" dirty="0" smtClean="0"/>
              <a:t>: التوطين الصناعي وقضايا التنمية في الجزائر</a:t>
            </a:r>
            <a:r>
              <a:rPr lang="ar-DZ" dirty="0" smtClean="0"/>
              <a:t>.</a:t>
            </a:r>
            <a:endParaRPr lang="fr-FR" dirty="0" smtClean="0"/>
          </a:p>
          <a:p>
            <a:pPr marL="0" lvl="0" indent="287338" algn="just" rtl="1">
              <a:buNone/>
            </a:pPr>
            <a:r>
              <a:rPr lang="ar-SA" dirty="0" smtClean="0"/>
              <a:t>عبد اللطيف بن </a:t>
            </a:r>
            <a:r>
              <a:rPr lang="ar-SA" dirty="0" err="1" smtClean="0"/>
              <a:t>اشنهو</a:t>
            </a:r>
            <a:r>
              <a:rPr lang="ar-SA" dirty="0" smtClean="0"/>
              <a:t>: التجربة الجزائرية في التنمية والتخطيط (1962-1982</a:t>
            </a:r>
            <a:r>
              <a:rPr lang="ar-DZ" dirty="0" smtClean="0"/>
              <a:t>).</a:t>
            </a:r>
            <a:endParaRPr lang="fr-FR" dirty="0" smtClean="0"/>
          </a:p>
          <a:p>
            <a:pPr marL="0" lvl="0" indent="287338" algn="just" rtl="1">
              <a:buNone/>
            </a:pPr>
            <a:r>
              <a:rPr lang="ar-SA" dirty="0" err="1" smtClean="0"/>
              <a:t>العياشي</a:t>
            </a:r>
            <a:r>
              <a:rPr lang="ar-SA" dirty="0" smtClean="0"/>
              <a:t> عنصر: نحو علم اجتماع نقدي</a:t>
            </a:r>
            <a:r>
              <a:rPr lang="ar-DZ" dirty="0" smtClean="0"/>
              <a:t>.</a:t>
            </a:r>
            <a:endParaRPr lang="fr-FR" dirty="0" smtClean="0"/>
          </a:p>
          <a:p>
            <a:pPr marL="0" lvl="0" indent="287338" algn="just" rtl="1">
              <a:buNone/>
            </a:pPr>
            <a:r>
              <a:rPr lang="ar-SA" dirty="0" smtClean="0"/>
              <a:t>بن طاهر حمزة:من </a:t>
            </a:r>
            <a:r>
              <a:rPr lang="ar-SA" dirty="0" err="1" smtClean="0"/>
              <a:t>سوسيولوجيا</a:t>
            </a:r>
            <a:r>
              <a:rPr lang="ar-SA" dirty="0" smtClean="0"/>
              <a:t> العمل إلى </a:t>
            </a:r>
            <a:r>
              <a:rPr lang="ar-SA" dirty="0" err="1" smtClean="0"/>
              <a:t>سوسيولوجيا</a:t>
            </a:r>
            <a:r>
              <a:rPr lang="ar-SA" dirty="0" smtClean="0"/>
              <a:t> المؤسسة؛ قراءة في تطور العلاقة (الفكر/ مكان العمل) في</a:t>
            </a:r>
            <a:r>
              <a:rPr lang="ar-SA" dirty="0" smtClean="0"/>
              <a:t>:</a:t>
            </a:r>
            <a:r>
              <a:rPr lang="fr-FR" dirty="0" smtClean="0"/>
              <a:t> </a:t>
            </a:r>
            <a:r>
              <a:rPr lang="ar-DZ" dirty="0" smtClean="0"/>
              <a:t>مجلة العلوم القانونية والاجتماعية، </a:t>
            </a:r>
            <a:r>
              <a:rPr lang="ar-SA" dirty="0" smtClean="0"/>
              <a:t>مجلد </a:t>
            </a:r>
            <a:r>
              <a:rPr lang="ar-SA" dirty="0" smtClean="0"/>
              <a:t>4، </a:t>
            </a:r>
            <a:r>
              <a:rPr lang="ar-SA" dirty="0" err="1" smtClean="0"/>
              <a:t>ع</a:t>
            </a:r>
            <a:r>
              <a:rPr lang="ar-SA" dirty="0" smtClean="0"/>
              <a:t> </a:t>
            </a:r>
            <a:r>
              <a:rPr lang="ar-SA" dirty="0" smtClean="0"/>
              <a:t>4، </a:t>
            </a:r>
            <a:r>
              <a:rPr lang="ar-SA" dirty="0" smtClean="0"/>
              <a:t>2019</a:t>
            </a:r>
            <a:r>
              <a:rPr lang="ar-SA" dirty="0" smtClean="0"/>
              <a:t>، ص521-541</a:t>
            </a:r>
            <a:endParaRPr lang="fr-FR" dirty="0" smtClean="0"/>
          </a:p>
          <a:p>
            <a:pPr marL="0" lvl="0" indent="287338" algn="just" rtl="1">
              <a:buNone/>
            </a:pPr>
            <a:r>
              <a:rPr lang="ar-SA" dirty="0" smtClean="0"/>
              <a:t>جميلة </a:t>
            </a:r>
            <a:r>
              <a:rPr lang="ar-SA" dirty="0" err="1" smtClean="0"/>
              <a:t>هامل</a:t>
            </a:r>
            <a:r>
              <a:rPr lang="ar-SA" dirty="0" smtClean="0"/>
              <a:t>: </a:t>
            </a:r>
            <a:r>
              <a:rPr lang="ar-SA" dirty="0" err="1" smtClean="0"/>
              <a:t>سوسيولوجيا</a:t>
            </a:r>
            <a:r>
              <a:rPr lang="ar-SA" dirty="0" smtClean="0"/>
              <a:t> التنظيمات والعمل في الجزائر “البحث عن الذات</a:t>
            </a:r>
            <a:r>
              <a:rPr lang="fr-FR" dirty="0" smtClean="0"/>
              <a:t>”</a:t>
            </a:r>
            <a:r>
              <a:rPr lang="ar-SA" dirty="0" smtClean="0"/>
              <a:t>، </a:t>
            </a:r>
            <a:r>
              <a:rPr lang="ar-DZ" dirty="0" smtClean="0"/>
              <a:t>م</a:t>
            </a:r>
            <a:r>
              <a:rPr lang="ar-SA" dirty="0" smtClean="0"/>
              <a:t>جلة الدراسات الثقافية واللغوية والفنية: </a:t>
            </a:r>
            <a:r>
              <a:rPr lang="ar-DZ" dirty="0" smtClean="0"/>
              <a:t>ع5، </a:t>
            </a:r>
            <a:r>
              <a:rPr lang="ar-SA" dirty="0" smtClean="0"/>
              <a:t>آذار – مارس “2019، ص135-147</a:t>
            </a:r>
            <a:endParaRPr lang="fr-F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p:cTn id="49"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8596" y="142852"/>
            <a:ext cx="4000528" cy="857256"/>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ar-DZ" sz="3000" b="1" dirty="0" smtClean="0"/>
              <a:t>وضعية علم الاجتماع في الجزائر</a:t>
            </a:r>
            <a:endParaRPr lang="fr-FR" sz="3000" b="1" dirty="0"/>
          </a:p>
        </p:txBody>
      </p:sp>
      <p:sp>
        <p:nvSpPr>
          <p:cNvPr id="4" name="Rectangle 3"/>
          <p:cNvSpPr/>
          <p:nvPr/>
        </p:nvSpPr>
        <p:spPr>
          <a:xfrm>
            <a:off x="5357818" y="142852"/>
            <a:ext cx="3214710" cy="1000132"/>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ysClr val="windowText" lastClr="000000"/>
                </a:solidFill>
              </a:rPr>
              <a:t>خلال الحقبة الاستعمارية</a:t>
            </a:r>
            <a:endParaRPr lang="fr-FR" sz="2800" b="1" dirty="0">
              <a:solidFill>
                <a:sysClr val="windowText" lastClr="000000"/>
              </a:solidFill>
            </a:endParaRPr>
          </a:p>
        </p:txBody>
      </p:sp>
      <p:sp>
        <p:nvSpPr>
          <p:cNvPr id="5" name="Rectangle 4"/>
          <p:cNvSpPr/>
          <p:nvPr/>
        </p:nvSpPr>
        <p:spPr>
          <a:xfrm>
            <a:off x="357158" y="1285860"/>
            <a:ext cx="8501122" cy="235745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indent="360363" algn="just" rtl="1"/>
            <a:r>
              <a:rPr lang="ar-DZ" sz="2800" dirty="0" smtClean="0"/>
              <a:t>لم يكن  </a:t>
            </a:r>
            <a:r>
              <a:rPr lang="ar-SA" sz="2800" dirty="0" smtClean="0"/>
              <a:t>علم الاجتماع في الجزائر في الحقبة الاستعمارية تخصصاً </a:t>
            </a:r>
            <a:r>
              <a:rPr lang="ar-DZ" sz="2800" dirty="0" smtClean="0"/>
              <a:t>قائما بذاته، بل كان محتواه يدرس ضمن تخصصات معرفية مختلفة، ميزتها التوجيه </a:t>
            </a:r>
            <a:r>
              <a:rPr lang="ar-DZ" sz="2800" dirty="0" err="1" smtClean="0"/>
              <a:t>والإقصائية</a:t>
            </a:r>
            <a:r>
              <a:rPr lang="ar-DZ" sz="2800" dirty="0" smtClean="0"/>
              <a:t>؛ إذ</a:t>
            </a:r>
            <a:r>
              <a:rPr lang="ar-SA" sz="2800" dirty="0" smtClean="0"/>
              <a:t> لم يكن </a:t>
            </a:r>
            <a:r>
              <a:rPr lang="ar-DZ" sz="2800" dirty="0" smtClean="0"/>
              <a:t>اله</a:t>
            </a:r>
            <a:r>
              <a:rPr lang="ar-SA" sz="2800" dirty="0" smtClean="0"/>
              <a:t>دف</a:t>
            </a:r>
            <a:r>
              <a:rPr lang="ar-DZ" sz="2800" dirty="0" smtClean="0"/>
              <a:t> من تلقينها هو</a:t>
            </a:r>
            <a:r>
              <a:rPr lang="ar-SA" sz="2800" dirty="0" smtClean="0"/>
              <a:t> تكوين وعي علمي نقدي لدى أصحاب الأرض، بل كان أداة لإنتاج وتلقين المعرفة التي تخدم استمرار المنظومة الاستعمارية. </a:t>
            </a:r>
            <a:endParaRPr lang="fr-FR" sz="2800" dirty="0"/>
          </a:p>
        </p:txBody>
      </p:sp>
      <p:sp>
        <p:nvSpPr>
          <p:cNvPr id="6" name="Espace réservé du contenu 2"/>
          <p:cNvSpPr txBox="1">
            <a:spLocks/>
          </p:cNvSpPr>
          <p:nvPr/>
        </p:nvSpPr>
        <p:spPr>
          <a:xfrm>
            <a:off x="571472" y="4143380"/>
            <a:ext cx="8229600" cy="2428892"/>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ormAutofit/>
          </a:bodyPr>
          <a:lstStyle/>
          <a:p>
            <a:pPr marL="0" marR="0" lvl="0" indent="449263" algn="just" defTabSz="914400" rtl="1" eaLnBrk="1" fontAlgn="auto" latinLnBrk="0" hangingPunct="1">
              <a:spcBef>
                <a:spcPct val="20000"/>
              </a:spcBef>
              <a:spcAft>
                <a:spcPts val="0"/>
              </a:spcAft>
              <a:buClrTx/>
              <a:buSzTx/>
              <a:buFont typeface="Arial" pitchFamily="34" charset="0"/>
              <a:buNone/>
              <a:tabLst/>
              <a:defRPr/>
            </a:pPr>
            <a:r>
              <a:rPr kumimoji="0" lang="ar-DZ" sz="2800" b="0" i="0" u="none" strike="noStrike" kern="1200" cap="none" spc="0" normalizeH="0" baseline="0" noProof="0" dirty="0" smtClean="0">
                <a:ln>
                  <a:noFill/>
                </a:ln>
                <a:solidFill>
                  <a:schemeClr val="dk1"/>
                </a:solidFill>
                <a:effectLst/>
                <a:uLnTx/>
                <a:uFillTx/>
                <a:latin typeface="+mn-lt"/>
                <a:ea typeface="+mn-ea"/>
                <a:cs typeface="+mn-cs"/>
              </a:rPr>
              <a:t>كان التدريس خلال </a:t>
            </a:r>
            <a:r>
              <a:rPr kumimoji="0" lang="ar-DZ" sz="2800" b="1" i="0" u="none" strike="noStrike" kern="1200" cap="none" spc="0" normalizeH="0" baseline="0" noProof="0" dirty="0" smtClean="0">
                <a:ln>
                  <a:noFill/>
                </a:ln>
                <a:solidFill>
                  <a:schemeClr val="dk1"/>
                </a:solidFill>
                <a:effectLst/>
                <a:uLnTx/>
                <a:uFillTx/>
                <a:latin typeface="+mn-lt"/>
                <a:ea typeface="+mn-ea"/>
                <a:cs typeface="+mn-cs"/>
              </a:rPr>
              <a:t>الفترة الممتدة من 1958-1963 </a:t>
            </a:r>
            <a:r>
              <a:rPr kumimoji="0" lang="ar-DZ" sz="2800" b="0" i="0" u="none" strike="noStrike" kern="1200" cap="none" spc="0" normalizeH="0" baseline="0" noProof="0" dirty="0" smtClean="0">
                <a:ln>
                  <a:noFill/>
                </a:ln>
                <a:solidFill>
                  <a:schemeClr val="dk1"/>
                </a:solidFill>
                <a:effectLst/>
                <a:uLnTx/>
                <a:uFillTx/>
                <a:latin typeface="+mn-lt"/>
                <a:ea typeface="+mn-ea"/>
                <a:cs typeface="+mn-cs"/>
              </a:rPr>
              <a:t>موجها فقط  لأبناء المستعمرين الفرنسيين.</a:t>
            </a:r>
          </a:p>
          <a:p>
            <a:pPr marL="0" marR="0" lvl="0" indent="449263" algn="just" defTabSz="914400" rtl="1" eaLnBrk="1" fontAlgn="auto" latinLnBrk="0" hangingPunct="1">
              <a:spcBef>
                <a:spcPct val="20000"/>
              </a:spcBef>
              <a:spcAft>
                <a:spcPts val="0"/>
              </a:spcAft>
              <a:buClrTx/>
              <a:buSzTx/>
              <a:buFont typeface="Arial" pitchFamily="34" charset="0"/>
              <a:buNone/>
              <a:tabLst/>
              <a:defRPr/>
            </a:pPr>
            <a:r>
              <a:rPr kumimoji="0" lang="ar-DZ" sz="2800" b="0" i="0" u="none" strike="noStrike" kern="1200" cap="none" spc="0" normalizeH="0" baseline="0" noProof="0" dirty="0" smtClean="0">
                <a:ln>
                  <a:noFill/>
                </a:ln>
                <a:solidFill>
                  <a:schemeClr val="dk1"/>
                </a:solidFill>
                <a:effectLst/>
                <a:uLnTx/>
                <a:uFillTx/>
                <a:latin typeface="+mn-lt"/>
                <a:ea typeface="+mn-ea"/>
                <a:cs typeface="+mn-cs"/>
              </a:rPr>
              <a:t> ومن حيث البرامج فقد كانت تابعة للجامعات الفرنسية في فرنسا، ومسطرة على مقاسها كما هو الشأن بالنسبة لكل البرامج في مختلف الفروع العلمية.</a:t>
            </a:r>
            <a:endParaRPr kumimoji="0" lang="fr-FR" sz="2800" b="0" i="0" u="none" strike="noStrike" kern="1200" cap="none" spc="0" normalizeH="0" baseline="0" noProof="0" dirty="0" smtClean="0">
              <a:ln>
                <a:noFill/>
              </a:ln>
              <a:solidFill>
                <a:schemeClr val="dk1"/>
              </a:solidFill>
              <a:effectLst/>
              <a:uLnTx/>
              <a:uFillTx/>
              <a:latin typeface="+mn-lt"/>
              <a:ea typeface="+mn-ea"/>
              <a:cs typeface="+mn-cs"/>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ox(i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amond(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1">
            <a:schemeClr val="dk1"/>
          </a:lnRef>
          <a:fillRef idx="2">
            <a:schemeClr val="dk1"/>
          </a:fillRef>
          <a:effectRef idx="1">
            <a:schemeClr val="dk1"/>
          </a:effectRef>
          <a:fontRef idx="minor">
            <a:schemeClr val="dk1"/>
          </a:fontRef>
        </p:style>
        <p:txBody>
          <a:bodyPr>
            <a:normAutofit/>
          </a:bodyPr>
          <a:lstStyle/>
          <a:p>
            <a:r>
              <a:rPr lang="ar-DZ" sz="3200" dirty="0" smtClean="0"/>
              <a:t> ومن أهم الملامح التي يجب الإشارة إليها بخصوص علم الاجتماع خلال هذه الفترة:</a:t>
            </a:r>
            <a:endParaRPr lang="fr-FR" sz="3200" dirty="0"/>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90488" indent="269875" algn="just" rtl="1">
              <a:buNone/>
            </a:pPr>
            <a:r>
              <a:rPr lang="ar-DZ" b="1" dirty="0" smtClean="0"/>
              <a:t>التبعية: </a:t>
            </a:r>
            <a:r>
              <a:rPr lang="ar-DZ" dirty="0" smtClean="0"/>
              <a:t>فلم </a:t>
            </a:r>
            <a:r>
              <a:rPr lang="ar-DZ" dirty="0"/>
              <a:t>ينشأ علم الاجتماع في تلك الفترة مستقلا عن الجهود الاستعمارية، حيث ارتبطت الدراسات </a:t>
            </a:r>
            <a:r>
              <a:rPr lang="ar-DZ" dirty="0" err="1"/>
              <a:t>السوسيولوجية</a:t>
            </a:r>
            <a:r>
              <a:rPr lang="ar-DZ" dirty="0"/>
              <a:t> بما كان يقدمه الضباط والمستشرقون حول القرى والأرياف في الجزائر، فتميز علم الاجتماع بغياب </a:t>
            </a:r>
            <a:r>
              <a:rPr lang="ar-DZ" dirty="0" err="1"/>
              <a:t>الإستقلالية</a:t>
            </a:r>
            <a:r>
              <a:rPr lang="ar-DZ" dirty="0"/>
              <a:t>؛ </a:t>
            </a:r>
            <a:r>
              <a:rPr lang="ar-DZ" dirty="0" err="1" smtClean="0"/>
              <a:t>و</a:t>
            </a:r>
            <a:r>
              <a:rPr lang="ar-SA" dirty="0" smtClean="0"/>
              <a:t>كان </a:t>
            </a:r>
            <a:r>
              <a:rPr lang="ar-SA" dirty="0"/>
              <a:t>يدرّس كجزء من كليتي الآداب والحقوق، ومدمجاً تحت مسميات </a:t>
            </a:r>
            <a:r>
              <a:rPr lang="ar-SA" dirty="0" smtClean="0"/>
              <a:t>مثل</a:t>
            </a:r>
            <a:r>
              <a:rPr lang="ar-DZ" dirty="0" smtClean="0"/>
              <a:t>: </a:t>
            </a:r>
            <a:r>
              <a:rPr lang="ar-SA" dirty="0" err="1" smtClean="0"/>
              <a:t>الإثنوغرافيا</a:t>
            </a:r>
            <a:r>
              <a:rPr lang="ar-SA" dirty="0" smtClean="0"/>
              <a:t> </a:t>
            </a:r>
            <a:r>
              <a:rPr lang="ar-SA" dirty="0" err="1" smtClean="0"/>
              <a:t>المغاربية</a:t>
            </a:r>
            <a:r>
              <a:rPr lang="ar-SA" dirty="0" smtClean="0"/>
              <a:t>، أو التاريخ الأفريقي. وكان </a:t>
            </a:r>
            <a:r>
              <a:rPr lang="ar-SA" dirty="0"/>
              <a:t>الهدف </a:t>
            </a:r>
            <a:r>
              <a:rPr lang="ar-SA" dirty="0" smtClean="0"/>
              <a:t>منه </a:t>
            </a:r>
            <a:r>
              <a:rPr lang="ar-SA" dirty="0"/>
              <a:t>صياغة معارف نظرية </a:t>
            </a:r>
            <a:r>
              <a:rPr lang="ar-SA" dirty="0" err="1" smtClean="0"/>
              <a:t>ت</a:t>
            </a:r>
            <a:r>
              <a:rPr lang="ar-DZ" dirty="0" smtClean="0"/>
              <a:t>ساعد</a:t>
            </a:r>
            <a:r>
              <a:rPr lang="ar-SA" dirty="0" smtClean="0"/>
              <a:t> </a:t>
            </a:r>
            <a:r>
              <a:rPr lang="ar-SA" dirty="0"/>
              <a:t>الإدارة الاستعمارية في فهم الأعراف، الأنظمة القبلية، </a:t>
            </a:r>
            <a:r>
              <a:rPr lang="ar-DZ" dirty="0" smtClean="0"/>
              <a:t>والتقاليد التي تحكم المجتمع الجزائري – كمجتمع تقليدي يحتاج رسالة حضارية فرنسية تطوره، والهدف هو السيطرة عليه.</a:t>
            </a:r>
          </a:p>
          <a:p>
            <a:pPr marL="90488" indent="269875" algn="just" rtl="1">
              <a:buNone/>
            </a:pPr>
            <a:r>
              <a:rPr lang="ar-DZ" dirty="0" smtClean="0"/>
              <a:t>كما</a:t>
            </a:r>
            <a:r>
              <a:rPr lang="ar-SA" dirty="0" smtClean="0"/>
              <a:t> </a:t>
            </a:r>
            <a:r>
              <a:rPr lang="ar-DZ" dirty="0" smtClean="0"/>
              <a:t>كانت برامج التكوين </a:t>
            </a:r>
            <a:r>
              <a:rPr lang="ar-SA" dirty="0" smtClean="0"/>
              <a:t>تتبنى النظريات الأوروبية</a:t>
            </a:r>
            <a:r>
              <a:rPr lang="ar-DZ" dirty="0" smtClean="0"/>
              <a:t>.</a:t>
            </a:r>
            <a:endParaRPr lang="fr-FR" dirty="0"/>
          </a:p>
          <a:p>
            <a:pPr marL="90488" indent="269875" algn="just" rt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ox(in)">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ox(i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ox(in)">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00042"/>
            <a:ext cx="8229600" cy="5626121"/>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0" indent="269875" algn="just" rtl="1">
              <a:buNone/>
            </a:pPr>
            <a:r>
              <a:rPr lang="ar-DZ" b="1" dirty="0" smtClean="0"/>
              <a:t>التركيز على الجوانب الوصفية والبدائية: </a:t>
            </a:r>
            <a:r>
              <a:rPr lang="ar-SA" b="1" dirty="0" smtClean="0"/>
              <a:t> </a:t>
            </a:r>
            <a:r>
              <a:rPr lang="ar-SA" dirty="0"/>
              <a:t>ركز التدريس والبحث داخل الجامعة </a:t>
            </a:r>
            <a:r>
              <a:rPr lang="ar-DZ" dirty="0" smtClean="0"/>
              <a:t>ظواهر </a:t>
            </a:r>
            <a:r>
              <a:rPr lang="ar-SA" dirty="0" smtClean="0"/>
              <a:t>الفلكلور</a:t>
            </a:r>
            <a:r>
              <a:rPr lang="ar-SA" dirty="0"/>
              <a:t>، الروابط القبلية، العادات </a:t>
            </a:r>
            <a:r>
              <a:rPr lang="ar-SA" dirty="0" smtClean="0"/>
              <a:t>الريفية، </a:t>
            </a:r>
            <a:r>
              <a:rPr lang="ar-SA" dirty="0"/>
              <a:t>عوضاً عن التركيز على الظواهر </a:t>
            </a:r>
            <a:r>
              <a:rPr lang="ar-SA" dirty="0" err="1"/>
              <a:t>السوسيولوجية</a:t>
            </a:r>
            <a:r>
              <a:rPr lang="ar-SA" dirty="0"/>
              <a:t> الحديثة كالتصنيع أو التحولات </a:t>
            </a:r>
            <a:r>
              <a:rPr lang="ar-SA" dirty="0" smtClean="0"/>
              <a:t>الطبقية</a:t>
            </a:r>
            <a:r>
              <a:rPr lang="ar-DZ" dirty="0" smtClean="0"/>
              <a:t>، وكان الهدف منها هو جمع أكبر قدر من المعلومات حول المجتمع الجزائري لزيادة السيطرة عليه.</a:t>
            </a:r>
            <a:endParaRPr lang="fr-FR" dirty="0"/>
          </a:p>
          <a:p>
            <a:pPr marL="0" indent="269875" algn="just" rtl="1">
              <a:buNone/>
            </a:pPr>
            <a:r>
              <a:rPr lang="ar-DZ" b="1" dirty="0" smtClean="0"/>
              <a:t>من حيث</a:t>
            </a:r>
            <a:r>
              <a:rPr lang="ar-SA" b="1" dirty="0" smtClean="0"/>
              <a:t> </a:t>
            </a:r>
            <a:r>
              <a:rPr lang="ar-SA" b="1" dirty="0"/>
              <a:t>التركيبة </a:t>
            </a:r>
            <a:r>
              <a:rPr lang="ar-SA" b="1" dirty="0" smtClean="0"/>
              <a:t>البشرية</a:t>
            </a:r>
            <a:r>
              <a:rPr lang="ar-DZ" b="1" dirty="0" smtClean="0"/>
              <a:t>:</a:t>
            </a:r>
            <a:r>
              <a:rPr lang="ar-SA" b="1" dirty="0" smtClean="0"/>
              <a:t> </a:t>
            </a:r>
            <a:r>
              <a:rPr lang="ar-SA" dirty="0"/>
              <a:t>تميزت  بإقصاء تام للجزائريين</a:t>
            </a:r>
            <a:r>
              <a:rPr lang="ar-DZ" dirty="0"/>
              <a:t>، فكل الأساتذة كانوا من الفرنسيين أو الأوروبيين </a:t>
            </a:r>
            <a:r>
              <a:rPr lang="ar-SA" dirty="0"/>
              <a:t>مثل رينيه </a:t>
            </a:r>
            <a:r>
              <a:rPr lang="ar-SA" dirty="0" err="1"/>
              <a:t>مونييه</a:t>
            </a:r>
            <a:r>
              <a:rPr lang="ar-SA" dirty="0"/>
              <a:t>، جاك </a:t>
            </a:r>
            <a:r>
              <a:rPr lang="ar-SA" dirty="0" err="1"/>
              <a:t>بيرك</a:t>
            </a:r>
            <a:r>
              <a:rPr lang="ar-SA" dirty="0"/>
              <a:t> </a:t>
            </a:r>
            <a:r>
              <a:rPr lang="ar-SA" dirty="0" err="1"/>
              <a:t>وبيار</a:t>
            </a:r>
            <a:r>
              <a:rPr lang="ar-SA" dirty="0"/>
              <a:t> </a:t>
            </a:r>
            <a:r>
              <a:rPr lang="ar-SA" dirty="0" err="1" smtClean="0"/>
              <a:t>بورديو</a:t>
            </a:r>
            <a:r>
              <a:rPr lang="ar-DZ" dirty="0" smtClean="0"/>
              <a:t>.</a:t>
            </a:r>
          </a:p>
          <a:p>
            <a:pPr marL="0" indent="269875" algn="just" rtl="1">
              <a:buNone/>
            </a:pPr>
            <a:r>
              <a:rPr lang="ar-DZ" dirty="0" smtClean="0"/>
              <a:t>كما أن</a:t>
            </a:r>
            <a:r>
              <a:rPr lang="ar-SA" dirty="0" smtClean="0"/>
              <a:t> نسبة الطلبة الجزائريين</a:t>
            </a:r>
            <a:r>
              <a:rPr lang="ar-DZ" dirty="0" smtClean="0"/>
              <a:t>، </a:t>
            </a:r>
            <a:r>
              <a:rPr lang="ar-SA" dirty="0" smtClean="0"/>
              <a:t>كانت ضئيلة جداً في الجامعة ككل، وشبه منعدمة في تخصصات العلوم الإنسانية والاجتماعية، حيث كان يُنظر بريبة لأي جزائري يحاول دراسة مجتمعه </a:t>
            </a:r>
            <a:r>
              <a:rPr lang="ar-SA" dirty="0" err="1" smtClean="0"/>
              <a:t>سوسيولوجياً</a:t>
            </a:r>
            <a:r>
              <a:rPr lang="ar-SA" dirty="0" smtClean="0"/>
              <a:t> خوفاً من تشكّل وعيا سياسيا أو وطنيا يهدد دوام الاستعمار في الجزائر</a:t>
            </a:r>
            <a:r>
              <a:rPr lang="ar-DZ" dirty="0" smtClean="0"/>
              <a:t>، وكانت الجامعة مصممة لخدمة أبناء الأوروبيين</a:t>
            </a:r>
            <a:endParaRPr lang="fr-FR" dirty="0"/>
          </a:p>
          <a:p>
            <a:pPr marL="0" indent="269875" algn="just" rtl="1">
              <a:buNone/>
            </a:pPr>
            <a:endParaRPr lang="fr-FR" dirty="0"/>
          </a:p>
          <a:p>
            <a:pPr marL="0" indent="449263" algn="r" rt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428604"/>
            <a:ext cx="8229600" cy="2143140"/>
          </a:xfrm>
        </p:spPr>
        <p:style>
          <a:lnRef idx="1">
            <a:schemeClr val="accent1"/>
          </a:lnRef>
          <a:fillRef idx="2">
            <a:schemeClr val="accent1"/>
          </a:fillRef>
          <a:effectRef idx="1">
            <a:schemeClr val="accent1"/>
          </a:effectRef>
          <a:fontRef idx="minor">
            <a:schemeClr val="dk1"/>
          </a:fontRef>
        </p:style>
        <p:txBody>
          <a:bodyPr>
            <a:normAutofit/>
          </a:bodyPr>
          <a:lstStyle/>
          <a:p>
            <a:pPr marL="0" indent="269875" algn="ctr" rtl="1">
              <a:buNone/>
            </a:pPr>
            <a:r>
              <a:rPr lang="ar-DZ" sz="3000" dirty="0" smtClean="0"/>
              <a:t>وبذلك فقد هيمن على </a:t>
            </a:r>
            <a:r>
              <a:rPr lang="ar-DZ" sz="3000" dirty="0" err="1" smtClean="0"/>
              <a:t>السوسيولوجيا</a:t>
            </a:r>
            <a:r>
              <a:rPr lang="ar-DZ" sz="3000" dirty="0" smtClean="0"/>
              <a:t> الاستعمارية طابع إيديولوجي غطى على البحث العلمي، وكان الهدف من الدراسات </a:t>
            </a:r>
            <a:r>
              <a:rPr lang="ar-DZ" sz="3000" dirty="0" err="1" smtClean="0"/>
              <a:t>السوسيولوجية</a:t>
            </a:r>
            <a:r>
              <a:rPr lang="ar-DZ" sz="3000" dirty="0" smtClean="0"/>
              <a:t> هو خدمة الاستعمار وفرضه كواقع حتمي. ناهيك عن تشويه الواقع وطمس الحقائق ونشر الفوارق.</a:t>
            </a:r>
            <a:endParaRPr lang="fr-FR" dirty="0"/>
          </a:p>
          <a:p>
            <a:pPr marL="0" indent="449263" algn="r" rtl="1">
              <a:buNone/>
            </a:pPr>
            <a:endParaRPr lang="fr-FR" dirty="0"/>
          </a:p>
        </p:txBody>
      </p:sp>
      <p:sp>
        <p:nvSpPr>
          <p:cNvPr id="4" name="Titre 1"/>
          <p:cNvSpPr>
            <a:spLocks noGrp="1"/>
          </p:cNvSpPr>
          <p:nvPr>
            <p:ph type="title"/>
          </p:nvPr>
        </p:nvSpPr>
        <p:spPr>
          <a:xfrm>
            <a:off x="428596" y="5500710"/>
            <a:ext cx="8229600" cy="1143000"/>
          </a:xfrm>
        </p:spPr>
        <p:style>
          <a:lnRef idx="1">
            <a:schemeClr val="accent4"/>
          </a:lnRef>
          <a:fillRef idx="2">
            <a:schemeClr val="accent4"/>
          </a:fillRef>
          <a:effectRef idx="1">
            <a:schemeClr val="accent4"/>
          </a:effectRef>
          <a:fontRef idx="minor">
            <a:schemeClr val="dk1"/>
          </a:fontRef>
        </p:style>
        <p:txBody>
          <a:bodyPr>
            <a:normAutofit/>
          </a:bodyPr>
          <a:lstStyle/>
          <a:p>
            <a:r>
              <a:rPr lang="ar-DZ" sz="3200" dirty="0" smtClean="0"/>
              <a:t>وقد كان لثورة نوفمبر تأثيره على جامعة الجزائر من خلال:</a:t>
            </a:r>
            <a:endParaRPr lang="fr-FR" sz="3200" dirty="0"/>
          </a:p>
        </p:txBody>
      </p:sp>
      <p:sp>
        <p:nvSpPr>
          <p:cNvPr id="5" name="Pentagone 4"/>
          <p:cNvSpPr/>
          <p:nvPr/>
        </p:nvSpPr>
        <p:spPr>
          <a:xfrm>
            <a:off x="642910" y="3214686"/>
            <a:ext cx="2286016" cy="1000132"/>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لمعلومات أكثر</a:t>
            </a:r>
            <a:endParaRPr lang="fr-FR" sz="2800" b="1" dirty="0"/>
          </a:p>
        </p:txBody>
      </p:sp>
      <p:sp>
        <p:nvSpPr>
          <p:cNvPr id="6" name="Organigramme : Alternative 5"/>
          <p:cNvSpPr/>
          <p:nvPr/>
        </p:nvSpPr>
        <p:spPr>
          <a:xfrm>
            <a:off x="3214678" y="3000372"/>
            <a:ext cx="5643602" cy="235745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600" dirty="0" smtClean="0"/>
              <a:t>جمال معتوق، واقع وآفاق علم الاجتماع في المغرب العربي: دراسة ميدانية بالجزائر تونس والمغرب، أطروحة لنيل شهادة الدكتوراه في علم الاجتماع الثقافي، جامعة الجزائر، المجلد الأول، 1998/1999، </a:t>
            </a:r>
            <a:r>
              <a:rPr lang="ar-DZ" sz="2600" dirty="0" err="1" smtClean="0"/>
              <a:t>ص</a:t>
            </a:r>
            <a:r>
              <a:rPr lang="ar-DZ" sz="2600" dirty="0" smtClean="0"/>
              <a:t> 75- </a:t>
            </a:r>
            <a:r>
              <a:rPr lang="ar-DZ" sz="2600" dirty="0" err="1" smtClean="0"/>
              <a:t>ص</a:t>
            </a:r>
            <a:r>
              <a:rPr lang="ar-DZ" sz="2600" dirty="0" smtClean="0"/>
              <a:t>  87</a:t>
            </a:r>
            <a:endParaRPr lang="fr-F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539750" algn="just" rtl="1">
              <a:buNone/>
            </a:pPr>
            <a:r>
              <a:rPr lang="ar-DZ" b="1" dirty="0" smtClean="0"/>
              <a:t>تغير النظرة ومواضيع البحث: </a:t>
            </a:r>
            <a:r>
              <a:rPr lang="ar-SA" dirty="0"/>
              <a:t>أدركت الإدارة الاستعمارية أن معارفها التقليدية عن المجتمع الجزائري لم تعد كافية لتفسير صعود الوعي الوطني. فبدأت الجامعة والمراكز البحثية المرتبطة </a:t>
            </a:r>
            <a:r>
              <a:rPr lang="ar-SA" dirty="0" err="1"/>
              <a:t>بها</a:t>
            </a:r>
            <a:r>
              <a:rPr lang="ar-SA" dirty="0"/>
              <a:t> تلتفت مرغمة لدراسة التحولات العميقة، مثل نشوء الأحياء القصديرية حول المدن الكبرى (العاصمة، وهران)، وتفكك </a:t>
            </a:r>
            <a:r>
              <a:rPr lang="ar-SA" dirty="0" err="1"/>
              <a:t>البنى</a:t>
            </a:r>
            <a:r>
              <a:rPr lang="ar-SA" dirty="0"/>
              <a:t> القبلية جراء الحرب، وظهور </a:t>
            </a:r>
            <a:r>
              <a:rPr lang="ar-SA" dirty="0" err="1"/>
              <a:t>البروليتاريا</a:t>
            </a:r>
            <a:r>
              <a:rPr lang="ar-SA" dirty="0"/>
              <a:t> العمالية، وهي الفترة التي شهدت بروز مقاربات ميدانية أكثر موضوعية فككت آليات السيطرة (مثل دراسات </a:t>
            </a:r>
            <a:r>
              <a:rPr lang="ar-SA" dirty="0" err="1"/>
              <a:t>بورديو</a:t>
            </a:r>
            <a:r>
              <a:rPr lang="ar-SA" dirty="0"/>
              <a:t> داخل مركز </a:t>
            </a:r>
            <a:r>
              <a:rPr lang="ar-SA" dirty="0" err="1"/>
              <a:t>السوسيولوجيا</a:t>
            </a:r>
            <a:r>
              <a:rPr lang="ar-SA" dirty="0"/>
              <a:t> الاقتصادية، وهو ما ترافق وتأسيس معهد البحوث </a:t>
            </a:r>
            <a:r>
              <a:rPr lang="ar-SA" dirty="0" err="1" smtClean="0"/>
              <a:t>السوسيولوجية</a:t>
            </a:r>
            <a:r>
              <a:rPr lang="ar-DZ" dirty="0" smtClean="0"/>
              <a:t>.</a:t>
            </a:r>
            <a:endParaRPr lang="fr-FR" dirty="0"/>
          </a:p>
          <a:p>
            <a:pPr algn="r" rt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heckerboard(across)">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14290"/>
            <a:ext cx="8229600" cy="6357982"/>
          </a:xfrm>
        </p:spPr>
        <p:style>
          <a:lnRef idx="1">
            <a:schemeClr val="accent1"/>
          </a:lnRef>
          <a:fillRef idx="2">
            <a:schemeClr val="accent1"/>
          </a:fillRef>
          <a:effectRef idx="1">
            <a:schemeClr val="accent1"/>
          </a:effectRef>
          <a:fontRef idx="minor">
            <a:schemeClr val="dk1"/>
          </a:fontRef>
        </p:style>
        <p:txBody>
          <a:bodyPr>
            <a:noAutofit/>
          </a:bodyPr>
          <a:lstStyle/>
          <a:p>
            <a:pPr marL="0" indent="360363" algn="just" rtl="1">
              <a:buNone/>
            </a:pPr>
            <a:r>
              <a:rPr lang="ar-DZ" sz="2700" b="1" dirty="0" smtClean="0"/>
              <a:t>إضراب الطلبة الجزائريين 19 </a:t>
            </a:r>
            <a:r>
              <a:rPr lang="ar-DZ" sz="2700" b="1" dirty="0" err="1" smtClean="0"/>
              <a:t>ماي</a:t>
            </a:r>
            <a:r>
              <a:rPr lang="ar-DZ" sz="2700" b="1" dirty="0" smtClean="0"/>
              <a:t> 1956: </a:t>
            </a:r>
            <a:r>
              <a:rPr lang="ar-DZ" sz="2700" dirty="0" smtClean="0"/>
              <a:t>الذي قلب موازين إنتاج المعرفة، </a:t>
            </a:r>
            <a:r>
              <a:rPr lang="ar-SA" sz="2700" dirty="0" smtClean="0"/>
              <a:t>فقد كان الطالب الجزائري يعيش تمزقاً ويدرك وجود مفارقة كبيرة؛ فهو يدرس في جامعة استعمارية تلقنه ثقافة وتاريخ المستعمر، بينما إخوانه في الجبال والقرى يقودون ثورة مسلحة ضد هذا المستعمر.</a:t>
            </a:r>
            <a:r>
              <a:rPr lang="ar-DZ" sz="2700" dirty="0" smtClean="0"/>
              <a:t> </a:t>
            </a:r>
            <a:r>
              <a:rPr lang="ar-SA" sz="2700" dirty="0" smtClean="0"/>
              <a:t> </a:t>
            </a:r>
            <a:r>
              <a:rPr lang="ar-DZ" sz="2700" dirty="0" smtClean="0"/>
              <a:t>ف</a:t>
            </a:r>
            <a:r>
              <a:rPr lang="ar-SA" sz="2700" dirty="0" smtClean="0"/>
              <a:t>قاطع الطلبة الامتحانات النهائية، </a:t>
            </a:r>
            <a:r>
              <a:rPr lang="ar-DZ" sz="2700" dirty="0" smtClean="0"/>
              <a:t>و</a:t>
            </a:r>
            <a:r>
              <a:rPr lang="ar-SA" sz="2700" dirty="0" smtClean="0"/>
              <a:t>غادر</a:t>
            </a:r>
            <a:r>
              <a:rPr lang="ar-DZ" sz="2700" dirty="0" err="1" smtClean="0"/>
              <a:t>وا</a:t>
            </a:r>
            <a:r>
              <a:rPr lang="ar-SA" sz="2700" dirty="0" smtClean="0"/>
              <a:t> مقاعد الدراسة </a:t>
            </a:r>
            <a:r>
              <a:rPr lang="ar-DZ" sz="2700" dirty="0" smtClean="0"/>
              <a:t>وهو ما سمح ب:</a:t>
            </a:r>
            <a:endParaRPr lang="fr-FR" sz="2700" dirty="0" smtClean="0"/>
          </a:p>
          <a:p>
            <a:pPr marL="0" indent="449263" algn="just" rtl="1">
              <a:buNone/>
            </a:pPr>
            <a:r>
              <a:rPr lang="ar-SA" sz="2700" dirty="0" smtClean="0"/>
              <a:t>* تفريغ الجامعة الاستعمارية: عُزلت جامعة الجزائر تماماً، وظهرت بوجهها الحقيقي كجامعة </a:t>
            </a:r>
            <a:r>
              <a:rPr lang="ar-SA" sz="2700" dirty="0" err="1" smtClean="0"/>
              <a:t>لل</a:t>
            </a:r>
            <a:r>
              <a:rPr lang="ar-DZ" sz="2700" dirty="0" err="1" smtClean="0"/>
              <a:t>مستعميري</a:t>
            </a:r>
            <a:r>
              <a:rPr lang="ar-SA" sz="2700" dirty="0" smtClean="0"/>
              <a:t>ن، بعد أن هجرها الطلبة الجزائريون، مما أسقط قناع الرسالة التنويرية</a:t>
            </a:r>
            <a:r>
              <a:rPr lang="ar-DZ" sz="2700" dirty="0" smtClean="0"/>
              <a:t> والحضارية</a:t>
            </a:r>
            <a:r>
              <a:rPr lang="ar-SA" sz="2700" dirty="0" smtClean="0"/>
              <a:t> للفرنسيين</a:t>
            </a:r>
            <a:r>
              <a:rPr lang="ar-DZ" sz="2700" dirty="0" smtClean="0"/>
              <a:t> في الجزائر</a:t>
            </a:r>
            <a:r>
              <a:rPr lang="ar-SA" sz="2700" dirty="0" smtClean="0"/>
              <a:t>.</a:t>
            </a:r>
            <a:endParaRPr lang="fr-FR" sz="2700" dirty="0" smtClean="0"/>
          </a:p>
          <a:p>
            <a:pPr marL="0" indent="449263" algn="just" rtl="1">
              <a:buNone/>
            </a:pPr>
            <a:r>
              <a:rPr lang="ar-SA" sz="2700" dirty="0" smtClean="0"/>
              <a:t>* </a:t>
            </a:r>
            <a:r>
              <a:rPr lang="ar-DZ" sz="2700" dirty="0" smtClean="0"/>
              <a:t>تدعيم</a:t>
            </a:r>
            <a:r>
              <a:rPr lang="ar-SA" sz="2700" dirty="0" smtClean="0"/>
              <a:t> إطارات الثورة: </a:t>
            </a:r>
            <a:r>
              <a:rPr lang="ar-DZ" sz="2700" dirty="0" smtClean="0"/>
              <a:t>أحدث </a:t>
            </a:r>
            <a:r>
              <a:rPr lang="ar-SA" sz="2700" dirty="0" smtClean="0"/>
              <a:t>التحاق الطلبة بصفوف الثورة نقلة نوعية؛ فتولوا مهام التنظيم الإداري، الإعلام (مثل إذاعة الجزائر الحرة وصحيفة المجاهد)، الصحة العسكرية، والعمل الدبلوماسي الدولي.</a:t>
            </a:r>
            <a:endParaRPr lang="fr-FR" sz="2700" dirty="0" smtClean="0"/>
          </a:p>
          <a:p>
            <a:pPr marL="0" indent="449263" algn="just" rtl="1">
              <a:buNone/>
            </a:pPr>
            <a:r>
              <a:rPr lang="ar-SA" sz="2700" dirty="0" smtClean="0"/>
              <a:t>* صهر الفوارق الطبقية</a:t>
            </a:r>
            <a:r>
              <a:rPr lang="ar-DZ" sz="2700" dirty="0" smtClean="0"/>
              <a:t>:</a:t>
            </a:r>
            <a:r>
              <a:rPr lang="ar-SA" sz="2700" dirty="0" smtClean="0"/>
              <a:t> حيث التقى ابن المدينة الجامعي بفلاح الأرياف، مما خلق وعياً وطنياً موحداً تجاوز الأفكار </a:t>
            </a:r>
            <a:r>
              <a:rPr lang="ar-SA" sz="2700" dirty="0" err="1" smtClean="0"/>
              <a:t>الأنثروبولوجية</a:t>
            </a:r>
            <a:r>
              <a:rPr lang="ar-SA" sz="2700" dirty="0" smtClean="0"/>
              <a:t> الفرنسية التي كانت تدعي تشتت المجتمع الجزائري.</a:t>
            </a:r>
            <a:endParaRPr lang="fr-FR" sz="2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1414"/>
            <a:ext cx="5329246" cy="654032"/>
          </a:xfrm>
        </p:spPr>
        <p:style>
          <a:lnRef idx="1">
            <a:schemeClr val="accent5"/>
          </a:lnRef>
          <a:fillRef idx="2">
            <a:schemeClr val="accent5"/>
          </a:fillRef>
          <a:effectRef idx="1">
            <a:schemeClr val="accent5"/>
          </a:effectRef>
          <a:fontRef idx="minor">
            <a:schemeClr val="dk1"/>
          </a:fontRef>
        </p:style>
        <p:txBody>
          <a:bodyPr>
            <a:normAutofit/>
          </a:bodyPr>
          <a:lstStyle/>
          <a:p>
            <a:r>
              <a:rPr lang="ar-DZ" sz="3200" b="1" dirty="0" smtClean="0"/>
              <a:t>وضعية علم الاجتماع غداة الاستقلال</a:t>
            </a:r>
            <a:endParaRPr lang="fr-FR" sz="3200" b="1" dirty="0"/>
          </a:p>
        </p:txBody>
      </p:sp>
      <p:sp>
        <p:nvSpPr>
          <p:cNvPr id="3" name="Espace réservé du contenu 2"/>
          <p:cNvSpPr>
            <a:spLocks noGrp="1"/>
          </p:cNvSpPr>
          <p:nvPr>
            <p:ph idx="1"/>
          </p:nvPr>
        </p:nvSpPr>
        <p:spPr>
          <a:xfrm>
            <a:off x="457200" y="928670"/>
            <a:ext cx="8229600" cy="5500726"/>
          </a:xfrm>
        </p:spPr>
        <p:style>
          <a:lnRef idx="2">
            <a:schemeClr val="accent5"/>
          </a:lnRef>
          <a:fillRef idx="1">
            <a:schemeClr val="lt1"/>
          </a:fillRef>
          <a:effectRef idx="0">
            <a:schemeClr val="accent5"/>
          </a:effectRef>
          <a:fontRef idx="minor">
            <a:schemeClr val="dk1"/>
          </a:fontRef>
        </p:style>
        <p:txBody>
          <a:bodyPr>
            <a:noAutofit/>
          </a:bodyPr>
          <a:lstStyle/>
          <a:p>
            <a:pPr marL="0" indent="360363" algn="just" rtl="1">
              <a:lnSpc>
                <a:spcPct val="170000"/>
              </a:lnSpc>
              <a:buNone/>
            </a:pPr>
            <a:r>
              <a:rPr lang="ar-SA" sz="2500" dirty="0"/>
              <a:t>بعد استرجاع السيادة الوطنية عام 1962، واجهت الجزائر </a:t>
            </a:r>
            <a:r>
              <a:rPr lang="ar-DZ" sz="2500" dirty="0" smtClean="0"/>
              <a:t>عدة تحديات من أجل </a:t>
            </a:r>
            <a:r>
              <a:rPr lang="ar-SA" sz="2500" dirty="0" smtClean="0"/>
              <a:t>بناء </a:t>
            </a:r>
            <a:r>
              <a:rPr lang="ar-DZ" sz="2500" dirty="0" smtClean="0"/>
              <a:t>جامعة </a:t>
            </a:r>
            <a:r>
              <a:rPr lang="ar-SA" sz="2500" dirty="0" smtClean="0"/>
              <a:t>وطنية </a:t>
            </a:r>
            <a:r>
              <a:rPr lang="ar-SA" sz="2500" dirty="0"/>
              <a:t>تتوافق مع مبادئ الاستقلال والنهج الاشتراكي، وتتحرر تماماً من مخلفات </a:t>
            </a:r>
            <a:r>
              <a:rPr lang="ar-DZ" sz="2500" dirty="0" smtClean="0"/>
              <a:t>الاستعمار.</a:t>
            </a:r>
            <a:endParaRPr lang="fr-FR" sz="2500" dirty="0"/>
          </a:p>
          <a:p>
            <a:pPr marL="0" indent="360363" algn="just" rtl="1">
              <a:lnSpc>
                <a:spcPct val="170000"/>
              </a:lnSpc>
              <a:buNone/>
            </a:pPr>
            <a:r>
              <a:rPr lang="ar-DZ" sz="2500" dirty="0" smtClean="0"/>
              <a:t>وقد تم هذا في 03 محطات أساسية:</a:t>
            </a:r>
          </a:p>
          <a:p>
            <a:pPr marL="0" indent="360363" algn="just" rtl="1">
              <a:lnSpc>
                <a:spcPct val="170000"/>
              </a:lnSpc>
              <a:buFont typeface="Wingdings" pitchFamily="2" charset="2"/>
              <a:buChar char="Ø"/>
            </a:pPr>
            <a:r>
              <a:rPr lang="ar-DZ" sz="2500" dirty="0" smtClean="0"/>
              <a:t>مواجهة حالة الطوارئ بعد الاستقلال مباشرة</a:t>
            </a:r>
          </a:p>
          <a:p>
            <a:pPr marL="0" indent="360363" algn="just" rtl="1">
              <a:lnSpc>
                <a:spcPct val="170000"/>
              </a:lnSpc>
              <a:buFont typeface="Wingdings" pitchFamily="2" charset="2"/>
              <a:buChar char="Ø"/>
            </a:pPr>
            <a:r>
              <a:rPr lang="ar-DZ" sz="2500" dirty="0" smtClean="0"/>
              <a:t>المرحلة الانتقالية وتأسيس الجامعة الجزائرية: 1962- 1971</a:t>
            </a:r>
          </a:p>
          <a:p>
            <a:pPr marL="0" indent="360363" algn="just" rtl="1">
              <a:lnSpc>
                <a:spcPct val="170000"/>
              </a:lnSpc>
              <a:buFont typeface="Wingdings" pitchFamily="2" charset="2"/>
              <a:buChar char="Ø"/>
            </a:pPr>
            <a:r>
              <a:rPr lang="ar-DZ" sz="2500" dirty="0" smtClean="0"/>
              <a:t>الإصلاح الجامعي 1971</a:t>
            </a:r>
            <a:endParaRPr lang="fr-FR"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p:cTn id="14" dur="1000" fill="hold"/>
                                        <p:tgtEl>
                                          <p:spTgt spid="3">
                                            <p:bg/>
                                          </p:spTgt>
                                        </p:tgtEl>
                                        <p:attrNameLst>
                                          <p:attrName>ppt_w</p:attrName>
                                        </p:attrNameLst>
                                      </p:cBhvr>
                                      <p:tavLst>
                                        <p:tav tm="0">
                                          <p:val>
                                            <p:strVal val="#ppt_w*0.70"/>
                                          </p:val>
                                        </p:tav>
                                        <p:tav tm="100000">
                                          <p:val>
                                            <p:strVal val="#ppt_w"/>
                                          </p:val>
                                        </p:tav>
                                      </p:tavLst>
                                    </p:anim>
                                    <p:anim calcmode="lin" valueType="num">
                                      <p:cBhvr>
                                        <p:cTn id="15" dur="1000" fill="hold"/>
                                        <p:tgtEl>
                                          <p:spTgt spid="3">
                                            <p:bg/>
                                          </p:spTgt>
                                        </p:tgtEl>
                                        <p:attrNameLst>
                                          <p:attrName>ppt_h</p:attrName>
                                        </p:attrNameLst>
                                      </p:cBhvr>
                                      <p:tavLst>
                                        <p:tav tm="0">
                                          <p:val>
                                            <p:strVal val="#ppt_h"/>
                                          </p:val>
                                        </p:tav>
                                        <p:tav tm="100000">
                                          <p:val>
                                            <p:strVal val="#ppt_h"/>
                                          </p:val>
                                        </p:tav>
                                      </p:tavLst>
                                    </p:anim>
                                    <p:animEffect transition="in" filter="fade">
                                      <p:cBhvr>
                                        <p:cTn id="16" dur="1000"/>
                                        <p:tgtEl>
                                          <p:spTgt spid="3">
                                            <p:bg/>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 calcmode="lin" valueType="num">
                                      <p:cBhvr>
                                        <p:cTn id="42"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 calcmode="lin" valueType="num">
                                      <p:cBhvr>
                                        <p:cTn id="49"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0324"/>
            <a:ext cx="3400420" cy="868346"/>
          </a:xfrm>
        </p:spPr>
        <p:style>
          <a:lnRef idx="2">
            <a:schemeClr val="accent1"/>
          </a:lnRef>
          <a:fillRef idx="1">
            <a:schemeClr val="lt1"/>
          </a:fillRef>
          <a:effectRef idx="0">
            <a:schemeClr val="accent1"/>
          </a:effectRef>
          <a:fontRef idx="minor">
            <a:schemeClr val="dk1"/>
          </a:fontRef>
        </p:style>
        <p:txBody>
          <a:bodyPr>
            <a:normAutofit/>
          </a:bodyPr>
          <a:lstStyle/>
          <a:p>
            <a:r>
              <a:rPr lang="ar-DZ" sz="3000" b="1" dirty="0" smtClean="0"/>
              <a:t>مواجهة حالة الطوارئ</a:t>
            </a:r>
            <a:endParaRPr lang="fr-FR" sz="3000" b="1" dirty="0"/>
          </a:p>
        </p:txBody>
      </p:sp>
      <p:sp>
        <p:nvSpPr>
          <p:cNvPr id="3" name="Espace réservé du contenu 2"/>
          <p:cNvSpPr>
            <a:spLocks noGrp="1"/>
          </p:cNvSpPr>
          <p:nvPr>
            <p:ph idx="1"/>
          </p:nvPr>
        </p:nvSpPr>
        <p:spPr>
          <a:xfrm>
            <a:off x="457200" y="2428868"/>
            <a:ext cx="8401080" cy="3857652"/>
          </a:xfrm>
        </p:spPr>
        <p:style>
          <a:lnRef idx="1">
            <a:schemeClr val="accent3"/>
          </a:lnRef>
          <a:fillRef idx="2">
            <a:schemeClr val="accent3"/>
          </a:fillRef>
          <a:effectRef idx="1">
            <a:schemeClr val="accent3"/>
          </a:effectRef>
          <a:fontRef idx="minor">
            <a:schemeClr val="dk1"/>
          </a:fontRef>
        </p:style>
        <p:txBody>
          <a:bodyPr>
            <a:noAutofit/>
          </a:bodyPr>
          <a:lstStyle/>
          <a:p>
            <a:pPr marL="179388" indent="269875" algn="just" rtl="1">
              <a:buNone/>
            </a:pPr>
            <a:r>
              <a:rPr lang="ar-DZ" sz="2600" b="1" dirty="0" smtClean="0"/>
              <a:t>حرق مكتبة جامعة الجزائر: </a:t>
            </a:r>
            <a:r>
              <a:rPr lang="ar-SA" sz="2600" dirty="0" smtClean="0"/>
              <a:t>ممّا أدى إلى إتلاف أزيد من 500 ألف كتاب ومخطوط نادر، كان يمثل المادة الخام للبحوث </a:t>
            </a:r>
            <a:r>
              <a:rPr lang="ar-SA" sz="2600" dirty="0" err="1" smtClean="0"/>
              <a:t>السوسيولوجية</a:t>
            </a:r>
            <a:r>
              <a:rPr lang="ar-SA" sz="2600" dirty="0" smtClean="0"/>
              <a:t> والتاريخية </a:t>
            </a:r>
            <a:r>
              <a:rPr lang="ar-DZ" sz="2600" dirty="0" smtClean="0"/>
              <a:t>و</a:t>
            </a:r>
            <a:r>
              <a:rPr lang="ar-SA" sz="2600" dirty="0" smtClean="0"/>
              <a:t>جعل </a:t>
            </a:r>
            <a:r>
              <a:rPr lang="ar-SA" sz="2600" dirty="0"/>
              <a:t>الدولة أمام تحدي إيجاد هياكل صالحة للتدريس</a:t>
            </a:r>
            <a:r>
              <a:rPr lang="ar-SA" sz="2600" dirty="0" smtClean="0"/>
              <a:t>.</a:t>
            </a:r>
            <a:r>
              <a:rPr lang="ar-DZ" sz="2600" dirty="0" smtClean="0"/>
              <a:t> فتم تشكيل لجنة خاصة لإحصاء ما تبقى من مخابر ووثائق وتأميمها.</a:t>
            </a:r>
            <a:endParaRPr lang="fr-FR" sz="2600" dirty="0"/>
          </a:p>
          <a:p>
            <a:pPr marL="179388" indent="269875" algn="just" rtl="1">
              <a:buNone/>
            </a:pPr>
            <a:r>
              <a:rPr lang="ar-SA" sz="2600" b="1" dirty="0" smtClean="0"/>
              <a:t>نزوح </a:t>
            </a:r>
            <a:r>
              <a:rPr lang="ar-DZ" sz="2600" b="1" dirty="0" smtClean="0"/>
              <a:t>ا</a:t>
            </a:r>
            <a:r>
              <a:rPr lang="ar-SA" sz="2600" b="1" dirty="0" smtClean="0"/>
              <a:t>لأساتذة </a:t>
            </a:r>
            <a:r>
              <a:rPr lang="ar-SA" sz="2600" b="1" dirty="0"/>
              <a:t>الفرنسيين: </a:t>
            </a:r>
            <a:r>
              <a:rPr lang="ar-SA" sz="2600" dirty="0"/>
              <a:t>شهدت الجامعة </a:t>
            </a:r>
            <a:r>
              <a:rPr lang="ar-SA" sz="2600" dirty="0" err="1"/>
              <a:t>شغوراً</a:t>
            </a:r>
            <a:r>
              <a:rPr lang="ar-SA" sz="2600" dirty="0"/>
              <a:t> </a:t>
            </a:r>
            <a:r>
              <a:rPr lang="ar-SA" sz="2600" dirty="0" smtClean="0"/>
              <a:t>في </a:t>
            </a:r>
            <a:r>
              <a:rPr lang="ar-SA" sz="2600" dirty="0"/>
              <a:t>الطاقم التدريسي، مما دفع الدولة لتسيير المرحلة بأساتذة متطوعين </a:t>
            </a:r>
            <a:r>
              <a:rPr lang="ar-SA" sz="2600" dirty="0" smtClean="0"/>
              <a:t>ومساعدين</a:t>
            </a:r>
            <a:r>
              <a:rPr lang="ar-DZ" sz="2600" dirty="0" smtClean="0"/>
              <a:t> ( عبد المجيد </a:t>
            </a:r>
            <a:r>
              <a:rPr lang="ar-DZ" sz="2600" dirty="0" err="1" smtClean="0"/>
              <a:t>مزيان</a:t>
            </a:r>
            <a:r>
              <a:rPr lang="ar-DZ" sz="2600" dirty="0" smtClean="0"/>
              <a:t>، مصطفى </a:t>
            </a:r>
            <a:r>
              <a:rPr lang="ar-DZ" sz="2600" dirty="0" err="1" smtClean="0"/>
              <a:t>بوتفنوشت</a:t>
            </a:r>
            <a:r>
              <a:rPr lang="ar-DZ" sz="2600" dirty="0" smtClean="0"/>
              <a:t>)</a:t>
            </a:r>
            <a:r>
              <a:rPr lang="ar-SA" sz="2600" dirty="0" smtClean="0"/>
              <a:t>، </a:t>
            </a:r>
            <a:r>
              <a:rPr lang="ar-SA" sz="2600" dirty="0"/>
              <a:t>والاستعانة بالأساتذة العرب (خاصة من مصر وسوريا والعراق) والأجانب من المنظومة الاشتراكية في إطار التعاون </a:t>
            </a:r>
            <a:r>
              <a:rPr lang="ar-SA" sz="2600" dirty="0" smtClean="0"/>
              <a:t>الدولي</a:t>
            </a:r>
            <a:r>
              <a:rPr lang="ar-DZ" sz="2600" dirty="0" smtClean="0"/>
              <a:t>.</a:t>
            </a:r>
          </a:p>
        </p:txBody>
      </p:sp>
      <p:sp>
        <p:nvSpPr>
          <p:cNvPr id="6" name="Rectangle 5"/>
          <p:cNvSpPr/>
          <p:nvPr/>
        </p:nvSpPr>
        <p:spPr>
          <a:xfrm>
            <a:off x="4071934" y="928694"/>
            <a:ext cx="4786346" cy="9286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t>وجدت الدولة الجزائرية نفسها أمام عدة تحديات، أهمها:</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Effect transition="in" filter="blinds(horizontal)">
                                      <p:cBhvr>
                                        <p:cTn id="19" dur="500"/>
                                        <p:tgtEl>
                                          <p:spTgt spid="3">
                                            <p:bg/>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blinds(horizontal)">
                                      <p:cBhvr>
                                        <p:cTn id="24" dur="5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blinds(horizontal)">
                                      <p:cBhvr>
                                        <p:cTn id="2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71480"/>
            <a:ext cx="8401080" cy="5857916"/>
          </a:xfrm>
        </p:spPr>
        <p:style>
          <a:lnRef idx="1">
            <a:schemeClr val="accent3"/>
          </a:lnRef>
          <a:fillRef idx="2">
            <a:schemeClr val="accent3"/>
          </a:fillRef>
          <a:effectRef idx="1">
            <a:schemeClr val="accent3"/>
          </a:effectRef>
          <a:fontRef idx="minor">
            <a:schemeClr val="dk1"/>
          </a:fontRef>
        </p:style>
        <p:txBody>
          <a:bodyPr>
            <a:noAutofit/>
          </a:bodyPr>
          <a:lstStyle/>
          <a:p>
            <a:pPr marL="179388" indent="269875" algn="just" rtl="1">
              <a:buNone/>
            </a:pPr>
            <a:r>
              <a:rPr lang="ar-DZ" sz="2600" b="1" dirty="0" smtClean="0"/>
              <a:t>من الناحية المنهجية والمعرفية: </a:t>
            </a:r>
            <a:r>
              <a:rPr lang="ar-SA" sz="2800" dirty="0" smtClean="0"/>
              <a:t>واجه الأساتذة تحدي </a:t>
            </a:r>
            <a:r>
              <a:rPr lang="ar-DZ" sz="2800" dirty="0" smtClean="0"/>
              <a:t>خاص </a:t>
            </a:r>
            <a:r>
              <a:rPr lang="ar-DZ" sz="2800" dirty="0" err="1" smtClean="0"/>
              <a:t>ب</a:t>
            </a:r>
            <a:r>
              <a:rPr lang="ar-SA" sz="2800" dirty="0" smtClean="0"/>
              <a:t>المناهج والنظريات</a:t>
            </a:r>
            <a:r>
              <a:rPr lang="ar-DZ" sz="2800" dirty="0" smtClean="0"/>
              <a:t> الواجب اعتمادها؛ حيث أن ما تلقاه الأساتذة من تكوين كان يدور حول النظرية</a:t>
            </a:r>
            <a:r>
              <a:rPr lang="ar-SA" sz="2800" dirty="0" smtClean="0"/>
              <a:t> الغربية </a:t>
            </a:r>
            <a:r>
              <a:rPr lang="ar-DZ" sz="2800" dirty="0" smtClean="0"/>
              <a:t>والمناهج المرتبطة </a:t>
            </a:r>
            <a:r>
              <a:rPr lang="ar-DZ" sz="2800" dirty="0" err="1" smtClean="0"/>
              <a:t>بها</a:t>
            </a:r>
            <a:r>
              <a:rPr lang="ar-SA" sz="2800" dirty="0" smtClean="0"/>
              <a:t>(والتي تحمل خلفيات </a:t>
            </a:r>
            <a:r>
              <a:rPr lang="ar-SA" sz="2800" dirty="0" err="1" smtClean="0"/>
              <a:t>كولونيالية</a:t>
            </a:r>
            <a:r>
              <a:rPr lang="ar-SA" sz="2800" dirty="0" smtClean="0"/>
              <a:t>)، </a:t>
            </a:r>
            <a:r>
              <a:rPr lang="ar-DZ" sz="2800" dirty="0" smtClean="0"/>
              <a:t>وبذلك، فقد كان تكييف </a:t>
            </a:r>
            <a:r>
              <a:rPr lang="ar-DZ" sz="2800" dirty="0" err="1" smtClean="0"/>
              <a:t>ال</a:t>
            </a:r>
            <a:r>
              <a:rPr lang="ar-SA" sz="2800" dirty="0" smtClean="0"/>
              <a:t>نظرية </a:t>
            </a:r>
            <a:r>
              <a:rPr lang="ar-SA" sz="2800" dirty="0" err="1" smtClean="0"/>
              <a:t>السوسيولوجية</a:t>
            </a:r>
            <a:r>
              <a:rPr lang="ar-SA" sz="2800" dirty="0" smtClean="0"/>
              <a:t> لتناسب مجتمعاً </a:t>
            </a:r>
            <a:r>
              <a:rPr lang="ar-DZ" sz="2800" dirty="0" smtClean="0"/>
              <a:t>حديث </a:t>
            </a:r>
            <a:r>
              <a:rPr lang="ar-DZ" sz="2800" dirty="0" err="1" smtClean="0"/>
              <a:t>الإستقلال</a:t>
            </a:r>
            <a:r>
              <a:rPr lang="ar-DZ" sz="2800" dirty="0" smtClean="0"/>
              <a:t>، يبحث عن تأصيل هويته </a:t>
            </a:r>
            <a:r>
              <a:rPr lang="ar-SA" sz="2800" dirty="0" smtClean="0"/>
              <a:t>تحدياً معرفياً معقداً.</a:t>
            </a:r>
            <a:endParaRPr lang="fr-FR" sz="2800" dirty="0" smtClean="0"/>
          </a:p>
          <a:p>
            <a:pPr indent="287338" algn="just" rtl="1">
              <a:buNone/>
            </a:pPr>
            <a:r>
              <a:rPr lang="ar-DZ" sz="2800" dirty="0" smtClean="0"/>
              <a:t>كما </a:t>
            </a:r>
            <a:r>
              <a:rPr lang="ar-SA" sz="2800" dirty="0" smtClean="0"/>
              <a:t> واجه الأساتذة ندرة حادة في المراجع، الإحصائيات، والدراسات السابقة</a:t>
            </a:r>
            <a:r>
              <a:rPr lang="ar-DZ" sz="2800" dirty="0" smtClean="0"/>
              <a:t> بعد حرق مكتبة جامعة الجزائر، </a:t>
            </a:r>
            <a:r>
              <a:rPr lang="ar-DZ" sz="2800" dirty="0" err="1" smtClean="0"/>
              <a:t>ف</a:t>
            </a:r>
            <a:r>
              <a:rPr lang="ar-SA" sz="2800" dirty="0" smtClean="0"/>
              <a:t>كان عليهم جمع المعطيات الميدانية بأنفسهم</a:t>
            </a:r>
            <a:r>
              <a:rPr lang="ar-DZ" sz="2800" dirty="0" smtClean="0"/>
              <a:t> لتكون مرجعا يستندون إليه في التدريس.</a:t>
            </a:r>
          </a:p>
          <a:p>
            <a:pPr marL="0" indent="449263" algn="just" rtl="1">
              <a:buNone/>
            </a:pPr>
            <a:r>
              <a:rPr lang="ar-SA" sz="2800" b="1" dirty="0" smtClean="0"/>
              <a:t>تحدي اللغة والتعريب</a:t>
            </a:r>
            <a:r>
              <a:rPr lang="ar-DZ" sz="2800" b="1" dirty="0" smtClean="0"/>
              <a:t>:</a:t>
            </a:r>
            <a:r>
              <a:rPr lang="ar-SA" sz="2800" b="1" dirty="0" smtClean="0"/>
              <a:t> </a:t>
            </a:r>
            <a:r>
              <a:rPr lang="ar-DZ" sz="2800" dirty="0" smtClean="0"/>
              <a:t>تلقى</a:t>
            </a:r>
            <a:r>
              <a:rPr lang="ar-SA" sz="2800" dirty="0" smtClean="0"/>
              <a:t> الجيل الأول من الأساتذة الجزائريين تعليمهم بالفرنسية</a:t>
            </a:r>
            <a:r>
              <a:rPr lang="ar-DZ" sz="2800" dirty="0" smtClean="0"/>
              <a:t>،</a:t>
            </a:r>
            <a:r>
              <a:rPr lang="ar-SA" sz="2800" dirty="0" smtClean="0"/>
              <a:t> وعندما بدأت الدولة تتوجه نحو تعريب العلوم الاجتماعية، وجد هؤلاء الأساتذة أنفسهم مطالبين بالتدريس أو الإشراف بلغة عربية لم يتمكنوا منها أكاديمياً.</a:t>
            </a:r>
            <a:endParaRPr lang="fr-FR" sz="2600" dirty="0"/>
          </a:p>
          <a:p>
            <a:pPr marL="179388" indent="269875" algn="just">
              <a:buNone/>
            </a:pPr>
            <a:endParaRPr lang="fr-F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edge">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edge">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edge">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42852"/>
            <a:ext cx="8401080" cy="4143404"/>
          </a:xfrm>
        </p:spPr>
        <p:style>
          <a:lnRef idx="1">
            <a:schemeClr val="accent3"/>
          </a:lnRef>
          <a:fillRef idx="2">
            <a:schemeClr val="accent3"/>
          </a:fillRef>
          <a:effectRef idx="1">
            <a:schemeClr val="accent3"/>
          </a:effectRef>
          <a:fontRef idx="minor">
            <a:schemeClr val="dk1"/>
          </a:fontRef>
        </p:style>
        <p:txBody>
          <a:bodyPr>
            <a:noAutofit/>
          </a:bodyPr>
          <a:lstStyle/>
          <a:p>
            <a:pPr marL="90488" indent="358775" algn="just" rtl="1">
              <a:buNone/>
            </a:pPr>
            <a:r>
              <a:rPr lang="ar-DZ" sz="2600" b="1" dirty="0" smtClean="0"/>
              <a:t>ف</a:t>
            </a:r>
            <a:r>
              <a:rPr lang="ar-SA" sz="2600" b="1" dirty="0" err="1" smtClean="0"/>
              <a:t>جوة</a:t>
            </a:r>
            <a:r>
              <a:rPr lang="ar-SA" sz="2600" b="1" dirty="0" smtClean="0"/>
              <a:t> التواصل: </a:t>
            </a:r>
            <a:r>
              <a:rPr lang="ar-SA" sz="2600" dirty="0" smtClean="0"/>
              <a:t>استعانت الجزائر بأساتذة مشرقين (من مصر وسوريا)، وحدث نوع من الصدام المنهجي واللغوي بين المدرستين: مدرسة مشرقية تعتمد على الأدبيات النظرية المعربة، ومدرسة جزائرية ناشئة متأثرة بالمنهجية الميدانية الفرنسية</a:t>
            </a:r>
            <a:endParaRPr lang="fr-FR" sz="2600" dirty="0" smtClean="0"/>
          </a:p>
          <a:p>
            <a:pPr marL="0" indent="449263" algn="just" rtl="1">
              <a:buNone/>
            </a:pPr>
            <a:r>
              <a:rPr lang="ar-SA" sz="2600" b="1" dirty="0" smtClean="0"/>
              <a:t>التحدي الإيديولوجي والسياسي</a:t>
            </a:r>
            <a:r>
              <a:rPr lang="ar-DZ" sz="2600" b="1" dirty="0" smtClean="0"/>
              <a:t>: </a:t>
            </a:r>
            <a:r>
              <a:rPr lang="ar-DZ" sz="2600" dirty="0" smtClean="0"/>
              <a:t>مارست الدولة على الجامعة </a:t>
            </a:r>
            <a:r>
              <a:rPr lang="ar-SA" sz="2600" dirty="0" smtClean="0"/>
              <a:t>ضغط</a:t>
            </a:r>
            <a:r>
              <a:rPr lang="ar-DZ" sz="2600" dirty="0" smtClean="0"/>
              <a:t>ا تمثل في رغبتها في جعل الجامعة أداة لتنفيذ مخططات التنمية، </a:t>
            </a:r>
            <a:r>
              <a:rPr lang="ar-SA" sz="2600" dirty="0" smtClean="0"/>
              <a:t> </a:t>
            </a:r>
            <a:r>
              <a:rPr lang="ar-DZ" sz="2600" dirty="0" smtClean="0"/>
              <a:t>ف</a:t>
            </a:r>
            <a:r>
              <a:rPr lang="ar-SA" sz="2600" dirty="0" smtClean="0"/>
              <a:t>وجد الأساتذة أنفسهم تحت طائلة التوفيق بين الحياد العلمي والأكاديمي لعلم الاجتماع، وبين الالتزام الإيديولوجي والسياسي لدعم خيارات الدولة (الثورة الزراعية والصناعية)</a:t>
            </a:r>
            <a:r>
              <a:rPr lang="ar-DZ" sz="2600" dirty="0" smtClean="0"/>
              <a:t>. كما </a:t>
            </a:r>
            <a:r>
              <a:rPr lang="ar-SA" sz="2600" dirty="0" smtClean="0"/>
              <a:t> كان من الصعب على الأستاذ آنذاك نشر دراسات نقدية قد تظهر عيوب التسيير الذاتي أو البيروقراطية الناشئة </a:t>
            </a:r>
            <a:r>
              <a:rPr lang="ar-DZ" sz="2600" dirty="0" smtClean="0"/>
              <a:t>مخافة</a:t>
            </a:r>
            <a:r>
              <a:rPr lang="ar-SA" sz="2600" dirty="0" smtClean="0"/>
              <a:t>  الصدام مع السلطة السياسية.</a:t>
            </a:r>
            <a:endParaRPr lang="fr-FR" sz="2600" dirty="0" smtClean="0"/>
          </a:p>
          <a:p>
            <a:pPr marL="90488" indent="358775" algn="just" rtl="1">
              <a:buNone/>
            </a:pPr>
            <a:endParaRPr lang="fr-FR" sz="2400" dirty="0" smtClean="0"/>
          </a:p>
          <a:p>
            <a:pPr marL="179388" indent="269875" algn="just">
              <a:buNone/>
            </a:pPr>
            <a:endParaRPr lang="fr-FR" sz="2600" dirty="0"/>
          </a:p>
        </p:txBody>
      </p:sp>
      <p:sp>
        <p:nvSpPr>
          <p:cNvPr id="4" name="Rectangle 3"/>
          <p:cNvSpPr/>
          <p:nvPr/>
        </p:nvSpPr>
        <p:spPr>
          <a:xfrm>
            <a:off x="4572000" y="4572008"/>
            <a:ext cx="421484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t>التأسيس والمرحلة الانتقالية 1963- 1971</a:t>
            </a:r>
            <a:endParaRPr lang="fr-FR" sz="2800" b="1" dirty="0"/>
          </a:p>
        </p:txBody>
      </p:sp>
      <p:sp>
        <p:nvSpPr>
          <p:cNvPr id="5" name="Rectangle 4"/>
          <p:cNvSpPr/>
          <p:nvPr/>
        </p:nvSpPr>
        <p:spPr>
          <a:xfrm>
            <a:off x="357158" y="5572140"/>
            <a:ext cx="8572560" cy="107157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179388" indent="269875" algn="just" rtl="1">
              <a:buNone/>
            </a:pPr>
            <a:r>
              <a:rPr lang="ar-DZ" sz="2800" dirty="0" smtClean="0">
                <a:solidFill>
                  <a:schemeClr val="tx1"/>
                </a:solidFill>
              </a:rPr>
              <a:t>الميزة الأساسية لعلم الاجتماع في هذه الفترة أن النظام التكويني كان ما يزال مرتبطا بالجامعة الفرنسية.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diamond(in)">
                                      <p:cBhvr>
                                        <p:cTn id="28" dur="2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linds(horizontal)">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285728"/>
            <a:ext cx="8229600" cy="2757493"/>
          </a:xfrm>
        </p:spPr>
        <p:style>
          <a:lnRef idx="2">
            <a:schemeClr val="dk1"/>
          </a:lnRef>
          <a:fillRef idx="1">
            <a:schemeClr val="lt1"/>
          </a:fillRef>
          <a:effectRef idx="0">
            <a:schemeClr val="dk1"/>
          </a:effectRef>
          <a:fontRef idx="minor">
            <a:schemeClr val="dk1"/>
          </a:fontRef>
        </p:style>
        <p:txBody>
          <a:bodyPr>
            <a:normAutofit/>
          </a:bodyPr>
          <a:lstStyle/>
          <a:p>
            <a:pPr marL="179388" indent="269875" algn="just" rtl="1">
              <a:buNone/>
            </a:pPr>
            <a:r>
              <a:rPr lang="ar-DZ" sz="2800" dirty="0" smtClean="0"/>
              <a:t>ومع مرور الوقت أصبح هناك</a:t>
            </a:r>
            <a:r>
              <a:rPr lang="ar-SA" sz="2800" dirty="0" smtClean="0"/>
              <a:t> معاهد خاصة بعلم الاجتماع في المدن الجامعية الثلاث الكبرى: الجزائر العاصمة، وهران، </a:t>
            </a:r>
            <a:r>
              <a:rPr lang="ar-SA" sz="2800" dirty="0" err="1" smtClean="0"/>
              <a:t>وقسنطينة</a:t>
            </a:r>
            <a:r>
              <a:rPr lang="ar-SA" sz="2800" dirty="0" smtClean="0"/>
              <a:t>.</a:t>
            </a:r>
            <a:endParaRPr lang="fr-FR" sz="2800" dirty="0" smtClean="0"/>
          </a:p>
          <a:p>
            <a:pPr marL="179388" indent="269875" algn="just" rtl="1">
              <a:buNone/>
            </a:pPr>
            <a:r>
              <a:rPr lang="ar-DZ" sz="2800" dirty="0" smtClean="0"/>
              <a:t>وتمت</a:t>
            </a:r>
            <a:r>
              <a:rPr lang="ar-SA" sz="2800" dirty="0" smtClean="0"/>
              <a:t> إعادة صياغة المقررات والمناهج</a:t>
            </a:r>
            <a:r>
              <a:rPr lang="ar-DZ" sz="2800" dirty="0" smtClean="0"/>
              <a:t>، واستبدلت </a:t>
            </a:r>
            <a:r>
              <a:rPr lang="ar-SA" sz="2800" dirty="0" smtClean="0"/>
              <a:t>المقاربات </a:t>
            </a:r>
            <a:r>
              <a:rPr lang="ar-SA" sz="2800" dirty="0" err="1" smtClean="0"/>
              <a:t>الأنثروبولوجية</a:t>
            </a:r>
            <a:r>
              <a:rPr lang="ar-SA" sz="2800" dirty="0" smtClean="0"/>
              <a:t> التي كانت تدرس الجزائريين كأهالي مجتمع </a:t>
            </a:r>
            <a:r>
              <a:rPr lang="ar-DZ" sz="2800" dirty="0" smtClean="0"/>
              <a:t>تقليدي يحتاج لتطوير </a:t>
            </a:r>
            <a:r>
              <a:rPr lang="ar-DZ" sz="2800" dirty="0" err="1" smtClean="0"/>
              <a:t>ب</a:t>
            </a:r>
            <a:r>
              <a:rPr lang="ar-SA" sz="2800" dirty="0" smtClean="0"/>
              <a:t>برامج تدرس قضايا التنمية، التغير الاجتماعي، وبناء الدولة الحديثة.</a:t>
            </a:r>
            <a:endParaRPr lang="fr-FR" sz="2800" dirty="0" smtClean="0"/>
          </a:p>
          <a:p>
            <a:pPr marL="179388" indent="269875" algn="just" rtl="1">
              <a:buNone/>
            </a:pPr>
            <a:endParaRPr lang="fr-FR" dirty="0"/>
          </a:p>
          <a:p>
            <a:pPr marL="179388" indent="269875" algn="just">
              <a:buNone/>
            </a:pPr>
            <a:endParaRPr lang="fr-FR" dirty="0"/>
          </a:p>
        </p:txBody>
      </p:sp>
      <p:sp>
        <p:nvSpPr>
          <p:cNvPr id="4" name="Rectangle 3"/>
          <p:cNvSpPr/>
          <p:nvPr/>
        </p:nvSpPr>
        <p:spPr>
          <a:xfrm>
            <a:off x="4572000" y="3286124"/>
            <a:ext cx="421484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t>الإصلاح الجامعي 1971 </a:t>
            </a:r>
            <a:endParaRPr lang="fr-FR" sz="2800" b="1" dirty="0"/>
          </a:p>
        </p:txBody>
      </p:sp>
      <p:sp>
        <p:nvSpPr>
          <p:cNvPr id="5" name="Rectangle à coins arrondis 4"/>
          <p:cNvSpPr/>
          <p:nvPr/>
        </p:nvSpPr>
        <p:spPr>
          <a:xfrm>
            <a:off x="357158" y="4214818"/>
            <a:ext cx="8501122" cy="2357454"/>
          </a:xfrm>
          <a:prstGeom prst="round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2700000" scaled="1"/>
            <a:tileRect/>
          </a:gradFill>
        </p:spPr>
        <p:style>
          <a:lnRef idx="3">
            <a:schemeClr val="lt1"/>
          </a:lnRef>
          <a:fillRef idx="1">
            <a:schemeClr val="accent5"/>
          </a:fillRef>
          <a:effectRef idx="1">
            <a:schemeClr val="accent5"/>
          </a:effectRef>
          <a:fontRef idx="minor">
            <a:schemeClr val="lt1"/>
          </a:fontRef>
        </p:style>
        <p:txBody>
          <a:bodyPr rtlCol="0" anchor="ctr"/>
          <a:lstStyle/>
          <a:p>
            <a:pPr algn="ctr"/>
            <a:r>
              <a:rPr lang="ar-DZ" sz="2700" dirty="0" smtClean="0">
                <a:solidFill>
                  <a:sysClr val="windowText" lastClr="000000"/>
                </a:solidFill>
              </a:rPr>
              <a:t>قام وزير التعليم العالي رابح </a:t>
            </a:r>
            <a:r>
              <a:rPr lang="ar-DZ" sz="2700" dirty="0" err="1" smtClean="0">
                <a:solidFill>
                  <a:sysClr val="windowText" lastClr="000000"/>
                </a:solidFill>
              </a:rPr>
              <a:t>بيطاط</a:t>
            </a:r>
            <a:r>
              <a:rPr lang="ar-SA" sz="2700" dirty="0" smtClean="0">
                <a:solidFill>
                  <a:sysClr val="windowText" lastClr="000000"/>
                </a:solidFill>
              </a:rPr>
              <a:t> </a:t>
            </a:r>
            <a:r>
              <a:rPr lang="ar-DZ" sz="2700" dirty="0" smtClean="0">
                <a:solidFill>
                  <a:sysClr val="windowText" lastClr="000000"/>
                </a:solidFill>
              </a:rPr>
              <a:t>بإصلاح جامعي تم من خلاله </a:t>
            </a:r>
            <a:r>
              <a:rPr lang="ar-SA" sz="2700" dirty="0" smtClean="0">
                <a:solidFill>
                  <a:sysClr val="windowText" lastClr="000000"/>
                </a:solidFill>
              </a:rPr>
              <a:t>ربط التكوين في معاهد علم الاجتماع مباشرة بمخططات التنمية الوطنية، وتبني المقاربة الماركسية والمادية التاريخية كإطار نظري رسمي لتحليل الواقع الاجتماعي والعمالي. أصبحت المعاهد تُكوّن في تخصصات تخدم الثورات الثلاث (الصناعية، الزراعية، والثقافية)، </a:t>
            </a:r>
            <a:r>
              <a:rPr lang="ar-DZ" sz="2700" dirty="0" smtClean="0">
                <a:solidFill>
                  <a:sysClr val="windowText" lastClr="000000"/>
                </a:solidFill>
              </a:rPr>
              <a:t>ف</a:t>
            </a:r>
            <a:r>
              <a:rPr lang="ar-SA" sz="2700" dirty="0" smtClean="0">
                <a:solidFill>
                  <a:sysClr val="windowText" lastClr="000000"/>
                </a:solidFill>
              </a:rPr>
              <a:t>ظهرت فروع أساسية</a:t>
            </a:r>
            <a:endParaRPr lang="fr-FR" sz="2700" dirty="0" smtClean="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linds(horizontal)">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28596" y="3357562"/>
            <a:ext cx="8286808" cy="142876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وتماشيا مع </a:t>
            </a:r>
            <a:r>
              <a:rPr lang="ar-DZ" sz="2800" dirty="0" err="1" smtClean="0"/>
              <a:t>التأميمات</a:t>
            </a:r>
            <a:r>
              <a:rPr lang="ar-DZ" sz="2800" dirty="0" smtClean="0"/>
              <a:t> الكبرى، والثورة الصناعية، ظهر</a:t>
            </a:r>
            <a:r>
              <a:rPr lang="ar-SA" sz="2800" dirty="0" smtClean="0"/>
              <a:t> علم اجتماع العمل والتنظيم</a:t>
            </a:r>
            <a:r>
              <a:rPr lang="ar-DZ" sz="2800" dirty="0" smtClean="0"/>
              <a:t>،</a:t>
            </a:r>
            <a:r>
              <a:rPr lang="ar-SA" sz="2800" dirty="0" smtClean="0"/>
              <a:t> لتخريج إطارات </a:t>
            </a:r>
            <a:r>
              <a:rPr lang="ar-DZ" sz="2800" dirty="0" smtClean="0"/>
              <a:t>تهتم</a:t>
            </a:r>
            <a:r>
              <a:rPr lang="ar-SA" sz="2800" dirty="0" smtClean="0"/>
              <a:t> </a:t>
            </a:r>
            <a:r>
              <a:rPr lang="ar-DZ" sz="2800" dirty="0" smtClean="0"/>
              <a:t>ب</a:t>
            </a:r>
            <a:r>
              <a:rPr lang="ar-SA" sz="2800" dirty="0" smtClean="0"/>
              <a:t>المصانع المؤممة والمؤسسات الكبرى (مثل </a:t>
            </a:r>
            <a:r>
              <a:rPr lang="ar-SA" sz="2800" dirty="0" err="1" smtClean="0"/>
              <a:t>سوناطراك</a:t>
            </a:r>
            <a:r>
              <a:rPr lang="ar-SA" sz="2800" dirty="0" smtClean="0"/>
              <a:t>، </a:t>
            </a:r>
            <a:r>
              <a:rPr lang="ar-SA" sz="2800" dirty="0" err="1" smtClean="0"/>
              <a:t>سوناكوم</a:t>
            </a:r>
            <a:r>
              <a:rPr lang="ar-SA" sz="2800" dirty="0" smtClean="0"/>
              <a:t>).</a:t>
            </a:r>
            <a:endParaRPr lang="fr-FR" sz="2800" dirty="0" smtClean="0"/>
          </a:p>
        </p:txBody>
      </p:sp>
      <p:sp>
        <p:nvSpPr>
          <p:cNvPr id="6" name="Rectangle 5"/>
          <p:cNvSpPr/>
          <p:nvPr/>
        </p:nvSpPr>
        <p:spPr>
          <a:xfrm>
            <a:off x="571472" y="1643050"/>
            <a:ext cx="7929618" cy="150019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rtl="1"/>
            <a:r>
              <a:rPr lang="ar-DZ" sz="2800" dirty="0" smtClean="0"/>
              <a:t>وتماشيا مع الثورة الزراعية وتحولات الريف، ظهر </a:t>
            </a:r>
            <a:r>
              <a:rPr lang="ar-SA" sz="2800" dirty="0" smtClean="0"/>
              <a:t>علم الاجتماع الريفي: لدراسة ومرافقة مشروع "الثورة الزراعية" والقرى الاشتراكية.</a:t>
            </a:r>
            <a:endParaRPr lang="fr-FR" sz="2800" dirty="0" smtClean="0"/>
          </a:p>
        </p:txBody>
      </p:sp>
      <p:sp>
        <p:nvSpPr>
          <p:cNvPr id="7" name="Rectangle 6"/>
          <p:cNvSpPr/>
          <p:nvPr/>
        </p:nvSpPr>
        <p:spPr>
          <a:xfrm>
            <a:off x="1142976" y="214290"/>
            <a:ext cx="6786610" cy="107157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تماشيا مع التحولات التنموية، ظهر </a:t>
            </a:r>
            <a:r>
              <a:rPr lang="ar-SA" sz="2800" dirty="0" smtClean="0"/>
              <a:t>علم اجتماع التنمية: لتخطيط التحولات الاجتماعية الكبرى.</a:t>
            </a:r>
            <a:endParaRPr lang="fr-FR" sz="2800" dirty="0" smtClean="0"/>
          </a:p>
        </p:txBody>
      </p:sp>
      <p:sp>
        <p:nvSpPr>
          <p:cNvPr id="8" name="Rectangle à coins arrondis 7"/>
          <p:cNvSpPr/>
          <p:nvPr/>
        </p:nvSpPr>
        <p:spPr>
          <a:xfrm>
            <a:off x="714348" y="4929198"/>
            <a:ext cx="7715304" cy="16430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SA" sz="2800" dirty="0" smtClean="0"/>
              <a:t>كما فُتحت أبواب المعاهد أمام أبناء العمال والفلاحين عبر إقرار مجانية التعليم التامة ونظام المنح المدرسية والإقامة، مما غيّر </a:t>
            </a:r>
            <a:r>
              <a:rPr lang="ar-DZ" sz="2800" dirty="0" smtClean="0"/>
              <a:t>خصائص </a:t>
            </a:r>
            <a:r>
              <a:rPr lang="ar-SA" sz="2800" dirty="0" smtClean="0"/>
              <a:t>التركيبة </a:t>
            </a:r>
            <a:r>
              <a:rPr lang="ar-SA" sz="2800" dirty="0" err="1" smtClean="0"/>
              <a:t>ال</a:t>
            </a:r>
            <a:r>
              <a:rPr lang="ar-DZ" sz="2800" dirty="0" smtClean="0"/>
              <a:t>بشرية</a:t>
            </a:r>
            <a:r>
              <a:rPr lang="ar-SA" sz="2800" dirty="0" smtClean="0"/>
              <a:t> للطلبة مقارنة بالعهد الاستعمارية.</a:t>
            </a:r>
            <a:endParaRPr lang="fr-FR"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amond(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357298"/>
            <a:ext cx="8229600" cy="3857652"/>
          </a:xfrm>
        </p:spPr>
        <p:style>
          <a:lnRef idx="1">
            <a:schemeClr val="accent3"/>
          </a:lnRef>
          <a:fillRef idx="2">
            <a:schemeClr val="accent3"/>
          </a:fillRef>
          <a:effectRef idx="1">
            <a:schemeClr val="accent3"/>
          </a:effectRef>
          <a:fontRef idx="minor">
            <a:schemeClr val="dk1"/>
          </a:fontRef>
        </p:style>
        <p:txBody>
          <a:bodyPr>
            <a:normAutofit/>
          </a:bodyPr>
          <a:lstStyle/>
          <a:p>
            <a:pPr marL="88900" indent="106363" algn="just" rtl="1">
              <a:buNone/>
            </a:pPr>
            <a:endParaRPr lang="ar-DZ" sz="2900" dirty="0" smtClean="0"/>
          </a:p>
          <a:p>
            <a:pPr marL="88900" indent="106363" algn="just" rtl="1">
              <a:buNone/>
            </a:pPr>
            <a:r>
              <a:rPr lang="ar-DZ" sz="2900" dirty="0" smtClean="0"/>
              <a:t>وعن علم الاجتماع وأهدافه في فترة 1971 إلى 1984 يقول </a:t>
            </a:r>
            <a:r>
              <a:rPr lang="ar-DZ" sz="2900" dirty="0"/>
              <a:t>جمال معتوق: </a:t>
            </a:r>
            <a:r>
              <a:rPr lang="ar-DZ" sz="2900" dirty="0" smtClean="0"/>
              <a:t>إن </a:t>
            </a:r>
            <a:r>
              <a:rPr lang="ar-DZ" sz="2900" dirty="0"/>
              <a:t>علم الاجتماع </a:t>
            </a:r>
            <a:r>
              <a:rPr lang="ar-DZ" sz="2900" dirty="0" smtClean="0"/>
              <a:t>والمنشغلين </a:t>
            </a:r>
            <a:r>
              <a:rPr lang="ar-DZ" sz="2900" dirty="0" err="1"/>
              <a:t>به</a:t>
            </a:r>
            <a:r>
              <a:rPr lang="ar-DZ" sz="2900" dirty="0"/>
              <a:t> جندوا للدفاع عن </a:t>
            </a:r>
            <a:r>
              <a:rPr lang="ar-DZ" sz="2900" dirty="0" smtClean="0"/>
              <a:t>الإيديولوجية الاشتراكية أي إيديولوجية </a:t>
            </a:r>
            <a:r>
              <a:rPr lang="ar-DZ" sz="2900" dirty="0"/>
              <a:t>الحزب الحاكم، </a:t>
            </a:r>
            <a:r>
              <a:rPr lang="ar-DZ" sz="2900" dirty="0" smtClean="0"/>
              <a:t>وعليه </a:t>
            </a:r>
            <a:r>
              <a:rPr lang="ar-DZ" sz="2900" dirty="0"/>
              <a:t>نجد  أ</a:t>
            </a:r>
            <a:r>
              <a:rPr lang="ar-DZ" sz="2900" dirty="0" smtClean="0"/>
              <a:t>ن </a:t>
            </a:r>
            <a:r>
              <a:rPr lang="ar-DZ" sz="2900" dirty="0"/>
              <a:t>علم الاجتماع تحول من علم أ</a:t>
            </a:r>
            <a:r>
              <a:rPr lang="ar-DZ" sz="2900" dirty="0" smtClean="0"/>
              <a:t>كاديمي </a:t>
            </a:r>
            <a:r>
              <a:rPr lang="ar-DZ" sz="2900" dirty="0"/>
              <a:t>علمي إ</a:t>
            </a:r>
            <a:r>
              <a:rPr lang="ar-DZ" sz="2900" dirty="0" smtClean="0"/>
              <a:t>لى </a:t>
            </a:r>
            <a:r>
              <a:rPr lang="ar-DZ" sz="2900" dirty="0"/>
              <a:t>علم إ</a:t>
            </a:r>
            <a:r>
              <a:rPr lang="ar-DZ" sz="2900" dirty="0" smtClean="0"/>
              <a:t>يديولوجي ونفس </a:t>
            </a:r>
            <a:r>
              <a:rPr lang="ar-DZ" sz="2900" dirty="0"/>
              <a:t>الشيء ينطبق على الطلبة حيث كان الخطاب الرسمي ينظر إ</a:t>
            </a:r>
            <a:r>
              <a:rPr lang="ar-DZ" sz="2900" dirty="0" smtClean="0"/>
              <a:t>ليهم </a:t>
            </a:r>
            <a:r>
              <a:rPr lang="ar-DZ" sz="2900" dirty="0"/>
              <a:t>بمثابة حماة </a:t>
            </a:r>
            <a:r>
              <a:rPr lang="ar-DZ" sz="2900" dirty="0" smtClean="0"/>
              <a:t>الإيديولوجية </a:t>
            </a:r>
            <a:r>
              <a:rPr lang="ar-DZ" sz="2900" dirty="0"/>
              <a:t>الاشتراكية .</a:t>
            </a:r>
            <a:endParaRPr lang="fr-FR" sz="2900" dirty="0"/>
          </a:p>
          <a:p>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1710</Words>
  <Application>Microsoft Office PowerPoint</Application>
  <PresentationFormat>Affichage à l'écran (4:3)</PresentationFormat>
  <Paragraphs>91</Paragraphs>
  <Slides>21</Slides>
  <Notes>0</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Thème Office</vt:lpstr>
      <vt:lpstr>Diapositive 1</vt:lpstr>
      <vt:lpstr>Diapositive 2</vt:lpstr>
      <vt:lpstr>Diapositive 3</vt:lpstr>
      <vt:lpstr>Diapositive 4</vt:lpstr>
      <vt:lpstr>البرنامج</vt:lpstr>
      <vt:lpstr>المراجع </vt:lpstr>
      <vt:lpstr>Diapositive 7</vt:lpstr>
      <vt:lpstr>Diapositive 8</vt:lpstr>
      <vt:lpstr>وضعية علم الاجتماع في الجزائر</vt:lpstr>
      <vt:lpstr> ومن أهم الملامح التي يجب الإشارة إليها بخصوص علم الاجتماع خلال هذه الفترة:</vt:lpstr>
      <vt:lpstr>Diapositive 11</vt:lpstr>
      <vt:lpstr>وقد كان لثورة نوفمبر تأثيره على جامعة الجزائر من خلال:</vt:lpstr>
      <vt:lpstr>Diapositive 13</vt:lpstr>
      <vt:lpstr>Diapositive 14</vt:lpstr>
      <vt:lpstr>وضعية علم الاجتماع غداة الاستقلال</vt:lpstr>
      <vt:lpstr>مواجهة حالة الطوارئ</vt:lpstr>
      <vt:lpstr>Diapositive 17</vt:lpstr>
      <vt:lpstr>Diapositive 18</vt:lpstr>
      <vt:lpstr>Diapositive 19</vt:lpstr>
      <vt:lpstr>Diapositive 20</vt:lpstr>
      <vt:lpstr>Diapositive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pc</dc:creator>
  <cp:lastModifiedBy>pc</cp:lastModifiedBy>
  <cp:revision>1</cp:revision>
  <dcterms:created xsi:type="dcterms:W3CDTF">2026-10-05T17:57:36Z</dcterms:created>
  <dcterms:modified xsi:type="dcterms:W3CDTF">2026-10-05T17:59:31Z</dcterms:modified>
</cp:coreProperties>
</file>