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8BE774-E6EA-4F86-BB40-AAE537C6415C}" type="datetimeFigureOut">
              <a:rPr lang="fr-FR" smtClean="0"/>
              <a:t>05/10/2026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0B0267-D690-43EC-A07C-E10A320651C9}" type="slidenum">
              <a:rPr lang="fr-FR" smtClean="0"/>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A8D6FC9-CD3B-45D3-8EDF-D549E38EFD2F}" type="slidenum">
              <a:rPr lang="fr-FR" smtClean="0"/>
              <a:pPr/>
              <a:t>2</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175AB6DF-F122-45C7-BE08-DA9A2EEC9830}" type="datetimeFigureOut">
              <a:rPr lang="fr-FR" smtClean="0"/>
              <a:t>05/10/2026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E42BFDB-8E32-4A4C-B870-B14ADA93BF66}"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75AB6DF-F122-45C7-BE08-DA9A2EEC9830}" type="datetimeFigureOut">
              <a:rPr lang="fr-FR" smtClean="0"/>
              <a:t>05/10/2026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E42BFDB-8E32-4A4C-B870-B14ADA93BF66}"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175AB6DF-F122-45C7-BE08-DA9A2EEC9830}" type="datetimeFigureOut">
              <a:rPr lang="fr-FR" smtClean="0"/>
              <a:t>05/10/2026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E42BFDB-8E32-4A4C-B870-B14ADA93BF66}" type="slidenum">
              <a:rPr lang="fr-FR" smtClean="0"/>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175AB6DF-F122-45C7-BE08-DA9A2EEC9830}" type="datetimeFigureOut">
              <a:rPr lang="fr-FR" smtClean="0"/>
              <a:t>05/10/2026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E42BFDB-8E32-4A4C-B870-B14ADA93BF66}"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175AB6DF-F122-45C7-BE08-DA9A2EEC9830}" type="datetimeFigureOut">
              <a:rPr lang="fr-FR" smtClean="0"/>
              <a:t>05/10/2026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E42BFDB-8E32-4A4C-B870-B14ADA93BF66}"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175AB6DF-F122-45C7-BE08-DA9A2EEC9830}" type="datetimeFigureOut">
              <a:rPr lang="fr-FR" smtClean="0"/>
              <a:t>05/10/2026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E42BFDB-8E32-4A4C-B870-B14ADA93BF66}"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75AB6DF-F122-45C7-BE08-DA9A2EEC9830}" type="datetimeFigureOut">
              <a:rPr lang="fr-FR" smtClean="0"/>
              <a:t>05/10/2026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E42BFDB-8E32-4A4C-B870-B14ADA93BF66}"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175AB6DF-F122-45C7-BE08-DA9A2EEC9830}" type="datetimeFigureOut">
              <a:rPr lang="fr-FR" smtClean="0"/>
              <a:t>05/10/2026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E42BFDB-8E32-4A4C-B870-B14ADA93BF66}"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175AB6DF-F122-45C7-BE08-DA9A2EEC9830}" type="datetimeFigureOut">
              <a:rPr lang="fr-FR" smtClean="0"/>
              <a:t>05/10/2026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E42BFDB-8E32-4A4C-B870-B14ADA93BF66}"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75AB6DF-F122-45C7-BE08-DA9A2EEC9830}" type="datetimeFigureOut">
              <a:rPr lang="fr-FR" smtClean="0"/>
              <a:t>05/10/2026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E42BFDB-8E32-4A4C-B870-B14ADA93BF66}"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75AB6DF-F122-45C7-BE08-DA9A2EEC9830}" type="datetimeFigureOut">
              <a:rPr lang="fr-FR" smtClean="0"/>
              <a:t>05/10/2026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E42BFDB-8E32-4A4C-B870-B14ADA93BF66}"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5AB6DF-F122-45C7-BE08-DA9A2EEC9830}" type="datetimeFigureOut">
              <a:rPr lang="fr-FR" smtClean="0"/>
              <a:t>05/10/2026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42BFDB-8E32-4A4C-B870-B14ADA93BF66}"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14348" y="285728"/>
            <a:ext cx="7772400" cy="1470025"/>
          </a:xfrm>
        </p:spPr>
        <p:style>
          <a:lnRef idx="2">
            <a:schemeClr val="dk1"/>
          </a:lnRef>
          <a:fillRef idx="1">
            <a:schemeClr val="lt1"/>
          </a:fillRef>
          <a:effectRef idx="0">
            <a:schemeClr val="dk1"/>
          </a:effectRef>
          <a:fontRef idx="minor">
            <a:schemeClr val="dk1"/>
          </a:fontRef>
        </p:style>
        <p:txBody>
          <a:bodyPr/>
          <a:lstStyle/>
          <a:p>
            <a:pPr rtl="1"/>
            <a:r>
              <a:rPr lang="ar-DZ" dirty="0" smtClean="0"/>
              <a:t>علم اجتماع التنظيم والعمل في الجزائر: من النشأة إلى نظام </a:t>
            </a:r>
            <a:r>
              <a:rPr lang="ar-DZ" dirty="0" err="1" smtClean="0"/>
              <a:t>ل</a:t>
            </a:r>
            <a:r>
              <a:rPr lang="ar-DZ" dirty="0" smtClean="0"/>
              <a:t>. م. د</a:t>
            </a:r>
            <a:endParaRPr lang="fr-FR" dirty="0"/>
          </a:p>
        </p:txBody>
      </p:sp>
      <p:sp>
        <p:nvSpPr>
          <p:cNvPr id="3" name="Sous-titre 2"/>
          <p:cNvSpPr>
            <a:spLocks noGrp="1"/>
          </p:cNvSpPr>
          <p:nvPr>
            <p:ph type="subTitle" idx="1"/>
          </p:nvPr>
        </p:nvSpPr>
        <p:spPr>
          <a:xfrm>
            <a:off x="1500166" y="1928802"/>
            <a:ext cx="6400800" cy="1500198"/>
          </a:xfrm>
        </p:spPr>
        <p:style>
          <a:lnRef idx="1">
            <a:schemeClr val="accent2"/>
          </a:lnRef>
          <a:fillRef idx="2">
            <a:schemeClr val="accent2"/>
          </a:fillRef>
          <a:effectRef idx="1">
            <a:schemeClr val="accent2"/>
          </a:effectRef>
          <a:fontRef idx="minor">
            <a:schemeClr val="dk1"/>
          </a:fontRef>
        </p:style>
        <p:txBody>
          <a:bodyPr>
            <a:normAutofit lnSpcReduction="10000"/>
          </a:bodyPr>
          <a:lstStyle/>
          <a:p>
            <a:pPr rtl="1"/>
            <a:r>
              <a:rPr lang="ar-DZ" dirty="0" smtClean="0">
                <a:solidFill>
                  <a:sysClr val="windowText" lastClr="000000"/>
                </a:solidFill>
              </a:rPr>
              <a:t>قراءة في نشأة تخصص علم اجتماع التنظيم والعمل في الجزائر وتحولاته المصاحبة للتغيرات المجتمعية </a:t>
            </a:r>
            <a:endParaRPr lang="fr-FR" dirty="0">
              <a:solidFill>
                <a:sysClr val="windowText" lastClr="000000"/>
              </a:solidFill>
            </a:endParaRPr>
          </a:p>
        </p:txBody>
      </p:sp>
      <p:sp>
        <p:nvSpPr>
          <p:cNvPr id="4" name="Rectangle à coins arrondis 3"/>
          <p:cNvSpPr/>
          <p:nvPr/>
        </p:nvSpPr>
        <p:spPr>
          <a:xfrm>
            <a:off x="5214942" y="3714752"/>
            <a:ext cx="3714776" cy="9286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b="1" dirty="0" smtClean="0"/>
              <a:t>ظروف تبلور ونشأة التخصص</a:t>
            </a:r>
            <a:endParaRPr lang="fr-FR" sz="2800" b="1" dirty="0"/>
          </a:p>
        </p:txBody>
      </p:sp>
      <p:sp>
        <p:nvSpPr>
          <p:cNvPr id="5" name="Rectangle à coins arrondis 4"/>
          <p:cNvSpPr/>
          <p:nvPr/>
        </p:nvSpPr>
        <p:spPr>
          <a:xfrm>
            <a:off x="428596" y="3714752"/>
            <a:ext cx="4143404" cy="928694"/>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rtl="1"/>
            <a:r>
              <a:rPr lang="ar-DZ" sz="2800" b="1" dirty="0" smtClean="0"/>
              <a:t>التخصص في فترة الثمانينات</a:t>
            </a:r>
            <a:endParaRPr lang="fr-FR" sz="2800" dirty="0"/>
          </a:p>
        </p:txBody>
      </p:sp>
      <p:sp>
        <p:nvSpPr>
          <p:cNvPr id="6" name="Rectangle à coins arrondis 5"/>
          <p:cNvSpPr/>
          <p:nvPr/>
        </p:nvSpPr>
        <p:spPr>
          <a:xfrm>
            <a:off x="5143472" y="4857760"/>
            <a:ext cx="3857684" cy="857256"/>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rtl="1"/>
            <a:r>
              <a:rPr lang="ar-DZ" sz="2800" b="1" dirty="0" smtClean="0"/>
              <a:t>التخصص في فترة السبعينات</a:t>
            </a:r>
            <a:endParaRPr lang="fr-FR" sz="2800" b="1" dirty="0"/>
          </a:p>
        </p:txBody>
      </p:sp>
      <p:sp>
        <p:nvSpPr>
          <p:cNvPr id="7" name="Rectangle à coins arrondis 6"/>
          <p:cNvSpPr/>
          <p:nvPr/>
        </p:nvSpPr>
        <p:spPr>
          <a:xfrm>
            <a:off x="357158" y="4857760"/>
            <a:ext cx="4143404" cy="8572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b="1" dirty="0" smtClean="0"/>
              <a:t>التخصص في فترة التسعينات</a:t>
            </a:r>
            <a:endParaRPr lang="fr-FR" sz="2800" b="1" dirty="0"/>
          </a:p>
        </p:txBody>
      </p:sp>
      <p:sp>
        <p:nvSpPr>
          <p:cNvPr id="8" name="Rectangle 7"/>
          <p:cNvSpPr/>
          <p:nvPr/>
        </p:nvSpPr>
        <p:spPr>
          <a:xfrm>
            <a:off x="2928926" y="5857892"/>
            <a:ext cx="3500462" cy="8572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b="1" dirty="0" smtClean="0"/>
              <a:t>علم اجتماع التنظيم والعمل ونظام ل. م. د</a:t>
            </a:r>
            <a:endParaRPr lang="fr-FR"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blinds(horizontal)">
                                      <p:cBhvr>
                                        <p:cTn id="14" dur="500"/>
                                        <p:tgtEl>
                                          <p:spTgt spid="3">
                                            <p:bg/>
                                          </p:spTgt>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blinds(horizontal)">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checkerboard(across)">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checkerboard(across)">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checkerboard(across)">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checkerboard(across)">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4" grpId="0" animBg="1"/>
      <p:bldP spid="5" grpId="0" animBg="1"/>
      <p:bldP spid="6" grpId="0" animBg="1"/>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72066" y="71414"/>
            <a:ext cx="3214710" cy="785818"/>
          </a:xfrm>
          <a:blipFill>
            <a:blip r:embed="rId3"/>
            <a:tile tx="0" ty="0" sx="100000" sy="100000" flip="none" algn="tl"/>
          </a:blipFill>
        </p:spPr>
        <p:txBody>
          <a:bodyPr>
            <a:normAutofit fontScale="90000"/>
          </a:bodyPr>
          <a:lstStyle/>
          <a:p>
            <a:r>
              <a:rPr lang="ar-DZ" dirty="0" smtClean="0"/>
              <a:t>مراجع المحاضرة</a:t>
            </a:r>
            <a:endParaRPr lang="fr-FR" dirty="0"/>
          </a:p>
        </p:txBody>
      </p:sp>
      <p:sp>
        <p:nvSpPr>
          <p:cNvPr id="3" name="Espace réservé du contenu 2"/>
          <p:cNvSpPr>
            <a:spLocks noGrp="1"/>
          </p:cNvSpPr>
          <p:nvPr>
            <p:ph idx="1"/>
          </p:nvPr>
        </p:nvSpPr>
        <p:spPr>
          <a:xfrm>
            <a:off x="214282" y="928670"/>
            <a:ext cx="8472518" cy="5572164"/>
          </a:xfrm>
        </p:spPr>
        <p:style>
          <a:lnRef idx="2">
            <a:schemeClr val="accent1"/>
          </a:lnRef>
          <a:fillRef idx="1">
            <a:schemeClr val="lt1"/>
          </a:fillRef>
          <a:effectRef idx="0">
            <a:schemeClr val="accent1"/>
          </a:effectRef>
          <a:fontRef idx="minor">
            <a:schemeClr val="dk1"/>
          </a:fontRef>
        </p:style>
        <p:txBody>
          <a:bodyPr>
            <a:noAutofit/>
          </a:bodyPr>
          <a:lstStyle/>
          <a:p>
            <a:pPr marL="90488" indent="539750" algn="r" rtl="1">
              <a:buNone/>
            </a:pPr>
            <a:r>
              <a:rPr lang="ar-DZ" sz="2400" dirty="0" smtClean="0"/>
              <a:t>1/ بن </a:t>
            </a:r>
            <a:r>
              <a:rPr lang="ar-DZ" sz="2400" dirty="0" err="1" smtClean="0"/>
              <a:t>هامل</a:t>
            </a:r>
            <a:r>
              <a:rPr lang="ar-DZ" sz="2400" dirty="0" smtClean="0"/>
              <a:t> جميلة: </a:t>
            </a:r>
            <a:r>
              <a:rPr lang="ar-DZ" sz="2400" dirty="0" err="1" smtClean="0"/>
              <a:t>سوسيولوجيا</a:t>
            </a:r>
            <a:r>
              <a:rPr lang="ar-DZ" sz="2400" dirty="0" smtClean="0"/>
              <a:t> التنظيمات في الجزائر: البحث عن الذات.</a:t>
            </a:r>
          </a:p>
          <a:p>
            <a:pPr marL="90488" indent="358775" algn="r" rtl="1">
              <a:buNone/>
            </a:pPr>
            <a:r>
              <a:rPr lang="ar-DZ" sz="2400" dirty="0" smtClean="0"/>
              <a:t>2/ بن </a:t>
            </a:r>
            <a:r>
              <a:rPr lang="ar-DZ" sz="2400" dirty="0" err="1" smtClean="0"/>
              <a:t>هامل</a:t>
            </a:r>
            <a:r>
              <a:rPr lang="ar-DZ" sz="2400" dirty="0" smtClean="0"/>
              <a:t> جميلة: علم اجتماع التنظيم والعمل والتغير الاجتماعي في الجزائر.</a:t>
            </a:r>
          </a:p>
          <a:p>
            <a:pPr marL="90488" indent="358775" algn="r" rtl="1">
              <a:buNone/>
            </a:pPr>
            <a:r>
              <a:rPr lang="ar-DZ" sz="2400" dirty="0" smtClean="0"/>
              <a:t>3/ </a:t>
            </a:r>
            <a:r>
              <a:rPr lang="ar-DZ" sz="2400" dirty="0" err="1" smtClean="0"/>
              <a:t>بلهواري</a:t>
            </a:r>
            <a:r>
              <a:rPr lang="ar-DZ" sz="2400" dirty="0" smtClean="0"/>
              <a:t> كريمة: النخبة الحاكمة في الجزائر بين المحافظة والتغيير.</a:t>
            </a:r>
          </a:p>
          <a:p>
            <a:pPr marL="90488" indent="358775" algn="r" rtl="1">
              <a:buNone/>
            </a:pPr>
            <a:r>
              <a:rPr lang="ar-DZ" sz="2400" dirty="0" smtClean="0"/>
              <a:t>4/ </a:t>
            </a:r>
            <a:r>
              <a:rPr lang="ar-DZ" sz="2400" dirty="0" err="1" smtClean="0"/>
              <a:t>دريدش</a:t>
            </a:r>
            <a:r>
              <a:rPr lang="ar-DZ" sz="2400" dirty="0" smtClean="0"/>
              <a:t> أحمد: واقع ومكانة علم الاجتماع في الجزائر.</a:t>
            </a:r>
          </a:p>
          <a:p>
            <a:pPr marL="90488" indent="358775" algn="r" rtl="1">
              <a:buNone/>
            </a:pPr>
            <a:r>
              <a:rPr lang="ar-DZ" sz="2400" dirty="0" smtClean="0"/>
              <a:t>5/ معتوق جمال: مسيرة علم الاجتماع في الجزائر من النشأة إلى النكبة.</a:t>
            </a:r>
          </a:p>
          <a:p>
            <a:pPr marL="90488" indent="358775" algn="r" rtl="1">
              <a:buNone/>
            </a:pPr>
            <a:r>
              <a:rPr lang="ar-DZ" sz="2400" dirty="0" smtClean="0"/>
              <a:t>6/ معتوق جمال: قراءة نقدية لواقع علم الاجتماع بالجزائر.</a:t>
            </a:r>
          </a:p>
          <a:p>
            <a:pPr marL="90488" indent="358775" algn="r" rtl="1">
              <a:buNone/>
            </a:pPr>
            <a:r>
              <a:rPr lang="ar-DZ" sz="2400" dirty="0" smtClean="0"/>
              <a:t>7/ معتوق جمال: واقع وآفاق علم الاجتماع في المغرب العربي: دراسة ميدانية بالجزائر، تونس، المغرب.</a:t>
            </a:r>
          </a:p>
          <a:p>
            <a:pPr marL="90488" indent="358775" algn="r" rtl="1">
              <a:buNone/>
            </a:pPr>
            <a:r>
              <a:rPr lang="ar-DZ" sz="2400" dirty="0" smtClean="0"/>
              <a:t>8/ </a:t>
            </a:r>
            <a:r>
              <a:rPr lang="ar-DZ" sz="2400" dirty="0" err="1" smtClean="0"/>
              <a:t>قنيفة</a:t>
            </a:r>
            <a:r>
              <a:rPr lang="ar-DZ" sz="2400" dirty="0" smtClean="0"/>
              <a:t> نورة وتالي جمال: علم الاجتماع في الجزائر: قراءة في الممارية والتفكير.</a:t>
            </a:r>
          </a:p>
          <a:p>
            <a:pPr marL="90488" indent="358775" algn="r" rtl="1">
              <a:buNone/>
            </a:pPr>
            <a:r>
              <a:rPr lang="ar-DZ" sz="2400" dirty="0" smtClean="0"/>
              <a:t>9/ بشير محمد علماء اجتماع التنظيم والعمل في الجزائر: الرعيل الأول.</a:t>
            </a:r>
          </a:p>
          <a:p>
            <a:pPr marL="90488" indent="358775" algn="r" rtl="1">
              <a:buNone/>
            </a:pPr>
            <a:r>
              <a:rPr lang="ar-DZ" sz="2400" dirty="0" smtClean="0"/>
              <a:t>10/ سيف الإسلام </a:t>
            </a:r>
            <a:r>
              <a:rPr lang="ar-DZ" sz="2400" dirty="0" err="1" smtClean="0"/>
              <a:t>شوية</a:t>
            </a:r>
            <a:r>
              <a:rPr lang="ar-DZ" sz="2400" dirty="0" smtClean="0"/>
              <a:t>، سلوك المستهلك والمؤسسة </a:t>
            </a:r>
            <a:r>
              <a:rPr lang="ar-DZ" sz="2400" dirty="0" err="1" smtClean="0"/>
              <a:t>الخدماتية</a:t>
            </a:r>
            <a:r>
              <a:rPr lang="ar-DZ" sz="2400" dirty="0" smtClean="0"/>
              <a:t>: اقتراح نموذج للتطوير</a:t>
            </a:r>
          </a:p>
          <a:p>
            <a:pPr marL="90488" indent="358775" algn="r" rtl="1">
              <a:buNone/>
            </a:pPr>
            <a:r>
              <a:rPr lang="ar-DZ" sz="2400" dirty="0" smtClean="0"/>
              <a:t>11/ حامد خالد، نزاعات العمل في ظل التحولات </a:t>
            </a:r>
            <a:r>
              <a:rPr lang="ar-DZ" sz="2400" dirty="0" err="1" smtClean="0"/>
              <a:t>السوسيواقتصادية</a:t>
            </a:r>
            <a:r>
              <a:rPr lang="ar-DZ" sz="2400" dirty="0" smtClean="0"/>
              <a:t> في الجزائر</a:t>
            </a:r>
            <a:endParaRPr lang="fr-FR"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diamond(in)">
                                      <p:cBhvr>
                                        <p:cTn id="12" dur="20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diamond(in)">
                                      <p:cBhvr>
                                        <p:cTn id="17" dur="2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diamond(in)">
                                      <p:cBhvr>
                                        <p:cTn id="22" dur="20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diamond(in)">
                                      <p:cBhvr>
                                        <p:cTn id="27" dur="2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diamond(in)">
                                      <p:cBhvr>
                                        <p:cTn id="32" dur="20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diamond(in)">
                                      <p:cBhvr>
                                        <p:cTn id="37" dur="20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diamond(in)">
                                      <p:cBhvr>
                                        <p:cTn id="42" dur="20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16"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diamond(in)">
                                      <p:cBhvr>
                                        <p:cTn id="47" dur="2000"/>
                                        <p:tgtEl>
                                          <p:spTgt spid="3">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ntr" presetSubtype="16" fill="hold" grpId="0" nodeType="click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Effect transition="in" filter="diamond(in)">
                                      <p:cBhvr>
                                        <p:cTn id="52" dur="2000"/>
                                        <p:tgtEl>
                                          <p:spTgt spid="3">
                                            <p:txEl>
                                              <p:pRg st="7" end="7"/>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8" presetClass="entr" presetSubtype="16" fill="hold" grpId="0" nodeType="clickEffect">
                                  <p:stCondLst>
                                    <p:cond delay="0"/>
                                  </p:stCondLst>
                                  <p:childTnLst>
                                    <p:set>
                                      <p:cBhvr>
                                        <p:cTn id="56" dur="1" fill="hold">
                                          <p:stCondLst>
                                            <p:cond delay="0"/>
                                          </p:stCondLst>
                                        </p:cTn>
                                        <p:tgtEl>
                                          <p:spTgt spid="3">
                                            <p:txEl>
                                              <p:pRg st="8" end="8"/>
                                            </p:txEl>
                                          </p:spTgt>
                                        </p:tgtEl>
                                        <p:attrNameLst>
                                          <p:attrName>style.visibility</p:attrName>
                                        </p:attrNameLst>
                                      </p:cBhvr>
                                      <p:to>
                                        <p:strVal val="visible"/>
                                      </p:to>
                                    </p:set>
                                    <p:animEffect transition="in" filter="diamond(in)">
                                      <p:cBhvr>
                                        <p:cTn id="57" dur="2000"/>
                                        <p:tgtEl>
                                          <p:spTgt spid="3">
                                            <p:txEl>
                                              <p:pRg st="8" end="8"/>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8" presetClass="entr" presetSubtype="16" fill="hold" grpId="0" nodeType="clickEffect">
                                  <p:stCondLst>
                                    <p:cond delay="0"/>
                                  </p:stCondLst>
                                  <p:childTnLst>
                                    <p:set>
                                      <p:cBhvr>
                                        <p:cTn id="61" dur="1" fill="hold">
                                          <p:stCondLst>
                                            <p:cond delay="0"/>
                                          </p:stCondLst>
                                        </p:cTn>
                                        <p:tgtEl>
                                          <p:spTgt spid="3">
                                            <p:txEl>
                                              <p:pRg st="9" end="9"/>
                                            </p:txEl>
                                          </p:spTgt>
                                        </p:tgtEl>
                                        <p:attrNameLst>
                                          <p:attrName>style.visibility</p:attrName>
                                        </p:attrNameLst>
                                      </p:cBhvr>
                                      <p:to>
                                        <p:strVal val="visible"/>
                                      </p:to>
                                    </p:set>
                                    <p:animEffect transition="in" filter="diamond(in)">
                                      <p:cBhvr>
                                        <p:cTn id="62" dur="2000"/>
                                        <p:tgtEl>
                                          <p:spTgt spid="3">
                                            <p:txEl>
                                              <p:pRg st="9" end="9"/>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8" presetClass="entr" presetSubtype="16"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Effect transition="in" filter="diamond(in)">
                                      <p:cBhvr>
                                        <p:cTn id="67"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42852"/>
            <a:ext cx="4686304" cy="654032"/>
          </a:xfrm>
        </p:spPr>
        <p:style>
          <a:lnRef idx="1">
            <a:schemeClr val="accent4"/>
          </a:lnRef>
          <a:fillRef idx="2">
            <a:schemeClr val="accent4"/>
          </a:fillRef>
          <a:effectRef idx="1">
            <a:schemeClr val="accent4"/>
          </a:effectRef>
          <a:fontRef idx="minor">
            <a:schemeClr val="dk1"/>
          </a:fontRef>
        </p:style>
        <p:txBody>
          <a:bodyPr>
            <a:normAutofit/>
          </a:bodyPr>
          <a:lstStyle/>
          <a:p>
            <a:r>
              <a:rPr lang="ar-DZ" sz="3000" b="1" dirty="0" smtClean="0"/>
              <a:t>أولا: ظروف تبلور ونشأة التخصص</a:t>
            </a:r>
            <a:endParaRPr lang="fr-FR" sz="3000" b="1" dirty="0"/>
          </a:p>
        </p:txBody>
      </p:sp>
      <p:sp>
        <p:nvSpPr>
          <p:cNvPr id="6" name="Rectangle à coins arrondis 5"/>
          <p:cNvSpPr/>
          <p:nvPr/>
        </p:nvSpPr>
        <p:spPr>
          <a:xfrm>
            <a:off x="571472" y="1714488"/>
            <a:ext cx="8072494" cy="442915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rtl="1">
              <a:lnSpc>
                <a:spcPct val="150000"/>
              </a:lnSpc>
            </a:pPr>
            <a:r>
              <a:rPr lang="ar-DZ" sz="3200" dirty="0" smtClean="0"/>
              <a:t>تبلور هذا التخصص كاستجابة لوضعية ذات أبعاد سياسية اقتصادية اجتماعية </a:t>
            </a:r>
            <a:r>
              <a:rPr lang="ar-DZ" sz="3200" dirty="0" err="1" smtClean="0"/>
              <a:t>وبيداغوجية</a:t>
            </a:r>
            <a:r>
              <a:rPr lang="ar-DZ" sz="3200" dirty="0" smtClean="0"/>
              <a:t> خاصة، وأُريد له أن يكون أداة لبناء مشروع التنمية التي كان التصنيع ركيزتها، والهدف هو تشكيل العامل الجديد الذي عولت عليه الدولة لنقل المجتمع من حالة الزراعة إلى المجتمع الصناعي الحديث.</a:t>
            </a:r>
            <a:endParaRPr lang="fr-FR"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57158" y="2143116"/>
            <a:ext cx="8286808" cy="300039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lnSpc>
                <a:spcPct val="150000"/>
              </a:lnSpc>
            </a:pPr>
            <a:r>
              <a:rPr lang="ar-DZ" sz="2800" dirty="0" smtClean="0"/>
              <a:t>فبعد تبني الدولة الجزائرية للنهج الاشتراكي، عملت على جعل </a:t>
            </a:r>
            <a:r>
              <a:rPr lang="ar-DZ" sz="2800" dirty="0" err="1" smtClean="0"/>
              <a:t>السوسيولوجيا</a:t>
            </a:r>
            <a:r>
              <a:rPr lang="ar-DZ" sz="2800" dirty="0" smtClean="0"/>
              <a:t> أداة فاعلة في خدمة هذا النهج، وعوض أن يقوم العلم بوظيفته النقدية، فقد تحوّل لعلم ملتزم مهمته خدمة خيارات الدولة من جهة وتعبئة جهود العمال لتحقيق مخططاتها من جهة أخرى. </a:t>
            </a:r>
            <a:endParaRPr lang="fr-FR" sz="2800" dirty="0"/>
          </a:p>
        </p:txBody>
      </p:sp>
      <p:sp>
        <p:nvSpPr>
          <p:cNvPr id="3" name="Rectangle à coins arrondis 2"/>
          <p:cNvSpPr/>
          <p:nvPr/>
        </p:nvSpPr>
        <p:spPr>
          <a:xfrm>
            <a:off x="4429124" y="357166"/>
            <a:ext cx="3929090" cy="928694"/>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rtl="1"/>
            <a:r>
              <a:rPr lang="ar-DZ" sz="2800" b="1" dirty="0" smtClean="0"/>
              <a:t>سياسيا: التأثر بإيديولوجية الفئة الحاكمة</a:t>
            </a:r>
            <a:endParaRPr lang="fr-FR"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282" y="1142984"/>
            <a:ext cx="8501122" cy="514353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indent="360363" algn="just" rtl="1"/>
            <a:r>
              <a:rPr lang="ar-DZ" sz="2800" dirty="0" smtClean="0"/>
              <a:t>صاحب تبور علم اجتماع التنظيم والعمل ظروف اقتصادية اتسمت بالدعوة الملحة للتوجه نحو اقتصاد يقوم على الصناعة، لتحديث المجتمع الجزائري، وبذلك </a:t>
            </a:r>
            <a:r>
              <a:rPr lang="ar-DZ" sz="2800" dirty="0" err="1" smtClean="0"/>
              <a:t>عتمدت</a:t>
            </a:r>
            <a:r>
              <a:rPr lang="ar-DZ" sz="2800" dirty="0" smtClean="0"/>
              <a:t> الدولة على إنشاء مؤسسات مثل: </a:t>
            </a:r>
            <a:r>
              <a:rPr lang="ar-DZ" sz="2800" dirty="0" err="1" smtClean="0"/>
              <a:t>سونطراك</a:t>
            </a:r>
            <a:r>
              <a:rPr lang="ar-DZ" sz="2800" dirty="0" smtClean="0"/>
              <a:t> 1963، مركب الحديد والصلب 1964، </a:t>
            </a:r>
            <a:r>
              <a:rPr lang="ar-DZ" sz="2800" dirty="0" err="1" smtClean="0"/>
              <a:t>سوناكوم</a:t>
            </a:r>
            <a:r>
              <a:rPr lang="ar-DZ" sz="2800" dirty="0" smtClean="0"/>
              <a:t> 1969.) وضمن هذا المشهد الصناعي برزت ملامح المجتمع الجزائري الحديث، مجتمع أريد له أن يتحول دون مراحل من مجتمع زراعي فلاحي إلى مجتمع صناعي، وهو ما أوجد الحاجة إلى: فهم الصدمة الثقافية للعمال الذين كانوا أغلبهم فلاحين لا خبرة لهم بالمجال الصناعي، ولا بتقاليده المستحدثة من جهة، ومن جهة أخرى ضرورة هم التركيبة </a:t>
            </a:r>
            <a:r>
              <a:rPr lang="ar-DZ" sz="2800" dirty="0" err="1" smtClean="0"/>
              <a:t>السوسيومهنية</a:t>
            </a:r>
            <a:r>
              <a:rPr lang="ar-DZ" sz="2800" dirty="0" smtClean="0"/>
              <a:t> للمصنع وإعادة تنظيمها.</a:t>
            </a:r>
            <a:endParaRPr lang="ar-DZ" dirty="0" smtClean="0"/>
          </a:p>
        </p:txBody>
      </p:sp>
      <p:sp>
        <p:nvSpPr>
          <p:cNvPr id="3" name="Rectangle à coins arrondis 2"/>
          <p:cNvSpPr/>
          <p:nvPr/>
        </p:nvSpPr>
        <p:spPr>
          <a:xfrm>
            <a:off x="3786182" y="71438"/>
            <a:ext cx="4429156" cy="928670"/>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ar-DZ" sz="2800" b="1" dirty="0" smtClean="0"/>
              <a:t>اقتصاديا: الصناعة كركيزة للتنمية</a:t>
            </a:r>
            <a:endParaRPr lang="fr-FR"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strVal val="#ppt_w*0.70"/>
                                          </p:val>
                                        </p:tav>
                                        <p:tav tm="100000">
                                          <p:val>
                                            <p:strVal val="#ppt_w"/>
                                          </p:val>
                                        </p:tav>
                                      </p:tavLst>
                                    </p:anim>
                                    <p:anim calcmode="lin" valueType="num">
                                      <p:cBhvr>
                                        <p:cTn id="13" dur="1000" fill="hold"/>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5720" y="1285860"/>
            <a:ext cx="8572560" cy="521497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indent="449263" algn="just" rtl="1"/>
            <a:r>
              <a:rPr lang="ar-DZ" sz="2800" dirty="0" smtClean="0"/>
              <a:t>صاحب تشييد المصانع انتقال عشوائي لأعداد هائلة من العمال المزارعين من الأرياف إلى المدن بحثا عن العمل في المصانع، وهو ما كان من نتائجه:</a:t>
            </a:r>
          </a:p>
          <a:p>
            <a:pPr indent="449263" algn="just" rtl="1"/>
            <a:r>
              <a:rPr lang="ar-DZ" sz="2800" dirty="0" smtClean="0"/>
              <a:t> تفكك العائلة كخليفة للقبيلة التي كانت بنية اجتماعية أساسية ناظمة للمجتمع ومؤسسة لتقاليده وأعرافه. </a:t>
            </a:r>
          </a:p>
          <a:p>
            <a:pPr indent="449263" algn="just" rtl="1"/>
            <a:r>
              <a:rPr lang="ar-DZ" sz="2800" dirty="0" smtClean="0"/>
              <a:t>بروز الأسرة النواة وتفكك العلاقات الأسرية.</a:t>
            </a:r>
          </a:p>
          <a:p>
            <a:pPr indent="449263" algn="just" rtl="1"/>
            <a:r>
              <a:rPr lang="ar-DZ" sz="2800" dirty="0" smtClean="0"/>
              <a:t>الضغط عل المناطق الحضرية الكبرى، وما رافقه من مشكلات.</a:t>
            </a:r>
          </a:p>
          <a:p>
            <a:pPr indent="449263" algn="just" rtl="1"/>
            <a:r>
              <a:rPr lang="ar-DZ" sz="2800" dirty="0" smtClean="0"/>
              <a:t>لكن الظاهرة الأكثر تأثيرا هي انتقال العامل الفلاح  إلى المجال الصناعي وهو يحمل معه </a:t>
            </a:r>
            <a:r>
              <a:rPr lang="ar-DZ" sz="2800" dirty="0" err="1" smtClean="0"/>
              <a:t>موروثه</a:t>
            </a:r>
            <a:r>
              <a:rPr lang="ar-DZ" sz="2800" dirty="0" smtClean="0"/>
              <a:t> الثقافي ( العائلة، القبيلة، العشيرة...) مما حول المصنع إلى فضاء تتنازع فيه ثقافة صناعية غربية مقابل ثقافة تقليدية جزائرية. ما أوجد الحاجة المحلة لدراسة هذه الظاهرة .</a:t>
            </a:r>
          </a:p>
        </p:txBody>
      </p:sp>
      <p:sp>
        <p:nvSpPr>
          <p:cNvPr id="3" name="Rectangle 2"/>
          <p:cNvSpPr/>
          <p:nvPr/>
        </p:nvSpPr>
        <p:spPr>
          <a:xfrm>
            <a:off x="3643306" y="214290"/>
            <a:ext cx="4786346" cy="857256"/>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ar-DZ" sz="2800" b="1" dirty="0" smtClean="0"/>
              <a:t>اجتماعيا: تفكك أشكال </a:t>
            </a:r>
            <a:r>
              <a:rPr lang="ar-DZ" sz="2800" b="1" dirty="0" err="1" smtClean="0"/>
              <a:t>الإندماج</a:t>
            </a:r>
            <a:r>
              <a:rPr lang="ar-DZ" sz="2800" b="1" dirty="0" smtClean="0"/>
              <a:t> التقليدية</a:t>
            </a:r>
            <a:endParaRPr lang="fr-FR" sz="2800" b="1"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diamond(in)">
                                      <p:cBhvr>
                                        <p:cTn id="1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0034" y="214290"/>
            <a:ext cx="8358246" cy="342902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indent="449263" algn="just" rtl="1"/>
            <a:r>
              <a:rPr lang="ar-DZ" sz="2800" b="1" dirty="0" err="1" smtClean="0"/>
              <a:t>بيداغوجيا</a:t>
            </a:r>
            <a:r>
              <a:rPr lang="ar-DZ" sz="2800" b="1" dirty="0" smtClean="0"/>
              <a:t> ومعرفيا: </a:t>
            </a:r>
            <a:r>
              <a:rPr lang="ar-DZ" sz="2800" dirty="0" smtClean="0"/>
              <a:t>تبلور التخصص ضمن ظروف </a:t>
            </a:r>
            <a:r>
              <a:rPr lang="ar-DZ" sz="2800" dirty="0" err="1" smtClean="0"/>
              <a:t>بيداغوجية</a:t>
            </a:r>
            <a:r>
              <a:rPr lang="ar-DZ" sz="2800" dirty="0" smtClean="0"/>
              <a:t> صعبة، صبغها الفراغ الذي عانت منه الجامعة جراء غياب الأساتذة المتخصصين من جهة، وإطار غياب مفاهيمي ونظري أصيل لفهم الواقع الجزائري من جهة أخرى.</a:t>
            </a:r>
          </a:p>
          <a:p>
            <a:pPr indent="449263" algn="just" rtl="1"/>
            <a:r>
              <a:rPr lang="ar-DZ" sz="2800" dirty="0" smtClean="0"/>
              <a:t>تم التغلب – ظاهريا – على الفراغ </a:t>
            </a:r>
            <a:r>
              <a:rPr lang="ar-DZ" sz="2800" dirty="0" err="1" smtClean="0"/>
              <a:t>البيداغوجي</a:t>
            </a:r>
            <a:r>
              <a:rPr lang="ar-DZ" sz="2800" dirty="0" smtClean="0"/>
              <a:t> </a:t>
            </a:r>
            <a:r>
              <a:rPr lang="ar-DZ" sz="2800" dirty="0" err="1" smtClean="0"/>
              <a:t>بالإستعانة</a:t>
            </a:r>
            <a:r>
              <a:rPr lang="ar-DZ" sz="2800" dirty="0" smtClean="0"/>
              <a:t> بأساتذة من دول مختلفة. وبالنسبة للعوامل النظرية فقد عانى التخصص – ولا يزال- من التخبط في نظريات غربية لا تصلح لدراسة الواقع الجزائري.</a:t>
            </a:r>
            <a:endParaRPr lang="fr-FR" sz="2800" dirty="0"/>
          </a:p>
        </p:txBody>
      </p:sp>
      <p:sp>
        <p:nvSpPr>
          <p:cNvPr id="3" name="Rectangle 2"/>
          <p:cNvSpPr/>
          <p:nvPr/>
        </p:nvSpPr>
        <p:spPr>
          <a:xfrm>
            <a:off x="428596" y="3857628"/>
            <a:ext cx="8429684" cy="264320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t>ضمن هذه الوضعية، نشأ التخصص استجابة لخيارات سياسية، جعلته يحمل في طياته توجهات الدولة التي أفرغته من محتواه النقدي ومن أهدافه البحثية، وحولته لأداة تعمل من خلالها على تمرير مشايعها التنموية، وتبرير اختياراتها الاقتصادية، خاصة ما تعلق منها بالمشروع الاشتراكي، وهو ما يبرر تأثر علم اجتماع التنظيم والعمل بالمنظومة الماركسية في السبعينيات.</a:t>
            </a:r>
            <a:endParaRPr lang="fr-FR" sz="28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143240" y="357166"/>
            <a:ext cx="3071834" cy="785818"/>
          </a:xfrm>
          <a:prstGeom prst="rect">
            <a:avLst/>
          </a:prstGeom>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r>
              <a:rPr lang="ar-DZ" sz="3200" b="1" dirty="0" smtClean="0">
                <a:solidFill>
                  <a:sysClr val="windowText" lastClr="000000"/>
                </a:solidFill>
              </a:rPr>
              <a:t>في فترة السبعينيات</a:t>
            </a:r>
            <a:endParaRPr lang="fr-FR" sz="3200" b="1" dirty="0">
              <a:solidFill>
                <a:sysClr val="windowText" lastClr="000000"/>
              </a:solidFill>
            </a:endParaRPr>
          </a:p>
        </p:txBody>
      </p:sp>
      <p:sp>
        <p:nvSpPr>
          <p:cNvPr id="6" name="Rectangle 5"/>
          <p:cNvSpPr/>
          <p:nvPr/>
        </p:nvSpPr>
        <p:spPr>
          <a:xfrm>
            <a:off x="4786314" y="1571612"/>
            <a:ext cx="3857652" cy="500066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rtl="1"/>
            <a:r>
              <a:rPr lang="ar-DZ" sz="2800" dirty="0" smtClean="0"/>
              <a:t>كان اهتمام الدولة </a:t>
            </a:r>
            <a:r>
              <a:rPr lang="ar-DZ" sz="2800" dirty="0" err="1" smtClean="0"/>
              <a:t>بسوسيولوجيا</a:t>
            </a:r>
            <a:r>
              <a:rPr lang="ar-DZ" sz="2800" dirty="0" smtClean="0"/>
              <a:t> التنظيمات كبيرا؛ حيث تحول علم الاجتماع إلى علم تنموي خادم لخيار الدولة في تحقيق التنمية مرتكزة على سياسة التصنيع. وقد استعانت الدولة بالباحثين في علم الاجتماع لتحقيق مسعى تحديث المجتمع الجزائري.</a:t>
            </a:r>
          </a:p>
          <a:p>
            <a:pPr algn="ctr" rtl="1"/>
            <a:r>
              <a:rPr lang="ar-DZ" sz="2800" dirty="0" smtClean="0"/>
              <a:t>كانت مضامين التخصص تدور في عمومها حول:</a:t>
            </a:r>
            <a:endParaRPr lang="fr-FR" sz="2800" dirty="0"/>
          </a:p>
        </p:txBody>
      </p:sp>
      <p:sp>
        <p:nvSpPr>
          <p:cNvPr id="7" name="Rectangle à coins arrondis 6"/>
          <p:cNvSpPr/>
          <p:nvPr/>
        </p:nvSpPr>
        <p:spPr>
          <a:xfrm>
            <a:off x="571472" y="1500174"/>
            <a:ext cx="3786214" cy="107157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ar-DZ" sz="2800" dirty="0" smtClean="0"/>
              <a:t>التسيير الاشتراكي والمشاركة العمالية في التسيير</a:t>
            </a:r>
            <a:endParaRPr lang="fr-FR" sz="2800" dirty="0"/>
          </a:p>
        </p:txBody>
      </p:sp>
      <p:sp>
        <p:nvSpPr>
          <p:cNvPr id="8" name="Rectangle à coins arrondis 7"/>
          <p:cNvSpPr/>
          <p:nvPr/>
        </p:nvSpPr>
        <p:spPr>
          <a:xfrm>
            <a:off x="571472" y="2857496"/>
            <a:ext cx="3786214" cy="107157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dirty="0" smtClean="0">
                <a:solidFill>
                  <a:sysClr val="windowText" lastClr="000000"/>
                </a:solidFill>
              </a:rPr>
              <a:t>طبيعة علاقات العمل في المؤسسة الصناعية</a:t>
            </a:r>
            <a:endParaRPr lang="fr-FR" sz="2800" dirty="0">
              <a:solidFill>
                <a:sysClr val="windowText" lastClr="000000"/>
              </a:solidFill>
            </a:endParaRPr>
          </a:p>
        </p:txBody>
      </p:sp>
      <p:sp>
        <p:nvSpPr>
          <p:cNvPr id="9" name="Rectangle à coins arrondis 8"/>
          <p:cNvSpPr/>
          <p:nvPr/>
        </p:nvSpPr>
        <p:spPr>
          <a:xfrm>
            <a:off x="642910" y="4214818"/>
            <a:ext cx="3643338" cy="928694"/>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dirty="0" smtClean="0">
                <a:solidFill>
                  <a:sysClr val="windowText" lastClr="000000"/>
                </a:solidFill>
              </a:rPr>
              <a:t>الفئات المهنية المختلفة</a:t>
            </a:r>
            <a:endParaRPr lang="fr-FR" sz="2800" dirty="0">
              <a:solidFill>
                <a:sysClr val="windowText" lastClr="000000"/>
              </a:solidFill>
            </a:endParaRPr>
          </a:p>
        </p:txBody>
      </p:sp>
      <p:sp>
        <p:nvSpPr>
          <p:cNvPr id="10" name="Rectangle à coins arrondis 9"/>
          <p:cNvSpPr/>
          <p:nvPr/>
        </p:nvSpPr>
        <p:spPr>
          <a:xfrm>
            <a:off x="1000100" y="5357850"/>
            <a:ext cx="3000396" cy="857232"/>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dirty="0" smtClean="0">
                <a:solidFill>
                  <a:sysClr val="windowText" lastClr="000000"/>
                </a:solidFill>
              </a:rPr>
              <a:t>الصناعة والمجتمع</a:t>
            </a:r>
            <a:endParaRPr lang="fr-FR" sz="2800"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4286248" y="357166"/>
            <a:ext cx="4643470" cy="385765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600" dirty="0" smtClean="0"/>
              <a:t>ركز محتوى المقاييس على تمرير الفكر الاشتراكي من خلال التأكيد على النظرية الماركسية كنظرية أساسية في </a:t>
            </a:r>
            <a:r>
              <a:rPr lang="ar-DZ" sz="2600" dirty="0" err="1" smtClean="0"/>
              <a:t>السوسيولوجيا</a:t>
            </a:r>
            <a:r>
              <a:rPr lang="ar-DZ" sz="2600" dirty="0" smtClean="0"/>
              <a:t>. ويرجع هذا للخيار الاشتراكي الذي تبنته البلاد في تلك الفترة. وعليه تم التأكيد على المفاهيم الماركسية كأداة أساسية لتفكيك وفهم الواقع العمالي ( الاغتراب، علاقات الإنتاج، الصراع الطبقي....) </a:t>
            </a:r>
            <a:endParaRPr lang="fr-FR" sz="2600" dirty="0"/>
          </a:p>
        </p:txBody>
      </p:sp>
      <p:sp>
        <p:nvSpPr>
          <p:cNvPr id="5" name="Rectangle à coins arrondis 4"/>
          <p:cNvSpPr/>
          <p:nvPr/>
        </p:nvSpPr>
        <p:spPr>
          <a:xfrm>
            <a:off x="71406" y="428604"/>
            <a:ext cx="4000528" cy="378621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2600" dirty="0" smtClean="0"/>
              <a:t>وقد كان مقياس </a:t>
            </a:r>
            <a:r>
              <a:rPr lang="ar-DZ" sz="2600" dirty="0" err="1" smtClean="0"/>
              <a:t>سوسيولوجيا</a:t>
            </a:r>
            <a:r>
              <a:rPr lang="ar-DZ" sz="2600" dirty="0" smtClean="0"/>
              <a:t> التنمية مقياسا محوريا في برامج التكوين في هذا التخصص، وكان محتواه يدور حول التنمية في العالم الثالث، نظريات التبعية الاقتصادية، </a:t>
            </a:r>
            <a:r>
              <a:rPr lang="ar-DZ" sz="2600" dirty="0" err="1" smtClean="0"/>
              <a:t>كيفيات</a:t>
            </a:r>
            <a:r>
              <a:rPr lang="ar-DZ" sz="2600" dirty="0" smtClean="0"/>
              <a:t> بناء اقتصاد وطني ركيزته الصناعة وعى دور الجامعة في خدمة مسار التنمية</a:t>
            </a:r>
            <a:endParaRPr lang="fr-FR" sz="2600" dirty="0"/>
          </a:p>
        </p:txBody>
      </p:sp>
      <p:sp>
        <p:nvSpPr>
          <p:cNvPr id="6" name="Rectangle à coins arrondis 5"/>
          <p:cNvSpPr/>
          <p:nvPr/>
        </p:nvSpPr>
        <p:spPr>
          <a:xfrm>
            <a:off x="500034" y="4429132"/>
            <a:ext cx="8286808" cy="2214578"/>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dirty="0" smtClean="0">
                <a:solidFill>
                  <a:sysClr val="windowText" lastClr="000000"/>
                </a:solidFill>
              </a:rPr>
              <a:t>والملاحظ خلال فترة السبعينيات هو التأكيد على تدريس مقياس التسيير الاشتراكي للمؤسسات، يدور مضمونه حول قوانين ومراسيم التسيير الاشتراكي في الجزائر من أجل تهيئة الطالب لممارسة عمله تحت مظلة هذا التسيير بعد تخرجه</a:t>
            </a:r>
            <a:endParaRPr lang="fr-FR" sz="2800"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ox(in)">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strVal val="#ppt_w*0.70"/>
                                          </p:val>
                                        </p:tav>
                                        <p:tav tm="100000">
                                          <p:val>
                                            <p:strVal val="#ppt_w"/>
                                          </p:val>
                                        </p:tav>
                                      </p:tavLst>
                                    </p:anim>
                                    <p:anim calcmode="lin" valueType="num">
                                      <p:cBhvr>
                                        <p:cTn id="20" dur="1000" fill="hold"/>
                                        <p:tgtEl>
                                          <p:spTgt spid="6"/>
                                        </p:tgtEl>
                                        <p:attrNameLst>
                                          <p:attrName>ppt_h</p:attrName>
                                        </p:attrNameLst>
                                      </p:cBhvr>
                                      <p:tavLst>
                                        <p:tav tm="0">
                                          <p:val>
                                            <p:strVal val="#ppt_h"/>
                                          </p:val>
                                        </p:tav>
                                        <p:tav tm="100000">
                                          <p:val>
                                            <p:strVal val="#ppt_h"/>
                                          </p:val>
                                        </p:tav>
                                      </p:tavLst>
                                    </p:anim>
                                    <p:animEffect transition="in" filter="fade">
                                      <p:cBhvr>
                                        <p:cTn id="2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928662" y="285728"/>
            <a:ext cx="7929618" cy="350046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800" dirty="0" smtClean="0"/>
              <a:t>والأمر الذي جعل التخصص يعيش عصره الذهبي هو أن المؤسسات الصناعية قد فتحت أبوابها أمام </a:t>
            </a:r>
            <a:r>
              <a:rPr lang="ar-DZ" sz="2800" dirty="0" err="1" smtClean="0"/>
              <a:t>التربصات</a:t>
            </a:r>
            <a:r>
              <a:rPr lang="ar-DZ" sz="2800" dirty="0" smtClean="0"/>
              <a:t> الميدانية لطلبة علم الاجتماع لإجراء الدراسات الميدانية، وكان التربص الميداني مفروضا في برامج التكوين. وبذلك فقد كانت جل المقاربات المنهجية تركز على دراسة الحالة، أكثر من العمل المكتبي، وذلك باستخدام مكثف لأداتي الملاحظة بالمشاركة والمقابلات الميدانية.</a:t>
            </a:r>
            <a:endParaRPr lang="fr-FR" sz="2800" dirty="0"/>
          </a:p>
        </p:txBody>
      </p:sp>
      <p:sp>
        <p:nvSpPr>
          <p:cNvPr id="5" name="Rectangle 4"/>
          <p:cNvSpPr/>
          <p:nvPr/>
        </p:nvSpPr>
        <p:spPr>
          <a:xfrm>
            <a:off x="285720" y="4357694"/>
            <a:ext cx="6858048" cy="2000264"/>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rtl="1"/>
            <a:r>
              <a:rPr lang="ar-DZ" sz="2800" dirty="0" smtClean="0"/>
              <a:t>لكن هذا لا ينفي أن الهدف هو استخدام التخصص كأداة لتمرير إيديولوجية الدولة مشاريعها التنموية تحت شعر: خدمة التنمية الوطنية وحل مشكلات التصنيع وبناء الدولة الجزائرية انطلاقا من الصناعة.</a:t>
            </a:r>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57224" y="428604"/>
            <a:ext cx="7786742" cy="107157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rtl="1"/>
            <a:r>
              <a:rPr lang="ar-DZ" sz="2600" b="1" dirty="0" smtClean="0"/>
              <a:t>والملاحظ في هذه الفترة، تأثر</a:t>
            </a:r>
            <a:r>
              <a:rPr lang="ar-SA" sz="2600" b="1" dirty="0" smtClean="0"/>
              <a:t>علم اجتماع التنظيم في الجزائر </a:t>
            </a:r>
            <a:r>
              <a:rPr lang="ar-DZ" sz="2600" b="1" dirty="0" smtClean="0"/>
              <a:t>بالفكر الماركسي</a:t>
            </a:r>
            <a:endParaRPr lang="fr-FR" sz="2600" dirty="0"/>
          </a:p>
        </p:txBody>
      </p:sp>
      <p:sp>
        <p:nvSpPr>
          <p:cNvPr id="7" name="Rectangle 6"/>
          <p:cNvSpPr/>
          <p:nvPr/>
        </p:nvSpPr>
        <p:spPr>
          <a:xfrm>
            <a:off x="4643438" y="3571876"/>
            <a:ext cx="4071966" cy="135732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dirty="0" smtClean="0"/>
              <a:t>ولعل هذا يرجع لعدة عوامل أهمها:</a:t>
            </a:r>
            <a:endParaRPr lang="fr-FR" sz="2800" dirty="0"/>
          </a:p>
        </p:txBody>
      </p:sp>
      <p:sp>
        <p:nvSpPr>
          <p:cNvPr id="8" name="Rectangle 7"/>
          <p:cNvSpPr/>
          <p:nvPr/>
        </p:nvSpPr>
        <p:spPr>
          <a:xfrm>
            <a:off x="500034" y="2214554"/>
            <a:ext cx="3571900" cy="8572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800" dirty="0" smtClean="0"/>
              <a:t>الخيار التنموي للدولة</a:t>
            </a:r>
            <a:endParaRPr lang="fr-FR" sz="2800" dirty="0"/>
          </a:p>
        </p:txBody>
      </p:sp>
      <p:sp>
        <p:nvSpPr>
          <p:cNvPr id="9" name="Rectangle 8"/>
          <p:cNvSpPr/>
          <p:nvPr/>
        </p:nvSpPr>
        <p:spPr>
          <a:xfrm>
            <a:off x="428596" y="5214950"/>
            <a:ext cx="3571900" cy="8572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800" dirty="0" smtClean="0"/>
              <a:t>الإصلاح الجامعي 1971</a:t>
            </a:r>
            <a:endParaRPr lang="fr-FR" sz="2800" dirty="0"/>
          </a:p>
        </p:txBody>
      </p:sp>
      <p:sp>
        <p:nvSpPr>
          <p:cNvPr id="10" name="Rectangle 9"/>
          <p:cNvSpPr/>
          <p:nvPr/>
        </p:nvSpPr>
        <p:spPr>
          <a:xfrm>
            <a:off x="428596" y="3714752"/>
            <a:ext cx="3571900" cy="8572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800" dirty="0" smtClean="0"/>
              <a:t>تأثير الأساتذة </a:t>
            </a:r>
            <a:r>
              <a:rPr lang="ar-DZ" sz="2800" dirty="0" err="1" smtClean="0"/>
              <a:t>المؤطرين</a:t>
            </a:r>
            <a:endParaRPr lang="fr-FR" sz="2800"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0"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edge">
                                      <p:cBhvr>
                                        <p:cTn id="14" dur="20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429388" y="357166"/>
            <a:ext cx="2500330" cy="785818"/>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rtl="1"/>
            <a:r>
              <a:rPr lang="ar-DZ" sz="2600" b="1" dirty="0" smtClean="0">
                <a:solidFill>
                  <a:sysClr val="windowText" lastClr="000000"/>
                </a:solidFill>
              </a:rPr>
              <a:t>الخيار التنموي</a:t>
            </a:r>
            <a:endParaRPr lang="fr-FR" sz="2600" b="1" dirty="0">
              <a:solidFill>
                <a:sysClr val="windowText" lastClr="000000"/>
              </a:solidFill>
            </a:endParaRPr>
          </a:p>
        </p:txBody>
      </p:sp>
      <p:sp>
        <p:nvSpPr>
          <p:cNvPr id="5" name="Rectangle 4"/>
          <p:cNvSpPr/>
          <p:nvPr/>
        </p:nvSpPr>
        <p:spPr>
          <a:xfrm>
            <a:off x="3428992" y="357166"/>
            <a:ext cx="2500330" cy="785818"/>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rtl="1"/>
            <a:r>
              <a:rPr lang="ar-DZ" sz="2800" b="1" dirty="0" smtClean="0">
                <a:solidFill>
                  <a:sysClr val="windowText" lastClr="000000"/>
                </a:solidFill>
              </a:rPr>
              <a:t>إصلاح 1971</a:t>
            </a:r>
            <a:endParaRPr lang="fr-FR" sz="2800" b="1" dirty="0">
              <a:solidFill>
                <a:sysClr val="windowText" lastClr="000000"/>
              </a:solidFill>
            </a:endParaRPr>
          </a:p>
        </p:txBody>
      </p:sp>
      <p:sp>
        <p:nvSpPr>
          <p:cNvPr id="6" name="Rectangle 5"/>
          <p:cNvSpPr/>
          <p:nvPr/>
        </p:nvSpPr>
        <p:spPr>
          <a:xfrm>
            <a:off x="214282" y="357166"/>
            <a:ext cx="2500330" cy="785818"/>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rtl="1"/>
            <a:r>
              <a:rPr lang="ar-DZ" sz="2600" b="1" dirty="0" smtClean="0">
                <a:solidFill>
                  <a:sysClr val="windowText" lastClr="000000"/>
                </a:solidFill>
              </a:rPr>
              <a:t>تأثير </a:t>
            </a:r>
            <a:r>
              <a:rPr lang="ar-DZ" sz="2600" b="1" dirty="0" err="1" smtClean="0">
                <a:solidFill>
                  <a:sysClr val="windowText" lastClr="000000"/>
                </a:solidFill>
              </a:rPr>
              <a:t>المؤطرين</a:t>
            </a:r>
            <a:endParaRPr lang="fr-FR" sz="2600" b="1" dirty="0">
              <a:solidFill>
                <a:sysClr val="windowText" lastClr="000000"/>
              </a:solidFill>
            </a:endParaRPr>
          </a:p>
        </p:txBody>
      </p:sp>
      <p:sp>
        <p:nvSpPr>
          <p:cNvPr id="7" name="Rectangle 6"/>
          <p:cNvSpPr/>
          <p:nvPr/>
        </p:nvSpPr>
        <p:spPr>
          <a:xfrm>
            <a:off x="6357950" y="1571612"/>
            <a:ext cx="2500330" cy="371477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800" dirty="0" smtClean="0"/>
              <a:t>نصت خيارات الدولة بعد الاستقلال على أن الاشتراكية هي الخيار الذي تبنته الدولة الجزائرية والذي لن تتراجع عنه</a:t>
            </a:r>
            <a:r>
              <a:rPr lang="ar-DZ" dirty="0" smtClean="0"/>
              <a:t>، </a:t>
            </a:r>
            <a:endParaRPr lang="fr-FR" dirty="0"/>
          </a:p>
        </p:txBody>
      </p:sp>
      <p:sp>
        <p:nvSpPr>
          <p:cNvPr id="8" name="Rectangle 7"/>
          <p:cNvSpPr/>
          <p:nvPr/>
        </p:nvSpPr>
        <p:spPr>
          <a:xfrm>
            <a:off x="3357554" y="1571612"/>
            <a:ext cx="2500330" cy="371477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800" dirty="0" smtClean="0"/>
              <a:t>إلزامية </a:t>
            </a:r>
            <a:r>
              <a:rPr lang="ar-DZ" sz="2800" dirty="0" err="1" smtClean="0"/>
              <a:t>التربصات</a:t>
            </a:r>
            <a:r>
              <a:rPr lang="ar-DZ" sz="2800" dirty="0" smtClean="0"/>
              <a:t> الميدانية لأي عمل بحثي، وهو ما يربط بين المشايع البحثية من جهة، ومشاريع التنمية من جهة أخرى</a:t>
            </a:r>
            <a:endParaRPr lang="fr-FR" sz="2800" dirty="0"/>
          </a:p>
        </p:txBody>
      </p:sp>
      <p:sp>
        <p:nvSpPr>
          <p:cNvPr id="9" name="Rectangle 8"/>
          <p:cNvSpPr/>
          <p:nvPr/>
        </p:nvSpPr>
        <p:spPr>
          <a:xfrm>
            <a:off x="214282" y="1571612"/>
            <a:ext cx="2571768" cy="371477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800" dirty="0" smtClean="0"/>
              <a:t>للخروج من حالة الفراغ </a:t>
            </a:r>
            <a:r>
              <a:rPr lang="ar-DZ" sz="2800" dirty="0" err="1" smtClean="0"/>
              <a:t>البيداغوجي</a:t>
            </a:r>
            <a:r>
              <a:rPr lang="ar-DZ" sz="2800" dirty="0" smtClean="0"/>
              <a:t> استعانت الجزائر بأساتذة كان معظمهم من إيديولوجية اشتراكية، عملوا على نقلها عن طريق محاضراتهم وأبحاثهم</a:t>
            </a:r>
            <a:endParaRPr lang="fr-FR" sz="2800" dirty="0"/>
          </a:p>
        </p:txBody>
      </p:sp>
      <p:sp>
        <p:nvSpPr>
          <p:cNvPr id="12" name="Ellipse 11"/>
          <p:cNvSpPr/>
          <p:nvPr/>
        </p:nvSpPr>
        <p:spPr>
          <a:xfrm>
            <a:off x="3929058" y="5500702"/>
            <a:ext cx="5214974" cy="128586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DZ" sz="2600" b="1" dirty="0" smtClean="0"/>
              <a:t>والنتيجة أن جعلت الجامعة وسيلة يتم من خلالها تمرير الفكر الاشتراكي</a:t>
            </a:r>
            <a:endParaRPr lang="fr-FR" sz="2600" b="1" dirty="0" smtClean="0"/>
          </a:p>
        </p:txBody>
      </p:sp>
      <p:sp>
        <p:nvSpPr>
          <p:cNvPr id="10" name="Rectangle à coins arrondis 9"/>
          <p:cNvSpPr/>
          <p:nvPr/>
        </p:nvSpPr>
        <p:spPr>
          <a:xfrm>
            <a:off x="71406" y="5429264"/>
            <a:ext cx="3786214" cy="1357298"/>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600" dirty="0" smtClean="0"/>
              <a:t>ويظهر تأثير الفكر الماركسي على العمل البحثي في هذا التخصص، من خلال:</a:t>
            </a:r>
            <a:endParaRPr lang="fr-FR" sz="26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heckerboard(across)">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ox(i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heckerboard(across)">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ox(in)">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0"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edge">
                                      <p:cBhvr>
                                        <p:cTn id="4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2"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857488" y="142852"/>
            <a:ext cx="6000792" cy="221457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600" dirty="0" smtClean="0"/>
              <a:t>كانت أبحاث ما قبل السبعينيات تهتم </a:t>
            </a:r>
            <a:r>
              <a:rPr lang="ar-SA" sz="2600" dirty="0" smtClean="0"/>
              <a:t>العوامل الثقافية أو الدينية</a:t>
            </a:r>
            <a:r>
              <a:rPr lang="ar-DZ" sz="2600" dirty="0" smtClean="0"/>
              <a:t> لفهم وتفسير الظواهر الاجتماعية، لكن في مرحلة السبعينات صارت التفسيرات تقوم على منطلقات ماركسية تعطي الأولوية لوسائل </a:t>
            </a:r>
            <a:r>
              <a:rPr lang="ar-DZ" sz="2600" dirty="0" err="1" smtClean="0"/>
              <a:t>الانتاج</a:t>
            </a:r>
            <a:r>
              <a:rPr lang="ar-DZ" sz="2600" dirty="0" smtClean="0"/>
              <a:t>، وطبيعة الملكية، علاقات الإنتاج.... </a:t>
            </a:r>
            <a:r>
              <a:rPr lang="ar-DZ" dirty="0" smtClean="0"/>
              <a:t> </a:t>
            </a:r>
          </a:p>
        </p:txBody>
      </p:sp>
      <p:sp>
        <p:nvSpPr>
          <p:cNvPr id="8" name="Rectangle à coins arrondis 7"/>
          <p:cNvSpPr/>
          <p:nvPr/>
        </p:nvSpPr>
        <p:spPr>
          <a:xfrm>
            <a:off x="1643042" y="2500306"/>
            <a:ext cx="2857520" cy="100013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800" dirty="0" smtClean="0"/>
              <a:t>ربط التغير الاجتماعي بتغير في البنية التحتية</a:t>
            </a:r>
            <a:endParaRPr lang="fr-FR" sz="2800" dirty="0"/>
          </a:p>
        </p:txBody>
      </p:sp>
      <p:sp>
        <p:nvSpPr>
          <p:cNvPr id="10" name="Rectangle à coins arrondis 9"/>
          <p:cNvSpPr/>
          <p:nvPr/>
        </p:nvSpPr>
        <p:spPr>
          <a:xfrm>
            <a:off x="5929322" y="2500306"/>
            <a:ext cx="3000396" cy="100013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800" dirty="0" smtClean="0"/>
              <a:t>الانطلاق من الحتمية الاقتصادية</a:t>
            </a:r>
            <a:endParaRPr lang="fr-FR" sz="2800" dirty="0"/>
          </a:p>
        </p:txBody>
      </p:sp>
      <p:sp>
        <p:nvSpPr>
          <p:cNvPr id="12" name="Pentagone 11"/>
          <p:cNvSpPr/>
          <p:nvPr/>
        </p:nvSpPr>
        <p:spPr>
          <a:xfrm>
            <a:off x="285720" y="714356"/>
            <a:ext cx="2500330" cy="1071570"/>
          </a:xfrm>
          <a:prstGeom prst="homePlat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b="1" dirty="0" smtClean="0"/>
              <a:t>الفرضيات البحثية</a:t>
            </a:r>
            <a:endParaRPr lang="fr-FR" sz="2800" b="1" dirty="0"/>
          </a:p>
        </p:txBody>
      </p:sp>
      <p:sp>
        <p:nvSpPr>
          <p:cNvPr id="14" name="Pentagone 13"/>
          <p:cNvSpPr/>
          <p:nvPr/>
        </p:nvSpPr>
        <p:spPr>
          <a:xfrm>
            <a:off x="285720" y="4786322"/>
            <a:ext cx="2286016" cy="1000132"/>
          </a:xfrm>
          <a:prstGeom prst="homePlat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600" b="1" dirty="0" smtClean="0"/>
              <a:t>المفاهيم المستخدمة</a:t>
            </a:r>
            <a:endParaRPr lang="fr-FR" sz="2600" b="1" dirty="0"/>
          </a:p>
        </p:txBody>
      </p:sp>
      <p:sp>
        <p:nvSpPr>
          <p:cNvPr id="15" name="Rectangle 14"/>
          <p:cNvSpPr/>
          <p:nvPr/>
        </p:nvSpPr>
        <p:spPr>
          <a:xfrm>
            <a:off x="2571736" y="3857628"/>
            <a:ext cx="6215106" cy="278608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600" dirty="0" smtClean="0"/>
              <a:t>كانت المفاهيم المستخدمة قبل السبعينيات مفاهيم تؤسس لمجتمع عانى من الاستعمار، والتفكك، وجلها مفاهيم تدور في مضمار التكيف والبناء والتأسيس والتشييد، الصدمة الثقافية.... لكن المنظومة الاشتراكية أبانت عن استبدال هذه المفاهيم بمفاهيم ماركسية مثل: قوى الإنتاج، علاقات الإنتاج، العامل، الطبقة العاملة، اغتراب العامل</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edge">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checkerboard(across)">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checkerboard(across)">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checkerboard(across)">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2" grpId="0" animBg="1"/>
      <p:bldP spid="14"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857488" y="142852"/>
            <a:ext cx="6000792" cy="307183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800" dirty="0" smtClean="0"/>
              <a:t>بعد أن كانت تهتم بالصدمة الثقافية ومشكلات الانتقال من الريف </a:t>
            </a:r>
            <a:r>
              <a:rPr lang="ar-DZ" sz="2800" dirty="0" err="1" smtClean="0"/>
              <a:t>الفلاحي</a:t>
            </a:r>
            <a:r>
              <a:rPr lang="ar-DZ" sz="2800" dirty="0" smtClean="0"/>
              <a:t> إلى المدينة الصناعية، وأزمة الفلاح – العامل أصبحت تظهر مواضيع أكثر ميلا للفكر الماركسي: الوعي العمال، النقابات، حوادث العمل، التسيير الاشتراكي والعدالة الاجتماعية، التنمية الاجتماعية...</a:t>
            </a:r>
          </a:p>
        </p:txBody>
      </p:sp>
      <p:sp>
        <p:nvSpPr>
          <p:cNvPr id="12" name="Pentagone 11"/>
          <p:cNvSpPr/>
          <p:nvPr/>
        </p:nvSpPr>
        <p:spPr>
          <a:xfrm>
            <a:off x="285720" y="714356"/>
            <a:ext cx="2500330" cy="1071570"/>
          </a:xfrm>
          <a:prstGeom prst="homePlat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b="1" dirty="0" smtClean="0"/>
              <a:t>مواضيع البحث</a:t>
            </a:r>
            <a:endParaRPr lang="fr-FR" sz="2800" b="1" dirty="0"/>
          </a:p>
        </p:txBody>
      </p:sp>
      <p:sp>
        <p:nvSpPr>
          <p:cNvPr id="9" name="Flèche vers le bas 8"/>
          <p:cNvSpPr/>
          <p:nvPr/>
        </p:nvSpPr>
        <p:spPr>
          <a:xfrm>
            <a:off x="5143504" y="3286124"/>
            <a:ext cx="928694" cy="1214446"/>
          </a:xfrm>
          <a:prstGeom prst="downArrow">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fr-FR" b="1" spc="30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101600">
                  <a:schemeClr val="accent1">
                    <a:satMod val="175000"/>
                    <a:alpha val="40000"/>
                  </a:schemeClr>
                </a:glow>
              </a:effectLst>
            </a:endParaRPr>
          </a:p>
        </p:txBody>
      </p:sp>
      <p:sp>
        <p:nvSpPr>
          <p:cNvPr id="11" name="Rectangle à coins arrondis 10"/>
          <p:cNvSpPr/>
          <p:nvPr/>
        </p:nvSpPr>
        <p:spPr>
          <a:xfrm>
            <a:off x="285720" y="4500570"/>
            <a:ext cx="6215106" cy="192882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800" b="1" dirty="0" smtClean="0"/>
              <a:t>وعليه، يمكن وصف </a:t>
            </a:r>
            <a:r>
              <a:rPr lang="ar-DZ" sz="2800" b="1" dirty="0" err="1" smtClean="0"/>
              <a:t>سوسيولوجيا</a:t>
            </a:r>
            <a:r>
              <a:rPr lang="ar-DZ" sz="2800" b="1" dirty="0" smtClean="0"/>
              <a:t> التنظيمات في هذه المرحلة بكونها </a:t>
            </a:r>
            <a:r>
              <a:rPr lang="ar-DZ" sz="2800" b="1" dirty="0" err="1" smtClean="0"/>
              <a:t>سوسيولوجيا</a:t>
            </a:r>
            <a:r>
              <a:rPr lang="ar-DZ" sz="2800" b="1" dirty="0" smtClean="0"/>
              <a:t> ملتزمة بأطروحات الدولة، وما تمليه السياسة.</a:t>
            </a:r>
            <a:endParaRPr lang="fr-FR" sz="28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edge">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1000" fill="hold"/>
                                        <p:tgtEl>
                                          <p:spTgt spid="9"/>
                                        </p:tgtEl>
                                        <p:attrNameLst>
                                          <p:attrName>ppt_w</p:attrName>
                                        </p:attrNameLst>
                                      </p:cBhvr>
                                      <p:tavLst>
                                        <p:tav tm="0">
                                          <p:val>
                                            <p:strVal val="#ppt_w*0.70"/>
                                          </p:val>
                                        </p:tav>
                                        <p:tav tm="100000">
                                          <p:val>
                                            <p:strVal val="#ppt_w"/>
                                          </p:val>
                                        </p:tav>
                                      </p:tavLst>
                                    </p:anim>
                                    <p:anim calcmode="lin" valueType="num">
                                      <p:cBhvr>
                                        <p:cTn id="19" dur="1000" fill="hold"/>
                                        <p:tgtEl>
                                          <p:spTgt spid="9"/>
                                        </p:tgtEl>
                                        <p:attrNameLst>
                                          <p:attrName>ppt_h</p:attrName>
                                        </p:attrNameLst>
                                      </p:cBhvr>
                                      <p:tavLst>
                                        <p:tav tm="0">
                                          <p:val>
                                            <p:strVal val="#ppt_h"/>
                                          </p:val>
                                        </p:tav>
                                        <p:tav tm="100000">
                                          <p:val>
                                            <p:strVal val="#ppt_h"/>
                                          </p:val>
                                        </p:tav>
                                      </p:tavLst>
                                    </p:anim>
                                    <p:animEffect transition="in" filter="fade">
                                      <p:cBhvr>
                                        <p:cTn id="20" dur="10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ox(in)">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9"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57158" y="571480"/>
            <a:ext cx="8215370" cy="328614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3000" dirty="0" smtClean="0"/>
              <a:t>وما ميز برامج التكوين في التخصص هو  تبنيها للأطروحات النظرية الغربية، </a:t>
            </a:r>
            <a:r>
              <a:rPr lang="ar-DZ" sz="3000" dirty="0" err="1" smtClean="0"/>
              <a:t>التايلورية</a:t>
            </a:r>
            <a:r>
              <a:rPr lang="ar-DZ" sz="3000" dirty="0" smtClean="0"/>
              <a:t>، </a:t>
            </a:r>
            <a:r>
              <a:rPr lang="ar-DZ" sz="3000" dirty="0" err="1" smtClean="0"/>
              <a:t>الفوردية</a:t>
            </a:r>
            <a:r>
              <a:rPr lang="ar-DZ" sz="3000" dirty="0" smtClean="0"/>
              <a:t>، مدرسة التكوين الإداري النموذج المثالي البيروقراطي، مدرسة العلاقات الإنسانية.</a:t>
            </a:r>
          </a:p>
          <a:p>
            <a:pPr algn="ctr" rtl="1"/>
            <a:r>
              <a:rPr lang="ar-DZ" sz="3000" dirty="0" smtClean="0"/>
              <a:t>وهي أطروحات صيغت لقراءة مجتمعات تختلف تاريخيا، اجتماعيا، ثقافيا... عن المجتمع الجزائر. </a:t>
            </a:r>
          </a:p>
        </p:txBody>
      </p:sp>
      <p:sp>
        <p:nvSpPr>
          <p:cNvPr id="4" name="Rectangle 3"/>
          <p:cNvSpPr/>
          <p:nvPr/>
        </p:nvSpPr>
        <p:spPr>
          <a:xfrm>
            <a:off x="1785918" y="4071942"/>
            <a:ext cx="5572164" cy="207170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800" dirty="0" smtClean="0"/>
              <a:t>وبذلك، فقد افتقرت البرامج إلى المحتوى الذي يدرس واقع التنظيم والعمل بالجزائر، وكانت مضامين التكوين تدور حول واقع العمل الغربي.</a:t>
            </a:r>
          </a:p>
          <a:p>
            <a:pPr algn="ct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7158" y="1857364"/>
            <a:ext cx="8429716" cy="300039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smtClean="0"/>
              <a:t>ضمن هذه الأعمال، تساءل الباحثون أمثال </a:t>
            </a:r>
            <a:r>
              <a:rPr lang="ar-DZ" sz="2800" b="1" dirty="0" smtClean="0"/>
              <a:t>علي الكنز، جمال </a:t>
            </a:r>
            <a:r>
              <a:rPr lang="ar-DZ" sz="2800" b="1" dirty="0" err="1" smtClean="0"/>
              <a:t>غريد</a:t>
            </a:r>
            <a:r>
              <a:rPr lang="ar-DZ" sz="2800" b="1" dirty="0" smtClean="0"/>
              <a:t>، سعيد شيخي</a:t>
            </a:r>
            <a:r>
              <a:rPr lang="ar-DZ" sz="2800" dirty="0" smtClean="0"/>
              <a:t> عن المفارقة بين العامل الصناعي والفلاح الذي أقحم في الصناعة رغم افتقاره لمتطلبات العمل الصناعي، وعن قدرة هذا الفلاح على المشاركة في مجالس العمال التي يؤسس ها  التسيير الاشتراكي، ناهيك عن مظاهر مقاومته للثقافة </a:t>
            </a:r>
            <a:r>
              <a:rPr lang="ar-DZ" sz="2800" dirty="0" err="1" smtClean="0"/>
              <a:t>المصنعية</a:t>
            </a:r>
            <a:r>
              <a:rPr lang="ar-DZ" sz="2800" dirty="0" smtClean="0"/>
              <a:t>، وكذا عن قدرة المصنع على  تحديث المجتمع.... مستخدمين المقاربة </a:t>
            </a:r>
            <a:r>
              <a:rPr lang="ar-DZ" sz="2800" dirty="0" err="1" smtClean="0"/>
              <a:t>السوسيوثقافية</a:t>
            </a:r>
            <a:endParaRPr lang="fr-FR" sz="2800" dirty="0"/>
          </a:p>
        </p:txBody>
      </p:sp>
      <p:sp>
        <p:nvSpPr>
          <p:cNvPr id="6" name="Rectangle 5"/>
          <p:cNvSpPr/>
          <p:nvPr/>
        </p:nvSpPr>
        <p:spPr>
          <a:xfrm>
            <a:off x="928662" y="714356"/>
            <a:ext cx="7358114" cy="85725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t>في نهاية السبعينات، كانت هناك بعض الأعمال البحثية لتقييم التسيير الاشتراكية وعلاقة الصناعة بالمجتمع:</a:t>
            </a:r>
            <a:endParaRPr lang="fr-FR" sz="2800" dirty="0"/>
          </a:p>
        </p:txBody>
      </p:sp>
      <p:sp>
        <p:nvSpPr>
          <p:cNvPr id="5" name="Rectangle 4"/>
          <p:cNvSpPr/>
          <p:nvPr/>
        </p:nvSpPr>
        <p:spPr>
          <a:xfrm>
            <a:off x="428596" y="5286388"/>
            <a:ext cx="8358246" cy="1357322"/>
          </a:xfrm>
          <a:prstGeom prst="rect">
            <a:avLst/>
          </a:prstGeom>
          <a:solidFill>
            <a:schemeClr val="accent2">
              <a:lumMod val="20000"/>
              <a:lumOff val="80000"/>
            </a:schemeClr>
          </a:solidFill>
        </p:spPr>
        <p:style>
          <a:lnRef idx="1">
            <a:schemeClr val="accent2"/>
          </a:lnRef>
          <a:fillRef idx="3">
            <a:schemeClr val="accent2"/>
          </a:fillRef>
          <a:effectRef idx="2">
            <a:schemeClr val="accent2"/>
          </a:effectRef>
          <a:fontRef idx="minor">
            <a:schemeClr val="lt1"/>
          </a:fontRef>
        </p:style>
        <p:txBody>
          <a:bodyPr rtlCol="0" anchor="ctr"/>
          <a:lstStyle/>
          <a:p>
            <a:pPr algn="ctr"/>
            <a:r>
              <a:rPr lang="ar-DZ" sz="2600" dirty="0" smtClean="0">
                <a:solidFill>
                  <a:sysClr val="windowText" lastClr="000000"/>
                </a:solidFill>
              </a:rPr>
              <a:t>للتعرف على بعض المقاربات النظرية المستخدمة من السبعينات وحتى 2021 في هذا التخصص، راجع </a:t>
            </a:r>
            <a:r>
              <a:rPr lang="ar-DZ" sz="2600" dirty="0" smtClean="0">
                <a:solidFill>
                  <a:sysClr val="windowText" lastClr="000000"/>
                </a:solidFill>
              </a:rPr>
              <a:t>مقال: </a:t>
            </a:r>
            <a:r>
              <a:rPr lang="ar-DZ" sz="2600" dirty="0" err="1" smtClean="0">
                <a:solidFill>
                  <a:sysClr val="windowText" lastClr="000000"/>
                </a:solidFill>
              </a:rPr>
              <a:t>بوبهزيز</a:t>
            </a:r>
            <a:r>
              <a:rPr lang="ar-DZ" sz="2600" dirty="0" smtClean="0">
                <a:solidFill>
                  <a:sysClr val="windowText" lastClr="000000"/>
                </a:solidFill>
              </a:rPr>
              <a:t> عزيزة </a:t>
            </a:r>
            <a:r>
              <a:rPr lang="ar-DZ" sz="2600" dirty="0" err="1" smtClean="0">
                <a:solidFill>
                  <a:sysClr val="windowText" lastClr="000000"/>
                </a:solidFill>
              </a:rPr>
              <a:t>وزرزوني</a:t>
            </a:r>
            <a:r>
              <a:rPr lang="ar-DZ" sz="2600" dirty="0" smtClean="0">
                <a:solidFill>
                  <a:sysClr val="windowText" lastClr="000000"/>
                </a:solidFill>
              </a:rPr>
              <a:t> جهيدة، الثقافة التنظيمية في </a:t>
            </a:r>
            <a:r>
              <a:rPr lang="ar-DZ" sz="2600" dirty="0" err="1" smtClean="0">
                <a:solidFill>
                  <a:sysClr val="windowText" lastClr="000000"/>
                </a:solidFill>
              </a:rPr>
              <a:t>سوسيولوجيا</a:t>
            </a:r>
            <a:r>
              <a:rPr lang="ar-DZ" sz="2600" dirty="0" smtClean="0">
                <a:solidFill>
                  <a:sysClr val="windowText" lastClr="000000"/>
                </a:solidFill>
              </a:rPr>
              <a:t> التنظيم والعمل في الجزائر: دراسة النشأة والتطور</a:t>
            </a:r>
            <a:endParaRPr lang="fr-FR" sz="2600"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strVal val="#ppt_w*0.70"/>
                                          </p:val>
                                        </p:tav>
                                        <p:tav tm="100000">
                                          <p:val>
                                            <p:strVal val="#ppt_w"/>
                                          </p:val>
                                        </p:tav>
                                      </p:tavLst>
                                    </p:anim>
                                    <p:anim calcmode="lin" valueType="num">
                                      <p:cBhvr>
                                        <p:cTn id="13" dur="1000" fill="hold"/>
                                        <p:tgtEl>
                                          <p:spTgt spid="4"/>
                                        </p:tgtEl>
                                        <p:attrNameLst>
                                          <p:attrName>ppt_h</p:attrName>
                                        </p:attrNameLst>
                                      </p:cBhvr>
                                      <p:tavLst>
                                        <p:tav tm="0">
                                          <p:val>
                                            <p:strVal val="#ppt_h"/>
                                          </p:val>
                                        </p:tav>
                                        <p:tav tm="100000">
                                          <p:val>
                                            <p:strVal val="#ppt_h"/>
                                          </p:val>
                                        </p:tav>
                                      </p:tavLst>
                                    </p:anim>
                                    <p:animEffect transition="in" filter="fade">
                                      <p:cBhvr>
                                        <p:cTn id="14" dur="1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strVal val="#ppt_w*0.70"/>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Effect transition="in" filter="fade">
                                      <p:cBhvr>
                                        <p:cTn id="2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14348" y="571480"/>
            <a:ext cx="7786742" cy="35719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800" dirty="0" smtClean="0"/>
              <a:t>لقد نشأ تخصص علم اجتماع التنظيم والعمل نتاجا لحالة الطوارئ التي عاشتها الجزائر، فراهنت الدولة عليه كوسيلة لإنجاح مخططات التنمية  وهو ما منحه بريقاً وزخماً هائلاً في السبعينيات، وهذا الرهان جعله تخصصاً شديد التأثر بالتقلبات السياسية للدولة، وهو ما ظهر جلياً في مطلع الثمانينيات عند تخلي الدولة عن النهج الاشتراكي، حيث صار التخصص يعيش أزمة واضحة. </a:t>
            </a:r>
            <a:endParaRPr lang="fr-FR" sz="2800" dirty="0"/>
          </a:p>
        </p:txBody>
      </p:sp>
      <p:sp>
        <p:nvSpPr>
          <p:cNvPr id="5" name="Rectangle à coins arrondis 4"/>
          <p:cNvSpPr/>
          <p:nvPr/>
        </p:nvSpPr>
        <p:spPr>
          <a:xfrm>
            <a:off x="1285852" y="4786322"/>
            <a:ext cx="5643602" cy="100013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ar-DZ" sz="2800" b="1" dirty="0" smtClean="0"/>
              <a:t>علم اجتماع التنظيم والعمل خلال الثمانينات</a:t>
            </a:r>
            <a:endParaRPr lang="fr-FR"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edg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1472" y="571480"/>
            <a:ext cx="8143932" cy="221457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t>حيث تراجعت مكانة علم الاجتماع  عموما في الثمانينات مقارنة مع مكانته في السبعينات. ونتاجا للتغيرات المجتمعية التي واجهتها الجزائر في مطلع الثمانينات، صار التوجه أكثر نحو العلوم الاقتصادية والتقنية، وبدا علم الاجتماع علما غير مرغوب فيه، لأنه لم يمكن من الوصول إلى التنمية المنشودة</a:t>
            </a:r>
            <a:endParaRPr lang="fr-FR" sz="2800" dirty="0"/>
          </a:p>
        </p:txBody>
      </p:sp>
      <p:sp>
        <p:nvSpPr>
          <p:cNvPr id="5" name="Rectangle 4"/>
          <p:cNvSpPr/>
          <p:nvPr/>
        </p:nvSpPr>
        <p:spPr>
          <a:xfrm>
            <a:off x="5072066" y="3071810"/>
            <a:ext cx="3357586" cy="78581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rtl="1"/>
            <a:r>
              <a:rPr lang="ar-DZ" sz="2800" dirty="0" smtClean="0"/>
              <a:t>يقول </a:t>
            </a:r>
            <a:r>
              <a:rPr lang="ar-DZ" sz="2800" dirty="0" err="1" smtClean="0"/>
              <a:t>العياشي</a:t>
            </a:r>
            <a:r>
              <a:rPr lang="ar-DZ" sz="2800" dirty="0" smtClean="0"/>
              <a:t> عنصر: </a:t>
            </a:r>
            <a:endParaRPr lang="fr-FR" sz="2800" dirty="0"/>
          </a:p>
        </p:txBody>
      </p:sp>
      <p:sp>
        <p:nvSpPr>
          <p:cNvPr id="6" name="Rectangle 5"/>
          <p:cNvSpPr/>
          <p:nvPr/>
        </p:nvSpPr>
        <p:spPr>
          <a:xfrm>
            <a:off x="714348" y="4143380"/>
            <a:ext cx="7858180" cy="221457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dirty="0" smtClean="0"/>
              <a:t>إن الموقف السلبي تجاه علم الاجتماع بدا واضحا من خلال الخارطة الجامعية التي تم اعتمادها سنة 1984 ، أين تم التخطيط لاختزال معاهد العلوم الاجتماعية، وعلم الاجتماع خصوصا، ومضاعفة المعاهد المتخصصة للعلوم التطبيقية</a:t>
            </a:r>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ox(in)">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29256" y="500042"/>
            <a:ext cx="3500462" cy="5929354"/>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rtl="1"/>
            <a:r>
              <a:rPr lang="ar-DZ" sz="2600" dirty="0" smtClean="0"/>
              <a:t>شهدت هذه الفترة تحولا جذريا في الخيارات الإيديولوجية للدولة  فتم التخلي شيئا فشيئا عن النهج الاشتراكي والتوجه نحو إعادة هيكلة المؤسسات الاقتصادية للتمكن من تسييرها بكفاءة أكبر. وهو ما أثر في تخصص علم اجتماع التنظيم بالتخلي عن الأطروحات الماركسية واستبدالها بأطروحات أكثر </a:t>
            </a:r>
            <a:r>
              <a:rPr lang="ar-DZ" sz="2600" dirty="0" err="1" smtClean="0"/>
              <a:t>ملاءمة</a:t>
            </a:r>
            <a:r>
              <a:rPr lang="ar-DZ" sz="2600" dirty="0" smtClean="0"/>
              <a:t> للواقع الاجتماعي والاقتصادي خلال هذه الفترة.</a:t>
            </a:r>
            <a:endParaRPr lang="fr-FR" sz="2600" dirty="0"/>
          </a:p>
        </p:txBody>
      </p:sp>
      <p:sp>
        <p:nvSpPr>
          <p:cNvPr id="5" name="Rectangle 4"/>
          <p:cNvSpPr/>
          <p:nvPr/>
        </p:nvSpPr>
        <p:spPr>
          <a:xfrm>
            <a:off x="500034" y="571480"/>
            <a:ext cx="3786214" cy="585791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2600" dirty="0" smtClean="0"/>
              <a:t>فبرزت المقاربة الوظيفية، والتركيز على أعمال </a:t>
            </a:r>
            <a:r>
              <a:rPr lang="ar-DZ" sz="2600" dirty="0" err="1" smtClean="0"/>
              <a:t>دوركايم</a:t>
            </a:r>
            <a:r>
              <a:rPr lang="ar-DZ" sz="2600" dirty="0" smtClean="0"/>
              <a:t>، فيبر، </a:t>
            </a:r>
            <a:r>
              <a:rPr lang="ar-DZ" sz="2600" dirty="0" err="1" smtClean="0"/>
              <a:t>بارسونز</a:t>
            </a:r>
            <a:r>
              <a:rPr lang="ar-DZ" sz="2600" dirty="0" smtClean="0"/>
              <a:t>... لتمرير فكرة </a:t>
            </a:r>
            <a:r>
              <a:rPr lang="ar-DZ" sz="2600" smtClean="0"/>
              <a:t>الاستقرار والتوازن </a:t>
            </a:r>
            <a:r>
              <a:rPr lang="ar-DZ" sz="2600" dirty="0" smtClean="0"/>
              <a:t>التي كانت منشودة في هذه الفترة. وعجت المقاييس بمحتوى البنائية الوظيفية، وهي المقاربة التي صارت مهيمنة على الأبحاث العلمية والأطروحات الأكاديمية في تك الفترة. ناهيك عن تدريس مقاييس مثل: إدارة المستخدمين من حيث التوظيف والأجور والترقية، وهو المقياس الذي ألغى مقياس التسيير </a:t>
            </a:r>
            <a:r>
              <a:rPr lang="ar-DZ" sz="2600" dirty="0" err="1" smtClean="0"/>
              <a:t>الإشتراكي</a:t>
            </a:r>
            <a:r>
              <a:rPr lang="ar-DZ" sz="2600" dirty="0" smtClean="0"/>
              <a:t> للمؤسسات</a:t>
            </a:r>
            <a:endParaRPr lang="fr-FR" sz="2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edg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4357686" y="285728"/>
            <a:ext cx="4643470" cy="192882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t>كما أدمج مقياس علم نفس العمل للتعرف على المناخ الملائم للعمل، وتأكيد دور القيادة في التسيير، والتكيف العمالي</a:t>
            </a:r>
            <a:endParaRPr lang="fr-FR" sz="2800" dirty="0"/>
          </a:p>
        </p:txBody>
      </p:sp>
      <p:sp>
        <p:nvSpPr>
          <p:cNvPr id="5" name="Rectangle à coins arrondis 4"/>
          <p:cNvSpPr/>
          <p:nvPr/>
        </p:nvSpPr>
        <p:spPr>
          <a:xfrm>
            <a:off x="214282" y="1785926"/>
            <a:ext cx="5357850" cy="250033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rtl="1"/>
            <a:r>
              <a:rPr lang="ar-DZ" sz="2800" dirty="0" smtClean="0"/>
              <a:t>تميزت هذه الفترة بالتراجع عن إلزامية التربص الميداني، وتم التوجه بدلا عنه إلى الأعمال التطبيقية والموجهة، وقد وسمت هذه الفترة بفترة </a:t>
            </a:r>
            <a:r>
              <a:rPr lang="ar-DZ" sz="2800" dirty="0" err="1" smtClean="0"/>
              <a:t>الإنفصال</a:t>
            </a:r>
            <a:r>
              <a:rPr lang="ar-DZ" sz="2800" dirty="0" smtClean="0"/>
              <a:t> بين البحث السوسيولوجي وواقع الصناعة والعمل</a:t>
            </a:r>
            <a:endParaRPr lang="fr-FR" sz="2800" dirty="0"/>
          </a:p>
        </p:txBody>
      </p:sp>
      <p:sp>
        <p:nvSpPr>
          <p:cNvPr id="6" name="Rectangle à coins arrondis 5"/>
          <p:cNvSpPr/>
          <p:nvPr/>
        </p:nvSpPr>
        <p:spPr>
          <a:xfrm>
            <a:off x="5929322" y="2714620"/>
            <a:ext cx="3000396" cy="142876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dirty="0" smtClean="0"/>
              <a:t>دارت مواضيع البحث في الثمانيات في معظمها حول:</a:t>
            </a:r>
            <a:endParaRPr lang="fr-FR" sz="2800" dirty="0"/>
          </a:p>
        </p:txBody>
      </p:sp>
      <p:sp>
        <p:nvSpPr>
          <p:cNvPr id="7" name="Rectangle à coins arrondis 6"/>
          <p:cNvSpPr/>
          <p:nvPr/>
        </p:nvSpPr>
        <p:spPr>
          <a:xfrm>
            <a:off x="1000100" y="4357694"/>
            <a:ext cx="7643866" cy="114300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t>الرضا الوظيفي، الروح المعنوية، الولاء التنظيمي، حوادث العمل، البيروقراطية الإدارية، ضعف الإنتاجية، نزاعات العمل....</a:t>
            </a:r>
            <a:endParaRPr lang="fr-FR" sz="2800" dirty="0"/>
          </a:p>
        </p:txBody>
      </p:sp>
      <p:sp>
        <p:nvSpPr>
          <p:cNvPr id="8" name="Rectangle 7"/>
          <p:cNvSpPr/>
          <p:nvPr/>
        </p:nvSpPr>
        <p:spPr>
          <a:xfrm>
            <a:off x="500034" y="5643578"/>
            <a:ext cx="8215370" cy="100013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700" dirty="0" smtClean="0"/>
              <a:t>كما تميزت منهجية البحوث بتراجع ملحوظ لمنهج دراسة الحالة وهيمنة المنهج الوصفي، وصارت الأداة الأساسية للأعمال البحثية هي الاستمارة.</a:t>
            </a:r>
            <a:endParaRPr lang="fr-FR" sz="27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checkerboard(across)">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edge">
                                      <p:cBhvr>
                                        <p:cTn id="2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1472" y="142852"/>
            <a:ext cx="2643206" cy="928694"/>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ar-DZ" sz="2800" b="1" dirty="0" smtClean="0"/>
              <a:t>في التسعينيات</a:t>
            </a:r>
            <a:endParaRPr lang="fr-FR" sz="2800" b="1" dirty="0"/>
          </a:p>
        </p:txBody>
      </p:sp>
      <p:sp>
        <p:nvSpPr>
          <p:cNvPr id="5" name="Rectangle 4"/>
          <p:cNvSpPr/>
          <p:nvPr/>
        </p:nvSpPr>
        <p:spPr>
          <a:xfrm>
            <a:off x="3428992" y="71414"/>
            <a:ext cx="5429288" cy="171451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600" dirty="0" smtClean="0">
                <a:solidFill>
                  <a:sysClr val="windowText" lastClr="000000"/>
                </a:solidFill>
              </a:rPr>
              <a:t>شهدت هذه الفترة مرحلة صعبة من الناحية الأمنية، والاقتصادية، فتدخل صندوق النقد الدولي في رسم السياسة الاقتصادية في الجزائر بشكل صارم، فرض غلق المؤسسات العمومية وتسريح العمال</a:t>
            </a:r>
            <a:endParaRPr lang="fr-FR" sz="2600" dirty="0">
              <a:solidFill>
                <a:sysClr val="windowText" lastClr="000000"/>
              </a:solidFill>
            </a:endParaRPr>
          </a:p>
        </p:txBody>
      </p:sp>
      <p:sp>
        <p:nvSpPr>
          <p:cNvPr id="6" name="Rectangle 5"/>
          <p:cNvSpPr/>
          <p:nvPr/>
        </p:nvSpPr>
        <p:spPr>
          <a:xfrm>
            <a:off x="214282" y="1142984"/>
            <a:ext cx="2928958" cy="321471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2700" dirty="0" smtClean="0"/>
              <a:t>وهو الوضع الذي أثر على الجامعة الجزائرية عموما، وعلى تخصص علم اجتماع التنظيم والعمل بشكل خاص، ولعل أهم ملامح هذا التغير هي:</a:t>
            </a:r>
            <a:endParaRPr lang="fr-FR" sz="2700" dirty="0"/>
          </a:p>
        </p:txBody>
      </p:sp>
      <p:sp>
        <p:nvSpPr>
          <p:cNvPr id="7" name="Rectangle à coins arrondis 6"/>
          <p:cNvSpPr/>
          <p:nvPr/>
        </p:nvSpPr>
        <p:spPr>
          <a:xfrm>
            <a:off x="3357554" y="2000240"/>
            <a:ext cx="5572164" cy="250033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600" dirty="0" smtClean="0"/>
              <a:t>العودة إلى حالة تشبه وضع الطوارئ، والمعاناة من </a:t>
            </a:r>
            <a:r>
              <a:rPr lang="ar-DZ" sz="2600" dirty="0" err="1" smtClean="0"/>
              <a:t>الشغور</a:t>
            </a:r>
            <a:r>
              <a:rPr lang="ar-DZ" sz="2600" dirty="0" smtClean="0"/>
              <a:t>، بعد هجرة العديد من الأساتذة المختصين أمثال  علي الكنز،عنصر </a:t>
            </a:r>
            <a:r>
              <a:rPr lang="ar-DZ" sz="2600" dirty="0" err="1" smtClean="0"/>
              <a:t>العياشي</a:t>
            </a:r>
            <a:r>
              <a:rPr lang="ar-DZ" sz="2600" dirty="0" smtClean="0"/>
              <a:t>، سعيد  شيخي واستهداف بعضهم أمثال </a:t>
            </a:r>
            <a:r>
              <a:rPr lang="ar-DZ" sz="2600" dirty="0" err="1" smtClean="0"/>
              <a:t>جيلالي</a:t>
            </a:r>
            <a:r>
              <a:rPr lang="ar-DZ" sz="2600" dirty="0" smtClean="0"/>
              <a:t> </a:t>
            </a:r>
            <a:r>
              <a:rPr lang="ar-DZ" sz="2600" dirty="0" err="1" smtClean="0"/>
              <a:t>الياس</a:t>
            </a:r>
            <a:r>
              <a:rPr lang="ar-DZ" sz="2600" dirty="0" smtClean="0"/>
              <a:t> ومحمد </a:t>
            </a:r>
            <a:r>
              <a:rPr lang="ar-DZ" sz="2600" dirty="0" err="1" smtClean="0"/>
              <a:t>بوخبزة</a:t>
            </a:r>
            <a:r>
              <a:rPr lang="ar-DZ" sz="2600" dirty="0" smtClean="0"/>
              <a:t>... وهو ما أوجد فراغا أكاديميا أثر على نوعية التكوين</a:t>
            </a:r>
            <a:endParaRPr lang="fr-FR" sz="2600" dirty="0"/>
          </a:p>
        </p:txBody>
      </p:sp>
      <p:sp>
        <p:nvSpPr>
          <p:cNvPr id="8" name="Rectangle à coins arrondis 7"/>
          <p:cNvSpPr/>
          <p:nvPr/>
        </p:nvSpPr>
        <p:spPr>
          <a:xfrm>
            <a:off x="357158" y="4572008"/>
            <a:ext cx="8786842" cy="2214554"/>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1"/>
            <a:r>
              <a:rPr lang="ar-DZ" sz="2600" dirty="0" smtClean="0">
                <a:solidFill>
                  <a:sysClr val="windowText" lastClr="000000"/>
                </a:solidFill>
              </a:rPr>
              <a:t>الفراغ المعرفي وعجز البرامج التكوينية ومحتوياتها عن قراءة الواقع الاجتماعي الجديد، حيث أن إعادة الهيكلة، التسريح، </a:t>
            </a:r>
            <a:r>
              <a:rPr lang="ar-DZ" sz="2600" dirty="0" err="1" smtClean="0">
                <a:solidFill>
                  <a:sysClr val="windowText" lastClr="000000"/>
                </a:solidFill>
              </a:rPr>
              <a:t>الخوصصة</a:t>
            </a:r>
            <a:r>
              <a:rPr lang="ar-DZ" sz="2600" dirty="0" smtClean="0">
                <a:solidFill>
                  <a:sysClr val="windowText" lastClr="000000"/>
                </a:solidFill>
              </a:rPr>
              <a:t>، الأزمة العمالية، العنف في بيئة العمل،... تعد مواضيع غريبة عن البيئة الجزائرية من جهة، وعن المقاربات النظرية المعروفة من جهة أخرى ( الثمانينات بنائية وظيفية تؤسس للاستقرار) وهو ما أبان عجز التخصص عن مقارعة هذه المواضيع</a:t>
            </a:r>
            <a:endParaRPr lang="fr-FR" sz="2600"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strVal val="#ppt_w*0.7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edge">
                                      <p:cBhvr>
                                        <p:cTn id="21" dur="20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ox(in)">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checkerboard(across)">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5720" y="500042"/>
            <a:ext cx="8429684" cy="5143536"/>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ysClr val="windowText" lastClr="000000"/>
                </a:solidFill>
              </a:rPr>
              <a:t>ولم تعد ممارسة البحث الميداني أمرا ممكنا مع تردي الوضع الأمني، فتحولت الأبحاث بصورة شبه كاملة إلى أعمال مكتبية، نظرية، لا تقارع الميدان إلا نادرا. وهو ما كرس الاعتماد </a:t>
            </a:r>
            <a:r>
              <a:rPr lang="ar-DZ" sz="2800" dirty="0" err="1" smtClean="0">
                <a:solidFill>
                  <a:sysClr val="windowText" lastClr="000000"/>
                </a:solidFill>
              </a:rPr>
              <a:t>اللامتناهي</a:t>
            </a:r>
            <a:r>
              <a:rPr lang="ar-DZ" sz="2800" dirty="0">
                <a:solidFill>
                  <a:sysClr val="windowText" lastClr="000000"/>
                </a:solidFill>
              </a:rPr>
              <a:t> </a:t>
            </a:r>
            <a:r>
              <a:rPr lang="ar-DZ" sz="2800" dirty="0" smtClean="0">
                <a:solidFill>
                  <a:sysClr val="windowText" lastClr="000000"/>
                </a:solidFill>
              </a:rPr>
              <a:t>تحليل </a:t>
            </a:r>
            <a:r>
              <a:rPr lang="ar-DZ" sz="2800" dirty="0" smtClean="0">
                <a:solidFill>
                  <a:sysClr val="windowText" lastClr="000000"/>
                </a:solidFill>
              </a:rPr>
              <a:t>المضمون والمنهج التاريخي.</a:t>
            </a:r>
          </a:p>
          <a:p>
            <a:pPr algn="ctr" rtl="1"/>
            <a:r>
              <a:rPr lang="ar-DZ" sz="2800" dirty="0" smtClean="0">
                <a:solidFill>
                  <a:sysClr val="windowText" lastClr="000000"/>
                </a:solidFill>
              </a:rPr>
              <a:t>وكان مصدر البيانات في عمومه هو التقارير والوثائق والإحصائيات التي ينشرها الديوان الوطني للإحصاء، وبعض وثائق المؤسسات المفلسة... وبالنسبة للأبحاث التي تمكنت من مقارعة الميدان، فإن الأداة المستخدمة كانت </a:t>
            </a:r>
            <a:r>
              <a:rPr lang="ar-DZ" sz="2800" dirty="0" err="1" smtClean="0">
                <a:solidFill>
                  <a:sysClr val="windowText" lastClr="000000"/>
                </a:solidFill>
              </a:rPr>
              <a:t>الإستمارة</a:t>
            </a:r>
            <a:r>
              <a:rPr lang="ar-DZ" sz="2800" dirty="0" smtClean="0">
                <a:solidFill>
                  <a:sysClr val="windowText" lastClr="000000"/>
                </a:solidFill>
              </a:rPr>
              <a:t> المغلقة خوفا من الخوض في مسائل تمس بالأمن والسياسة.</a:t>
            </a:r>
          </a:p>
          <a:p>
            <a:pPr algn="ctr" rtl="1"/>
            <a:r>
              <a:rPr lang="ar-DZ" sz="2800" dirty="0" smtClean="0">
                <a:solidFill>
                  <a:sysClr val="windowText" lastClr="000000"/>
                </a:solidFill>
              </a:rPr>
              <a:t> وهو ما عمق الهوة بين البحث السوسيولوجي في هذا التخصص والواقع الاجتماعي</a:t>
            </a:r>
            <a:endParaRPr lang="fr-FR" sz="2800"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214282" y="500042"/>
            <a:ext cx="8501122" cy="4857784"/>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rtl="1"/>
            <a:r>
              <a:rPr lang="ar-DZ" sz="2800" dirty="0" smtClean="0"/>
              <a:t>حتى نهاية التسعينات، كان نظام التدريس الكلاسيكي يسمح بدراسة تخصص علم اجتماع العمل / التنظيم/ التنظيم والعمل بداية من السنة الثالثة ليسانس، وكانت المقاييس سنوية. وأهم المقاييس التي يدرسها الطالب في السنتين الثالثة والرابعة ليسانس: التنظيم الحديث للمؤسسة، علم اجتماع العمل، تنمية الموارد البشرية، اقتصاد العمل، علم النفس الاجتماعي للعمل، التحليل السوسيولوجي للمؤسسة الجزائرية، قانون وتشريعات العمل، التحليل السوسيولوجي للحركات العمالية، ملتقى التدريب على البحث.</a:t>
            </a:r>
          </a:p>
          <a:p>
            <a:pPr algn="ctr" rtl="1"/>
            <a:r>
              <a:rPr lang="ar-DZ" sz="2800" dirty="0" smtClean="0"/>
              <a:t>مع ملاحظة عدم التطابق في تسمية التخصص وفي برامج تدريسه بين الجامعات </a:t>
            </a:r>
            <a:r>
              <a:rPr lang="ar-DZ" sz="2800" dirty="0" err="1" smtClean="0"/>
              <a:t>المخلتفة</a:t>
            </a:r>
            <a:r>
              <a:rPr lang="ar-DZ" sz="2800" dirty="0" smtClean="0"/>
              <a:t>.</a:t>
            </a:r>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85852" y="285728"/>
            <a:ext cx="7358114" cy="285752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solidFill>
                  <a:sysClr val="windowText" lastClr="000000"/>
                </a:solidFill>
              </a:rPr>
              <a:t>وانتقل الاهتمام البحثي من دراسة الرضا الوظيفي والروح المعنوية وحوادث العمل... وغيرها من المواضيع التي كانت سائدة في فترة الثمانينات، إلى التركيز ( ولو نظريا ) على الضغوط المهنية، التسريح الجماعي للعمال، </a:t>
            </a:r>
            <a:r>
              <a:rPr lang="ar-DZ" sz="2800" dirty="0" err="1" smtClean="0">
                <a:solidFill>
                  <a:sysClr val="windowText" lastClr="000000"/>
                </a:solidFill>
              </a:rPr>
              <a:t>الخوصصة</a:t>
            </a:r>
            <a:r>
              <a:rPr lang="ar-DZ" sz="2800" dirty="0" smtClean="0">
                <a:solidFill>
                  <a:sysClr val="windowText" lastClr="000000"/>
                </a:solidFill>
              </a:rPr>
              <a:t>، البطالة، الاقتصاد الموازي، ... وكل ما له علاقة بالآثار الاجتماعية للأزمة.</a:t>
            </a:r>
            <a:endParaRPr lang="fr-FR" sz="2800" dirty="0">
              <a:solidFill>
                <a:sysClr val="windowText" lastClr="000000"/>
              </a:solidFill>
            </a:endParaRPr>
          </a:p>
        </p:txBody>
      </p:sp>
      <p:sp>
        <p:nvSpPr>
          <p:cNvPr id="5" name="Rectangle 4"/>
          <p:cNvSpPr/>
          <p:nvPr/>
        </p:nvSpPr>
        <p:spPr>
          <a:xfrm>
            <a:off x="500034" y="3571876"/>
            <a:ext cx="7215238" cy="207170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rtl="1"/>
            <a:r>
              <a:rPr lang="ar-DZ" sz="2800" dirty="0" smtClean="0"/>
              <a:t>ظلت معاناة هذا التخصص قائمة حتى نهاية التسعينات، وبداية مرحلة الانفراج، وبدأت ملامح التوجه نحو الفكر الليبرالي الجديد تلوح في المجتمع الجزائري مصطحبة معها تغيرات على جميع الأصعدة</a:t>
            </a:r>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edg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3643306" y="71414"/>
            <a:ext cx="5000660" cy="857256"/>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b="1" dirty="0" smtClean="0">
                <a:solidFill>
                  <a:sysClr val="windowText" lastClr="000000"/>
                </a:solidFill>
              </a:rPr>
              <a:t>مطلع الألفية الثانية والتوجه نحو </a:t>
            </a:r>
            <a:r>
              <a:rPr lang="ar-DZ" sz="2800" b="1" dirty="0" err="1" smtClean="0">
                <a:solidFill>
                  <a:sysClr val="windowText" lastClr="000000"/>
                </a:solidFill>
              </a:rPr>
              <a:t>ل</a:t>
            </a:r>
            <a:r>
              <a:rPr lang="ar-DZ" sz="2800" b="1" dirty="0" smtClean="0">
                <a:solidFill>
                  <a:sysClr val="windowText" lastClr="000000"/>
                </a:solidFill>
              </a:rPr>
              <a:t>. م. د</a:t>
            </a:r>
            <a:endParaRPr lang="fr-FR" sz="2800" b="1" dirty="0">
              <a:solidFill>
                <a:sysClr val="windowText" lastClr="000000"/>
              </a:solidFill>
            </a:endParaRPr>
          </a:p>
        </p:txBody>
      </p:sp>
      <p:sp>
        <p:nvSpPr>
          <p:cNvPr id="3" name="Rectangle 2"/>
          <p:cNvSpPr/>
          <p:nvPr/>
        </p:nvSpPr>
        <p:spPr>
          <a:xfrm>
            <a:off x="285720" y="1071546"/>
            <a:ext cx="8572560" cy="314327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rtl="1"/>
            <a:r>
              <a:rPr lang="ar-DZ" sz="2800" dirty="0" smtClean="0"/>
              <a:t>لاحظ صناع القرار انفصال برامج التكوين عن احتياجات المجتمع، وسوق العمل بالخصوص، كما أقروا أن نظام التكوين الكلاسيكي في الجامعة يواجه انسدادا كبيرا بسبب طول فترة التكوين ( 4+ 2+ ...) فقرروا استبدال نظام التكوين بآخر أكثر مرونة واستجابة لمتطلبات سوق العمل  - من وجهة نظرهم- وهو نظام </a:t>
            </a:r>
            <a:r>
              <a:rPr lang="ar-DZ" sz="2800" dirty="0" err="1" smtClean="0"/>
              <a:t>ل</a:t>
            </a:r>
            <a:r>
              <a:rPr lang="ar-DZ" sz="2800" dirty="0" smtClean="0"/>
              <a:t>. م. د الذي بدأ تدريجيا في 2004، ليتم تعميمه سنة 2008 وهو ما أحدث تغيرات جذرية في مسار التكوين في علم اجتماع التنظيم والعمل، منها: </a:t>
            </a:r>
            <a:endParaRPr lang="fr-FR" sz="2800" dirty="0"/>
          </a:p>
        </p:txBody>
      </p:sp>
      <p:sp>
        <p:nvSpPr>
          <p:cNvPr id="5" name="Rectangle à coins arrondis 4"/>
          <p:cNvSpPr/>
          <p:nvPr/>
        </p:nvSpPr>
        <p:spPr>
          <a:xfrm>
            <a:off x="4643438" y="5286388"/>
            <a:ext cx="3929090" cy="1500198"/>
          </a:xfrm>
          <a:prstGeom prst="round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rtl="1"/>
            <a:r>
              <a:rPr lang="ar-DZ" sz="2800" dirty="0" smtClean="0">
                <a:solidFill>
                  <a:sysClr val="windowText" lastClr="000000"/>
                </a:solidFill>
              </a:rPr>
              <a:t>فتح مسارات تكوين مهنية تتيح تخريج إطارات تقنية قادرة على الاندماج المباشر في سوق العمل</a:t>
            </a:r>
            <a:endParaRPr lang="fr-FR" sz="2800" dirty="0">
              <a:solidFill>
                <a:sysClr val="windowText" lastClr="000000"/>
              </a:solidFill>
            </a:endParaRPr>
          </a:p>
        </p:txBody>
      </p:sp>
      <p:sp>
        <p:nvSpPr>
          <p:cNvPr id="6" name="Rectangle à coins arrondis 5"/>
          <p:cNvSpPr/>
          <p:nvPr/>
        </p:nvSpPr>
        <p:spPr>
          <a:xfrm>
            <a:off x="428596" y="5357826"/>
            <a:ext cx="3929090" cy="142876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rtl="1"/>
            <a:r>
              <a:rPr lang="ar-DZ" sz="2800" dirty="0" smtClean="0">
                <a:solidFill>
                  <a:sysClr val="windowText" lastClr="000000"/>
                </a:solidFill>
              </a:rPr>
              <a:t>التأكيد على التربص الميداني كشرط لازم لاستيفاء متطلبات التكوين</a:t>
            </a:r>
            <a:endParaRPr lang="fr-FR" sz="2800" dirty="0">
              <a:solidFill>
                <a:sysClr val="windowText" lastClr="000000"/>
              </a:solidFill>
            </a:endParaRPr>
          </a:p>
        </p:txBody>
      </p:sp>
      <p:sp>
        <p:nvSpPr>
          <p:cNvPr id="7" name="Rectangle 6"/>
          <p:cNvSpPr/>
          <p:nvPr/>
        </p:nvSpPr>
        <p:spPr>
          <a:xfrm>
            <a:off x="1571604" y="4286256"/>
            <a:ext cx="6000792" cy="92869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2800" dirty="0" smtClean="0"/>
              <a:t>حذف التخصص في السنة الثالثة، وإقراره بداية من السنة الأولى </a:t>
            </a:r>
            <a:r>
              <a:rPr lang="ar-DZ" sz="2800" dirty="0" err="1" smtClean="0"/>
              <a:t>ماستر</a:t>
            </a:r>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0.70"/>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0"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edge">
                                      <p:cBhvr>
                                        <p:cTn id="19" dur="2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0"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edge">
                                      <p:cBhvr>
                                        <p:cTn id="24" dur="20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0"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edge">
                                      <p:cBhvr>
                                        <p:cTn id="2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6"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2928926" y="357166"/>
            <a:ext cx="5715040" cy="1285884"/>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rtl="1"/>
            <a:r>
              <a:rPr lang="ar-DZ" sz="2800" dirty="0" smtClean="0"/>
              <a:t>العمل بنظام السداسيات في التدريس، وتخفيض الحجم الساعي المقرر لتدريس كل مقياس </a:t>
            </a:r>
            <a:endParaRPr lang="fr-FR" sz="2800" dirty="0"/>
          </a:p>
        </p:txBody>
      </p:sp>
      <p:sp>
        <p:nvSpPr>
          <p:cNvPr id="5" name="Rectangle à coins arrondis 4"/>
          <p:cNvSpPr/>
          <p:nvPr/>
        </p:nvSpPr>
        <p:spPr>
          <a:xfrm>
            <a:off x="571472" y="1857364"/>
            <a:ext cx="8072494" cy="178595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2800" dirty="0" smtClean="0"/>
              <a:t>تعويض المقاييس الكلاسيكية بمقاييس أكثر استجابة لتغيرات المحيط: سوق العمل، </a:t>
            </a:r>
            <a:r>
              <a:rPr lang="ar-DZ" sz="2800" dirty="0" err="1" smtClean="0"/>
              <a:t>المقاولاتية</a:t>
            </a:r>
            <a:r>
              <a:rPr lang="ar-DZ" sz="2800" dirty="0" smtClean="0"/>
              <a:t>، المؤسسات الصغيرة والمتوسطة، </a:t>
            </a:r>
            <a:r>
              <a:rPr lang="ar-DZ" sz="2800" dirty="0" err="1" smtClean="0"/>
              <a:t>الحوكمة</a:t>
            </a:r>
            <a:r>
              <a:rPr lang="ar-DZ" sz="2800" dirty="0" smtClean="0"/>
              <a:t>، العولمة وثقافة المؤسسة، </a:t>
            </a:r>
            <a:r>
              <a:rPr lang="ar-DZ" sz="2800" dirty="0" err="1" smtClean="0"/>
              <a:t>سوسيولوجيا</a:t>
            </a:r>
            <a:r>
              <a:rPr lang="ar-DZ" sz="2800" dirty="0" smtClean="0"/>
              <a:t> المخاطر الصناعية...</a:t>
            </a:r>
            <a:endParaRPr lang="fr-FR" sz="2800" dirty="0"/>
          </a:p>
        </p:txBody>
      </p:sp>
      <p:sp>
        <p:nvSpPr>
          <p:cNvPr id="6" name="Rectangle à coins arrondis 5"/>
          <p:cNvSpPr/>
          <p:nvPr/>
        </p:nvSpPr>
        <p:spPr>
          <a:xfrm>
            <a:off x="1285852" y="4000504"/>
            <a:ext cx="6858048" cy="235745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rtl="1"/>
            <a:r>
              <a:rPr lang="ar-DZ" sz="2800" dirty="0" smtClean="0"/>
              <a:t>والملاحظ في بدايات تطبيق هذا النظام وجود اختلاف واضح بين الجامعات في محتوى التكوين والمقاييس المدرسة، وهذا حتى 2016، أين تم توحيد عروض التكوين التي تتعرض كل فترة للتعديل حسب احتياجات المحيط  - حسب من يعدلها- </a:t>
            </a:r>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strVal val="#ppt_w*0.70"/>
                                          </p:val>
                                        </p:tav>
                                        <p:tav tm="100000">
                                          <p:val>
                                            <p:strVal val="#ppt_w"/>
                                          </p:val>
                                        </p:tav>
                                      </p:tavLst>
                                    </p:anim>
                                    <p:anim calcmode="lin" valueType="num">
                                      <p:cBhvr>
                                        <p:cTn id="20" dur="1000" fill="hold"/>
                                        <p:tgtEl>
                                          <p:spTgt spid="6"/>
                                        </p:tgtEl>
                                        <p:attrNameLst>
                                          <p:attrName>ppt_h</p:attrName>
                                        </p:attrNameLst>
                                      </p:cBhvr>
                                      <p:tavLst>
                                        <p:tav tm="0">
                                          <p:val>
                                            <p:strVal val="#ppt_h"/>
                                          </p:val>
                                        </p:tav>
                                        <p:tav tm="100000">
                                          <p:val>
                                            <p:strVal val="#ppt_h"/>
                                          </p:val>
                                        </p:tav>
                                      </p:tavLst>
                                    </p:anim>
                                    <p:animEffect transition="in" filter="fade">
                                      <p:cBhvr>
                                        <p:cTn id="2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1142976" y="500042"/>
            <a:ext cx="7500990" cy="164307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2800" dirty="0" smtClean="0"/>
              <a:t>وبالنسبة للمقاربات المنهجية المعتمدة، فيلاحظ تحرر الباحث </a:t>
            </a:r>
            <a:r>
              <a:rPr lang="ar-DZ" sz="2800" dirty="0" err="1" smtClean="0"/>
              <a:t>وانعتاقه</a:t>
            </a:r>
            <a:r>
              <a:rPr lang="ar-DZ" sz="2800" dirty="0" smtClean="0"/>
              <a:t> من التبعية لنموذج واحد، حيث تتعدد المقاربات والأطروحات النظرية ومناهج البحث وأدواته.</a:t>
            </a:r>
            <a:endParaRPr lang="fr-FR" sz="2800" dirty="0"/>
          </a:p>
        </p:txBody>
      </p:sp>
      <p:sp>
        <p:nvSpPr>
          <p:cNvPr id="5" name="Rectangle à coins arrondis 4"/>
          <p:cNvSpPr/>
          <p:nvPr/>
        </p:nvSpPr>
        <p:spPr>
          <a:xfrm>
            <a:off x="1714480" y="2643182"/>
            <a:ext cx="6215106" cy="2428892"/>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800" dirty="0" smtClean="0"/>
              <a:t>لكن الملاحظة التي يجب الإشارة لها هي أن التخصص كان ولا يزال تابعا للنموذج الغربي في مفاهيمه وأدواته التحليلية وأطره النظرية، وهو ما يجعل منه تخصصا بعيدا عن دوره الحقيقي في التعامل مع الواقع الاجتماعي الجزائري</a:t>
            </a:r>
            <a:endParaRPr lang="fr-FR" sz="2800" dirty="0"/>
          </a:p>
        </p:txBody>
      </p:sp>
      <p:sp>
        <p:nvSpPr>
          <p:cNvPr id="6" name="Rectangle à coins arrondis 5"/>
          <p:cNvSpPr/>
          <p:nvPr/>
        </p:nvSpPr>
        <p:spPr>
          <a:xfrm>
            <a:off x="1000100" y="5286388"/>
            <a:ext cx="6000792" cy="107157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1"/>
            <a:r>
              <a:rPr lang="ar-DZ" sz="2800" dirty="0" smtClean="0">
                <a:solidFill>
                  <a:sysClr val="windowText" lastClr="000000"/>
                </a:solidFill>
              </a:rPr>
              <a:t>إضافة إلى غياب الطلب الحقيقي على خريجي هذا التخصص، ما يجعله حبيس أسوار الجامعة</a:t>
            </a:r>
            <a:endParaRPr lang="fr-FR" sz="2800"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edge">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85918" y="285728"/>
            <a:ext cx="5786478" cy="1000132"/>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b="1" dirty="0" smtClean="0">
                <a:solidFill>
                  <a:sysClr val="windowText" lastClr="000000"/>
                </a:solidFill>
              </a:rPr>
              <a:t>أهم المواضيع في تخصص علم اجتماع التنظيم والعمل</a:t>
            </a:r>
            <a:endParaRPr lang="fr-FR" sz="2800" b="1" dirty="0">
              <a:solidFill>
                <a:sysClr val="windowText" lastClr="000000"/>
              </a:solidFill>
            </a:endParaRPr>
          </a:p>
        </p:txBody>
      </p:sp>
      <p:sp>
        <p:nvSpPr>
          <p:cNvPr id="3" name="Rectangle 2"/>
          <p:cNvSpPr/>
          <p:nvPr/>
        </p:nvSpPr>
        <p:spPr>
          <a:xfrm>
            <a:off x="4929190" y="1785926"/>
            <a:ext cx="3714776" cy="4572032"/>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800" b="1" dirty="0" smtClean="0"/>
              <a:t>في السبعينات: </a:t>
            </a:r>
          </a:p>
          <a:p>
            <a:pPr algn="ctr" rtl="1"/>
            <a:r>
              <a:rPr lang="ar-DZ" sz="2800" dirty="0" smtClean="0"/>
              <a:t>التسيير الاشتراكي</a:t>
            </a:r>
          </a:p>
          <a:p>
            <a:pPr algn="ctr" rtl="1"/>
            <a:r>
              <a:rPr lang="ar-DZ" sz="2800" dirty="0" smtClean="0"/>
              <a:t>العامل الصناعي والعامل </a:t>
            </a:r>
            <a:r>
              <a:rPr lang="ar-DZ" sz="2800" dirty="0" err="1" smtClean="0"/>
              <a:t>الفلاحي</a:t>
            </a:r>
            <a:endParaRPr lang="ar-DZ" sz="2800" dirty="0" smtClean="0"/>
          </a:p>
          <a:p>
            <a:pPr algn="ctr" rtl="1"/>
            <a:r>
              <a:rPr lang="ar-DZ" sz="2800" dirty="0" smtClean="0"/>
              <a:t>تكيف العامل في المصنع</a:t>
            </a:r>
          </a:p>
          <a:p>
            <a:pPr algn="ctr" rtl="1"/>
            <a:r>
              <a:rPr lang="ar-DZ" sz="2800" dirty="0" smtClean="0"/>
              <a:t>علاقات العمل</a:t>
            </a:r>
          </a:p>
          <a:p>
            <a:pPr algn="ctr" rtl="1"/>
            <a:r>
              <a:rPr lang="ar-DZ" sz="2800" dirty="0" smtClean="0"/>
              <a:t>الوعي العمالي</a:t>
            </a:r>
          </a:p>
          <a:p>
            <a:pPr algn="ctr" rtl="1"/>
            <a:r>
              <a:rPr lang="ar-DZ" sz="2800" dirty="0" smtClean="0"/>
              <a:t>الصناعة والمجتمع</a:t>
            </a:r>
          </a:p>
          <a:p>
            <a:pPr algn="ctr" rtl="1"/>
            <a:endParaRPr lang="ar-DZ" dirty="0" smtClean="0"/>
          </a:p>
          <a:p>
            <a:pPr algn="ctr" rtl="1"/>
            <a:endParaRPr lang="fr-FR" dirty="0"/>
          </a:p>
        </p:txBody>
      </p:sp>
      <p:sp>
        <p:nvSpPr>
          <p:cNvPr id="5" name="Rectangle 4"/>
          <p:cNvSpPr/>
          <p:nvPr/>
        </p:nvSpPr>
        <p:spPr>
          <a:xfrm>
            <a:off x="642910" y="1857364"/>
            <a:ext cx="3357586" cy="4429156"/>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rtl="1"/>
            <a:r>
              <a:rPr lang="ar-DZ" sz="2800" b="1" dirty="0" smtClean="0"/>
              <a:t>في الثمانينات:</a:t>
            </a:r>
          </a:p>
          <a:p>
            <a:pPr algn="ctr" rtl="1"/>
            <a:r>
              <a:rPr lang="ar-DZ" sz="2800" dirty="0" smtClean="0"/>
              <a:t>إعادة الهيكلة</a:t>
            </a:r>
          </a:p>
          <a:p>
            <a:pPr algn="ctr" rtl="1"/>
            <a:r>
              <a:rPr lang="ar-DZ" sz="2800" dirty="0" smtClean="0"/>
              <a:t>تسريح العمال</a:t>
            </a:r>
          </a:p>
          <a:p>
            <a:pPr algn="ctr" rtl="1"/>
            <a:r>
              <a:rPr lang="ar-DZ" sz="2800" dirty="0" smtClean="0"/>
              <a:t>الانفتاح</a:t>
            </a:r>
          </a:p>
          <a:p>
            <a:pPr algn="ctr" rtl="1"/>
            <a:r>
              <a:rPr lang="ar-DZ" sz="2800" dirty="0" smtClean="0"/>
              <a:t>الشركات الصغيرة والمتوسطة</a:t>
            </a:r>
          </a:p>
          <a:p>
            <a:pPr algn="ctr" rtl="1"/>
            <a:r>
              <a:rPr lang="ar-DZ" sz="2800" dirty="0" smtClean="0"/>
              <a:t>نزاعات العمل</a:t>
            </a:r>
          </a:p>
          <a:p>
            <a:pPr algn="ctr" rtl="1"/>
            <a:r>
              <a:rPr lang="ar-DZ" sz="2800" dirty="0" smtClean="0"/>
              <a:t>العمل النقابي</a:t>
            </a:r>
          </a:p>
          <a:p>
            <a:pPr algn="ctr" rtl="1"/>
            <a:r>
              <a:rPr lang="ar-DZ" sz="2800" dirty="0" smtClean="0"/>
              <a:t>البيروقراطية الصناعية</a:t>
            </a:r>
          </a:p>
          <a:p>
            <a:pPr algn="ctr" rtl="1"/>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000496" y="285728"/>
            <a:ext cx="4643470" cy="621510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rtl="1"/>
            <a:r>
              <a:rPr lang="ar-DZ" sz="2800" b="1" dirty="0" smtClean="0"/>
              <a:t>في التسعينيات:</a:t>
            </a:r>
          </a:p>
          <a:p>
            <a:pPr algn="ctr" rtl="1"/>
            <a:r>
              <a:rPr lang="ar-DZ" sz="2800" dirty="0" smtClean="0"/>
              <a:t>استقلالية المؤسسات </a:t>
            </a:r>
            <a:r>
              <a:rPr lang="ar-DZ" sz="2800" dirty="0" err="1" smtClean="0"/>
              <a:t>والخوصصة</a:t>
            </a:r>
            <a:endParaRPr lang="ar-DZ" sz="2800" dirty="0" smtClean="0"/>
          </a:p>
          <a:p>
            <a:pPr algn="ctr" rtl="1"/>
            <a:r>
              <a:rPr lang="ar-DZ" sz="2800" dirty="0" smtClean="0"/>
              <a:t>البطالة</a:t>
            </a:r>
          </a:p>
          <a:p>
            <a:pPr algn="ctr" rtl="1"/>
            <a:r>
              <a:rPr lang="ar-DZ" sz="2800" dirty="0" smtClean="0"/>
              <a:t>الهشاشة المهنية للعامل</a:t>
            </a:r>
          </a:p>
          <a:p>
            <a:pPr algn="ctr" rtl="1"/>
            <a:r>
              <a:rPr lang="ar-DZ" sz="2800" dirty="0" smtClean="0"/>
              <a:t>المؤسسات الصغيرة والمتوسطة</a:t>
            </a:r>
          </a:p>
          <a:p>
            <a:pPr algn="ctr" rtl="1"/>
            <a:r>
              <a:rPr lang="ar-DZ" sz="2800" dirty="0" smtClean="0"/>
              <a:t>الاقتصاد الموازي وسوق اعمل</a:t>
            </a:r>
          </a:p>
          <a:p>
            <a:pPr algn="ctr" rtl="1"/>
            <a:r>
              <a:rPr lang="ar-DZ" sz="2800" dirty="0" smtClean="0"/>
              <a:t>تأثر الثقافة التنظيمية بالأزمة المجتمعية</a:t>
            </a:r>
          </a:p>
          <a:p>
            <a:pPr algn="ctr" rtl="1"/>
            <a:r>
              <a:rPr lang="ar-DZ" sz="2800" dirty="0" smtClean="0"/>
              <a:t>الفعل النقابي </a:t>
            </a:r>
          </a:p>
          <a:p>
            <a:pPr algn="ctr" rtl="1"/>
            <a:r>
              <a:rPr lang="ar-DZ" sz="2800" dirty="0" smtClean="0"/>
              <a:t>التغيير التنظيمي</a:t>
            </a:r>
          </a:p>
          <a:p>
            <a:pPr algn="ctr" rtl="1"/>
            <a:r>
              <a:rPr lang="ar-DZ" sz="2800" dirty="0" smtClean="0"/>
              <a:t>الأزمة الأمنية وانضباط العامل في العمل</a:t>
            </a:r>
          </a:p>
          <a:p>
            <a:pPr algn="ctr" rtl="1"/>
            <a:r>
              <a:rPr lang="ar-DZ" sz="2800" dirty="0" smtClean="0"/>
              <a:t>التحليل الإستراتيجي  للمؤسسة</a:t>
            </a:r>
          </a:p>
          <a:p>
            <a:pPr algn="ctr" rtl="1"/>
            <a:r>
              <a:rPr lang="ar-DZ" sz="2800" dirty="0" smtClean="0"/>
              <a:t>الثقافة التنظيمية والهوية العمالية</a:t>
            </a:r>
          </a:p>
          <a:p>
            <a:pPr algn="ctr" rtl="1"/>
            <a:endParaRPr lang="fr-FR" sz="2800" dirty="0"/>
          </a:p>
        </p:txBody>
      </p:sp>
      <p:sp>
        <p:nvSpPr>
          <p:cNvPr id="5" name="Rectangle 4"/>
          <p:cNvSpPr/>
          <p:nvPr/>
        </p:nvSpPr>
        <p:spPr>
          <a:xfrm>
            <a:off x="285720" y="928670"/>
            <a:ext cx="3357586" cy="442915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ar-DZ" dirty="0" smtClean="0"/>
          </a:p>
          <a:p>
            <a:pPr algn="ctr" rtl="1"/>
            <a:r>
              <a:rPr lang="ar-DZ" sz="2800" b="1" dirty="0" smtClean="0"/>
              <a:t>بداية من 2000:</a:t>
            </a:r>
          </a:p>
          <a:p>
            <a:pPr algn="ctr" rtl="1"/>
            <a:r>
              <a:rPr lang="ar-DZ" sz="2800" dirty="0" smtClean="0"/>
              <a:t>إستراتيجية المؤسسة</a:t>
            </a:r>
          </a:p>
          <a:p>
            <a:pPr algn="ctr" rtl="1"/>
            <a:r>
              <a:rPr lang="ar-DZ" sz="2800" dirty="0" smtClean="0"/>
              <a:t>تنمية وتسيير الموارد البشرية</a:t>
            </a:r>
          </a:p>
          <a:p>
            <a:pPr algn="ctr" rtl="1"/>
            <a:r>
              <a:rPr lang="ar-DZ" sz="2800" dirty="0" smtClean="0"/>
              <a:t>الترقية والمسار الوظيفي</a:t>
            </a:r>
          </a:p>
          <a:p>
            <a:pPr algn="ctr" rtl="1"/>
            <a:r>
              <a:rPr lang="ar-DZ" sz="2800" dirty="0" smtClean="0"/>
              <a:t>ضغوط العمل </a:t>
            </a:r>
          </a:p>
          <a:p>
            <a:pPr algn="ctr" rtl="1"/>
            <a:r>
              <a:rPr lang="ar-DZ" sz="2800" dirty="0" smtClean="0"/>
              <a:t>الولاء التنظيمي</a:t>
            </a:r>
          </a:p>
          <a:p>
            <a:pPr algn="ctr" rtl="1"/>
            <a:r>
              <a:rPr lang="ar-DZ" sz="2800" dirty="0" smtClean="0"/>
              <a:t>إدارة المعرفة</a:t>
            </a:r>
          </a:p>
          <a:p>
            <a:pPr algn="ctr" rtl="1"/>
            <a:r>
              <a:rPr lang="ar-DZ" sz="2800" dirty="0" err="1" smtClean="0"/>
              <a:t>المقاولاتية</a:t>
            </a:r>
            <a:endParaRPr lang="ar-DZ" sz="2800" dirty="0" smtClean="0"/>
          </a:p>
          <a:p>
            <a:pPr algn="ctr" rtl="1"/>
            <a:r>
              <a:rPr lang="ar-DZ" sz="2800" dirty="0" smtClean="0"/>
              <a:t>المشاريع المبتكرة</a:t>
            </a:r>
          </a:p>
          <a:p>
            <a:pPr algn="ctr" rtl="1"/>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edge">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2604</Words>
  <Application>Microsoft Office PowerPoint</Application>
  <PresentationFormat>Affichage à l'écran (4:3)</PresentationFormat>
  <Paragraphs>148</Paragraphs>
  <Slides>29</Slides>
  <Notes>1</Notes>
  <HiddenSlides>0</HiddenSlides>
  <MMClips>0</MMClips>
  <ScaleCrop>false</ScaleCrop>
  <HeadingPairs>
    <vt:vector size="4" baseType="variant">
      <vt:variant>
        <vt:lpstr>Thème</vt:lpstr>
      </vt:variant>
      <vt:variant>
        <vt:i4>1</vt:i4>
      </vt:variant>
      <vt:variant>
        <vt:lpstr>Titres des diapositives</vt:lpstr>
      </vt:variant>
      <vt:variant>
        <vt:i4>29</vt:i4>
      </vt:variant>
    </vt:vector>
  </HeadingPairs>
  <TitlesOfParts>
    <vt:vector size="30" baseType="lpstr">
      <vt:lpstr>Thème Office</vt:lpstr>
      <vt:lpstr>علم اجتماع التنظيم والعمل في الجزائر: من النشأة إلى نظام ل. م. د</vt:lpstr>
      <vt:lpstr>مراجع المحاضرة</vt:lpstr>
      <vt:lpstr>أولا: ظروف تبلور ونشأة التخصص</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علم اجتماع التنظيم والعمل في الجزائر: من النشأة إلى نظام ل. م. د</dc:title>
  <dc:creator>pc</dc:creator>
  <cp:lastModifiedBy>pc</cp:lastModifiedBy>
  <cp:revision>1</cp:revision>
  <dcterms:created xsi:type="dcterms:W3CDTF">2026-10-05T17:59:55Z</dcterms:created>
  <dcterms:modified xsi:type="dcterms:W3CDTF">2026-10-05T18:03:34Z</dcterms:modified>
</cp:coreProperties>
</file>