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68" r:id="rId4"/>
    <p:sldId id="269" r:id="rId5"/>
    <p:sldId id="270" r:id="rId6"/>
    <p:sldId id="271" r:id="rId7"/>
    <p:sldId id="272" r:id="rId8"/>
    <p:sldId id="273" r:id="rId9"/>
    <p:sldId id="274" r:id="rId10"/>
    <p:sldId id="275" r:id="rId11"/>
    <p:sldId id="276" r:id="rId12"/>
    <p:sldId id="277"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08E4396-BA7A-4917-85BA-85B8D5EC35B2}" type="datetimeFigureOut">
              <a:rPr lang="fr-FR" smtClean="0"/>
              <a:pPr/>
              <a:t>10/10/2026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92C743-CCA0-4A3E-BB03-D556A622E01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8E4396-BA7A-4917-85BA-85B8D5EC35B2}" type="datetimeFigureOut">
              <a:rPr lang="fr-FR" smtClean="0"/>
              <a:pPr/>
              <a:t>10/10/2026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2C743-CCA0-4A3E-BB03-D556A622E01B}"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142984"/>
            <a:ext cx="8643998" cy="5500726"/>
          </a:xfrm>
        </p:spPr>
        <p:txBody>
          <a:bodyPr>
            <a:noAutofit/>
          </a:bodyPr>
          <a:lstStyle/>
          <a:p>
            <a:pPr indent="449263" algn="just" rtl="1"/>
            <a:r>
              <a:rPr lang="ar-DZ" sz="3000" b="0" dirty="0" smtClean="0">
                <a:solidFill>
                  <a:schemeClr val="tx1"/>
                </a:solidFill>
                <a:latin typeface="Times New Roman" pitchFamily="18" charset="0"/>
                <a:cs typeface="Times New Roman" pitchFamily="18" charset="0"/>
              </a:rPr>
              <a:t>يتحدد مفهوم علم الاجتماع انطلاقا من إجابتنا على سؤالين أساسيين:</a:t>
            </a:r>
          </a:p>
        </p:txBody>
      </p:sp>
      <p:sp>
        <p:nvSpPr>
          <p:cNvPr id="2" name="Titre 1"/>
          <p:cNvSpPr>
            <a:spLocks noGrp="1"/>
          </p:cNvSpPr>
          <p:nvPr>
            <p:ph type="ctrTitle"/>
          </p:nvPr>
        </p:nvSpPr>
        <p:spPr>
          <a:xfrm>
            <a:off x="214282" y="1"/>
            <a:ext cx="8715436" cy="1071545"/>
          </a:xfrm>
        </p:spPr>
        <p:txBody>
          <a:bodyPr>
            <a:normAutofit/>
          </a:bodyPr>
          <a:lstStyle/>
          <a:p>
            <a:pPr rtl="1"/>
            <a:r>
              <a:rPr lang="ar-DZ" b="1" dirty="0" smtClean="0"/>
              <a:t>مفهوم علم الاجتماع</a:t>
            </a:r>
            <a:endParaRPr lang="fr-FR" b="1" dirty="0"/>
          </a:p>
        </p:txBody>
      </p:sp>
      <p:graphicFrame>
        <p:nvGraphicFramePr>
          <p:cNvPr id="4118" name="Object 22"/>
          <p:cNvGraphicFramePr>
            <a:graphicFrameLocks noChangeAspect="1"/>
          </p:cNvGraphicFramePr>
          <p:nvPr/>
        </p:nvGraphicFramePr>
        <p:xfrm>
          <a:off x="0" y="2592965"/>
          <a:ext cx="2786050" cy="4265036"/>
        </p:xfrm>
        <a:graphic>
          <a:graphicData uri="http://schemas.openxmlformats.org/presentationml/2006/ole">
            <p:oleObj spid="_x0000_s1026" name="Clip" r:id="rId3" imgW="3848040" imgH="5478120" progId="">
              <p:embed/>
            </p:oleObj>
          </a:graphicData>
        </a:graphic>
      </p:graphicFrame>
      <p:sp>
        <p:nvSpPr>
          <p:cNvPr id="5" name="Rectangle à coins arrondis 4"/>
          <p:cNvSpPr/>
          <p:nvPr/>
        </p:nvSpPr>
        <p:spPr>
          <a:xfrm>
            <a:off x="2357422" y="4643446"/>
            <a:ext cx="6500858" cy="192882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3000" dirty="0" smtClean="0"/>
              <a:t>هذا عن ظروف وعوامل نشأة علم الاجتماع. لكن، ما هو هذا العلم بالضبط؟ نحن بحاجة للتعرف على مفهومه؟</a:t>
            </a:r>
            <a:endParaRPr lang="fr-FR" sz="3000" dirty="0"/>
          </a:p>
        </p:txBody>
      </p:sp>
      <p:sp>
        <p:nvSpPr>
          <p:cNvPr id="6" name="Ellipse 5"/>
          <p:cNvSpPr/>
          <p:nvPr/>
        </p:nvSpPr>
        <p:spPr>
          <a:xfrm>
            <a:off x="1071538" y="2071678"/>
            <a:ext cx="5000660" cy="8572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000" dirty="0" smtClean="0">
                <a:solidFill>
                  <a:schemeClr val="tx1"/>
                </a:solidFill>
                <a:latin typeface="Times New Roman" pitchFamily="18" charset="0"/>
                <a:cs typeface="Times New Roman" pitchFamily="18" charset="0"/>
              </a:rPr>
              <a:t>ما هو علم الاجتماع؟</a:t>
            </a:r>
          </a:p>
          <a:p>
            <a:pPr algn="ctr"/>
            <a:endParaRPr lang="fr-FR" dirty="0"/>
          </a:p>
        </p:txBody>
      </p:sp>
      <p:sp>
        <p:nvSpPr>
          <p:cNvPr id="7" name="Ellipse 6"/>
          <p:cNvSpPr/>
          <p:nvPr/>
        </p:nvSpPr>
        <p:spPr>
          <a:xfrm>
            <a:off x="2928926" y="3214686"/>
            <a:ext cx="5357850" cy="107157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000" dirty="0" smtClean="0">
                <a:solidFill>
                  <a:schemeClr val="tx1"/>
                </a:solidFill>
                <a:latin typeface="Times New Roman" pitchFamily="18" charset="0"/>
                <a:cs typeface="Times New Roman" pitchFamily="18" charset="0"/>
              </a:rPr>
              <a:t>وما هي طبيعته؟</a:t>
            </a:r>
            <a:endParaRPr lang="fr-FR" sz="3000" dirty="0" smtClean="0">
              <a:solidFill>
                <a:schemeClr val="tx1"/>
              </a:solidFill>
              <a:latin typeface="Times New Roman" pitchFamily="18" charset="0"/>
              <a:cs typeface="Times New Roman" pitchFamily="18" charset="0"/>
            </a:endParaRPr>
          </a:p>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4118"/>
                                        </p:tgtEl>
                                        <p:attrNameLst>
                                          <p:attrName>style.visibility</p:attrName>
                                        </p:attrNameLst>
                                      </p:cBhvr>
                                      <p:to>
                                        <p:strVal val="visible"/>
                                      </p:to>
                                    </p:set>
                                    <p:animEffect transition="in" filter="box(in)">
                                      <p:cBhvr>
                                        <p:cTn id="13" dur="500"/>
                                        <p:tgtEl>
                                          <p:spTgt spid="4118"/>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ox(in)">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checkerboard(across)">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amond(in)">
                                      <p:cBhvr>
                                        <p:cTn id="28" dur="2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diamond(in)">
                                      <p:cBhvr>
                                        <p:cTn id="3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5" grpId="0" animBg="1"/>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4754" name="Picture 2" descr="C:\Users\pc\Desktop\اختبارات سارة\771651998_1055482396874853_6372909581387030982_n.jpg"/>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p:spPr>
      </p:pic>
    </p:spTree>
  </p:cSld>
  <p:clrMapOvr>
    <a:masterClrMapping/>
  </p:clrMapOvr>
  <p:transition>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C:\Users\pc\Desktop\index.jpg"/>
          <p:cNvPicPr>
            <a:picLocks noChangeAspect="1" noChangeArrowheads="1"/>
          </p:cNvPicPr>
          <p:nvPr/>
        </p:nvPicPr>
        <p:blipFill>
          <a:blip r:embed="rId2"/>
          <a:srcRect/>
          <a:stretch>
            <a:fillRect/>
          </a:stretch>
        </p:blipFill>
        <p:spPr bwMode="auto">
          <a:xfrm>
            <a:off x="285720" y="0"/>
            <a:ext cx="4000528" cy="2143116"/>
          </a:xfrm>
          <a:prstGeom prst="ellipse">
            <a:avLst/>
          </a:prstGeom>
          <a:ln>
            <a:noFill/>
          </a:ln>
          <a:effectLst>
            <a:softEdge rad="112500"/>
          </a:effectLst>
        </p:spPr>
      </p:pic>
      <p:sp>
        <p:nvSpPr>
          <p:cNvPr id="6" name="Rectangle à coins arrondis 5"/>
          <p:cNvSpPr/>
          <p:nvPr/>
        </p:nvSpPr>
        <p:spPr>
          <a:xfrm>
            <a:off x="4643438" y="2071678"/>
            <a:ext cx="4071966" cy="414340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indent="449263" algn="just" rtl="1"/>
            <a:r>
              <a:rPr lang="ar-DZ" sz="2800" dirty="0" smtClean="0"/>
              <a:t>يؤكد معظم المشتغلين في </a:t>
            </a:r>
            <a:r>
              <a:rPr lang="ar-DZ" sz="2800" dirty="0" err="1" smtClean="0"/>
              <a:t>السوسيولوجيا</a:t>
            </a:r>
            <a:r>
              <a:rPr lang="ar-DZ" sz="2800" dirty="0" smtClean="0"/>
              <a:t> على أن المؤسس الأول لهذا العلم هو العلامة المسلم عبد الرحمن بن خلدون (1332- 1406)، وذلك في مقدمته الشهيرة، التي أكد فيها على أن علم العمران البشري هو علم مستقل بذاته.</a:t>
            </a:r>
          </a:p>
        </p:txBody>
      </p:sp>
      <p:sp>
        <p:nvSpPr>
          <p:cNvPr id="7" name="Rectangle à coins arrondis 6"/>
          <p:cNvSpPr/>
          <p:nvPr/>
        </p:nvSpPr>
        <p:spPr>
          <a:xfrm>
            <a:off x="285720" y="2071678"/>
            <a:ext cx="3643338" cy="135732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800" dirty="0" smtClean="0">
                <a:solidFill>
                  <a:schemeClr val="dk1"/>
                </a:solidFill>
              </a:rPr>
              <a:t>لأن موضوعه هو العمران البشري والاجتماع الإنساني... </a:t>
            </a:r>
            <a:endParaRPr lang="fr-FR" sz="2800" dirty="0"/>
          </a:p>
        </p:txBody>
      </p:sp>
      <p:sp>
        <p:nvSpPr>
          <p:cNvPr id="8" name="Rectangle à coins arrondis 7"/>
          <p:cNvSpPr/>
          <p:nvPr/>
        </p:nvSpPr>
        <p:spPr>
          <a:xfrm>
            <a:off x="357158" y="5214950"/>
            <a:ext cx="3571900" cy="14287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lvl="0" indent="449263" algn="ctr" rtl="1">
              <a:spcBef>
                <a:spcPct val="20000"/>
              </a:spcBef>
              <a:buClr>
                <a:schemeClr val="accent1"/>
              </a:buClr>
              <a:buSzPct val="85000"/>
              <a:defRPr/>
            </a:pPr>
            <a:r>
              <a:rPr lang="ar-DZ" sz="2800" dirty="0" smtClean="0">
                <a:solidFill>
                  <a:schemeClr val="dk1"/>
                </a:solidFill>
              </a:rPr>
              <a:t>هدفه البحث في كل ما يعرض للبشر في اجتماعهم من أحوال العمران... ”</a:t>
            </a:r>
            <a:endParaRPr lang="fr-FR" sz="2800" dirty="0">
              <a:solidFill>
                <a:schemeClr val="dk1"/>
              </a:solidFill>
            </a:endParaRPr>
          </a:p>
        </p:txBody>
      </p:sp>
      <p:sp>
        <p:nvSpPr>
          <p:cNvPr id="9" name="Rectangle à coins arrondis 8"/>
          <p:cNvSpPr/>
          <p:nvPr/>
        </p:nvSpPr>
        <p:spPr>
          <a:xfrm>
            <a:off x="4643438" y="142852"/>
            <a:ext cx="4000528" cy="12144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000" b="1" dirty="0" smtClean="0">
                <a:solidFill>
                  <a:schemeClr val="tx1"/>
                </a:solidFill>
              </a:rPr>
              <a:t>قبل علم الاجتماع: علم العمران البشري 1377 </a:t>
            </a:r>
            <a:r>
              <a:rPr lang="ar-DZ" sz="3000" b="1" dirty="0" err="1" smtClean="0">
                <a:solidFill>
                  <a:schemeClr val="tx1"/>
                </a:solidFill>
              </a:rPr>
              <a:t>م</a:t>
            </a:r>
            <a:endParaRPr lang="fr-FR" sz="3000" dirty="0">
              <a:solidFill>
                <a:schemeClr val="tx1"/>
              </a:solidFill>
            </a:endParaRPr>
          </a:p>
        </p:txBody>
      </p:sp>
      <p:pic>
        <p:nvPicPr>
          <p:cNvPr id="10" name="Picture 2" descr="C:\Users\pc\Desktop\صور تعديل منزل\ممنوع.jpg"/>
          <p:cNvPicPr>
            <a:picLocks noChangeAspect="1" noChangeArrowheads="1"/>
          </p:cNvPicPr>
          <p:nvPr/>
        </p:nvPicPr>
        <p:blipFill>
          <a:blip r:embed="rId3"/>
          <a:srcRect/>
          <a:stretch>
            <a:fillRect/>
          </a:stretch>
        </p:blipFill>
        <p:spPr bwMode="auto">
          <a:xfrm>
            <a:off x="428596" y="3571876"/>
            <a:ext cx="2857520" cy="150019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156"/>
                                        </p:tgtEl>
                                        <p:attrNameLst>
                                          <p:attrName>style.visibility</p:attrName>
                                        </p:attrNameLst>
                                      </p:cBhvr>
                                      <p:to>
                                        <p:strVal val="visible"/>
                                      </p:to>
                                    </p:set>
                                    <p:animEffect transition="in" filter="blinds(horizontal)">
                                      <p:cBhvr>
                                        <p:cTn id="12" dur="500"/>
                                        <p:tgtEl>
                                          <p:spTgt spid="49156"/>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edg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amond(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428960" y="2143116"/>
            <a:ext cx="5715040" cy="3286148"/>
          </a:xfrm>
        </p:spPr>
        <p:style>
          <a:lnRef idx="2">
            <a:schemeClr val="accent2"/>
          </a:lnRef>
          <a:fillRef idx="1">
            <a:schemeClr val="lt1"/>
          </a:fillRef>
          <a:effectRef idx="0">
            <a:schemeClr val="accent2"/>
          </a:effectRef>
          <a:fontRef idx="minor">
            <a:schemeClr val="dk1"/>
          </a:fontRef>
        </p:style>
        <p:txBody>
          <a:bodyPr>
            <a:noAutofit/>
          </a:bodyPr>
          <a:lstStyle/>
          <a:p>
            <a:pPr indent="449263" algn="just" rtl="1"/>
            <a:r>
              <a:rPr lang="ar-DZ" sz="2800" b="0" dirty="0" smtClean="0">
                <a:solidFill>
                  <a:schemeClr val="tx1"/>
                </a:solidFill>
              </a:rPr>
              <a:t>ارتبطت تسمية علم الاجتماع </a:t>
            </a:r>
            <a:r>
              <a:rPr lang="en-US" sz="2800" b="0" dirty="0" err="1" smtClean="0">
                <a:solidFill>
                  <a:schemeClr val="tx1"/>
                </a:solidFill>
              </a:rPr>
              <a:t>Sociologie</a:t>
            </a:r>
            <a:r>
              <a:rPr lang="ar-DZ" sz="2800" b="0" dirty="0" smtClean="0">
                <a:solidFill>
                  <a:schemeClr val="tx1"/>
                </a:solidFill>
              </a:rPr>
              <a:t> بعالم الاجتماع الفرنسي أوجست كونت 1938، الذي سماها في البداية بالفيزياء الاجتماعية، لكنه انتهى لاصطلاح </a:t>
            </a:r>
            <a:r>
              <a:rPr lang="ar-DZ" sz="2800" b="0" dirty="0" err="1" smtClean="0">
                <a:solidFill>
                  <a:schemeClr val="tx1"/>
                </a:solidFill>
              </a:rPr>
              <a:t>السوسيولوجيا</a:t>
            </a:r>
            <a:r>
              <a:rPr lang="ar-DZ" sz="2800" b="0" dirty="0" smtClean="0">
                <a:solidFill>
                  <a:schemeClr val="tx1"/>
                </a:solidFill>
              </a:rPr>
              <a:t> للدلالة على العلم </a:t>
            </a:r>
            <a:r>
              <a:rPr lang="ar-DZ" sz="3000" b="0" dirty="0" smtClean="0">
                <a:solidFill>
                  <a:schemeClr val="tx1"/>
                </a:solidFill>
              </a:rPr>
              <a:t>الذي يدرس المجتمع.</a:t>
            </a:r>
          </a:p>
        </p:txBody>
      </p:sp>
      <p:sp>
        <p:nvSpPr>
          <p:cNvPr id="2" name="Titre 1"/>
          <p:cNvSpPr>
            <a:spLocks noGrp="1"/>
          </p:cNvSpPr>
          <p:nvPr>
            <p:ph type="ctrTitle"/>
          </p:nvPr>
        </p:nvSpPr>
        <p:spPr>
          <a:xfrm>
            <a:off x="4214778" y="0"/>
            <a:ext cx="4929222" cy="642917"/>
          </a:xfrm>
        </p:spPr>
        <p:txBody>
          <a:bodyPr>
            <a:normAutofit fontScale="90000"/>
          </a:bodyPr>
          <a:lstStyle/>
          <a:p>
            <a:pPr rtl="1"/>
            <a:endParaRPr lang="fr-FR" b="1" dirty="0"/>
          </a:p>
        </p:txBody>
      </p:sp>
      <p:pic>
        <p:nvPicPr>
          <p:cNvPr id="50178" name="Picture 2" descr="C:\Users\pc\Desktop\index.jpg"/>
          <p:cNvPicPr>
            <a:picLocks noChangeAspect="1" noChangeArrowheads="1"/>
          </p:cNvPicPr>
          <p:nvPr/>
        </p:nvPicPr>
        <p:blipFill>
          <a:blip r:embed="rId2"/>
          <a:srcRect/>
          <a:stretch>
            <a:fillRect/>
          </a:stretch>
        </p:blipFill>
        <p:spPr bwMode="auto">
          <a:xfrm rot="21160537">
            <a:off x="481210" y="2160095"/>
            <a:ext cx="2643174" cy="2115291"/>
          </a:xfrm>
          <a:prstGeom prst="rect">
            <a:avLst/>
          </a:prstGeom>
          <a:ln>
            <a:noFill/>
          </a:ln>
          <a:effectLst>
            <a:softEdge rad="112500"/>
          </a:effectLst>
        </p:spPr>
      </p:pic>
      <p:pic>
        <p:nvPicPr>
          <p:cNvPr id="7" name="Picture 4" descr="علم الاجتماع"/>
          <p:cNvPicPr>
            <a:picLocks noChangeAspect="1" noChangeArrowheads="1"/>
          </p:cNvPicPr>
          <p:nvPr/>
        </p:nvPicPr>
        <p:blipFill>
          <a:blip r:embed="rId3"/>
          <a:srcRect/>
          <a:stretch>
            <a:fillRect/>
          </a:stretch>
        </p:blipFill>
        <p:spPr bwMode="auto">
          <a:xfrm>
            <a:off x="0" y="5357826"/>
            <a:ext cx="9144000" cy="1500174"/>
          </a:xfrm>
          <a:prstGeom prst="rect">
            <a:avLst/>
          </a:prstGeom>
          <a:ln>
            <a:noFill/>
          </a:ln>
          <a:effectLst>
            <a:softEdge rad="112500"/>
          </a:effectLst>
        </p:spPr>
      </p:pic>
      <p:pic>
        <p:nvPicPr>
          <p:cNvPr id="8" name="Picture 2" descr="C:\Users\pc\Desktop\عمل 2022 2023\مقاييس 2022\مجالات العلوم الاجتماعية\صور المحاضرة الأخيرة\فهامة.jpg"/>
          <p:cNvPicPr>
            <a:picLocks noChangeAspect="1" noChangeArrowheads="1"/>
          </p:cNvPicPr>
          <p:nvPr/>
        </p:nvPicPr>
        <p:blipFill>
          <a:blip r:embed="rId4"/>
          <a:srcRect/>
          <a:stretch>
            <a:fillRect/>
          </a:stretch>
        </p:blipFill>
        <p:spPr bwMode="auto">
          <a:xfrm rot="20377855">
            <a:off x="7731821" y="464779"/>
            <a:ext cx="1243293" cy="1193784"/>
          </a:xfrm>
          <a:prstGeom prst="rect">
            <a:avLst/>
          </a:prstGeom>
          <a:ln>
            <a:noFill/>
          </a:ln>
          <a:effectLst>
            <a:softEdge rad="112500"/>
          </a:effectLst>
        </p:spPr>
      </p:pic>
      <p:sp>
        <p:nvSpPr>
          <p:cNvPr id="9" name="Sous-titre 2"/>
          <p:cNvSpPr txBox="1">
            <a:spLocks/>
          </p:cNvSpPr>
          <p:nvPr/>
        </p:nvSpPr>
        <p:spPr>
          <a:xfrm>
            <a:off x="0" y="0"/>
            <a:ext cx="7286644" cy="2071678"/>
          </a:xfrm>
          <a:prstGeom prst="rect">
            <a:avLst/>
          </a:prstGeom>
        </p:spPr>
        <p:style>
          <a:lnRef idx="2">
            <a:schemeClr val="dk1"/>
          </a:lnRef>
          <a:fillRef idx="1">
            <a:schemeClr val="lt1"/>
          </a:fillRef>
          <a:effectRef idx="0">
            <a:schemeClr val="dk1"/>
          </a:effectRef>
          <a:fontRef idx="minor">
            <a:schemeClr val="dk1"/>
          </a:fontRef>
        </p:style>
        <p:txBody>
          <a:bodyPr vert="horz">
            <a:noAutofit/>
          </a:bodyPr>
          <a:lstStyle/>
          <a:p>
            <a:pPr lvl="0" indent="354013" algn="ctr" rtl="1">
              <a:lnSpc>
                <a:spcPct val="150000"/>
              </a:lnSpc>
              <a:spcBef>
                <a:spcPct val="20000"/>
              </a:spcBef>
              <a:buClr>
                <a:schemeClr val="accent1"/>
              </a:buClr>
              <a:buSzPct val="85000"/>
              <a:defRPr/>
            </a:pPr>
            <a:r>
              <a:rPr lang="ar-DZ" sz="2800" dirty="0" smtClean="0"/>
              <a:t>حيث يقول: نحن نملك فيزياء فلكية، وفيزياء أرضية، وفيزياء كيميائية ... مازلنا بحاجة إلى فيزياء تتعلق بالمجال الاجتماعي حتى يكتمل نظام معرفتنا بالطبيعة، وأقصد الفيزياء الاجتماعية.</a:t>
            </a:r>
            <a:endParaRPr kumimoji="0" lang="fr-FR" sz="2700" b="0" i="0" u="none" strike="noStrike" kern="1200" cap="all" spc="25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10" name="Rectangle à coins arrondis 9"/>
          <p:cNvSpPr/>
          <p:nvPr/>
        </p:nvSpPr>
        <p:spPr>
          <a:xfrm>
            <a:off x="0" y="4286256"/>
            <a:ext cx="3428992"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3000" b="1" dirty="0" smtClean="0"/>
              <a:t>ما هو علم الاجتماع</a:t>
            </a:r>
            <a:endParaRPr lang="fr-FR" sz="3000" b="1" dirty="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nodePh="1">
                                  <p:stCondLst>
                                    <p:cond delay="0"/>
                                  </p:stCondLst>
                                  <p:endCondLst>
                                    <p:cond evt="begin" delay="0">
                                      <p:tn val="22"/>
                                    </p:cond>
                                  </p:endCondLst>
                                  <p:childTnLst>
                                    <p:set>
                                      <p:cBhvr>
                                        <p:cTn id="23" dur="1" fill="hold">
                                          <p:stCondLst>
                                            <p:cond delay="0"/>
                                          </p:stCondLst>
                                        </p:cTn>
                                        <p:tgtEl>
                                          <p:spTgt spid="2"/>
                                        </p:tgtEl>
                                        <p:attrNameLst>
                                          <p:attrName>style.visibility</p:attrName>
                                        </p:attrNameLst>
                                      </p:cBhvr>
                                      <p:to>
                                        <p:strVal val="visible"/>
                                      </p:to>
                                    </p:set>
                                    <p:animEffect transition="in" filter="box(in)">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50178"/>
                                        </p:tgtEl>
                                        <p:attrNameLst>
                                          <p:attrName>style.visibility</p:attrName>
                                        </p:attrNameLst>
                                      </p:cBhvr>
                                      <p:to>
                                        <p:strVal val="visible"/>
                                      </p:to>
                                    </p:set>
                                    <p:animEffect transition="in" filter="box(in)">
                                      <p:cBhvr>
                                        <p:cTn id="29" dur="500"/>
                                        <p:tgtEl>
                                          <p:spTgt spid="50178"/>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3">
                                            <p:bg/>
                                          </p:spTgt>
                                        </p:tgtEl>
                                        <p:attrNameLst>
                                          <p:attrName>style.visibility</p:attrName>
                                        </p:attrNameLst>
                                      </p:cBhvr>
                                      <p:to>
                                        <p:strVal val="visible"/>
                                      </p:to>
                                    </p:set>
                                    <p:anim calcmode="lin" valueType="num">
                                      <p:cBhvr>
                                        <p:cTn id="34" dur="1000" fill="hold"/>
                                        <p:tgtEl>
                                          <p:spTgt spid="3">
                                            <p:bg/>
                                          </p:spTgt>
                                        </p:tgtEl>
                                        <p:attrNameLst>
                                          <p:attrName>ppt_w</p:attrName>
                                        </p:attrNameLst>
                                      </p:cBhvr>
                                      <p:tavLst>
                                        <p:tav tm="0">
                                          <p:val>
                                            <p:strVal val="#ppt_w*0.70"/>
                                          </p:val>
                                        </p:tav>
                                        <p:tav tm="100000">
                                          <p:val>
                                            <p:strVal val="#ppt_w"/>
                                          </p:val>
                                        </p:tav>
                                      </p:tavLst>
                                    </p:anim>
                                    <p:anim calcmode="lin" valueType="num">
                                      <p:cBhvr>
                                        <p:cTn id="35" dur="1000" fill="hold"/>
                                        <p:tgtEl>
                                          <p:spTgt spid="3">
                                            <p:bg/>
                                          </p:spTgt>
                                        </p:tgtEl>
                                        <p:attrNameLst>
                                          <p:attrName>ppt_h</p:attrName>
                                        </p:attrNameLst>
                                      </p:cBhvr>
                                      <p:tavLst>
                                        <p:tav tm="0">
                                          <p:val>
                                            <p:strVal val="#ppt_h"/>
                                          </p:val>
                                        </p:tav>
                                        <p:tav tm="100000">
                                          <p:val>
                                            <p:strVal val="#ppt_h"/>
                                          </p:val>
                                        </p:tav>
                                      </p:tavLst>
                                    </p:anim>
                                    <p:animEffect transition="in" filter="fade">
                                      <p:cBhvr>
                                        <p:cTn id="36" dur="1000"/>
                                        <p:tgtEl>
                                          <p:spTgt spid="3">
                                            <p:bg/>
                                          </p:spTgt>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anim calcmode="lin" valueType="num">
                                      <p:cBhvr>
                                        <p:cTn id="4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4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43" dur="1000"/>
                                        <p:tgtEl>
                                          <p:spTgt spid="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9">
                                            <p:bg/>
                                          </p:spTgt>
                                        </p:tgtEl>
                                        <p:attrNameLst>
                                          <p:attrName>style.visibility</p:attrName>
                                        </p:attrNameLst>
                                      </p:cBhvr>
                                      <p:to>
                                        <p:strVal val="visible"/>
                                      </p:to>
                                    </p:set>
                                    <p:anim calcmode="lin" valueType="num">
                                      <p:cBhvr>
                                        <p:cTn id="48" dur="1000" fill="hold"/>
                                        <p:tgtEl>
                                          <p:spTgt spid="9">
                                            <p:bg/>
                                          </p:spTgt>
                                        </p:tgtEl>
                                        <p:attrNameLst>
                                          <p:attrName>ppt_w</p:attrName>
                                        </p:attrNameLst>
                                      </p:cBhvr>
                                      <p:tavLst>
                                        <p:tav tm="0">
                                          <p:val>
                                            <p:strVal val="#ppt_w*0.70"/>
                                          </p:val>
                                        </p:tav>
                                        <p:tav tm="100000">
                                          <p:val>
                                            <p:strVal val="#ppt_w"/>
                                          </p:val>
                                        </p:tav>
                                      </p:tavLst>
                                    </p:anim>
                                    <p:anim calcmode="lin" valueType="num">
                                      <p:cBhvr>
                                        <p:cTn id="49" dur="1000" fill="hold"/>
                                        <p:tgtEl>
                                          <p:spTgt spid="9">
                                            <p:bg/>
                                          </p:spTgt>
                                        </p:tgtEl>
                                        <p:attrNameLst>
                                          <p:attrName>ppt_h</p:attrName>
                                        </p:attrNameLst>
                                      </p:cBhvr>
                                      <p:tavLst>
                                        <p:tav tm="0">
                                          <p:val>
                                            <p:strVal val="#ppt_h"/>
                                          </p:val>
                                        </p:tav>
                                        <p:tav tm="100000">
                                          <p:val>
                                            <p:strVal val="#ppt_h"/>
                                          </p:val>
                                        </p:tav>
                                      </p:tavLst>
                                    </p:anim>
                                    <p:animEffect transition="in" filter="fade">
                                      <p:cBhvr>
                                        <p:cTn id="50" dur="1000"/>
                                        <p:tgtEl>
                                          <p:spTgt spid="9">
                                            <p:bg/>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9">
                                            <p:txEl>
                                              <p:pRg st="0" end="0"/>
                                            </p:txEl>
                                          </p:spTgt>
                                        </p:tgtEl>
                                        <p:attrNameLst>
                                          <p:attrName>style.visibility</p:attrName>
                                        </p:attrNameLst>
                                      </p:cBhvr>
                                      <p:to>
                                        <p:strVal val="visible"/>
                                      </p:to>
                                    </p:set>
                                    <p:anim calcmode="lin" valueType="num">
                                      <p:cBhvr>
                                        <p:cTn id="55" dur="1000" fill="hold"/>
                                        <p:tgtEl>
                                          <p:spTgt spid="9">
                                            <p:txEl>
                                              <p:pRg st="0" end="0"/>
                                            </p:txEl>
                                          </p:spTgt>
                                        </p:tgtEl>
                                        <p:attrNameLst>
                                          <p:attrName>ppt_w</p:attrName>
                                        </p:attrNameLst>
                                      </p:cBhvr>
                                      <p:tavLst>
                                        <p:tav tm="0">
                                          <p:val>
                                            <p:strVal val="#ppt_w*0.70"/>
                                          </p:val>
                                        </p:tav>
                                        <p:tav tm="100000">
                                          <p:val>
                                            <p:strVal val="#ppt_w"/>
                                          </p:val>
                                        </p:tav>
                                      </p:tavLst>
                                    </p:anim>
                                    <p:anim calcmode="lin" valueType="num">
                                      <p:cBhvr>
                                        <p:cTn id="56" dur="1000" fill="hold"/>
                                        <p:tgtEl>
                                          <p:spTgt spid="9">
                                            <p:txEl>
                                              <p:pRg st="0" end="0"/>
                                            </p:txEl>
                                          </p:spTgt>
                                        </p:tgtEl>
                                        <p:attrNameLst>
                                          <p:attrName>ppt_h</p:attrName>
                                        </p:attrNameLst>
                                      </p:cBhvr>
                                      <p:tavLst>
                                        <p:tav tm="0">
                                          <p:val>
                                            <p:strVal val="#ppt_h"/>
                                          </p:val>
                                        </p:tav>
                                        <p:tav tm="100000">
                                          <p:val>
                                            <p:strVal val="#ppt_h"/>
                                          </p:val>
                                        </p:tav>
                                      </p:tavLst>
                                    </p:anim>
                                    <p:animEffect transition="in" filter="fade">
                                      <p:cBhvr>
                                        <p:cTn id="57"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p:bldP spid="9" grpId="0" build="p"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1"/>
            <a:ext cx="8715436" cy="642917"/>
          </a:xfrm>
        </p:spPr>
        <p:txBody>
          <a:bodyPr>
            <a:normAutofit fontScale="90000"/>
          </a:bodyPr>
          <a:lstStyle/>
          <a:p>
            <a:pPr rtl="1"/>
            <a:endParaRPr lang="fr-FR" b="1" dirty="0"/>
          </a:p>
        </p:txBody>
      </p:sp>
      <p:pic>
        <p:nvPicPr>
          <p:cNvPr id="241665" name="Picture 1" descr="C:\Users\pc\Desktop\عمل 2022 2024\مقاييس السداسي 2\صور\كونت.jpg"/>
          <p:cNvPicPr>
            <a:picLocks noChangeAspect="1" noChangeArrowheads="1"/>
          </p:cNvPicPr>
          <p:nvPr/>
        </p:nvPicPr>
        <p:blipFill>
          <a:blip r:embed="rId2"/>
          <a:srcRect/>
          <a:stretch>
            <a:fillRect/>
          </a:stretch>
        </p:blipFill>
        <p:spPr bwMode="auto">
          <a:xfrm>
            <a:off x="7215207" y="0"/>
            <a:ext cx="1928794" cy="1714488"/>
          </a:xfrm>
          <a:prstGeom prst="rect">
            <a:avLst/>
          </a:prstGeom>
          <a:noFill/>
        </p:spPr>
      </p:pic>
      <p:sp>
        <p:nvSpPr>
          <p:cNvPr id="6" name="Rectangle à coins arrondis 5"/>
          <p:cNvSpPr/>
          <p:nvPr/>
        </p:nvSpPr>
        <p:spPr>
          <a:xfrm>
            <a:off x="0" y="71414"/>
            <a:ext cx="7215206" cy="142876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3000" dirty="0" smtClean="0">
                <a:solidFill>
                  <a:schemeClr val="tx1"/>
                </a:solidFill>
              </a:rPr>
              <a:t>ويرى </a:t>
            </a:r>
            <a:r>
              <a:rPr lang="ar-DZ" sz="3000" b="1" dirty="0" smtClean="0">
                <a:solidFill>
                  <a:schemeClr val="tx1"/>
                </a:solidFill>
              </a:rPr>
              <a:t>أوجست كونت </a:t>
            </a:r>
            <a:r>
              <a:rPr lang="ar-DZ" sz="3000" dirty="0" smtClean="0">
                <a:solidFill>
                  <a:schemeClr val="tx1"/>
                </a:solidFill>
              </a:rPr>
              <a:t>أن علم الاجتماع هو: علم دراسة تكوين المجتمعات البشرية وتطورها. 1830</a:t>
            </a:r>
          </a:p>
          <a:p>
            <a:pPr algn="ctr"/>
            <a:endParaRPr lang="fr-FR" dirty="0"/>
          </a:p>
        </p:txBody>
      </p:sp>
      <p:pic>
        <p:nvPicPr>
          <p:cNvPr id="7" name="Picture 2" descr="C:\Users\pc\Desktop\index.jpg"/>
          <p:cNvPicPr>
            <a:picLocks noChangeAspect="1" noChangeArrowheads="1"/>
          </p:cNvPicPr>
          <p:nvPr/>
        </p:nvPicPr>
        <p:blipFill>
          <a:blip r:embed="rId3"/>
          <a:srcRect/>
          <a:stretch>
            <a:fillRect/>
          </a:stretch>
        </p:blipFill>
        <p:spPr bwMode="auto">
          <a:xfrm rot="21412355">
            <a:off x="334632" y="1773473"/>
            <a:ext cx="2212925" cy="1853466"/>
          </a:xfrm>
          <a:prstGeom prst="rect">
            <a:avLst/>
          </a:prstGeom>
          <a:ln>
            <a:noFill/>
          </a:ln>
          <a:effectLst>
            <a:softEdge rad="112500"/>
          </a:effectLst>
        </p:spPr>
      </p:pic>
      <p:sp>
        <p:nvSpPr>
          <p:cNvPr id="8" name="Rectangle à coins arrondis 7"/>
          <p:cNvSpPr/>
          <p:nvPr/>
        </p:nvSpPr>
        <p:spPr>
          <a:xfrm>
            <a:off x="2571736" y="1714488"/>
            <a:ext cx="6572264" cy="10715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rPr>
              <a:t>أما </a:t>
            </a:r>
            <a:r>
              <a:rPr lang="ar-DZ" sz="2800" b="1" dirty="0" smtClean="0">
                <a:solidFill>
                  <a:schemeClr val="tx1"/>
                </a:solidFill>
              </a:rPr>
              <a:t>ماكس فيبر </a:t>
            </a:r>
            <a:r>
              <a:rPr lang="ar-DZ" sz="2800" dirty="0" smtClean="0">
                <a:solidFill>
                  <a:schemeClr val="tx1"/>
                </a:solidFill>
              </a:rPr>
              <a:t>فيرى أنه: علم يهدف إلى الفهم التفسيري للفعل الاجتماعي. 1921</a:t>
            </a:r>
          </a:p>
        </p:txBody>
      </p:sp>
      <p:sp>
        <p:nvSpPr>
          <p:cNvPr id="9" name="Rectangle à coins arrondis 8"/>
          <p:cNvSpPr/>
          <p:nvPr/>
        </p:nvSpPr>
        <p:spPr>
          <a:xfrm>
            <a:off x="0" y="3571876"/>
            <a:ext cx="5786446" cy="128588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solidFill>
                  <a:schemeClr val="tx1"/>
                </a:solidFill>
              </a:rPr>
              <a:t>ويؤكد </a:t>
            </a:r>
            <a:r>
              <a:rPr lang="ar-DZ" sz="2800" b="1" dirty="0" err="1" smtClean="0">
                <a:solidFill>
                  <a:schemeClr val="tx1"/>
                </a:solidFill>
              </a:rPr>
              <a:t>هربرت</a:t>
            </a:r>
            <a:r>
              <a:rPr lang="ar-DZ" sz="2800" b="1" dirty="0" smtClean="0">
                <a:solidFill>
                  <a:schemeClr val="tx1"/>
                </a:solidFill>
              </a:rPr>
              <a:t> سبنسر </a:t>
            </a:r>
            <a:r>
              <a:rPr lang="ar-DZ" sz="2800" dirty="0" smtClean="0">
                <a:solidFill>
                  <a:schemeClr val="tx1"/>
                </a:solidFill>
              </a:rPr>
              <a:t>أنه: العلم الذي يدرس نشوء </a:t>
            </a:r>
            <a:r>
              <a:rPr lang="ar-DZ" sz="2800" dirty="0" err="1" smtClean="0">
                <a:solidFill>
                  <a:schemeClr val="tx1"/>
                </a:solidFill>
              </a:rPr>
              <a:t>البنى</a:t>
            </a:r>
            <a:r>
              <a:rPr lang="ar-DZ" sz="2800" dirty="0" smtClean="0">
                <a:solidFill>
                  <a:schemeClr val="tx1"/>
                </a:solidFill>
              </a:rPr>
              <a:t> والمؤسسات الاجتماعية وتطورها والوظائف التي تؤديها. 1876</a:t>
            </a:r>
          </a:p>
        </p:txBody>
      </p:sp>
      <p:pic>
        <p:nvPicPr>
          <p:cNvPr id="241666" name="Picture 2" descr="C:\Users\pc\Desktop\عمل 2022 2024\مقاييس السداسي 2\صور\سبنسر.jpg"/>
          <p:cNvPicPr>
            <a:picLocks noChangeAspect="1" noChangeArrowheads="1"/>
          </p:cNvPicPr>
          <p:nvPr/>
        </p:nvPicPr>
        <p:blipFill>
          <a:blip r:embed="rId4"/>
          <a:srcRect/>
          <a:stretch>
            <a:fillRect/>
          </a:stretch>
        </p:blipFill>
        <p:spPr bwMode="auto">
          <a:xfrm>
            <a:off x="6000760" y="2786058"/>
            <a:ext cx="3143240" cy="2071702"/>
          </a:xfrm>
          <a:prstGeom prst="rect">
            <a:avLst/>
          </a:prstGeom>
          <a:noFill/>
        </p:spPr>
      </p:pic>
      <p:sp>
        <p:nvSpPr>
          <p:cNvPr id="11" name="Rectangle à coins arrondis 10"/>
          <p:cNvSpPr/>
          <p:nvPr/>
        </p:nvSpPr>
        <p:spPr>
          <a:xfrm>
            <a:off x="4929190" y="5072074"/>
            <a:ext cx="4071934" cy="15716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indent="449263" algn="just" rtl="1"/>
            <a:r>
              <a:rPr lang="ar-DZ" sz="2800" dirty="0" smtClean="0">
                <a:solidFill>
                  <a:schemeClr val="tx1"/>
                </a:solidFill>
              </a:rPr>
              <a:t>ويليام </a:t>
            </a:r>
            <a:r>
              <a:rPr lang="ar-DZ" sz="2800" b="1" dirty="0" err="1" smtClean="0">
                <a:solidFill>
                  <a:schemeClr val="tx1"/>
                </a:solidFill>
              </a:rPr>
              <a:t>أوجبرن</a:t>
            </a:r>
            <a:r>
              <a:rPr lang="ar-DZ" sz="2800" b="1" dirty="0" smtClean="0">
                <a:solidFill>
                  <a:schemeClr val="tx1"/>
                </a:solidFill>
              </a:rPr>
              <a:t> </a:t>
            </a:r>
            <a:r>
              <a:rPr lang="ar-DZ" sz="2800" b="1" dirty="0" err="1" smtClean="0">
                <a:solidFill>
                  <a:schemeClr val="tx1"/>
                </a:solidFill>
              </a:rPr>
              <a:t>وماير</a:t>
            </a:r>
            <a:r>
              <a:rPr lang="ar-DZ" sz="2800" b="1" dirty="0" smtClean="0">
                <a:solidFill>
                  <a:schemeClr val="tx1"/>
                </a:solidFill>
              </a:rPr>
              <a:t> </a:t>
            </a:r>
            <a:r>
              <a:rPr lang="ar-DZ" sz="2800" b="1" dirty="0" err="1" smtClean="0">
                <a:solidFill>
                  <a:schemeClr val="tx1"/>
                </a:solidFill>
              </a:rPr>
              <a:t>نيمكوف</a:t>
            </a:r>
            <a:r>
              <a:rPr lang="ar-DZ" sz="2800" b="1" dirty="0" smtClean="0">
                <a:solidFill>
                  <a:schemeClr val="tx1"/>
                </a:solidFill>
              </a:rPr>
              <a:t>:</a:t>
            </a:r>
            <a:r>
              <a:rPr lang="ar-DZ" sz="2800" dirty="0" smtClean="0">
                <a:solidFill>
                  <a:schemeClr val="tx1"/>
                </a:solidFill>
              </a:rPr>
              <a:t> الدراسة العلمية للحياة </a:t>
            </a:r>
            <a:r>
              <a:rPr lang="ar-DZ" sz="2800" dirty="0" err="1" smtClean="0">
                <a:solidFill>
                  <a:schemeClr val="tx1"/>
                </a:solidFill>
              </a:rPr>
              <a:t>الإجتماعية</a:t>
            </a:r>
            <a:r>
              <a:rPr lang="ar-DZ" sz="2800" dirty="0" smtClean="0">
                <a:solidFill>
                  <a:schemeClr val="tx1"/>
                </a:solidFill>
              </a:rPr>
              <a:t>. 1940</a:t>
            </a:r>
          </a:p>
        </p:txBody>
      </p:sp>
      <p:sp>
        <p:nvSpPr>
          <p:cNvPr id="12" name="Rectangle à coins arrondis 11"/>
          <p:cNvSpPr/>
          <p:nvPr/>
        </p:nvSpPr>
        <p:spPr>
          <a:xfrm>
            <a:off x="428596" y="5000636"/>
            <a:ext cx="4357718" cy="171451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indent="88900" algn="ctr" rtl="1"/>
            <a:r>
              <a:rPr lang="ar-DZ" sz="2800" dirty="0" smtClean="0">
                <a:solidFill>
                  <a:schemeClr val="tx1"/>
                </a:solidFill>
              </a:rPr>
              <a:t>أما </a:t>
            </a:r>
            <a:r>
              <a:rPr lang="ar-DZ" sz="2800" b="1" dirty="0" smtClean="0">
                <a:solidFill>
                  <a:schemeClr val="tx1"/>
                </a:solidFill>
              </a:rPr>
              <a:t>روبرت </a:t>
            </a:r>
            <a:r>
              <a:rPr lang="ar-DZ" sz="2800" b="1" dirty="0" err="1" smtClean="0">
                <a:solidFill>
                  <a:schemeClr val="tx1"/>
                </a:solidFill>
              </a:rPr>
              <a:t>ماكيفر</a:t>
            </a:r>
            <a:r>
              <a:rPr lang="ar-DZ" sz="2800" b="1" dirty="0" smtClean="0">
                <a:solidFill>
                  <a:schemeClr val="tx1"/>
                </a:solidFill>
              </a:rPr>
              <a:t> وتشارلز </a:t>
            </a:r>
            <a:r>
              <a:rPr lang="ar-DZ" sz="2800" b="1" dirty="0" err="1" smtClean="0">
                <a:solidFill>
                  <a:schemeClr val="tx1"/>
                </a:solidFill>
              </a:rPr>
              <a:t>بيج</a:t>
            </a:r>
            <a:r>
              <a:rPr lang="ar-DZ" sz="2800" b="1" dirty="0" smtClean="0">
                <a:solidFill>
                  <a:schemeClr val="tx1"/>
                </a:solidFill>
              </a:rPr>
              <a:t> </a:t>
            </a:r>
            <a:r>
              <a:rPr lang="ar-DZ" sz="2800" dirty="0" smtClean="0">
                <a:solidFill>
                  <a:schemeClr val="tx1"/>
                </a:solidFill>
              </a:rPr>
              <a:t>فيعرفانه بأنه: علم يدرس العلاقات الاجتماعية. 1949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41665"/>
                                        </p:tgtEl>
                                        <p:attrNameLst>
                                          <p:attrName>style.visibility</p:attrName>
                                        </p:attrNameLst>
                                      </p:cBhvr>
                                      <p:to>
                                        <p:strVal val="visible"/>
                                      </p:to>
                                    </p:set>
                                    <p:anim calcmode="lin" valueType="num">
                                      <p:cBhvr>
                                        <p:cTn id="12" dur="1000" fill="hold"/>
                                        <p:tgtEl>
                                          <p:spTgt spid="241665"/>
                                        </p:tgtEl>
                                        <p:attrNameLst>
                                          <p:attrName>ppt_w</p:attrName>
                                        </p:attrNameLst>
                                      </p:cBhvr>
                                      <p:tavLst>
                                        <p:tav tm="0">
                                          <p:val>
                                            <p:strVal val="#ppt_w*0.70"/>
                                          </p:val>
                                        </p:tav>
                                        <p:tav tm="100000">
                                          <p:val>
                                            <p:strVal val="#ppt_w"/>
                                          </p:val>
                                        </p:tav>
                                      </p:tavLst>
                                    </p:anim>
                                    <p:anim calcmode="lin" valueType="num">
                                      <p:cBhvr>
                                        <p:cTn id="13" dur="1000" fill="hold"/>
                                        <p:tgtEl>
                                          <p:spTgt spid="241665"/>
                                        </p:tgtEl>
                                        <p:attrNameLst>
                                          <p:attrName>ppt_h</p:attrName>
                                        </p:attrNameLst>
                                      </p:cBhvr>
                                      <p:tavLst>
                                        <p:tav tm="0">
                                          <p:val>
                                            <p:strVal val="#ppt_h"/>
                                          </p:val>
                                        </p:tav>
                                        <p:tav tm="100000">
                                          <p:val>
                                            <p:strVal val="#ppt_h"/>
                                          </p:val>
                                        </p:tav>
                                      </p:tavLst>
                                    </p:anim>
                                    <p:animEffect transition="in" filter="fade">
                                      <p:cBhvr>
                                        <p:cTn id="14" dur="1000"/>
                                        <p:tgtEl>
                                          <p:spTgt spid="241665"/>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edge">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edge">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241666"/>
                                        </p:tgtEl>
                                        <p:attrNameLst>
                                          <p:attrName>style.visibility</p:attrName>
                                        </p:attrNameLst>
                                      </p:cBhvr>
                                      <p:to>
                                        <p:strVal val="visible"/>
                                      </p:to>
                                    </p:set>
                                    <p:animEffect transition="in" filter="box(in)">
                                      <p:cBhvr>
                                        <p:cTn id="35" dur="500"/>
                                        <p:tgtEl>
                                          <p:spTgt spid="241666"/>
                                        </p:tgtEl>
                                      </p:cBhvr>
                                    </p:animEffect>
                                  </p:childTnLst>
                                </p:cTn>
                              </p:par>
                            </p:childTnLst>
                          </p:cTn>
                        </p:par>
                      </p:childTnLst>
                    </p:cTn>
                  </p:par>
                  <p:par>
                    <p:cTn id="36" fill="hold">
                      <p:stCondLst>
                        <p:cond delay="indefinite"/>
                      </p:stCondLst>
                      <p:childTnLst>
                        <p:par>
                          <p:cTn id="37" fill="hold">
                            <p:stCondLst>
                              <p:cond delay="0"/>
                            </p:stCondLst>
                            <p:childTnLst>
                              <p:par>
                                <p:cTn id="38" presetID="2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edge">
                                      <p:cBhvr>
                                        <p:cTn id="40" dur="2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amond(in)">
                                      <p:cBhvr>
                                        <p:cTn id="45" dur="20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ox(in)">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8" grpId="0" animBg="1"/>
      <p:bldP spid="9"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214290"/>
            <a:ext cx="8643998" cy="2428892"/>
          </a:xfrm>
        </p:spPr>
        <p:style>
          <a:lnRef idx="1">
            <a:schemeClr val="accent2"/>
          </a:lnRef>
          <a:fillRef idx="2">
            <a:schemeClr val="accent2"/>
          </a:fillRef>
          <a:effectRef idx="1">
            <a:schemeClr val="accent2"/>
          </a:effectRef>
          <a:fontRef idx="minor">
            <a:schemeClr val="dk1"/>
          </a:fontRef>
        </p:style>
        <p:txBody>
          <a:bodyPr>
            <a:noAutofit/>
          </a:bodyPr>
          <a:lstStyle/>
          <a:p>
            <a:pPr indent="449263" rtl="1">
              <a:lnSpc>
                <a:spcPct val="150000"/>
              </a:lnSpc>
            </a:pPr>
            <a:r>
              <a:rPr lang="ar-DZ" sz="3300" b="0" dirty="0" smtClean="0">
                <a:solidFill>
                  <a:schemeClr val="tx1"/>
                </a:solidFill>
              </a:rPr>
              <a:t>يبدو إذن أن تعريف علم الاجتماع غير متفق عليه، لأنه يدرس كل الظواهر المتصلة بعلاقات البشر بعضهم ببعض وبالعيش الاجتماعي ككل.</a:t>
            </a:r>
          </a:p>
          <a:p>
            <a:pPr indent="719138" algn="just" rtl="1"/>
            <a:endParaRPr lang="fr-FR" sz="3600" b="0" dirty="0">
              <a:solidFill>
                <a:schemeClr val="tx1"/>
              </a:solidFill>
              <a:latin typeface="Times New Roman" pitchFamily="18" charset="0"/>
              <a:cs typeface="Times New Roman" pitchFamily="18" charset="0"/>
            </a:endParaRPr>
          </a:p>
        </p:txBody>
      </p:sp>
      <p:pic>
        <p:nvPicPr>
          <p:cNvPr id="5" name="Picture 5" descr="C:\Users\pc\Desktop\v4-728px-Write-a-Good-Lab-Conclusion-in-Science-Step-16.jpg"/>
          <p:cNvPicPr>
            <a:picLocks noChangeAspect="1" noChangeArrowheads="1"/>
          </p:cNvPicPr>
          <p:nvPr/>
        </p:nvPicPr>
        <p:blipFill>
          <a:blip r:embed="rId2"/>
          <a:srcRect/>
          <a:stretch>
            <a:fillRect/>
          </a:stretch>
        </p:blipFill>
        <p:spPr bwMode="auto">
          <a:xfrm>
            <a:off x="0" y="4143381"/>
            <a:ext cx="3643306" cy="2714620"/>
          </a:xfrm>
          <a:prstGeom prst="rect">
            <a:avLst/>
          </a:prstGeom>
          <a:noFill/>
        </p:spPr>
      </p:pic>
      <p:sp>
        <p:nvSpPr>
          <p:cNvPr id="6" name="Titre 1"/>
          <p:cNvSpPr txBox="1">
            <a:spLocks/>
          </p:cNvSpPr>
          <p:nvPr/>
        </p:nvSpPr>
        <p:spPr>
          <a:xfrm>
            <a:off x="0" y="3000372"/>
            <a:ext cx="4071934" cy="1071570"/>
          </a:xfrm>
          <a:prstGeom prst="rect">
            <a:avLst/>
          </a:prstGeom>
        </p:spPr>
        <p:style>
          <a:lnRef idx="1">
            <a:schemeClr val="dk1"/>
          </a:lnRef>
          <a:fillRef idx="2">
            <a:schemeClr val="dk1"/>
          </a:fillRef>
          <a:effectRef idx="1">
            <a:schemeClr val="dk1"/>
          </a:effectRef>
          <a:fontRef idx="minor">
            <a:schemeClr val="dk1"/>
          </a:fontRef>
        </p:style>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DZ" sz="3200" b="1" i="0" u="none" strike="noStrike" kern="1200" cap="none" spc="0" normalizeH="0" baseline="0" noProof="0" dirty="0" smtClean="0">
                <a:ln>
                  <a:noFill/>
                </a:ln>
                <a:solidFill>
                  <a:srgbClr val="FF0000"/>
                </a:solidFill>
                <a:effectLst/>
                <a:uLnTx/>
                <a:uFillTx/>
                <a:latin typeface="+mj-lt"/>
                <a:ea typeface="+mj-ea"/>
                <a:cs typeface="+mj-cs"/>
              </a:rPr>
              <a:t>ما يمكن ملاحظته من هذه </a:t>
            </a:r>
            <a:r>
              <a:rPr kumimoji="0" lang="ar-DZ" sz="3200" b="1" i="0" u="none" strike="noStrike" kern="1200" cap="none" spc="0" normalizeH="0" baseline="0" noProof="0" dirty="0" err="1" smtClean="0">
                <a:ln>
                  <a:noFill/>
                </a:ln>
                <a:solidFill>
                  <a:srgbClr val="FF0000"/>
                </a:solidFill>
                <a:effectLst/>
                <a:uLnTx/>
                <a:uFillTx/>
                <a:latin typeface="+mj-lt"/>
                <a:ea typeface="+mj-ea"/>
                <a:cs typeface="+mj-cs"/>
              </a:rPr>
              <a:t>التعاريف</a:t>
            </a:r>
            <a:r>
              <a:rPr kumimoji="0" lang="ar-DZ" sz="3200" b="1" i="0" u="none" strike="noStrike" kern="1200" cap="none" spc="0" normalizeH="0" baseline="0" noProof="0" dirty="0" smtClean="0">
                <a:ln>
                  <a:noFill/>
                </a:ln>
                <a:solidFill>
                  <a:srgbClr val="FF0000"/>
                </a:solidFill>
                <a:effectLst/>
                <a:uLnTx/>
                <a:uFillTx/>
                <a:latin typeface="+mj-lt"/>
                <a:ea typeface="+mj-ea"/>
                <a:cs typeface="+mj-cs"/>
              </a:rPr>
              <a:t>:</a:t>
            </a:r>
            <a:endParaRPr kumimoji="0" lang="fr-FR" sz="4200" b="0" i="0" u="none" strike="noStrike" kern="1200" cap="none" spc="0" normalizeH="0" baseline="0" noProof="0" dirty="0">
              <a:ln>
                <a:noFill/>
              </a:ln>
              <a:solidFill>
                <a:schemeClr val="accent1"/>
              </a:solidFill>
              <a:effectLst/>
              <a:uLnTx/>
              <a:uFillTx/>
              <a:latin typeface="+mj-lt"/>
              <a:ea typeface="+mj-ea"/>
              <a:cs typeface="+mj-cs"/>
            </a:endParaRPr>
          </a:p>
        </p:txBody>
      </p:sp>
      <p:sp>
        <p:nvSpPr>
          <p:cNvPr id="7" name="Rectangle à coins arrondis 6"/>
          <p:cNvSpPr/>
          <p:nvPr/>
        </p:nvSpPr>
        <p:spPr>
          <a:xfrm>
            <a:off x="4000496" y="2857496"/>
            <a:ext cx="5143504" cy="24288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indent="449263" algn="just" rtl="1"/>
            <a:r>
              <a:rPr lang="ar-DZ" sz="2900" dirty="0" smtClean="0"/>
              <a:t>كلها تدور حول حول مفاهيم  تحتاج في حد ذاتها للتعريف.</a:t>
            </a:r>
          </a:p>
          <a:p>
            <a:pPr indent="449263" algn="just" rtl="1"/>
            <a:r>
              <a:rPr lang="ar-DZ" sz="2900" dirty="0" smtClean="0"/>
              <a:t>وهو ما أوجد إشكالا في تعريف علم </a:t>
            </a:r>
            <a:r>
              <a:rPr lang="ar-DZ" sz="2900" dirty="0" err="1" smtClean="0"/>
              <a:t>الإجتماع</a:t>
            </a:r>
            <a:r>
              <a:rPr lang="ar-DZ" sz="2900" dirty="0" smtClean="0"/>
              <a:t>، وبالتالي في تحديد موضوعه وميادين الدراسة فيه.</a:t>
            </a:r>
            <a:endParaRPr lang="fr-FR" sz="2900" dirty="0"/>
          </a:p>
        </p:txBody>
      </p:sp>
      <p:sp>
        <p:nvSpPr>
          <p:cNvPr id="8" name="Titre 1"/>
          <p:cNvSpPr txBox="1">
            <a:spLocks/>
          </p:cNvSpPr>
          <p:nvPr/>
        </p:nvSpPr>
        <p:spPr>
          <a:xfrm>
            <a:off x="3857620" y="5429264"/>
            <a:ext cx="5286380" cy="1428736"/>
          </a:xfrm>
          <a:prstGeom prst="rect">
            <a:avLst/>
          </a:prstGeom>
        </p:spPr>
        <p:style>
          <a:lnRef idx="2">
            <a:schemeClr val="accent1"/>
          </a:lnRef>
          <a:fillRef idx="1">
            <a:schemeClr val="lt1"/>
          </a:fillRef>
          <a:effectRef idx="0">
            <a:schemeClr val="accent1"/>
          </a:effectRef>
          <a:fontRef idx="minor">
            <a:schemeClr val="dk1"/>
          </a:fontRef>
        </p:style>
        <p:txBody>
          <a:bodyPr vert="horz" anchor="b">
            <a:normAutofit fontScale="975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DZ" sz="4200" b="1" i="0" u="none" strike="noStrike" kern="1200" cap="none" spc="0" normalizeH="0" baseline="0" noProof="0" dirty="0" smtClean="0">
                <a:ln>
                  <a:noFill/>
                </a:ln>
                <a:solidFill>
                  <a:srgbClr val="FF0000"/>
                </a:solidFill>
                <a:effectLst/>
                <a:uLnTx/>
                <a:uFillTx/>
                <a:latin typeface="+mn-lt"/>
                <a:ea typeface="+mn-ea"/>
                <a:cs typeface="+mn-cs"/>
              </a:rPr>
              <a:t>والسؤال المطروح الآن:</a:t>
            </a:r>
            <a:br>
              <a:rPr kumimoji="0" lang="ar-DZ" sz="4200" b="1" i="0" u="none" strike="noStrike" kern="1200" cap="none" spc="0" normalizeH="0" baseline="0" noProof="0" dirty="0" smtClean="0">
                <a:ln>
                  <a:noFill/>
                </a:ln>
                <a:solidFill>
                  <a:srgbClr val="FF0000"/>
                </a:solidFill>
                <a:effectLst/>
                <a:uLnTx/>
                <a:uFillTx/>
                <a:latin typeface="+mn-lt"/>
                <a:ea typeface="+mn-ea"/>
                <a:cs typeface="+mn-cs"/>
              </a:rPr>
            </a:br>
            <a:r>
              <a:rPr kumimoji="0" lang="ar-DZ" sz="4200" b="1" i="0" u="none" strike="noStrike" kern="1200" cap="none" spc="0" normalizeH="0" baseline="0" noProof="0" dirty="0" smtClean="0">
                <a:ln>
                  <a:noFill/>
                </a:ln>
                <a:solidFill>
                  <a:srgbClr val="FF0000"/>
                </a:solidFill>
                <a:effectLst/>
                <a:uLnTx/>
                <a:uFillTx/>
                <a:latin typeface="+mn-lt"/>
                <a:ea typeface="+mn-ea"/>
                <a:cs typeface="+mn-cs"/>
              </a:rPr>
              <a:t>ما هي طبيعة هذا العلم؟</a:t>
            </a:r>
            <a:endParaRPr kumimoji="0" lang="fr-FR" sz="4200" b="1"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checkerboard(across)">
                                      <p:cBhvr>
                                        <p:cTn id="18" dur="500"/>
                                        <p:tgtEl>
                                          <p:spTgt spid="3">
                                            <p:bg/>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checkerboard(across)">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heckerboard(across)">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linds(horizontal)">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57158" y="0"/>
            <a:ext cx="8534400" cy="758952"/>
          </a:xfrm>
        </p:spPr>
        <p:style>
          <a:lnRef idx="2">
            <a:schemeClr val="accent2"/>
          </a:lnRef>
          <a:fillRef idx="1">
            <a:schemeClr val="lt1"/>
          </a:fillRef>
          <a:effectRef idx="0">
            <a:schemeClr val="accent2"/>
          </a:effectRef>
          <a:fontRef idx="minor">
            <a:schemeClr val="dk1"/>
          </a:fontRef>
        </p:style>
        <p:txBody>
          <a:bodyPr/>
          <a:lstStyle/>
          <a:p>
            <a:r>
              <a:rPr lang="ar-DZ" b="1" dirty="0" smtClean="0">
                <a:solidFill>
                  <a:schemeClr val="tx1"/>
                </a:solidFill>
              </a:rPr>
              <a:t>اختلفت آراء الباحثين وانقسمت إلى ثلاث</a:t>
            </a:r>
            <a:endParaRPr lang="fr-FR" b="1" dirty="0">
              <a:solidFill>
                <a:schemeClr val="tx1"/>
              </a:solidFill>
            </a:endParaRPr>
          </a:p>
        </p:txBody>
      </p:sp>
      <p:sp>
        <p:nvSpPr>
          <p:cNvPr id="6" name="Rectangle 5"/>
          <p:cNvSpPr/>
          <p:nvPr/>
        </p:nvSpPr>
        <p:spPr>
          <a:xfrm>
            <a:off x="2428860" y="785794"/>
            <a:ext cx="6715140" cy="207170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indent="449263" algn="ctr" rtl="1"/>
            <a:r>
              <a:rPr lang="ar-DZ" sz="2300" dirty="0" smtClean="0"/>
              <a:t>الغاية الأولى لهذا العلم هي </a:t>
            </a:r>
            <a:r>
              <a:rPr lang="ar-DZ" sz="2300" dirty="0" err="1" smtClean="0"/>
              <a:t>درسة</a:t>
            </a:r>
            <a:r>
              <a:rPr lang="ar-DZ" sz="2300" dirty="0" smtClean="0"/>
              <a:t> الظواهر أو النظم </a:t>
            </a:r>
            <a:r>
              <a:rPr lang="ar-DZ" sz="2300" dirty="0" err="1" smtClean="0"/>
              <a:t>الإجتماعية</a:t>
            </a:r>
            <a:r>
              <a:rPr lang="ar-DZ" sz="2300" dirty="0" smtClean="0"/>
              <a:t> دراسة تحليلية لاكتشاف القوانين والقواعد التي تخضع لها. إذن، فهذا العلم نظري هدفه دراسة النظم والظواهر لغاية واحدة هي المعرفة فقط. والتطبيق مهمة علوم أخرى تعتمد أساسا على النتائج التي يتوصل لها علم </a:t>
            </a:r>
            <a:r>
              <a:rPr lang="ar-DZ" sz="2300" dirty="0" err="1" smtClean="0"/>
              <a:t>الإجتماع</a:t>
            </a:r>
            <a:r>
              <a:rPr lang="ar-DZ" sz="2300" dirty="0" smtClean="0"/>
              <a:t>، مثل: الخدمة </a:t>
            </a:r>
            <a:r>
              <a:rPr lang="ar-DZ" sz="2300" dirty="0" err="1" smtClean="0"/>
              <a:t>الإجتماعية</a:t>
            </a:r>
            <a:r>
              <a:rPr lang="ar-DZ" sz="2300" dirty="0" smtClean="0"/>
              <a:t>، السياسة، التشريع....</a:t>
            </a:r>
            <a:endParaRPr lang="fr-FR" sz="2300" dirty="0"/>
          </a:p>
        </p:txBody>
      </p:sp>
      <p:sp>
        <p:nvSpPr>
          <p:cNvPr id="7" name="Rectangle 6"/>
          <p:cNvSpPr/>
          <p:nvPr/>
        </p:nvSpPr>
        <p:spPr>
          <a:xfrm>
            <a:off x="0" y="3000372"/>
            <a:ext cx="6858016" cy="192882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indent="449263" algn="ctr" rtl="1"/>
            <a:r>
              <a:rPr lang="ar-DZ" sz="2400" dirty="0" smtClean="0"/>
              <a:t>في الفترة ما بين 1960 </a:t>
            </a:r>
            <a:r>
              <a:rPr lang="ar-DZ" sz="2400" dirty="0" err="1" smtClean="0"/>
              <a:t>و</a:t>
            </a:r>
            <a:r>
              <a:rPr lang="ar-DZ" sz="2400" dirty="0" smtClean="0"/>
              <a:t> 1970 ظهر علماء اجتماع عارضوا الرأي السابق، ورأوا أن علم </a:t>
            </a:r>
            <a:r>
              <a:rPr lang="ar-DZ" sz="2400" dirty="0" err="1" smtClean="0"/>
              <a:t>الإجتماع</a:t>
            </a:r>
            <a:r>
              <a:rPr lang="ar-DZ" sz="2400" dirty="0" smtClean="0"/>
              <a:t> علم تطبيقي يهتم بوضع حقائق الحياة </a:t>
            </a:r>
            <a:r>
              <a:rPr lang="ar-DZ" sz="2400" dirty="0" err="1" smtClean="0"/>
              <a:t>الإجتماعية</a:t>
            </a:r>
            <a:r>
              <a:rPr lang="ar-DZ" sz="2400" dirty="0" smtClean="0"/>
              <a:t> في مجال التطبيق، وعلى رأسهم </a:t>
            </a:r>
            <a:r>
              <a:rPr lang="en-US" sz="2400" dirty="0" smtClean="0"/>
              <a:t>A. </a:t>
            </a:r>
            <a:r>
              <a:rPr lang="en-US" sz="2400" dirty="0" err="1" smtClean="0"/>
              <a:t>Gouldner</a:t>
            </a:r>
            <a:r>
              <a:rPr lang="ar-DZ" sz="2400" dirty="0" smtClean="0"/>
              <a:t> فالهدف منه هو استخدام المعرفة </a:t>
            </a:r>
            <a:r>
              <a:rPr lang="ar-DZ" sz="2400" dirty="0" err="1" smtClean="0"/>
              <a:t>السوسيولوجية</a:t>
            </a:r>
            <a:r>
              <a:rPr lang="ar-DZ" sz="2400" dirty="0" smtClean="0"/>
              <a:t> في حل المشكلات </a:t>
            </a:r>
            <a:r>
              <a:rPr lang="ar-DZ" sz="2400" dirty="0" err="1" smtClean="0"/>
              <a:t>الإجتماعية</a:t>
            </a:r>
            <a:r>
              <a:rPr lang="ar-DZ" sz="2400" dirty="0" smtClean="0"/>
              <a:t>، التي ينطلق الباحث في دراستها من الواقع.</a:t>
            </a:r>
            <a:endParaRPr lang="fr-FR" sz="2400" dirty="0"/>
          </a:p>
        </p:txBody>
      </p:sp>
      <p:sp>
        <p:nvSpPr>
          <p:cNvPr id="8" name="Rectangle 7"/>
          <p:cNvSpPr/>
          <p:nvPr/>
        </p:nvSpPr>
        <p:spPr>
          <a:xfrm>
            <a:off x="2143108" y="4929198"/>
            <a:ext cx="7000892" cy="192880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indent="360363" algn="ctr" rtl="1"/>
            <a:r>
              <a:rPr lang="ar-DZ" sz="2400" dirty="0" smtClean="0"/>
              <a:t>فهو مطالب بأن يدرس الموضوعات التي تسهم في تدعيم بنائه النظري وتمكنه من الفهم الشمولي لقضايا المجتمع على المستوى المقارن.  فدراسته لمجالات مختلفة من الحياة </a:t>
            </a:r>
            <a:r>
              <a:rPr lang="ar-DZ" sz="2400" dirty="0" err="1" smtClean="0"/>
              <a:t>الإجتماعية</a:t>
            </a:r>
            <a:r>
              <a:rPr lang="ar-DZ" sz="2400" dirty="0" smtClean="0"/>
              <a:t>  مثل: التربية، الجريمة، الأسرة، التنمية، المستشفى... هي دراسة قاصرة إن توقفت عند المستوى النظري، ولم تتعداه إلى مستوى التطبيق الفعلي.</a:t>
            </a:r>
            <a:endParaRPr lang="fr-FR" sz="2400" dirty="0"/>
          </a:p>
        </p:txBody>
      </p:sp>
      <p:sp>
        <p:nvSpPr>
          <p:cNvPr id="9" name="Ellipse 8"/>
          <p:cNvSpPr/>
          <p:nvPr/>
        </p:nvSpPr>
        <p:spPr>
          <a:xfrm>
            <a:off x="0" y="1071546"/>
            <a:ext cx="2428892" cy="85725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3000" b="1" dirty="0" smtClean="0"/>
              <a:t>علم نظري </a:t>
            </a:r>
            <a:endParaRPr lang="fr-FR" sz="3000" b="1" dirty="0" smtClean="0"/>
          </a:p>
          <a:p>
            <a:pPr algn="ctr"/>
            <a:endParaRPr lang="fr-FR" dirty="0"/>
          </a:p>
        </p:txBody>
      </p:sp>
      <p:sp>
        <p:nvSpPr>
          <p:cNvPr id="11" name="Ellipse 10"/>
          <p:cNvSpPr/>
          <p:nvPr/>
        </p:nvSpPr>
        <p:spPr>
          <a:xfrm>
            <a:off x="0" y="5143512"/>
            <a:ext cx="2071670" cy="135732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علم نظري تطبيقي</a:t>
            </a:r>
            <a:endParaRPr lang="fr-FR" sz="2600" b="1" dirty="0"/>
          </a:p>
        </p:txBody>
      </p:sp>
      <p:sp>
        <p:nvSpPr>
          <p:cNvPr id="12" name="Ellipse 11"/>
          <p:cNvSpPr/>
          <p:nvPr/>
        </p:nvSpPr>
        <p:spPr>
          <a:xfrm>
            <a:off x="6929454" y="2857496"/>
            <a:ext cx="2214546" cy="85725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3000" b="1" dirty="0" smtClean="0"/>
              <a:t>علم تطبيقي </a:t>
            </a:r>
            <a:endParaRPr lang="fr-FR" sz="3000" b="1" dirty="0" smtClean="0"/>
          </a:p>
          <a:p>
            <a:pPr algn="ctr"/>
            <a:endParaRPr lang="fr-FR" dirty="0"/>
          </a:p>
        </p:txBody>
      </p:sp>
      <p:pic>
        <p:nvPicPr>
          <p:cNvPr id="13" name="Picture 1"/>
          <p:cNvPicPr>
            <a:picLocks noChangeAspect="1" noChangeArrowheads="1"/>
          </p:cNvPicPr>
          <p:nvPr/>
        </p:nvPicPr>
        <p:blipFill>
          <a:blip r:embed="rId2"/>
          <a:srcRect/>
          <a:stretch>
            <a:fillRect/>
          </a:stretch>
        </p:blipFill>
        <p:spPr bwMode="auto">
          <a:xfrm>
            <a:off x="0" y="1857364"/>
            <a:ext cx="2285984" cy="1183058"/>
          </a:xfrm>
          <a:prstGeom prst="rect">
            <a:avLst/>
          </a:prstGeom>
          <a:ln>
            <a:noFill/>
          </a:ln>
          <a:effectLst>
            <a:softEdge rad="112500"/>
          </a:effectLst>
        </p:spPr>
      </p:pic>
      <p:pic>
        <p:nvPicPr>
          <p:cNvPr id="14" name="Picture 3" descr="C:\Users\pc\Desktop\images.png"/>
          <p:cNvPicPr>
            <a:picLocks noChangeAspect="1" noChangeArrowheads="1"/>
          </p:cNvPicPr>
          <p:nvPr/>
        </p:nvPicPr>
        <p:blipFill>
          <a:blip r:embed="rId3"/>
          <a:srcRect/>
          <a:stretch>
            <a:fillRect/>
          </a:stretch>
        </p:blipFill>
        <p:spPr bwMode="auto">
          <a:xfrm>
            <a:off x="6786578" y="3714752"/>
            <a:ext cx="2357422" cy="1142993"/>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heckerboard(across)">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ox(in)">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diamond(in)">
                                      <p:cBhvr>
                                        <p:cTn id="29" dur="20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ox(in)">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ox(in)">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diamond(in)">
                                      <p:cBhvr>
                                        <p:cTn id="44" dur="2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box(in)">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75778" name="Picture 2" descr="C:\Users\pc\Desktop\عدل وإيثار\467506087_428887770266703_1058885346607230477_n.jpg"/>
          <p:cNvPicPr>
            <a:picLocks noGrp="1" noChangeAspect="1" noChangeArrowheads="1"/>
          </p:cNvPicPr>
          <p:nvPr>
            <p:ph sz="quarter" idx="1"/>
          </p:nvPr>
        </p:nvPicPr>
        <p:blipFill>
          <a:blip r:embed="rId2"/>
          <a:srcRect/>
          <a:stretch>
            <a:fillRect/>
          </a:stretch>
        </p:blipFill>
        <p:spPr bwMode="auto">
          <a:xfrm>
            <a:off x="0" y="0"/>
            <a:ext cx="9144032" cy="6858000"/>
          </a:xfrm>
          <a:prstGeom prst="rect">
            <a:avLst/>
          </a:prstGeom>
          <a:noFill/>
        </p:spPr>
      </p:pic>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Picture 2" descr="C:\Users\pc\Desktop\Sans titre.jpg"/>
          <p:cNvPicPr>
            <a:picLocks noGrp="1" noChangeAspect="1" noChangeArrowheads="1"/>
          </p:cNvPicPr>
          <p:nvPr>
            <p:ph sz="quarter" idx="1"/>
          </p:nvPr>
        </p:nvPicPr>
        <p:blipFill>
          <a:blip r:embed="rId2"/>
          <a:srcRect/>
          <a:stretch>
            <a:fillRect/>
          </a:stretch>
        </p:blipFill>
        <p:spPr bwMode="auto">
          <a:xfrm rot="20138182">
            <a:off x="6928124" y="465188"/>
            <a:ext cx="1581842" cy="1692871"/>
          </a:xfrm>
          <a:prstGeom prst="rect">
            <a:avLst/>
          </a:prstGeom>
          <a:ln>
            <a:noFill/>
          </a:ln>
          <a:effectLst>
            <a:softEdge rad="112500"/>
          </a:effectLst>
        </p:spPr>
      </p:pic>
      <p:sp>
        <p:nvSpPr>
          <p:cNvPr id="6" name="Rectangle à coins arrondis 5"/>
          <p:cNvSpPr/>
          <p:nvPr/>
        </p:nvSpPr>
        <p:spPr>
          <a:xfrm>
            <a:off x="571472" y="1428736"/>
            <a:ext cx="4286280" cy="78581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60363" algn="ctr" rtl="1">
              <a:lnSpc>
                <a:spcPct val="150000"/>
              </a:lnSpc>
            </a:pPr>
            <a:r>
              <a:rPr lang="ar-DZ" sz="2900" b="1" dirty="0" smtClean="0">
                <a:solidFill>
                  <a:schemeClr val="tx1"/>
                </a:solidFill>
              </a:rPr>
              <a:t>ما هو موضوع علم الاجتماع؟</a:t>
            </a:r>
            <a:endParaRPr lang="fr-FR" sz="2900" b="1" dirty="0">
              <a:solidFill>
                <a:schemeClr val="tx1"/>
              </a:solidFill>
            </a:endParaRPr>
          </a:p>
        </p:txBody>
      </p:sp>
      <p:sp>
        <p:nvSpPr>
          <p:cNvPr id="5" name="Espace réservé du contenu 2"/>
          <p:cNvSpPr txBox="1">
            <a:spLocks/>
          </p:cNvSpPr>
          <p:nvPr/>
        </p:nvSpPr>
        <p:spPr>
          <a:xfrm>
            <a:off x="785786" y="214290"/>
            <a:ext cx="5357850" cy="1071570"/>
          </a:xfrm>
          <a:prstGeom prst="rect">
            <a:avLst/>
          </a:prstGeom>
        </p:spPr>
        <p:style>
          <a:lnRef idx="1">
            <a:schemeClr val="accent2"/>
          </a:lnRef>
          <a:fillRef idx="2">
            <a:schemeClr val="accent2"/>
          </a:fillRef>
          <a:effectRef idx="1">
            <a:schemeClr val="accent2"/>
          </a:effectRef>
          <a:fontRef idx="minor">
            <a:schemeClr val="dk1"/>
          </a:fontRef>
        </p:style>
        <p:txBody>
          <a:bodyPr vert="horz">
            <a:noAutofit/>
          </a:bodyPr>
          <a:lstStyle/>
          <a:p>
            <a:pPr marL="273050" marR="0" lvl="0" indent="-7938" algn="ctr" defTabSz="914400" rtl="1" eaLnBrk="1" fontAlgn="auto" latinLnBrk="0" hangingPunct="1">
              <a:spcBef>
                <a:spcPct val="20000"/>
              </a:spcBef>
              <a:spcAft>
                <a:spcPts val="0"/>
              </a:spcAft>
              <a:buClr>
                <a:schemeClr val="accent1"/>
              </a:buClr>
              <a:buSzPct val="85000"/>
              <a:buFont typeface="Wingdings 2"/>
              <a:buNone/>
              <a:tabLst/>
              <a:defRPr/>
            </a:pPr>
            <a:r>
              <a:rPr kumimoji="0" lang="ar-DZ" sz="2700" b="0" i="0" u="none" strike="noStrike" kern="1200" cap="none" spc="0" normalizeH="0" baseline="0" noProof="0" dirty="0" smtClean="0">
                <a:ln>
                  <a:noFill/>
                </a:ln>
                <a:solidFill>
                  <a:schemeClr val="dk1"/>
                </a:solidFill>
                <a:effectLst/>
                <a:uLnTx/>
                <a:uFillTx/>
                <a:latin typeface="+mn-lt"/>
                <a:ea typeface="+mn-ea"/>
                <a:cs typeface="+mn-cs"/>
              </a:rPr>
              <a:t>يدرس هذا العلم كل قضايا ومسائل الاجتماع البشري،</a:t>
            </a:r>
            <a:r>
              <a:rPr kumimoji="0" lang="ar-DZ" sz="2700" b="0" i="0" u="none" strike="noStrike" kern="1200" cap="none" spc="0" normalizeH="0" noProof="0" dirty="0" smtClean="0">
                <a:ln>
                  <a:noFill/>
                </a:ln>
                <a:solidFill>
                  <a:schemeClr val="dk1"/>
                </a:solidFill>
                <a:effectLst/>
                <a:uLnTx/>
                <a:uFillTx/>
                <a:latin typeface="+mn-lt"/>
                <a:ea typeface="+mn-ea"/>
                <a:cs typeface="+mn-cs"/>
              </a:rPr>
              <a:t> فهو يدرس المجتمع على المستوى:</a:t>
            </a:r>
            <a:endParaRPr kumimoji="0" lang="fr-FR" sz="2700" b="0" i="0" u="none" strike="noStrike" kern="1200" cap="none" spc="0" normalizeH="0" baseline="0" noProof="0" dirty="0">
              <a:ln>
                <a:noFill/>
              </a:ln>
              <a:solidFill>
                <a:schemeClr val="dk1"/>
              </a:solidFill>
              <a:effectLst/>
              <a:uLnTx/>
              <a:uFillTx/>
              <a:latin typeface="+mn-lt"/>
              <a:ea typeface="+mn-ea"/>
              <a:cs typeface="+mn-cs"/>
            </a:endParaRPr>
          </a:p>
        </p:txBody>
      </p:sp>
      <p:sp>
        <p:nvSpPr>
          <p:cNvPr id="7" name="Rectangle 6"/>
          <p:cNvSpPr/>
          <p:nvPr/>
        </p:nvSpPr>
        <p:spPr>
          <a:xfrm>
            <a:off x="4643438" y="2357430"/>
            <a:ext cx="4357718" cy="10001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b="1" dirty="0" smtClean="0"/>
              <a:t>الوحدات الصغرى: </a:t>
            </a:r>
            <a:r>
              <a:rPr lang="ar-DZ" sz="2800" dirty="0" smtClean="0"/>
              <a:t>الفعل الاجتماعي والتفاعل الاجتماعي....</a:t>
            </a:r>
            <a:endParaRPr lang="fr-FR" sz="2800" dirty="0"/>
          </a:p>
        </p:txBody>
      </p:sp>
      <p:sp>
        <p:nvSpPr>
          <p:cNvPr id="8" name="Rectangle 7"/>
          <p:cNvSpPr/>
          <p:nvPr/>
        </p:nvSpPr>
        <p:spPr>
          <a:xfrm>
            <a:off x="500034" y="2428868"/>
            <a:ext cx="3714776" cy="10001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b="1" dirty="0" smtClean="0"/>
              <a:t>الوحدات الوسطى: </a:t>
            </a:r>
            <a:r>
              <a:rPr lang="ar-DZ" sz="2800" dirty="0" smtClean="0"/>
              <a:t>المؤسسات الاجتماعية ، طبقات المجتمع....</a:t>
            </a:r>
            <a:endParaRPr lang="fr-FR" sz="2800" dirty="0"/>
          </a:p>
        </p:txBody>
      </p:sp>
      <p:sp>
        <p:nvSpPr>
          <p:cNvPr id="9" name="Rectangle 8"/>
          <p:cNvSpPr/>
          <p:nvPr/>
        </p:nvSpPr>
        <p:spPr>
          <a:xfrm>
            <a:off x="1714480" y="3500438"/>
            <a:ext cx="5643602" cy="157163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ysClr val="windowText" lastClr="000000"/>
                </a:solidFill>
              </a:rPr>
              <a:t>الوحدات الكبرى: </a:t>
            </a:r>
            <a:r>
              <a:rPr lang="ar-DZ" sz="2800" dirty="0" smtClean="0">
                <a:solidFill>
                  <a:sysClr val="windowText" lastClr="000000"/>
                </a:solidFill>
              </a:rPr>
              <a:t>دراسة المجتمع ككل في ظواهره ( الهجرة، العنف، التدين) والقوانين التي تحكم تطوره وتغيره، ثقافته....</a:t>
            </a:r>
            <a:endParaRPr lang="fr-FR" sz="2800" dirty="0">
              <a:solidFill>
                <a:sysClr val="windowText" lastClr="000000"/>
              </a:solidFill>
            </a:endParaRPr>
          </a:p>
        </p:txBody>
      </p:sp>
      <p:sp>
        <p:nvSpPr>
          <p:cNvPr id="10" name="Espace réservé du contenu 2"/>
          <p:cNvSpPr txBox="1">
            <a:spLocks/>
          </p:cNvSpPr>
          <p:nvPr/>
        </p:nvSpPr>
        <p:spPr>
          <a:xfrm>
            <a:off x="357158" y="5357826"/>
            <a:ext cx="8503920" cy="1285884"/>
          </a:xfrm>
          <a:prstGeom prst="rect">
            <a:avLst/>
          </a:prstGeom>
        </p:spPr>
        <p:style>
          <a:lnRef idx="2">
            <a:schemeClr val="dk1"/>
          </a:lnRef>
          <a:fillRef idx="1">
            <a:schemeClr val="lt1"/>
          </a:fillRef>
          <a:effectRef idx="0">
            <a:schemeClr val="dk1"/>
          </a:effectRef>
          <a:fontRef idx="minor">
            <a:schemeClr val="dk1"/>
          </a:fontRef>
        </p:style>
        <p:txBody>
          <a:bodyPr vert="horz">
            <a:noAutofit/>
          </a:bodyPr>
          <a:lstStyle/>
          <a:p>
            <a:pPr marL="273050" marR="0" lvl="0" indent="446088" algn="ctr"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700" b="0" i="0" u="none" strike="noStrike" kern="1200" cap="none" spc="0" normalizeH="0" baseline="0" noProof="0" dirty="0" smtClean="0">
                <a:ln>
                  <a:noFill/>
                </a:ln>
                <a:solidFill>
                  <a:schemeClr val="tx1"/>
                </a:solidFill>
                <a:effectLst/>
                <a:uLnTx/>
                <a:uFillTx/>
                <a:latin typeface="+mn-lt"/>
                <a:ea typeface="+mn-ea"/>
                <a:cs typeface="+mn-cs"/>
              </a:rPr>
              <a:t>كما يدرس تأثير البيئة الاجتماعية على العلاقات بين الأفراد والجماعات والمؤسسات.....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6850"/>
                                        </p:tgtEl>
                                        <p:attrNameLst>
                                          <p:attrName>style.visibility</p:attrName>
                                        </p:attrNameLst>
                                      </p:cBhvr>
                                      <p:to>
                                        <p:strVal val="visible"/>
                                      </p:to>
                                    </p:set>
                                    <p:anim calcmode="lin" valueType="num">
                                      <p:cBhvr additive="base">
                                        <p:cTn id="7" dur="500" fill="hold"/>
                                        <p:tgtEl>
                                          <p:spTgt spid="206850"/>
                                        </p:tgtEl>
                                        <p:attrNameLst>
                                          <p:attrName>ppt_x</p:attrName>
                                        </p:attrNameLst>
                                      </p:cBhvr>
                                      <p:tavLst>
                                        <p:tav tm="0">
                                          <p:val>
                                            <p:strVal val="#ppt_x"/>
                                          </p:val>
                                        </p:tav>
                                        <p:tav tm="100000">
                                          <p:val>
                                            <p:strVal val="#ppt_x"/>
                                          </p:val>
                                        </p:tav>
                                      </p:tavLst>
                                    </p:anim>
                                    <p:anim calcmode="lin" valueType="num">
                                      <p:cBhvr additive="base">
                                        <p:cTn id="8" dur="500" fill="hold"/>
                                        <p:tgtEl>
                                          <p:spTgt spid="2068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grpId="0" nodeType="clickEffect">
                                  <p:stCondLst>
                                    <p:cond delay="0"/>
                                  </p:stCondLst>
                                  <p:childTnLst>
                                    <p:set>
                                      <p:cBhvr>
                                        <p:cTn id="17" dur="1" fill="hold">
                                          <p:stCondLst>
                                            <p:cond delay="0"/>
                                          </p:stCondLst>
                                        </p:cTn>
                                        <p:tgtEl>
                                          <p:spTgt spid="5">
                                            <p:bg/>
                                          </p:spTgt>
                                        </p:tgtEl>
                                        <p:attrNameLst>
                                          <p:attrName>style.visibility</p:attrName>
                                        </p:attrNameLst>
                                      </p:cBhvr>
                                      <p:to>
                                        <p:strVal val="visible"/>
                                      </p:to>
                                    </p:set>
                                    <p:animEffect transition="in" filter="wedge">
                                      <p:cBhvr>
                                        <p:cTn id="18" dur="2000"/>
                                        <p:tgtEl>
                                          <p:spTgt spid="5">
                                            <p:bg/>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edge">
                                      <p:cBhvr>
                                        <p:cTn id="23" dur="20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strVal val="#ppt_w*0.70"/>
                                          </p:val>
                                        </p:tav>
                                        <p:tav tm="100000">
                                          <p:val>
                                            <p:strVal val="#ppt_w"/>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animEffect transition="in" filter="fade">
                                      <p:cBhvr>
                                        <p:cTn id="30" dur="1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ox(in)">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1000" fill="hold"/>
                                        <p:tgtEl>
                                          <p:spTgt spid="9"/>
                                        </p:tgtEl>
                                        <p:attrNameLst>
                                          <p:attrName>ppt_w</p:attrName>
                                        </p:attrNameLst>
                                      </p:cBhvr>
                                      <p:tavLst>
                                        <p:tav tm="0">
                                          <p:val>
                                            <p:strVal val="#ppt_w*0.70"/>
                                          </p:val>
                                        </p:tav>
                                        <p:tav tm="100000">
                                          <p:val>
                                            <p:strVal val="#ppt_w"/>
                                          </p:val>
                                        </p:tav>
                                      </p:tavLst>
                                    </p:anim>
                                    <p:anim calcmode="lin" valueType="num">
                                      <p:cBhvr>
                                        <p:cTn id="41" dur="1000" fill="hold"/>
                                        <p:tgtEl>
                                          <p:spTgt spid="9"/>
                                        </p:tgtEl>
                                        <p:attrNameLst>
                                          <p:attrName>ppt_h</p:attrName>
                                        </p:attrNameLst>
                                      </p:cBhvr>
                                      <p:tavLst>
                                        <p:tav tm="0">
                                          <p:val>
                                            <p:strVal val="#ppt_h"/>
                                          </p:val>
                                        </p:tav>
                                        <p:tav tm="100000">
                                          <p:val>
                                            <p:strVal val="#ppt_h"/>
                                          </p:val>
                                        </p:tav>
                                      </p:tavLst>
                                    </p:anim>
                                    <p:animEffect transition="in" filter="fade">
                                      <p:cBhvr>
                                        <p:cTn id="42" dur="1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0" presetClass="entr" presetSubtype="0" fill="hold" grpId="0" nodeType="clickEffect">
                                  <p:stCondLst>
                                    <p:cond delay="0"/>
                                  </p:stCondLst>
                                  <p:childTnLst>
                                    <p:set>
                                      <p:cBhvr>
                                        <p:cTn id="46" dur="1" fill="hold">
                                          <p:stCondLst>
                                            <p:cond delay="0"/>
                                          </p:stCondLst>
                                        </p:cTn>
                                        <p:tgtEl>
                                          <p:spTgt spid="10">
                                            <p:bg/>
                                          </p:spTgt>
                                        </p:tgtEl>
                                        <p:attrNameLst>
                                          <p:attrName>style.visibility</p:attrName>
                                        </p:attrNameLst>
                                      </p:cBhvr>
                                      <p:to>
                                        <p:strVal val="visible"/>
                                      </p:to>
                                    </p:set>
                                    <p:animEffect transition="in" filter="wedge">
                                      <p:cBhvr>
                                        <p:cTn id="47" dur="2000"/>
                                        <p:tgtEl>
                                          <p:spTgt spid="10">
                                            <p:bg/>
                                          </p:spTgt>
                                        </p:tgtEl>
                                      </p:cBhvr>
                                    </p:animEffect>
                                  </p:childTnLst>
                                </p:cTn>
                              </p:par>
                            </p:childTnLst>
                          </p:cTn>
                        </p:par>
                      </p:childTnLst>
                    </p:cTn>
                  </p:par>
                  <p:par>
                    <p:cTn id="48" fill="hold">
                      <p:stCondLst>
                        <p:cond delay="indefinite"/>
                      </p:stCondLst>
                      <p:childTnLst>
                        <p:par>
                          <p:cTn id="49" fill="hold">
                            <p:stCondLst>
                              <p:cond delay="0"/>
                            </p:stCondLst>
                            <p:childTnLst>
                              <p:par>
                                <p:cTn id="50" presetID="20" presetClass="entr" presetSubtype="0" fill="hold" grpId="0" nodeType="clickEffect">
                                  <p:stCondLst>
                                    <p:cond delay="0"/>
                                  </p:stCondLst>
                                  <p:childTnLst>
                                    <p:set>
                                      <p:cBhvr>
                                        <p:cTn id="51" dur="1" fill="hold">
                                          <p:stCondLst>
                                            <p:cond delay="0"/>
                                          </p:stCondLst>
                                        </p:cTn>
                                        <p:tgtEl>
                                          <p:spTgt spid="10">
                                            <p:txEl>
                                              <p:pRg st="0" end="0"/>
                                            </p:txEl>
                                          </p:spTgt>
                                        </p:tgtEl>
                                        <p:attrNameLst>
                                          <p:attrName>style.visibility</p:attrName>
                                        </p:attrNameLst>
                                      </p:cBhvr>
                                      <p:to>
                                        <p:strVal val="visible"/>
                                      </p:to>
                                    </p:set>
                                    <p:animEffect transition="in" filter="wedge">
                                      <p:cBhvr>
                                        <p:cTn id="52"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build="p" animBg="1"/>
      <p:bldP spid="7" grpId="0" animBg="1"/>
      <p:bldP spid="8" grpId="0" animBg="1"/>
      <p:bldP spid="9" grpId="0" animBg="1"/>
      <p:bldP spid="10"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57818" y="0"/>
            <a:ext cx="3786182" cy="758952"/>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DZ" b="1" dirty="0" smtClean="0">
                <a:solidFill>
                  <a:srgbClr val="FF0000"/>
                </a:solidFill>
              </a:rPr>
              <a:t>أهداف علم الاجتماع</a:t>
            </a:r>
            <a:endParaRPr lang="fr-FR" dirty="0"/>
          </a:p>
        </p:txBody>
      </p:sp>
      <p:pic>
        <p:nvPicPr>
          <p:cNvPr id="217089" name="Picture 1" descr="C:\Users\pc\Desktop\عمل 2022 2024\مقاييس 2022\علم الاجتماع\اهداف.jpg"/>
          <p:cNvPicPr>
            <a:picLocks noChangeAspect="1" noChangeArrowheads="1"/>
          </p:cNvPicPr>
          <p:nvPr/>
        </p:nvPicPr>
        <p:blipFill>
          <a:blip r:embed="rId2"/>
          <a:srcRect/>
          <a:stretch>
            <a:fillRect/>
          </a:stretch>
        </p:blipFill>
        <p:spPr bwMode="auto">
          <a:xfrm>
            <a:off x="0" y="0"/>
            <a:ext cx="2181225" cy="1638300"/>
          </a:xfrm>
          <a:prstGeom prst="ellipse">
            <a:avLst/>
          </a:prstGeom>
          <a:ln>
            <a:noFill/>
          </a:ln>
          <a:effectLst>
            <a:softEdge rad="112500"/>
          </a:effectLst>
        </p:spPr>
      </p:pic>
      <p:sp>
        <p:nvSpPr>
          <p:cNvPr id="5" name="Rectangle à coins arrondis 4"/>
          <p:cNvSpPr/>
          <p:nvPr/>
        </p:nvSpPr>
        <p:spPr>
          <a:xfrm>
            <a:off x="1214414" y="857232"/>
            <a:ext cx="7072330" cy="10715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600" dirty="0" smtClean="0"/>
              <a:t>فهم المجتمع بصورة علمية، تتضمن الموضوعية والواقعية في دراسته، وهو ما يؤدي لإيجاد تفسير منطقي لظواهره.</a:t>
            </a:r>
          </a:p>
        </p:txBody>
      </p:sp>
      <p:sp>
        <p:nvSpPr>
          <p:cNvPr id="6" name="Rectangle à coins arrondis 5"/>
          <p:cNvSpPr/>
          <p:nvPr/>
        </p:nvSpPr>
        <p:spPr>
          <a:xfrm>
            <a:off x="1500166" y="2071678"/>
            <a:ext cx="6715172" cy="12858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600" dirty="0" smtClean="0"/>
              <a:t>الكشف عن الظواهر الاجتماعية من حيث:</a:t>
            </a:r>
            <a:r>
              <a:rPr lang="fr-FR" sz="2600" dirty="0" smtClean="0"/>
              <a:t> </a:t>
            </a:r>
            <a:r>
              <a:rPr lang="ar-DZ" sz="2600" dirty="0" smtClean="0"/>
              <a:t>وجودها، شدتها، تطورها، وعن كل ما يتعلق </a:t>
            </a:r>
            <a:r>
              <a:rPr lang="ar-DZ" sz="2600" dirty="0" err="1" smtClean="0"/>
              <a:t>بها</a:t>
            </a:r>
            <a:r>
              <a:rPr lang="ar-DZ" sz="2600" dirty="0" smtClean="0"/>
              <a:t> من أفكار ومعتقدات.</a:t>
            </a:r>
          </a:p>
        </p:txBody>
      </p:sp>
      <p:sp>
        <p:nvSpPr>
          <p:cNvPr id="7" name="Rectangle à coins arrondis 6"/>
          <p:cNvSpPr/>
          <p:nvPr/>
        </p:nvSpPr>
        <p:spPr>
          <a:xfrm>
            <a:off x="2143108" y="4572008"/>
            <a:ext cx="5357850" cy="10715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600" dirty="0" smtClean="0"/>
              <a:t>معرفة العلاقة بين الظواهر الاجتماعية، وبينها وبين بقية الظواهر ( الاقتصادية، السياسية، ...)</a:t>
            </a:r>
          </a:p>
        </p:txBody>
      </p:sp>
      <p:sp>
        <p:nvSpPr>
          <p:cNvPr id="8" name="Rectangle à coins arrondis 7"/>
          <p:cNvSpPr/>
          <p:nvPr/>
        </p:nvSpPr>
        <p:spPr>
          <a:xfrm>
            <a:off x="1928794" y="3500438"/>
            <a:ext cx="5857916" cy="92869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600" dirty="0" smtClean="0"/>
              <a:t>الكشف عن وظائف الظاهرة الاجتماعية في المجتمع.</a:t>
            </a:r>
          </a:p>
        </p:txBody>
      </p:sp>
      <p:sp>
        <p:nvSpPr>
          <p:cNvPr id="9" name="Rectangle à coins arrondis 8"/>
          <p:cNvSpPr/>
          <p:nvPr/>
        </p:nvSpPr>
        <p:spPr>
          <a:xfrm>
            <a:off x="2285984" y="5857892"/>
            <a:ext cx="5072098" cy="8572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600" dirty="0" smtClean="0"/>
              <a:t>استخراج القوانين التي تحكم هذه الظواهر.</a:t>
            </a:r>
            <a:endParaRPr lang="fr-FR"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17089"/>
                                        </p:tgtEl>
                                        <p:attrNameLst>
                                          <p:attrName>style.visibility</p:attrName>
                                        </p:attrNameLst>
                                      </p:cBhvr>
                                      <p:to>
                                        <p:strVal val="visible"/>
                                      </p:to>
                                    </p:set>
                                    <p:anim calcmode="lin" valueType="num">
                                      <p:cBhvr additive="base">
                                        <p:cTn id="12" dur="500" fill="hold"/>
                                        <p:tgtEl>
                                          <p:spTgt spid="217089"/>
                                        </p:tgtEl>
                                        <p:attrNameLst>
                                          <p:attrName>ppt_x</p:attrName>
                                        </p:attrNameLst>
                                      </p:cBhvr>
                                      <p:tavLst>
                                        <p:tav tm="0">
                                          <p:val>
                                            <p:strVal val="#ppt_x"/>
                                          </p:val>
                                        </p:tav>
                                        <p:tav tm="100000">
                                          <p:val>
                                            <p:strVal val="#ppt_x"/>
                                          </p:val>
                                        </p:tav>
                                      </p:tavLst>
                                    </p:anim>
                                    <p:anim calcmode="lin" valueType="num">
                                      <p:cBhvr additive="base">
                                        <p:cTn id="13" dur="500" fill="hold"/>
                                        <p:tgtEl>
                                          <p:spTgt spid="21708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heckerboard(across)">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heckerboard(across)">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heckerboard(across)">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heckerboard(across)">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checkerboard(across)">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5984" y="0"/>
            <a:ext cx="4714908" cy="714356"/>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ar-DZ" b="1" dirty="0" smtClean="0">
                <a:solidFill>
                  <a:srgbClr val="FF0000"/>
                </a:solidFill>
              </a:rPr>
              <a:t>علاقاته بالعلوم الأخرى</a:t>
            </a:r>
            <a:endParaRPr lang="fr-FR" dirty="0"/>
          </a:p>
        </p:txBody>
      </p:sp>
      <p:sp>
        <p:nvSpPr>
          <p:cNvPr id="3" name="Espace réservé du contenu 2"/>
          <p:cNvSpPr>
            <a:spLocks noGrp="1"/>
          </p:cNvSpPr>
          <p:nvPr>
            <p:ph sz="quarter" idx="1"/>
          </p:nvPr>
        </p:nvSpPr>
        <p:spPr>
          <a:xfrm>
            <a:off x="6572264" y="785794"/>
            <a:ext cx="2571736" cy="6072206"/>
          </a:xfrm>
        </p:spPr>
        <p:style>
          <a:lnRef idx="2">
            <a:schemeClr val="accent2"/>
          </a:lnRef>
          <a:fillRef idx="1">
            <a:schemeClr val="lt1"/>
          </a:fillRef>
          <a:effectRef idx="0">
            <a:schemeClr val="accent2"/>
          </a:effectRef>
          <a:fontRef idx="minor">
            <a:schemeClr val="dk1"/>
          </a:fontRef>
        </p:style>
        <p:txBody>
          <a:bodyPr>
            <a:noAutofit/>
          </a:bodyPr>
          <a:lstStyle/>
          <a:p>
            <a:pPr marL="88900" indent="354013" algn="ctr" rtl="1">
              <a:buNone/>
              <a:tabLst>
                <a:tab pos="176213" algn="l"/>
              </a:tabLst>
            </a:pPr>
            <a:r>
              <a:rPr lang="ar-DZ" sz="2600" b="1" dirty="0" smtClean="0"/>
              <a:t>علم النفس:</a:t>
            </a:r>
          </a:p>
          <a:p>
            <a:pPr marL="88900" indent="0" algn="ctr" rtl="1">
              <a:buNone/>
              <a:tabLst>
                <a:tab pos="176213" algn="l"/>
              </a:tabLst>
            </a:pPr>
            <a:r>
              <a:rPr lang="ar-DZ" sz="2600" b="1" dirty="0" smtClean="0"/>
              <a:t> </a:t>
            </a:r>
            <a:r>
              <a:rPr lang="ar-DZ" sz="2600" dirty="0" smtClean="0"/>
              <a:t>يدرس علم الاجتماع الظاهرة الاجتماعية التي تنشأ من الأفراد، ولا يمكن فهم هؤلاء الأفراد إلا من خلال الجماعة التي يتفاعلون فيها. </a:t>
            </a:r>
          </a:p>
        </p:txBody>
      </p:sp>
      <p:pic>
        <p:nvPicPr>
          <p:cNvPr id="57347" name="Picture 3" descr="C:\Users\pc\Desktop\Psi2.svg.png"/>
          <p:cNvPicPr>
            <a:picLocks noChangeAspect="1" noChangeArrowheads="1"/>
          </p:cNvPicPr>
          <p:nvPr/>
        </p:nvPicPr>
        <p:blipFill>
          <a:blip r:embed="rId2"/>
          <a:srcRect/>
          <a:stretch>
            <a:fillRect/>
          </a:stretch>
        </p:blipFill>
        <p:spPr bwMode="auto">
          <a:xfrm>
            <a:off x="6357950" y="4857760"/>
            <a:ext cx="2786050" cy="2000240"/>
          </a:xfrm>
          <a:prstGeom prst="rect">
            <a:avLst/>
          </a:prstGeom>
          <a:noFill/>
        </p:spPr>
      </p:pic>
      <p:sp>
        <p:nvSpPr>
          <p:cNvPr id="5" name="Espace réservé du contenu 2"/>
          <p:cNvSpPr txBox="1">
            <a:spLocks/>
          </p:cNvSpPr>
          <p:nvPr/>
        </p:nvSpPr>
        <p:spPr>
          <a:xfrm>
            <a:off x="4214810" y="785794"/>
            <a:ext cx="2376284" cy="6072206"/>
          </a:xfrm>
          <a:prstGeom prst="rect">
            <a:avLst/>
          </a:prstGeom>
        </p:spPr>
        <p:style>
          <a:lnRef idx="1">
            <a:schemeClr val="accent2"/>
          </a:lnRef>
          <a:fillRef idx="2">
            <a:schemeClr val="accent2"/>
          </a:fillRef>
          <a:effectRef idx="1">
            <a:schemeClr val="accent2"/>
          </a:effectRef>
          <a:fontRef idx="minor">
            <a:schemeClr val="dk1"/>
          </a:fontRef>
        </p:style>
        <p:txBody>
          <a:bodyPr vert="horz">
            <a:noAutofit/>
          </a:bodyPr>
          <a:lstStyle/>
          <a:p>
            <a:pPr marL="95250" marR="0" lvl="0" indent="446088"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r>
              <a:rPr kumimoji="0" lang="ar-DZ" sz="2600" b="1" i="0" u="none" strike="noStrike" kern="1200" cap="none" spc="0" normalizeH="0" baseline="0" noProof="0" dirty="0" err="1" smtClean="0">
                <a:ln>
                  <a:noFill/>
                </a:ln>
                <a:solidFill>
                  <a:schemeClr val="tx1"/>
                </a:solidFill>
                <a:effectLst/>
                <a:uLnTx/>
                <a:uFillTx/>
                <a:latin typeface="+mn-lt"/>
                <a:ea typeface="+mn-ea"/>
                <a:cs typeface="+mn-cs"/>
              </a:rPr>
              <a:t>الأنثروبولوجيا</a:t>
            </a:r>
            <a:r>
              <a:rPr kumimoji="0" lang="ar-DZ" sz="2600" b="1" i="0" u="none" strike="noStrike" kern="1200" cap="none" spc="0" normalizeH="0" baseline="0" noProof="0" dirty="0" smtClean="0">
                <a:ln>
                  <a:noFill/>
                </a:ln>
                <a:solidFill>
                  <a:schemeClr val="tx1"/>
                </a:solidFill>
                <a:effectLst/>
                <a:uLnTx/>
                <a:uFillTx/>
                <a:latin typeface="+mn-lt"/>
                <a:ea typeface="+mn-ea"/>
                <a:cs typeface="+mn-cs"/>
              </a:rPr>
              <a:t>: </a:t>
            </a:r>
            <a:r>
              <a:rPr kumimoji="0" lang="ar-DZ" sz="2600" b="0" i="0" u="none" strike="noStrike" kern="1200" cap="none" spc="0" normalizeH="0" baseline="0" noProof="0" dirty="0" smtClean="0">
                <a:ln>
                  <a:noFill/>
                </a:ln>
                <a:solidFill>
                  <a:schemeClr val="tx1"/>
                </a:solidFill>
                <a:effectLst/>
                <a:uLnTx/>
                <a:uFillTx/>
                <a:latin typeface="+mn-lt"/>
                <a:ea typeface="+mn-ea"/>
                <a:cs typeface="+mn-cs"/>
              </a:rPr>
              <a:t>يدرس العلمان المجتمع من حيث كونه نظاما له عادات وتقاليد وأعراف... بمعنى في المنحى الثقافي له.</a:t>
            </a:r>
          </a:p>
        </p:txBody>
      </p:sp>
      <p:pic>
        <p:nvPicPr>
          <p:cNvPr id="6" name="Picture 4" descr="C:\Users\pc\Desktop\index.jpg"/>
          <p:cNvPicPr>
            <a:picLocks noChangeAspect="1" noChangeArrowheads="1"/>
          </p:cNvPicPr>
          <p:nvPr/>
        </p:nvPicPr>
        <p:blipFill>
          <a:blip r:embed="rId3"/>
          <a:srcRect/>
          <a:stretch>
            <a:fillRect/>
          </a:stretch>
        </p:blipFill>
        <p:spPr bwMode="auto">
          <a:xfrm>
            <a:off x="4214810" y="4500570"/>
            <a:ext cx="2428860" cy="2357430"/>
          </a:xfrm>
          <a:prstGeom prst="rect">
            <a:avLst/>
          </a:prstGeom>
          <a:noFill/>
        </p:spPr>
      </p:pic>
      <p:sp>
        <p:nvSpPr>
          <p:cNvPr id="7" name="Espace réservé du contenu 2"/>
          <p:cNvSpPr txBox="1">
            <a:spLocks/>
          </p:cNvSpPr>
          <p:nvPr/>
        </p:nvSpPr>
        <p:spPr>
          <a:xfrm>
            <a:off x="1928794" y="785794"/>
            <a:ext cx="2286016" cy="6072206"/>
          </a:xfrm>
          <a:prstGeom prst="rect">
            <a:avLst/>
          </a:prstGeom>
        </p:spPr>
        <p:style>
          <a:lnRef idx="1">
            <a:schemeClr val="accent5"/>
          </a:lnRef>
          <a:fillRef idx="2">
            <a:schemeClr val="accent5"/>
          </a:fillRef>
          <a:effectRef idx="1">
            <a:schemeClr val="accent5"/>
          </a:effectRef>
          <a:fontRef idx="minor">
            <a:schemeClr val="dk1"/>
          </a:fontRef>
        </p:style>
        <p:txBody>
          <a:bodyPr vert="horz">
            <a:noAutofit/>
          </a:bodyPr>
          <a:lstStyle/>
          <a:p>
            <a:pPr marL="95250" marR="0" lvl="0" indent="169863"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r>
              <a:rPr kumimoji="0" lang="ar-DZ" sz="2600" b="1" i="0" u="none" strike="noStrike" kern="1200" cap="none" spc="0" normalizeH="0" baseline="0" noProof="0" dirty="0" err="1" smtClean="0">
                <a:ln>
                  <a:noFill/>
                </a:ln>
                <a:solidFill>
                  <a:schemeClr val="tx1"/>
                </a:solidFill>
                <a:effectLst/>
                <a:uLnTx/>
                <a:uFillTx/>
                <a:latin typeface="+mn-lt"/>
                <a:ea typeface="+mn-ea"/>
                <a:cs typeface="+mn-cs"/>
              </a:rPr>
              <a:t>الإقتصاد</a:t>
            </a:r>
            <a:r>
              <a:rPr kumimoji="0" lang="ar-DZ" sz="2600" b="1" i="0" u="none" strike="noStrike" kern="1200" cap="none" spc="0" normalizeH="0" baseline="0" noProof="0" dirty="0" smtClean="0">
                <a:ln>
                  <a:noFill/>
                </a:ln>
                <a:solidFill>
                  <a:schemeClr val="tx1"/>
                </a:solidFill>
                <a:effectLst/>
                <a:uLnTx/>
                <a:uFillTx/>
                <a:latin typeface="+mn-lt"/>
                <a:ea typeface="+mn-ea"/>
                <a:cs typeface="+mn-cs"/>
              </a:rPr>
              <a:t>: </a:t>
            </a:r>
            <a:r>
              <a:rPr kumimoji="0" lang="ar-DZ" sz="2600" b="0" i="0" u="none" strike="noStrike" kern="1200" cap="none" spc="0" normalizeH="0" baseline="0" noProof="0" dirty="0" smtClean="0">
                <a:ln>
                  <a:noFill/>
                </a:ln>
                <a:solidFill>
                  <a:schemeClr val="tx1"/>
                </a:solidFill>
                <a:effectLst/>
                <a:uLnTx/>
                <a:uFillTx/>
                <a:latin typeface="+mn-lt"/>
                <a:ea typeface="+mn-ea"/>
                <a:cs typeface="+mn-cs"/>
              </a:rPr>
              <a:t>يهتم العلمان بالمواضيع نفسها: نمط المعيشة، القيم وتأثيرها على السلوك</a:t>
            </a:r>
            <a:r>
              <a:rPr kumimoji="0" lang="ar-DZ" sz="2600" b="0" i="0" u="none" strike="noStrike" kern="1200" cap="none" spc="0" normalizeH="0" noProof="0" dirty="0" smtClean="0">
                <a:ln>
                  <a:noFill/>
                </a:ln>
                <a:solidFill>
                  <a:schemeClr val="tx1"/>
                </a:solidFill>
                <a:effectLst/>
                <a:uLnTx/>
                <a:uFillTx/>
                <a:latin typeface="+mn-lt"/>
                <a:ea typeface="+mn-ea"/>
                <a:cs typeface="+mn-cs"/>
              </a:rPr>
              <a:t> </a:t>
            </a:r>
            <a:r>
              <a:rPr kumimoji="0" lang="ar-DZ" sz="2600" b="0" i="0" u="none" strike="noStrike" kern="1200" cap="none" spc="0" normalizeH="0" baseline="0" noProof="0" dirty="0" smtClean="0">
                <a:ln>
                  <a:noFill/>
                </a:ln>
                <a:solidFill>
                  <a:schemeClr val="tx1"/>
                </a:solidFill>
                <a:effectLst/>
                <a:uLnTx/>
                <a:uFillTx/>
                <a:latin typeface="+mn-lt"/>
                <a:ea typeface="+mn-ea"/>
                <a:cs typeface="+mn-cs"/>
              </a:rPr>
              <a:t>الاستهلاكي، </a:t>
            </a:r>
            <a:r>
              <a:rPr kumimoji="0" lang="ar-DZ" sz="2600" b="0" i="0" u="none" strike="noStrike" kern="1200" cap="none" spc="0" normalizeH="0" baseline="0" noProof="0" dirty="0" err="1" smtClean="0">
                <a:ln>
                  <a:noFill/>
                </a:ln>
                <a:solidFill>
                  <a:schemeClr val="tx1"/>
                </a:solidFill>
                <a:effectLst/>
                <a:uLnTx/>
                <a:uFillTx/>
                <a:latin typeface="+mn-lt"/>
                <a:ea typeface="+mn-ea"/>
                <a:cs typeface="+mn-cs"/>
              </a:rPr>
              <a:t>الرفاه</a:t>
            </a:r>
            <a:r>
              <a:rPr kumimoji="0" lang="ar-DZ" sz="2600" b="0" i="0" u="none" strike="noStrike" kern="1200" cap="none" spc="0" normalizeH="0" baseline="0" noProof="0" dirty="0" smtClean="0">
                <a:ln>
                  <a:noFill/>
                </a:ln>
                <a:solidFill>
                  <a:schemeClr val="tx1"/>
                </a:solidFill>
                <a:effectLst/>
                <a:uLnTx/>
                <a:uFillTx/>
                <a:latin typeface="+mn-lt"/>
                <a:ea typeface="+mn-ea"/>
                <a:cs typeface="+mn-cs"/>
              </a:rPr>
              <a:t>، الفقر، التخلف، البطالة....</a:t>
            </a:r>
          </a:p>
        </p:txBody>
      </p:sp>
      <p:pic>
        <p:nvPicPr>
          <p:cNvPr id="8" name="Picture 5" descr="C:\Users\pc\Desktop\index.jpg"/>
          <p:cNvPicPr>
            <a:picLocks noChangeAspect="1" noChangeArrowheads="1"/>
          </p:cNvPicPr>
          <p:nvPr/>
        </p:nvPicPr>
        <p:blipFill>
          <a:blip r:embed="rId4"/>
          <a:srcRect/>
          <a:stretch>
            <a:fillRect/>
          </a:stretch>
        </p:blipFill>
        <p:spPr bwMode="auto">
          <a:xfrm>
            <a:off x="2000232" y="4500570"/>
            <a:ext cx="2214578" cy="2357430"/>
          </a:xfrm>
          <a:prstGeom prst="rect">
            <a:avLst/>
          </a:prstGeom>
          <a:noFill/>
        </p:spPr>
      </p:pic>
      <p:sp>
        <p:nvSpPr>
          <p:cNvPr id="9" name="Espace réservé du contenu 2"/>
          <p:cNvSpPr txBox="1">
            <a:spLocks/>
          </p:cNvSpPr>
          <p:nvPr/>
        </p:nvSpPr>
        <p:spPr>
          <a:xfrm>
            <a:off x="0" y="785794"/>
            <a:ext cx="1928794" cy="6072206"/>
          </a:xfrm>
          <a:prstGeom prst="rect">
            <a:avLst/>
          </a:prstGeom>
        </p:spPr>
        <p:style>
          <a:lnRef idx="1">
            <a:schemeClr val="accent4"/>
          </a:lnRef>
          <a:fillRef idx="2">
            <a:schemeClr val="accent4"/>
          </a:fillRef>
          <a:effectRef idx="1">
            <a:schemeClr val="accent4"/>
          </a:effectRef>
          <a:fontRef idx="minor">
            <a:schemeClr val="dk1"/>
          </a:fontRef>
        </p:style>
        <p:txBody>
          <a:bodyPr vert="horz">
            <a:noAutofit/>
          </a:bodyPr>
          <a:lstStyle/>
          <a:p>
            <a:pPr marL="88900" marR="0" lvl="0" indent="354013"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r>
              <a:rPr kumimoji="0" lang="ar-DZ" sz="2600" b="1" i="0" u="none" strike="noStrike" kern="1200" cap="none" spc="0" normalizeH="0" baseline="0" noProof="0" dirty="0" smtClean="0">
                <a:ln>
                  <a:noFill/>
                </a:ln>
                <a:solidFill>
                  <a:schemeClr val="tx1"/>
                </a:solidFill>
                <a:effectLst/>
                <a:uLnTx/>
                <a:uFillTx/>
                <a:latin typeface="+mn-lt"/>
                <a:ea typeface="+mn-ea"/>
                <a:cs typeface="+mn-cs"/>
              </a:rPr>
              <a:t>السياسة:</a:t>
            </a:r>
            <a:r>
              <a:rPr kumimoji="0" lang="ar-DZ" sz="2600" b="0" i="0" u="none" strike="noStrike" kern="1200" cap="none" spc="0" normalizeH="0" baseline="0" noProof="0" dirty="0" smtClean="0">
                <a:ln>
                  <a:noFill/>
                </a:ln>
                <a:solidFill>
                  <a:schemeClr val="tx1"/>
                </a:solidFill>
                <a:effectLst/>
                <a:uLnTx/>
                <a:uFillTx/>
                <a:latin typeface="+mn-lt"/>
                <a:ea typeface="+mn-ea"/>
                <a:cs typeface="+mn-cs"/>
              </a:rPr>
              <a:t> يتقاطع العلمان في دراسة الدولة والسلطة وعلاقات القوة ونظم الحكم.</a:t>
            </a:r>
            <a:endParaRPr kumimoji="0" lang="fr-FR"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6" descr="C:\Users\pc\Desktop\index.jpg"/>
          <p:cNvPicPr>
            <a:picLocks noChangeAspect="1" noChangeArrowheads="1"/>
          </p:cNvPicPr>
          <p:nvPr/>
        </p:nvPicPr>
        <p:blipFill>
          <a:blip r:embed="rId5"/>
          <a:srcRect/>
          <a:stretch>
            <a:fillRect/>
          </a:stretch>
        </p:blipFill>
        <p:spPr bwMode="auto">
          <a:xfrm>
            <a:off x="0" y="4500570"/>
            <a:ext cx="2000232" cy="23574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7347"/>
                                        </p:tgtEl>
                                        <p:attrNameLst>
                                          <p:attrName>style.visibility</p:attrName>
                                        </p:attrNameLst>
                                      </p:cBhvr>
                                      <p:to>
                                        <p:strVal val="visible"/>
                                      </p:to>
                                    </p:set>
                                    <p:anim calcmode="lin" valueType="num">
                                      <p:cBhvr additive="base">
                                        <p:cTn id="14" dur="500" fill="hold"/>
                                        <p:tgtEl>
                                          <p:spTgt spid="57347"/>
                                        </p:tgtEl>
                                        <p:attrNameLst>
                                          <p:attrName>ppt_x</p:attrName>
                                        </p:attrNameLst>
                                      </p:cBhvr>
                                      <p:tavLst>
                                        <p:tav tm="0">
                                          <p:val>
                                            <p:strVal val="#ppt_x"/>
                                          </p:val>
                                        </p:tav>
                                        <p:tav tm="100000">
                                          <p:val>
                                            <p:strVal val="#ppt_x"/>
                                          </p:val>
                                        </p:tav>
                                      </p:tavLst>
                                    </p:anim>
                                    <p:anim calcmode="lin" valueType="num">
                                      <p:cBhvr additive="base">
                                        <p:cTn id="15" dur="500" fill="hold"/>
                                        <p:tgtEl>
                                          <p:spTgt spid="5734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3">
                                            <p:bg/>
                                          </p:spTgt>
                                        </p:tgtEl>
                                        <p:attrNameLst>
                                          <p:attrName>style.visibility</p:attrName>
                                        </p:attrNameLst>
                                      </p:cBhvr>
                                      <p:to>
                                        <p:strVal val="visible"/>
                                      </p:to>
                                    </p:set>
                                    <p:animEffect transition="in" filter="box(in)">
                                      <p:cBhvr>
                                        <p:cTn id="20" dur="500"/>
                                        <p:tgtEl>
                                          <p:spTgt spid="3">
                                            <p:bg/>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ox(in)">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box(in)">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box(in)">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ppt_x"/>
                                          </p:val>
                                        </p:tav>
                                        <p:tav tm="100000">
                                          <p:val>
                                            <p:strVal val="#ppt_x"/>
                                          </p:val>
                                        </p:tav>
                                      </p:tavLst>
                                    </p:anim>
                                    <p:anim calcmode="lin" valueType="num">
                                      <p:cBhvr additive="base">
                                        <p:cTn id="4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ox(in)">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 presetClass="entr" presetSubtype="16"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box(in)">
                                      <p:cBhvr>
                                        <p:cTn id="6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5" grpId="0" animBg="1"/>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29058" y="0"/>
            <a:ext cx="5214942" cy="758952"/>
          </a:xfrm>
        </p:spPr>
        <p:style>
          <a:lnRef idx="2">
            <a:schemeClr val="accent2"/>
          </a:lnRef>
          <a:fillRef idx="1">
            <a:schemeClr val="lt1"/>
          </a:fillRef>
          <a:effectRef idx="0">
            <a:schemeClr val="accent2"/>
          </a:effectRef>
          <a:fontRef idx="minor">
            <a:schemeClr val="dk1"/>
          </a:fontRef>
        </p:style>
        <p:txBody>
          <a:bodyPr>
            <a:normAutofit/>
          </a:bodyPr>
          <a:lstStyle/>
          <a:p>
            <a:r>
              <a:rPr lang="ar-DZ" sz="4000" b="1" dirty="0" smtClean="0">
                <a:solidFill>
                  <a:schemeClr val="tx1"/>
                </a:solidFill>
              </a:rPr>
              <a:t>لكن قبل ذلك لنعطه تعريفا عاما</a:t>
            </a:r>
            <a:endParaRPr lang="fr-FR" sz="4000" b="1" dirty="0">
              <a:solidFill>
                <a:schemeClr val="tx1"/>
              </a:solidFill>
            </a:endParaRPr>
          </a:p>
        </p:txBody>
      </p:sp>
      <p:sp>
        <p:nvSpPr>
          <p:cNvPr id="4" name="Rectangle à coins arrondis 3"/>
          <p:cNvSpPr/>
          <p:nvPr/>
        </p:nvSpPr>
        <p:spPr>
          <a:xfrm>
            <a:off x="4786282" y="928670"/>
            <a:ext cx="4357718" cy="13573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هو العلم الذي يبحث بطريقة علمية منهجية: ما يتعلق بأحوال اجتماع البشر بعضهم ببعض. </a:t>
            </a:r>
            <a:endParaRPr lang="fr-FR" sz="2800" dirty="0"/>
          </a:p>
        </p:txBody>
      </p:sp>
      <p:sp>
        <p:nvSpPr>
          <p:cNvPr id="5" name="Rectangle à coins arrondis 4"/>
          <p:cNvSpPr/>
          <p:nvPr/>
        </p:nvSpPr>
        <p:spPr>
          <a:xfrm>
            <a:off x="857224" y="0"/>
            <a:ext cx="2643206" cy="71438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rtl="1"/>
            <a:r>
              <a:rPr lang="ar-DZ" sz="2800" dirty="0" smtClean="0">
                <a:solidFill>
                  <a:schemeClr val="tx1"/>
                </a:solidFill>
                <a:latin typeface="Amiri" pitchFamily="2" charset="-78"/>
                <a:ea typeface="Calibri" pitchFamily="34" charset="0"/>
              </a:rPr>
              <a:t>ما هي هذه الأحوال؟</a:t>
            </a:r>
            <a:endParaRPr lang="ar-DZ" sz="2800" dirty="0" smtClean="0">
              <a:solidFill>
                <a:schemeClr val="tx1"/>
              </a:solidFill>
              <a:latin typeface="Amiri" pitchFamily="2" charset="-78"/>
            </a:endParaRPr>
          </a:p>
        </p:txBody>
      </p:sp>
      <p:sp>
        <p:nvSpPr>
          <p:cNvPr id="7" name="Rectangle à coins arrondis 6"/>
          <p:cNvSpPr/>
          <p:nvPr/>
        </p:nvSpPr>
        <p:spPr>
          <a:xfrm>
            <a:off x="214282" y="785794"/>
            <a:ext cx="4000528" cy="14287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rtl="1" fontAlgn="base">
              <a:spcBef>
                <a:spcPct val="0"/>
              </a:spcBef>
              <a:spcAft>
                <a:spcPct val="0"/>
              </a:spcAft>
            </a:pPr>
            <a:r>
              <a:rPr lang="ar-DZ" sz="2800" dirty="0" smtClean="0">
                <a:solidFill>
                  <a:schemeClr val="tx1"/>
                </a:solidFill>
                <a:latin typeface="Amiri" pitchFamily="2" charset="-78"/>
                <a:ea typeface="Calibri" pitchFamily="34" charset="0"/>
              </a:rPr>
              <a:t>الظواهر الاجتماعية، العمليات الاجتماعية، الجماعات، المنظمات...</a:t>
            </a:r>
            <a:endParaRPr lang="ar-DZ" sz="2800" dirty="0" smtClean="0">
              <a:solidFill>
                <a:schemeClr val="tx1"/>
              </a:solidFill>
              <a:latin typeface="Amiri" pitchFamily="2" charset="-78"/>
            </a:endParaRPr>
          </a:p>
        </p:txBody>
      </p:sp>
      <p:sp>
        <p:nvSpPr>
          <p:cNvPr id="10" name="Rectangle à coins arrondis 9"/>
          <p:cNvSpPr/>
          <p:nvPr/>
        </p:nvSpPr>
        <p:spPr>
          <a:xfrm>
            <a:off x="7429520" y="2571744"/>
            <a:ext cx="1500198" cy="71438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dirty="0" smtClean="0"/>
              <a:t>أين؟</a:t>
            </a:r>
            <a:endParaRPr lang="fr-FR" sz="2800" dirty="0"/>
          </a:p>
        </p:txBody>
      </p:sp>
      <p:sp>
        <p:nvSpPr>
          <p:cNvPr id="11" name="Rectangle à coins arrondis 10"/>
          <p:cNvSpPr/>
          <p:nvPr/>
        </p:nvSpPr>
        <p:spPr>
          <a:xfrm>
            <a:off x="5214910" y="3429000"/>
            <a:ext cx="3929090" cy="17145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rtl="1" fontAlgn="base">
              <a:spcBef>
                <a:spcPct val="0"/>
              </a:spcBef>
              <a:spcAft>
                <a:spcPct val="0"/>
              </a:spcAft>
            </a:pPr>
            <a:r>
              <a:rPr lang="ar-DZ" sz="2800" dirty="0" smtClean="0">
                <a:solidFill>
                  <a:schemeClr val="tx1"/>
                </a:solidFill>
                <a:latin typeface="Calibri" pitchFamily="34" charset="0"/>
                <a:ea typeface="Calibri" pitchFamily="34" charset="0"/>
                <a:cs typeface="Arial" pitchFamily="34" charset="0"/>
              </a:rPr>
              <a:t>داخل الوحدات الصغرى والوحدات الكبرى وما بينهما  في المجتمع</a:t>
            </a:r>
            <a:endParaRPr lang="fr-FR" dirty="0"/>
          </a:p>
        </p:txBody>
      </p:sp>
      <p:sp>
        <p:nvSpPr>
          <p:cNvPr id="232452" name="Rectangle 4"/>
          <p:cNvSpPr>
            <a:spLocks noChangeArrowheads="1"/>
          </p:cNvSpPr>
          <p:nvPr/>
        </p:nvSpPr>
        <p:spPr bwMode="auto">
          <a:xfrm>
            <a:off x="895927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D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à coins arrondis 12"/>
          <p:cNvSpPr/>
          <p:nvPr/>
        </p:nvSpPr>
        <p:spPr>
          <a:xfrm>
            <a:off x="7429488" y="5214950"/>
            <a:ext cx="1714512" cy="8572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dirty="0" smtClean="0"/>
              <a:t>لماذا؟</a:t>
            </a:r>
            <a:endParaRPr lang="fr-FR" sz="2800" dirty="0"/>
          </a:p>
        </p:txBody>
      </p:sp>
      <p:sp>
        <p:nvSpPr>
          <p:cNvPr id="14" name="Rectangle à coins arrondis 13"/>
          <p:cNvSpPr/>
          <p:nvPr/>
        </p:nvSpPr>
        <p:spPr>
          <a:xfrm>
            <a:off x="0" y="3500438"/>
            <a:ext cx="4500562" cy="335756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r" rtl="1" eaLnBrk="0" fontAlgn="base" hangingPunct="0">
              <a:spcBef>
                <a:spcPct val="0"/>
              </a:spcBef>
              <a:spcAft>
                <a:spcPct val="0"/>
              </a:spcAft>
            </a:pPr>
            <a:r>
              <a:rPr lang="ar-DZ" sz="2800" dirty="0" smtClean="0">
                <a:solidFill>
                  <a:schemeClr val="tx1"/>
                </a:solidFill>
                <a:latin typeface="Calibri" pitchFamily="34" charset="0"/>
                <a:ea typeface="Calibri" pitchFamily="34" charset="0"/>
                <a:cs typeface="Arial" pitchFamily="34" charset="0"/>
              </a:rPr>
              <a:t>حتى نفهم المجتمع الذي نعيش فيه.</a:t>
            </a:r>
            <a:endParaRPr lang="fr-FR" sz="2800" dirty="0" smtClean="0">
              <a:solidFill>
                <a:schemeClr val="tx1"/>
              </a:solidFill>
              <a:latin typeface="Arial" pitchFamily="34" charset="0"/>
              <a:cs typeface="Arial" pitchFamily="34" charset="0"/>
            </a:endParaRPr>
          </a:p>
          <a:p>
            <a:pPr algn="r" rtl="1" eaLnBrk="0" fontAlgn="base" hangingPunct="0">
              <a:spcBef>
                <a:spcPct val="0"/>
              </a:spcBef>
              <a:spcAft>
                <a:spcPct val="0"/>
              </a:spcAft>
            </a:pPr>
            <a:r>
              <a:rPr lang="ar-DZ" sz="2800" dirty="0" smtClean="0">
                <a:solidFill>
                  <a:schemeClr val="tx1"/>
                </a:solidFill>
                <a:latin typeface="Calibri" pitchFamily="34" charset="0"/>
                <a:ea typeface="Calibri" pitchFamily="34" charset="0"/>
                <a:cs typeface="Arial" pitchFamily="34" charset="0"/>
              </a:rPr>
              <a:t>حتى نستطيع توقع ما الذي يمكن أن يحدث في المجتمع .</a:t>
            </a:r>
          </a:p>
          <a:p>
            <a:pPr algn="r" rtl="1" eaLnBrk="0" fontAlgn="base" hangingPunct="0">
              <a:spcBef>
                <a:spcPct val="0"/>
              </a:spcBef>
              <a:spcAft>
                <a:spcPct val="0"/>
              </a:spcAft>
            </a:pPr>
            <a:r>
              <a:rPr lang="ar-DZ" sz="2800" dirty="0" smtClean="0">
                <a:solidFill>
                  <a:schemeClr val="tx1"/>
                </a:solidFill>
                <a:latin typeface="Calibri" pitchFamily="34" charset="0"/>
                <a:ea typeface="Calibri" pitchFamily="34" charset="0"/>
                <a:cs typeface="Arial" pitchFamily="34" charset="0"/>
              </a:rPr>
              <a:t>حتى نستطيع فهم وتفادي المشكلات الاجتماعية.</a:t>
            </a:r>
            <a:endParaRPr lang="ar-DZ" sz="2800" dirty="0" smtClean="0">
              <a:solidFill>
                <a:schemeClr val="tx1"/>
              </a:solidFill>
              <a:latin typeface="Arial" pitchFamily="34" charset="0"/>
              <a:cs typeface="Arial" pitchFamily="34" charset="0"/>
            </a:endParaRPr>
          </a:p>
          <a:p>
            <a:pPr lvl="0" algn="r" rtl="1" eaLnBrk="0" fontAlgn="base" hangingPunct="0">
              <a:spcBef>
                <a:spcPct val="0"/>
              </a:spcBef>
              <a:spcAft>
                <a:spcPct val="0"/>
              </a:spcAft>
            </a:pPr>
            <a:r>
              <a:rPr lang="ar-DZ" sz="2800" dirty="0" smtClean="0">
                <a:solidFill>
                  <a:schemeClr val="tx1"/>
                </a:solidFill>
                <a:latin typeface="Calibri" pitchFamily="34" charset="0"/>
                <a:ea typeface="Calibri" pitchFamily="34" charset="0"/>
                <a:cs typeface="Arial" pitchFamily="34" charset="0"/>
              </a:rPr>
              <a:t>حتى نستطيع أن نخطط للمجتمع بطريقة تضمن سيره نحو الأفضل.</a:t>
            </a:r>
            <a:endParaRPr lang="fr-FR" dirty="0"/>
          </a:p>
        </p:txBody>
      </p:sp>
      <p:sp>
        <p:nvSpPr>
          <p:cNvPr id="232453" name="Rectangle 5"/>
          <p:cNvSpPr>
            <a:spLocks noChangeArrowheads="1"/>
          </p:cNvSpPr>
          <p:nvPr/>
        </p:nvSpPr>
        <p:spPr bwMode="auto">
          <a:xfrm>
            <a:off x="895927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D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à coins arrondis 15"/>
          <p:cNvSpPr/>
          <p:nvPr/>
        </p:nvSpPr>
        <p:spPr>
          <a:xfrm>
            <a:off x="4643438" y="5857892"/>
            <a:ext cx="2571768" cy="100010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rtl="1"/>
            <a:r>
              <a:rPr lang="ar-DZ" sz="2800" dirty="0" smtClean="0">
                <a:solidFill>
                  <a:schemeClr val="tx1"/>
                </a:solidFill>
                <a:latin typeface="Calibri" pitchFamily="34" charset="0"/>
                <a:ea typeface="Calibri" pitchFamily="34" charset="0"/>
              </a:rPr>
              <a:t>للخروج بقوانين اجتماعية؟ </a:t>
            </a:r>
            <a:endParaRPr lang="fr-FR" sz="2800" dirty="0" smtClean="0">
              <a:solidFill>
                <a:schemeClr val="tx1"/>
              </a:solidFill>
              <a:latin typeface="Arial" pitchFamily="34" charset="0"/>
            </a:endParaRPr>
          </a:p>
        </p:txBody>
      </p:sp>
      <p:sp>
        <p:nvSpPr>
          <p:cNvPr id="17" name="Rectangle à coins arrondis 16"/>
          <p:cNvSpPr/>
          <p:nvPr/>
        </p:nvSpPr>
        <p:spPr>
          <a:xfrm>
            <a:off x="357158" y="2357430"/>
            <a:ext cx="3429024" cy="10001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rtl="1"/>
            <a:r>
              <a:rPr lang="ar-DZ" sz="2800" dirty="0" smtClean="0">
                <a:solidFill>
                  <a:schemeClr val="tx1"/>
                </a:solidFill>
                <a:latin typeface="Calibri" pitchFamily="34" charset="0"/>
                <a:ea typeface="Calibri" pitchFamily="34" charset="0"/>
              </a:rPr>
              <a:t>لماذا نحدد القوانين الاجتماعية؟</a:t>
            </a:r>
            <a:endParaRPr lang="fr-FR" sz="2800" dirty="0" smtClean="0">
              <a:solidFill>
                <a:schemeClr val="tx1"/>
              </a:solidFill>
              <a:latin typeface="Arial" pitchFamily="34" charset="0"/>
            </a:endParaRPr>
          </a:p>
        </p:txBody>
      </p:sp>
      <p:sp>
        <p:nvSpPr>
          <p:cNvPr id="15" name="Étiquette 14"/>
          <p:cNvSpPr/>
          <p:nvPr/>
        </p:nvSpPr>
        <p:spPr>
          <a:xfrm>
            <a:off x="4000496" y="2428868"/>
            <a:ext cx="3286148" cy="857256"/>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الآن سنتعرف على رواد علم الاجتماع</a:t>
            </a:r>
            <a:endParaRPr lang="fr-FR" sz="2800"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edge">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diamond(in)">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strVal val="#ppt_w*0.70"/>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Effect transition="in" filter="fade">
                                      <p:cBhvr>
                                        <p:cTn id="31" dur="1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ox(i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edge">
                                      <p:cBhvr>
                                        <p:cTn id="41" dur="20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ox(in)">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checkerboard(across)">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2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edge">
                                      <p:cBhvr>
                                        <p:cTn id="56" dur="20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10" grpId="0" animBg="1"/>
      <p:bldP spid="11" grpId="0" animBg="1"/>
      <p:bldP spid="13" grpId="0" animBg="1"/>
      <p:bldP spid="14" grpId="0" animBg="1"/>
      <p:bldP spid="16" grpId="0" animBg="1"/>
      <p:bldP spid="17" grpId="0" animBg="1"/>
      <p:bldP spid="15"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831</Words>
  <Application>Microsoft Office PowerPoint</Application>
  <PresentationFormat>Affichage à l'écran (4:3)</PresentationFormat>
  <Paragraphs>61</Paragraphs>
  <Slides>12</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12</vt:i4>
      </vt:variant>
    </vt:vector>
  </HeadingPairs>
  <TitlesOfParts>
    <vt:vector size="14" baseType="lpstr">
      <vt:lpstr>Thème Office</vt:lpstr>
      <vt:lpstr>Clip</vt:lpstr>
      <vt:lpstr>مفهوم علم الاجتماع</vt:lpstr>
      <vt:lpstr>Diapositive 2</vt:lpstr>
      <vt:lpstr>Diapositive 3</vt:lpstr>
      <vt:lpstr>Diapositive 4</vt:lpstr>
      <vt:lpstr>Diapositive 5</vt:lpstr>
      <vt:lpstr>Diapositive 6</vt:lpstr>
      <vt:lpstr>اختلفت آراء الباحثين وانقسمت إلى ثلاث</vt:lpstr>
      <vt:lpstr>Diapositive 8</vt:lpstr>
      <vt:lpstr>Diapositive 9</vt:lpstr>
      <vt:lpstr>أهداف علم الاجتماع</vt:lpstr>
      <vt:lpstr>علاقاته بالعلوم الأخرى</vt:lpstr>
      <vt:lpstr>لكن قبل ذلك لنعطه تعريفا عاما</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عوامل ظهور علم الاجتماع</dc:title>
  <dc:creator>pc</dc:creator>
  <cp:lastModifiedBy>pc</cp:lastModifiedBy>
  <cp:revision>2</cp:revision>
  <dcterms:created xsi:type="dcterms:W3CDTF">2026-10-10T09:17:59Z</dcterms:created>
  <dcterms:modified xsi:type="dcterms:W3CDTF">2026-10-10T09:20:44Z</dcterms:modified>
</cp:coreProperties>
</file>