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0" r:id="rId6"/>
    <p:sldId id="261" r:id="rId7"/>
    <p:sldId id="266" r:id="rId8"/>
    <p:sldId id="264"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9B6F7061-5CB2-437B-9D67-573EAF4C5E4B}"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18737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9B6F7061-5CB2-437B-9D67-573EAF4C5E4B}"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1530936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6F7061-5CB2-437B-9D67-573EAF4C5E4B}"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165130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9B6F7061-5CB2-437B-9D67-573EAF4C5E4B}" type="datetimeFigureOut">
              <a:rPr lang="fr-FR" smtClean="0"/>
              <a:t>13/10/2026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211695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9B6F7061-5CB2-437B-9D67-573EAF4C5E4B}" type="datetimeFigureOut">
              <a:rPr lang="fr-FR" smtClean="0"/>
              <a:t>13/10/2026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108949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9B6F7061-5CB2-437B-9D67-573EAF4C5E4B}" type="datetimeFigureOut">
              <a:rPr lang="fr-FR" smtClean="0"/>
              <a:t>13/10/2026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4195333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F7061-5CB2-437B-9D67-573EAF4C5E4B}" type="datetimeFigureOut">
              <a:rPr lang="fr-FR" smtClean="0"/>
              <a:t>13/10/2026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4164914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B6F7061-5CB2-437B-9D67-573EAF4C5E4B}" type="datetimeFigureOut">
              <a:rPr lang="fr-FR" smtClean="0"/>
              <a:t>13/10/2026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382888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B6F7061-5CB2-437B-9D67-573EAF4C5E4B}" type="datetimeFigureOut">
              <a:rPr lang="fr-FR" smtClean="0"/>
              <a:t>13/10/2026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71010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9B6F7061-5CB2-437B-9D67-573EAF4C5E4B}"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2060022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9B6F7061-5CB2-437B-9D67-573EAF4C5E4B}"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76F6CDC-7342-43C8-8B64-41C0AB0AAF53}" type="slidenum">
              <a:rPr lang="fr-FR" smtClean="0"/>
              <a:t>‹#›</a:t>
            </a:fld>
            <a:endParaRPr lang="fr-FR"/>
          </a:p>
        </p:txBody>
      </p:sp>
    </p:spTree>
    <p:extLst>
      <p:ext uri="{BB962C8B-B14F-4D97-AF65-F5344CB8AC3E}">
        <p14:creationId xmlns:p14="http://schemas.microsoft.com/office/powerpoint/2010/main" val="2904026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F7061-5CB2-437B-9D67-573EAF4C5E4B}" type="datetimeFigureOut">
              <a:rPr lang="fr-FR" smtClean="0"/>
              <a:t>13/10/2026</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6CDC-7342-43C8-8B64-41C0AB0AAF53}" type="slidenum">
              <a:rPr lang="fr-FR" smtClean="0"/>
              <a:t>‹#›</a:t>
            </a:fld>
            <a:endParaRPr lang="fr-FR"/>
          </a:p>
        </p:txBody>
      </p:sp>
    </p:spTree>
    <p:extLst>
      <p:ext uri="{BB962C8B-B14F-4D97-AF65-F5344CB8AC3E}">
        <p14:creationId xmlns:p14="http://schemas.microsoft.com/office/powerpoint/2010/main" val="3575994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84581" y="520140"/>
            <a:ext cx="9292865" cy="1384995"/>
          </a:xfrm>
          <a:prstGeom prst="rect">
            <a:avLst/>
          </a:prstGeom>
        </p:spPr>
        <p:txBody>
          <a:bodyPr wrap="none">
            <a:spAutoFit/>
          </a:bodyPr>
          <a:lstStyle/>
          <a:p>
            <a:pPr algn="ctr"/>
            <a:r>
              <a:rPr lang="en-US" sz="2800" b="1" dirty="0">
                <a:solidFill>
                  <a:srgbClr val="00B0F0"/>
                </a:solidFill>
                <a:latin typeface="Times New Roman" panose="02020603050405020304" pitchFamily="18" charset="0"/>
                <a:cs typeface="Times New Roman" panose="02020603050405020304" pitchFamily="18" charset="0"/>
              </a:rPr>
              <a:t>Practical work </a:t>
            </a:r>
            <a:r>
              <a:rPr lang="en-US" sz="2800" b="1" dirty="0" smtClean="0">
                <a:solidFill>
                  <a:srgbClr val="00B0F0"/>
                </a:solidFill>
                <a:latin typeface="Times New Roman" panose="02020603050405020304" pitchFamily="18" charset="0"/>
                <a:cs typeface="Times New Roman" panose="02020603050405020304" pitchFamily="18" charset="0"/>
              </a:rPr>
              <a:t>2: </a:t>
            </a:r>
            <a:r>
              <a:rPr lang="en-US" sz="2800" b="1" dirty="0">
                <a:latin typeface="Times New Roman" panose="02020603050405020304" pitchFamily="18" charset="0"/>
                <a:cs typeface="Times New Roman" panose="02020603050405020304" pitchFamily="18" charset="0"/>
              </a:rPr>
              <a:t>Study of some typical species of </a:t>
            </a:r>
            <a:r>
              <a:rPr lang="en-US" sz="2800" b="1" dirty="0" smtClean="0">
                <a:latin typeface="Times New Roman" panose="02020603050405020304" pitchFamily="18" charset="0"/>
                <a:cs typeface="Times New Roman" panose="02020603050405020304" pitchFamily="18" charset="0"/>
              </a:rPr>
              <a:t>Protozoa </a:t>
            </a:r>
          </a:p>
          <a:p>
            <a:pPr algn="ctr"/>
            <a:r>
              <a:rPr lang="fr-FR" sz="2800" b="1" i="1" dirty="0" smtClean="0">
                <a:solidFill>
                  <a:srgbClr val="7030A0"/>
                </a:solidFill>
                <a:latin typeface="Times New Roman" panose="02020603050405020304" pitchFamily="18" charset="0"/>
                <a:cs typeface="Times New Roman" panose="02020603050405020304" pitchFamily="18" charset="0"/>
              </a:rPr>
              <a:t>Leishmania </a:t>
            </a:r>
            <a:r>
              <a:rPr lang="fr-FR" sz="2800" b="1" i="1" dirty="0">
                <a:solidFill>
                  <a:srgbClr val="7030A0"/>
                </a:solidFill>
                <a:latin typeface="Times New Roman" panose="02020603050405020304" pitchFamily="18" charset="0"/>
                <a:cs typeface="Times New Roman" panose="02020603050405020304" pitchFamily="18" charset="0"/>
              </a:rPr>
              <a:t>major, Leishmania </a:t>
            </a:r>
            <a:r>
              <a:rPr lang="fr-FR" sz="2800" b="1" i="1" dirty="0" err="1">
                <a:solidFill>
                  <a:srgbClr val="7030A0"/>
                </a:solidFill>
                <a:latin typeface="Times New Roman" panose="02020603050405020304" pitchFamily="18" charset="0"/>
                <a:cs typeface="Times New Roman" panose="02020603050405020304" pitchFamily="18" charset="0"/>
              </a:rPr>
              <a:t>infantum</a:t>
            </a:r>
            <a:endParaRPr lang="fr-FR" sz="2800" b="1" dirty="0">
              <a:solidFill>
                <a:srgbClr val="7030A0"/>
              </a:solidFill>
              <a:latin typeface="Times New Roman" panose="02020603050405020304" pitchFamily="18" charset="0"/>
              <a:cs typeface="Times New Roman" panose="02020603050405020304" pitchFamily="18" charset="0"/>
            </a:endParaRPr>
          </a:p>
          <a:p>
            <a:r>
              <a:rPr lang="en-US" sz="2800" b="1" dirty="0" smtClean="0">
                <a:latin typeface="Times New Roman" panose="02020603050405020304" pitchFamily="18" charset="0"/>
                <a:cs typeface="Times New Roman" panose="02020603050405020304" pitchFamily="18" charset="0"/>
              </a:rPr>
              <a:t> </a:t>
            </a:r>
            <a:endParaRPr lang="fr-FR" sz="2800" dirty="0"/>
          </a:p>
        </p:txBody>
      </p:sp>
      <p:sp>
        <p:nvSpPr>
          <p:cNvPr id="6" name="Rectangle 5"/>
          <p:cNvSpPr/>
          <p:nvPr/>
        </p:nvSpPr>
        <p:spPr>
          <a:xfrm>
            <a:off x="2968136" y="1282798"/>
            <a:ext cx="274434" cy="523220"/>
          </a:xfrm>
          <a:prstGeom prst="rect">
            <a:avLst/>
          </a:prstGeom>
        </p:spPr>
        <p:txBody>
          <a:bodyPr wrap="none">
            <a:spAutoFit/>
          </a:bodyPr>
          <a:lstStyle/>
          <a:p>
            <a:r>
              <a:rPr lang="fr-FR" sz="2800" b="1" i="1" dirty="0" smtClean="0">
                <a:solidFill>
                  <a:srgbClr val="7030A0"/>
                </a:solidFill>
                <a:latin typeface="Times New Roman" panose="02020603050405020304" pitchFamily="18" charset="0"/>
                <a:cs typeface="Times New Roman" panose="02020603050405020304" pitchFamily="18" charset="0"/>
              </a:rPr>
              <a:t> </a:t>
            </a:r>
            <a:endParaRPr lang="fr-FR" sz="2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847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809" y="0"/>
            <a:ext cx="11596048" cy="3108543"/>
          </a:xfrm>
          <a:prstGeom prst="rect">
            <a:avLst/>
          </a:prstGeom>
        </p:spPr>
        <p:txBody>
          <a:bodyPr wrap="square">
            <a:spAutoFit/>
          </a:bodyPr>
          <a:lstStyle/>
          <a:p>
            <a:r>
              <a:rPr lang="en-US" sz="2800" dirty="0" err="1" smtClean="0">
                <a:latin typeface="Times New Roman" panose="02020603050405020304" pitchFamily="18" charset="0"/>
                <a:cs typeface="Times New Roman" panose="02020603050405020304" pitchFamily="18" charset="0"/>
              </a:rPr>
              <a:t>Leishmania</a:t>
            </a:r>
            <a:r>
              <a:rPr lang="en-US" sz="2800" dirty="0" smtClean="0">
                <a:latin typeface="Times New Roman" panose="02020603050405020304" pitchFamily="18" charset="0"/>
                <a:cs typeface="Times New Roman" panose="02020603050405020304" pitchFamily="18" charset="0"/>
              </a:rPr>
              <a:t> is a genus of flagellate protozoa close to trypanosomes belonging to the genus </a:t>
            </a:r>
            <a:r>
              <a:rPr lang="en-US" sz="2800" dirty="0" err="1" smtClean="0">
                <a:latin typeface="Times New Roman" panose="02020603050405020304" pitchFamily="18" charset="0"/>
                <a:cs typeface="Times New Roman" panose="02020603050405020304" pitchFamily="18" charset="0"/>
              </a:rPr>
              <a:t>Leishmania</a:t>
            </a:r>
            <a:r>
              <a:rPr lang="en-US" sz="2800" dirty="0" smtClean="0">
                <a:latin typeface="Times New Roman" panose="02020603050405020304" pitchFamily="18" charset="0"/>
                <a:cs typeface="Times New Roman" panose="02020603050405020304" pitchFamily="18" charset="0"/>
              </a:rPr>
              <a:t> (family </a:t>
            </a:r>
            <a:r>
              <a:rPr lang="en-US" sz="2800" dirty="0" err="1" smtClean="0">
                <a:latin typeface="Times New Roman" panose="02020603050405020304" pitchFamily="18" charset="0"/>
                <a:cs typeface="Times New Roman" panose="02020603050405020304" pitchFamily="18" charset="0"/>
              </a:rPr>
              <a:t>Trypanosomatidae</a:t>
            </a:r>
            <a:r>
              <a:rPr lang="en-US" sz="2800" dirty="0" smtClean="0">
                <a:latin typeface="Times New Roman" panose="02020603050405020304" pitchFamily="18" charset="0"/>
                <a:cs typeface="Times New Roman" panose="02020603050405020304" pitchFamily="18" charset="0"/>
              </a:rPr>
              <a:t>). It is a parasite of mammals transmitted by the bite </a:t>
            </a:r>
            <a:r>
              <a:rPr lang="en-US" sz="2800" dirty="0" smtClean="0">
                <a:latin typeface="Times New Roman" panose="02020603050405020304" pitchFamily="18" charset="0"/>
                <a:cs typeface="Times New Roman" panose="02020603050405020304" pitchFamily="18" charset="0"/>
              </a:rPr>
              <a:t>of</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infected female </a:t>
            </a:r>
            <a:r>
              <a:rPr lang="en-US" sz="2800" b="1" dirty="0">
                <a:latin typeface="Times New Roman" panose="02020603050405020304" pitchFamily="18" charset="0"/>
                <a:cs typeface="Times New Roman" panose="02020603050405020304" pitchFamily="18" charset="0"/>
              </a:rPr>
              <a:t>phlebotomine</a:t>
            </a:r>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sand-fly) </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and responsible for a disease, </a:t>
            </a:r>
            <a:r>
              <a:rPr lang="en-US" sz="2800" b="1" dirty="0" smtClean="0">
                <a:solidFill>
                  <a:srgbClr val="7030A0"/>
                </a:solidFill>
                <a:latin typeface="Times New Roman" panose="02020603050405020304" pitchFamily="18" charset="0"/>
                <a:cs typeface="Times New Roman" panose="02020603050405020304" pitchFamily="18" charset="0"/>
              </a:rPr>
              <a:t>leishmaniasis.</a:t>
            </a:r>
            <a:r>
              <a:rPr lang="en-US" sz="2800" dirty="0" smtClean="0">
                <a:latin typeface="Times New Roman" panose="02020603050405020304" pitchFamily="18" charset="0"/>
                <a:cs typeface="Times New Roman" panose="02020603050405020304" pitchFamily="18" charset="0"/>
              </a:rPr>
              <a:t> There are more than 20 species of </a:t>
            </a:r>
            <a:r>
              <a:rPr lang="en-US" sz="2800" dirty="0" err="1" smtClean="0">
                <a:latin typeface="Times New Roman" panose="02020603050405020304" pitchFamily="18" charset="0"/>
                <a:cs typeface="Times New Roman" panose="02020603050405020304" pitchFamily="18" charset="0"/>
              </a:rPr>
              <a:t>Leishmania</a:t>
            </a:r>
            <a:r>
              <a:rPr lang="en-US" sz="2800" dirty="0" smtClean="0">
                <a:latin typeface="Times New Roman" panose="02020603050405020304" pitchFamily="18" charset="0"/>
                <a:cs typeface="Times New Roman" panose="02020603050405020304" pitchFamily="18" charset="0"/>
              </a:rPr>
              <a:t>. </a:t>
            </a:r>
          </a:p>
          <a:p>
            <a:r>
              <a:rPr lang="en-US" sz="2800" dirty="0" err="1" smtClean="0">
                <a:latin typeface="Times New Roman" panose="02020603050405020304" pitchFamily="18" charset="0"/>
                <a:cs typeface="Times New Roman" panose="02020603050405020304" pitchFamily="18" charset="0"/>
              </a:rPr>
              <a:t>Leichmaniasis</a:t>
            </a:r>
            <a:r>
              <a:rPr lang="en-US" sz="2800" dirty="0" smtClean="0">
                <a:latin typeface="Times New Roman" panose="02020603050405020304" pitchFamily="18" charset="0"/>
                <a:cs typeface="Times New Roman" panose="02020603050405020304" pitchFamily="18" charset="0"/>
              </a:rPr>
              <a:t> includes various skin or mucosal problems in the nose, mouth, throat or internal organs, such as the liver, spleen and bone purity.</a:t>
            </a:r>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969701" y="3314203"/>
            <a:ext cx="5675868" cy="2713703"/>
          </a:xfrm>
          <a:prstGeom prst="rect">
            <a:avLst/>
          </a:prstGeom>
        </p:spPr>
      </p:pic>
      <p:sp>
        <p:nvSpPr>
          <p:cNvPr id="5" name="Rectangle 4"/>
          <p:cNvSpPr/>
          <p:nvPr/>
        </p:nvSpPr>
        <p:spPr>
          <a:xfrm>
            <a:off x="5632571" y="3244334"/>
            <a:ext cx="926857" cy="369332"/>
          </a:xfrm>
          <a:prstGeom prst="rect">
            <a:avLst/>
          </a:prstGeom>
        </p:spPr>
        <p:txBody>
          <a:bodyPr wrap="none">
            <a:spAutoFit/>
          </a:bodyPr>
          <a:lstStyle/>
          <a:p>
            <a:r>
              <a:rPr lang="fr-FR" dirty="0" err="1"/>
              <a:t>sand-fly</a:t>
            </a:r>
            <a:endParaRPr lang="fr-FR" dirty="0"/>
          </a:p>
        </p:txBody>
      </p:sp>
      <p:sp>
        <p:nvSpPr>
          <p:cNvPr id="3" name="Rectangle 2"/>
          <p:cNvSpPr/>
          <p:nvPr/>
        </p:nvSpPr>
        <p:spPr>
          <a:xfrm>
            <a:off x="4193525" y="6233566"/>
            <a:ext cx="3400290" cy="461665"/>
          </a:xfrm>
          <a:prstGeom prst="rect">
            <a:avLst/>
          </a:prstGeom>
        </p:spPr>
        <p:txBody>
          <a:bodyPr wrap="none">
            <a:spAutoFit/>
          </a:bodyPr>
          <a:lstStyle/>
          <a:p>
            <a:r>
              <a:rPr lang="en-US" sz="2400" b="1" dirty="0">
                <a:latin typeface="Times New Roman" panose="02020603050405020304" pitchFamily="18" charset="0"/>
                <a:cs typeface="Times New Roman" panose="02020603050405020304" pitchFamily="18" charset="0"/>
              </a:rPr>
              <a:t>phlebotomine</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sand-fly) </a:t>
            </a:r>
            <a:endParaRPr lang="fr-FR" sz="2400" dirty="0"/>
          </a:p>
        </p:txBody>
      </p:sp>
    </p:spTree>
    <p:extLst>
      <p:ext uri="{BB962C8B-B14F-4D97-AF65-F5344CB8AC3E}">
        <p14:creationId xmlns:p14="http://schemas.microsoft.com/office/powerpoint/2010/main" val="51193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602" y="0"/>
            <a:ext cx="11905397" cy="2677656"/>
          </a:xfrm>
          <a:prstGeom prst="rect">
            <a:avLst/>
          </a:prstGeom>
        </p:spPr>
        <p:txBody>
          <a:bodyPr wrap="square">
            <a:spAutoFit/>
          </a:bodyPr>
          <a:lstStyle/>
          <a:p>
            <a:r>
              <a:rPr lang="en-US" sz="2800" b="1" dirty="0" smtClean="0">
                <a:solidFill>
                  <a:srgbClr val="FF0000"/>
                </a:solidFill>
                <a:latin typeface="Times New Roman" panose="02020603050405020304" pitchFamily="18" charset="0"/>
                <a:cs typeface="Times New Roman" panose="02020603050405020304" pitchFamily="18" charset="0"/>
              </a:rPr>
              <a:t>1.Cutaneous </a:t>
            </a:r>
            <a:r>
              <a:rPr lang="en-US" sz="2800" b="1" dirty="0" err="1" smtClean="0">
                <a:solidFill>
                  <a:srgbClr val="FF0000"/>
                </a:solidFill>
                <a:latin typeface="Times New Roman" panose="02020603050405020304" pitchFamily="18" charset="0"/>
                <a:cs typeface="Times New Roman" panose="02020603050405020304" pitchFamily="18" charset="0"/>
              </a:rPr>
              <a:t>leishmaniasis</a:t>
            </a:r>
            <a:r>
              <a:rPr lang="en-US" sz="2800" b="1" dirty="0" smtClean="0">
                <a:solidFill>
                  <a:srgbClr val="FF0000"/>
                </a:solidFill>
                <a:latin typeface="Times New Roman" panose="02020603050405020304" pitchFamily="18" charset="0"/>
                <a:cs typeface="Times New Roman" panose="02020603050405020304" pitchFamily="18" charset="0"/>
              </a:rPr>
              <a:t>: </a:t>
            </a:r>
          </a:p>
          <a:p>
            <a:r>
              <a:rPr lang="en-US" sz="2800" dirty="0" smtClean="0">
                <a:latin typeface="Times New Roman" panose="02020603050405020304" pitchFamily="18" charset="0"/>
                <a:cs typeface="Times New Roman" panose="02020603050405020304" pitchFamily="18" charset="0"/>
              </a:rPr>
              <a:t> Cutaneous </a:t>
            </a:r>
            <a:r>
              <a:rPr lang="en-US" sz="2800" dirty="0" err="1" smtClean="0">
                <a:latin typeface="Times New Roman" panose="02020603050405020304" pitchFamily="18" charset="0"/>
                <a:cs typeface="Times New Roman" panose="02020603050405020304" pitchFamily="18" charset="0"/>
              </a:rPr>
              <a:t>leishmaniasis</a:t>
            </a:r>
            <a:r>
              <a:rPr lang="en-US" sz="2800" dirty="0" smtClean="0">
                <a:latin typeface="Times New Roman" panose="02020603050405020304" pitchFamily="18" charset="0"/>
                <a:cs typeface="Times New Roman" panose="02020603050405020304" pitchFamily="18" charset="0"/>
              </a:rPr>
              <a:t> is a parasitic infection caused by a flagellate parasite of the species </a:t>
            </a:r>
            <a:r>
              <a:rPr lang="en-US" sz="2800" i="1" dirty="0" err="1" smtClean="0">
                <a:solidFill>
                  <a:srgbClr val="7030A0"/>
                </a:solidFill>
                <a:latin typeface="Times New Roman" panose="02020603050405020304" pitchFamily="18" charset="0"/>
                <a:cs typeface="Times New Roman" panose="02020603050405020304" pitchFamily="18" charset="0"/>
              </a:rPr>
              <a:t>Leishmania</a:t>
            </a:r>
            <a:r>
              <a:rPr lang="en-US" sz="2800" i="1" dirty="0" smtClean="0">
                <a:solidFill>
                  <a:srgbClr val="7030A0"/>
                </a:solidFill>
                <a:latin typeface="Times New Roman" panose="02020603050405020304" pitchFamily="18" charset="0"/>
                <a:cs typeface="Times New Roman" panose="02020603050405020304" pitchFamily="18" charset="0"/>
              </a:rPr>
              <a:t> major</a:t>
            </a:r>
            <a:r>
              <a:rPr lang="en-US" sz="2800" dirty="0" smtClean="0">
                <a:latin typeface="Times New Roman" panose="02020603050405020304" pitchFamily="18" charset="0"/>
                <a:cs typeface="Times New Roman" panose="02020603050405020304" pitchFamily="18" charset="0"/>
              </a:rPr>
              <a:t>. It is most often a zoonotic disease transmitted by the bite of sandflies. The reservoirs of the disease are wild or </a:t>
            </a:r>
            <a:r>
              <a:rPr lang="en-US" sz="2800" dirty="0" err="1" smtClean="0">
                <a:latin typeface="Times New Roman" panose="02020603050405020304" pitchFamily="18" charset="0"/>
                <a:cs typeface="Times New Roman" panose="02020603050405020304" pitchFamily="18" charset="0"/>
              </a:rPr>
              <a:t>peridomestic</a:t>
            </a:r>
            <a:r>
              <a:rPr lang="en-US" sz="2800" dirty="0" smtClean="0">
                <a:latin typeface="Times New Roman" panose="02020603050405020304" pitchFamily="18" charset="0"/>
                <a:cs typeface="Times New Roman" panose="02020603050405020304" pitchFamily="18" charset="0"/>
              </a:rPr>
              <a:t> animals, most often rodents or dogs. The disease has a wide global distribution in the Americas, Asia, Europe and Africa. </a:t>
            </a:r>
            <a:r>
              <a:rPr lang="en-US" sz="2800" dirty="0" smtClean="0">
                <a:latin typeface="Times New Roman" panose="02020603050405020304" pitchFamily="18" charset="0"/>
                <a:cs typeface="Times New Roman" panose="02020603050405020304" pitchFamily="18" charset="0"/>
              </a:rPr>
              <a:t> </a:t>
            </a:r>
            <a:endParaRPr lang="fr-FR"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54144" y="3341416"/>
            <a:ext cx="2773920" cy="1767993"/>
          </a:xfrm>
          <a:prstGeom prst="rect">
            <a:avLst/>
          </a:prstGeom>
        </p:spPr>
      </p:pic>
      <p:pic>
        <p:nvPicPr>
          <p:cNvPr id="6" name="Picture 5"/>
          <p:cNvPicPr>
            <a:picLocks noChangeAspect="1"/>
          </p:cNvPicPr>
          <p:nvPr/>
        </p:nvPicPr>
        <p:blipFill>
          <a:blip r:embed="rId3"/>
          <a:stretch>
            <a:fillRect/>
          </a:stretch>
        </p:blipFill>
        <p:spPr>
          <a:xfrm>
            <a:off x="3602082" y="3205314"/>
            <a:ext cx="3700593" cy="1889924"/>
          </a:xfrm>
          <a:prstGeom prst="rect">
            <a:avLst/>
          </a:prstGeom>
        </p:spPr>
      </p:pic>
      <p:pic>
        <p:nvPicPr>
          <p:cNvPr id="7" name="Picture 6"/>
          <p:cNvPicPr>
            <a:picLocks noChangeAspect="1"/>
          </p:cNvPicPr>
          <p:nvPr/>
        </p:nvPicPr>
        <p:blipFill>
          <a:blip r:embed="rId4"/>
          <a:stretch>
            <a:fillRect/>
          </a:stretch>
        </p:blipFill>
        <p:spPr>
          <a:xfrm>
            <a:off x="7676693" y="3341416"/>
            <a:ext cx="3261643" cy="1572904"/>
          </a:xfrm>
          <a:prstGeom prst="rect">
            <a:avLst/>
          </a:prstGeom>
        </p:spPr>
      </p:pic>
      <p:pic>
        <p:nvPicPr>
          <p:cNvPr id="8" name="Picture 7"/>
          <p:cNvPicPr>
            <a:picLocks noChangeAspect="1"/>
          </p:cNvPicPr>
          <p:nvPr/>
        </p:nvPicPr>
        <p:blipFill>
          <a:blip r:embed="rId5"/>
          <a:stretch>
            <a:fillRect/>
          </a:stretch>
        </p:blipFill>
        <p:spPr>
          <a:xfrm>
            <a:off x="3642074" y="5192009"/>
            <a:ext cx="3325291" cy="1665991"/>
          </a:xfrm>
          <a:prstGeom prst="rect">
            <a:avLst/>
          </a:prstGeom>
        </p:spPr>
      </p:pic>
    </p:spTree>
    <p:extLst>
      <p:ext uri="{BB962C8B-B14F-4D97-AF65-F5344CB8AC3E}">
        <p14:creationId xmlns:p14="http://schemas.microsoft.com/office/powerpoint/2010/main" val="2040000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7325" y="824775"/>
            <a:ext cx="11391332" cy="1815882"/>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Cutaneous </a:t>
            </a:r>
            <a:r>
              <a:rPr lang="en-US" sz="2800" dirty="0" err="1" smtClean="0">
                <a:latin typeface="Times New Roman" panose="02020603050405020304" pitchFamily="18" charset="0"/>
                <a:cs typeface="Times New Roman" panose="02020603050405020304" pitchFamily="18" charset="0"/>
              </a:rPr>
              <a:t>leishmaniasis</a:t>
            </a:r>
            <a:r>
              <a:rPr lang="en-US" sz="2800" dirty="0" smtClean="0">
                <a:latin typeface="Times New Roman" panose="02020603050405020304" pitchFamily="18" charset="0"/>
                <a:cs typeface="Times New Roman" panose="02020603050405020304" pitchFamily="18" charset="0"/>
              </a:rPr>
              <a:t>, most often benign but the most common, is characterized by ulcerated or </a:t>
            </a:r>
            <a:r>
              <a:rPr lang="en-US" sz="2800" dirty="0" err="1" smtClean="0">
                <a:latin typeface="Times New Roman" panose="02020603050405020304" pitchFamily="18" charset="0"/>
                <a:cs typeface="Times New Roman" panose="02020603050405020304" pitchFamily="18" charset="0"/>
              </a:rPr>
              <a:t>ulcero</a:t>
            </a:r>
            <a:r>
              <a:rPr lang="en-US" sz="2800" dirty="0" smtClean="0">
                <a:latin typeface="Times New Roman" panose="02020603050405020304" pitchFamily="18" charset="0"/>
                <a:cs typeface="Times New Roman" panose="02020603050405020304" pitchFamily="18" charset="0"/>
              </a:rPr>
              <a:t>-crusting lesions, sometimes very numerous. These lesions are located on exposed parts of the body, and which generally heal spontaneously, leaving scars.</a:t>
            </a:r>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3836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4893" y="994728"/>
            <a:ext cx="11009195" cy="2246769"/>
          </a:xfrm>
          <a:prstGeom prst="rect">
            <a:avLst/>
          </a:prstGeom>
        </p:spPr>
        <p:txBody>
          <a:bodyPr wrap="square">
            <a:spAutoFit/>
          </a:bodyPr>
          <a:lstStyle/>
          <a:p>
            <a:r>
              <a:rPr lang="en-US" sz="2400" b="1" dirty="0" smtClean="0">
                <a:solidFill>
                  <a:srgbClr val="FF0000"/>
                </a:solidFill>
                <a:latin typeface="Times New Roman" panose="02020603050405020304" pitchFamily="18" charset="0"/>
                <a:cs typeface="Times New Roman" panose="02020603050405020304" pitchFamily="18" charset="0"/>
              </a:rPr>
              <a:t>2. </a:t>
            </a:r>
            <a:r>
              <a:rPr lang="en-US" sz="2800" b="1" dirty="0" smtClean="0">
                <a:solidFill>
                  <a:srgbClr val="FF0000"/>
                </a:solidFill>
                <a:latin typeface="Times New Roman" panose="02020603050405020304" pitchFamily="18" charset="0"/>
                <a:cs typeface="Times New Roman" panose="02020603050405020304" pitchFamily="18" charset="0"/>
              </a:rPr>
              <a:t>Visceral </a:t>
            </a:r>
            <a:r>
              <a:rPr lang="en-US" sz="2800" b="1" dirty="0" err="1" smtClean="0">
                <a:solidFill>
                  <a:srgbClr val="FF0000"/>
                </a:solidFill>
                <a:latin typeface="Times New Roman" panose="02020603050405020304" pitchFamily="18" charset="0"/>
                <a:cs typeface="Times New Roman" panose="02020603050405020304" pitchFamily="18" charset="0"/>
              </a:rPr>
              <a:t>leishmaniasis</a:t>
            </a:r>
            <a:r>
              <a:rPr lang="en-US" sz="2800" b="1" dirty="0" smtClean="0">
                <a:solidFill>
                  <a:srgbClr val="FF0000"/>
                </a:solidFill>
                <a:latin typeface="Times New Roman" panose="02020603050405020304" pitchFamily="18" charset="0"/>
                <a:cs typeface="Times New Roman" panose="02020603050405020304" pitchFamily="18" charset="0"/>
              </a:rPr>
              <a:t> (VL): </a:t>
            </a:r>
            <a:r>
              <a:rPr lang="en-US" sz="2800" dirty="0" smtClean="0">
                <a:latin typeface="Times New Roman" panose="02020603050405020304" pitchFamily="18" charset="0"/>
                <a:cs typeface="Times New Roman" panose="02020603050405020304" pitchFamily="18" charset="0"/>
              </a:rPr>
              <a:t>Also known as </a:t>
            </a:r>
            <a:r>
              <a:rPr lang="en-US" sz="2800" b="1" dirty="0" smtClean="0">
                <a:latin typeface="Times New Roman" panose="02020603050405020304" pitchFamily="18" charset="0"/>
                <a:cs typeface="Times New Roman" panose="02020603050405020304" pitchFamily="18" charset="0"/>
              </a:rPr>
              <a:t>kala-azar</a:t>
            </a:r>
            <a:r>
              <a:rPr lang="en-US" sz="2800" dirty="0" smtClean="0">
                <a:latin typeface="Times New Roman" panose="02020603050405020304" pitchFamily="18" charset="0"/>
                <a:cs typeface="Times New Roman" panose="02020603050405020304" pitchFamily="18" charset="0"/>
              </a:rPr>
              <a:t>, or black fever, is the most severe form of </a:t>
            </a:r>
            <a:r>
              <a:rPr lang="en-US" sz="2800" dirty="0" err="1" smtClean="0">
                <a:latin typeface="Times New Roman" panose="02020603050405020304" pitchFamily="18" charset="0"/>
                <a:cs typeface="Times New Roman" panose="02020603050405020304" pitchFamily="18" charset="0"/>
              </a:rPr>
              <a:t>leishmaniasis</a:t>
            </a:r>
            <a:r>
              <a:rPr lang="en-US" sz="2800" dirty="0" smtClean="0">
                <a:latin typeface="Times New Roman" panose="02020603050405020304" pitchFamily="18" charset="0"/>
                <a:cs typeface="Times New Roman" panose="02020603050405020304" pitchFamily="18" charset="0"/>
              </a:rPr>
              <a:t>. It is a disease caused by a parasite of the species </a:t>
            </a:r>
            <a:r>
              <a:rPr lang="en-US" sz="2800" i="1" dirty="0" err="1" smtClean="0">
                <a:solidFill>
                  <a:srgbClr val="7030A0"/>
                </a:solidFill>
                <a:latin typeface="Times New Roman" panose="02020603050405020304" pitchFamily="18" charset="0"/>
                <a:cs typeface="Times New Roman" panose="02020603050405020304" pitchFamily="18" charset="0"/>
              </a:rPr>
              <a:t>Leishmania</a:t>
            </a:r>
            <a:r>
              <a:rPr lang="en-US" sz="2800" i="1" dirty="0" smtClean="0">
                <a:solidFill>
                  <a:srgbClr val="7030A0"/>
                </a:solidFill>
                <a:latin typeface="Times New Roman" panose="02020603050405020304" pitchFamily="18" charset="0"/>
                <a:cs typeface="Times New Roman" panose="02020603050405020304" pitchFamily="18" charset="0"/>
              </a:rPr>
              <a:t> </a:t>
            </a:r>
            <a:r>
              <a:rPr lang="en-US" sz="2800" i="1" dirty="0" err="1" smtClean="0">
                <a:solidFill>
                  <a:srgbClr val="7030A0"/>
                </a:solidFill>
                <a:latin typeface="Times New Roman" panose="02020603050405020304" pitchFamily="18" charset="0"/>
                <a:cs typeface="Times New Roman" panose="02020603050405020304" pitchFamily="18" charset="0"/>
              </a:rPr>
              <a:t>infantum</a:t>
            </a:r>
            <a:r>
              <a:rPr lang="en-US" sz="2800" dirty="0" smtClean="0">
                <a:latin typeface="Times New Roman" panose="02020603050405020304" pitchFamily="18" charset="0"/>
                <a:cs typeface="Times New Roman" panose="02020603050405020304" pitchFamily="18" charset="0"/>
              </a:rPr>
              <a:t>. Among parasites it is the second biggest killer in the world, after malaria, with 20,000 to 30,000 deaths estimated worldwide each year1. </a:t>
            </a:r>
            <a:endParaRPr lang="fr-FR" sz="2800" dirty="0">
              <a:latin typeface="Times New Roman" panose="02020603050405020304" pitchFamily="18" charset="0"/>
              <a:cs typeface="Times New Roman" panose="02020603050405020304" pitchFamily="18" charset="0"/>
            </a:endParaRPr>
          </a:p>
        </p:txBody>
      </p:sp>
      <p:sp>
        <p:nvSpPr>
          <p:cNvPr id="3" name="Rectangle 2"/>
          <p:cNvSpPr/>
          <p:nvPr/>
        </p:nvSpPr>
        <p:spPr>
          <a:xfrm>
            <a:off x="784893" y="3383510"/>
            <a:ext cx="9863442" cy="2246769"/>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The parasite migrates into the viscera such as the liver, spleen and bone marrow and, if left untreated, almost always results in the death of the mammalian host. Symptoms include fever, weight loss, anemia, hepatomegaly (large liver) and splenomegaly (large spleen).</a:t>
            </a:r>
          </a:p>
        </p:txBody>
      </p:sp>
    </p:spTree>
    <p:extLst>
      <p:ext uri="{BB962C8B-B14F-4D97-AF65-F5344CB8AC3E}">
        <p14:creationId xmlns:p14="http://schemas.microsoft.com/office/powerpoint/2010/main" val="345869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8929" y="1932364"/>
            <a:ext cx="11113460" cy="2246769"/>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In the stomach of the female sand fly, the </a:t>
            </a:r>
            <a:r>
              <a:rPr lang="en-US" sz="2800" dirty="0" smtClean="0">
                <a:solidFill>
                  <a:srgbClr val="FFC000"/>
                </a:solidFill>
                <a:latin typeface="Times New Roman" panose="02020603050405020304" pitchFamily="18" charset="0"/>
                <a:cs typeface="Times New Roman" panose="02020603050405020304" pitchFamily="18" charset="0"/>
              </a:rPr>
              <a:t>amastigotes</a:t>
            </a:r>
            <a:r>
              <a:rPr lang="en-US" sz="2800" dirty="0" smtClean="0">
                <a:latin typeface="Times New Roman" panose="02020603050405020304" pitchFamily="18" charset="0"/>
                <a:cs typeface="Times New Roman" panose="02020603050405020304" pitchFamily="18" charset="0"/>
              </a:rPr>
              <a:t> quickly transform into a second form called the </a:t>
            </a:r>
            <a:r>
              <a:rPr lang="en-US" sz="2800" dirty="0" smtClean="0">
                <a:solidFill>
                  <a:srgbClr val="FFC000"/>
                </a:solidFill>
                <a:latin typeface="Times New Roman" panose="02020603050405020304" pitchFamily="18" charset="0"/>
                <a:cs typeface="Times New Roman" panose="02020603050405020304" pitchFamily="18" charset="0"/>
              </a:rPr>
              <a:t>promastigote.</a:t>
            </a:r>
            <a:r>
              <a:rPr lang="en-US" sz="2800" dirty="0" smtClean="0">
                <a:latin typeface="Times New Roman" panose="02020603050405020304" pitchFamily="18" charset="0"/>
                <a:cs typeface="Times New Roman" panose="02020603050405020304" pitchFamily="18" charset="0"/>
              </a:rPr>
              <a:t> This shape is fusiform, its size is triple that of the amastigote, and it has a simple flagellum which allows it to be mobile. Promastigotes live outside the cells in the </a:t>
            </a:r>
            <a:r>
              <a:rPr lang="en-US" sz="2800" dirty="0" err="1" smtClean="0">
                <a:latin typeface="Times New Roman" panose="02020603050405020304" pitchFamily="18" charset="0"/>
                <a:cs typeface="Times New Roman" panose="02020603050405020304" pitchFamily="18" charset="0"/>
              </a:rPr>
              <a:t>sandfly's</a:t>
            </a:r>
            <a:r>
              <a:rPr lang="en-US" sz="2800" dirty="0" smtClean="0">
                <a:latin typeface="Times New Roman" panose="02020603050405020304" pitchFamily="18" charset="0"/>
                <a:cs typeface="Times New Roman" panose="02020603050405020304" pitchFamily="18" charset="0"/>
              </a:rPr>
              <a:t> digestive tract for a few days, reproduce asexually and then migrate to the salivary glands.</a:t>
            </a:r>
            <a:endParaRPr lang="fr-FR" sz="2800" dirty="0">
              <a:latin typeface="Times New Roman" panose="02020603050405020304" pitchFamily="18" charset="0"/>
              <a:cs typeface="Times New Roman" panose="02020603050405020304" pitchFamily="18" charset="0"/>
            </a:endParaRPr>
          </a:p>
        </p:txBody>
      </p:sp>
      <p:sp>
        <p:nvSpPr>
          <p:cNvPr id="6" name="Rectangle 5"/>
          <p:cNvSpPr/>
          <p:nvPr/>
        </p:nvSpPr>
        <p:spPr>
          <a:xfrm>
            <a:off x="2549990" y="781353"/>
            <a:ext cx="6923627" cy="523220"/>
          </a:xfrm>
          <a:prstGeom prst="rect">
            <a:avLst/>
          </a:prstGeom>
        </p:spPr>
        <p:txBody>
          <a:bodyPr wrap="none">
            <a:spAutoFit/>
          </a:bodyPr>
          <a:lstStyle/>
          <a:p>
            <a:r>
              <a:rPr lang="fr-FR" sz="2800" b="1" dirty="0">
                <a:solidFill>
                  <a:srgbClr val="FF0000"/>
                </a:solidFill>
                <a:latin typeface="Times New Roman" panose="02020603050405020304" pitchFamily="18" charset="0"/>
                <a:cs typeface="Times New Roman" panose="02020603050405020304" pitchFamily="18" charset="0"/>
              </a:rPr>
              <a:t>Amastigote to </a:t>
            </a:r>
            <a:r>
              <a:rPr lang="fr-FR" sz="2800" b="1" dirty="0" err="1">
                <a:solidFill>
                  <a:srgbClr val="FF0000"/>
                </a:solidFill>
                <a:latin typeface="Times New Roman" panose="02020603050405020304" pitchFamily="18" charset="0"/>
                <a:cs typeface="Times New Roman" panose="02020603050405020304" pitchFamily="18" charset="0"/>
              </a:rPr>
              <a:t>promastigote</a:t>
            </a:r>
            <a:r>
              <a:rPr lang="fr-FR" sz="2800" b="1" dirty="0">
                <a:solidFill>
                  <a:srgbClr val="FF0000"/>
                </a:solidFill>
                <a:latin typeface="Times New Roman" panose="02020603050405020304" pitchFamily="18" charset="0"/>
                <a:cs typeface="Times New Roman" panose="02020603050405020304" pitchFamily="18" charset="0"/>
              </a:rPr>
              <a:t> </a:t>
            </a:r>
            <a:r>
              <a:rPr lang="fr-FR" sz="2800" b="1" dirty="0" smtClean="0">
                <a:solidFill>
                  <a:srgbClr val="FF0000"/>
                </a:solidFill>
                <a:latin typeface="Times New Roman" panose="02020603050405020304" pitchFamily="18" charset="0"/>
                <a:cs typeface="Times New Roman" panose="02020603050405020304" pitchFamily="18" charset="0"/>
              </a:rPr>
              <a:t>transformation </a:t>
            </a:r>
            <a:endParaRPr lang="fr-FR"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9000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66937" y="161925"/>
            <a:ext cx="7858125" cy="6534150"/>
          </a:xfrm>
          <a:prstGeom prst="rect">
            <a:avLst/>
          </a:prstGeom>
        </p:spPr>
      </p:pic>
    </p:spTree>
    <p:extLst>
      <p:ext uri="{BB962C8B-B14F-4D97-AF65-F5344CB8AC3E}">
        <p14:creationId xmlns:p14="http://schemas.microsoft.com/office/powerpoint/2010/main" val="3304478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47384" y="699875"/>
            <a:ext cx="8978377" cy="5387026"/>
          </a:xfrm>
          <a:prstGeom prst="rect">
            <a:avLst/>
          </a:prstGeom>
        </p:spPr>
      </p:pic>
    </p:spTree>
    <p:extLst>
      <p:ext uri="{BB962C8B-B14F-4D97-AF65-F5344CB8AC3E}">
        <p14:creationId xmlns:p14="http://schemas.microsoft.com/office/powerpoint/2010/main" val="1176789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408</Words>
  <Application>Microsoft Office PowerPoint</Application>
  <PresentationFormat>Widescreen</PresentationFormat>
  <Paragraphs>15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SAAID-SAAID</dc:creator>
  <cp:lastModifiedBy>SAAID-SAAID</cp:lastModifiedBy>
  <cp:revision>48</cp:revision>
  <dcterms:created xsi:type="dcterms:W3CDTF">2026-10-09T17:51:05Z</dcterms:created>
  <dcterms:modified xsi:type="dcterms:W3CDTF">2026-10-12T20:15:57Z</dcterms:modified>
</cp:coreProperties>
</file>