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doc" ContentType="application/msword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28" r:id="rId2"/>
    <p:sldMasterId id="2147484010" r:id="rId3"/>
    <p:sldMasterId id="2147484023" r:id="rId4"/>
    <p:sldMasterId id="2147484094" r:id="rId5"/>
    <p:sldMasterId id="2147484604" r:id="rId6"/>
    <p:sldMasterId id="2147485205" r:id="rId7"/>
    <p:sldMasterId id="2147485597" r:id="rId8"/>
    <p:sldMasterId id="2147485715" r:id="rId9"/>
    <p:sldMasterId id="2147485727" r:id="rId10"/>
    <p:sldMasterId id="2147485739" r:id="rId11"/>
  </p:sldMasterIdLst>
  <p:notesMasterIdLst>
    <p:notesMasterId r:id="rId59"/>
  </p:notesMasterIdLst>
  <p:sldIdLst>
    <p:sldId id="505" r:id="rId12"/>
    <p:sldId id="381" r:id="rId13"/>
    <p:sldId id="495" r:id="rId14"/>
    <p:sldId id="432" r:id="rId15"/>
    <p:sldId id="494" r:id="rId16"/>
    <p:sldId id="382" r:id="rId17"/>
    <p:sldId id="492" r:id="rId18"/>
    <p:sldId id="433" r:id="rId19"/>
    <p:sldId id="450" r:id="rId20"/>
    <p:sldId id="451" r:id="rId21"/>
    <p:sldId id="465" r:id="rId22"/>
    <p:sldId id="501" r:id="rId23"/>
    <p:sldId id="493" r:id="rId24"/>
    <p:sldId id="464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9" r:id="rId33"/>
    <p:sldId id="454" r:id="rId34"/>
    <p:sldId id="500" r:id="rId35"/>
    <p:sldId id="509" r:id="rId36"/>
    <p:sldId id="508" r:id="rId37"/>
    <p:sldId id="506" r:id="rId38"/>
    <p:sldId id="437" r:id="rId39"/>
    <p:sldId id="438" r:id="rId40"/>
    <p:sldId id="502" r:id="rId41"/>
    <p:sldId id="507" r:id="rId42"/>
    <p:sldId id="474" r:id="rId43"/>
    <p:sldId id="510" r:id="rId44"/>
    <p:sldId id="517" r:id="rId45"/>
    <p:sldId id="518" r:id="rId46"/>
    <p:sldId id="519" r:id="rId47"/>
    <p:sldId id="475" r:id="rId48"/>
    <p:sldId id="520" r:id="rId49"/>
    <p:sldId id="512" r:id="rId50"/>
    <p:sldId id="513" r:id="rId51"/>
    <p:sldId id="521" r:id="rId52"/>
    <p:sldId id="522" r:id="rId53"/>
    <p:sldId id="523" r:id="rId54"/>
    <p:sldId id="514" r:id="rId55"/>
    <p:sldId id="476" r:id="rId56"/>
    <p:sldId id="515" r:id="rId57"/>
    <p:sldId id="516" r:id="rId5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99FF"/>
    <a:srgbClr val="3D8CEB"/>
    <a:srgbClr val="0099FF"/>
    <a:srgbClr val="EBFAFF"/>
    <a:srgbClr val="0033CC"/>
    <a:srgbClr val="33CC33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4490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6.wmf"/><Relationship Id="rId1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3" Type="http://schemas.openxmlformats.org/officeDocument/2006/relationships/image" Target="../media/image92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81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98315F3-40FE-4853-9FD5-F549F5C663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CCA7EB6A-D1D5-4F97-B46C-DE30F7C857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15F82E21-008E-4E1E-B691-801A176167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5BB3225F-585F-448F-B372-1AD6D0559C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81C3FAC2-61FF-40E7-B3D3-C6219D8DF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E723971-18C9-44F5-9CF0-6647631F75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CF0A5F-D596-48F3-9AEA-5AA1FA2E7D8D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8AA279-87DC-4B02-BF36-311F3924C0B4}" type="slidenum">
              <a:rPr lang="fr-FR" altLang="fr-FR" sz="1300" smtClean="0"/>
              <a:pPr>
                <a:spcBef>
                  <a:spcPct val="0"/>
                </a:spcBef>
              </a:pPr>
              <a:t>37</a:t>
            </a:fld>
            <a:endParaRPr lang="fr-FR" altLang="fr-FR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8AA279-87DC-4B02-BF36-311F3924C0B4}" type="slidenum">
              <a:rPr lang="fr-FR" altLang="fr-FR" sz="1300" smtClean="0"/>
              <a:pPr>
                <a:spcBef>
                  <a:spcPct val="0"/>
                </a:spcBef>
              </a:pPr>
              <a:t>38</a:t>
            </a:fld>
            <a:endParaRPr lang="fr-FR" altLang="fr-FR" sz="1300" smtClean="0"/>
          </a:p>
        </p:txBody>
      </p:sp>
    </p:spTree>
    <p:extLst>
      <p:ext uri="{BB962C8B-B14F-4D97-AF65-F5344CB8AC3E}">
        <p14:creationId xmlns:p14="http://schemas.microsoft.com/office/powerpoint/2010/main" xmlns="" val="404120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17C9F-80D1-4700-8C60-0B9248D8E6D2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altLang="fr-FR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8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547FB-D3C5-4554-84E9-D33FB0D47F5B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altLang="fr-FR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24029-2D77-4F94-96BD-F8E82171D11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altLang="fr-FR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53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4D8CF-D06F-47CC-88EC-15500A77DE11}" type="slidenum">
              <a:rPr lang="fr-FR" altLang="fr-FR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9050" cy="38242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F4D8CF-D06F-47CC-88EC-15500A77DE11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9050" cy="38242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72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5F94E-DE85-4E1B-A9C2-6426D4817589}" type="slidenum">
              <a:rPr lang="fr-FR" altLang="fr-FR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9050" cy="38242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0FF505-89BB-458C-8700-7FBD3FCC75D0}" type="slidenum">
              <a:rPr lang="fr-FR" altLang="fr-FR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9050" cy="38242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087811-07A3-4CFF-A9C2-8E32BF086AA7}" type="slidenum">
              <a:rPr lang="fr-FR" altLang="fr-FR" smtClean="0"/>
              <a:pPr/>
              <a:t>33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323277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087811-07A3-4CFF-A9C2-8E32BF086AA7}" type="slidenum">
              <a:rPr lang="fr-FR" altLang="fr-FR" smtClean="0"/>
              <a:pPr/>
              <a:t>34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399168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087811-07A3-4CFF-A9C2-8E32BF086AA7}" type="slidenum">
              <a:rPr lang="fr-FR" altLang="fr-FR" smtClean="0"/>
              <a:pPr/>
              <a:t>35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106501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087811-07A3-4CFF-A9C2-8E32BF086AA7}" type="slidenum">
              <a:rPr lang="fr-FR" altLang="fr-FR" smtClean="0"/>
              <a:pPr/>
              <a:t>36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39609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60B50944-A245-4FCB-8A92-50F9D26EC1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474F0E4-51F5-4DB9-8086-45CD1A0367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B6EB1B69-E3AC-4789-AD25-0F1FB2EECD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D9C54204-B8FB-4DC3-9434-46925AAF64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8D46EA2F-8244-4BC3-B682-9129F2771B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F2C4C0EF-25BB-44DD-ABD7-9265E696EB0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294876C7-160B-41E6-B1FE-3DA3C9E62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8E31C20E-620F-4343-8915-F3C76137C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FA6C-6253-497C-A3E8-86D28DE1C8C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70511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87FE-CACD-4A34-9C86-8E4BDADE71A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247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D443F-B056-4819-B8B1-81873F574FA9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0269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C6007-85FD-4CB7-99A3-87B35BA190D4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417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330ED-DD48-478E-AD40-182F5F3A75ED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4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D74460-4395-45F9-BD09-828DFA7162FC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597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356F23-2BA8-4553-A58F-76DD70B8249F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7951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1043C-653F-4C42-9438-87CD8A5C10AA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5580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9251D-3F31-4074-BE77-68824E30AD8C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633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759383-8FDD-4086-BCE8-2C1312F48450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277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82C0-CBEA-46CD-86D0-EAFC18E6F7F0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884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B4EF1-A505-48DC-8B73-CE1507FD128B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53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19C4-6F7A-4622-B533-F258A0970DE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53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F8118-8B47-4CF0-A3C1-9020C08B800C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0041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FCF17-CD43-4798-98EC-598093DAC037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0141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80087-4A18-4DE0-837F-0742AE117B36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574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C6EB4-6F78-4C6B-A260-4A44C336DBF1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9491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76583-CE3C-480A-8E24-20C75DA9DA2C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7986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7D5B4-0A1E-461F-82F7-80F20BFE3075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14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F0933-5DE1-433A-A9D1-44101A5C7610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96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D66CA-1699-456E-BFB5-291DC17AE1D2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922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F4FB2-757D-4C02-9F03-AFBC99AE82F6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036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F3C3B-3ED5-4347-864D-159B66A5EA28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F945-07E1-483A-A87C-6B3BB7CAA92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418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64073-768D-4A28-99C6-E800651A3829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1064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6CD1C-2601-4FB0-A6D6-24EFA328E080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7831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C5B04-ADBE-436B-9575-843DE9B978F7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4087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DA159-EAAD-461E-AC42-E02631C58F4C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3273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5A8C2-0E6D-4128-BDB8-EDFE7C905F12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91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FE2AD-DDA1-4ED5-8564-81A03DC1DF98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23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94FF276C-CC35-4A10-A814-4B8461DB1E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156D2014-1EC1-41E0-99CD-2FB6C66DD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FBCC0921-8FCB-47B9-8313-51C899DBE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0261D4BE-D3BE-4070-933D-523A0BF90C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CB88AF8B-0849-4B83-812B-DF3A37036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C40355DE-9F64-4661-8322-D6B9E7BEF4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4E4B7689-FAB7-4672-8ACB-61B1C3A464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80949D88-4E10-4778-B100-5555407610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A007581C-DF4C-4806-91C2-AB8DAB71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747B-E362-44B9-8A0F-E392766E3A0C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506218CF-877B-4FEB-9D29-19BFE47AD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F5F2915C-5B88-42B0-A78A-76352E79E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7DDC-2C1D-4887-B6FA-D94E631A567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6518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96F673F-A38B-4EEC-9F07-26EDAF11B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9D8D-2278-4475-9174-537B2EE06502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4EDE7F-2C90-419E-9602-D7991B018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8D8BB9-A3E0-477A-BAF7-F83409011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8740-E7EF-4367-906F-4066A747106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02199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EA1D190-E503-4C41-8EE9-975295D92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83EE-1FE5-4A54-B6D9-7B1C6DE6C60F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667CB6-44D5-4969-8C5B-690506D2B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9058937-666C-4EB2-8D94-2071D80A7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B99E-EF2C-461F-8907-2183B4343A0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5672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C7A430B-A7D3-457D-943B-CCEB9A4AC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CE88-90D8-48B6-A897-64E4EB883D54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4E2AABB-450A-4214-B1CF-EB49768DB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042A81-A10C-4437-902E-E892369EE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003A-E72E-4440-B333-2CABCDB3FD4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39133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475890F-4610-46B6-ADA3-B3965483E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C648-C395-4F58-9503-38F39E43A24F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3406FA5-FAF7-45A1-9EFB-226127BF6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D4443CD-38A5-4476-9F21-64E36D909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C6A1-AB91-49DF-B048-FFBCA18F6E3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7653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7BA4E8-EBD0-4A8F-8E6A-1E010C9E7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599F-303A-4293-B6E6-2E2BC3AEE40C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2660E4C-3253-4A45-A487-7974DE1E5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7B0B62A-8584-412F-BD18-DF2FD4ED9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96DD-B4A9-46AE-853A-5C12BC5B66A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769249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0276235-9650-4756-A5AC-608AB6706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15D4-E58A-4947-8D15-CC6D14BE9CF9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AE895E2-BD6E-4897-A0F2-88AC04A8D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0D9FBA3-9B7B-4ABF-97C7-A83B0F218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8E75-A3E5-4932-85BB-CE9C87BDFEC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53674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BB4A-6AA9-46B3-8FB7-58B8EDCC955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49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8F424B9-8995-4041-96F3-DB0D0999F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8DF7-2113-454A-9213-E15D11CED0C0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56B7ED8-6543-4899-A582-B39F73601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EE62F16-FA99-4D33-975F-B065AB1E1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639A-F2A6-4DFB-9812-649367D6952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34469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A341762-681C-4978-8FB0-680EBD12D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4649-8EFD-42ED-839F-DA7F2783D446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90E256A-0815-479A-81C7-6E6563D1A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4672E99-0F44-4EDB-A828-C4C2A0282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53A4-BF2B-44EA-BD86-425A4B3EAE2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341753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B94E1B-CC09-47D2-9B24-F488F2343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9192-F6B3-4778-9E19-3D964E620978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EB541D-7AA0-465F-AAB2-6A073E56C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316556-DB8B-4263-8B95-7BD9D4FF6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E90C-58D1-4CE8-9ECB-3D0EA99D560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10722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86E649-ABE3-4427-B119-8F0A19C15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9C75-D9C9-4A88-B794-94E46025E1DC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982252-FAB8-41F7-9384-C1EC67D95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664050-1E4E-4EBA-AE22-6968117B0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BB6A-C596-414E-8585-5473CBE40744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78271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5CF511FE-BB0E-4206-81E5-7403B625CA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BCBB5F8-A420-4EF8-9C00-274691F5A4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A719B9F5-A614-4637-840F-DBA6E600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27E9CB1C-CB7A-4D82-BE85-A687EE37C8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3E20C719-F94B-4DCB-8DB6-54BB8C7C83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DE108727-EAE3-410D-B97D-9DA6E995A8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5C6BD383-9E93-42A0-9141-255277981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DF544EFA-B165-4C4F-A424-0B12651AA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6A9C-6B80-4161-9277-937AC85A1C7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251213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87CA-F870-44DB-AFBD-426611F9822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027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428B-8B44-4C65-926C-BA59B842188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929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5C57-D122-4B6A-AD0A-BC75DC0E467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20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C981-0492-49E8-B707-417EA33FCFB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76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7AC9-89ED-4E43-A7C9-726F9DB490C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74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59D2-DF20-4F6E-A65A-827D1FDFD0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755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C47F6-5C6E-4589-BBCE-2732A1776B2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076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CDEB-8300-4898-8AE2-CC9D0697FCD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742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3822-FE0C-43C3-A761-FA2EA8A9E6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76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67BB-E1DE-49E1-A2D6-A7CF7774880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056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2C53-6F24-4579-BAC5-E9AB38C1306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858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7E50-987D-4E98-9A10-4118710ED96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548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0D35-B7B9-43E3-99E8-8590B7B780B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1401008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A9A5-7D5C-4A5F-B7A6-277D7E81618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1193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A59AA-A5D0-4809-BD62-F8BEE0F15DD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783888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A9BE-5C5A-440C-9712-57F6407D8BC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101182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6869-3F20-4137-92E2-D63E05C7B57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187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5757B-504E-48C3-AB9C-0FCDE2C4018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948071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EEF0-88DA-45AB-8C3B-6E1011CFCF2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852243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0F84-EB4C-4988-82B4-B015DA4966C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902374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B145-7C8A-4E32-81D2-D85F98123F8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1924680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3195-A072-4C53-8CB2-274A59DF00C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937227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55EC-CBE9-478C-AAD6-548355E8778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1396093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B66E-26D9-4154-B951-92E8FFD66CA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074962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D1C4-B683-49FD-8975-CC0994F5DA6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4134048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0A5A-7AC5-41CD-BA66-225C07CAAA0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772746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0177-AAD7-447A-A466-B3A79E7DBDA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7982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D8D9-81A0-4BA3-B940-C1A55279DE2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453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A1AB-39C4-4A7A-A38C-12DAA0A57A9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436121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9712-3CD8-44DA-BD4D-01492FC092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2817919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E57B-3F6F-40EF-BC00-618D53FCFD3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514480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DF81-0698-4DB2-B792-DEF961D7648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25935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B8E6-9B6B-4388-82CF-A5C876C4D06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2257837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55F3-D754-4B7A-A792-8619C04E63D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712443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851D-2799-4F76-9F68-33C32ACF8F4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728221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4A03-9EC6-4A0C-9A4E-DC2FA925D79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583149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A225-5700-42A5-BB8C-1AEDF76D91B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208845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CDC14828-10D1-4380-AFFE-22961DDCD6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50B2790C-27C5-4EFB-A111-3455DE9D13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F8E73955-45E5-4209-9D93-84C58DFF51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52D973AD-0993-482B-8913-AC960C9FF6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DAE3FDB6-C70E-4BDF-AC56-5010F94C71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45CC5400-FDF3-4E34-84D4-00C51A814A9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45687998-598C-4F59-90B4-F002CCE83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A13C094C-5992-4814-BAB9-255E8393F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769A-FAE6-4516-95B6-5DBF6D9028B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6353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2163-18DC-4D36-946B-B8DAF612371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52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8C67-0987-448C-A462-955A053EA34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149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08AA-48C1-4FCD-832E-B04284C597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40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6703-2B36-4125-9063-CBBCA6057B3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910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8CB4-15BC-4D69-BC18-35529DAB32B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39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DB9E-8E85-4209-A186-3022BA43195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424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3E02-8228-4479-9FD2-3021B9D70A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156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99F3-3AB9-4DF4-BD26-029D3A395A7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60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C525-A040-4042-814F-F834D38A564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94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88FB-C8D4-4E21-9508-D3B7DB6C341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761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75BE-76C9-4C21-96F0-AA13DDDF290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87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F4A9-A195-4BA8-BFDB-8AD5F9C258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498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2A82-6D67-4BC3-AA07-C0D88B6F1DA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4537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D917-4F8E-4CDA-99BC-CAB88DE6FA3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577607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45119-117C-485A-9EDF-04D269F824B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195075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3830-F2EA-4E6F-9ACB-51DC365ED11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554540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CC864-2BBF-4BB9-B210-54A9F0E4832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1367867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2DB10-9DA7-4A9D-8C21-F8DB3E470D4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248271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AD2C-3D46-4F68-8AE1-02B0A094E12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838452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4D7C-6686-40F7-BC3C-FF296826987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1872409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5A35-6F66-42AF-89BF-6BD2D29388F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901367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28EF-9540-475E-9EE4-EF8FC8EA319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18509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A6C3-5D5C-4595-8273-B339CE55DC0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5428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375E-71FD-4E5E-A14B-E8EB807A5C1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980156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802E-137A-45E1-AFC8-C5E3D6246B7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1769379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BD14-FF8A-483C-8597-FC8D67CE41B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4246090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0576-9B22-4231-BD62-A8884FF5C60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81883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7A498-C1FE-4E81-934D-075AD779430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272171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AE26-A4A5-40B2-93A5-15D3884D3D7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4442014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7885-CBFA-464A-AEAA-0A4A2DCBE9B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896709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E838-B20C-4003-A1BF-483DE92A2C9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7427839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245B-B033-471F-9A49-AFE30C4C28C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581697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8253-4A0C-44F6-88BB-9BAD6A2BB57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6732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1D5D-5114-45B4-BCD7-38244E92B2D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08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6812-7283-4C4C-ABA7-E8BBC9BD90A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378482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5154-288D-4A04-8FBE-8241CFD9C12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40949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0980-A974-4DD1-BF94-305017410FF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xmlns="" val="2127557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FB3CD-2311-424D-8AAE-C2B89AB7930E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4479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50348-E0BC-4114-A53B-B5C8C047177A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701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10EB25-5979-46EA-AEB1-31DEAD8248DB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3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2A46E0-47BA-4825-989C-4C044F4F27CE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655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CEF72-2AA4-4945-9F64-FF4D96C98211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585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1F739-3F93-4656-BA1A-2C6F92CD752E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70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0D2C2-98F9-4C68-9254-14DD7AB28BE8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77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B66C59B6-DB02-4257-ABD3-EF439D5DF0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5B2DD7B8-3A88-42EF-8549-115BD05DCB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B7DA35-D659-421C-A098-D8BD5E8164B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>
                <a:extLst>
                  <a:ext uri="{FF2B5EF4-FFF2-40B4-BE49-F238E27FC236}">
                    <a16:creationId xmlns:a16="http://schemas.microsoft.com/office/drawing/2014/main" xmlns="" id="{6177816D-18DC-498C-A159-866AE93D4A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351" name="Freeform 7">
                <a:extLst>
                  <a:ext uri="{FF2B5EF4-FFF2-40B4-BE49-F238E27FC236}">
                    <a16:creationId xmlns:a16="http://schemas.microsoft.com/office/drawing/2014/main" xmlns="" id="{85306FCD-883F-469E-8AA6-3F5B788103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352" name="Freeform 8">
                <a:extLst>
                  <a:ext uri="{FF2B5EF4-FFF2-40B4-BE49-F238E27FC236}">
                    <a16:creationId xmlns:a16="http://schemas.microsoft.com/office/drawing/2014/main" xmlns="" id="{BBC40A92-E41C-4FAE-B1E2-C9F210C2C6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4" name="Freeform 10">
                <a:extLst>
                  <a:ext uri="{FF2B5EF4-FFF2-40B4-BE49-F238E27FC236}">
                    <a16:creationId xmlns:a16="http://schemas.microsoft.com/office/drawing/2014/main" xmlns="" id="{1210D7D1-7E25-491F-842C-94A8BF3A7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355" name="Freeform 11">
              <a:extLst>
                <a:ext uri="{FF2B5EF4-FFF2-40B4-BE49-F238E27FC236}">
                  <a16:creationId xmlns:a16="http://schemas.microsoft.com/office/drawing/2014/main" xmlns="" id="{1AD53C96-3506-4B4C-B9EF-ECF5D5A453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357" name="Rectangle 13">
            <a:extLst>
              <a:ext uri="{FF2B5EF4-FFF2-40B4-BE49-F238E27FC236}">
                <a16:creationId xmlns:a16="http://schemas.microsoft.com/office/drawing/2014/main" xmlns="" id="{9EE20040-6DB7-4DC3-A317-44009620B8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xmlns="" id="{71AFEED9-8FEA-4699-9236-E609E096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xmlns="" id="{08299DCA-4558-40E9-8138-86A4A5A08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1" r:id="rId1"/>
    <p:sldLayoutId id="2147485623" r:id="rId2"/>
    <p:sldLayoutId id="2147485624" r:id="rId3"/>
    <p:sldLayoutId id="2147485625" r:id="rId4"/>
    <p:sldLayoutId id="2147485626" r:id="rId5"/>
    <p:sldLayoutId id="2147485627" r:id="rId6"/>
    <p:sldLayoutId id="2147485628" r:id="rId7"/>
    <p:sldLayoutId id="2147485629" r:id="rId8"/>
    <p:sldLayoutId id="2147485630" r:id="rId9"/>
    <p:sldLayoutId id="2147485631" r:id="rId10"/>
    <p:sldLayoutId id="2147485632" r:id="rId11"/>
    <p:sldLayoutId id="21474856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5E0A4-13CA-4256-8118-9C7D8959F90D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94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8A01378E-6CCD-48DF-9873-543F9718B8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9E1F314E-67EE-40BF-A5EA-968F6B8E5B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4777AFCB-3914-49D0-82E0-44B5FEA5B7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B47F18-1C68-444A-ADC7-6E39A2B473C2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8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B3CF27E5-8243-4EC1-A999-A110CCD362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C6D02-C33C-4ED1-B71E-5410D67F7C27}" type="datetime1">
              <a:rPr lang="fr-FR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9716E173-F104-4BFE-A8ED-6634E05FD0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Cours de N.Djamaa ; Université de Jijel</a:t>
            </a:r>
            <a:endParaRPr lang="en-GB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2B3ADB6A-3C51-4B7C-9B48-8B5704549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A743F94-3B40-41BD-83BE-9D62407DD5C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>
              <a:extLst>
                <a:ext uri="{FF2B5EF4-FFF2-40B4-BE49-F238E27FC236}">
                  <a16:creationId xmlns:a16="http://schemas.microsoft.com/office/drawing/2014/main" xmlns="" id="{6808113F-D070-4126-83BB-6EFA0D95BB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2069" name="Rectangle 9">
              <a:extLst>
                <a:ext uri="{FF2B5EF4-FFF2-40B4-BE49-F238E27FC236}">
                  <a16:creationId xmlns:a16="http://schemas.microsoft.com/office/drawing/2014/main" xmlns="" id="{E7B8B711-083C-41B6-BFBB-E83F32148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>
              <a:extLst>
                <a:ext uri="{FF2B5EF4-FFF2-40B4-BE49-F238E27FC236}">
                  <a16:creationId xmlns:a16="http://schemas.microsoft.com/office/drawing/2014/main" xmlns="" id="{759DBE8B-065D-4305-AB06-42FFD7172A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2067" name="Rectangle 12">
              <a:extLst>
                <a:ext uri="{FF2B5EF4-FFF2-40B4-BE49-F238E27FC236}">
                  <a16:creationId xmlns:a16="http://schemas.microsoft.com/office/drawing/2014/main" xmlns="" id="{CB705ACA-F660-4006-975A-45B219E711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>
              <a:extLst>
                <a:ext uri="{FF2B5EF4-FFF2-40B4-BE49-F238E27FC236}">
                  <a16:creationId xmlns:a16="http://schemas.microsoft.com/office/drawing/2014/main" xmlns="" id="{0DEDF12A-7AD0-4557-87F5-DB99C0E5D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2065" name="Rectangle 15">
              <a:extLst>
                <a:ext uri="{FF2B5EF4-FFF2-40B4-BE49-F238E27FC236}">
                  <a16:creationId xmlns:a16="http://schemas.microsoft.com/office/drawing/2014/main" xmlns="" id="{9A13384E-F93F-40B2-AA4B-A3FE61C8D2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>
              <a:extLst>
                <a:ext uri="{FF2B5EF4-FFF2-40B4-BE49-F238E27FC236}">
                  <a16:creationId xmlns:a16="http://schemas.microsoft.com/office/drawing/2014/main" xmlns="" id="{2D07AA94-47DF-48A2-9337-26D3FF42E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2063" name="Rectangle 18">
              <a:extLst>
                <a:ext uri="{FF2B5EF4-FFF2-40B4-BE49-F238E27FC236}">
                  <a16:creationId xmlns:a16="http://schemas.microsoft.com/office/drawing/2014/main" xmlns="" id="{1CC2669D-A4C5-44B2-A7DF-F16E4F4042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>
              <a:extLst>
                <a:ext uri="{FF2B5EF4-FFF2-40B4-BE49-F238E27FC236}">
                  <a16:creationId xmlns:a16="http://schemas.microsoft.com/office/drawing/2014/main" xmlns="" id="{3122D4D2-60AD-406A-BA1C-E3D3D1BBB4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  <p:sp>
          <p:nvSpPr>
            <p:cNvPr id="2061" name="Rectangle 21">
              <a:extLst>
                <a:ext uri="{FF2B5EF4-FFF2-40B4-BE49-F238E27FC236}">
                  <a16:creationId xmlns:a16="http://schemas.microsoft.com/office/drawing/2014/main" xmlns="" id="{FEAD00BA-7349-483F-B2E9-76C93A97BF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ahoma" panose="020B0604030504040204" pitchFamily="34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FCC5707A-F0CE-4A69-98C3-1B9F01042D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4B05E058-2B61-4D70-851D-73ED11411E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045FA3-0CFC-495F-8C4B-542C0EB2BBF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>
                <a:extLst>
                  <a:ext uri="{FF2B5EF4-FFF2-40B4-BE49-F238E27FC236}">
                    <a16:creationId xmlns:a16="http://schemas.microsoft.com/office/drawing/2014/main" xmlns="" id="{5B4B673D-D7F7-401C-8E8C-9F4133F387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5" name="Freeform 7">
                <a:extLst>
                  <a:ext uri="{FF2B5EF4-FFF2-40B4-BE49-F238E27FC236}">
                    <a16:creationId xmlns:a16="http://schemas.microsoft.com/office/drawing/2014/main" xmlns="" id="{9B566DD3-0AA1-49BF-A4DB-8149D8B143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6" name="Freeform 8">
                <a:extLst>
                  <a:ext uri="{FF2B5EF4-FFF2-40B4-BE49-F238E27FC236}">
                    <a16:creationId xmlns:a16="http://schemas.microsoft.com/office/drawing/2014/main" xmlns="" id="{0B3C52EE-9BE0-4C38-96AA-5FE16D46DA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58" name="Freeform 10">
                <a:extLst>
                  <a:ext uri="{FF2B5EF4-FFF2-40B4-BE49-F238E27FC236}">
                    <a16:creationId xmlns:a16="http://schemas.microsoft.com/office/drawing/2014/main" xmlns="" id="{5A38B03D-FF06-4427-8274-25407AE01E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259" name="Freeform 11">
              <a:extLst>
                <a:ext uri="{FF2B5EF4-FFF2-40B4-BE49-F238E27FC236}">
                  <a16:creationId xmlns:a16="http://schemas.microsoft.com/office/drawing/2014/main" xmlns="" id="{F5CB6FB8-C79B-483A-95FB-85D57288E0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3261" name="Rectangle 13">
            <a:extLst>
              <a:ext uri="{FF2B5EF4-FFF2-40B4-BE49-F238E27FC236}">
                <a16:creationId xmlns:a16="http://schemas.microsoft.com/office/drawing/2014/main" xmlns="" id="{713A1719-BA52-4CC1-A609-8B0D6FE143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xmlns="" id="{38050B0C-6537-4D63-817D-E27016CFDD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xmlns="" id="{0C854A7C-BC11-45EE-B5AC-981823F35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  <p:sldLayoutId id="214748564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C81E9D-0117-4864-8395-0A4F9D4D52F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5" r:id="rId1"/>
    <p:sldLayoutId id="2147485646" r:id="rId2"/>
    <p:sldLayoutId id="2147485647" r:id="rId3"/>
    <p:sldLayoutId id="2147485648" r:id="rId4"/>
    <p:sldLayoutId id="2147485649" r:id="rId5"/>
    <p:sldLayoutId id="2147485650" r:id="rId6"/>
    <p:sldLayoutId id="2147485651" r:id="rId7"/>
    <p:sldLayoutId id="2147485652" r:id="rId8"/>
    <p:sldLayoutId id="2147485653" r:id="rId9"/>
    <p:sldLayoutId id="2147485654" r:id="rId10"/>
    <p:sldLayoutId id="2147485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26A554D-4061-4CFA-B0D0-1A3909F119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D6C38C-27B1-41DF-8A65-476307BA4C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B99A86A-0ECF-44F5-BAF0-ACA9662E9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90DFC4-9A40-4C21-8008-771C492B937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  <p:sldLayoutId id="214748566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0D2A15C1-9382-4AC4-8249-23859E4BD1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1BACBD4-FCAB-4E96-8740-6004FB2072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6AEE79-BF95-4B2F-8F6A-EF991238DB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5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>
                <a:extLst>
                  <a:ext uri="{FF2B5EF4-FFF2-40B4-BE49-F238E27FC236}">
                    <a16:creationId xmlns:a16="http://schemas.microsoft.com/office/drawing/2014/main" xmlns="" id="{E303CE3B-B41C-4AE0-B893-11397728A4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5" name="Freeform 7">
                <a:extLst>
                  <a:ext uri="{FF2B5EF4-FFF2-40B4-BE49-F238E27FC236}">
                    <a16:creationId xmlns:a16="http://schemas.microsoft.com/office/drawing/2014/main" xmlns="" id="{BAB228EE-9636-46F1-A20B-30DC1DB8C3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53256" name="Freeform 8">
                <a:extLst>
                  <a:ext uri="{FF2B5EF4-FFF2-40B4-BE49-F238E27FC236}">
                    <a16:creationId xmlns:a16="http://schemas.microsoft.com/office/drawing/2014/main" xmlns="" id="{77523AB4-057C-49F0-A0DD-C66399095C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58" name="Freeform 10">
                <a:extLst>
                  <a:ext uri="{FF2B5EF4-FFF2-40B4-BE49-F238E27FC236}">
                    <a16:creationId xmlns:a16="http://schemas.microsoft.com/office/drawing/2014/main" xmlns="" id="{EBA5A0D5-2B0F-4646-B3A9-DF4A12BBD6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259" name="Freeform 11">
              <a:extLst>
                <a:ext uri="{FF2B5EF4-FFF2-40B4-BE49-F238E27FC236}">
                  <a16:creationId xmlns:a16="http://schemas.microsoft.com/office/drawing/2014/main" xmlns="" id="{3B53EB3F-E3E9-438B-97D5-0CA86185C9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3261" name="Rectangle 13">
            <a:extLst>
              <a:ext uri="{FF2B5EF4-FFF2-40B4-BE49-F238E27FC236}">
                <a16:creationId xmlns:a16="http://schemas.microsoft.com/office/drawing/2014/main" xmlns="" id="{9B625D9E-22AB-4938-810C-BE234D740E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xmlns="" id="{86F17776-7ADA-4DBC-89D2-8D61EDDE47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xmlns="" id="{81BE200A-52A2-4581-9FCB-3F05D7B05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4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6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FB2E36EC-D6B5-4F35-8F6A-1F7DE41F97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469C6295-99C2-4320-B0BC-95B8B00501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D46C1098-798E-4085-9EE2-6FC4BDB6B6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908501-03D2-4339-B6A3-1CDE0847400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  <p:sldLayoutId id="2147485682" r:id="rId4"/>
    <p:sldLayoutId id="2147485683" r:id="rId5"/>
    <p:sldLayoutId id="2147485684" r:id="rId6"/>
    <p:sldLayoutId id="2147485685" r:id="rId7"/>
    <p:sldLayoutId id="2147485686" r:id="rId8"/>
    <p:sldLayoutId id="2147485687" r:id="rId9"/>
    <p:sldLayoutId id="2147485688" r:id="rId10"/>
    <p:sldLayoutId id="2147485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xmlns="" id="{6A56E36E-94C9-403E-85D2-05A1CCE561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xmlns="" id="{F13F4C72-C2E0-4F7C-83E2-900A52A0A8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xmlns="" id="{9564B0DD-C380-4974-8E38-410F6B8719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378EB2-7A81-4620-A280-5C026A651A2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BAB3525D-C568-4C4D-B612-48228FA03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E85576B3-E70F-4ADC-9160-AD09424B6B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D601B810-ACF1-4CD1-A418-840855FA5D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478E1-738D-48DD-9D9D-A8029987D2B8}" type="slidenum">
              <a:rPr kumimoji="0" lang="fr-CA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A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9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8.emf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8.emf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10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oleObject" Target="../embeddings/oleObject1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6.bin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5.bin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4.bin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slide" Target="slide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14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8.xml"/><Relationship Id="rId4" Type="http://schemas.openxmlformats.org/officeDocument/2006/relationships/slide" Target="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885825" y="714375"/>
            <a:ext cx="7772400" cy="4648200"/>
          </a:xfrm>
        </p:spPr>
        <p:txBody>
          <a:bodyPr/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4000" dirty="0" smtClean="0"/>
              <a:t>Chapitre 3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4000" dirty="0" smtClean="0"/>
              <a:t>GAZ RÉELS: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3751263" cy="293687"/>
          </a:xfrm>
        </p:spPr>
        <p:txBody>
          <a:bodyPr/>
          <a:lstStyle/>
          <a:p>
            <a:pPr>
              <a:defRPr/>
            </a:pPr>
            <a:r>
              <a:rPr lang="fr-FR" dirty="0"/>
              <a:t>Cours de </a:t>
            </a:r>
            <a:r>
              <a:rPr lang="fr-FR" dirty="0" smtClean="0"/>
              <a:t>de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94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239000" cy="83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altLang="fr-FR" sz="2800" b="1" smtClean="0">
                <a:solidFill>
                  <a:srgbClr val="FF3300"/>
                </a:solidFill>
                <a:latin typeface="Arial" panose="020B0604020202020204" pitchFamily="34" charset="0"/>
              </a:rPr>
              <a:t>Déviation du comportement idéal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755650" y="2636838"/>
          <a:ext cx="1104900" cy="749300"/>
        </p:xfrm>
        <a:graphic>
          <a:graphicData uri="http://schemas.openxmlformats.org/presentationml/2006/ole">
            <p:oleObj spid="_x0000_s35965" name="Equation" r:id="rId3" imgW="1104900" imgH="749300" progId="">
              <p:embed/>
            </p:oleObj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55650" y="4868863"/>
            <a:ext cx="7346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  <a:buFontTx/>
              <a:buNone/>
            </a:pPr>
            <a:r>
              <a:rPr lang="fr-FR" altLang="fr-FR" sz="2400" i="1">
                <a:solidFill>
                  <a:srgbClr val="000000"/>
                </a:solidFill>
                <a:latin typeface="Garamond" panose="02020404030301010803" pitchFamily="18" charset="0"/>
              </a:rPr>
              <a:t>Z </a:t>
            </a:r>
            <a:r>
              <a:rPr lang="fr-FR" altLang="fr-FR" sz="2400">
                <a:solidFill>
                  <a:srgbClr val="000000"/>
                </a:solidFill>
                <a:latin typeface="Garamond" panose="02020404030301010803" pitchFamily="18" charset="0"/>
              </a:rPr>
              <a:t>= 1:  gaz parfait</a:t>
            </a:r>
          </a:p>
          <a:p>
            <a:pPr algn="justLow" eaLnBrk="1" hangingPunct="1">
              <a:spcBef>
                <a:spcPct val="50000"/>
              </a:spcBef>
              <a:buFontTx/>
              <a:buNone/>
            </a:pPr>
            <a:r>
              <a:rPr lang="fr-FR" altLang="fr-FR" sz="2400" i="1">
                <a:solidFill>
                  <a:srgbClr val="000000"/>
                </a:solidFill>
                <a:latin typeface="Garamond" panose="02020404030301010803" pitchFamily="18" charset="0"/>
              </a:rPr>
              <a:t>Z</a:t>
            </a:r>
            <a:r>
              <a:rPr lang="fr-FR" altLang="fr-FR" sz="2400">
                <a:solidFill>
                  <a:srgbClr val="000000"/>
                </a:solidFill>
                <a:latin typeface="Garamond" panose="02020404030301010803" pitchFamily="18" charset="0"/>
              </a:rPr>
              <a:t>&lt; 1:   intermoléculaires attractives forces dominent</a:t>
            </a:r>
          </a:p>
          <a:p>
            <a:pPr algn="justLow" eaLnBrk="1" hangingPunct="1">
              <a:spcBef>
                <a:spcPct val="50000"/>
              </a:spcBef>
              <a:buFontTx/>
              <a:buNone/>
            </a:pPr>
            <a:r>
              <a:rPr lang="fr-FR" altLang="fr-FR" sz="2400" i="1">
                <a:solidFill>
                  <a:srgbClr val="000000"/>
                </a:solidFill>
                <a:latin typeface="Garamond" panose="02020404030301010803" pitchFamily="18" charset="0"/>
              </a:rPr>
              <a:t>Z </a:t>
            </a:r>
            <a:r>
              <a:rPr lang="fr-FR" altLang="fr-FR" sz="2400">
                <a:solidFill>
                  <a:srgbClr val="000000"/>
                </a:solidFill>
                <a:latin typeface="Garamond" panose="02020404030301010803" pitchFamily="18" charset="0"/>
              </a:rPr>
              <a:t>&gt; 1:  intermoléculaires répulsives forces dominent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2720975" y="1125538"/>
            <a:ext cx="6099175" cy="3576637"/>
            <a:chOff x="1714" y="709"/>
            <a:chExt cx="3842" cy="2253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1714" y="709"/>
              <a:ext cx="3629" cy="2253"/>
              <a:chOff x="1714" y="709"/>
              <a:chExt cx="3629" cy="2253"/>
            </a:xfrm>
          </p:grpSpPr>
          <p:sp>
            <p:nvSpPr>
              <p:cNvPr id="35850" name="Text Box 7"/>
              <p:cNvSpPr txBox="1">
                <a:spLocks noChangeArrowheads="1"/>
              </p:cNvSpPr>
              <p:nvPr/>
            </p:nvSpPr>
            <p:spPr bwMode="auto">
              <a:xfrm>
                <a:off x="2985" y="1117"/>
                <a:ext cx="672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fr-FR" sz="1800">
                    <a:solidFill>
                      <a:srgbClr val="FF0000"/>
                    </a:solidFill>
                  </a:rPr>
                  <a:t>T=300K</a:t>
                </a:r>
              </a:p>
            </p:txBody>
          </p:sp>
          <p:sp>
            <p:nvSpPr>
              <p:cNvPr id="35851" name="Freeform 8"/>
              <p:cNvSpPr>
                <a:spLocks/>
              </p:cNvSpPr>
              <p:nvPr/>
            </p:nvSpPr>
            <p:spPr bwMode="auto">
              <a:xfrm>
                <a:off x="2168" y="799"/>
                <a:ext cx="2903" cy="1769"/>
              </a:xfrm>
              <a:custGeom>
                <a:avLst/>
                <a:gdLst>
                  <a:gd name="T0" fmla="*/ 0 w 2704"/>
                  <a:gd name="T1" fmla="*/ 0 h 1695"/>
                  <a:gd name="T2" fmla="*/ 0 w 2704"/>
                  <a:gd name="T3" fmla="*/ 16343 h 1695"/>
                  <a:gd name="T4" fmla="*/ 116575 w 2704"/>
                  <a:gd name="T5" fmla="*/ 16160 h 1695"/>
                  <a:gd name="T6" fmla="*/ 0 60000 65536"/>
                  <a:gd name="T7" fmla="*/ 0 60000 65536"/>
                  <a:gd name="T8" fmla="*/ 0 60000 65536"/>
                  <a:gd name="T9" fmla="*/ 0 w 2704"/>
                  <a:gd name="T10" fmla="*/ 0 h 1695"/>
                  <a:gd name="T11" fmla="*/ 2704 w 2704"/>
                  <a:gd name="T12" fmla="*/ 1695 h 16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4" h="1695">
                    <a:moveTo>
                      <a:pt x="0" y="0"/>
                    </a:moveTo>
                    <a:cubicBezTo>
                      <a:pt x="0" y="565"/>
                      <a:pt x="0" y="1130"/>
                      <a:pt x="0" y="1695"/>
                    </a:cubicBezTo>
                    <a:lnTo>
                      <a:pt x="2704" y="16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2" name="Freeform 9"/>
              <p:cNvSpPr>
                <a:spLocks/>
              </p:cNvSpPr>
              <p:nvPr/>
            </p:nvSpPr>
            <p:spPr bwMode="auto">
              <a:xfrm>
                <a:off x="2182" y="1026"/>
                <a:ext cx="2662" cy="1331"/>
              </a:xfrm>
              <a:custGeom>
                <a:avLst/>
                <a:gdLst>
                  <a:gd name="T0" fmla="*/ 0 w 2662"/>
                  <a:gd name="T1" fmla="*/ 1006 h 1331"/>
                  <a:gd name="T2" fmla="*/ 613 w 2662"/>
                  <a:gd name="T3" fmla="*/ 1163 h 1331"/>
                  <a:gd name="T4" fmla="*/ 2662 w 2662"/>
                  <a:gd name="T5" fmla="*/ 0 h 1331"/>
                  <a:gd name="T6" fmla="*/ 0 60000 65536"/>
                  <a:gd name="T7" fmla="*/ 0 60000 65536"/>
                  <a:gd name="T8" fmla="*/ 0 60000 65536"/>
                  <a:gd name="T9" fmla="*/ 0 w 2662"/>
                  <a:gd name="T10" fmla="*/ 0 h 1331"/>
                  <a:gd name="T11" fmla="*/ 2662 w 2662"/>
                  <a:gd name="T12" fmla="*/ 1331 h 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62" h="1331">
                    <a:moveTo>
                      <a:pt x="0" y="1006"/>
                    </a:moveTo>
                    <a:cubicBezTo>
                      <a:pt x="102" y="1032"/>
                      <a:pt x="169" y="1331"/>
                      <a:pt x="613" y="1163"/>
                    </a:cubicBezTo>
                    <a:cubicBezTo>
                      <a:pt x="1057" y="995"/>
                      <a:pt x="2235" y="242"/>
                      <a:pt x="2662" y="0"/>
                    </a:cubicBezTo>
                  </a:path>
                </a:pathLst>
              </a:cu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3" name="Freeform 10"/>
              <p:cNvSpPr>
                <a:spLocks/>
              </p:cNvSpPr>
              <p:nvPr/>
            </p:nvSpPr>
            <p:spPr bwMode="auto">
              <a:xfrm>
                <a:off x="2188" y="890"/>
                <a:ext cx="2656" cy="1164"/>
              </a:xfrm>
              <a:custGeom>
                <a:avLst/>
                <a:gdLst>
                  <a:gd name="T0" fmla="*/ 0 w 2656"/>
                  <a:gd name="T1" fmla="*/ 1130 h 1164"/>
                  <a:gd name="T2" fmla="*/ 207 w 2656"/>
                  <a:gd name="T3" fmla="*/ 1134 h 1164"/>
                  <a:gd name="T4" fmla="*/ 842 w 2656"/>
                  <a:gd name="T5" fmla="*/ 952 h 1164"/>
                  <a:gd name="T6" fmla="*/ 2656 w 2656"/>
                  <a:gd name="T7" fmla="*/ 0 h 1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56"/>
                  <a:gd name="T13" fmla="*/ 0 h 1164"/>
                  <a:gd name="T14" fmla="*/ 2656 w 2656"/>
                  <a:gd name="T15" fmla="*/ 1164 h 1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56" h="1164">
                    <a:moveTo>
                      <a:pt x="0" y="1130"/>
                    </a:moveTo>
                    <a:cubicBezTo>
                      <a:pt x="34" y="1131"/>
                      <a:pt x="67" y="1164"/>
                      <a:pt x="207" y="1134"/>
                    </a:cubicBezTo>
                    <a:cubicBezTo>
                      <a:pt x="347" y="1104"/>
                      <a:pt x="434" y="1141"/>
                      <a:pt x="842" y="952"/>
                    </a:cubicBezTo>
                    <a:cubicBezTo>
                      <a:pt x="1250" y="763"/>
                      <a:pt x="1953" y="381"/>
                      <a:pt x="265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4" name="Freeform 11"/>
              <p:cNvSpPr>
                <a:spLocks/>
              </p:cNvSpPr>
              <p:nvPr/>
            </p:nvSpPr>
            <p:spPr bwMode="auto">
              <a:xfrm>
                <a:off x="2177" y="1434"/>
                <a:ext cx="2667" cy="591"/>
              </a:xfrm>
              <a:custGeom>
                <a:avLst/>
                <a:gdLst>
                  <a:gd name="T0" fmla="*/ 0 w 2667"/>
                  <a:gd name="T1" fmla="*/ 591 h 591"/>
                  <a:gd name="T2" fmla="*/ 2667 w 2667"/>
                  <a:gd name="T3" fmla="*/ 0 h 591"/>
                  <a:gd name="T4" fmla="*/ 0 60000 65536"/>
                  <a:gd name="T5" fmla="*/ 0 60000 65536"/>
                  <a:gd name="T6" fmla="*/ 0 w 2667"/>
                  <a:gd name="T7" fmla="*/ 0 h 591"/>
                  <a:gd name="T8" fmla="*/ 2667 w 2667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67" h="591">
                    <a:moveTo>
                      <a:pt x="0" y="591"/>
                    </a:moveTo>
                    <a:lnTo>
                      <a:pt x="2667" y="0"/>
                    </a:lnTo>
                  </a:path>
                </a:pathLst>
              </a:cu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5" name="Line 12"/>
              <p:cNvSpPr>
                <a:spLocks noChangeShapeType="1"/>
              </p:cNvSpPr>
              <p:nvPr/>
            </p:nvSpPr>
            <p:spPr bwMode="auto">
              <a:xfrm>
                <a:off x="2168" y="2024"/>
                <a:ext cx="2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6" name="Text Box 13"/>
              <p:cNvSpPr txBox="1">
                <a:spLocks noChangeArrowheads="1"/>
              </p:cNvSpPr>
              <p:nvPr/>
            </p:nvSpPr>
            <p:spPr bwMode="auto">
              <a:xfrm>
                <a:off x="4890" y="709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b="1">
                    <a:solidFill>
                      <a:srgbClr val="000000"/>
                    </a:solidFill>
                  </a:rPr>
                  <a:t>N</a:t>
                </a:r>
                <a:r>
                  <a:rPr lang="fr-FR" altLang="fr-FR" sz="2000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5857" name="Text Box 14"/>
              <p:cNvSpPr txBox="1">
                <a:spLocks noChangeArrowheads="1"/>
              </p:cNvSpPr>
              <p:nvPr/>
            </p:nvSpPr>
            <p:spPr bwMode="auto">
              <a:xfrm>
                <a:off x="4798" y="957"/>
                <a:ext cx="54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b="1">
                    <a:solidFill>
                      <a:srgbClr val="000099"/>
                    </a:solidFill>
                  </a:rPr>
                  <a:t>CH</a:t>
                </a:r>
                <a:r>
                  <a:rPr lang="fr-FR" altLang="fr-FR" sz="2000" b="1" baseline="-25000">
                    <a:solidFill>
                      <a:srgbClr val="000099"/>
                    </a:solidFill>
                  </a:rPr>
                  <a:t>4</a:t>
                </a:r>
              </a:p>
            </p:txBody>
          </p:sp>
          <p:sp>
            <p:nvSpPr>
              <p:cNvPr id="35858" name="Text Box 15"/>
              <p:cNvSpPr txBox="1">
                <a:spLocks noChangeArrowheads="1"/>
              </p:cNvSpPr>
              <p:nvPr/>
            </p:nvSpPr>
            <p:spPr bwMode="auto">
              <a:xfrm>
                <a:off x="4845" y="1298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b="1">
                    <a:solidFill>
                      <a:srgbClr val="D60093"/>
                    </a:solidFill>
                  </a:rPr>
                  <a:t>H</a:t>
                </a:r>
                <a:r>
                  <a:rPr lang="fr-FR" altLang="fr-FR" sz="2000" b="1" baseline="-25000">
                    <a:solidFill>
                      <a:srgbClr val="D60093"/>
                    </a:solidFill>
                  </a:rPr>
                  <a:t>e</a:t>
                </a:r>
              </a:p>
            </p:txBody>
          </p:sp>
          <p:sp>
            <p:nvSpPr>
              <p:cNvPr id="35859" name="Text Box 16"/>
              <p:cNvSpPr txBox="1">
                <a:spLocks noChangeArrowheads="1"/>
              </p:cNvSpPr>
              <p:nvPr/>
            </p:nvSpPr>
            <p:spPr bwMode="auto">
              <a:xfrm>
                <a:off x="1907" y="2450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0.5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0" name="Text Box 17"/>
              <p:cNvSpPr txBox="1">
                <a:spLocks noChangeArrowheads="1"/>
              </p:cNvSpPr>
              <p:nvPr/>
            </p:nvSpPr>
            <p:spPr bwMode="auto">
              <a:xfrm>
                <a:off x="1896" y="1888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1.0  -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1" name="Text Box 18"/>
              <p:cNvSpPr txBox="1">
                <a:spLocks noChangeArrowheads="1"/>
              </p:cNvSpPr>
              <p:nvPr/>
            </p:nvSpPr>
            <p:spPr bwMode="auto">
              <a:xfrm>
                <a:off x="1896" y="1344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1.5  -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2" name="Text Box 19"/>
              <p:cNvSpPr txBox="1">
                <a:spLocks noChangeArrowheads="1"/>
              </p:cNvSpPr>
              <p:nvPr/>
            </p:nvSpPr>
            <p:spPr bwMode="auto">
              <a:xfrm>
                <a:off x="1896" y="754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2.0  -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Text Box 20"/>
              <p:cNvSpPr txBox="1">
                <a:spLocks noChangeArrowheads="1"/>
              </p:cNvSpPr>
              <p:nvPr/>
            </p:nvSpPr>
            <p:spPr bwMode="auto">
              <a:xfrm>
                <a:off x="2576" y="2568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200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21"/>
              <p:cNvSpPr txBox="1">
                <a:spLocks noChangeArrowheads="1"/>
              </p:cNvSpPr>
              <p:nvPr/>
            </p:nvSpPr>
            <p:spPr bwMode="auto">
              <a:xfrm>
                <a:off x="3120" y="2568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400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5" name="Text Box 22"/>
              <p:cNvSpPr txBox="1">
                <a:spLocks noChangeArrowheads="1"/>
              </p:cNvSpPr>
              <p:nvPr/>
            </p:nvSpPr>
            <p:spPr bwMode="auto">
              <a:xfrm>
                <a:off x="3620" y="2568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600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6" name="Text Box 23"/>
              <p:cNvSpPr txBox="1">
                <a:spLocks noChangeArrowheads="1"/>
              </p:cNvSpPr>
              <p:nvPr/>
            </p:nvSpPr>
            <p:spPr bwMode="auto">
              <a:xfrm>
                <a:off x="4163" y="2568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800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7" name="Text Box 24"/>
              <p:cNvSpPr txBox="1">
                <a:spLocks noChangeArrowheads="1"/>
              </p:cNvSpPr>
              <p:nvPr/>
            </p:nvSpPr>
            <p:spPr bwMode="auto">
              <a:xfrm>
                <a:off x="4662" y="2568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000000"/>
                    </a:solidFill>
                  </a:rPr>
                  <a:t>1000</a:t>
                </a:r>
                <a:endParaRPr lang="fr-FR" altLang="fr-FR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8" name="Text Box 25"/>
              <p:cNvSpPr txBox="1">
                <a:spLocks noChangeArrowheads="1"/>
              </p:cNvSpPr>
              <p:nvPr/>
            </p:nvSpPr>
            <p:spPr bwMode="auto">
              <a:xfrm>
                <a:off x="3257" y="2750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000000"/>
                    </a:solidFill>
                  </a:rPr>
                  <a:t>p/bar</a:t>
                </a:r>
                <a:endParaRPr lang="fr-FR" altLang="fr-FR" sz="1600" b="1" i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 rot="-5400000">
                <a:off x="1506" y="1423"/>
                <a:ext cx="62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000000"/>
                    </a:solidFill>
                  </a:rPr>
                  <a:t>Z=pv/RT</a:t>
                </a:r>
                <a:endParaRPr lang="fr-FR" altLang="fr-FR" sz="1600" b="1" i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0" name="Line 27"/>
              <p:cNvSpPr>
                <a:spLocks noChangeShapeType="1"/>
              </p:cNvSpPr>
              <p:nvPr/>
            </p:nvSpPr>
            <p:spPr bwMode="auto">
              <a:xfrm>
                <a:off x="2713" y="247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71" name="Line 28"/>
              <p:cNvSpPr>
                <a:spLocks noChangeShapeType="1"/>
              </p:cNvSpPr>
              <p:nvPr/>
            </p:nvSpPr>
            <p:spPr bwMode="auto">
              <a:xfrm>
                <a:off x="3257" y="247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72" name="Line 29"/>
              <p:cNvSpPr>
                <a:spLocks noChangeShapeType="1"/>
              </p:cNvSpPr>
              <p:nvPr/>
            </p:nvSpPr>
            <p:spPr bwMode="auto">
              <a:xfrm>
                <a:off x="3756" y="247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73" name="Line 30"/>
              <p:cNvSpPr>
                <a:spLocks noChangeShapeType="1"/>
              </p:cNvSpPr>
              <p:nvPr/>
            </p:nvSpPr>
            <p:spPr bwMode="auto">
              <a:xfrm>
                <a:off x="4300" y="247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74" name="Line 31"/>
              <p:cNvSpPr>
                <a:spLocks noChangeShapeType="1"/>
              </p:cNvSpPr>
              <p:nvPr/>
            </p:nvSpPr>
            <p:spPr bwMode="auto">
              <a:xfrm>
                <a:off x="4844" y="247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849" name="Rectangle 32"/>
            <p:cNvSpPr>
              <a:spLocks noChangeArrowheads="1"/>
            </p:cNvSpPr>
            <p:nvPr/>
          </p:nvSpPr>
          <p:spPr bwMode="auto">
            <a:xfrm>
              <a:off x="4845" y="1933"/>
              <a:ext cx="7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600" b="1" i="1">
                  <a:solidFill>
                    <a:srgbClr val="000000"/>
                  </a:solidFill>
                </a:rPr>
                <a:t>Gaz parfait</a:t>
              </a:r>
            </a:p>
          </p:txBody>
        </p:sp>
      </p:grpSp>
      <p:graphicFrame>
        <p:nvGraphicFramePr>
          <p:cNvPr id="35846" name="Object 33"/>
          <p:cNvGraphicFramePr>
            <a:graphicFrameLocks noChangeAspect="1"/>
          </p:cNvGraphicFramePr>
          <p:nvPr/>
        </p:nvGraphicFramePr>
        <p:xfrm>
          <a:off x="684213" y="3573463"/>
          <a:ext cx="1150937" cy="576262"/>
        </p:xfrm>
        <a:graphic>
          <a:graphicData uri="http://schemas.openxmlformats.org/presentationml/2006/ole">
            <p:oleObj spid="_x0000_s35966" name="Équation" r:id="rId4" imgW="583947" imgH="291973" progId="Equation.3">
              <p:embed/>
            </p:oleObj>
          </a:graphicData>
        </a:graphic>
      </p:graphicFrame>
      <p:sp>
        <p:nvSpPr>
          <p:cNvPr id="34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Cours de </a:t>
            </a:r>
            <a:r>
              <a:rPr lang="fr-FR" dirty="0" smtClean="0"/>
              <a:t>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2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591037"/>
              </p:ext>
            </p:extLst>
          </p:nvPr>
        </p:nvGraphicFramePr>
        <p:xfrm>
          <a:off x="2955925" y="1624013"/>
          <a:ext cx="2541588" cy="712787"/>
        </p:xfrm>
        <a:graphic>
          <a:graphicData uri="http://schemas.openxmlformats.org/presentationml/2006/ole">
            <p:oleObj spid="_x0000_s38029" name="Équation" r:id="rId4" imgW="749160" imgH="228600" progId="Equation.3">
              <p:embed/>
            </p:oleObj>
          </a:graphicData>
        </a:graphic>
      </p:graphicFrame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E0EA2769-FA3A-489B-8712-8669AA5046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404664"/>
            <a:ext cx="7772400" cy="7493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fr-FR" sz="4000" dirty="0" smtClean="0">
                <a:solidFill>
                  <a:schemeClr val="bg1"/>
                </a:solidFill>
              </a:rPr>
              <a:t>Équation </a:t>
            </a:r>
            <a:r>
              <a:rPr lang="fr-FR" sz="4000" dirty="0">
                <a:solidFill>
                  <a:schemeClr val="bg1"/>
                </a:solidFill>
              </a:rPr>
              <a:t>de van der </a:t>
            </a:r>
            <a:r>
              <a:rPr lang="fr-FR" sz="4000" dirty="0" err="1">
                <a:solidFill>
                  <a:schemeClr val="bg1"/>
                </a:solidFill>
              </a:rPr>
              <a:t>Waals</a:t>
            </a:r>
            <a:endParaRPr lang="fr-FR" sz="4000" dirty="0">
              <a:solidFill>
                <a:schemeClr val="bg1"/>
              </a:solidFill>
            </a:endParaRPr>
          </a:p>
        </p:txBody>
      </p:sp>
      <p:graphicFrame>
        <p:nvGraphicFramePr>
          <p:cNvPr id="4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2828634"/>
              </p:ext>
            </p:extLst>
          </p:nvPr>
        </p:nvGraphicFramePr>
        <p:xfrm>
          <a:off x="1331640" y="4941168"/>
          <a:ext cx="6450012" cy="714375"/>
        </p:xfrm>
        <a:graphic>
          <a:graphicData uri="http://schemas.openxmlformats.org/presentationml/2006/ole">
            <p:oleObj spid="_x0000_s38030" name="Équation" r:id="rId5" imgW="1536700" imgH="241300" progId="Equation.3">
              <p:embed/>
            </p:oleObj>
          </a:graphicData>
        </a:graphic>
      </p:graphicFrame>
      <p:sp>
        <p:nvSpPr>
          <p:cNvPr id="3" name="Ellipse 2"/>
          <p:cNvSpPr/>
          <p:nvPr/>
        </p:nvSpPr>
        <p:spPr>
          <a:xfrm>
            <a:off x="4211961" y="4725144"/>
            <a:ext cx="2232248" cy="122413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1331641" y="4581128"/>
            <a:ext cx="289577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018E73E-8EDD-4F26-9008-134E2059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588284"/>
            <a:ext cx="6910535" cy="17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Molécules ponctuelles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Chocs </a:t>
            </a:r>
            <a:r>
              <a:rPr lang="fr-FR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élastiques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Pas d’interactions entre molécules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2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CE09CDDF-D92F-47CE-AA88-1E473CDF744E}"/>
              </a:ext>
            </a:extLst>
          </p:cNvPr>
          <p:cNvSpPr/>
          <p:nvPr/>
        </p:nvSpPr>
        <p:spPr>
          <a:xfrm>
            <a:off x="-82550" y="2501900"/>
            <a:ext cx="9144000" cy="36639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332662" y="5238386"/>
            <a:ext cx="13271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repulsion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18748D89-25BC-4E85-B52A-C3BCF2A61FC3}"/>
              </a:ext>
            </a:extLst>
          </p:cNvPr>
          <p:cNvSpPr/>
          <p:nvPr/>
        </p:nvSpPr>
        <p:spPr>
          <a:xfrm>
            <a:off x="7240587" y="5203825"/>
            <a:ext cx="1589088" cy="642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xmlns="" id="{7F0190FA-CDC8-4EF5-A994-F8A20206730A}"/>
              </a:ext>
            </a:extLst>
          </p:cNvPr>
          <p:cNvSpPr/>
          <p:nvPr/>
        </p:nvSpPr>
        <p:spPr bwMode="auto">
          <a:xfrm>
            <a:off x="1028700" y="3508375"/>
            <a:ext cx="1714500" cy="15001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4AC4D1CB-9485-4D2A-9796-949A3B3365F6}"/>
              </a:ext>
            </a:extLst>
          </p:cNvPr>
          <p:cNvSpPr/>
          <p:nvPr/>
        </p:nvSpPr>
        <p:spPr bwMode="auto">
          <a:xfrm>
            <a:off x="1663031" y="3831381"/>
            <a:ext cx="34925" cy="365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3D3290AE-ED2F-4411-83D8-F12CDE2F740D}"/>
              </a:ext>
            </a:extLst>
          </p:cNvPr>
          <p:cNvSpPr/>
          <p:nvPr/>
        </p:nvSpPr>
        <p:spPr bwMode="auto">
          <a:xfrm>
            <a:off x="2234531" y="3688506"/>
            <a:ext cx="34925" cy="365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20A21DDA-765F-43AC-AEBE-499ED277D3FA}"/>
              </a:ext>
            </a:extLst>
          </p:cNvPr>
          <p:cNvSpPr/>
          <p:nvPr/>
        </p:nvSpPr>
        <p:spPr bwMode="auto">
          <a:xfrm>
            <a:off x="1234406" y="4260006"/>
            <a:ext cx="34925" cy="365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B16C1555-5CE8-42E0-8FB1-EC253E258951}"/>
              </a:ext>
            </a:extLst>
          </p:cNvPr>
          <p:cNvSpPr/>
          <p:nvPr/>
        </p:nvSpPr>
        <p:spPr bwMode="auto">
          <a:xfrm>
            <a:off x="2448843" y="4188569"/>
            <a:ext cx="34925" cy="365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F9599F88-06C2-4224-B448-E9C9A2967EAC}"/>
              </a:ext>
            </a:extLst>
          </p:cNvPr>
          <p:cNvSpPr/>
          <p:nvPr/>
        </p:nvSpPr>
        <p:spPr bwMode="auto">
          <a:xfrm>
            <a:off x="2020218" y="4188569"/>
            <a:ext cx="34925" cy="365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EC089F92-AA2B-41D4-9853-44C95DE45F25}"/>
              </a:ext>
            </a:extLst>
          </p:cNvPr>
          <p:cNvSpPr/>
          <p:nvPr/>
        </p:nvSpPr>
        <p:spPr bwMode="auto">
          <a:xfrm>
            <a:off x="2448843" y="4688631"/>
            <a:ext cx="34925" cy="365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2B7F36AE-9B46-48BA-A407-98505D9E50E7}"/>
              </a:ext>
            </a:extLst>
          </p:cNvPr>
          <p:cNvSpPr/>
          <p:nvPr/>
        </p:nvSpPr>
        <p:spPr bwMode="auto">
          <a:xfrm>
            <a:off x="1162968" y="4688631"/>
            <a:ext cx="34925" cy="365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9EDE2281-7E4E-43B2-AA85-F9B463E1001E}"/>
              </a:ext>
            </a:extLst>
          </p:cNvPr>
          <p:cNvSpPr/>
          <p:nvPr/>
        </p:nvSpPr>
        <p:spPr bwMode="auto">
          <a:xfrm>
            <a:off x="1734468" y="4688631"/>
            <a:ext cx="34925" cy="365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5AACA794-4501-44BA-9765-3DBF6E7E114A}"/>
              </a:ext>
            </a:extLst>
          </p:cNvPr>
          <p:cNvSpPr/>
          <p:nvPr/>
        </p:nvSpPr>
        <p:spPr bwMode="auto">
          <a:xfrm>
            <a:off x="1162968" y="3759944"/>
            <a:ext cx="34925" cy="365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37904" name="ZoneTexte 42"/>
          <p:cNvSpPr txBox="1">
            <a:spLocks noChangeArrowheads="1"/>
          </p:cNvSpPr>
          <p:nvPr/>
        </p:nvSpPr>
        <p:spPr bwMode="auto">
          <a:xfrm>
            <a:off x="5680075" y="2695575"/>
            <a:ext cx="3071813" cy="646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 GR, sous l’effet du volume des molécules </a:t>
            </a:r>
          </a:p>
        </p:txBody>
      </p:sp>
      <p:sp>
        <p:nvSpPr>
          <p:cNvPr id="37908" name="ZoneTexte 42"/>
          <p:cNvSpPr txBox="1">
            <a:spLocks noChangeArrowheads="1"/>
          </p:cNvSpPr>
          <p:nvPr/>
        </p:nvSpPr>
        <p:spPr bwMode="auto">
          <a:xfrm>
            <a:off x="276225" y="2692400"/>
            <a:ext cx="3071875" cy="64609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 GP, molécules ponctuelles </a:t>
            </a:r>
          </a:p>
        </p:txBody>
      </p:sp>
      <p:sp>
        <p:nvSpPr>
          <p:cNvPr id="82" name="Rectangle à coins arrondis 81">
            <a:extLst>
              <a:ext uri="{FF2B5EF4-FFF2-40B4-BE49-F238E27FC236}">
                <a16:creationId xmlns:a16="http://schemas.microsoft.com/office/drawing/2014/main" xmlns="" id="{D97E4E12-E922-4C7F-8BC7-28ABC8BA7C88}"/>
              </a:ext>
            </a:extLst>
          </p:cNvPr>
          <p:cNvSpPr/>
          <p:nvPr/>
        </p:nvSpPr>
        <p:spPr bwMode="auto">
          <a:xfrm>
            <a:off x="6816725" y="3575050"/>
            <a:ext cx="1714500" cy="15001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D4A18726-75EA-4D57-9082-1DF4E1AAAB12}"/>
              </a:ext>
            </a:extLst>
          </p:cNvPr>
          <p:cNvSpPr/>
          <p:nvPr/>
        </p:nvSpPr>
        <p:spPr bwMode="auto">
          <a:xfrm>
            <a:off x="7945438" y="4279900"/>
            <a:ext cx="287337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CA9B9D84-4C44-424E-810E-983DD98FE6E2}"/>
              </a:ext>
            </a:extLst>
          </p:cNvPr>
          <p:cNvSpPr/>
          <p:nvPr/>
        </p:nvSpPr>
        <p:spPr bwMode="auto">
          <a:xfrm>
            <a:off x="8234363" y="4279900"/>
            <a:ext cx="287337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xmlns="" id="{23A2F973-AFAE-49B8-8137-8E41265C8364}"/>
              </a:ext>
            </a:extLst>
          </p:cNvPr>
          <p:cNvSpPr/>
          <p:nvPr/>
        </p:nvSpPr>
        <p:spPr bwMode="auto">
          <a:xfrm>
            <a:off x="7658100" y="4279900"/>
            <a:ext cx="287338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xmlns="" id="{C5945714-AEC6-45DA-962A-C78546E6B192}"/>
              </a:ext>
            </a:extLst>
          </p:cNvPr>
          <p:cNvSpPr/>
          <p:nvPr/>
        </p:nvSpPr>
        <p:spPr bwMode="auto">
          <a:xfrm>
            <a:off x="8223250" y="4495800"/>
            <a:ext cx="287338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xmlns="" id="{E417B7CD-1DE2-48C9-8A95-0D080901FB1C}"/>
              </a:ext>
            </a:extLst>
          </p:cNvPr>
          <p:cNvSpPr/>
          <p:nvPr/>
        </p:nvSpPr>
        <p:spPr bwMode="auto">
          <a:xfrm>
            <a:off x="7945438" y="4567238"/>
            <a:ext cx="287337" cy="28733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xmlns="" id="{7E16D845-151F-423D-8D3F-36040B8B57EF}"/>
              </a:ext>
            </a:extLst>
          </p:cNvPr>
          <p:cNvSpPr/>
          <p:nvPr/>
        </p:nvSpPr>
        <p:spPr bwMode="auto">
          <a:xfrm>
            <a:off x="8223250" y="4797425"/>
            <a:ext cx="287338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xmlns="" id="{68E94517-273D-45F9-8896-9956C0E67B55}"/>
              </a:ext>
            </a:extLst>
          </p:cNvPr>
          <p:cNvSpPr/>
          <p:nvPr/>
        </p:nvSpPr>
        <p:spPr bwMode="auto">
          <a:xfrm>
            <a:off x="7658100" y="4797425"/>
            <a:ext cx="287338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xmlns="" id="{E717D8FE-82D2-48D6-AB22-399BE04EBDCE}"/>
              </a:ext>
            </a:extLst>
          </p:cNvPr>
          <p:cNvSpPr/>
          <p:nvPr/>
        </p:nvSpPr>
        <p:spPr bwMode="auto">
          <a:xfrm>
            <a:off x="7945438" y="4797425"/>
            <a:ext cx="287337" cy="2873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xmlns="" id="{B0212C62-9329-4219-81B3-E287CA9CD019}"/>
              </a:ext>
            </a:extLst>
          </p:cNvPr>
          <p:cNvSpPr/>
          <p:nvPr/>
        </p:nvSpPr>
        <p:spPr bwMode="auto">
          <a:xfrm>
            <a:off x="7658100" y="4567238"/>
            <a:ext cx="287338" cy="28733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99" name="Rectangle à coins arrondis 98">
            <a:extLst>
              <a:ext uri="{FF2B5EF4-FFF2-40B4-BE49-F238E27FC236}">
                <a16:creationId xmlns:a16="http://schemas.microsoft.com/office/drawing/2014/main" xmlns="" id="{20B0D71A-4567-4FC4-9909-6A8AF9120D97}"/>
              </a:ext>
            </a:extLst>
          </p:cNvPr>
          <p:cNvSpPr/>
          <p:nvPr/>
        </p:nvSpPr>
        <p:spPr bwMode="auto">
          <a:xfrm>
            <a:off x="7531100" y="4279900"/>
            <a:ext cx="1008063" cy="79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xmlns="" id="{88596EDC-78A3-473B-B426-4D7E408E2BFD}"/>
              </a:ext>
            </a:extLst>
          </p:cNvPr>
          <p:cNvCxnSpPr>
            <a:stCxn id="99" idx="3"/>
          </p:cNvCxnSpPr>
          <p:nvPr/>
        </p:nvCxnSpPr>
        <p:spPr bwMode="auto">
          <a:xfrm flipV="1">
            <a:off x="8539163" y="4567238"/>
            <a:ext cx="360362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2" name="ZoneTexte 101"/>
          <p:cNvSpPr txBox="1">
            <a:spLocks noChangeArrowheads="1"/>
          </p:cNvSpPr>
          <p:nvPr/>
        </p:nvSpPr>
        <p:spPr bwMode="auto">
          <a:xfrm>
            <a:off x="8810616" y="4206903"/>
            <a:ext cx="431809" cy="4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fr-FR" altLang="fr-FR" sz="1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E0EA2769-FA3A-489B-8712-8669AA5046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549275"/>
            <a:ext cx="7772400" cy="7493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fr-FR" sz="4000" dirty="0" smtClean="0">
                <a:solidFill>
                  <a:schemeClr val="bg1"/>
                </a:solidFill>
              </a:rPr>
              <a:t>Équation </a:t>
            </a:r>
            <a:r>
              <a:rPr lang="fr-FR" sz="4000" dirty="0">
                <a:solidFill>
                  <a:schemeClr val="bg1"/>
                </a:solidFill>
              </a:rPr>
              <a:t>de van der </a:t>
            </a:r>
            <a:r>
              <a:rPr lang="fr-FR" sz="4000" dirty="0" err="1">
                <a:solidFill>
                  <a:schemeClr val="bg1"/>
                </a:solidFill>
              </a:rPr>
              <a:t>Waals</a:t>
            </a:r>
            <a:endParaRPr lang="fr-FR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7993932"/>
              </p:ext>
            </p:extLst>
          </p:nvPr>
        </p:nvGraphicFramePr>
        <p:xfrm>
          <a:off x="4640263" y="3905250"/>
          <a:ext cx="1922462" cy="782638"/>
        </p:xfrm>
        <a:graphic>
          <a:graphicData uri="http://schemas.openxmlformats.org/presentationml/2006/ole">
            <p:oleObj spid="_x0000_s78973" name="Équation" r:id="rId4" imgW="711000" imgH="228600" progId="Equation.3">
              <p:embed/>
            </p:oleObj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/>
          </p:nvPr>
        </p:nvGraphicFramePr>
        <p:xfrm>
          <a:off x="2783681" y="3813968"/>
          <a:ext cx="515937" cy="782638"/>
        </p:xfrm>
        <a:graphic>
          <a:graphicData uri="http://schemas.openxmlformats.org/presentationml/2006/ole">
            <p:oleObj spid="_x0000_s78974" name="Équation" r:id="rId5" imgW="190440" imgH="228600" progId="Equation.3">
              <p:embed/>
            </p:oleObj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3567139"/>
              </p:ext>
            </p:extLst>
          </p:nvPr>
        </p:nvGraphicFramePr>
        <p:xfrm>
          <a:off x="4433888" y="5184775"/>
          <a:ext cx="2060575" cy="782638"/>
        </p:xfrm>
        <a:graphic>
          <a:graphicData uri="http://schemas.openxmlformats.org/presentationml/2006/ole">
            <p:oleObj spid="_x0000_s78975" name="Équation" r:id="rId6" imgW="761760" imgH="228600" progId="Equation.3">
              <p:embed/>
            </p:oleObj>
          </a:graphicData>
        </a:graphic>
      </p:graphicFrame>
      <p:sp>
        <p:nvSpPr>
          <p:cNvPr id="42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007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2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76863" y="5202238"/>
            <a:ext cx="13414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>
                <a:solidFill>
                  <a:srgbClr val="003399"/>
                </a:solidFill>
                <a:latin typeface="Times New Roman" panose="02020603050405020304" pitchFamily="18" charset="0"/>
              </a:rPr>
              <a:t>attraction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6913" y="5224463"/>
            <a:ext cx="1581150" cy="474662"/>
            <a:chOff x="305" y="3264"/>
            <a:chExt cx="996" cy="299"/>
          </a:xfrm>
        </p:grpSpPr>
        <p:sp>
          <p:nvSpPr>
            <p:cNvPr id="39968" name="Oval 7"/>
            <p:cNvSpPr>
              <a:spLocks noChangeArrowheads="1"/>
            </p:cNvSpPr>
            <p:nvPr/>
          </p:nvSpPr>
          <p:spPr bwMode="auto">
            <a:xfrm>
              <a:off x="305" y="3269"/>
              <a:ext cx="294" cy="294"/>
            </a:xfrm>
            <a:prstGeom prst="ellipse">
              <a:avLst/>
            </a:prstGeom>
            <a:gradFill rotWithShape="0">
              <a:gsLst>
                <a:gs pos="0">
                  <a:srgbClr val="CDD8FA"/>
                </a:gs>
                <a:gs pos="100000">
                  <a:srgbClr val="063DE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9" name="AutoShape 8"/>
            <p:cNvSpPr>
              <a:spLocks noChangeArrowheads="1"/>
            </p:cNvSpPr>
            <p:nvPr/>
          </p:nvSpPr>
          <p:spPr bwMode="auto">
            <a:xfrm>
              <a:off x="633" y="3366"/>
              <a:ext cx="142" cy="99"/>
            </a:xfrm>
            <a:prstGeom prst="rightArrow">
              <a:avLst>
                <a:gd name="adj1" fmla="val 50000"/>
                <a:gd name="adj2" fmla="val 7172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0" name="Oval 9"/>
            <p:cNvSpPr>
              <a:spLocks noChangeArrowheads="1"/>
            </p:cNvSpPr>
            <p:nvPr/>
          </p:nvSpPr>
          <p:spPr bwMode="auto">
            <a:xfrm>
              <a:off x="1007" y="3264"/>
              <a:ext cx="294" cy="294"/>
            </a:xfrm>
            <a:prstGeom prst="ellipse">
              <a:avLst/>
            </a:prstGeom>
            <a:gradFill rotWithShape="0">
              <a:gsLst>
                <a:gs pos="0">
                  <a:srgbClr val="CDD8FA"/>
                </a:gs>
                <a:gs pos="100000">
                  <a:srgbClr val="063DE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1" name="AutoShape 10"/>
            <p:cNvSpPr>
              <a:spLocks noChangeArrowheads="1"/>
            </p:cNvSpPr>
            <p:nvPr/>
          </p:nvSpPr>
          <p:spPr bwMode="auto">
            <a:xfrm flipH="1">
              <a:off x="831" y="3361"/>
              <a:ext cx="142" cy="99"/>
            </a:xfrm>
            <a:prstGeom prst="rightArrow">
              <a:avLst>
                <a:gd name="adj1" fmla="val 50000"/>
                <a:gd name="adj2" fmla="val 7172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F0216B9-9715-44A3-AE16-46753F8D0C82}"/>
              </a:ext>
            </a:extLst>
          </p:cNvPr>
          <p:cNvSpPr/>
          <p:nvPr/>
        </p:nvSpPr>
        <p:spPr>
          <a:xfrm>
            <a:off x="5018088" y="5160963"/>
            <a:ext cx="2116137" cy="642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941" name="Groupe 56"/>
          <p:cNvGrpSpPr>
            <a:grpSpLocks/>
          </p:cNvGrpSpPr>
          <p:nvPr/>
        </p:nvGrpSpPr>
        <p:grpSpPr bwMode="auto">
          <a:xfrm>
            <a:off x="2717800" y="3500438"/>
            <a:ext cx="1571625" cy="1357312"/>
            <a:chOff x="5072065" y="1123958"/>
            <a:chExt cx="1714512" cy="1500198"/>
          </a:xfrm>
        </p:grpSpPr>
        <p:sp>
          <p:nvSpPr>
            <p:cNvPr id="58" name="Rectangle à coins arrondis 57">
              <a:extLst>
                <a:ext uri="{FF2B5EF4-FFF2-40B4-BE49-F238E27FC236}">
                  <a16:creationId xmlns:a16="http://schemas.microsoft.com/office/drawing/2014/main" xmlns="" id="{0FA738E6-0279-4290-A466-04F5445E215C}"/>
                </a:ext>
              </a:extLst>
            </p:cNvPr>
            <p:cNvSpPr/>
            <p:nvPr/>
          </p:nvSpPr>
          <p:spPr>
            <a:xfrm>
              <a:off x="5072065" y="1123958"/>
              <a:ext cx="1714512" cy="150019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xmlns="" id="{36B1DAB9-0353-44E3-9C3C-24FB1D6BC794}"/>
                </a:ext>
              </a:extLst>
            </p:cNvPr>
            <p:cNvSpPr/>
            <p:nvPr/>
          </p:nvSpPr>
          <p:spPr>
            <a:xfrm>
              <a:off x="5714575" y="1338021"/>
              <a:ext cx="214747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xmlns="" id="{9360CA6D-04D3-4D25-A63B-449FFDDCF3BB}"/>
                </a:ext>
              </a:extLst>
            </p:cNvPr>
            <p:cNvSpPr/>
            <p:nvPr/>
          </p:nvSpPr>
          <p:spPr>
            <a:xfrm>
              <a:off x="6286079" y="1195897"/>
              <a:ext cx="214747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xmlns="" id="{93A5B723-9AF2-46F9-AABD-AD4EFD5E09A1}"/>
                </a:ext>
              </a:extLst>
            </p:cNvPr>
            <p:cNvSpPr/>
            <p:nvPr/>
          </p:nvSpPr>
          <p:spPr>
            <a:xfrm>
              <a:off x="5286812" y="1766148"/>
              <a:ext cx="214747" cy="215817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xmlns="" id="{827DEEB3-6236-4F0F-98E4-1C88168D9BD1}"/>
                </a:ext>
              </a:extLst>
            </p:cNvPr>
            <p:cNvSpPr/>
            <p:nvPr/>
          </p:nvSpPr>
          <p:spPr>
            <a:xfrm>
              <a:off x="6500826" y="1695964"/>
              <a:ext cx="214747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xmlns="" id="{F13250DD-F48C-4FD0-B0B6-B375DE5C4965}"/>
                </a:ext>
              </a:extLst>
            </p:cNvPr>
            <p:cNvSpPr/>
            <p:nvPr/>
          </p:nvSpPr>
          <p:spPr>
            <a:xfrm>
              <a:off x="6073063" y="1695964"/>
              <a:ext cx="213016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xmlns="" id="{110F58BE-BF30-4135-B6A0-E44BEFD6BD5E}"/>
                </a:ext>
              </a:extLst>
            </p:cNvPr>
            <p:cNvSpPr/>
            <p:nvPr/>
          </p:nvSpPr>
          <p:spPr>
            <a:xfrm>
              <a:off x="6500826" y="2196029"/>
              <a:ext cx="214747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xmlns="" id="{D1445317-95A3-474F-8A89-AC6CDFA698E6}"/>
                </a:ext>
              </a:extLst>
            </p:cNvPr>
            <p:cNvSpPr/>
            <p:nvPr/>
          </p:nvSpPr>
          <p:spPr>
            <a:xfrm>
              <a:off x="5215807" y="2196029"/>
              <a:ext cx="213015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xmlns="" id="{D37A0AC8-D7FB-4E6F-B2CC-0B3E22CA95F7}"/>
                </a:ext>
              </a:extLst>
            </p:cNvPr>
            <p:cNvSpPr/>
            <p:nvPr/>
          </p:nvSpPr>
          <p:spPr>
            <a:xfrm>
              <a:off x="5787311" y="2196029"/>
              <a:ext cx="213015" cy="214063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xmlns="" id="{974F92A6-D7AA-4667-A709-F209CF3E9E86}"/>
                </a:ext>
              </a:extLst>
            </p:cNvPr>
            <p:cNvSpPr/>
            <p:nvPr/>
          </p:nvSpPr>
          <p:spPr>
            <a:xfrm>
              <a:off x="5215807" y="1266082"/>
              <a:ext cx="213015" cy="215819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39942" name="Groupe 78"/>
          <p:cNvGrpSpPr>
            <a:grpSpLocks/>
          </p:cNvGrpSpPr>
          <p:nvPr/>
        </p:nvGrpSpPr>
        <p:grpSpPr bwMode="auto">
          <a:xfrm>
            <a:off x="5146675" y="3446463"/>
            <a:ext cx="1571625" cy="1357312"/>
            <a:chOff x="6286512" y="4143380"/>
            <a:chExt cx="1571636" cy="1357322"/>
          </a:xfrm>
        </p:grpSpPr>
        <p:sp>
          <p:nvSpPr>
            <p:cNvPr id="69" name="Rectangle à coins arrondis 68">
              <a:extLst>
                <a:ext uri="{FF2B5EF4-FFF2-40B4-BE49-F238E27FC236}">
                  <a16:creationId xmlns:a16="http://schemas.microsoft.com/office/drawing/2014/main" xmlns="" id="{BEC81F40-31CA-49D8-8A41-2F72DF4320E7}"/>
                </a:ext>
              </a:extLst>
            </p:cNvPr>
            <p:cNvSpPr/>
            <p:nvPr/>
          </p:nvSpPr>
          <p:spPr>
            <a:xfrm>
              <a:off x="6286512" y="4143380"/>
              <a:ext cx="1571636" cy="135732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xmlns="" id="{2063A01C-A9FD-49F1-BE76-4F60E2801E42}"/>
                </a:ext>
              </a:extLst>
            </p:cNvPr>
            <p:cNvSpPr/>
            <p:nvPr/>
          </p:nvSpPr>
          <p:spPr>
            <a:xfrm>
              <a:off x="6875479" y="4265618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xmlns="" id="{34E9993C-06DB-47DD-B92D-3C04F545E15C}"/>
                </a:ext>
              </a:extLst>
            </p:cNvPr>
            <p:cNvSpPr/>
            <p:nvPr/>
          </p:nvSpPr>
          <p:spPr>
            <a:xfrm>
              <a:off x="7215207" y="4500570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xmlns="" id="{FBDBC7B0-D1E7-46BE-9F56-50185B4CFA99}"/>
                </a:ext>
              </a:extLst>
            </p:cNvPr>
            <p:cNvSpPr/>
            <p:nvPr/>
          </p:nvSpPr>
          <p:spPr>
            <a:xfrm>
              <a:off x="6483363" y="4652971"/>
              <a:ext cx="196851" cy="195264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xmlns="" id="{EDE99997-5703-417F-943F-BB443C0C7A6D}"/>
                </a:ext>
              </a:extLst>
            </p:cNvPr>
            <p:cNvSpPr/>
            <p:nvPr/>
          </p:nvSpPr>
          <p:spPr>
            <a:xfrm>
              <a:off x="7500959" y="4714884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xmlns="" id="{8A063B3D-54B6-484A-8096-88C30658806C}"/>
                </a:ext>
              </a:extLst>
            </p:cNvPr>
            <p:cNvSpPr/>
            <p:nvPr/>
          </p:nvSpPr>
          <p:spPr>
            <a:xfrm>
              <a:off x="7000892" y="4714884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xmlns="" id="{848A8B96-4F8D-4015-964D-0C85AFA62B0A}"/>
                </a:ext>
              </a:extLst>
            </p:cNvPr>
            <p:cNvSpPr/>
            <p:nvPr/>
          </p:nvSpPr>
          <p:spPr>
            <a:xfrm>
              <a:off x="7286644" y="5000636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xmlns="" id="{E0523BD4-D9B9-44DD-B398-A7B4639C35D4}"/>
                </a:ext>
              </a:extLst>
            </p:cNvPr>
            <p:cNvSpPr/>
            <p:nvPr/>
          </p:nvSpPr>
          <p:spPr>
            <a:xfrm>
              <a:off x="6643703" y="4929198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xmlns="" id="{810D669F-7161-4E3F-BFBB-0A18150BB49E}"/>
                </a:ext>
              </a:extLst>
            </p:cNvPr>
            <p:cNvSpPr/>
            <p:nvPr/>
          </p:nvSpPr>
          <p:spPr>
            <a:xfrm>
              <a:off x="6940567" y="5041912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xmlns="" id="{17CF666D-D972-474B-A974-42A4D38511E1}"/>
                </a:ext>
              </a:extLst>
            </p:cNvPr>
            <p:cNvSpPr/>
            <p:nvPr/>
          </p:nvSpPr>
          <p:spPr>
            <a:xfrm>
              <a:off x="6643703" y="4429132"/>
              <a:ext cx="196851" cy="193676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39943" name="ZoneTexte 79"/>
          <p:cNvSpPr txBox="1">
            <a:spLocks noChangeArrowheads="1"/>
          </p:cNvSpPr>
          <p:nvPr/>
        </p:nvSpPr>
        <p:spPr bwMode="auto">
          <a:xfrm>
            <a:off x="5218113" y="2514600"/>
            <a:ext cx="12858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99"/>
                </a:solidFill>
                <a:latin typeface="Arial" panose="020B0604020202020204" pitchFamily="34" charset="0"/>
              </a:rPr>
              <a:t>Avec attraction </a:t>
            </a:r>
          </a:p>
        </p:txBody>
      </p:sp>
      <p:sp>
        <p:nvSpPr>
          <p:cNvPr id="39944" name="ZoneTexte 80"/>
          <p:cNvSpPr txBox="1">
            <a:spLocks noChangeArrowheads="1"/>
          </p:cNvSpPr>
          <p:nvPr/>
        </p:nvSpPr>
        <p:spPr bwMode="auto">
          <a:xfrm>
            <a:off x="2787650" y="2563813"/>
            <a:ext cx="1285875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99"/>
                </a:solidFill>
                <a:latin typeface="Arial" panose="020B0604020202020204" pitchFamily="34" charset="0"/>
              </a:rPr>
              <a:t>Sans attraction </a:t>
            </a:r>
          </a:p>
        </p:txBody>
      </p:sp>
      <p:graphicFrame>
        <p:nvGraphicFramePr>
          <p:cNvPr id="39945" name="Object 5"/>
          <p:cNvGraphicFramePr>
            <a:graphicFrameLocks noChangeAspect="1"/>
          </p:cNvGraphicFramePr>
          <p:nvPr/>
        </p:nvGraphicFramePr>
        <p:xfrm>
          <a:off x="6940550" y="3716338"/>
          <a:ext cx="871538" cy="862012"/>
        </p:xfrm>
        <a:graphic>
          <a:graphicData uri="http://schemas.openxmlformats.org/presentationml/2006/ole">
            <p:oleObj spid="_x0000_s40064" name="Equation" r:id="rId4" imgW="228600" imgH="241300" progId="">
              <p:embed/>
            </p:oleObj>
          </a:graphicData>
        </a:graphic>
      </p:graphicFrame>
      <p:graphicFrame>
        <p:nvGraphicFramePr>
          <p:cNvPr id="399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4356976"/>
              </p:ext>
            </p:extLst>
          </p:nvPr>
        </p:nvGraphicFramePr>
        <p:xfrm>
          <a:off x="128588" y="3816350"/>
          <a:ext cx="2332037" cy="728663"/>
        </p:xfrm>
        <a:graphic>
          <a:graphicData uri="http://schemas.openxmlformats.org/presentationml/2006/ole">
            <p:oleObj spid="_x0000_s40065" name="Équation" r:id="rId5" imgW="812520" imgH="253800" progId="Equation.3">
              <p:embed/>
            </p:oleObj>
          </a:graphicData>
        </a:graphic>
      </p:graphicFrame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E0EA2769-FA3A-489B-8712-8669AA5046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549275"/>
            <a:ext cx="7772400" cy="7493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fr-FR" sz="4000" dirty="0" smtClean="0">
                <a:solidFill>
                  <a:schemeClr val="bg1"/>
                </a:solidFill>
              </a:rPr>
              <a:t>Équation </a:t>
            </a:r>
            <a:r>
              <a:rPr lang="fr-FR" sz="4000" dirty="0">
                <a:solidFill>
                  <a:schemeClr val="bg1"/>
                </a:solidFill>
              </a:rPr>
              <a:t>de van der </a:t>
            </a:r>
            <a:r>
              <a:rPr lang="fr-FR" sz="4000" dirty="0" err="1">
                <a:solidFill>
                  <a:schemeClr val="bg1"/>
                </a:solidFill>
              </a:rPr>
              <a:t>Waals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2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1118504"/>
              </p:ext>
            </p:extLst>
          </p:nvPr>
        </p:nvGraphicFramePr>
        <p:xfrm>
          <a:off x="2771775" y="1785114"/>
          <a:ext cx="5082922" cy="712817"/>
        </p:xfrm>
        <a:graphic>
          <a:graphicData uri="http://schemas.openxmlformats.org/presentationml/2006/ole">
            <p:oleObj spid="_x0000_s42199" name="Équation" r:id="rId4" imgW="1498320" imgH="228600" progId="Equation.3">
              <p:embed/>
            </p:oleObj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7019452"/>
              </p:ext>
            </p:extLst>
          </p:nvPr>
        </p:nvGraphicFramePr>
        <p:xfrm>
          <a:off x="1709738" y="2542675"/>
          <a:ext cx="6450012" cy="714375"/>
        </p:xfrm>
        <a:graphic>
          <a:graphicData uri="http://schemas.openxmlformats.org/presentationml/2006/ole">
            <p:oleObj spid="_x0000_s42200" name="Équation" r:id="rId5" imgW="1536700" imgH="241300" progId="Equation.3">
              <p:embed/>
            </p:oleObj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75363" y="3743325"/>
            <a:ext cx="30337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>
                <a:solidFill>
                  <a:srgbClr val="003399"/>
                </a:solidFill>
                <a:latin typeface="Times New Roman" panose="02020603050405020304" pitchFamily="18" charset="0"/>
              </a:rPr>
              <a:t>Repulsion due aux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>
                <a:solidFill>
                  <a:srgbClr val="003399"/>
                </a:solidFill>
                <a:latin typeface="Times New Roman" panose="02020603050405020304" pitchFamily="18" charset="0"/>
              </a:rPr>
              <a:t>volumes des molecules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818313" y="5454650"/>
            <a:ext cx="13414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>
                <a:solidFill>
                  <a:srgbClr val="003399"/>
                </a:solidFill>
                <a:latin typeface="Times New Roman" panose="02020603050405020304" pitchFamily="18" charset="0"/>
              </a:rPr>
              <a:t>attraction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7250" y="5384800"/>
            <a:ext cx="1581150" cy="474663"/>
            <a:chOff x="305" y="3264"/>
            <a:chExt cx="996" cy="299"/>
          </a:xfrm>
        </p:grpSpPr>
        <p:sp>
          <p:nvSpPr>
            <p:cNvPr id="42003" name="Oval 7"/>
            <p:cNvSpPr>
              <a:spLocks noChangeArrowheads="1"/>
            </p:cNvSpPr>
            <p:nvPr/>
          </p:nvSpPr>
          <p:spPr bwMode="auto">
            <a:xfrm>
              <a:off x="305" y="3269"/>
              <a:ext cx="294" cy="294"/>
            </a:xfrm>
            <a:prstGeom prst="ellipse">
              <a:avLst/>
            </a:prstGeom>
            <a:gradFill rotWithShape="0">
              <a:gsLst>
                <a:gs pos="0">
                  <a:srgbClr val="CDD8FA"/>
                </a:gs>
                <a:gs pos="100000">
                  <a:srgbClr val="063DE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004" name="AutoShape 8"/>
            <p:cNvSpPr>
              <a:spLocks noChangeArrowheads="1"/>
            </p:cNvSpPr>
            <p:nvPr/>
          </p:nvSpPr>
          <p:spPr bwMode="auto">
            <a:xfrm>
              <a:off x="633" y="3366"/>
              <a:ext cx="142" cy="99"/>
            </a:xfrm>
            <a:prstGeom prst="rightArrow">
              <a:avLst>
                <a:gd name="adj1" fmla="val 50000"/>
                <a:gd name="adj2" fmla="val 7172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005" name="Oval 9"/>
            <p:cNvSpPr>
              <a:spLocks noChangeArrowheads="1"/>
            </p:cNvSpPr>
            <p:nvPr/>
          </p:nvSpPr>
          <p:spPr bwMode="auto">
            <a:xfrm>
              <a:off x="1007" y="3264"/>
              <a:ext cx="294" cy="294"/>
            </a:xfrm>
            <a:prstGeom prst="ellipse">
              <a:avLst/>
            </a:prstGeom>
            <a:gradFill rotWithShape="0">
              <a:gsLst>
                <a:gs pos="0">
                  <a:srgbClr val="CDD8FA"/>
                </a:gs>
                <a:gs pos="100000">
                  <a:srgbClr val="063DE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006" name="AutoShape 10"/>
            <p:cNvSpPr>
              <a:spLocks noChangeArrowheads="1"/>
            </p:cNvSpPr>
            <p:nvPr/>
          </p:nvSpPr>
          <p:spPr bwMode="auto">
            <a:xfrm flipH="1">
              <a:off x="831" y="3361"/>
              <a:ext cx="142" cy="99"/>
            </a:xfrm>
            <a:prstGeom prst="rightArrow">
              <a:avLst>
                <a:gd name="adj1" fmla="val 50000"/>
                <a:gd name="adj2" fmla="val 7172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1344" y="4044157"/>
            <a:ext cx="1568450" cy="469900"/>
            <a:chOff x="258" y="2284"/>
            <a:chExt cx="988" cy="296"/>
          </a:xfrm>
        </p:grpSpPr>
        <p:sp>
          <p:nvSpPr>
            <p:cNvPr id="41999" name="Oval 12"/>
            <p:cNvSpPr>
              <a:spLocks noChangeArrowheads="1"/>
            </p:cNvSpPr>
            <p:nvPr/>
          </p:nvSpPr>
          <p:spPr bwMode="auto">
            <a:xfrm>
              <a:off x="762" y="2284"/>
              <a:ext cx="294" cy="294"/>
            </a:xfrm>
            <a:prstGeom prst="ellipse">
              <a:avLst/>
            </a:prstGeom>
            <a:gradFill rotWithShape="0">
              <a:gsLst>
                <a:gs pos="0">
                  <a:srgbClr val="CDD8FA"/>
                </a:gs>
                <a:gs pos="100000">
                  <a:srgbClr val="063DE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000" name="AutoShape 13"/>
            <p:cNvSpPr>
              <a:spLocks noChangeArrowheads="1"/>
            </p:cNvSpPr>
            <p:nvPr/>
          </p:nvSpPr>
          <p:spPr bwMode="auto">
            <a:xfrm>
              <a:off x="1104" y="2381"/>
              <a:ext cx="142" cy="99"/>
            </a:xfrm>
            <a:prstGeom prst="rightArrow">
              <a:avLst>
                <a:gd name="adj1" fmla="val 50000"/>
                <a:gd name="adj2" fmla="val 7172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001" name="Oval 14"/>
            <p:cNvSpPr>
              <a:spLocks noChangeArrowheads="1"/>
            </p:cNvSpPr>
            <p:nvPr/>
          </p:nvSpPr>
          <p:spPr bwMode="auto">
            <a:xfrm>
              <a:off x="448" y="2286"/>
              <a:ext cx="294" cy="294"/>
            </a:xfrm>
            <a:prstGeom prst="ellipse">
              <a:avLst/>
            </a:prstGeom>
            <a:gradFill rotWithShape="0">
              <a:gsLst>
                <a:gs pos="0">
                  <a:srgbClr val="B4C4F8"/>
                </a:gs>
                <a:gs pos="100000">
                  <a:srgbClr val="063DE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002" name="AutoShape 15"/>
            <p:cNvSpPr>
              <a:spLocks noChangeArrowheads="1"/>
            </p:cNvSpPr>
            <p:nvPr/>
          </p:nvSpPr>
          <p:spPr bwMode="auto">
            <a:xfrm flipH="1">
              <a:off x="258" y="2383"/>
              <a:ext cx="142" cy="99"/>
            </a:xfrm>
            <a:prstGeom prst="rightArrow">
              <a:avLst>
                <a:gd name="adj1" fmla="val 50000"/>
                <a:gd name="adj2" fmla="val 7172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B3151AA8-7AA9-4E22-A6BF-498C90C0D4F6}"/>
              </a:ext>
            </a:extLst>
          </p:cNvPr>
          <p:cNvSpPr/>
          <p:nvPr/>
        </p:nvSpPr>
        <p:spPr>
          <a:xfrm>
            <a:off x="5399088" y="3714750"/>
            <a:ext cx="3709987" cy="1000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4476B1C-2DEF-470B-89FE-B58A3514FC21}"/>
              </a:ext>
            </a:extLst>
          </p:cNvPr>
          <p:cNvSpPr/>
          <p:nvPr/>
        </p:nvSpPr>
        <p:spPr>
          <a:xfrm>
            <a:off x="5394325" y="5337175"/>
            <a:ext cx="3214688" cy="642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graphicFrame>
        <p:nvGraphicFramePr>
          <p:cNvPr id="4199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0884811"/>
              </p:ext>
            </p:extLst>
          </p:nvPr>
        </p:nvGraphicFramePr>
        <p:xfrm>
          <a:off x="2771775" y="3719513"/>
          <a:ext cx="3578225" cy="862012"/>
        </p:xfrm>
        <a:graphic>
          <a:graphicData uri="http://schemas.openxmlformats.org/presentationml/2006/ole">
            <p:oleObj spid="_x0000_s42201" name="Equation" r:id="rId6" imgW="939392" imgH="241195" progId="">
              <p:embed/>
            </p:oleObj>
          </a:graphicData>
        </a:graphic>
      </p:graphicFrame>
      <p:graphicFrame>
        <p:nvGraphicFramePr>
          <p:cNvPr id="41995" name="Object 22"/>
          <p:cNvGraphicFramePr>
            <a:graphicFrameLocks noChangeAspect="1"/>
          </p:cNvGraphicFramePr>
          <p:nvPr/>
        </p:nvGraphicFramePr>
        <p:xfrm>
          <a:off x="2978150" y="5214938"/>
          <a:ext cx="3967163" cy="908050"/>
        </p:xfrm>
        <a:graphic>
          <a:graphicData uri="http://schemas.openxmlformats.org/presentationml/2006/ole">
            <p:oleObj spid="_x0000_s42202" name="Equation" r:id="rId7" imgW="1040948" imgH="253890" progId="">
              <p:embed/>
            </p:oleObj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3DA86E84-6A1B-4F00-89DF-007A0C2E5EC1}"/>
              </a:ext>
            </a:extLst>
          </p:cNvPr>
          <p:cNvSpPr/>
          <p:nvPr/>
        </p:nvSpPr>
        <p:spPr>
          <a:xfrm>
            <a:off x="1547813" y="1700213"/>
            <a:ext cx="3024187" cy="20891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44EDB6DA-987A-47D2-B577-AA72D9086DC1}"/>
              </a:ext>
            </a:extLst>
          </p:cNvPr>
          <p:cNvSpPr/>
          <p:nvPr/>
        </p:nvSpPr>
        <p:spPr>
          <a:xfrm>
            <a:off x="4572000" y="1628775"/>
            <a:ext cx="2087563" cy="20875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E0EA2769-FA3A-489B-8712-8669AA5046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549275"/>
            <a:ext cx="7772400" cy="7493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fr-FR" sz="4000" dirty="0" smtClean="0">
                <a:solidFill>
                  <a:schemeClr val="bg1"/>
                </a:solidFill>
              </a:rPr>
              <a:t>Équation </a:t>
            </a:r>
            <a:r>
              <a:rPr lang="fr-FR" sz="4000" dirty="0">
                <a:solidFill>
                  <a:schemeClr val="bg1"/>
                </a:solidFill>
              </a:rPr>
              <a:t>de van der </a:t>
            </a:r>
            <a:r>
              <a:rPr lang="fr-FR" sz="4000" dirty="0" err="1">
                <a:solidFill>
                  <a:schemeClr val="bg1"/>
                </a:solidFill>
              </a:rPr>
              <a:t>Waals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6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3"/>
          <p:cNvSpPr txBox="1">
            <a:spLocks noChangeArrowheads="1"/>
          </p:cNvSpPr>
          <p:nvPr/>
        </p:nvSpPr>
        <p:spPr bwMode="auto">
          <a:xfrm>
            <a:off x="357188" y="1143000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démontre en mécanique statistique que l’équation d’un gaz réel peut être écrite sous la forme d’un polynôme de degré </a:t>
            </a:r>
            <a:r>
              <a:rPr lang="fr-FR" altLang="fr-FR" sz="2400" i="1">
                <a:solidFill>
                  <a:srgbClr val="000000"/>
                </a:solidFill>
                <a:cs typeface="Calibri" panose="020F0502020204030204" pitchFamily="34" charset="0"/>
              </a:rPr>
              <a:t>k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(</a:t>
            </a:r>
            <a:r>
              <a:rPr lang="fr-FR" altLang="fr-FR" sz="2400" i="1">
                <a:solidFill>
                  <a:srgbClr val="000000"/>
                </a:solidFill>
                <a:cs typeface="Calibri" panose="020F0502020204030204" pitchFamily="34" charset="0"/>
              </a:rPr>
              <a:t>1/v</a:t>
            </a:r>
            <a:r>
              <a:rPr lang="fr-FR" altLang="fr-FR" sz="2400" i="1" baseline="-2500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avec </a:t>
            </a:r>
            <a:r>
              <a:rPr lang="fr-FR" altLang="fr-FR" sz="2400" i="1">
                <a:solidFill>
                  <a:srgbClr val="000000"/>
                </a:solidFill>
                <a:cs typeface="Calibri" panose="020F0502020204030204" pitchFamily="34" charset="0"/>
              </a:rPr>
              <a:t>v</a:t>
            </a:r>
            <a:r>
              <a:rPr lang="fr-FR" altLang="fr-FR" sz="2400" i="1" baseline="-2500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représente le volume molaire.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214563" y="214313"/>
            <a:ext cx="3608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285750" y="3929063"/>
            <a:ext cx="835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000000"/>
                </a:solidFill>
                <a:cs typeface="Calibri" panose="020F0502020204030204" pitchFamily="34" charset="0"/>
              </a:rPr>
              <a:t>B(T), C(T) D(T),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représentent le deuxième, le troisième, …. coefficient du Viriel. Ces coefficients ne dépendent que  de </a:t>
            </a:r>
            <a:r>
              <a:rPr lang="fr-FR" altLang="fr-FR" sz="2400" i="1">
                <a:solidFill>
                  <a:srgbClr val="000000"/>
                </a:solidFill>
                <a:cs typeface="Calibri" panose="020F0502020204030204" pitchFamily="34" charset="0"/>
              </a:rPr>
              <a:t>T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40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394247"/>
              </p:ext>
            </p:extLst>
          </p:nvPr>
        </p:nvGraphicFramePr>
        <p:xfrm>
          <a:off x="1691680" y="2717006"/>
          <a:ext cx="4960938" cy="860425"/>
        </p:xfrm>
        <a:graphic>
          <a:graphicData uri="http://schemas.openxmlformats.org/presentationml/2006/ole">
            <p:oleObj spid="_x0000_s44084" name="Equation" r:id="rId3" imgW="2489200" imgH="431800" progId="">
              <p:embed/>
            </p:oleObj>
          </a:graphicData>
        </a:graphic>
      </p:graphicFrame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3"/>
          <p:cNvSpPr txBox="1">
            <a:spLocks noChangeArrowheads="1"/>
          </p:cNvSpPr>
          <p:nvPr/>
        </p:nvSpPr>
        <p:spPr bwMode="auto">
          <a:xfrm>
            <a:off x="357188" y="1143000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On a: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017588" y="215900"/>
            <a:ext cx="781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 à partir de l’équation de VDW</a:t>
            </a:r>
          </a:p>
        </p:txBody>
      </p:sp>
      <p:graphicFrame>
        <p:nvGraphicFramePr>
          <p:cNvPr id="45060" name="Object 19"/>
          <p:cNvGraphicFramePr>
            <a:graphicFrameLocks noChangeAspect="1"/>
          </p:cNvGraphicFramePr>
          <p:nvPr/>
        </p:nvGraphicFramePr>
        <p:xfrm>
          <a:off x="2928938" y="1071563"/>
          <a:ext cx="5154612" cy="642937"/>
        </p:xfrm>
        <a:graphic>
          <a:graphicData uri="http://schemas.openxmlformats.org/presentationml/2006/ole">
            <p:oleObj spid="_x0000_s45296" name="Équation" r:id="rId3" imgW="1536700" imgH="241300" progId="Equation.3">
              <p:embed/>
            </p:oleObj>
          </a:graphicData>
        </a:graphic>
      </p:graphicFrame>
      <p:sp>
        <p:nvSpPr>
          <p:cNvPr id="45061" name="ZoneTexte 8"/>
          <p:cNvSpPr txBox="1">
            <a:spLocks noChangeArrowheads="1"/>
          </p:cNvSpPr>
          <p:nvPr/>
        </p:nvSpPr>
        <p:spPr bwMode="auto">
          <a:xfrm>
            <a:off x="357188" y="221456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Ou:</a:t>
            </a:r>
          </a:p>
        </p:txBody>
      </p:sp>
      <p:graphicFrame>
        <p:nvGraphicFramePr>
          <p:cNvPr id="45062" name="Object 4"/>
          <p:cNvGraphicFramePr>
            <a:graphicFrameLocks noChangeAspect="1"/>
          </p:cNvGraphicFramePr>
          <p:nvPr/>
        </p:nvGraphicFramePr>
        <p:xfrm>
          <a:off x="2928938" y="1928813"/>
          <a:ext cx="3322637" cy="1150937"/>
        </p:xfrm>
        <a:graphic>
          <a:graphicData uri="http://schemas.openxmlformats.org/presentationml/2006/ole">
            <p:oleObj spid="_x0000_s45297" name="Équation" r:id="rId4" imgW="990170" imgH="431613" progId="Equation.3">
              <p:embed/>
            </p:oleObj>
          </a:graphicData>
        </a:graphic>
      </p:graphicFrame>
      <p:sp>
        <p:nvSpPr>
          <p:cNvPr id="45063" name="ZoneTexte 10"/>
          <p:cNvSpPr txBox="1">
            <a:spLocks noChangeArrowheads="1"/>
          </p:cNvSpPr>
          <p:nvPr/>
        </p:nvSpPr>
        <p:spPr bwMode="auto">
          <a:xfrm>
            <a:off x="357188" y="3603625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Ce qui donne:</a:t>
            </a:r>
          </a:p>
        </p:txBody>
      </p:sp>
      <p:graphicFrame>
        <p:nvGraphicFramePr>
          <p:cNvPr id="45064" name="Object 6"/>
          <p:cNvGraphicFramePr>
            <a:graphicFrameLocks noChangeAspect="1"/>
          </p:cNvGraphicFramePr>
          <p:nvPr/>
        </p:nvGraphicFramePr>
        <p:xfrm>
          <a:off x="2214563" y="3286125"/>
          <a:ext cx="1917700" cy="1049338"/>
        </p:xfrm>
        <a:graphic>
          <a:graphicData uri="http://schemas.openxmlformats.org/presentationml/2006/ole">
            <p:oleObj spid="_x0000_s45298" name="Equation" r:id="rId5" imgW="571252" imgH="393529" progId="">
              <p:embed/>
            </p:oleObj>
          </a:graphicData>
        </a:graphic>
      </p:graphicFrame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714375" y="4992688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Ou:</a:t>
            </a:r>
          </a:p>
        </p:txBody>
      </p:sp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2152650" y="4706938"/>
          <a:ext cx="4419600" cy="1150937"/>
        </p:xfrm>
        <a:graphic>
          <a:graphicData uri="http://schemas.openxmlformats.org/presentationml/2006/ole">
            <p:oleObj spid="_x0000_s45299" name="Équation" r:id="rId6" imgW="1485900" imgH="431800" progId="Equation.3">
              <p:embed/>
            </p:oleObj>
          </a:graphicData>
        </a:graphic>
      </p:graphicFrame>
      <p:grpSp>
        <p:nvGrpSpPr>
          <p:cNvPr id="2" name="Groupe 20"/>
          <p:cNvGrpSpPr>
            <a:grpSpLocks/>
          </p:cNvGrpSpPr>
          <p:nvPr/>
        </p:nvGrpSpPr>
        <p:grpSpPr bwMode="auto">
          <a:xfrm>
            <a:off x="5143500" y="4714875"/>
            <a:ext cx="3571875" cy="2071688"/>
            <a:chOff x="5143508" y="4714884"/>
            <a:chExt cx="3571927" cy="207096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xmlns="" id="{AB52D634-C799-4E71-AC26-24357F76F594}"/>
                </a:ext>
              </a:extLst>
            </p:cNvPr>
            <p:cNvSpPr/>
            <p:nvPr/>
          </p:nvSpPr>
          <p:spPr>
            <a:xfrm>
              <a:off x="5143508" y="4714884"/>
              <a:ext cx="1500210" cy="12854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Flèche droite rayée 16">
              <a:extLst>
                <a:ext uri="{FF2B5EF4-FFF2-40B4-BE49-F238E27FC236}">
                  <a16:creationId xmlns:a16="http://schemas.microsoft.com/office/drawing/2014/main" xmlns="" id="{D1F31B69-2A25-4403-994E-BB1AA1E98FB8}"/>
                </a:ext>
              </a:extLst>
            </p:cNvPr>
            <p:cNvSpPr/>
            <p:nvPr/>
          </p:nvSpPr>
          <p:spPr>
            <a:xfrm rot="2425271">
              <a:off x="6424640" y="5686094"/>
              <a:ext cx="714385" cy="499888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5075" name="ZoneTexte 17"/>
            <p:cNvSpPr txBox="1">
              <a:spLocks noChangeArrowheads="1"/>
            </p:cNvSpPr>
            <p:nvPr/>
          </p:nvSpPr>
          <p:spPr bwMode="auto">
            <a:xfrm>
              <a:off x="6643717" y="6139750"/>
              <a:ext cx="2071718" cy="64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Arial" panose="020B0604020202020204" pitchFamily="34" charset="0"/>
                </a:rPr>
                <a:t>Attraction due aux forces de VDW</a:t>
              </a:r>
            </a:p>
          </p:txBody>
        </p:sp>
      </p:grpSp>
      <p:grpSp>
        <p:nvGrpSpPr>
          <p:cNvPr id="3" name="Groupe 21"/>
          <p:cNvGrpSpPr>
            <a:grpSpLocks/>
          </p:cNvGrpSpPr>
          <p:nvPr/>
        </p:nvGrpSpPr>
        <p:grpSpPr bwMode="auto">
          <a:xfrm>
            <a:off x="1500188" y="4643438"/>
            <a:ext cx="3214687" cy="2143125"/>
            <a:chOff x="1500166" y="4643446"/>
            <a:chExt cx="3214712" cy="214314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960E731B-9197-4FC7-830B-CDD6CB46BF6D}"/>
                </a:ext>
              </a:extLst>
            </p:cNvPr>
            <p:cNvSpPr/>
            <p:nvPr/>
          </p:nvSpPr>
          <p:spPr>
            <a:xfrm>
              <a:off x="2857489" y="4643446"/>
              <a:ext cx="1857389" cy="14287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Flèche droite rayée 18">
              <a:extLst>
                <a:ext uri="{FF2B5EF4-FFF2-40B4-BE49-F238E27FC236}">
                  <a16:creationId xmlns:a16="http://schemas.microsoft.com/office/drawing/2014/main" xmlns="" id="{4E4E70FC-3995-4617-816E-245F3603CBBA}"/>
                </a:ext>
              </a:extLst>
            </p:cNvPr>
            <p:cNvSpPr/>
            <p:nvPr/>
          </p:nvSpPr>
          <p:spPr>
            <a:xfrm rot="8552593">
              <a:off x="2598725" y="5743591"/>
              <a:ext cx="533404" cy="500067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5072" name="ZoneTexte 19"/>
            <p:cNvSpPr txBox="1">
              <a:spLocks noChangeArrowheads="1"/>
            </p:cNvSpPr>
            <p:nvPr/>
          </p:nvSpPr>
          <p:spPr bwMode="auto">
            <a:xfrm>
              <a:off x="1500166" y="6140255"/>
              <a:ext cx="30718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Arial" panose="020B0604020202020204" pitchFamily="34" charset="0"/>
                </a:rPr>
                <a:t>Répulsion due aux volumes des molécules du gaz réel</a:t>
              </a:r>
            </a:p>
          </p:txBody>
        </p:sp>
      </p:grpSp>
      <p:graphicFrame>
        <p:nvGraphicFramePr>
          <p:cNvPr id="14355" name="Object 6"/>
          <p:cNvGraphicFramePr>
            <a:graphicFrameLocks noChangeAspect="1"/>
          </p:cNvGraphicFramePr>
          <p:nvPr/>
        </p:nvGraphicFramePr>
        <p:xfrm>
          <a:off x="4097338" y="3286125"/>
          <a:ext cx="4046537" cy="1150938"/>
        </p:xfrm>
        <a:graphic>
          <a:graphicData uri="http://schemas.openxmlformats.org/presentationml/2006/ole">
            <p:oleObj spid="_x0000_s45300" name="Equation" r:id="rId7" imgW="12065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1798638" y="5100638"/>
          <a:ext cx="5845175" cy="1328737"/>
        </p:xfrm>
        <a:graphic>
          <a:graphicData uri="http://schemas.openxmlformats.org/presentationml/2006/ole">
            <p:oleObj spid="_x0000_s46266" name="Équation" r:id="rId3" imgW="2044700" imgH="457200" progId="Equation.3">
              <p:embed/>
            </p:oleObj>
          </a:graphicData>
        </a:graphic>
      </p:graphicFrame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00063" y="285750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 à partir de l’équation de VDW</a:t>
            </a:r>
          </a:p>
        </p:txBody>
      </p:sp>
      <p:sp>
        <p:nvSpPr>
          <p:cNvPr id="46084" name="ZoneTexte 12"/>
          <p:cNvSpPr txBox="1">
            <a:spLocks noChangeArrowheads="1"/>
          </p:cNvSpPr>
          <p:nvPr/>
        </p:nvSpPr>
        <p:spPr bwMode="auto">
          <a:xfrm>
            <a:off x="714375" y="142875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On a: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286000" y="1071563"/>
          <a:ext cx="4430713" cy="1150937"/>
        </p:xfrm>
        <a:graphic>
          <a:graphicData uri="http://schemas.openxmlformats.org/presentationml/2006/ole">
            <p:oleObj spid="_x0000_s46267" name="Équation" r:id="rId4" imgW="1320227" imgH="431613" progId="Equation.3">
              <p:embed/>
            </p:oleObj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E740086-D805-40E3-A391-6905D7DA3422}"/>
              </a:ext>
            </a:extLst>
          </p:cNvPr>
          <p:cNvSpPr txBox="1"/>
          <p:nvPr/>
        </p:nvSpPr>
        <p:spPr>
          <a:xfrm>
            <a:off x="428625" y="2500313"/>
            <a:ext cx="8143875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 :</a:t>
            </a:r>
            <a:r>
              <a:rPr lang="fr-FR" sz="2400" i="1" dirty="0">
                <a:solidFill>
                  <a:srgbClr val="000000"/>
                </a:solidFill>
                <a:latin typeface="Times New Roman"/>
                <a:cs typeface="Calibri" pitchFamily="34" charset="0"/>
              </a:rPr>
              <a:t>b/</a:t>
            </a:r>
            <a:r>
              <a:rPr lang="fr-FR" sz="2400" i="1" dirty="0" err="1">
                <a:solidFill>
                  <a:srgbClr val="000000"/>
                </a:solidFill>
                <a:latin typeface="Times New Roman"/>
                <a:cs typeface="Calibri" pitchFamily="34" charset="0"/>
              </a:rPr>
              <a:t>v</a:t>
            </a:r>
            <a:r>
              <a:rPr lang="fr-FR" sz="2400" i="1" baseline="-25000" dirty="0" err="1">
                <a:solidFill>
                  <a:srgbClr val="000000"/>
                </a:solidFill>
                <a:latin typeface="Times New Roman"/>
                <a:cs typeface="Calibri" pitchFamily="34" charset="0"/>
              </a:rPr>
              <a:t>m</a:t>
            </a:r>
            <a:r>
              <a:rPr lang="fr-FR" sz="2400" i="1" dirty="0">
                <a:solidFill>
                  <a:srgbClr val="000000"/>
                </a:solidFill>
                <a:latin typeface="Times New Roman"/>
                <a:cs typeface="Calibri" pitchFamily="34" charset="0"/>
              </a:rPr>
              <a:t>&lt;&lt;1;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dans  ces conditions, on peut utiliser l’approximation suivante: </a:t>
            </a:r>
          </a:p>
        </p:txBody>
      </p:sp>
      <p:graphicFrame>
        <p:nvGraphicFramePr>
          <p:cNvPr id="46087" name="Object 6"/>
          <p:cNvGraphicFramePr>
            <a:graphicFrameLocks noChangeAspect="1"/>
          </p:cNvGraphicFramePr>
          <p:nvPr/>
        </p:nvGraphicFramePr>
        <p:xfrm>
          <a:off x="1697038" y="3571875"/>
          <a:ext cx="5883275" cy="1143000"/>
        </p:xfrm>
        <a:graphic>
          <a:graphicData uri="http://schemas.openxmlformats.org/presentationml/2006/ole">
            <p:oleObj spid="_x0000_s46268" name="Equation" r:id="rId5" imgW="2057400" imgH="393700" progId="">
              <p:embed/>
            </p:oleObj>
          </a:graphicData>
        </a:graphic>
      </p:graphicFrame>
      <p:sp>
        <p:nvSpPr>
          <p:cNvPr id="46088" name="ZoneTexte 16"/>
          <p:cNvSpPr txBox="1">
            <a:spLocks noChangeArrowheads="1"/>
          </p:cNvSpPr>
          <p:nvPr/>
        </p:nvSpPr>
        <p:spPr bwMode="auto">
          <a:xfrm>
            <a:off x="428625" y="478631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D’où:</a:t>
            </a:r>
          </a:p>
        </p:txBody>
      </p:sp>
      <p:graphicFrame>
        <p:nvGraphicFramePr>
          <p:cNvPr id="46089" name="Object 4"/>
          <p:cNvGraphicFramePr>
            <a:graphicFrameLocks noChangeAspect="1"/>
          </p:cNvGraphicFramePr>
          <p:nvPr/>
        </p:nvGraphicFramePr>
        <p:xfrm>
          <a:off x="1798638" y="5500688"/>
          <a:ext cx="798512" cy="442912"/>
        </p:xfrm>
        <a:graphic>
          <a:graphicData uri="http://schemas.openxmlformats.org/presentationml/2006/ole">
            <p:oleObj spid="_x0000_s46269" name="Equation" r:id="rId6" imgW="279279" imgH="15233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500063" y="285750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 à partir de l’équation de VDW</a:t>
            </a:r>
          </a:p>
        </p:txBody>
      </p:sp>
      <p:sp>
        <p:nvSpPr>
          <p:cNvPr id="47107" name="ZoneTexte 16"/>
          <p:cNvSpPr txBox="1">
            <a:spLocks noChangeArrowheads="1"/>
          </p:cNvSpPr>
          <p:nvPr/>
        </p:nvSpPr>
        <p:spPr bwMode="auto">
          <a:xfrm>
            <a:off x="428625" y="1000125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Ce qui conduit à: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660525" y="1500188"/>
          <a:ext cx="5808663" cy="1328737"/>
        </p:xfrm>
        <a:graphic>
          <a:graphicData uri="http://schemas.openxmlformats.org/presentationml/2006/ole">
            <p:oleObj spid="_x0000_s47247" name="Equation" r:id="rId3" imgW="2032000" imgH="457200" progId="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481138" y="3144838"/>
          <a:ext cx="6170612" cy="1327150"/>
        </p:xfrm>
        <a:graphic>
          <a:graphicData uri="http://schemas.openxmlformats.org/presentationml/2006/ole">
            <p:oleObj spid="_x0000_s47248" name="Équation" r:id="rId4" imgW="2159000" imgH="457200" progId="Equation.3">
              <p:embed/>
            </p:oleObj>
          </a:graphicData>
        </a:graphic>
      </p:graphicFrame>
      <p:sp>
        <p:nvSpPr>
          <p:cNvPr id="47110" name="ZoneTexte 9"/>
          <p:cNvSpPr txBox="1">
            <a:spLocks noChangeArrowheads="1"/>
          </p:cNvSpPr>
          <p:nvPr/>
        </p:nvSpPr>
        <p:spPr bwMode="auto">
          <a:xfrm>
            <a:off x="500063" y="27146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Ou :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xmlns="" id="{AB08E87A-FD9D-4385-B043-3CECB08EF2F1}"/>
              </a:ext>
            </a:extLst>
          </p:cNvPr>
          <p:cNvSpPr/>
          <p:nvPr/>
        </p:nvSpPr>
        <p:spPr>
          <a:xfrm rot="5400000">
            <a:off x="6019007" y="3447256"/>
            <a:ext cx="463550" cy="2214563"/>
          </a:xfrm>
          <a:prstGeom prst="rightBrace">
            <a:avLst>
              <a:gd name="adj1" fmla="val 22974"/>
              <a:gd name="adj2" fmla="val 5213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7112" name="ZoneTexte 14"/>
          <p:cNvSpPr txBox="1">
            <a:spLocks noChangeArrowheads="1"/>
          </p:cNvSpPr>
          <p:nvPr/>
        </p:nvSpPr>
        <p:spPr bwMode="auto">
          <a:xfrm>
            <a:off x="5929313" y="4860925"/>
            <a:ext cx="6429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 0</a:t>
            </a:r>
            <a:endParaRPr lang="fr-FR" altLang="fr-F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ZoneTexte 17"/>
          <p:cNvSpPr txBox="1">
            <a:spLocks noChangeArrowheads="1"/>
          </p:cNvSpPr>
          <p:nvPr/>
        </p:nvSpPr>
        <p:spPr bwMode="auto">
          <a:xfrm>
            <a:off x="428625" y="525303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D’où:</a:t>
            </a:r>
          </a:p>
        </p:txBody>
      </p:sp>
      <p:graphicFrame>
        <p:nvGraphicFramePr>
          <p:cNvPr id="47114" name="Object 6"/>
          <p:cNvGraphicFramePr>
            <a:graphicFrameLocks noChangeAspect="1"/>
          </p:cNvGraphicFramePr>
          <p:nvPr/>
        </p:nvGraphicFramePr>
        <p:xfrm>
          <a:off x="1500188" y="4924425"/>
          <a:ext cx="3665537" cy="1290638"/>
        </p:xfrm>
        <a:graphic>
          <a:graphicData uri="http://schemas.openxmlformats.org/presentationml/2006/ole">
            <p:oleObj spid="_x0000_s47249" name="Équation" r:id="rId5" imgW="1282700" imgH="444500" progId="Equation.3">
              <p:embed/>
            </p:oleObj>
          </a:graphicData>
        </a:graphic>
      </p:graphicFrame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00063" y="285750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 à partir de l’équation de VDW</a:t>
            </a:r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7262726"/>
              </p:ext>
            </p:extLst>
          </p:nvPr>
        </p:nvGraphicFramePr>
        <p:xfrm>
          <a:off x="2274887" y="3224213"/>
          <a:ext cx="3665538" cy="1290638"/>
        </p:xfrm>
        <a:graphic>
          <a:graphicData uri="http://schemas.openxmlformats.org/presentationml/2006/ole">
            <p:oleObj spid="_x0000_s48274" name="Équation" r:id="rId3" imgW="1282700" imgH="444500" progId="Equation.3">
              <p:embed/>
            </p:oleObj>
          </a:graphicData>
        </a:graphic>
      </p:graphicFrame>
      <p:graphicFrame>
        <p:nvGraphicFramePr>
          <p:cNvPr id="481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459619"/>
              </p:ext>
            </p:extLst>
          </p:nvPr>
        </p:nvGraphicFramePr>
        <p:xfrm>
          <a:off x="2294309" y="2278459"/>
          <a:ext cx="2152650" cy="1143000"/>
        </p:xfrm>
        <a:graphic>
          <a:graphicData uri="http://schemas.openxmlformats.org/presentationml/2006/ole">
            <p:oleObj spid="_x0000_s48275" name="Équation" r:id="rId4" imgW="812520" imgH="431640" progId="Equation.3">
              <p:embed/>
            </p:oleObj>
          </a:graphicData>
        </a:graphic>
      </p:graphicFrame>
      <p:sp>
        <p:nvSpPr>
          <p:cNvPr id="48135" name="ZoneTexte 11"/>
          <p:cNvSpPr txBox="1">
            <a:spLocks noChangeArrowheads="1"/>
          </p:cNvSpPr>
          <p:nvPr/>
        </p:nvSpPr>
        <p:spPr bwMode="auto">
          <a:xfrm>
            <a:off x="368300" y="1168401"/>
            <a:ext cx="650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En comparant ces deux équations</a:t>
            </a: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81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8720913"/>
              </p:ext>
            </p:extLst>
          </p:nvPr>
        </p:nvGraphicFramePr>
        <p:xfrm>
          <a:off x="2627784" y="5487592"/>
          <a:ext cx="3157537" cy="1254125"/>
        </p:xfrm>
        <a:graphic>
          <a:graphicData uri="http://schemas.openxmlformats.org/presentationml/2006/ole">
            <p:oleObj spid="_x0000_s48276" name="Équation" r:id="rId5" imgW="1104900" imgH="431800" progId="Equation.3">
              <p:embed/>
            </p:oleObj>
          </a:graphicData>
        </a:graphic>
      </p:graphicFrame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370061" y="4710113"/>
            <a:ext cx="650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 tire l’expression de B(T):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ccolades 1"/>
          <p:cNvSpPr/>
          <p:nvPr/>
        </p:nvSpPr>
        <p:spPr>
          <a:xfrm>
            <a:off x="1763688" y="1967309"/>
            <a:ext cx="4392488" cy="2397795"/>
          </a:xfrm>
          <a:prstGeom prst="brace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43438" y="3068638"/>
            <a:ext cx="4176712" cy="3024187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xmlns="" id="{D1CB74C5-5056-4960-90E5-4FF5619D59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Gaz parfait</a:t>
            </a:r>
            <a:endParaRPr lang="fr-FR" dirty="0"/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xmlns="" id="{E63B28C8-7BDB-49A9-8D1C-2694A6A86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052763"/>
            <a:ext cx="4572000" cy="31845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/>
              <a:t>P = pression</a:t>
            </a:r>
          </a:p>
          <a:p>
            <a:pPr eaLnBrk="1" hangingPunct="1">
              <a:defRPr/>
            </a:pPr>
            <a:r>
              <a:rPr lang="fr-FR" sz="2800"/>
              <a:t>V = volume</a:t>
            </a:r>
          </a:p>
          <a:p>
            <a:pPr eaLnBrk="1" hangingPunct="1">
              <a:defRPr/>
            </a:pPr>
            <a:r>
              <a:rPr lang="fr-FR" sz="2800"/>
              <a:t>n = moles</a:t>
            </a:r>
          </a:p>
          <a:p>
            <a:pPr eaLnBrk="1" hangingPunct="1">
              <a:defRPr/>
            </a:pPr>
            <a:r>
              <a:rPr lang="fr-FR" sz="2800"/>
              <a:t>T = température</a:t>
            </a:r>
          </a:p>
          <a:p>
            <a:pPr eaLnBrk="1" hangingPunct="1">
              <a:defRPr/>
            </a:pPr>
            <a:r>
              <a:rPr lang="fr-FR" sz="2800"/>
              <a:t>R = 0.08206 L-atm/mol-K</a:t>
            </a: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811588" y="1341438"/>
          <a:ext cx="3352800" cy="871537"/>
        </p:xfrm>
        <a:graphic>
          <a:graphicData uri="http://schemas.openxmlformats.org/presentationml/2006/ole">
            <p:oleObj spid="_x0000_s26679" name="Équation" r:id="rId3" imgW="734400" imgH="127440" progId="Equation.3">
              <p:embed/>
            </p:oleObj>
          </a:graphicData>
        </a:graphic>
      </p:graphicFrame>
      <p:sp>
        <p:nvSpPr>
          <p:cNvPr id="252934" name="Rectangle 6">
            <a:extLst>
              <a:ext uri="{FF2B5EF4-FFF2-40B4-BE49-F238E27FC236}">
                <a16:creationId xmlns:a16="http://schemas.microsoft.com/office/drawing/2014/main" xmlns="" id="{8018E73E-8EDD-4F26-9008-134E2059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3141663"/>
            <a:ext cx="42132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Molécules ponctuelles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Chocs élastiques entres molécules elles mêmes et entre molécules et parois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Pas d’interactions entre molécules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79388" y="3068638"/>
            <a:ext cx="4176712" cy="3024187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2937" name="Rectangle 9">
            <a:extLst>
              <a:ext uri="{FF2B5EF4-FFF2-40B4-BE49-F238E27FC236}">
                <a16:creationId xmlns:a16="http://schemas.microsoft.com/office/drawing/2014/main" xmlns="" id="{298233A1-8C36-4464-8045-5702ABA4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84313"/>
            <a:ext cx="3551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Loi des gaz parfaits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Cours de </a:t>
            </a:r>
            <a:r>
              <a:rPr lang="fr-FR" dirty="0" smtClean="0"/>
              <a:t>de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500063" y="285750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 à partir de l’équation de VDW</a:t>
            </a:r>
          </a:p>
        </p:txBody>
      </p:sp>
      <p:sp>
        <p:nvSpPr>
          <p:cNvPr id="18441" name="ZoneTexte 11">
            <a:extLst>
              <a:ext uri="{FF2B5EF4-FFF2-40B4-BE49-F238E27FC236}">
                <a16:creationId xmlns:a16="http://schemas.microsoft.com/office/drawing/2014/main" xmlns="" id="{F94C93F3-6ABB-46BB-A45D-AAF987C7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00125"/>
            <a:ext cx="6786562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À haute température (T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P), on aura:</a:t>
            </a:r>
            <a:endParaRPr lang="fr-F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9168" name="Object 4"/>
          <p:cNvGraphicFramePr>
            <a:graphicFrameLocks noChangeAspect="1"/>
          </p:cNvGraphicFramePr>
          <p:nvPr/>
        </p:nvGraphicFramePr>
        <p:xfrm>
          <a:off x="1285875" y="1500188"/>
          <a:ext cx="3157522" cy="1253535"/>
        </p:xfrm>
        <a:graphic>
          <a:graphicData uri="http://schemas.openxmlformats.org/presentationml/2006/ole">
            <p:oleObj spid="_x0000_s49450" name="Équation" r:id="rId3" imgW="1104900" imgH="431800" progId="Equation.3">
              <p:embed/>
            </p:oleObj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4500563" y="1785806"/>
            <a:ext cx="2311400" cy="590272"/>
            <a:chOff x="4500563" y="1785806"/>
            <a:chExt cx="2311400" cy="590272"/>
          </a:xfrm>
        </p:grpSpPr>
        <p:sp>
          <p:nvSpPr>
            <p:cNvPr id="9" name="Flèche droite 8">
              <a:extLst>
                <a:ext uri="{FF2B5EF4-FFF2-40B4-BE49-F238E27FC236}">
                  <a16:creationId xmlns:a16="http://schemas.microsoft.com/office/drawing/2014/main" xmlns="" id="{B37273FD-A2BF-481D-9EDC-05A0C4D80BD4}"/>
                </a:ext>
              </a:extLst>
            </p:cNvPr>
            <p:cNvSpPr/>
            <p:nvPr/>
          </p:nvSpPr>
          <p:spPr bwMode="auto">
            <a:xfrm>
              <a:off x="4500563" y="1928813"/>
              <a:ext cx="500062" cy="357187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aphicFrame>
          <p:nvGraphicFramePr>
            <p:cNvPr id="4917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5469103"/>
                </p:ext>
              </p:extLst>
            </p:nvPr>
          </p:nvGraphicFramePr>
          <p:xfrm>
            <a:off x="5143509" y="1785806"/>
            <a:ext cx="1668454" cy="590272"/>
          </p:xfrm>
          <a:graphic>
            <a:graphicData uri="http://schemas.openxmlformats.org/presentationml/2006/ole">
              <p:oleObj spid="_x0000_s49451" name="Équation" r:id="rId4" imgW="583947" imgH="203112" progId="Equation.3">
                <p:embed/>
              </p:oleObj>
            </a:graphicData>
          </a:graphic>
        </p:graphicFrame>
      </p:grpSp>
      <p:grpSp>
        <p:nvGrpSpPr>
          <p:cNvPr id="49171" name="Groupe 14"/>
          <p:cNvGrpSpPr>
            <a:grpSpLocks/>
          </p:cNvGrpSpPr>
          <p:nvPr/>
        </p:nvGrpSpPr>
        <p:grpSpPr bwMode="auto">
          <a:xfrm rot="20902255">
            <a:off x="3556404" y="1660982"/>
            <a:ext cx="1026694" cy="1367968"/>
            <a:chOff x="3428992" y="2000240"/>
            <a:chExt cx="1357322" cy="1512340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9BD7892F-7403-4BFE-A7DD-14900FA7C7F8}"/>
                </a:ext>
              </a:extLst>
            </p:cNvPr>
            <p:cNvCxnSpPr/>
            <p:nvPr/>
          </p:nvCxnSpPr>
          <p:spPr>
            <a:xfrm rot="16200000" flipH="1">
              <a:off x="3293693" y="2068090"/>
              <a:ext cx="1302240" cy="10871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3" name="ZoneTexte 13"/>
            <p:cNvSpPr txBox="1">
              <a:spLocks noChangeArrowheads="1"/>
            </p:cNvSpPr>
            <p:nvPr/>
          </p:nvSpPr>
          <p:spPr bwMode="auto">
            <a:xfrm>
              <a:off x="4429124" y="3143248"/>
              <a:ext cx="3571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49157" name="Groupe 32"/>
          <p:cNvGrpSpPr>
            <a:grpSpLocks/>
          </p:cNvGrpSpPr>
          <p:nvPr/>
        </p:nvGrpSpPr>
        <p:grpSpPr bwMode="auto">
          <a:xfrm>
            <a:off x="428625" y="2928938"/>
            <a:ext cx="6659563" cy="1254125"/>
            <a:chOff x="428596" y="3084513"/>
            <a:chExt cx="6659602" cy="1254125"/>
          </a:xfrm>
        </p:grpSpPr>
        <p:sp>
          <p:nvSpPr>
            <p:cNvPr id="49164" name="ZoneTexte 15"/>
            <p:cNvSpPr txBox="1">
              <a:spLocks noChangeArrowheads="1"/>
            </p:cNvSpPr>
            <p:nvPr/>
          </p:nvSpPr>
          <p:spPr bwMode="auto">
            <a:xfrm>
              <a:off x="428596" y="3424247"/>
              <a:ext cx="10001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Calibri" panose="020F0502020204030204" pitchFamily="34" charset="0"/>
                </a:rPr>
                <a:t>D’où:</a:t>
              </a:r>
            </a:p>
          </p:txBody>
        </p:sp>
        <p:graphicFrame>
          <p:nvGraphicFramePr>
            <p:cNvPr id="49165" name="Object 6"/>
            <p:cNvGraphicFramePr>
              <a:graphicFrameLocks noChangeAspect="1"/>
            </p:cNvGraphicFramePr>
            <p:nvPr/>
          </p:nvGraphicFramePr>
          <p:xfrm>
            <a:off x="2870200" y="3084513"/>
            <a:ext cx="1924050" cy="1254125"/>
          </p:xfrm>
          <a:graphic>
            <a:graphicData uri="http://schemas.openxmlformats.org/presentationml/2006/ole">
              <p:oleObj spid="_x0000_s49452" name="Équation" r:id="rId5" imgW="672808" imgH="431613" progId="Equation.3">
                <p:embed/>
              </p:oleObj>
            </a:graphicData>
          </a:graphic>
        </p:graphicFrame>
        <p:sp>
          <p:nvSpPr>
            <p:cNvPr id="49166" name="Rectangle 19"/>
            <p:cNvSpPr>
              <a:spLocks noChangeArrowheads="1"/>
            </p:cNvSpPr>
            <p:nvPr/>
          </p:nvSpPr>
          <p:spPr bwMode="auto">
            <a:xfrm>
              <a:off x="5143504" y="3429000"/>
              <a:ext cx="7777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Calibri" panose="020F0502020204030204" pitchFamily="34" charset="0"/>
                </a:rPr>
                <a:t>c.à.d</a:t>
              </a:r>
              <a:endParaRPr lang="fr-FR" altLang="fr-F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9167" name="Object 7"/>
            <p:cNvGraphicFramePr>
              <a:graphicFrameLocks noChangeAspect="1"/>
            </p:cNvGraphicFramePr>
            <p:nvPr/>
          </p:nvGraphicFramePr>
          <p:xfrm>
            <a:off x="6072198" y="3429000"/>
            <a:ext cx="1016000" cy="479425"/>
          </p:xfrm>
          <a:graphic>
            <a:graphicData uri="http://schemas.openxmlformats.org/presentationml/2006/ole">
              <p:oleObj spid="_x0000_s49453" name="Équation" r:id="rId6" imgW="355292" imgH="164957" progId="Equation.3">
                <p:embed/>
              </p:oleObj>
            </a:graphicData>
          </a:graphic>
        </p:graphicFrame>
      </p:grpSp>
      <p:grpSp>
        <p:nvGrpSpPr>
          <p:cNvPr id="2" name="Groupe 1"/>
          <p:cNvGrpSpPr/>
          <p:nvPr/>
        </p:nvGrpSpPr>
        <p:grpSpPr>
          <a:xfrm>
            <a:off x="500063" y="4167188"/>
            <a:ext cx="6786562" cy="2476500"/>
            <a:chOff x="500063" y="4167188"/>
            <a:chExt cx="6786562" cy="2476500"/>
          </a:xfrm>
        </p:grpSpPr>
        <p:sp>
          <p:nvSpPr>
            <p:cNvPr id="18444" name="ZoneTexte 20">
              <a:extLst>
                <a:ext uri="{FF2B5EF4-FFF2-40B4-BE49-F238E27FC236}">
                  <a16:creationId xmlns:a16="http://schemas.microsoft.com/office/drawing/2014/main" xmlns="" id="{0419A43B-6E73-4755-956F-2E270B6EB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63" y="4167188"/>
              <a:ext cx="6786562" cy="4619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fr-FR" sz="2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À basse température (T</a:t>
              </a:r>
              <a:r>
                <a:rPr lang="fr-FR" sz="2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P), on aura:</a:t>
              </a:r>
              <a:endPara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159" name="Rectangle 29"/>
            <p:cNvSpPr>
              <a:spLocks noChangeArrowheads="1"/>
            </p:cNvSpPr>
            <p:nvPr/>
          </p:nvSpPr>
          <p:spPr bwMode="auto">
            <a:xfrm>
              <a:off x="4786313" y="5072063"/>
              <a:ext cx="7778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Calibri" panose="020F0502020204030204" pitchFamily="34" charset="0"/>
                </a:rPr>
                <a:t>c.à.d</a:t>
              </a:r>
              <a:endParaRPr lang="fr-FR" altLang="fr-F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916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62818438"/>
                </p:ext>
              </p:extLst>
            </p:nvPr>
          </p:nvGraphicFramePr>
          <p:xfrm>
            <a:off x="6072188" y="5072063"/>
            <a:ext cx="1016000" cy="479425"/>
          </p:xfrm>
          <a:graphic>
            <a:graphicData uri="http://schemas.openxmlformats.org/presentationml/2006/ole">
              <p:oleObj spid="_x0000_s49454" name="Équation" r:id="rId7" imgW="355292" imgH="164957" progId="Equation.3">
                <p:embed/>
              </p:oleObj>
            </a:graphicData>
          </a:graphic>
        </p:graphicFrame>
        <p:graphicFrame>
          <p:nvGraphicFramePr>
            <p:cNvPr id="4916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11439666"/>
                </p:ext>
              </p:extLst>
            </p:nvPr>
          </p:nvGraphicFramePr>
          <p:xfrm>
            <a:off x="1143000" y="4643438"/>
            <a:ext cx="3665538" cy="1290637"/>
          </p:xfrm>
          <a:graphic>
            <a:graphicData uri="http://schemas.openxmlformats.org/presentationml/2006/ole">
              <p:oleObj spid="_x0000_s49455" name="Équation" r:id="rId8" imgW="1282700" imgH="444500" progId="Equation.3">
                <p:embed/>
              </p:oleObj>
            </a:graphicData>
          </a:graphic>
        </p:graphicFrame>
        <p:sp>
          <p:nvSpPr>
            <p:cNvPr id="37" name="Accolade fermante 36">
              <a:extLst>
                <a:ext uri="{FF2B5EF4-FFF2-40B4-BE49-F238E27FC236}">
                  <a16:creationId xmlns:a16="http://schemas.microsoft.com/office/drawing/2014/main" xmlns="" id="{BB7A1CC2-894F-44B7-A0E4-486FD5BF69AB}"/>
                </a:ext>
              </a:extLst>
            </p:cNvPr>
            <p:cNvSpPr/>
            <p:nvPr/>
          </p:nvSpPr>
          <p:spPr>
            <a:xfrm rot="5400000">
              <a:off x="3767931" y="5304632"/>
              <a:ext cx="322263" cy="1428750"/>
            </a:xfrm>
            <a:prstGeom prst="rightBrace">
              <a:avLst>
                <a:gd name="adj1" fmla="val 114142"/>
                <a:gd name="adj2" fmla="val 5213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9163" name="ZoneTexte 37"/>
            <p:cNvSpPr txBox="1">
              <a:spLocks noChangeArrowheads="1"/>
            </p:cNvSpPr>
            <p:nvPr/>
          </p:nvSpPr>
          <p:spPr bwMode="auto">
            <a:xfrm>
              <a:off x="3571875" y="6181725"/>
              <a:ext cx="642938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 0</a:t>
              </a:r>
              <a:endParaRPr lang="fr-FR" altLang="fr-FR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500063" y="285750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Équation du Viriel à partir de l’équation de VDW</a:t>
            </a:r>
          </a:p>
        </p:txBody>
      </p:sp>
      <p:sp>
        <p:nvSpPr>
          <p:cNvPr id="50179" name="ZoneTexte 11"/>
          <p:cNvSpPr txBox="1">
            <a:spLocks noChangeArrowheads="1"/>
          </p:cNvSpPr>
          <p:nvPr/>
        </p:nvSpPr>
        <p:spPr bwMode="auto">
          <a:xfrm>
            <a:off x="571500" y="114300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Si maintenant on a:</a:t>
            </a:r>
          </a:p>
        </p:txBody>
      </p:sp>
      <p:graphicFrame>
        <p:nvGraphicFramePr>
          <p:cNvPr id="50180" name="Object 6"/>
          <p:cNvGraphicFramePr>
            <a:graphicFrameLocks noChangeAspect="1"/>
          </p:cNvGraphicFramePr>
          <p:nvPr/>
        </p:nvGraphicFramePr>
        <p:xfrm>
          <a:off x="4643438" y="1785938"/>
          <a:ext cx="1016000" cy="479425"/>
        </p:xfrm>
        <a:graphic>
          <a:graphicData uri="http://schemas.openxmlformats.org/presentationml/2006/ole">
            <p:oleObj spid="_x0000_s50322" name="Équation" r:id="rId3" imgW="355292" imgH="164957" progId="Equation.3">
              <p:embed/>
            </p:oleObj>
          </a:graphicData>
        </a:graphic>
      </p:graphicFrame>
      <p:graphicFrame>
        <p:nvGraphicFramePr>
          <p:cNvPr id="50181" name="Object 9"/>
          <p:cNvGraphicFramePr>
            <a:graphicFrameLocks noChangeAspect="1"/>
          </p:cNvGraphicFramePr>
          <p:nvPr/>
        </p:nvGraphicFramePr>
        <p:xfrm>
          <a:off x="3500438" y="1071563"/>
          <a:ext cx="1851025" cy="515937"/>
        </p:xfrm>
        <a:graphic>
          <a:graphicData uri="http://schemas.openxmlformats.org/presentationml/2006/ole">
            <p:oleObj spid="_x0000_s50323" name="Équation" r:id="rId4" imgW="647419" imgH="177723" progId="Equation.3">
              <p:embed/>
            </p:oleObj>
          </a:graphicData>
        </a:graphic>
      </p:graphicFrame>
      <p:sp>
        <p:nvSpPr>
          <p:cNvPr id="50182" name="ZoneTexte 23"/>
          <p:cNvSpPr txBox="1">
            <a:spLocks noChangeArrowheads="1"/>
          </p:cNvSpPr>
          <p:nvPr/>
        </p:nvSpPr>
        <p:spPr bwMode="auto">
          <a:xfrm>
            <a:off x="500063" y="1785938"/>
            <a:ext cx="3929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Dans ces conditions, on aura:</a:t>
            </a:r>
          </a:p>
        </p:txBody>
      </p:sp>
      <p:sp>
        <p:nvSpPr>
          <p:cNvPr id="50183" name="ZoneTexte 24"/>
          <p:cNvSpPr txBox="1">
            <a:spLocks noChangeArrowheads="1"/>
          </p:cNvSpPr>
          <p:nvPr/>
        </p:nvSpPr>
        <p:spPr bwMode="auto">
          <a:xfrm>
            <a:off x="500063" y="3571875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Récapitulation:</a:t>
            </a:r>
          </a:p>
        </p:txBody>
      </p:sp>
      <p:sp>
        <p:nvSpPr>
          <p:cNvPr id="50184" name="ZoneTexte 25"/>
          <p:cNvSpPr txBox="1">
            <a:spLocks noChangeArrowheads="1"/>
          </p:cNvSpPr>
          <p:nvPr/>
        </p:nvSpPr>
        <p:spPr bwMode="auto">
          <a:xfrm>
            <a:off x="857250" y="4214813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HT et HP 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T&gt;T</a:t>
            </a:r>
            <a:r>
              <a:rPr lang="fr-FR" altLang="fr-FR" sz="2400" baseline="-25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b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Z&gt;1</a:t>
            </a:r>
            <a:endParaRPr lang="fr-FR" altLang="fr-FR" sz="24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85" name="Rectangle 26"/>
          <p:cNvSpPr>
            <a:spLocks noChangeArrowheads="1"/>
          </p:cNvSpPr>
          <p:nvPr/>
        </p:nvSpPr>
        <p:spPr bwMode="auto">
          <a:xfrm>
            <a:off x="714375" y="2693988"/>
            <a:ext cx="59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et: </a:t>
            </a:r>
            <a:endParaRPr lang="fr-FR" altLang="fr-F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2339975" y="2622550"/>
          <a:ext cx="2686050" cy="663575"/>
        </p:xfrm>
        <a:graphic>
          <a:graphicData uri="http://schemas.openxmlformats.org/presentationml/2006/ole">
            <p:oleObj spid="_x0000_s50324" name="Equation" r:id="rId5" imgW="939800" imgH="228600" progId="">
              <p:embed/>
            </p:oleObj>
          </a:graphicData>
        </a:graphic>
      </p:graphicFrame>
      <p:sp>
        <p:nvSpPr>
          <p:cNvPr id="50187" name="ZoneTexte 28"/>
          <p:cNvSpPr txBox="1">
            <a:spLocks noChangeArrowheads="1"/>
          </p:cNvSpPr>
          <p:nvPr/>
        </p:nvSpPr>
        <p:spPr bwMode="auto">
          <a:xfrm>
            <a:off x="5214938" y="2732088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000000"/>
                </a:solidFill>
                <a:cs typeface="Calibri" panose="020F0502020204030204" pitchFamily="34" charset="0"/>
              </a:rPr>
              <a:t>T</a:t>
            </a:r>
            <a:r>
              <a:rPr lang="fr-FR" altLang="fr-FR" sz="2400" i="1" baseline="-25000">
                <a:solidFill>
                  <a:srgbClr val="000000"/>
                </a:solidFill>
                <a:cs typeface="Calibri" panose="020F0502020204030204" pitchFamily="34" charset="0"/>
              </a:rPr>
              <a:t>b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température de Boyle</a:t>
            </a:r>
          </a:p>
        </p:txBody>
      </p:sp>
      <p:sp>
        <p:nvSpPr>
          <p:cNvPr id="50188" name="ZoneTexte 32"/>
          <p:cNvSpPr txBox="1">
            <a:spLocks noChangeArrowheads="1"/>
          </p:cNvSpPr>
          <p:nvPr/>
        </p:nvSpPr>
        <p:spPr bwMode="auto">
          <a:xfrm>
            <a:off x="857250" y="4752975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</a:rPr>
              <a:t>BT et BP 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T&lt;T</a:t>
            </a:r>
            <a:r>
              <a:rPr lang="fr-FR" altLang="fr-FR" sz="2400" baseline="-25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b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Z&lt;1</a:t>
            </a:r>
            <a:endParaRPr lang="fr-FR" altLang="fr-FR" sz="24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89" name="ZoneTexte 33"/>
          <p:cNvSpPr txBox="1">
            <a:spLocks noChangeArrowheads="1"/>
          </p:cNvSpPr>
          <p:nvPr/>
        </p:nvSpPr>
        <p:spPr bwMode="auto">
          <a:xfrm>
            <a:off x="928688" y="521493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T=T</a:t>
            </a:r>
            <a:r>
              <a:rPr lang="fr-FR" altLang="fr-FR" sz="2400" baseline="-25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b</a:t>
            </a:r>
            <a:r>
              <a:rPr lang="fr-FR" altLang="fr-FR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Z=1GP</a:t>
            </a:r>
            <a:endParaRPr lang="fr-FR" altLang="fr-FR" sz="24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E5FBD-F5AD-498F-BAFC-81BC530DB62D}" type="slidenum">
              <a:rPr lang="en-US" altLang="fr-FR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400" smtClean="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51520" y="1556792"/>
            <a:ext cx="8351837" cy="1539652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Équation </a:t>
            </a:r>
            <a:r>
              <a:rPr lang="fr-FR" altLang="fr-FR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de VDW en coordonnées </a:t>
            </a: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réduites</a:t>
            </a:r>
            <a:endParaRPr lang="fr-FR" altLang="fr-FR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(Théorie des états correspondants</a:t>
            </a: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  <a:endParaRPr lang="fr-FR" altLang="fr-FR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502756"/>
              </p:ext>
            </p:extLst>
          </p:nvPr>
        </p:nvGraphicFramePr>
        <p:xfrm>
          <a:off x="1301750" y="4292600"/>
          <a:ext cx="6251575" cy="1296988"/>
        </p:xfrm>
        <a:graphic>
          <a:graphicData uri="http://schemas.openxmlformats.org/presentationml/2006/ole">
            <p:oleObj spid="_x0000_s80937" name="Équation" r:id="rId3" imgW="208260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729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2DF76-FF33-4E5F-BCBF-12B88D16A740}" type="slidenum">
              <a:rPr lang="en-US" altLang="fr-FR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fr-FR" sz="1400" smtClean="0">
              <a:solidFill>
                <a:srgbClr val="000000"/>
              </a:solidFill>
            </a:endParaRPr>
          </a:p>
        </p:txBody>
      </p:sp>
      <p:pic>
        <p:nvPicPr>
          <p:cNvPr id="53251" name="Picture 2" descr="C:\My Documents\Courses\555-2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152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324600" y="6096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latin typeface="Arial" panose="020B0604020202020204" pitchFamily="34" charset="0"/>
              </a:rPr>
              <a:t>Supercritical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438400" y="609600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Diagramme (P-T) pour une substance pure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6629400" y="2667000"/>
            <a:ext cx="218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latin typeface="Arial" panose="020B0604020202020204" pitchFamily="34" charset="0"/>
              </a:rPr>
              <a:t>C - critical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altLang="fr-FR" smtClean="0">
                <a:latin typeface="Calibri" panose="020F0502020204030204" pitchFamily="34" charset="0"/>
              </a:rPr>
              <a:t>Le point critique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313"/>
            <a:ext cx="8207375" cy="3224212"/>
          </a:xfrm>
        </p:spPr>
        <p:txBody>
          <a:bodyPr/>
          <a:lstStyle/>
          <a:p>
            <a:pPr algn="just">
              <a:lnSpc>
                <a:spcPts val="4000"/>
              </a:lnSpc>
              <a:defRPr/>
            </a:pPr>
            <a:r>
              <a:rPr lang="fr-FR" altLang="fr-FR" sz="2800" b="1" dirty="0" smtClean="0"/>
              <a:t>Le point critique</a:t>
            </a:r>
            <a:r>
              <a:rPr lang="fr-FR" altLang="fr-FR" sz="2800" dirty="0" smtClean="0"/>
              <a:t>: représente la pression et la température maximum pour lesquelles l’équilibre liquide/vapeur peut exister. Au delà de ce point, la distinction entre la phase liquide et la phase vapeur n’est plus possible. On note la température critique par T</a:t>
            </a:r>
            <a:r>
              <a:rPr lang="fr-FR" altLang="fr-FR" sz="2800" baseline="-25000" dirty="0" smtClean="0"/>
              <a:t>c</a:t>
            </a:r>
            <a:r>
              <a:rPr lang="fr-FR" altLang="fr-FR" sz="2800" dirty="0" smtClean="0"/>
              <a:t> et la pression critique par P</a:t>
            </a:r>
            <a:r>
              <a:rPr lang="fr-FR" altLang="fr-FR" sz="2800" baseline="-25000" dirty="0" smtClean="0"/>
              <a:t>c</a:t>
            </a:r>
            <a:r>
              <a:rPr lang="fr-FR" altLang="fr-FR" sz="2800" dirty="0" smtClean="0"/>
              <a:t>. </a:t>
            </a:r>
          </a:p>
          <a:p>
            <a:pPr algn="just">
              <a:lnSpc>
                <a:spcPts val="4000"/>
              </a:lnSpc>
              <a:defRPr/>
            </a:pPr>
            <a:endParaRPr lang="fr-FR" altLang="fr-FR" sz="1000" dirty="0" smtClean="0"/>
          </a:p>
          <a:p>
            <a:pPr algn="just">
              <a:lnSpc>
                <a:spcPts val="4000"/>
              </a:lnSpc>
              <a:defRPr/>
            </a:pPr>
            <a:r>
              <a:rPr lang="fr-FR" altLang="fr-FR" sz="2800" b="1" dirty="0" smtClean="0"/>
              <a:t>Remarque</a:t>
            </a:r>
          </a:p>
          <a:p>
            <a:pPr marL="0" indent="0" algn="just">
              <a:lnSpc>
                <a:spcPts val="4000"/>
              </a:lnSpc>
              <a:buFontTx/>
              <a:buNone/>
              <a:defRPr/>
            </a:pPr>
            <a:r>
              <a:rPr lang="fr-FR" altLang="fr-FR" sz="2800" dirty="0" smtClean="0"/>
              <a:t>Au point critique le ménisque </a:t>
            </a:r>
          </a:p>
          <a:p>
            <a:pPr marL="0" indent="0" algn="just">
              <a:lnSpc>
                <a:spcPts val="4000"/>
              </a:lnSpc>
              <a:buFontTx/>
              <a:buNone/>
              <a:defRPr/>
            </a:pPr>
            <a:r>
              <a:rPr lang="fr-FR" altLang="fr-FR" sz="2800" dirty="0" smtClean="0"/>
              <a:t>entre les deux phases disparait.</a:t>
            </a:r>
          </a:p>
        </p:txBody>
      </p:sp>
      <p:grpSp>
        <p:nvGrpSpPr>
          <p:cNvPr id="52228" name="Groupe 9"/>
          <p:cNvGrpSpPr>
            <a:grpSpLocks/>
          </p:cNvGrpSpPr>
          <p:nvPr/>
        </p:nvGrpSpPr>
        <p:grpSpPr bwMode="auto">
          <a:xfrm>
            <a:off x="5940425" y="5013325"/>
            <a:ext cx="2735263" cy="1584325"/>
            <a:chOff x="6012160" y="4725144"/>
            <a:chExt cx="2736304" cy="1584176"/>
          </a:xfrm>
        </p:grpSpPr>
        <p:sp>
          <p:nvSpPr>
            <p:cNvPr id="52230" name="Rectangle 4"/>
            <p:cNvSpPr>
              <a:spLocks noChangeArrowheads="1"/>
            </p:cNvSpPr>
            <p:nvPr/>
          </p:nvSpPr>
          <p:spPr bwMode="auto">
            <a:xfrm>
              <a:off x="6012160" y="5085184"/>
              <a:ext cx="864096" cy="12241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grpSp>
          <p:nvGrpSpPr>
            <p:cNvPr id="52231" name="Groupe 6"/>
            <p:cNvGrpSpPr>
              <a:grpSpLocks/>
            </p:cNvGrpSpPr>
            <p:nvPr/>
          </p:nvGrpSpPr>
          <p:grpSpPr bwMode="auto">
            <a:xfrm>
              <a:off x="7740352" y="5085184"/>
              <a:ext cx="864096" cy="1224136"/>
              <a:chOff x="6012160" y="5085184"/>
              <a:chExt cx="864096" cy="1224136"/>
            </a:xfrm>
          </p:grpSpPr>
          <p:sp>
            <p:nvSpPr>
              <p:cNvPr id="52237" name="Rectangle 7"/>
              <p:cNvSpPr>
                <a:spLocks noChangeArrowheads="1"/>
              </p:cNvSpPr>
              <p:nvPr/>
            </p:nvSpPr>
            <p:spPr bwMode="auto">
              <a:xfrm>
                <a:off x="6012160" y="5094476"/>
                <a:ext cx="864096" cy="1214844"/>
              </a:xfrm>
              <a:prstGeom prst="rect">
                <a:avLst/>
              </a:prstGeom>
              <a:solidFill>
                <a:schemeClr val="accent1">
                  <a:alpha val="49019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2238" name="Rectangle 8"/>
              <p:cNvSpPr>
                <a:spLocks noChangeArrowheads="1"/>
              </p:cNvSpPr>
              <p:nvPr/>
            </p:nvSpPr>
            <p:spPr bwMode="auto">
              <a:xfrm>
                <a:off x="6012160" y="5085184"/>
                <a:ext cx="864096" cy="1224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2232" name="ZoneTexte 3"/>
            <p:cNvSpPr txBox="1">
              <a:spLocks noChangeArrowheads="1"/>
            </p:cNvSpPr>
            <p:nvPr/>
          </p:nvSpPr>
          <p:spPr bwMode="auto">
            <a:xfrm>
              <a:off x="6156176" y="4725144"/>
              <a:ext cx="2592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</a:rPr>
                <a:t>(a)                        (b)</a:t>
              </a:r>
            </a:p>
          </p:txBody>
        </p:sp>
        <p:sp>
          <p:nvSpPr>
            <p:cNvPr id="52233" name="Rectangle 1"/>
            <p:cNvSpPr>
              <a:spLocks noChangeArrowheads="1"/>
            </p:cNvSpPr>
            <p:nvPr/>
          </p:nvSpPr>
          <p:spPr bwMode="auto">
            <a:xfrm>
              <a:off x="6012160" y="5661248"/>
              <a:ext cx="864096" cy="648072"/>
            </a:xfrm>
            <a:prstGeom prst="rect">
              <a:avLst/>
            </a:prstGeom>
            <a:solidFill>
              <a:schemeClr val="accent1">
                <a:alpha val="94116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2234" name="ZoneTexte 5"/>
            <p:cNvSpPr txBox="1">
              <a:spLocks noChangeArrowheads="1"/>
            </p:cNvSpPr>
            <p:nvPr/>
          </p:nvSpPr>
          <p:spPr bwMode="auto">
            <a:xfrm>
              <a:off x="6186425" y="5800618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sym typeface="Symbol" panose="05050102010706020507" pitchFamily="18" charset="2"/>
                </a:rPr>
                <a:t></a:t>
              </a:r>
              <a:r>
                <a:rPr lang="fr-FR" altLang="fr-FR" sz="1800" b="1">
                  <a:latin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lang="fr-FR" altLang="fr-FR" sz="1800" b="1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L</a:t>
              </a:r>
              <a:endParaRPr lang="fr-FR" altLang="fr-FR" sz="1800" b="1" i="1" baseline="-25000">
                <a:latin typeface="Arial" panose="020B0604020202020204" pitchFamily="34" charset="0"/>
              </a:endParaRPr>
            </a:p>
          </p:txBody>
        </p:sp>
        <p:sp>
          <p:nvSpPr>
            <p:cNvPr id="52235" name="ZoneTexte 11"/>
            <p:cNvSpPr txBox="1">
              <a:spLocks noChangeArrowheads="1"/>
            </p:cNvSpPr>
            <p:nvPr/>
          </p:nvSpPr>
          <p:spPr bwMode="auto">
            <a:xfrm>
              <a:off x="6202981" y="5085184"/>
              <a:ext cx="554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sym typeface="Symbol" panose="05050102010706020507" pitchFamily="18" charset="2"/>
                </a:rPr>
                <a:t></a:t>
              </a:r>
              <a:r>
                <a:rPr lang="fr-FR" altLang="fr-FR" sz="1800" b="1">
                  <a:latin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lang="fr-FR" altLang="fr-FR" sz="1800" b="1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G</a:t>
              </a:r>
              <a:endParaRPr lang="fr-FR" altLang="fr-FR" sz="1800" b="1" i="1" baseline="-25000">
                <a:latin typeface="Arial" panose="020B0604020202020204" pitchFamily="34" charset="0"/>
              </a:endParaRPr>
            </a:p>
          </p:txBody>
        </p:sp>
        <p:sp>
          <p:nvSpPr>
            <p:cNvPr id="52236" name="ZoneTexte 12"/>
            <p:cNvSpPr txBox="1">
              <a:spLocks noChangeArrowheads="1"/>
            </p:cNvSpPr>
            <p:nvPr/>
          </p:nvSpPr>
          <p:spPr bwMode="auto">
            <a:xfrm>
              <a:off x="7956376" y="5373216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sym typeface="Symbol" panose="05050102010706020507" pitchFamily="18" charset="2"/>
                </a:rPr>
                <a:t></a:t>
              </a:r>
              <a:r>
                <a:rPr lang="fr-FR" altLang="fr-FR" sz="1800" b="1">
                  <a:latin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lang="fr-FR" altLang="fr-FR" sz="1800" b="1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F</a:t>
              </a:r>
              <a:endParaRPr lang="fr-FR" altLang="fr-FR" sz="1800" b="1" i="1" baseline="-25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24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073489" y="2262703"/>
            <a:ext cx="3795090" cy="4595297"/>
            <a:chOff x="5014132" y="1507929"/>
            <a:chExt cx="3795090" cy="459529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4132" y="1507929"/>
              <a:ext cx="3795090" cy="4595297"/>
            </a:xfrm>
            <a:prstGeom prst="rect">
              <a:avLst/>
            </a:prstGeom>
          </p:spPr>
        </p:pic>
        <p:sp>
          <p:nvSpPr>
            <p:cNvPr id="71686" name="Freeform 6"/>
            <p:cNvSpPr>
              <a:spLocks/>
            </p:cNvSpPr>
            <p:nvPr/>
          </p:nvSpPr>
          <p:spPr bwMode="auto">
            <a:xfrm>
              <a:off x="5842480" y="2578691"/>
              <a:ext cx="2359998" cy="2138825"/>
            </a:xfrm>
            <a:custGeom>
              <a:avLst/>
              <a:gdLst>
                <a:gd name="T0" fmla="*/ 0 w 1225"/>
                <a:gd name="T1" fmla="*/ 0 h 1451"/>
                <a:gd name="T2" fmla="*/ 2147483646 w 1225"/>
                <a:gd name="T3" fmla="*/ 2147483646 h 1451"/>
                <a:gd name="T4" fmla="*/ 2147483646 w 1225"/>
                <a:gd name="T5" fmla="*/ 2147483646 h 1451"/>
                <a:gd name="T6" fmla="*/ 2147483646 w 1225"/>
                <a:gd name="T7" fmla="*/ 2147483646 h 1451"/>
                <a:gd name="T8" fmla="*/ 2147483646 w 1225"/>
                <a:gd name="T9" fmla="*/ 2147483646 h 1451"/>
                <a:gd name="T10" fmla="*/ 2147483646 w 1225"/>
                <a:gd name="T11" fmla="*/ 2147483646 h 1451"/>
                <a:gd name="T12" fmla="*/ 2147483646 w 1225"/>
                <a:gd name="T13" fmla="*/ 2147483646 h 1451"/>
                <a:gd name="T14" fmla="*/ 2147483646 w 1225"/>
                <a:gd name="T15" fmla="*/ 2147483646 h 14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5"/>
                <a:gd name="T25" fmla="*/ 0 h 1451"/>
                <a:gd name="T26" fmla="*/ 1225 w 1225"/>
                <a:gd name="T27" fmla="*/ 1451 h 1451"/>
                <a:gd name="connsiteX0" fmla="*/ 0 w 11913"/>
                <a:gd name="connsiteY0" fmla="*/ 0 h 9932"/>
                <a:gd name="connsiteX1" fmla="*/ 2427 w 11913"/>
                <a:gd name="connsiteY1" fmla="*/ 4005 h 9932"/>
                <a:gd name="connsiteX2" fmla="*/ 3399 w 11913"/>
                <a:gd name="connsiteY2" fmla="*/ 4935 h 9932"/>
                <a:gd name="connsiteX3" fmla="*/ 4199 w 11913"/>
                <a:gd name="connsiteY3" fmla="*/ 5004 h 9932"/>
                <a:gd name="connsiteX4" fmla="*/ 5619 w 11913"/>
                <a:gd name="connsiteY4" fmla="*/ 5556 h 9932"/>
                <a:gd name="connsiteX5" fmla="*/ 7880 w 11913"/>
                <a:gd name="connsiteY5" fmla="*/ 7396 h 9932"/>
                <a:gd name="connsiteX6" fmla="*/ 10231 w 11913"/>
                <a:gd name="connsiteY6" fmla="*/ 9008 h 9932"/>
                <a:gd name="connsiteX7" fmla="*/ 11913 w 11913"/>
                <a:gd name="connsiteY7" fmla="*/ 9932 h 9932"/>
                <a:gd name="connsiteX0" fmla="*/ 0 w 10000"/>
                <a:gd name="connsiteY0" fmla="*/ 0 h 10000"/>
                <a:gd name="connsiteX1" fmla="*/ 2037 w 10000"/>
                <a:gd name="connsiteY1" fmla="*/ 4032 h 10000"/>
                <a:gd name="connsiteX2" fmla="*/ 2853 w 10000"/>
                <a:gd name="connsiteY2" fmla="*/ 4969 h 10000"/>
                <a:gd name="connsiteX3" fmla="*/ 3644 w 10000"/>
                <a:gd name="connsiteY3" fmla="*/ 5589 h 10000"/>
                <a:gd name="connsiteX4" fmla="*/ 4717 w 10000"/>
                <a:gd name="connsiteY4" fmla="*/ 5594 h 10000"/>
                <a:gd name="connsiteX5" fmla="*/ 6615 w 10000"/>
                <a:gd name="connsiteY5" fmla="*/ 7447 h 10000"/>
                <a:gd name="connsiteX6" fmla="*/ 8588 w 10000"/>
                <a:gd name="connsiteY6" fmla="*/ 9070 h 10000"/>
                <a:gd name="connsiteX7" fmla="*/ 10000 w 10000"/>
                <a:gd name="connsiteY7" fmla="*/ 10000 h 10000"/>
                <a:gd name="connsiteX0" fmla="*/ 0 w 9732"/>
                <a:gd name="connsiteY0" fmla="*/ 0 h 10171"/>
                <a:gd name="connsiteX1" fmla="*/ 2037 w 9732"/>
                <a:gd name="connsiteY1" fmla="*/ 4032 h 10171"/>
                <a:gd name="connsiteX2" fmla="*/ 2853 w 9732"/>
                <a:gd name="connsiteY2" fmla="*/ 4969 h 10171"/>
                <a:gd name="connsiteX3" fmla="*/ 3644 w 9732"/>
                <a:gd name="connsiteY3" fmla="*/ 5589 h 10171"/>
                <a:gd name="connsiteX4" fmla="*/ 4717 w 9732"/>
                <a:gd name="connsiteY4" fmla="*/ 5594 h 10171"/>
                <a:gd name="connsiteX5" fmla="*/ 6615 w 9732"/>
                <a:gd name="connsiteY5" fmla="*/ 7447 h 10171"/>
                <a:gd name="connsiteX6" fmla="*/ 8588 w 9732"/>
                <a:gd name="connsiteY6" fmla="*/ 9070 h 10171"/>
                <a:gd name="connsiteX7" fmla="*/ 9732 w 9732"/>
                <a:gd name="connsiteY7" fmla="*/ 10171 h 10171"/>
                <a:gd name="connsiteX0" fmla="*/ 0 w 10000"/>
                <a:gd name="connsiteY0" fmla="*/ 0 h 10000"/>
                <a:gd name="connsiteX1" fmla="*/ 2093 w 10000"/>
                <a:gd name="connsiteY1" fmla="*/ 3964 h 10000"/>
                <a:gd name="connsiteX2" fmla="*/ 2932 w 10000"/>
                <a:gd name="connsiteY2" fmla="*/ 4885 h 10000"/>
                <a:gd name="connsiteX3" fmla="*/ 3744 w 10000"/>
                <a:gd name="connsiteY3" fmla="*/ 5495 h 10000"/>
                <a:gd name="connsiteX4" fmla="*/ 4847 w 10000"/>
                <a:gd name="connsiteY4" fmla="*/ 5500 h 10000"/>
                <a:gd name="connsiteX5" fmla="*/ 6907 w 10000"/>
                <a:gd name="connsiteY5" fmla="*/ 7200 h 10000"/>
                <a:gd name="connsiteX6" fmla="*/ 8824 w 10000"/>
                <a:gd name="connsiteY6" fmla="*/ 8918 h 10000"/>
                <a:gd name="connsiteX7" fmla="*/ 10000 w 10000"/>
                <a:gd name="connsiteY7" fmla="*/ 10000 h 10000"/>
                <a:gd name="connsiteX0" fmla="*/ 0 w 10096"/>
                <a:gd name="connsiteY0" fmla="*/ 0 h 10000"/>
                <a:gd name="connsiteX1" fmla="*/ 2093 w 10096"/>
                <a:gd name="connsiteY1" fmla="*/ 3964 h 10000"/>
                <a:gd name="connsiteX2" fmla="*/ 2932 w 10096"/>
                <a:gd name="connsiteY2" fmla="*/ 4885 h 10000"/>
                <a:gd name="connsiteX3" fmla="*/ 3744 w 10096"/>
                <a:gd name="connsiteY3" fmla="*/ 5495 h 10000"/>
                <a:gd name="connsiteX4" fmla="*/ 4847 w 10096"/>
                <a:gd name="connsiteY4" fmla="*/ 5500 h 10000"/>
                <a:gd name="connsiteX5" fmla="*/ 6907 w 10096"/>
                <a:gd name="connsiteY5" fmla="*/ 7200 h 10000"/>
                <a:gd name="connsiteX6" fmla="*/ 8824 w 10096"/>
                <a:gd name="connsiteY6" fmla="*/ 8918 h 10000"/>
                <a:gd name="connsiteX7" fmla="*/ 10096 w 10096"/>
                <a:gd name="connsiteY7" fmla="*/ 10000 h 10000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744 w 10096"/>
                <a:gd name="connsiteY3" fmla="*/ 5495 h 10137"/>
                <a:gd name="connsiteX4" fmla="*/ 4847 w 10096"/>
                <a:gd name="connsiteY4" fmla="*/ 5500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744 w 10096"/>
                <a:gd name="connsiteY3" fmla="*/ 5495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863 w 10096"/>
                <a:gd name="connsiteY2" fmla="*/ 4992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863 w 10096"/>
                <a:gd name="connsiteY2" fmla="*/ 4992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863 w 10096"/>
                <a:gd name="connsiteY2" fmla="*/ 4992 h 10137"/>
                <a:gd name="connsiteX3" fmla="*/ 3463 w 10096"/>
                <a:gd name="connsiteY3" fmla="*/ 5419 h 10137"/>
                <a:gd name="connsiteX4" fmla="*/ 3882 w 10096"/>
                <a:gd name="connsiteY4" fmla="*/ 5480 h 10137"/>
                <a:gd name="connsiteX5" fmla="*/ 4806 w 10096"/>
                <a:gd name="connsiteY5" fmla="*/ 5729 h 10137"/>
                <a:gd name="connsiteX6" fmla="*/ 6907 w 10096"/>
                <a:gd name="connsiteY6" fmla="*/ 7200 h 10137"/>
                <a:gd name="connsiteX7" fmla="*/ 8824 w 10096"/>
                <a:gd name="connsiteY7" fmla="*/ 8918 h 10137"/>
                <a:gd name="connsiteX8" fmla="*/ 10096 w 10096"/>
                <a:gd name="connsiteY8" fmla="*/ 10137 h 10137"/>
                <a:gd name="connsiteX0" fmla="*/ 0 w 10096"/>
                <a:gd name="connsiteY0" fmla="*/ 0 h 10137"/>
                <a:gd name="connsiteX1" fmla="*/ 2079 w 10096"/>
                <a:gd name="connsiteY1" fmla="*/ 4010 h 10137"/>
                <a:gd name="connsiteX2" fmla="*/ 2863 w 10096"/>
                <a:gd name="connsiteY2" fmla="*/ 4992 h 10137"/>
                <a:gd name="connsiteX3" fmla="*/ 3463 w 10096"/>
                <a:gd name="connsiteY3" fmla="*/ 5419 h 10137"/>
                <a:gd name="connsiteX4" fmla="*/ 3882 w 10096"/>
                <a:gd name="connsiteY4" fmla="*/ 5480 h 10137"/>
                <a:gd name="connsiteX5" fmla="*/ 4806 w 10096"/>
                <a:gd name="connsiteY5" fmla="*/ 5729 h 10137"/>
                <a:gd name="connsiteX6" fmla="*/ 6907 w 10096"/>
                <a:gd name="connsiteY6" fmla="*/ 7200 h 10137"/>
                <a:gd name="connsiteX7" fmla="*/ 8824 w 10096"/>
                <a:gd name="connsiteY7" fmla="*/ 8918 h 10137"/>
                <a:gd name="connsiteX8" fmla="*/ 10096 w 10096"/>
                <a:gd name="connsiteY8" fmla="*/ 10137 h 1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6" h="10137">
                  <a:moveTo>
                    <a:pt x="0" y="0"/>
                  </a:moveTo>
                  <a:cubicBezTo>
                    <a:pt x="71" y="669"/>
                    <a:pt x="1602" y="3178"/>
                    <a:pt x="2079" y="4010"/>
                  </a:cubicBezTo>
                  <a:cubicBezTo>
                    <a:pt x="2556" y="4842"/>
                    <a:pt x="2632" y="4757"/>
                    <a:pt x="2863" y="4992"/>
                  </a:cubicBezTo>
                  <a:cubicBezTo>
                    <a:pt x="3094" y="5227"/>
                    <a:pt x="3293" y="5338"/>
                    <a:pt x="3463" y="5419"/>
                  </a:cubicBezTo>
                  <a:cubicBezTo>
                    <a:pt x="3633" y="5500"/>
                    <a:pt x="3658" y="5428"/>
                    <a:pt x="3882" y="5480"/>
                  </a:cubicBezTo>
                  <a:cubicBezTo>
                    <a:pt x="4106" y="5532"/>
                    <a:pt x="4302" y="5442"/>
                    <a:pt x="4806" y="5729"/>
                  </a:cubicBezTo>
                  <a:cubicBezTo>
                    <a:pt x="5310" y="6016"/>
                    <a:pt x="6237" y="6669"/>
                    <a:pt x="6907" y="7200"/>
                  </a:cubicBezTo>
                  <a:cubicBezTo>
                    <a:pt x="7577" y="7731"/>
                    <a:pt x="8248" y="8502"/>
                    <a:pt x="8824" y="8918"/>
                  </a:cubicBezTo>
                  <a:cubicBezTo>
                    <a:pt x="9403" y="9334"/>
                    <a:pt x="9793" y="9946"/>
                    <a:pt x="10096" y="10137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6732811" y="3717603"/>
              <a:ext cx="54000" cy="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19309" y="326146"/>
            <a:ext cx="8351837" cy="843949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900"/>
              </a:lnSpc>
              <a:spcBef>
                <a:spcPct val="5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Coordonnées du point critique à partir de l’équation de Van der </a:t>
            </a:r>
            <a:r>
              <a:rPr lang="fr-FR" altLang="fr-FR" sz="2800" b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Waals</a:t>
            </a:r>
            <a:endParaRPr lang="fr-FR" altLang="fr-FR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713411" y="5936545"/>
            <a:ext cx="2736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</a:rPr>
              <a:t>Isothermes de VDW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664367" y="3276329"/>
          <a:ext cx="3773487" cy="1027113"/>
        </p:xfrm>
        <a:graphic>
          <a:graphicData uri="http://schemas.openxmlformats.org/presentationml/2006/ole">
            <p:oleObj spid="_x0000_s84106" name="Équation" r:id="rId4" imgW="1625400" imgH="44424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664367" y="5049132"/>
          <a:ext cx="3884613" cy="1116013"/>
        </p:xfrm>
        <a:graphic>
          <a:graphicData uri="http://schemas.openxmlformats.org/presentationml/2006/ole">
            <p:oleObj spid="_x0000_s84107" name="Équation" r:id="rId5" imgW="1676160" imgH="48240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/>
          </p:nvPr>
        </p:nvGraphicFramePr>
        <p:xfrm>
          <a:off x="719138" y="1508125"/>
          <a:ext cx="2195512" cy="928688"/>
        </p:xfrm>
        <a:graphic>
          <a:graphicData uri="http://schemas.openxmlformats.org/presentationml/2006/ole">
            <p:oleObj spid="_x0000_s84108" name="Équation" r:id="rId6" imgW="990360" imgH="419040" progId="Equation.3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3131840" y="1839913"/>
          <a:ext cx="280988" cy="252412"/>
        </p:xfrm>
        <a:graphic>
          <a:graphicData uri="http://schemas.openxmlformats.org/presentationml/2006/ole">
            <p:oleObj spid="_x0000_s84109" name="Équation" r:id="rId7" imgW="126720" imgH="11412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3559175" y="1712913"/>
          <a:ext cx="4541838" cy="506412"/>
        </p:xfrm>
        <a:graphic>
          <a:graphicData uri="http://schemas.openxmlformats.org/presentationml/2006/ole">
            <p:oleObj spid="_x0000_s84110" name="Équation" r:id="rId8" imgW="1942920" imgH="228600" progId="Equation.3">
              <p:embed/>
            </p:oleObj>
          </a:graphicData>
        </a:graphic>
      </p:graphicFrame>
      <p:sp>
        <p:nvSpPr>
          <p:cNvPr id="5" name="Forme libre 4"/>
          <p:cNvSpPr/>
          <p:nvPr/>
        </p:nvSpPr>
        <p:spPr>
          <a:xfrm>
            <a:off x="6274676" y="4956406"/>
            <a:ext cx="1106738" cy="371398"/>
          </a:xfrm>
          <a:custGeom>
            <a:avLst/>
            <a:gdLst>
              <a:gd name="connsiteX0" fmla="*/ 0 w 930165"/>
              <a:gd name="connsiteY0" fmla="*/ 425669 h 425681"/>
              <a:gd name="connsiteX1" fmla="*/ 315310 w 930165"/>
              <a:gd name="connsiteY1" fmla="*/ 15765 h 425681"/>
              <a:gd name="connsiteX2" fmla="*/ 693683 w 930165"/>
              <a:gd name="connsiteY2" fmla="*/ 425669 h 425681"/>
              <a:gd name="connsiteX3" fmla="*/ 930165 w 930165"/>
              <a:gd name="connsiteY3" fmla="*/ 0 h 425681"/>
              <a:gd name="connsiteX0" fmla="*/ 0 w 930165"/>
              <a:gd name="connsiteY0" fmla="*/ 425669 h 425788"/>
              <a:gd name="connsiteX1" fmla="*/ 315310 w 930165"/>
              <a:gd name="connsiteY1" fmla="*/ 47297 h 425788"/>
              <a:gd name="connsiteX2" fmla="*/ 693683 w 930165"/>
              <a:gd name="connsiteY2" fmla="*/ 425669 h 425788"/>
              <a:gd name="connsiteX3" fmla="*/ 930165 w 930165"/>
              <a:gd name="connsiteY3" fmla="*/ 0 h 425788"/>
              <a:gd name="connsiteX0" fmla="*/ 0 w 930165"/>
              <a:gd name="connsiteY0" fmla="*/ 425669 h 425669"/>
              <a:gd name="connsiteX1" fmla="*/ 315310 w 930165"/>
              <a:gd name="connsiteY1" fmla="*/ 47297 h 425669"/>
              <a:gd name="connsiteX2" fmla="*/ 710683 w 930165"/>
              <a:gd name="connsiteY2" fmla="*/ 409903 h 425669"/>
              <a:gd name="connsiteX3" fmla="*/ 930165 w 930165"/>
              <a:gd name="connsiteY3" fmla="*/ 0 h 425669"/>
              <a:gd name="connsiteX0" fmla="*/ 0 w 889791"/>
              <a:gd name="connsiteY0" fmla="*/ 485578 h 485578"/>
              <a:gd name="connsiteX1" fmla="*/ 274936 w 889791"/>
              <a:gd name="connsiteY1" fmla="*/ 47297 h 485578"/>
              <a:gd name="connsiteX2" fmla="*/ 670309 w 889791"/>
              <a:gd name="connsiteY2" fmla="*/ 409903 h 485578"/>
              <a:gd name="connsiteX3" fmla="*/ 889791 w 889791"/>
              <a:gd name="connsiteY3" fmla="*/ 0 h 485578"/>
              <a:gd name="connsiteX0" fmla="*/ 0 w 889791"/>
              <a:gd name="connsiteY0" fmla="*/ 485578 h 485578"/>
              <a:gd name="connsiteX1" fmla="*/ 119270 w 889791"/>
              <a:gd name="connsiteY1" fmla="*/ 229409 h 485578"/>
              <a:gd name="connsiteX2" fmla="*/ 274936 w 889791"/>
              <a:gd name="connsiteY2" fmla="*/ 47297 h 485578"/>
              <a:gd name="connsiteX3" fmla="*/ 670309 w 889791"/>
              <a:gd name="connsiteY3" fmla="*/ 409903 h 485578"/>
              <a:gd name="connsiteX4" fmla="*/ 889791 w 889791"/>
              <a:gd name="connsiteY4" fmla="*/ 0 h 485578"/>
              <a:gd name="connsiteX0" fmla="*/ 0 w 889791"/>
              <a:gd name="connsiteY0" fmla="*/ 485578 h 485578"/>
              <a:gd name="connsiteX1" fmla="*/ 119270 w 889791"/>
              <a:gd name="connsiteY1" fmla="*/ 229409 h 485578"/>
              <a:gd name="connsiteX2" fmla="*/ 274936 w 889791"/>
              <a:gd name="connsiteY2" fmla="*/ 47297 h 485578"/>
              <a:gd name="connsiteX3" fmla="*/ 670309 w 889791"/>
              <a:gd name="connsiteY3" fmla="*/ 409903 h 485578"/>
              <a:gd name="connsiteX4" fmla="*/ 812161 w 889791"/>
              <a:gd name="connsiteY4" fmla="*/ 235715 h 485578"/>
              <a:gd name="connsiteX5" fmla="*/ 889791 w 889791"/>
              <a:gd name="connsiteY5" fmla="*/ 0 h 485578"/>
              <a:gd name="connsiteX0" fmla="*/ 0 w 812161"/>
              <a:gd name="connsiteY0" fmla="*/ 442475 h 442475"/>
              <a:gd name="connsiteX1" fmla="*/ 119270 w 812161"/>
              <a:gd name="connsiteY1" fmla="*/ 186306 h 442475"/>
              <a:gd name="connsiteX2" fmla="*/ 274936 w 812161"/>
              <a:gd name="connsiteY2" fmla="*/ 4194 h 442475"/>
              <a:gd name="connsiteX3" fmla="*/ 670309 w 812161"/>
              <a:gd name="connsiteY3" fmla="*/ 366800 h 442475"/>
              <a:gd name="connsiteX4" fmla="*/ 812161 w 812161"/>
              <a:gd name="connsiteY4" fmla="*/ 192612 h 442475"/>
              <a:gd name="connsiteX0" fmla="*/ 0 w 692891"/>
              <a:gd name="connsiteY0" fmla="*/ 186306 h 371398"/>
              <a:gd name="connsiteX1" fmla="*/ 155666 w 692891"/>
              <a:gd name="connsiteY1" fmla="*/ 4194 h 371398"/>
              <a:gd name="connsiteX2" fmla="*/ 551039 w 692891"/>
              <a:gd name="connsiteY2" fmla="*/ 366800 h 371398"/>
              <a:gd name="connsiteX3" fmla="*/ 692891 w 692891"/>
              <a:gd name="connsiteY3" fmla="*/ 192612 h 3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891" h="371398">
                <a:moveTo>
                  <a:pt x="0" y="186306"/>
                </a:moveTo>
                <a:cubicBezTo>
                  <a:pt x="45823" y="113259"/>
                  <a:pt x="63826" y="-25888"/>
                  <a:pt x="155666" y="4194"/>
                </a:cubicBezTo>
                <a:cubicBezTo>
                  <a:pt x="247506" y="34276"/>
                  <a:pt x="461502" y="335397"/>
                  <a:pt x="551039" y="366800"/>
                </a:cubicBezTo>
                <a:cubicBezTo>
                  <a:pt x="640576" y="398203"/>
                  <a:pt x="656311" y="260929"/>
                  <a:pt x="692891" y="192612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6247676" y="5115105"/>
            <a:ext cx="54000" cy="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6814067" y="5126873"/>
            <a:ext cx="54000" cy="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349827" y="5119722"/>
            <a:ext cx="54000" cy="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0650116"/>
              </p:ext>
            </p:extLst>
          </p:nvPr>
        </p:nvGraphicFramePr>
        <p:xfrm>
          <a:off x="3670616" y="2473547"/>
          <a:ext cx="1085055" cy="736857"/>
        </p:xfrm>
        <a:graphic>
          <a:graphicData uri="http://schemas.openxmlformats.org/presentationml/2006/ole">
            <p:oleObj spid="_x0000_s84111" name="Équation" r:id="rId9" imgW="533160" imgH="393480" progId="Equation.3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141637" y="5164501"/>
            <a:ext cx="188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1         2           3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xmlns="" val="16979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073489" y="2262703"/>
            <a:ext cx="3795090" cy="4595297"/>
            <a:chOff x="5014132" y="1507929"/>
            <a:chExt cx="3795090" cy="459529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4132" y="1507929"/>
              <a:ext cx="3795090" cy="4595297"/>
            </a:xfrm>
            <a:prstGeom prst="rect">
              <a:avLst/>
            </a:prstGeom>
          </p:spPr>
        </p:pic>
        <p:sp>
          <p:nvSpPr>
            <p:cNvPr id="71686" name="Freeform 6"/>
            <p:cNvSpPr>
              <a:spLocks/>
            </p:cNvSpPr>
            <p:nvPr/>
          </p:nvSpPr>
          <p:spPr bwMode="auto">
            <a:xfrm>
              <a:off x="5842480" y="2578691"/>
              <a:ext cx="2359998" cy="2138825"/>
            </a:xfrm>
            <a:custGeom>
              <a:avLst/>
              <a:gdLst>
                <a:gd name="T0" fmla="*/ 0 w 1225"/>
                <a:gd name="T1" fmla="*/ 0 h 1451"/>
                <a:gd name="T2" fmla="*/ 2147483646 w 1225"/>
                <a:gd name="T3" fmla="*/ 2147483646 h 1451"/>
                <a:gd name="T4" fmla="*/ 2147483646 w 1225"/>
                <a:gd name="T5" fmla="*/ 2147483646 h 1451"/>
                <a:gd name="T6" fmla="*/ 2147483646 w 1225"/>
                <a:gd name="T7" fmla="*/ 2147483646 h 1451"/>
                <a:gd name="T8" fmla="*/ 2147483646 w 1225"/>
                <a:gd name="T9" fmla="*/ 2147483646 h 1451"/>
                <a:gd name="T10" fmla="*/ 2147483646 w 1225"/>
                <a:gd name="T11" fmla="*/ 2147483646 h 1451"/>
                <a:gd name="T12" fmla="*/ 2147483646 w 1225"/>
                <a:gd name="T13" fmla="*/ 2147483646 h 1451"/>
                <a:gd name="T14" fmla="*/ 2147483646 w 1225"/>
                <a:gd name="T15" fmla="*/ 2147483646 h 14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5"/>
                <a:gd name="T25" fmla="*/ 0 h 1451"/>
                <a:gd name="T26" fmla="*/ 1225 w 1225"/>
                <a:gd name="T27" fmla="*/ 1451 h 1451"/>
                <a:gd name="connsiteX0" fmla="*/ 0 w 11913"/>
                <a:gd name="connsiteY0" fmla="*/ 0 h 9932"/>
                <a:gd name="connsiteX1" fmla="*/ 2427 w 11913"/>
                <a:gd name="connsiteY1" fmla="*/ 4005 h 9932"/>
                <a:gd name="connsiteX2" fmla="*/ 3399 w 11913"/>
                <a:gd name="connsiteY2" fmla="*/ 4935 h 9932"/>
                <a:gd name="connsiteX3" fmla="*/ 4199 w 11913"/>
                <a:gd name="connsiteY3" fmla="*/ 5004 h 9932"/>
                <a:gd name="connsiteX4" fmla="*/ 5619 w 11913"/>
                <a:gd name="connsiteY4" fmla="*/ 5556 h 9932"/>
                <a:gd name="connsiteX5" fmla="*/ 7880 w 11913"/>
                <a:gd name="connsiteY5" fmla="*/ 7396 h 9932"/>
                <a:gd name="connsiteX6" fmla="*/ 10231 w 11913"/>
                <a:gd name="connsiteY6" fmla="*/ 9008 h 9932"/>
                <a:gd name="connsiteX7" fmla="*/ 11913 w 11913"/>
                <a:gd name="connsiteY7" fmla="*/ 9932 h 9932"/>
                <a:gd name="connsiteX0" fmla="*/ 0 w 10000"/>
                <a:gd name="connsiteY0" fmla="*/ 0 h 10000"/>
                <a:gd name="connsiteX1" fmla="*/ 2037 w 10000"/>
                <a:gd name="connsiteY1" fmla="*/ 4032 h 10000"/>
                <a:gd name="connsiteX2" fmla="*/ 2853 w 10000"/>
                <a:gd name="connsiteY2" fmla="*/ 4969 h 10000"/>
                <a:gd name="connsiteX3" fmla="*/ 3644 w 10000"/>
                <a:gd name="connsiteY3" fmla="*/ 5589 h 10000"/>
                <a:gd name="connsiteX4" fmla="*/ 4717 w 10000"/>
                <a:gd name="connsiteY4" fmla="*/ 5594 h 10000"/>
                <a:gd name="connsiteX5" fmla="*/ 6615 w 10000"/>
                <a:gd name="connsiteY5" fmla="*/ 7447 h 10000"/>
                <a:gd name="connsiteX6" fmla="*/ 8588 w 10000"/>
                <a:gd name="connsiteY6" fmla="*/ 9070 h 10000"/>
                <a:gd name="connsiteX7" fmla="*/ 10000 w 10000"/>
                <a:gd name="connsiteY7" fmla="*/ 10000 h 10000"/>
                <a:gd name="connsiteX0" fmla="*/ 0 w 9732"/>
                <a:gd name="connsiteY0" fmla="*/ 0 h 10171"/>
                <a:gd name="connsiteX1" fmla="*/ 2037 w 9732"/>
                <a:gd name="connsiteY1" fmla="*/ 4032 h 10171"/>
                <a:gd name="connsiteX2" fmla="*/ 2853 w 9732"/>
                <a:gd name="connsiteY2" fmla="*/ 4969 h 10171"/>
                <a:gd name="connsiteX3" fmla="*/ 3644 w 9732"/>
                <a:gd name="connsiteY3" fmla="*/ 5589 h 10171"/>
                <a:gd name="connsiteX4" fmla="*/ 4717 w 9732"/>
                <a:gd name="connsiteY4" fmla="*/ 5594 h 10171"/>
                <a:gd name="connsiteX5" fmla="*/ 6615 w 9732"/>
                <a:gd name="connsiteY5" fmla="*/ 7447 h 10171"/>
                <a:gd name="connsiteX6" fmla="*/ 8588 w 9732"/>
                <a:gd name="connsiteY6" fmla="*/ 9070 h 10171"/>
                <a:gd name="connsiteX7" fmla="*/ 9732 w 9732"/>
                <a:gd name="connsiteY7" fmla="*/ 10171 h 10171"/>
                <a:gd name="connsiteX0" fmla="*/ 0 w 10000"/>
                <a:gd name="connsiteY0" fmla="*/ 0 h 10000"/>
                <a:gd name="connsiteX1" fmla="*/ 2093 w 10000"/>
                <a:gd name="connsiteY1" fmla="*/ 3964 h 10000"/>
                <a:gd name="connsiteX2" fmla="*/ 2932 w 10000"/>
                <a:gd name="connsiteY2" fmla="*/ 4885 h 10000"/>
                <a:gd name="connsiteX3" fmla="*/ 3744 w 10000"/>
                <a:gd name="connsiteY3" fmla="*/ 5495 h 10000"/>
                <a:gd name="connsiteX4" fmla="*/ 4847 w 10000"/>
                <a:gd name="connsiteY4" fmla="*/ 5500 h 10000"/>
                <a:gd name="connsiteX5" fmla="*/ 6907 w 10000"/>
                <a:gd name="connsiteY5" fmla="*/ 7200 h 10000"/>
                <a:gd name="connsiteX6" fmla="*/ 8824 w 10000"/>
                <a:gd name="connsiteY6" fmla="*/ 8918 h 10000"/>
                <a:gd name="connsiteX7" fmla="*/ 10000 w 10000"/>
                <a:gd name="connsiteY7" fmla="*/ 10000 h 10000"/>
                <a:gd name="connsiteX0" fmla="*/ 0 w 10096"/>
                <a:gd name="connsiteY0" fmla="*/ 0 h 10000"/>
                <a:gd name="connsiteX1" fmla="*/ 2093 w 10096"/>
                <a:gd name="connsiteY1" fmla="*/ 3964 h 10000"/>
                <a:gd name="connsiteX2" fmla="*/ 2932 w 10096"/>
                <a:gd name="connsiteY2" fmla="*/ 4885 h 10000"/>
                <a:gd name="connsiteX3" fmla="*/ 3744 w 10096"/>
                <a:gd name="connsiteY3" fmla="*/ 5495 h 10000"/>
                <a:gd name="connsiteX4" fmla="*/ 4847 w 10096"/>
                <a:gd name="connsiteY4" fmla="*/ 5500 h 10000"/>
                <a:gd name="connsiteX5" fmla="*/ 6907 w 10096"/>
                <a:gd name="connsiteY5" fmla="*/ 7200 h 10000"/>
                <a:gd name="connsiteX6" fmla="*/ 8824 w 10096"/>
                <a:gd name="connsiteY6" fmla="*/ 8918 h 10000"/>
                <a:gd name="connsiteX7" fmla="*/ 10096 w 10096"/>
                <a:gd name="connsiteY7" fmla="*/ 10000 h 10000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744 w 10096"/>
                <a:gd name="connsiteY3" fmla="*/ 5495 h 10137"/>
                <a:gd name="connsiteX4" fmla="*/ 4847 w 10096"/>
                <a:gd name="connsiteY4" fmla="*/ 5500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744 w 10096"/>
                <a:gd name="connsiteY3" fmla="*/ 5495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932 w 10096"/>
                <a:gd name="connsiteY2" fmla="*/ 4885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863 w 10096"/>
                <a:gd name="connsiteY2" fmla="*/ 4992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863 w 10096"/>
                <a:gd name="connsiteY2" fmla="*/ 4992 h 10137"/>
                <a:gd name="connsiteX3" fmla="*/ 3882 w 10096"/>
                <a:gd name="connsiteY3" fmla="*/ 5480 h 10137"/>
                <a:gd name="connsiteX4" fmla="*/ 4806 w 10096"/>
                <a:gd name="connsiteY4" fmla="*/ 5729 h 10137"/>
                <a:gd name="connsiteX5" fmla="*/ 6907 w 10096"/>
                <a:gd name="connsiteY5" fmla="*/ 7200 h 10137"/>
                <a:gd name="connsiteX6" fmla="*/ 8824 w 10096"/>
                <a:gd name="connsiteY6" fmla="*/ 8918 h 10137"/>
                <a:gd name="connsiteX7" fmla="*/ 10096 w 10096"/>
                <a:gd name="connsiteY7" fmla="*/ 10137 h 10137"/>
                <a:gd name="connsiteX0" fmla="*/ 0 w 10096"/>
                <a:gd name="connsiteY0" fmla="*/ 0 h 10137"/>
                <a:gd name="connsiteX1" fmla="*/ 2093 w 10096"/>
                <a:gd name="connsiteY1" fmla="*/ 3964 h 10137"/>
                <a:gd name="connsiteX2" fmla="*/ 2863 w 10096"/>
                <a:gd name="connsiteY2" fmla="*/ 4992 h 10137"/>
                <a:gd name="connsiteX3" fmla="*/ 3463 w 10096"/>
                <a:gd name="connsiteY3" fmla="*/ 5419 h 10137"/>
                <a:gd name="connsiteX4" fmla="*/ 3882 w 10096"/>
                <a:gd name="connsiteY4" fmla="*/ 5480 h 10137"/>
                <a:gd name="connsiteX5" fmla="*/ 4806 w 10096"/>
                <a:gd name="connsiteY5" fmla="*/ 5729 h 10137"/>
                <a:gd name="connsiteX6" fmla="*/ 6907 w 10096"/>
                <a:gd name="connsiteY6" fmla="*/ 7200 h 10137"/>
                <a:gd name="connsiteX7" fmla="*/ 8824 w 10096"/>
                <a:gd name="connsiteY7" fmla="*/ 8918 h 10137"/>
                <a:gd name="connsiteX8" fmla="*/ 10096 w 10096"/>
                <a:gd name="connsiteY8" fmla="*/ 10137 h 10137"/>
                <a:gd name="connsiteX0" fmla="*/ 0 w 10096"/>
                <a:gd name="connsiteY0" fmla="*/ 0 h 10137"/>
                <a:gd name="connsiteX1" fmla="*/ 2079 w 10096"/>
                <a:gd name="connsiteY1" fmla="*/ 4010 h 10137"/>
                <a:gd name="connsiteX2" fmla="*/ 2863 w 10096"/>
                <a:gd name="connsiteY2" fmla="*/ 4992 h 10137"/>
                <a:gd name="connsiteX3" fmla="*/ 3463 w 10096"/>
                <a:gd name="connsiteY3" fmla="*/ 5419 h 10137"/>
                <a:gd name="connsiteX4" fmla="*/ 3882 w 10096"/>
                <a:gd name="connsiteY4" fmla="*/ 5480 h 10137"/>
                <a:gd name="connsiteX5" fmla="*/ 4806 w 10096"/>
                <a:gd name="connsiteY5" fmla="*/ 5729 h 10137"/>
                <a:gd name="connsiteX6" fmla="*/ 6907 w 10096"/>
                <a:gd name="connsiteY6" fmla="*/ 7200 h 10137"/>
                <a:gd name="connsiteX7" fmla="*/ 8824 w 10096"/>
                <a:gd name="connsiteY7" fmla="*/ 8918 h 10137"/>
                <a:gd name="connsiteX8" fmla="*/ 10096 w 10096"/>
                <a:gd name="connsiteY8" fmla="*/ 10137 h 1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6" h="10137">
                  <a:moveTo>
                    <a:pt x="0" y="0"/>
                  </a:moveTo>
                  <a:cubicBezTo>
                    <a:pt x="71" y="669"/>
                    <a:pt x="1602" y="3178"/>
                    <a:pt x="2079" y="4010"/>
                  </a:cubicBezTo>
                  <a:cubicBezTo>
                    <a:pt x="2556" y="4842"/>
                    <a:pt x="2632" y="4757"/>
                    <a:pt x="2863" y="4992"/>
                  </a:cubicBezTo>
                  <a:cubicBezTo>
                    <a:pt x="3094" y="5227"/>
                    <a:pt x="3293" y="5338"/>
                    <a:pt x="3463" y="5419"/>
                  </a:cubicBezTo>
                  <a:cubicBezTo>
                    <a:pt x="3633" y="5500"/>
                    <a:pt x="3658" y="5428"/>
                    <a:pt x="3882" y="5480"/>
                  </a:cubicBezTo>
                  <a:cubicBezTo>
                    <a:pt x="4106" y="5532"/>
                    <a:pt x="4302" y="5442"/>
                    <a:pt x="4806" y="5729"/>
                  </a:cubicBezTo>
                  <a:cubicBezTo>
                    <a:pt x="5310" y="6016"/>
                    <a:pt x="6237" y="6669"/>
                    <a:pt x="6907" y="7200"/>
                  </a:cubicBezTo>
                  <a:cubicBezTo>
                    <a:pt x="7577" y="7731"/>
                    <a:pt x="8248" y="8502"/>
                    <a:pt x="8824" y="8918"/>
                  </a:cubicBezTo>
                  <a:cubicBezTo>
                    <a:pt x="9403" y="9334"/>
                    <a:pt x="9793" y="9946"/>
                    <a:pt x="10096" y="10137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6732811" y="3717603"/>
              <a:ext cx="54000" cy="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19309" y="326146"/>
            <a:ext cx="8351837" cy="843949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900"/>
              </a:lnSpc>
              <a:spcBef>
                <a:spcPct val="5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Coordonnées du point critique à partir de l’équation de Van der </a:t>
            </a:r>
            <a:r>
              <a:rPr lang="fr-FR" altLang="fr-FR" sz="2800" b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Waals</a:t>
            </a:r>
            <a:endParaRPr lang="fr-FR" altLang="fr-FR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713411" y="5936545"/>
            <a:ext cx="2736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</a:rPr>
              <a:t>Isothermes de VDW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664367" y="3276329"/>
          <a:ext cx="3773487" cy="1027113"/>
        </p:xfrm>
        <a:graphic>
          <a:graphicData uri="http://schemas.openxmlformats.org/presentationml/2006/ole">
            <p:oleObj spid="_x0000_s85133" name="Équation" r:id="rId4" imgW="1625400" imgH="44424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664367" y="5049132"/>
          <a:ext cx="3884613" cy="1116013"/>
        </p:xfrm>
        <a:graphic>
          <a:graphicData uri="http://schemas.openxmlformats.org/presentationml/2006/ole">
            <p:oleObj spid="_x0000_s85134" name="Équation" r:id="rId5" imgW="1676160" imgH="48240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/>
          </p:nvPr>
        </p:nvGraphicFramePr>
        <p:xfrm>
          <a:off x="719931" y="1507929"/>
          <a:ext cx="2195512" cy="928688"/>
        </p:xfrm>
        <a:graphic>
          <a:graphicData uri="http://schemas.openxmlformats.org/presentationml/2006/ole">
            <p:oleObj spid="_x0000_s85135" name="Équation" r:id="rId6" imgW="990360" imgH="419040" progId="Equation.3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3131840" y="1839913"/>
          <a:ext cx="280988" cy="252412"/>
        </p:xfrm>
        <a:graphic>
          <a:graphicData uri="http://schemas.openxmlformats.org/presentationml/2006/ole">
            <p:oleObj spid="_x0000_s85136" name="Équation" r:id="rId7" imgW="126720" imgH="11412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393355"/>
              </p:ext>
            </p:extLst>
          </p:nvPr>
        </p:nvGraphicFramePr>
        <p:xfrm>
          <a:off x="3559175" y="1712913"/>
          <a:ext cx="4541838" cy="506412"/>
        </p:xfrm>
        <a:graphic>
          <a:graphicData uri="http://schemas.openxmlformats.org/presentationml/2006/ole">
            <p:oleObj spid="_x0000_s85137" name="Équation" r:id="rId8" imgW="1942920" imgH="228600" progId="Equation.3">
              <p:embed/>
            </p:oleObj>
          </a:graphicData>
        </a:graphic>
      </p:graphicFrame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6247676" y="5115105"/>
            <a:ext cx="54000" cy="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349827" y="5119722"/>
            <a:ext cx="54000" cy="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4429960"/>
              </p:ext>
            </p:extLst>
          </p:nvPr>
        </p:nvGraphicFramePr>
        <p:xfrm>
          <a:off x="3670616" y="2473547"/>
          <a:ext cx="1085055" cy="736857"/>
        </p:xfrm>
        <a:graphic>
          <a:graphicData uri="http://schemas.openxmlformats.org/presentationml/2006/ole">
            <p:oleObj spid="_x0000_s85138" name="Équation" r:id="rId9" imgW="53316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465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1951398"/>
              </p:ext>
            </p:extLst>
          </p:nvPr>
        </p:nvGraphicFramePr>
        <p:xfrm>
          <a:off x="557213" y="3562350"/>
          <a:ext cx="4884737" cy="1028700"/>
        </p:xfrm>
        <a:graphic>
          <a:graphicData uri="http://schemas.openxmlformats.org/presentationml/2006/ole">
            <p:oleObj spid="_x0000_s82221" name="Équation" r:id="rId3" imgW="2247840" imgH="444240" progId="Equation.3">
              <p:embed/>
            </p:oleObj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6816096"/>
              </p:ext>
            </p:extLst>
          </p:nvPr>
        </p:nvGraphicFramePr>
        <p:xfrm>
          <a:off x="398463" y="492125"/>
          <a:ext cx="3949700" cy="1143000"/>
        </p:xfrm>
        <a:graphic>
          <a:graphicData uri="http://schemas.openxmlformats.org/presentationml/2006/ole">
            <p:oleObj spid="_x0000_s82222" name="Équation" r:id="rId4" imgW="1701720" imgH="49500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4847171"/>
              </p:ext>
            </p:extLst>
          </p:nvPr>
        </p:nvGraphicFramePr>
        <p:xfrm>
          <a:off x="4778375" y="504825"/>
          <a:ext cx="4090988" cy="1144588"/>
        </p:xfrm>
        <a:graphic>
          <a:graphicData uri="http://schemas.openxmlformats.org/presentationml/2006/ole">
            <p:oleObj spid="_x0000_s82223" name="Équation" r:id="rId5" imgW="1765080" imgH="49500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454819"/>
              </p:ext>
            </p:extLst>
          </p:nvPr>
        </p:nvGraphicFramePr>
        <p:xfrm>
          <a:off x="195263" y="2133600"/>
          <a:ext cx="6276975" cy="1174750"/>
        </p:xfrm>
        <a:graphic>
          <a:graphicData uri="http://schemas.openxmlformats.org/presentationml/2006/ole">
            <p:oleObj spid="_x0000_s82224" name="Équation" r:id="rId6" imgW="2705040" imgH="507960" progId="Equation.3">
              <p:embed/>
            </p:oleObj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>
            <a:off x="899592" y="3616644"/>
            <a:ext cx="720080" cy="998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554265" y="3559930"/>
            <a:ext cx="720080" cy="998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8809578"/>
              </p:ext>
            </p:extLst>
          </p:nvPr>
        </p:nvGraphicFramePr>
        <p:xfrm>
          <a:off x="5661025" y="3535363"/>
          <a:ext cx="2890838" cy="998537"/>
        </p:xfrm>
        <a:graphic>
          <a:graphicData uri="http://schemas.openxmlformats.org/presentationml/2006/ole">
            <p:oleObj spid="_x0000_s82225" name="Équation" r:id="rId7" imgW="1244520" imgH="431640" progId="Equation.3">
              <p:embed/>
            </p:oleObj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6835016"/>
              </p:ext>
            </p:extLst>
          </p:nvPr>
        </p:nvGraphicFramePr>
        <p:xfrm>
          <a:off x="7046913" y="5281613"/>
          <a:ext cx="1501775" cy="528637"/>
        </p:xfrm>
        <a:graphic>
          <a:graphicData uri="http://schemas.openxmlformats.org/presentationml/2006/ole">
            <p:oleObj spid="_x0000_s82226" name="Équation" r:id="rId8" imgW="647640" imgH="228600" progId="Equation.3">
              <p:embed/>
            </p:oleObj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81298"/>
              </p:ext>
            </p:extLst>
          </p:nvPr>
        </p:nvGraphicFramePr>
        <p:xfrm>
          <a:off x="709613" y="4968875"/>
          <a:ext cx="5953125" cy="1116013"/>
        </p:xfrm>
        <a:graphic>
          <a:graphicData uri="http://schemas.openxmlformats.org/presentationml/2006/ole">
            <p:oleObj spid="_x0000_s82227" name="Équation" r:id="rId9" imgW="2565360" imgH="482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02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r>
              <a:rPr lang="fr-FR" altLang="fr-FR" sz="3200" dirty="0" smtClean="0"/>
              <a:t>Les paramètres critiques de van der </a:t>
            </a:r>
            <a:r>
              <a:rPr lang="fr-FR" altLang="fr-FR" sz="3200" dirty="0" err="1" smtClean="0"/>
              <a:t>Waals</a:t>
            </a:r>
            <a:endParaRPr lang="fr-FR" altLang="fr-FR" sz="3200" dirty="0" smtClean="0"/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4127010"/>
              </p:ext>
            </p:extLst>
          </p:nvPr>
        </p:nvGraphicFramePr>
        <p:xfrm>
          <a:off x="1187624" y="1751477"/>
          <a:ext cx="1176337" cy="573087"/>
        </p:xfrm>
        <a:graphic>
          <a:graphicData uri="http://schemas.openxmlformats.org/presentationml/2006/ole">
            <p:oleObj spid="_x0000_s55609" name="Équation" r:id="rId3" imgW="469800" imgH="228600" progId="Equation.3">
              <p:embed/>
            </p:oleObj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9942399"/>
              </p:ext>
            </p:extLst>
          </p:nvPr>
        </p:nvGraphicFramePr>
        <p:xfrm>
          <a:off x="3779912" y="1546689"/>
          <a:ext cx="1809750" cy="982662"/>
        </p:xfrm>
        <a:graphic>
          <a:graphicData uri="http://schemas.openxmlformats.org/presentationml/2006/ole">
            <p:oleObj spid="_x0000_s55610" name="Équation" r:id="rId4" imgW="723586" imgH="393529" progId="Equation.3">
              <p:embed/>
            </p:oleObj>
          </a:graphicData>
        </a:graphic>
      </p:graphicFrame>
      <p:graphicFrame>
        <p:nvGraphicFramePr>
          <p:cNvPr id="553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9672184"/>
              </p:ext>
            </p:extLst>
          </p:nvPr>
        </p:nvGraphicFramePr>
        <p:xfrm>
          <a:off x="6732240" y="1546689"/>
          <a:ext cx="1622425" cy="982663"/>
        </p:xfrm>
        <a:graphic>
          <a:graphicData uri="http://schemas.openxmlformats.org/presentationml/2006/ole">
            <p:oleObj spid="_x0000_s55611" name="Équation" r:id="rId5" imgW="647419" imgH="393529" progId="Equation.3">
              <p:embed/>
            </p:oleObj>
          </a:graphicData>
        </a:graphic>
      </p:graphicFrame>
      <p:graphicFrame>
        <p:nvGraphicFramePr>
          <p:cNvPr id="5530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796450"/>
              </p:ext>
            </p:extLst>
          </p:nvPr>
        </p:nvGraphicFramePr>
        <p:xfrm>
          <a:off x="1475656" y="3429000"/>
          <a:ext cx="5888038" cy="1141413"/>
        </p:xfrm>
        <a:graphic>
          <a:graphicData uri="http://schemas.openxmlformats.org/presentationml/2006/ole">
            <p:oleObj spid="_x0000_s55612" name="Équation" r:id="rId6" imgW="2349360" imgH="457200" progId="Equation.3">
              <p:embed/>
            </p:oleObj>
          </a:graphicData>
        </a:graphic>
      </p:graphicFrame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5051762"/>
              </p:ext>
            </p:extLst>
          </p:nvPr>
        </p:nvGraphicFramePr>
        <p:xfrm>
          <a:off x="2011363" y="5473700"/>
          <a:ext cx="1492250" cy="601663"/>
        </p:xfrm>
        <a:graphic>
          <a:graphicData uri="http://schemas.openxmlformats.org/presentationml/2006/ole">
            <p:oleObj spid="_x0000_s55613" name="Équation" r:id="rId7" imgW="596880" imgH="24120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2115479"/>
              </p:ext>
            </p:extLst>
          </p:nvPr>
        </p:nvGraphicFramePr>
        <p:xfrm>
          <a:off x="5903913" y="5453063"/>
          <a:ext cx="1330325" cy="569912"/>
        </p:xfrm>
        <a:graphic>
          <a:graphicData uri="http://schemas.openxmlformats.org/presentationml/2006/ole">
            <p:oleObj spid="_x0000_s55614" name="Équation" r:id="rId8" imgW="533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FDFF8D-1425-4573-A378-FC3353132224}" type="slidenum">
              <a:rPr lang="en-US" altLang="fr-FR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fr-FR" sz="1400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685800"/>
          </a:xfrm>
        </p:spPr>
        <p:txBody>
          <a:bodyPr/>
          <a:lstStyle/>
          <a:p>
            <a:r>
              <a:rPr lang="fr-FR" altLang="fr-FR" sz="3600" smtClean="0"/>
              <a:t>Constantes critiques des gaz- I</a:t>
            </a:r>
          </a:p>
        </p:txBody>
      </p:sp>
      <p:graphicFrame>
        <p:nvGraphicFramePr>
          <p:cNvPr id="57348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1752600" y="774700"/>
          <a:ext cx="5792788" cy="5980113"/>
        </p:xfrm>
        <a:graphic>
          <a:graphicData uri="http://schemas.openxmlformats.org/presentationml/2006/ole">
            <p:oleObj spid="_x0000_s57393" name="Document" r:id="rId3" imgW="5977128" imgH="616915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xmlns="" id="{D1CB74C5-5056-4960-90E5-4FF5619D59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Gaz parfait</a:t>
            </a:r>
            <a:endParaRPr lang="fr-FR" dirty="0"/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xmlns="" id="{E63B28C8-7BDB-49A9-8D1C-2694A6A86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3977917"/>
            <a:ext cx="4968676" cy="519819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800" dirty="0" smtClean="0"/>
              <a:t> </a:t>
            </a:r>
            <a:r>
              <a:rPr lang="fr-FR" sz="2800" dirty="0"/>
              <a:t>= </a:t>
            </a:r>
            <a:r>
              <a:rPr lang="fr-FR" sz="2800" dirty="0" smtClean="0"/>
              <a:t>volume spécifique (molaire)</a:t>
            </a:r>
            <a:endParaRPr lang="fr-FR" sz="28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6004808"/>
              </p:ext>
            </p:extLst>
          </p:nvPr>
        </p:nvGraphicFramePr>
        <p:xfrm>
          <a:off x="4751388" y="1631118"/>
          <a:ext cx="3017544" cy="996430"/>
        </p:xfrm>
        <a:graphic>
          <a:graphicData uri="http://schemas.openxmlformats.org/presentationml/2006/ole">
            <p:oleObj spid="_x0000_s75861" name="Équation" r:id="rId3" imgW="571320" imgH="177480" progId="Equation.3">
              <p:embed/>
            </p:oleObj>
          </a:graphicData>
        </a:graphic>
      </p:graphicFrame>
      <p:sp>
        <p:nvSpPr>
          <p:cNvPr id="252937" name="Rectangle 9">
            <a:extLst>
              <a:ext uri="{FF2B5EF4-FFF2-40B4-BE49-F238E27FC236}">
                <a16:creationId xmlns:a16="http://schemas.microsoft.com/office/drawing/2014/main" xmlns="" id="{298233A1-8C36-4464-8045-5702ABA4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39614"/>
            <a:ext cx="3551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Loi des gaz parfaits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6897930"/>
              </p:ext>
            </p:extLst>
          </p:nvPr>
        </p:nvGraphicFramePr>
        <p:xfrm>
          <a:off x="6372200" y="3429000"/>
          <a:ext cx="1187102" cy="1260559"/>
        </p:xfrm>
        <a:graphic>
          <a:graphicData uri="http://schemas.openxmlformats.org/presentationml/2006/ole">
            <p:oleObj spid="_x0000_s75862" name="Équation" r:id="rId4" imgW="393480" imgH="393480" progId="Equation.3">
              <p:embed/>
            </p:oleObj>
          </a:graphicData>
        </a:graphic>
      </p:graphicFrame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Cours de </a:t>
            </a:r>
            <a:r>
              <a:rPr lang="fr-FR" dirty="0" smtClean="0"/>
              <a:t>de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97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E5FBD-F5AD-498F-BAFC-81BC530DB62D}" type="slidenum">
              <a:rPr lang="en-US" altLang="fr-FR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fr-FR" sz="1400" smtClean="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8351837" cy="105157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900"/>
              </a:lnSpc>
              <a:spcBef>
                <a:spcPct val="5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Équation </a:t>
            </a:r>
            <a:r>
              <a:rPr lang="fr-FR" altLang="fr-FR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de VDW en coordonnées </a:t>
            </a: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réduites</a:t>
            </a:r>
            <a:endParaRPr lang="fr-FR" altLang="fr-FR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lnSpc>
                <a:spcPts val="2900"/>
              </a:lnSpc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(Théorie des états correspondants</a:t>
            </a:r>
            <a:r>
              <a:rPr lang="fr-FR" altLang="fr-F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  <a:endParaRPr lang="fr-FR" altLang="fr-FR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59" y="1556792"/>
            <a:ext cx="8046666" cy="476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j-lt"/>
              </a:rPr>
              <a:t>On peut constater que lorsque différents fluides sont rapportés à leurs propriétés réduites, ils manifestent presque le même comportement. Autrement dit: si deux gaz ont la même température réduite et la même pression réduite, ils auront le même volume réduit. Cela est plus valable au voisinage du point critique</a:t>
            </a:r>
          </a:p>
          <a:p>
            <a:pPr algn="just">
              <a:lnSpc>
                <a:spcPct val="150000"/>
              </a:lnSpc>
            </a:pPr>
            <a:endParaRPr lang="fr-FR" sz="1050" b="1" dirty="0" smtClean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j-lt"/>
              </a:rPr>
              <a:t>Les molécules qui possèdent des interactions intermoléculaires similaires auront les mêmes états correspondants (même Z)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100" b="1" dirty="0" smtClean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j-lt"/>
              </a:rPr>
              <a:t>La théorie des états correspondant permet d’utiliser un même diagramme pour différents fluides,</a:t>
            </a:r>
            <a:endParaRPr lang="fr-FR" sz="2000" b="1" dirty="0">
              <a:latin typeface="+mj-lt"/>
            </a:endParaRP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4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835150" y="781050"/>
          <a:ext cx="6189663" cy="576263"/>
        </p:xfrm>
        <a:graphic>
          <a:graphicData uri="http://schemas.openxmlformats.org/presentationml/2006/ole">
            <p:oleObj spid="_x0000_s83106" name="Equation" r:id="rId3" imgW="2336800" imgH="241300" progId="">
              <p:embed/>
            </p:oleObj>
          </a:graphicData>
        </a:graphic>
      </p:graphicFrame>
      <p:graphicFrame>
        <p:nvGraphicFramePr>
          <p:cNvPr id="60421" name="Object 6"/>
          <p:cNvGraphicFramePr>
            <a:graphicFrameLocks noChangeAspect="1"/>
          </p:cNvGraphicFramePr>
          <p:nvPr/>
        </p:nvGraphicFramePr>
        <p:xfrm>
          <a:off x="4514850" y="2838450"/>
          <a:ext cx="114300" cy="215900"/>
        </p:xfrm>
        <a:graphic>
          <a:graphicData uri="http://schemas.openxmlformats.org/presentationml/2006/ole">
            <p:oleObj spid="_x0000_s83107" name="Équation" r:id="rId4" imgW="114151" imgH="215619" progId="Equation.3">
              <p:embed/>
            </p:oleObj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2103438" y="1643063"/>
          <a:ext cx="6826250" cy="1096962"/>
        </p:xfrm>
        <a:graphic>
          <a:graphicData uri="http://schemas.openxmlformats.org/presentationml/2006/ole">
            <p:oleObj spid="_x0000_s83108" name="Equation" r:id="rId5" imgW="2146300" imgH="482600" progId="">
              <p:embed/>
            </p:oleObj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8042331"/>
              </p:ext>
            </p:extLst>
          </p:nvPr>
        </p:nvGraphicFramePr>
        <p:xfrm>
          <a:off x="1193006" y="3085107"/>
          <a:ext cx="5329237" cy="822325"/>
        </p:xfrm>
        <a:graphic>
          <a:graphicData uri="http://schemas.openxmlformats.org/presentationml/2006/ole">
            <p:oleObj spid="_x0000_s83109" name="Équation" r:id="rId6" imgW="2374900" imgH="393700" progId="Equation.3">
              <p:embed/>
            </p:oleObj>
          </a:graphicData>
        </a:graphic>
      </p:graphicFrame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3857625" y="4214813"/>
          <a:ext cx="4643438" cy="1163637"/>
        </p:xfrm>
        <a:graphic>
          <a:graphicData uri="http://schemas.openxmlformats.org/presentationml/2006/ole">
            <p:oleObj spid="_x0000_s83110" name="Équation" r:id="rId7" imgW="1497950" imgH="482391" progId="Equation.3">
              <p:embed/>
            </p:oleObj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2875" y="5357813"/>
            <a:ext cx="892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Garamond" panose="02020404030301010803" pitchFamily="18" charset="0"/>
              </a:rPr>
              <a:t>L’équation réduite nous permet de travailler en dehors des constantes a et b (</a:t>
            </a:r>
            <a:r>
              <a:rPr lang="fr-FR" altLang="fr-FR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equt</a:t>
            </a:r>
            <a:r>
              <a:rPr lang="fr-FR" altLang="fr-FR" sz="2400" dirty="0">
                <a:solidFill>
                  <a:srgbClr val="000000"/>
                </a:solidFill>
                <a:latin typeface="Garamond" panose="02020404030301010803" pitchFamily="18" charset="0"/>
              </a:rPr>
              <a:t>. aux coordonnées généralisées) ou, (Théorie des états correspondants). L’</a:t>
            </a:r>
            <a:r>
              <a:rPr lang="fr-FR" altLang="fr-FR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éq</a:t>
            </a:r>
            <a:r>
              <a:rPr lang="fr-FR" altLang="fr-FR" sz="2400" dirty="0">
                <a:solidFill>
                  <a:srgbClr val="000000"/>
                </a:solidFill>
                <a:latin typeface="Garamond" panose="02020404030301010803" pitchFamily="18" charset="0"/>
              </a:rPr>
              <a:t> de </a:t>
            </a:r>
            <a:r>
              <a:rPr lang="fr-FR" altLang="fr-FR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VdW</a:t>
            </a:r>
            <a:r>
              <a:rPr lang="fr-FR" altLang="fr-FR" sz="2400" dirty="0">
                <a:solidFill>
                  <a:srgbClr val="000000"/>
                </a:solidFill>
                <a:latin typeface="Garamond" panose="02020404030301010803" pitchFamily="18" charset="0"/>
              </a:rPr>
              <a:t> n’est pas valable pour les hautes pressions. </a:t>
            </a:r>
          </a:p>
        </p:txBody>
      </p:sp>
      <p:sp>
        <p:nvSpPr>
          <p:cNvPr id="604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460375"/>
          </a:xfrm>
        </p:spPr>
        <p:txBody>
          <a:bodyPr/>
          <a:lstStyle/>
          <a:p>
            <a:r>
              <a:rPr lang="fr-FR" altLang="fr-FR" sz="3200" b="1" smtClean="0"/>
              <a:t>Théorie des états correspondants</a:t>
            </a:r>
          </a:p>
        </p:txBody>
      </p:sp>
    </p:spTree>
    <p:extLst>
      <p:ext uri="{BB962C8B-B14F-4D97-AF65-F5344CB8AC3E}">
        <p14:creationId xmlns:p14="http://schemas.microsoft.com/office/powerpoint/2010/main" xmlns="" val="30664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03EBC6-A96F-423E-AF31-91D14285CD9C}" type="slidenum">
              <a:rPr lang="en-US" altLang="fr-FR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fr-FR" sz="1400" smtClean="0">
              <a:solidFill>
                <a:srgbClr val="000000"/>
              </a:solidFill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019175" y="0"/>
            <a:ext cx="743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latin typeface="Arial" panose="020B0604020202020204" pitchFamily="34" charset="0"/>
              </a:rPr>
              <a:t>The reduced compressibility factor vs. the reduced pressure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69801"/>
            <a:ext cx="8587754" cy="6484631"/>
          </a:xfrm>
          <a:prstGeom prst="rect">
            <a:avLst/>
          </a:prstGeom>
        </p:spPr>
      </p:pic>
      <p:sp>
        <p:nvSpPr>
          <p:cNvPr id="2" name="Forme libre 1"/>
          <p:cNvSpPr/>
          <p:nvPr/>
        </p:nvSpPr>
        <p:spPr>
          <a:xfrm>
            <a:off x="2187719" y="3457576"/>
            <a:ext cx="240290" cy="2158712"/>
          </a:xfrm>
          <a:custGeom>
            <a:avLst/>
            <a:gdLst>
              <a:gd name="connsiteX0" fmla="*/ 0 w 157162"/>
              <a:gd name="connsiteY0" fmla="*/ 0 h 2200275"/>
              <a:gd name="connsiteX1" fmla="*/ 142875 w 157162"/>
              <a:gd name="connsiteY1" fmla="*/ 1057275 h 2200275"/>
              <a:gd name="connsiteX2" fmla="*/ 142875 w 157162"/>
              <a:gd name="connsiteY2" fmla="*/ 1057275 h 2200275"/>
              <a:gd name="connsiteX3" fmla="*/ 157162 w 157162"/>
              <a:gd name="connsiteY3" fmla="*/ 2200275 h 2200275"/>
              <a:gd name="connsiteX0" fmla="*/ 0 w 167587"/>
              <a:gd name="connsiteY0" fmla="*/ 0 h 2200275"/>
              <a:gd name="connsiteX1" fmla="*/ 142875 w 167587"/>
              <a:gd name="connsiteY1" fmla="*/ 1057275 h 2200275"/>
              <a:gd name="connsiteX2" fmla="*/ 142875 w 167587"/>
              <a:gd name="connsiteY2" fmla="*/ 1057275 h 2200275"/>
              <a:gd name="connsiteX3" fmla="*/ 167553 w 167587"/>
              <a:gd name="connsiteY3" fmla="*/ 1585480 h 2200275"/>
              <a:gd name="connsiteX4" fmla="*/ 157162 w 167587"/>
              <a:gd name="connsiteY4" fmla="*/ 2200275 h 2200275"/>
              <a:gd name="connsiteX0" fmla="*/ 0 w 205653"/>
              <a:gd name="connsiteY0" fmla="*/ 0 h 2124075"/>
              <a:gd name="connsiteX1" fmla="*/ 142875 w 205653"/>
              <a:gd name="connsiteY1" fmla="*/ 1057275 h 2124075"/>
              <a:gd name="connsiteX2" fmla="*/ 142875 w 205653"/>
              <a:gd name="connsiteY2" fmla="*/ 1057275 h 2124075"/>
              <a:gd name="connsiteX3" fmla="*/ 167553 w 205653"/>
              <a:gd name="connsiteY3" fmla="*/ 1585480 h 2124075"/>
              <a:gd name="connsiteX4" fmla="*/ 205653 w 205653"/>
              <a:gd name="connsiteY4" fmla="*/ 2124075 h 2124075"/>
              <a:gd name="connsiteX0" fmla="*/ 0 w 267999"/>
              <a:gd name="connsiteY0" fmla="*/ 0 h 2124075"/>
              <a:gd name="connsiteX1" fmla="*/ 205221 w 267999"/>
              <a:gd name="connsiteY1" fmla="*/ 1057275 h 2124075"/>
              <a:gd name="connsiteX2" fmla="*/ 205221 w 267999"/>
              <a:gd name="connsiteY2" fmla="*/ 1057275 h 2124075"/>
              <a:gd name="connsiteX3" fmla="*/ 229899 w 267999"/>
              <a:gd name="connsiteY3" fmla="*/ 1585480 h 2124075"/>
              <a:gd name="connsiteX4" fmla="*/ 267999 w 267999"/>
              <a:gd name="connsiteY4" fmla="*/ 2124075 h 2124075"/>
              <a:gd name="connsiteX0" fmla="*/ 0 w 267999"/>
              <a:gd name="connsiteY0" fmla="*/ 0 h 2124075"/>
              <a:gd name="connsiteX1" fmla="*/ 139844 w 267999"/>
              <a:gd name="connsiteY1" fmla="*/ 477116 h 2124075"/>
              <a:gd name="connsiteX2" fmla="*/ 205221 w 267999"/>
              <a:gd name="connsiteY2" fmla="*/ 1057275 h 2124075"/>
              <a:gd name="connsiteX3" fmla="*/ 205221 w 267999"/>
              <a:gd name="connsiteY3" fmla="*/ 1057275 h 2124075"/>
              <a:gd name="connsiteX4" fmla="*/ 229899 w 267999"/>
              <a:gd name="connsiteY4" fmla="*/ 1585480 h 2124075"/>
              <a:gd name="connsiteX5" fmla="*/ 267999 w 267999"/>
              <a:gd name="connsiteY5" fmla="*/ 2124075 h 2124075"/>
              <a:gd name="connsiteX0" fmla="*/ 0 w 267999"/>
              <a:gd name="connsiteY0" fmla="*/ 0 h 2124075"/>
              <a:gd name="connsiteX1" fmla="*/ 139844 w 267999"/>
              <a:gd name="connsiteY1" fmla="*/ 477116 h 2124075"/>
              <a:gd name="connsiteX2" fmla="*/ 205221 w 267999"/>
              <a:gd name="connsiteY2" fmla="*/ 1057275 h 2124075"/>
              <a:gd name="connsiteX3" fmla="*/ 205221 w 267999"/>
              <a:gd name="connsiteY3" fmla="*/ 1057275 h 2124075"/>
              <a:gd name="connsiteX4" fmla="*/ 229899 w 267999"/>
              <a:gd name="connsiteY4" fmla="*/ 1585480 h 2124075"/>
              <a:gd name="connsiteX5" fmla="*/ 229899 w 267999"/>
              <a:gd name="connsiteY5" fmla="*/ 1924916 h 2124075"/>
              <a:gd name="connsiteX6" fmla="*/ 267999 w 267999"/>
              <a:gd name="connsiteY6" fmla="*/ 2124075 h 2124075"/>
              <a:gd name="connsiteX0" fmla="*/ 0 w 240290"/>
              <a:gd name="connsiteY0" fmla="*/ 0 h 2158712"/>
              <a:gd name="connsiteX1" fmla="*/ 139844 w 240290"/>
              <a:gd name="connsiteY1" fmla="*/ 477116 h 2158712"/>
              <a:gd name="connsiteX2" fmla="*/ 205221 w 240290"/>
              <a:gd name="connsiteY2" fmla="*/ 1057275 h 2158712"/>
              <a:gd name="connsiteX3" fmla="*/ 205221 w 240290"/>
              <a:gd name="connsiteY3" fmla="*/ 1057275 h 2158712"/>
              <a:gd name="connsiteX4" fmla="*/ 229899 w 240290"/>
              <a:gd name="connsiteY4" fmla="*/ 1585480 h 2158712"/>
              <a:gd name="connsiteX5" fmla="*/ 229899 w 240290"/>
              <a:gd name="connsiteY5" fmla="*/ 1924916 h 2158712"/>
              <a:gd name="connsiteX6" fmla="*/ 240290 w 240290"/>
              <a:gd name="connsiteY6" fmla="*/ 2158712 h 2158712"/>
              <a:gd name="connsiteX0" fmla="*/ 0 w 240290"/>
              <a:gd name="connsiteY0" fmla="*/ 0 h 2158712"/>
              <a:gd name="connsiteX1" fmla="*/ 77499 w 240290"/>
              <a:gd name="connsiteY1" fmla="*/ 241588 h 2158712"/>
              <a:gd name="connsiteX2" fmla="*/ 139844 w 240290"/>
              <a:gd name="connsiteY2" fmla="*/ 477116 h 2158712"/>
              <a:gd name="connsiteX3" fmla="*/ 205221 w 240290"/>
              <a:gd name="connsiteY3" fmla="*/ 1057275 h 2158712"/>
              <a:gd name="connsiteX4" fmla="*/ 205221 w 240290"/>
              <a:gd name="connsiteY4" fmla="*/ 1057275 h 2158712"/>
              <a:gd name="connsiteX5" fmla="*/ 229899 w 240290"/>
              <a:gd name="connsiteY5" fmla="*/ 1585480 h 2158712"/>
              <a:gd name="connsiteX6" fmla="*/ 229899 w 240290"/>
              <a:gd name="connsiteY6" fmla="*/ 1924916 h 2158712"/>
              <a:gd name="connsiteX7" fmla="*/ 240290 w 240290"/>
              <a:gd name="connsiteY7" fmla="*/ 2158712 h 21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290" h="2158712">
                <a:moveTo>
                  <a:pt x="0" y="0"/>
                </a:moveTo>
                <a:cubicBezTo>
                  <a:pt x="9453" y="41419"/>
                  <a:pt x="54192" y="162069"/>
                  <a:pt x="77499" y="241588"/>
                </a:cubicBezTo>
                <a:cubicBezTo>
                  <a:pt x="100806" y="321107"/>
                  <a:pt x="115093" y="342323"/>
                  <a:pt x="139844" y="477116"/>
                </a:cubicBezTo>
                <a:lnTo>
                  <a:pt x="205221" y="1057275"/>
                </a:lnTo>
                <a:lnTo>
                  <a:pt x="205221" y="1057275"/>
                </a:lnTo>
                <a:cubicBezTo>
                  <a:pt x="209334" y="1145309"/>
                  <a:pt x="230909" y="1409412"/>
                  <a:pt x="229899" y="1585480"/>
                </a:cubicBezTo>
                <a:cubicBezTo>
                  <a:pt x="239135" y="1687080"/>
                  <a:pt x="220663" y="1823316"/>
                  <a:pt x="229899" y="1924916"/>
                </a:cubicBezTo>
                <a:lnTo>
                  <a:pt x="240290" y="2158712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715D0-EE28-4787-82C4-13A303C91A8E}"/>
              </a:ext>
            </a:extLst>
          </p:cNvPr>
          <p:cNvSpPr txBox="1">
            <a:spLocks/>
          </p:cNvSpPr>
          <p:nvPr/>
        </p:nvSpPr>
        <p:spPr>
          <a:xfrm>
            <a:off x="387646" y="165750"/>
            <a:ext cx="8209049" cy="2169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200" b="1" kern="0" dirty="0" smtClean="0">
                <a:latin typeface="+mj-lt"/>
                <a:cs typeface="+mn-cs"/>
              </a:rPr>
              <a:t>Exercice1: </a:t>
            </a:r>
            <a:r>
              <a:rPr lang="fr-FR" sz="2200" dirty="0" smtClean="0">
                <a:latin typeface="TimesNewRomanPSMT"/>
              </a:rPr>
              <a:t>Du CO</a:t>
            </a:r>
            <a:r>
              <a:rPr lang="fr-FR" sz="2200" baseline="-25000" dirty="0" smtClean="0">
                <a:latin typeface="TimesNewRomanPSMT"/>
              </a:rPr>
              <a:t>2</a:t>
            </a:r>
            <a:r>
              <a:rPr lang="fr-FR" sz="2200" dirty="0" smtClean="0">
                <a:latin typeface="TimesNewRomanPSMT"/>
              </a:rPr>
              <a:t> est comprimé </a:t>
            </a:r>
            <a:r>
              <a:rPr lang="fr-FR" sz="2200" dirty="0" err="1" smtClean="0">
                <a:latin typeface="TimesNewRomanPSMT"/>
              </a:rPr>
              <a:t>polytropiquement</a:t>
            </a:r>
            <a:r>
              <a:rPr lang="fr-FR" sz="2200" dirty="0" smtClean="0">
                <a:latin typeface="TimesNewRomanPSMT"/>
              </a:rPr>
              <a:t> dans un  cylindre jusqu’à </a:t>
            </a:r>
            <a:r>
              <a:rPr lang="fr-FR" sz="2200" dirty="0">
                <a:latin typeface="TimesNewRomanPSMT"/>
              </a:rPr>
              <a:t>3 </a:t>
            </a:r>
            <a:r>
              <a:rPr lang="fr-FR" sz="2200" dirty="0" err="1" smtClean="0">
                <a:latin typeface="TimesNewRomanPSMT"/>
              </a:rPr>
              <a:t>Mpa</a:t>
            </a:r>
            <a:r>
              <a:rPr lang="fr-FR" sz="2200" dirty="0" smtClean="0">
                <a:latin typeface="TimesNewRomanPSMT"/>
              </a:rPr>
              <a:t>. Déterminer la température finale en utilisant (a) la loi du gaz parfait. (b) l’équation de van der </a:t>
            </a:r>
            <a:r>
              <a:rPr lang="fr-FR" sz="2200" dirty="0" err="1" smtClean="0">
                <a:latin typeface="TimesNewRomanPSMT"/>
              </a:rPr>
              <a:t>Waals</a:t>
            </a:r>
            <a:r>
              <a:rPr lang="fr-FR" sz="2200" dirty="0" smtClean="0">
                <a:latin typeface="TimesNewRomanPSMT"/>
              </a:rPr>
              <a:t>. On donne a=3,658 (bar.l</a:t>
            </a:r>
            <a:r>
              <a:rPr lang="fr-FR" sz="2200" baseline="30000" dirty="0" smtClean="0">
                <a:latin typeface="TimesNewRomanPSMT"/>
              </a:rPr>
              <a:t>2</a:t>
            </a:r>
            <a:r>
              <a:rPr lang="fr-FR" sz="2200" dirty="0" smtClean="0">
                <a:latin typeface="TimesNewRomanPSMT"/>
              </a:rPr>
              <a:t>/mol</a:t>
            </a:r>
            <a:r>
              <a:rPr lang="fr-FR" sz="2200" baseline="30000" dirty="0" smtClean="0">
                <a:latin typeface="TimesNewRomanPSMT"/>
              </a:rPr>
              <a:t>2</a:t>
            </a:r>
            <a:r>
              <a:rPr lang="fr-FR" sz="2200" dirty="0" smtClean="0">
                <a:latin typeface="TimesNewRomanPSMT"/>
              </a:rPr>
              <a:t>)</a:t>
            </a:r>
            <a:r>
              <a:rPr lang="fr-FR" sz="2200" baseline="30000" dirty="0" smtClean="0">
                <a:latin typeface="TimesNewRomanPSMT"/>
              </a:rPr>
              <a:t> </a:t>
            </a:r>
            <a:r>
              <a:rPr lang="fr-FR" sz="2200" dirty="0" smtClean="0">
                <a:latin typeface="TimesNewRomanPSMT"/>
              </a:rPr>
              <a:t>et </a:t>
            </a:r>
            <a:r>
              <a:rPr lang="fr-FR" sz="2000" dirty="0" smtClean="0">
                <a:latin typeface="TimesNewRomanPSMT"/>
              </a:rPr>
              <a:t>b=0,0428</a:t>
            </a:r>
            <a:r>
              <a:rPr lang="fr-FR" sz="2200" dirty="0" smtClean="0">
                <a:latin typeface="TimesNewRomanPSMT"/>
              </a:rPr>
              <a:t> (l/mol)</a:t>
            </a:r>
            <a:endParaRPr lang="fr-FR" sz="2200" kern="0" baseline="30000" dirty="0">
              <a:latin typeface="+mj-lt"/>
              <a:cs typeface="+mn-cs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5153583"/>
              </p:ext>
            </p:extLst>
          </p:nvPr>
        </p:nvGraphicFramePr>
        <p:xfrm>
          <a:off x="495300" y="3338513"/>
          <a:ext cx="1038225" cy="822325"/>
        </p:xfrm>
        <a:graphic>
          <a:graphicData uri="http://schemas.openxmlformats.org/presentationml/2006/ole">
            <p:oleObj spid="_x0000_s86338" name="Équation" r:id="rId4" imgW="545760" imgH="43164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8042" y="4292684"/>
            <a:ext cx="797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processus de changement de volume est polytropique pour le gaz parfait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0090652"/>
              </p:ext>
            </p:extLst>
          </p:nvPr>
        </p:nvGraphicFramePr>
        <p:xfrm>
          <a:off x="278947" y="4902516"/>
          <a:ext cx="1438093" cy="438597"/>
        </p:xfrm>
        <a:graphic>
          <a:graphicData uri="http://schemas.openxmlformats.org/presentationml/2006/ole">
            <p:oleObj spid="_x0000_s86339" name="Équation" r:id="rId5" imgW="749160" imgH="228600" progId="Equation.3">
              <p:embed/>
            </p:oleObj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4852369"/>
              </p:ext>
            </p:extLst>
          </p:nvPr>
        </p:nvGraphicFramePr>
        <p:xfrm>
          <a:off x="1779825" y="4699112"/>
          <a:ext cx="2046787" cy="974191"/>
        </p:xfrm>
        <a:graphic>
          <a:graphicData uri="http://schemas.openxmlformats.org/presentationml/2006/ole">
            <p:oleObj spid="_x0000_s86340" name="Équation" r:id="rId6" imgW="1066680" imgH="507960" progId="Equation.3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9809305"/>
              </p:ext>
            </p:extLst>
          </p:nvPr>
        </p:nvGraphicFramePr>
        <p:xfrm>
          <a:off x="6917099" y="5046598"/>
          <a:ext cx="2047389" cy="439595"/>
        </p:xfrm>
        <a:graphic>
          <a:graphicData uri="http://schemas.openxmlformats.org/presentationml/2006/ole">
            <p:oleObj spid="_x0000_s86341" name="Équation" r:id="rId7" imgW="1066680" imgH="228600" progId="Equation.3">
              <p:embed/>
            </p:oleObj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9675553"/>
              </p:ext>
            </p:extLst>
          </p:nvPr>
        </p:nvGraphicFramePr>
        <p:xfrm>
          <a:off x="3659188" y="4759325"/>
          <a:ext cx="3363912" cy="901700"/>
        </p:xfrm>
        <a:graphic>
          <a:graphicData uri="http://schemas.openxmlformats.org/presentationml/2006/ole">
            <p:oleObj spid="_x0000_s86342" name="Équation" r:id="rId8" imgW="1752480" imgH="46980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0878149"/>
              </p:ext>
            </p:extLst>
          </p:nvPr>
        </p:nvGraphicFramePr>
        <p:xfrm>
          <a:off x="1571625" y="3332159"/>
          <a:ext cx="3188154" cy="797039"/>
        </p:xfrm>
        <a:graphic>
          <a:graphicData uri="http://schemas.openxmlformats.org/presentationml/2006/ole">
            <p:oleObj spid="_x0000_s86343" name="Équation" r:id="rId9" imgW="1676160" imgH="419040" progId="Equation.3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8458957"/>
              </p:ext>
            </p:extLst>
          </p:nvPr>
        </p:nvGraphicFramePr>
        <p:xfrm>
          <a:off x="423547" y="5952593"/>
          <a:ext cx="5681276" cy="830516"/>
        </p:xfrm>
        <a:graphic>
          <a:graphicData uri="http://schemas.openxmlformats.org/presentationml/2006/ole">
            <p:oleObj spid="_x0000_s86344" name="Équation" r:id="rId10" imgW="3047760" imgH="444240" progId="Equation.3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2414690"/>
              </p:ext>
            </p:extLst>
          </p:nvPr>
        </p:nvGraphicFramePr>
        <p:xfrm>
          <a:off x="193675" y="2425700"/>
          <a:ext cx="5338763" cy="796925"/>
        </p:xfrm>
        <a:graphic>
          <a:graphicData uri="http://schemas.openxmlformats.org/presentationml/2006/ole">
            <p:oleObj spid="_x0000_s86345" name="Équation" r:id="rId11" imgW="2806560" imgH="419040" progId="Equation.3">
              <p:embed/>
            </p:oleObj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5023572"/>
              </p:ext>
            </p:extLst>
          </p:nvPr>
        </p:nvGraphicFramePr>
        <p:xfrm>
          <a:off x="6605353" y="6120886"/>
          <a:ext cx="1183409" cy="333119"/>
        </p:xfrm>
        <a:graphic>
          <a:graphicData uri="http://schemas.openxmlformats.org/presentationml/2006/ole">
            <p:oleObj spid="_x0000_s86346" name="Équation" r:id="rId12" imgW="634680" imgH="17748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9987415"/>
              </p:ext>
            </p:extLst>
          </p:nvPr>
        </p:nvGraphicFramePr>
        <p:xfrm>
          <a:off x="4835526" y="3466414"/>
          <a:ext cx="2161618" cy="462096"/>
        </p:xfrm>
        <a:graphic>
          <a:graphicData uri="http://schemas.openxmlformats.org/presentationml/2006/ole">
            <p:oleObj spid="_x0000_s86347" name="Équation" r:id="rId13" imgW="1066680" imgH="228600" progId="Equation.3">
              <p:embed/>
            </p:oleObj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8278" y="2248300"/>
            <a:ext cx="1595596" cy="1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1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715D0-EE28-4787-82C4-13A303C91A8E}"/>
              </a:ext>
            </a:extLst>
          </p:cNvPr>
          <p:cNvSpPr txBox="1">
            <a:spLocks/>
          </p:cNvSpPr>
          <p:nvPr/>
        </p:nvSpPr>
        <p:spPr>
          <a:xfrm>
            <a:off x="514350" y="80349"/>
            <a:ext cx="8306122" cy="1153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200" b="1" kern="0" dirty="0" smtClean="0">
                <a:latin typeface="+mj-lt"/>
                <a:cs typeface="+mn-cs"/>
              </a:rPr>
              <a:t>Exercice1: b) </a:t>
            </a:r>
            <a:r>
              <a:rPr lang="fr-FR" sz="2200" dirty="0" smtClean="0">
                <a:latin typeface="TimesNewRomanPSMT"/>
              </a:rPr>
              <a:t>T</a:t>
            </a:r>
            <a:r>
              <a:rPr lang="fr-FR" sz="2200" baseline="-25000" dirty="0" smtClean="0">
                <a:latin typeface="TimesNewRomanPSMT"/>
              </a:rPr>
              <a:t>2</a:t>
            </a:r>
            <a:r>
              <a:rPr lang="fr-FR" sz="2200" dirty="0" smtClean="0">
                <a:latin typeface="TimesNewRomanPSMT"/>
              </a:rPr>
              <a:t> en utilisant l’</a:t>
            </a:r>
            <a:r>
              <a:rPr lang="fr-FR" sz="2200" dirty="0" err="1" smtClean="0">
                <a:latin typeface="TimesNewRomanPSMT"/>
              </a:rPr>
              <a:t>éq</a:t>
            </a:r>
            <a:r>
              <a:rPr lang="fr-FR" sz="2200" dirty="0" smtClean="0">
                <a:latin typeface="TimesNewRomanPSMT"/>
              </a:rPr>
              <a:t> de van der </a:t>
            </a:r>
            <a:r>
              <a:rPr lang="fr-FR" sz="2200" dirty="0" err="1" smtClean="0">
                <a:latin typeface="TimesNewRomanPSMT"/>
              </a:rPr>
              <a:t>Waals</a:t>
            </a:r>
            <a:r>
              <a:rPr lang="fr-FR" sz="2200" dirty="0" smtClean="0">
                <a:latin typeface="TimesNewRomanPSMT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200" dirty="0">
                <a:latin typeface="TimesNewRomanPSMT"/>
              </a:rPr>
              <a:t>	</a:t>
            </a:r>
            <a:r>
              <a:rPr lang="fr-FR" sz="2200" dirty="0" smtClean="0">
                <a:latin typeface="TimesNewRomanPSMT"/>
              </a:rPr>
              <a:t>		a=3,658 (bar.l</a:t>
            </a:r>
            <a:r>
              <a:rPr lang="fr-FR" sz="2200" baseline="30000" dirty="0" smtClean="0">
                <a:latin typeface="TimesNewRomanPSMT"/>
              </a:rPr>
              <a:t>2</a:t>
            </a:r>
            <a:r>
              <a:rPr lang="fr-FR" sz="2200" dirty="0" smtClean="0">
                <a:latin typeface="TimesNewRomanPSMT"/>
              </a:rPr>
              <a:t>/mol</a:t>
            </a:r>
            <a:r>
              <a:rPr lang="fr-FR" sz="2200" baseline="30000" dirty="0" smtClean="0">
                <a:latin typeface="TimesNewRomanPSMT"/>
              </a:rPr>
              <a:t>2</a:t>
            </a:r>
            <a:r>
              <a:rPr lang="fr-FR" sz="2200" dirty="0" smtClean="0">
                <a:latin typeface="TimesNewRomanPSMT"/>
              </a:rPr>
              <a:t>)</a:t>
            </a:r>
            <a:r>
              <a:rPr lang="fr-FR" sz="2200" baseline="30000" dirty="0" smtClean="0">
                <a:latin typeface="TimesNewRomanPSMT"/>
              </a:rPr>
              <a:t> </a:t>
            </a:r>
            <a:r>
              <a:rPr lang="fr-FR" sz="2200" dirty="0">
                <a:latin typeface="TimesNewRomanPSMT"/>
              </a:rPr>
              <a:t>et </a:t>
            </a:r>
            <a:r>
              <a:rPr lang="fr-FR" sz="2000" dirty="0">
                <a:latin typeface="TimesNewRomanPSMT"/>
              </a:rPr>
              <a:t>b=0,0428</a:t>
            </a:r>
            <a:r>
              <a:rPr lang="fr-FR" sz="2200" dirty="0">
                <a:latin typeface="TimesNewRomanPSMT"/>
              </a:rPr>
              <a:t> (l/mol)</a:t>
            </a:r>
            <a:endParaRPr lang="fr-FR" sz="2200" kern="0" baseline="30000" dirty="0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43283"/>
              </p:ext>
            </p:extLst>
          </p:nvPr>
        </p:nvGraphicFramePr>
        <p:xfrm>
          <a:off x="343772" y="1953756"/>
          <a:ext cx="2835413" cy="909928"/>
        </p:xfrm>
        <a:graphic>
          <a:graphicData uri="http://schemas.openxmlformats.org/presentationml/2006/ole">
            <p:oleObj spid="_x0000_s89470" name="Équation" r:id="rId4" imgW="1346040" imgH="431640" progId="Equation.3">
              <p:embed/>
            </p:oleObj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477227"/>
              </p:ext>
            </p:extLst>
          </p:nvPr>
        </p:nvGraphicFramePr>
        <p:xfrm>
          <a:off x="377825" y="2902326"/>
          <a:ext cx="4822216" cy="982222"/>
        </p:xfrm>
        <a:graphic>
          <a:graphicData uri="http://schemas.openxmlformats.org/presentationml/2006/ole">
            <p:oleObj spid="_x0000_s89471" name="Équation" r:id="rId5" imgW="2514600" imgH="482400" progId="Equation.3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7248679"/>
              </p:ext>
            </p:extLst>
          </p:nvPr>
        </p:nvGraphicFramePr>
        <p:xfrm>
          <a:off x="5927725" y="3033525"/>
          <a:ext cx="2892747" cy="464879"/>
        </p:xfrm>
        <a:graphic>
          <a:graphicData uri="http://schemas.openxmlformats.org/presentationml/2006/ole">
            <p:oleObj spid="_x0000_s89472" name="Équation" r:id="rId6" imgW="1422360" imgH="228600" progId="Equation.3">
              <p:embed/>
            </p:oleObj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1499455"/>
              </p:ext>
            </p:extLst>
          </p:nvPr>
        </p:nvGraphicFramePr>
        <p:xfrm>
          <a:off x="541085" y="3919701"/>
          <a:ext cx="2102974" cy="1000934"/>
        </p:xfrm>
        <a:graphic>
          <a:graphicData uri="http://schemas.openxmlformats.org/presentationml/2006/ole">
            <p:oleObj spid="_x0000_s89473" name="Équation" r:id="rId7" imgW="1066680" imgH="507960" progId="Equation.3">
              <p:embed/>
            </p:oleObj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0510758"/>
              </p:ext>
            </p:extLst>
          </p:nvPr>
        </p:nvGraphicFramePr>
        <p:xfrm>
          <a:off x="5905055" y="4285482"/>
          <a:ext cx="1778520" cy="451663"/>
        </p:xfrm>
        <a:graphic>
          <a:graphicData uri="http://schemas.openxmlformats.org/presentationml/2006/ole">
            <p:oleObj spid="_x0000_s89474" name="Équation" r:id="rId8" imgW="901440" imgH="228600" progId="Equation.3">
              <p:embed/>
            </p:oleObj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3991873"/>
              </p:ext>
            </p:extLst>
          </p:nvPr>
        </p:nvGraphicFramePr>
        <p:xfrm>
          <a:off x="2760663" y="3994458"/>
          <a:ext cx="3156951" cy="925205"/>
        </p:xfrm>
        <a:graphic>
          <a:graphicData uri="http://schemas.openxmlformats.org/presentationml/2006/ole">
            <p:oleObj spid="_x0000_s89475" name="Équation" r:id="rId9" imgW="1600200" imgH="469800" progId="Equation.3">
              <p:embed/>
            </p:oleObj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4995182"/>
              </p:ext>
            </p:extLst>
          </p:nvPr>
        </p:nvGraphicFramePr>
        <p:xfrm>
          <a:off x="328613" y="5030091"/>
          <a:ext cx="3780883" cy="893169"/>
        </p:xfrm>
        <a:graphic>
          <a:graphicData uri="http://schemas.openxmlformats.org/presentationml/2006/ole">
            <p:oleObj spid="_x0000_s89476" name="Équation" r:id="rId10" imgW="2044440" imgH="482400" progId="Equation.3">
              <p:embed/>
            </p:oleObj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9311520"/>
              </p:ext>
            </p:extLst>
          </p:nvPr>
        </p:nvGraphicFramePr>
        <p:xfrm>
          <a:off x="840929" y="5920207"/>
          <a:ext cx="4812855" cy="893169"/>
        </p:xfrm>
        <a:graphic>
          <a:graphicData uri="http://schemas.openxmlformats.org/presentationml/2006/ole">
            <p:oleObj spid="_x0000_s89477" name="Équation" r:id="rId11" imgW="2603160" imgH="482400" progId="Equation.3">
              <p:embed/>
            </p:oleObj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7203377"/>
              </p:ext>
            </p:extLst>
          </p:nvPr>
        </p:nvGraphicFramePr>
        <p:xfrm>
          <a:off x="5905054" y="6181981"/>
          <a:ext cx="1197933" cy="328904"/>
        </p:xfrm>
        <a:graphic>
          <a:graphicData uri="http://schemas.openxmlformats.org/presentationml/2006/ole">
            <p:oleObj spid="_x0000_s89478" name="Équation" r:id="rId12" imgW="647640" imgH="177480" progId="Equation.3">
              <p:embed/>
            </p:oleObj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3423285"/>
              </p:ext>
            </p:extLst>
          </p:nvPr>
        </p:nvGraphicFramePr>
        <p:xfrm>
          <a:off x="6235700" y="3540184"/>
          <a:ext cx="2350630" cy="464880"/>
        </p:xfrm>
        <a:graphic>
          <a:graphicData uri="http://schemas.openxmlformats.org/presentationml/2006/ole">
            <p:oleObj spid="_x0000_s89479" name="Équation" r:id="rId13" imgW="1155600" imgH="228600" progId="Equation.3">
              <p:embed/>
            </p:oleObj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0785882"/>
              </p:ext>
            </p:extLst>
          </p:nvPr>
        </p:nvGraphicFramePr>
        <p:xfrm>
          <a:off x="5735639" y="4765032"/>
          <a:ext cx="2659966" cy="498549"/>
        </p:xfrm>
        <a:graphic>
          <a:graphicData uri="http://schemas.openxmlformats.org/presentationml/2006/ole">
            <p:oleObj spid="_x0000_s89480" name="Équation" r:id="rId14" imgW="1218960" imgH="228600" progId="Equation.3">
              <p:embed/>
            </p:oleObj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9676390"/>
              </p:ext>
            </p:extLst>
          </p:nvPr>
        </p:nvGraphicFramePr>
        <p:xfrm>
          <a:off x="7683574" y="5916111"/>
          <a:ext cx="1280914" cy="814715"/>
        </p:xfrm>
        <a:graphic>
          <a:graphicData uri="http://schemas.openxmlformats.org/presentationml/2006/ole">
            <p:oleObj spid="_x0000_s89481" name="Équation" r:id="rId15" imgW="723600" imgH="457200" progId="Equation.3">
              <p:embed/>
            </p:oleObj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5740278"/>
              </p:ext>
            </p:extLst>
          </p:nvPr>
        </p:nvGraphicFramePr>
        <p:xfrm>
          <a:off x="1361517" y="1245776"/>
          <a:ext cx="7458955" cy="401552"/>
        </p:xfrm>
        <a:graphic>
          <a:graphicData uri="http://schemas.openxmlformats.org/presentationml/2006/ole">
            <p:oleObj spid="_x0000_s89482" name="Équation" r:id="rId16" imgW="3771720" imgH="203040" progId="Equation.3">
              <p:embed/>
            </p:oleObj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1327090"/>
              </p:ext>
            </p:extLst>
          </p:nvPr>
        </p:nvGraphicFramePr>
        <p:xfrm>
          <a:off x="3663894" y="1657622"/>
          <a:ext cx="5171434" cy="370767"/>
        </p:xfrm>
        <a:graphic>
          <a:graphicData uri="http://schemas.openxmlformats.org/presentationml/2006/ole">
            <p:oleObj spid="_x0000_s89483" name="Équation" r:id="rId17" imgW="293364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38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715D0-EE28-4787-82C4-13A303C91A8E}"/>
              </a:ext>
            </a:extLst>
          </p:cNvPr>
          <p:cNvSpPr txBox="1">
            <a:spLocks/>
          </p:cNvSpPr>
          <p:nvPr/>
        </p:nvSpPr>
        <p:spPr>
          <a:xfrm>
            <a:off x="514350" y="214313"/>
            <a:ext cx="7772400" cy="191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kern="0" dirty="0">
                <a:latin typeface="+mj-lt"/>
                <a:cs typeface="+mn-cs"/>
              </a:rPr>
              <a:t>Exercice </a:t>
            </a:r>
            <a:r>
              <a:rPr lang="fr-FR" sz="2000" b="1" kern="0" dirty="0" smtClean="0">
                <a:latin typeface="+mj-lt"/>
                <a:cs typeface="+mn-cs"/>
              </a:rPr>
              <a:t>2:</a:t>
            </a:r>
            <a:endParaRPr lang="fr-FR" sz="2000" b="1" kern="0" dirty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000" kern="0" dirty="0">
                <a:latin typeface="+mj-lt"/>
                <a:cs typeface="+mn-cs"/>
              </a:rPr>
              <a:t>On donne pour le nitrogène:</a:t>
            </a:r>
            <a:r>
              <a:rPr lang="fr-FR" sz="2000" dirty="0">
                <a:latin typeface="+mj-lt"/>
                <a:cs typeface="Arial" charset="0"/>
              </a:rPr>
              <a:t> T</a:t>
            </a:r>
            <a:r>
              <a:rPr lang="fr-FR" sz="2000" baseline="-25000" dirty="0">
                <a:latin typeface="+mj-lt"/>
                <a:cs typeface="Arial" charset="0"/>
              </a:rPr>
              <a:t>c</a:t>
            </a:r>
            <a:r>
              <a:rPr lang="fr-FR" sz="2000" dirty="0">
                <a:latin typeface="+mj-lt"/>
                <a:cs typeface="Arial" charset="0"/>
              </a:rPr>
              <a:t>(N</a:t>
            </a:r>
            <a:r>
              <a:rPr lang="fr-FR" sz="2000" baseline="-25000" dirty="0">
                <a:latin typeface="+mj-lt"/>
                <a:cs typeface="Arial" charset="0"/>
              </a:rPr>
              <a:t>2</a:t>
            </a:r>
            <a:r>
              <a:rPr lang="fr-FR" sz="2000" dirty="0">
                <a:latin typeface="+mj-lt"/>
                <a:cs typeface="Arial" charset="0"/>
              </a:rPr>
              <a:t>)=126 K et P</a:t>
            </a:r>
            <a:r>
              <a:rPr lang="fr-FR" sz="2000" baseline="-25000" dirty="0">
                <a:latin typeface="+mj-lt"/>
                <a:cs typeface="Arial" charset="0"/>
              </a:rPr>
              <a:t>c</a:t>
            </a:r>
            <a:r>
              <a:rPr lang="fr-FR" sz="2000" dirty="0">
                <a:latin typeface="+mj-lt"/>
                <a:cs typeface="Arial" charset="0"/>
              </a:rPr>
              <a:t>(N</a:t>
            </a:r>
            <a:r>
              <a:rPr lang="fr-FR" sz="2000" baseline="-25000" dirty="0">
                <a:latin typeface="+mj-lt"/>
                <a:cs typeface="Arial" charset="0"/>
              </a:rPr>
              <a:t>2</a:t>
            </a:r>
            <a:r>
              <a:rPr lang="fr-FR" sz="2000" dirty="0">
                <a:latin typeface="+mj-lt"/>
                <a:cs typeface="Arial" charset="0"/>
              </a:rPr>
              <a:t>)=3.39 </a:t>
            </a:r>
            <a:r>
              <a:rPr lang="fr-FR" sz="2000" dirty="0" err="1">
                <a:latin typeface="+mj-lt"/>
                <a:cs typeface="Arial" charset="0"/>
              </a:rPr>
              <a:t>Mpa</a:t>
            </a:r>
            <a:endParaRPr lang="fr-FR" sz="2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lphaLcParenR"/>
              <a:defRPr/>
            </a:pPr>
            <a:r>
              <a:rPr lang="fr-FR" sz="2000" kern="0" dirty="0">
                <a:latin typeface="+mj-lt"/>
                <a:cs typeface="+mn-cs"/>
              </a:rPr>
              <a:t>Calculer les coefficients a et b de </a:t>
            </a:r>
            <a:r>
              <a:rPr lang="fr-FR" sz="2000" dirty="0">
                <a:latin typeface="+mj-lt"/>
                <a:cs typeface="Arial" charset="0"/>
              </a:rPr>
              <a:t>N</a:t>
            </a:r>
            <a:r>
              <a:rPr lang="fr-FR" sz="2000" baseline="-25000" dirty="0">
                <a:latin typeface="+mj-lt"/>
                <a:cs typeface="Arial" charset="0"/>
              </a:rPr>
              <a:t>2</a:t>
            </a:r>
            <a:r>
              <a:rPr lang="fr-FR" sz="2000" dirty="0">
                <a:latin typeface="+mj-lt"/>
                <a:cs typeface="Arial" charset="0"/>
              </a:rPr>
              <a:t>?</a:t>
            </a:r>
            <a:r>
              <a:rPr lang="fr-FR" sz="2000" kern="0" dirty="0">
                <a:latin typeface="+mj-lt"/>
                <a:cs typeface="+mn-cs"/>
              </a:rPr>
              <a:t> </a:t>
            </a:r>
          </a:p>
          <a:p>
            <a:pPr marL="457200" indent="-457200">
              <a:spcBef>
                <a:spcPct val="20000"/>
              </a:spcBef>
              <a:buFontTx/>
              <a:buAutoNum type="alphaLcParenR"/>
              <a:defRPr/>
            </a:pPr>
            <a:r>
              <a:rPr lang="fr-FR" sz="2000" kern="0" dirty="0">
                <a:latin typeface="+mj-lt"/>
                <a:cs typeface="+mn-cs"/>
              </a:rPr>
              <a:t>Quelle serait la pression à l’intérieur d’un fus qui contient de l’azote à 175K, on donne </a:t>
            </a:r>
            <a:r>
              <a:rPr lang="fr-FR" sz="2000" i="1" kern="0" dirty="0">
                <a:latin typeface="+mj-lt"/>
                <a:cs typeface="+mn-cs"/>
              </a:rPr>
              <a:t>v</a:t>
            </a:r>
            <a:r>
              <a:rPr lang="fr-FR" sz="2000" baseline="-25000" dirty="0">
                <a:latin typeface="+mj-lt"/>
                <a:cs typeface="Arial" charset="0"/>
              </a:rPr>
              <a:t>N2</a:t>
            </a:r>
            <a:r>
              <a:rPr lang="fr-FR" sz="2000" dirty="0">
                <a:latin typeface="+mj-lt"/>
                <a:cs typeface="Arial" charset="0"/>
              </a:rPr>
              <a:t> (à 175K)=0.00375m</a:t>
            </a:r>
            <a:r>
              <a:rPr lang="fr-FR" sz="2000" baseline="30000" dirty="0">
                <a:latin typeface="+mj-lt"/>
                <a:cs typeface="Arial" charset="0"/>
              </a:rPr>
              <a:t>3</a:t>
            </a:r>
            <a:r>
              <a:rPr lang="fr-FR" sz="2000" dirty="0">
                <a:latin typeface="+mj-lt"/>
                <a:cs typeface="Arial" charset="0"/>
              </a:rPr>
              <a:t>/kg  (</a:t>
            </a:r>
            <a:r>
              <a:rPr lang="fr-FR" sz="2000" dirty="0" err="1">
                <a:latin typeface="+mj-lt"/>
                <a:cs typeface="Arial" charset="0"/>
              </a:rPr>
              <a:t>équt,de</a:t>
            </a:r>
            <a:r>
              <a:rPr lang="fr-FR" sz="2000" dirty="0">
                <a:latin typeface="+mj-lt"/>
                <a:cs typeface="Arial" charset="0"/>
              </a:rPr>
              <a:t> VDW)</a:t>
            </a:r>
            <a:endParaRPr lang="fr-FR" sz="2000" kern="0" dirty="0">
              <a:latin typeface="+mj-lt"/>
              <a:cs typeface="+mn-cs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6953650"/>
              </p:ext>
            </p:extLst>
          </p:nvPr>
        </p:nvGraphicFramePr>
        <p:xfrm>
          <a:off x="539552" y="2379431"/>
          <a:ext cx="1141808" cy="761205"/>
        </p:xfrm>
        <a:graphic>
          <a:graphicData uri="http://schemas.openxmlformats.org/presentationml/2006/ole">
            <p:oleObj spid="_x0000_s90289" name="Équation" r:id="rId4" imgW="647640" imgH="43164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7283921"/>
              </p:ext>
            </p:extLst>
          </p:nvPr>
        </p:nvGraphicFramePr>
        <p:xfrm>
          <a:off x="1691058" y="2404036"/>
          <a:ext cx="3111500" cy="736600"/>
        </p:xfrm>
        <a:graphic>
          <a:graphicData uri="http://schemas.openxmlformats.org/presentationml/2006/ole">
            <p:oleObj spid="_x0000_s90290" name="Équation" r:id="rId5" imgW="1765080" imgH="41904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3435374"/>
              </p:ext>
            </p:extLst>
          </p:nvPr>
        </p:nvGraphicFramePr>
        <p:xfrm>
          <a:off x="4813102" y="2564336"/>
          <a:ext cx="2351087" cy="357187"/>
        </p:xfrm>
        <a:graphic>
          <a:graphicData uri="http://schemas.openxmlformats.org/presentationml/2006/ole">
            <p:oleObj spid="_x0000_s90291" name="Équation" r:id="rId6" imgW="1333440" imgH="20304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3480516"/>
              </p:ext>
            </p:extLst>
          </p:nvPr>
        </p:nvGraphicFramePr>
        <p:xfrm>
          <a:off x="467544" y="3532167"/>
          <a:ext cx="1098550" cy="425450"/>
        </p:xfrm>
        <a:graphic>
          <a:graphicData uri="http://schemas.openxmlformats.org/presentationml/2006/ole">
            <p:oleObj spid="_x0000_s90292" name="Équation" r:id="rId7" imgW="622080" imgH="241200" progId="Equation.3">
              <p:embed/>
            </p:oleObj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5250943"/>
              </p:ext>
            </p:extLst>
          </p:nvPr>
        </p:nvGraphicFramePr>
        <p:xfrm>
          <a:off x="1450206" y="3531559"/>
          <a:ext cx="4994275" cy="425450"/>
        </p:xfrm>
        <a:graphic>
          <a:graphicData uri="http://schemas.openxmlformats.org/presentationml/2006/ole">
            <p:oleObj spid="_x0000_s90293" name="Équation" r:id="rId8" imgW="2831760" imgH="241200" progId="Equation.3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7831587"/>
              </p:ext>
            </p:extLst>
          </p:nvPr>
        </p:nvGraphicFramePr>
        <p:xfrm>
          <a:off x="6416669" y="3573016"/>
          <a:ext cx="2439988" cy="358775"/>
        </p:xfrm>
        <a:graphic>
          <a:graphicData uri="http://schemas.openxmlformats.org/presentationml/2006/ole">
            <p:oleObj spid="_x0000_s90294" name="Équation" r:id="rId9" imgW="1384200" imgH="203040" progId="Equation.3">
              <p:embed/>
            </p:oleObj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580905"/>
              </p:ext>
            </p:extLst>
          </p:nvPr>
        </p:nvGraphicFramePr>
        <p:xfrm>
          <a:off x="467544" y="4306431"/>
          <a:ext cx="3114675" cy="738188"/>
        </p:xfrm>
        <a:graphic>
          <a:graphicData uri="http://schemas.openxmlformats.org/presentationml/2006/ole">
            <p:oleObj spid="_x0000_s90295" name="Équation" r:id="rId10" imgW="1765080" imgH="41904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6255338"/>
              </p:ext>
            </p:extLst>
          </p:nvPr>
        </p:nvGraphicFramePr>
        <p:xfrm>
          <a:off x="3708276" y="4508552"/>
          <a:ext cx="2489200" cy="357187"/>
        </p:xfrm>
        <a:graphic>
          <a:graphicData uri="http://schemas.openxmlformats.org/presentationml/2006/ole">
            <p:oleObj spid="_x0000_s90296" name="Équation" r:id="rId11" imgW="1409400" imgH="203040" progId="Equation.3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7710771"/>
              </p:ext>
            </p:extLst>
          </p:nvPr>
        </p:nvGraphicFramePr>
        <p:xfrm>
          <a:off x="514350" y="5111527"/>
          <a:ext cx="5508625" cy="693737"/>
        </p:xfrm>
        <a:graphic>
          <a:graphicData uri="http://schemas.openxmlformats.org/presentationml/2006/ole">
            <p:oleObj spid="_x0000_s90297" name="Équation" r:id="rId12" imgW="3124080" imgH="393480" progId="Equation.3">
              <p:embed/>
            </p:oleObj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0061690"/>
              </p:ext>
            </p:extLst>
          </p:nvPr>
        </p:nvGraphicFramePr>
        <p:xfrm>
          <a:off x="488552" y="5943104"/>
          <a:ext cx="2528888" cy="358775"/>
        </p:xfrm>
        <a:graphic>
          <a:graphicData uri="http://schemas.openxmlformats.org/presentationml/2006/ole">
            <p:oleObj spid="_x0000_s90298" name="Équation" r:id="rId13" imgW="143496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109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715D0-EE28-4787-82C4-13A303C91A8E}"/>
              </a:ext>
            </a:extLst>
          </p:cNvPr>
          <p:cNvSpPr txBox="1">
            <a:spLocks/>
          </p:cNvSpPr>
          <p:nvPr/>
        </p:nvSpPr>
        <p:spPr>
          <a:xfrm>
            <a:off x="514350" y="214313"/>
            <a:ext cx="7772400" cy="1917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kern="0" dirty="0">
                <a:latin typeface="+mj-lt"/>
                <a:cs typeface="+mn-cs"/>
              </a:rPr>
              <a:t>Exercice </a:t>
            </a:r>
            <a:r>
              <a:rPr lang="fr-FR" sz="2000" b="1" kern="0" dirty="0" smtClean="0">
                <a:latin typeface="+mj-lt"/>
                <a:cs typeface="+mn-cs"/>
              </a:rPr>
              <a:t>2:</a:t>
            </a:r>
            <a:endParaRPr lang="fr-FR" sz="2000" b="1" kern="0" dirty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000" kern="0" dirty="0">
                <a:latin typeface="+mj-lt"/>
                <a:cs typeface="+mn-cs"/>
              </a:rPr>
              <a:t>On donne pour le nitrogène:</a:t>
            </a:r>
            <a:r>
              <a:rPr lang="fr-FR" sz="2000" dirty="0">
                <a:latin typeface="+mj-lt"/>
                <a:cs typeface="Arial" charset="0"/>
              </a:rPr>
              <a:t> T</a:t>
            </a:r>
            <a:r>
              <a:rPr lang="fr-FR" sz="2000" baseline="-25000" dirty="0">
                <a:latin typeface="+mj-lt"/>
                <a:cs typeface="Arial" charset="0"/>
              </a:rPr>
              <a:t>c</a:t>
            </a:r>
            <a:r>
              <a:rPr lang="fr-FR" sz="2000" dirty="0">
                <a:latin typeface="+mj-lt"/>
                <a:cs typeface="Arial" charset="0"/>
              </a:rPr>
              <a:t>(N</a:t>
            </a:r>
            <a:r>
              <a:rPr lang="fr-FR" sz="2000" baseline="-25000" dirty="0">
                <a:latin typeface="+mj-lt"/>
                <a:cs typeface="Arial" charset="0"/>
              </a:rPr>
              <a:t>2</a:t>
            </a:r>
            <a:r>
              <a:rPr lang="fr-FR" sz="2000" dirty="0">
                <a:latin typeface="+mj-lt"/>
                <a:cs typeface="Arial" charset="0"/>
              </a:rPr>
              <a:t>)=126 K et P</a:t>
            </a:r>
            <a:r>
              <a:rPr lang="fr-FR" sz="2000" baseline="-25000" dirty="0">
                <a:latin typeface="+mj-lt"/>
                <a:cs typeface="Arial" charset="0"/>
              </a:rPr>
              <a:t>c</a:t>
            </a:r>
            <a:r>
              <a:rPr lang="fr-FR" sz="2000" dirty="0">
                <a:latin typeface="+mj-lt"/>
                <a:cs typeface="Arial" charset="0"/>
              </a:rPr>
              <a:t>(N</a:t>
            </a:r>
            <a:r>
              <a:rPr lang="fr-FR" sz="2000" baseline="-25000" dirty="0">
                <a:latin typeface="+mj-lt"/>
                <a:cs typeface="Arial" charset="0"/>
              </a:rPr>
              <a:t>2</a:t>
            </a:r>
            <a:r>
              <a:rPr lang="fr-FR" sz="2000" dirty="0">
                <a:latin typeface="+mj-lt"/>
                <a:cs typeface="Arial" charset="0"/>
              </a:rPr>
              <a:t>)=3.39 </a:t>
            </a:r>
            <a:r>
              <a:rPr lang="fr-FR" sz="2000" dirty="0" err="1">
                <a:latin typeface="+mj-lt"/>
                <a:cs typeface="Arial" charset="0"/>
              </a:rPr>
              <a:t>Mpa</a:t>
            </a:r>
            <a:endParaRPr lang="fr-FR" sz="2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lphaLcParenR"/>
              <a:defRPr/>
            </a:pPr>
            <a:r>
              <a:rPr lang="fr-FR" sz="2000" kern="0" dirty="0">
                <a:latin typeface="+mj-lt"/>
                <a:cs typeface="+mn-cs"/>
              </a:rPr>
              <a:t>Calculer les coefficients a et b de </a:t>
            </a:r>
            <a:r>
              <a:rPr lang="fr-FR" sz="2000" dirty="0">
                <a:latin typeface="+mj-lt"/>
                <a:cs typeface="Arial" charset="0"/>
              </a:rPr>
              <a:t>N</a:t>
            </a:r>
            <a:r>
              <a:rPr lang="fr-FR" sz="2000" baseline="-25000" dirty="0">
                <a:latin typeface="+mj-lt"/>
                <a:cs typeface="Arial" charset="0"/>
              </a:rPr>
              <a:t>2</a:t>
            </a:r>
            <a:r>
              <a:rPr lang="fr-FR" sz="2000" dirty="0">
                <a:latin typeface="+mj-lt"/>
                <a:cs typeface="Arial" charset="0"/>
              </a:rPr>
              <a:t>?</a:t>
            </a:r>
            <a:r>
              <a:rPr lang="fr-FR" sz="2000" kern="0" dirty="0">
                <a:latin typeface="+mj-lt"/>
                <a:cs typeface="+mn-cs"/>
              </a:rPr>
              <a:t> </a:t>
            </a:r>
          </a:p>
          <a:p>
            <a:pPr marL="457200" indent="-457200">
              <a:spcBef>
                <a:spcPct val="20000"/>
              </a:spcBef>
              <a:buFontTx/>
              <a:buAutoNum type="alphaLcParenR"/>
              <a:defRPr/>
            </a:pPr>
            <a:r>
              <a:rPr lang="fr-FR" sz="2000" kern="0" dirty="0">
                <a:latin typeface="+mj-lt"/>
                <a:cs typeface="+mn-cs"/>
              </a:rPr>
              <a:t>Quelle serait la pression à l’intérieur d’un fus qui contient de l’azote à 175K, on donne </a:t>
            </a:r>
            <a:r>
              <a:rPr lang="fr-FR" sz="2000" i="1" kern="0" dirty="0">
                <a:latin typeface="+mj-lt"/>
                <a:cs typeface="+mn-cs"/>
              </a:rPr>
              <a:t>v</a:t>
            </a:r>
            <a:r>
              <a:rPr lang="fr-FR" sz="2000" baseline="-25000" dirty="0">
                <a:latin typeface="+mj-lt"/>
                <a:cs typeface="Arial" charset="0"/>
              </a:rPr>
              <a:t>N2</a:t>
            </a:r>
            <a:r>
              <a:rPr lang="fr-FR" sz="2000" dirty="0">
                <a:latin typeface="+mj-lt"/>
                <a:cs typeface="Arial" charset="0"/>
              </a:rPr>
              <a:t> (à 175K)=0.00375m</a:t>
            </a:r>
            <a:r>
              <a:rPr lang="fr-FR" sz="2000" baseline="30000" dirty="0">
                <a:latin typeface="+mj-lt"/>
                <a:cs typeface="Arial" charset="0"/>
              </a:rPr>
              <a:t>3</a:t>
            </a:r>
            <a:r>
              <a:rPr lang="fr-FR" sz="2000" dirty="0">
                <a:latin typeface="+mj-lt"/>
                <a:cs typeface="Arial" charset="0"/>
              </a:rPr>
              <a:t>/kg  (</a:t>
            </a:r>
            <a:r>
              <a:rPr lang="fr-FR" sz="2000" dirty="0" err="1">
                <a:latin typeface="+mj-lt"/>
                <a:cs typeface="Arial" charset="0"/>
              </a:rPr>
              <a:t>équt,de</a:t>
            </a:r>
            <a:r>
              <a:rPr lang="fr-FR" sz="2000" dirty="0">
                <a:latin typeface="+mj-lt"/>
                <a:cs typeface="Arial" charset="0"/>
              </a:rPr>
              <a:t> VDW)</a:t>
            </a:r>
            <a:endParaRPr lang="fr-FR" sz="2000" kern="0" dirty="0">
              <a:latin typeface="+mj-lt"/>
              <a:cs typeface="+mn-cs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4022814"/>
              </p:ext>
            </p:extLst>
          </p:nvPr>
        </p:nvGraphicFramePr>
        <p:xfrm>
          <a:off x="514350" y="2500736"/>
          <a:ext cx="2641600" cy="358775"/>
        </p:xfrm>
        <a:graphic>
          <a:graphicData uri="http://schemas.openxmlformats.org/presentationml/2006/ole">
            <p:oleObj spid="_x0000_s91190" name="Équation" r:id="rId4" imgW="1498320" imgH="20304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0945401"/>
              </p:ext>
            </p:extLst>
          </p:nvPr>
        </p:nvGraphicFramePr>
        <p:xfrm>
          <a:off x="3382665" y="2525713"/>
          <a:ext cx="2690812" cy="357187"/>
        </p:xfrm>
        <a:graphic>
          <a:graphicData uri="http://schemas.openxmlformats.org/presentationml/2006/ole">
            <p:oleObj spid="_x0000_s91191" name="Équation" r:id="rId5" imgW="1523880" imgH="203040" progId="Equation.3">
              <p:embed/>
            </p:oleObj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9107808"/>
              </p:ext>
            </p:extLst>
          </p:nvPr>
        </p:nvGraphicFramePr>
        <p:xfrm>
          <a:off x="860027" y="3702002"/>
          <a:ext cx="1590675" cy="693738"/>
        </p:xfrm>
        <a:graphic>
          <a:graphicData uri="http://schemas.openxmlformats.org/presentationml/2006/ole">
            <p:oleObj spid="_x0000_s91192" name="Équation" r:id="rId6" imgW="901440" imgH="393480" progId="Equation.3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519857"/>
              </p:ext>
            </p:extLst>
          </p:nvPr>
        </p:nvGraphicFramePr>
        <p:xfrm>
          <a:off x="2445518" y="3668242"/>
          <a:ext cx="6230938" cy="782638"/>
        </p:xfrm>
        <a:graphic>
          <a:graphicData uri="http://schemas.openxmlformats.org/presentationml/2006/ole">
            <p:oleObj spid="_x0000_s91193" name="Équation" r:id="rId7" imgW="3530520" imgH="444240" progId="Equation.3">
              <p:embed/>
            </p:oleObj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9433124"/>
              </p:ext>
            </p:extLst>
          </p:nvPr>
        </p:nvGraphicFramePr>
        <p:xfrm>
          <a:off x="6300192" y="2525713"/>
          <a:ext cx="2528887" cy="358775"/>
        </p:xfrm>
        <a:graphic>
          <a:graphicData uri="http://schemas.openxmlformats.org/presentationml/2006/ole">
            <p:oleObj spid="_x0000_s91194" name="Équation" r:id="rId8" imgW="1434960" imgH="203040" progId="Equation.3">
              <p:embed/>
            </p:oleObj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4601765"/>
              </p:ext>
            </p:extLst>
          </p:nvPr>
        </p:nvGraphicFramePr>
        <p:xfrm>
          <a:off x="860027" y="5204893"/>
          <a:ext cx="2755900" cy="403225"/>
        </p:xfrm>
        <a:graphic>
          <a:graphicData uri="http://schemas.openxmlformats.org/presentationml/2006/ole">
            <p:oleObj spid="_x0000_s91195" name="Équation" r:id="rId9" imgW="1562040" imgH="228600" progId="Equation.3">
              <p:embed/>
            </p:oleObj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500176"/>
              </p:ext>
            </p:extLst>
          </p:nvPr>
        </p:nvGraphicFramePr>
        <p:xfrm>
          <a:off x="3745505" y="5279929"/>
          <a:ext cx="1276350" cy="314325"/>
        </p:xfrm>
        <a:graphic>
          <a:graphicData uri="http://schemas.openxmlformats.org/presentationml/2006/ole">
            <p:oleObj spid="_x0000_s91196" name="Équation" r:id="rId10" imgW="723600" imgH="177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108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A5FB83-B650-4893-A66A-C21BD548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4313"/>
            <a:ext cx="8234114" cy="3359150"/>
          </a:xfrm>
          <a:ln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  <a:defRPr/>
            </a:pPr>
            <a:r>
              <a:rPr lang="fr-FR" sz="2200" b="1" dirty="0"/>
              <a:t>Exercice </a:t>
            </a:r>
            <a:r>
              <a:rPr lang="fr-FR" sz="2200" b="1" dirty="0" smtClean="0"/>
              <a:t>3:</a:t>
            </a:r>
            <a:endParaRPr lang="fr-FR" sz="2200" b="1" dirty="0"/>
          </a:p>
          <a:p>
            <a:pPr marL="0" indent="0" algn="just">
              <a:buFontTx/>
              <a:buNone/>
              <a:defRPr/>
            </a:pPr>
            <a:r>
              <a:rPr lang="fr-FR" sz="2200" dirty="0"/>
              <a:t>Utiliser le diagramme de compressibilité pour déterminer </a:t>
            </a:r>
            <a:r>
              <a:rPr lang="fr-FR" sz="2200" dirty="0" smtClean="0"/>
              <a:t>le coefficient </a:t>
            </a:r>
            <a:r>
              <a:rPr lang="fr-FR" sz="2200" dirty="0"/>
              <a:t>de compressibilité </a:t>
            </a:r>
            <a:r>
              <a:rPr lang="fr-FR" sz="2200" i="1" dirty="0"/>
              <a:t>Z</a:t>
            </a:r>
            <a:r>
              <a:rPr lang="fr-FR" sz="2200" dirty="0"/>
              <a:t> et la masse volumique du</a:t>
            </a:r>
          </a:p>
          <a:p>
            <a:pPr marL="457200" indent="-457200" algn="just">
              <a:buFontTx/>
              <a:buAutoNum type="alphaLcParenR"/>
              <a:defRPr/>
            </a:pPr>
            <a:r>
              <a:rPr lang="fr-FR" sz="2200" dirty="0" smtClean="0"/>
              <a:t>propane </a:t>
            </a:r>
            <a:r>
              <a:rPr lang="fr-FR" sz="2200" dirty="0"/>
              <a:t>à T=406.8 K et P=8.5 </a:t>
            </a:r>
            <a:r>
              <a:rPr lang="fr-FR" sz="2200" dirty="0" err="1" smtClean="0"/>
              <a:t>Mpa</a:t>
            </a:r>
            <a:endParaRPr lang="fr-FR" sz="2200" dirty="0" smtClean="0"/>
          </a:p>
          <a:p>
            <a:pPr marL="457200" indent="-457200" algn="just">
              <a:buFontTx/>
              <a:buAutoNum type="alphaLcParenR"/>
              <a:defRPr/>
            </a:pPr>
            <a:r>
              <a:rPr lang="fr-FR" sz="2200" dirty="0"/>
              <a:t>ammoniac  à T=446 K et P=22.7 </a:t>
            </a:r>
            <a:r>
              <a:rPr lang="fr-FR" sz="2200" dirty="0" err="1"/>
              <a:t>Mpa</a:t>
            </a:r>
            <a:r>
              <a:rPr lang="fr-FR" sz="2200" dirty="0" smtClean="0"/>
              <a:t>.</a:t>
            </a:r>
            <a:endParaRPr lang="fr-FR" sz="2200" dirty="0"/>
          </a:p>
          <a:p>
            <a:pPr marL="0" indent="0" algn="just">
              <a:buFontTx/>
              <a:buNone/>
              <a:defRPr/>
            </a:pPr>
            <a:r>
              <a:rPr lang="fr-FR" sz="2200" dirty="0" smtClean="0"/>
              <a:t>On </a:t>
            </a:r>
            <a:r>
              <a:rPr lang="fr-FR" sz="2200" dirty="0"/>
              <a:t>donne: T</a:t>
            </a:r>
            <a:r>
              <a:rPr lang="fr-FR" sz="2200" baseline="-25000" dirty="0"/>
              <a:t>c</a:t>
            </a:r>
            <a:r>
              <a:rPr lang="fr-FR" sz="2200" dirty="0"/>
              <a:t>(C</a:t>
            </a:r>
            <a:r>
              <a:rPr lang="fr-FR" sz="2200" baseline="-25000" dirty="0"/>
              <a:t>3</a:t>
            </a:r>
            <a:r>
              <a:rPr lang="fr-FR" sz="2200" dirty="0"/>
              <a:t>H</a:t>
            </a:r>
            <a:r>
              <a:rPr lang="fr-FR" sz="2200" baseline="-25000" dirty="0"/>
              <a:t>8</a:t>
            </a:r>
            <a:r>
              <a:rPr lang="fr-FR" sz="2200" dirty="0"/>
              <a:t>)=369.8 K et P</a:t>
            </a:r>
            <a:r>
              <a:rPr lang="fr-FR" sz="2200" baseline="-25000" dirty="0"/>
              <a:t>c</a:t>
            </a:r>
            <a:r>
              <a:rPr lang="fr-FR" sz="2200" dirty="0"/>
              <a:t>(C</a:t>
            </a:r>
            <a:r>
              <a:rPr lang="fr-FR" sz="2200" baseline="-25000" dirty="0"/>
              <a:t>3</a:t>
            </a:r>
            <a:r>
              <a:rPr lang="fr-FR" sz="2200" dirty="0"/>
              <a:t>H</a:t>
            </a:r>
            <a:r>
              <a:rPr lang="fr-FR" sz="2200" baseline="-25000" dirty="0"/>
              <a:t>8</a:t>
            </a:r>
            <a:r>
              <a:rPr lang="fr-FR" sz="2200" dirty="0"/>
              <a:t>)=4.25 </a:t>
            </a:r>
            <a:r>
              <a:rPr lang="fr-FR" sz="2200" dirty="0" err="1"/>
              <a:t>Mpa</a:t>
            </a:r>
            <a:endParaRPr lang="fr-FR" sz="2200" dirty="0"/>
          </a:p>
          <a:p>
            <a:pPr marL="457200" indent="-457200" algn="just">
              <a:buFontTx/>
              <a:buNone/>
              <a:defRPr/>
            </a:pPr>
            <a:r>
              <a:rPr lang="fr-FR" sz="2200" dirty="0"/>
              <a:t>		      </a:t>
            </a:r>
            <a:r>
              <a:rPr lang="fr-FR" sz="2200" dirty="0" smtClean="0"/>
              <a:t>T</a:t>
            </a:r>
            <a:r>
              <a:rPr lang="fr-FR" sz="2200" baseline="-25000" dirty="0" smtClean="0"/>
              <a:t>c</a:t>
            </a:r>
            <a:r>
              <a:rPr lang="fr-FR" sz="2200" dirty="0" smtClean="0"/>
              <a:t>(NH</a:t>
            </a:r>
            <a:r>
              <a:rPr lang="fr-FR" sz="2200" baseline="-25000" dirty="0" smtClean="0"/>
              <a:t>3</a:t>
            </a:r>
            <a:r>
              <a:rPr lang="fr-FR" sz="2200" dirty="0"/>
              <a:t>)=405.4 K et P</a:t>
            </a:r>
            <a:r>
              <a:rPr lang="fr-FR" sz="2200" baseline="-25000" dirty="0"/>
              <a:t>c</a:t>
            </a:r>
            <a:r>
              <a:rPr lang="fr-FR" sz="2200" dirty="0"/>
              <a:t>(NH</a:t>
            </a:r>
            <a:r>
              <a:rPr lang="fr-FR" sz="2200" baseline="-25000" dirty="0"/>
              <a:t>3</a:t>
            </a:r>
            <a:r>
              <a:rPr lang="fr-FR" sz="2200" dirty="0"/>
              <a:t>)=</a:t>
            </a:r>
            <a:r>
              <a:rPr lang="fr-FR" sz="2200" dirty="0" smtClean="0"/>
              <a:t>11.33 </a:t>
            </a:r>
            <a:r>
              <a:rPr lang="fr-FR" sz="2200" dirty="0" err="1" smtClean="0"/>
              <a:t>Mpa</a:t>
            </a:r>
            <a:endParaRPr lang="fr-FR" sz="2200" dirty="0"/>
          </a:p>
          <a:p>
            <a:pPr marL="457200" indent="-457200" algn="just">
              <a:buFontTx/>
              <a:buNone/>
              <a:defRPr/>
            </a:pPr>
            <a:endParaRPr lang="fr-FR" sz="800" dirty="0" smtClean="0"/>
          </a:p>
          <a:p>
            <a:pPr marL="457200" indent="-457200" algn="just">
              <a:buFontTx/>
              <a:buNone/>
              <a:defRPr/>
            </a:pPr>
            <a:r>
              <a:rPr lang="fr-FR" sz="2200" b="1" dirty="0" smtClean="0"/>
              <a:t>Solution</a:t>
            </a:r>
            <a:r>
              <a:rPr lang="fr-FR" sz="2200" b="1" dirty="0"/>
              <a:t>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85B44F-5283-4585-AC15-56F7538DD86E}"/>
              </a:ext>
            </a:extLst>
          </p:cNvPr>
          <p:cNvSpPr/>
          <p:nvPr/>
        </p:nvSpPr>
        <p:spPr>
          <a:xfrm>
            <a:off x="514350" y="5930116"/>
            <a:ext cx="734481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fr-FR" sz="2800" kern="0" dirty="0" smtClean="0">
                <a:solidFill>
                  <a:srgbClr val="000000"/>
                </a:solidFill>
                <a:latin typeface="Times New Roman"/>
                <a:cs typeface="+mn-cs"/>
              </a:rPr>
              <a:t>D’où</a:t>
            </a:r>
            <a:r>
              <a:rPr lang="fr-FR" sz="2800" kern="0" dirty="0">
                <a:solidFill>
                  <a:srgbClr val="000000"/>
                </a:solidFill>
                <a:latin typeface="Times New Roman"/>
                <a:cs typeface="+mn-cs"/>
              </a:rPr>
              <a:t>, en utilisant le </a:t>
            </a:r>
            <a:r>
              <a:rPr lang="fr-FR" sz="2800" b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  <a:hlinkClick r:id="rId4" action="ppaction://hlinksldjump"/>
              </a:rPr>
              <a:t>diagramme</a:t>
            </a:r>
            <a:r>
              <a:rPr lang="fr-FR" sz="2800" kern="0" dirty="0">
                <a:solidFill>
                  <a:srgbClr val="000000"/>
                </a:solidFill>
                <a:latin typeface="Times New Roman"/>
                <a:cs typeface="+mn-cs"/>
                <a:hlinkClick r:id="rId4" action="ppaction://hlinksldjump"/>
              </a:rPr>
              <a:t>, </a:t>
            </a:r>
            <a:r>
              <a:rPr lang="fr-FR" sz="2800" kern="0" dirty="0">
                <a:solidFill>
                  <a:srgbClr val="000000"/>
                </a:solidFill>
                <a:latin typeface="Times New Roman"/>
                <a:cs typeface="+mn-cs"/>
              </a:rPr>
              <a:t>on </a:t>
            </a:r>
            <a:r>
              <a:rPr lang="fr-FR" sz="2800" kern="0" dirty="0" smtClean="0">
                <a:solidFill>
                  <a:srgbClr val="000000"/>
                </a:solidFill>
                <a:latin typeface="Times New Roman"/>
                <a:cs typeface="+mn-cs"/>
              </a:rPr>
              <a:t>trouve: </a:t>
            </a:r>
            <a:endParaRPr lang="fr-FR" sz="2800" kern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293407"/>
              </p:ext>
            </p:extLst>
          </p:nvPr>
        </p:nvGraphicFramePr>
        <p:xfrm>
          <a:off x="1098731" y="3717032"/>
          <a:ext cx="3165067" cy="935759"/>
        </p:xfrm>
        <a:graphic>
          <a:graphicData uri="http://schemas.openxmlformats.org/presentationml/2006/ole">
            <p:oleObj spid="_x0000_s64674" name="Équation" r:id="rId5" imgW="1460160" imgH="43164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2358565"/>
              </p:ext>
            </p:extLst>
          </p:nvPr>
        </p:nvGraphicFramePr>
        <p:xfrm>
          <a:off x="1043608" y="4807351"/>
          <a:ext cx="3384188" cy="935974"/>
        </p:xfrm>
        <a:graphic>
          <a:graphicData uri="http://schemas.openxmlformats.org/presentationml/2006/ole">
            <p:oleObj spid="_x0000_s64675" name="Équation" r:id="rId6" imgW="1562040" imgH="43164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8915435"/>
              </p:ext>
            </p:extLst>
          </p:nvPr>
        </p:nvGraphicFramePr>
        <p:xfrm>
          <a:off x="4706924" y="3717033"/>
          <a:ext cx="3301603" cy="935974"/>
        </p:xfrm>
        <a:graphic>
          <a:graphicData uri="http://schemas.openxmlformats.org/presentationml/2006/ole">
            <p:oleObj spid="_x0000_s64676" name="Équation" r:id="rId7" imgW="1523880" imgH="43164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3503956"/>
              </p:ext>
            </p:extLst>
          </p:nvPr>
        </p:nvGraphicFramePr>
        <p:xfrm>
          <a:off x="4714285" y="4807618"/>
          <a:ext cx="3411718" cy="935974"/>
        </p:xfrm>
        <a:graphic>
          <a:graphicData uri="http://schemas.openxmlformats.org/presentationml/2006/ole">
            <p:oleObj spid="_x0000_s64677" name="Équation" r:id="rId8" imgW="1574640" imgH="431640" progId="Equation.3">
              <p:embed/>
            </p:oleObj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85B44F-5283-4585-AC15-56F7538DD86E}"/>
              </a:ext>
            </a:extLst>
          </p:cNvPr>
          <p:cNvSpPr/>
          <p:nvPr/>
        </p:nvSpPr>
        <p:spPr>
          <a:xfrm>
            <a:off x="6906927" y="5930116"/>
            <a:ext cx="1904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fr-FR" sz="2800" kern="0" dirty="0" smtClean="0">
                <a:solidFill>
                  <a:srgbClr val="000000"/>
                </a:solidFill>
                <a:latin typeface="Times New Roman"/>
                <a:cs typeface="+mn-cs"/>
              </a:rPr>
              <a:t>Z=0.39</a:t>
            </a:r>
            <a:endParaRPr lang="fr-FR" sz="2800" kern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A5FB83-B650-4893-A66A-C21BD548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4313"/>
            <a:ext cx="8234114" cy="3359150"/>
          </a:xfrm>
          <a:ln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  <a:defRPr/>
            </a:pPr>
            <a:r>
              <a:rPr lang="fr-FR" sz="2200" b="1" dirty="0"/>
              <a:t>Exercice </a:t>
            </a:r>
            <a:r>
              <a:rPr lang="fr-FR" sz="2200" b="1" dirty="0" smtClean="0"/>
              <a:t>3:</a:t>
            </a:r>
            <a:endParaRPr lang="fr-FR" sz="2200" b="1" dirty="0"/>
          </a:p>
          <a:p>
            <a:pPr marL="0" indent="0" algn="just">
              <a:buFontTx/>
              <a:buNone/>
              <a:defRPr/>
            </a:pPr>
            <a:r>
              <a:rPr lang="fr-FR" sz="2200" dirty="0"/>
              <a:t>Utiliser le diagramme de compressibilité pour déterminer </a:t>
            </a:r>
            <a:r>
              <a:rPr lang="fr-FR" sz="2200" dirty="0" smtClean="0"/>
              <a:t>le coefficient </a:t>
            </a:r>
            <a:r>
              <a:rPr lang="fr-FR" sz="2200" dirty="0"/>
              <a:t>de compressibilité </a:t>
            </a:r>
            <a:r>
              <a:rPr lang="fr-FR" sz="2200" i="1" dirty="0"/>
              <a:t>Z</a:t>
            </a:r>
            <a:r>
              <a:rPr lang="fr-FR" sz="2200" dirty="0"/>
              <a:t> et la masse volumique du</a:t>
            </a:r>
          </a:p>
          <a:p>
            <a:pPr algn="just">
              <a:buFontTx/>
              <a:buNone/>
              <a:defRPr/>
            </a:pPr>
            <a:r>
              <a:rPr lang="fr-FR" sz="2200" dirty="0"/>
              <a:t>a)   propane à T=406.8 K et P=8.5 </a:t>
            </a:r>
            <a:r>
              <a:rPr lang="fr-FR" sz="2200" dirty="0" err="1"/>
              <a:t>Mpa</a:t>
            </a:r>
            <a:endParaRPr lang="fr-FR" sz="2200" dirty="0"/>
          </a:p>
          <a:p>
            <a:pPr marL="0" indent="0" algn="just">
              <a:buNone/>
              <a:defRPr/>
            </a:pPr>
            <a:r>
              <a:rPr lang="fr-FR" sz="2200" dirty="0" smtClean="0"/>
              <a:t>b)  ammoniac  à </a:t>
            </a:r>
            <a:r>
              <a:rPr lang="fr-FR" sz="2200" dirty="0"/>
              <a:t>T=446 K et P=22.7 </a:t>
            </a:r>
            <a:r>
              <a:rPr lang="fr-FR" sz="2200" dirty="0" err="1"/>
              <a:t>Mpa</a:t>
            </a:r>
            <a:r>
              <a:rPr lang="fr-FR" sz="2200" dirty="0"/>
              <a:t>.</a:t>
            </a:r>
          </a:p>
          <a:p>
            <a:pPr marL="0" indent="0" algn="just">
              <a:buFontTx/>
              <a:buNone/>
              <a:defRPr/>
            </a:pPr>
            <a:r>
              <a:rPr lang="fr-FR" sz="2200" dirty="0" smtClean="0"/>
              <a:t>On </a:t>
            </a:r>
            <a:r>
              <a:rPr lang="fr-FR" sz="2200" dirty="0"/>
              <a:t>donne: T</a:t>
            </a:r>
            <a:r>
              <a:rPr lang="fr-FR" sz="2200" baseline="-25000" dirty="0"/>
              <a:t>c</a:t>
            </a:r>
            <a:r>
              <a:rPr lang="fr-FR" sz="2200" dirty="0"/>
              <a:t>(C</a:t>
            </a:r>
            <a:r>
              <a:rPr lang="fr-FR" sz="2200" baseline="-25000" dirty="0"/>
              <a:t>3</a:t>
            </a:r>
            <a:r>
              <a:rPr lang="fr-FR" sz="2200" dirty="0"/>
              <a:t>H</a:t>
            </a:r>
            <a:r>
              <a:rPr lang="fr-FR" sz="2200" baseline="-25000" dirty="0"/>
              <a:t>8</a:t>
            </a:r>
            <a:r>
              <a:rPr lang="fr-FR" sz="2200" dirty="0"/>
              <a:t>)=369.8 K et P</a:t>
            </a:r>
            <a:r>
              <a:rPr lang="fr-FR" sz="2200" baseline="-25000" dirty="0"/>
              <a:t>c</a:t>
            </a:r>
            <a:r>
              <a:rPr lang="fr-FR" sz="2200" dirty="0"/>
              <a:t>(C</a:t>
            </a:r>
            <a:r>
              <a:rPr lang="fr-FR" sz="2200" baseline="-25000" dirty="0"/>
              <a:t>3</a:t>
            </a:r>
            <a:r>
              <a:rPr lang="fr-FR" sz="2200" dirty="0"/>
              <a:t>H</a:t>
            </a:r>
            <a:r>
              <a:rPr lang="fr-FR" sz="2200" baseline="-25000" dirty="0"/>
              <a:t>8</a:t>
            </a:r>
            <a:r>
              <a:rPr lang="fr-FR" sz="2200" dirty="0"/>
              <a:t>)=4.25 </a:t>
            </a:r>
            <a:r>
              <a:rPr lang="fr-FR" sz="2200" dirty="0" err="1"/>
              <a:t>Mpa</a:t>
            </a:r>
            <a:endParaRPr lang="fr-FR" sz="2200" dirty="0"/>
          </a:p>
          <a:p>
            <a:pPr marL="457200" indent="-457200" algn="just">
              <a:buFontTx/>
              <a:buNone/>
              <a:defRPr/>
            </a:pPr>
            <a:r>
              <a:rPr lang="fr-FR" sz="2200" dirty="0"/>
              <a:t>		      </a:t>
            </a:r>
            <a:r>
              <a:rPr lang="fr-FR" sz="2200" dirty="0" smtClean="0"/>
              <a:t>T</a:t>
            </a:r>
            <a:r>
              <a:rPr lang="fr-FR" sz="2200" baseline="-25000" dirty="0" smtClean="0"/>
              <a:t>c</a:t>
            </a:r>
            <a:r>
              <a:rPr lang="fr-FR" sz="2200" dirty="0" smtClean="0"/>
              <a:t>(NH</a:t>
            </a:r>
            <a:r>
              <a:rPr lang="fr-FR" sz="2200" baseline="-25000" dirty="0" smtClean="0"/>
              <a:t>3</a:t>
            </a:r>
            <a:r>
              <a:rPr lang="fr-FR" sz="2200" dirty="0"/>
              <a:t>)=405.4 K et P</a:t>
            </a:r>
            <a:r>
              <a:rPr lang="fr-FR" sz="2200" baseline="-25000" dirty="0"/>
              <a:t>c</a:t>
            </a:r>
            <a:r>
              <a:rPr lang="fr-FR" sz="2200" dirty="0"/>
              <a:t>(NH</a:t>
            </a:r>
            <a:r>
              <a:rPr lang="fr-FR" sz="2200" baseline="-25000" dirty="0"/>
              <a:t>3</a:t>
            </a:r>
            <a:r>
              <a:rPr lang="fr-FR" sz="2200" dirty="0"/>
              <a:t>)=11.333 </a:t>
            </a:r>
            <a:r>
              <a:rPr lang="fr-FR" sz="2200" dirty="0" err="1"/>
              <a:t>Mpa</a:t>
            </a:r>
            <a:endParaRPr lang="fr-FR" sz="2200" dirty="0"/>
          </a:p>
          <a:p>
            <a:pPr marL="457200" indent="-457200" algn="just">
              <a:buFontTx/>
              <a:buNone/>
              <a:defRPr/>
            </a:pPr>
            <a:endParaRPr lang="fr-FR" sz="800" dirty="0"/>
          </a:p>
          <a:p>
            <a:pPr marL="457200" indent="-457200" algn="just">
              <a:buFontTx/>
              <a:buNone/>
              <a:defRPr/>
            </a:pPr>
            <a:r>
              <a:rPr lang="fr-FR" sz="2200" b="1" dirty="0"/>
              <a:t>Solution: </a:t>
            </a:r>
          </a:p>
        </p:txBody>
      </p:sp>
      <p:graphicFrame>
        <p:nvGraphicFramePr>
          <p:cNvPr id="573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9291218"/>
              </p:ext>
            </p:extLst>
          </p:nvPr>
        </p:nvGraphicFramePr>
        <p:xfrm>
          <a:off x="827583" y="3675840"/>
          <a:ext cx="5256585" cy="834118"/>
        </p:xfrm>
        <a:graphic>
          <a:graphicData uri="http://schemas.openxmlformats.org/presentationml/2006/ole">
            <p:oleObj spid="_x0000_s92189" name="Equation" r:id="rId4" imgW="2336800" imgH="419100" progId="">
              <p:embed/>
            </p:oleObj>
          </a:graphicData>
        </a:graphic>
      </p:graphicFrame>
      <p:graphicFrame>
        <p:nvGraphicFramePr>
          <p:cNvPr id="573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5587181"/>
              </p:ext>
            </p:extLst>
          </p:nvPr>
        </p:nvGraphicFramePr>
        <p:xfrm>
          <a:off x="827583" y="5745696"/>
          <a:ext cx="6567879" cy="868495"/>
        </p:xfrm>
        <a:graphic>
          <a:graphicData uri="http://schemas.openxmlformats.org/presentationml/2006/ole">
            <p:oleObj spid="_x0000_s92190" name="Equation" r:id="rId5" imgW="2806700" imgH="419100" progId="">
              <p:embed/>
            </p:oleObj>
          </a:graphicData>
        </a:graphic>
      </p:graphicFrame>
      <p:graphicFrame>
        <p:nvGraphicFramePr>
          <p:cNvPr id="57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5659482"/>
              </p:ext>
            </p:extLst>
          </p:nvPr>
        </p:nvGraphicFramePr>
        <p:xfrm>
          <a:off x="827584" y="4661696"/>
          <a:ext cx="6480459" cy="868495"/>
        </p:xfrm>
        <a:graphic>
          <a:graphicData uri="http://schemas.openxmlformats.org/presentationml/2006/ole">
            <p:oleObj spid="_x0000_s92191" name="Equation" r:id="rId6" imgW="2768600" imgH="4191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91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1" y="4158059"/>
            <a:ext cx="5180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Le diagramme de compressibilité donne: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43000" y="-1410578"/>
            <a:ext cx="4267200" cy="0"/>
            <a:chOff x="624" y="3888"/>
            <a:chExt cx="2688" cy="0"/>
          </a:xfrm>
        </p:grpSpPr>
        <p:sp>
          <p:nvSpPr>
            <p:cNvPr id="67597" name="Line 10"/>
            <p:cNvSpPr>
              <a:spLocks noChangeShapeType="1"/>
            </p:cNvSpPr>
            <p:nvPr/>
          </p:nvSpPr>
          <p:spPr bwMode="auto">
            <a:xfrm>
              <a:off x="624" y="38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598" name="Line 11"/>
            <p:cNvSpPr>
              <a:spLocks noChangeShapeType="1"/>
            </p:cNvSpPr>
            <p:nvPr/>
          </p:nvSpPr>
          <p:spPr bwMode="auto">
            <a:xfrm>
              <a:off x="1248" y="38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3900" y="2295698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Solution a</a:t>
            </a:r>
            <a:endParaRPr kumimoji="0" lang="fr-FR" alt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7591" name="Text Box 3"/>
          <p:cNvSpPr txBox="1">
            <a:spLocks noChangeArrowheads="1"/>
          </p:cNvSpPr>
          <p:nvPr/>
        </p:nvSpPr>
        <p:spPr bwMode="auto">
          <a:xfrm>
            <a:off x="357188" y="142875"/>
            <a:ext cx="85725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Exercice 4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altLang="fr-FR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En utilisant le diagramme de compressibilité, calculer le volume spécifique du propane à </a:t>
            </a:r>
            <a:r>
              <a:rPr kumimoji="0" lang="fr-FR" altLang="fr-FR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7 </a:t>
            </a:r>
            <a:r>
              <a:rPr kumimoji="0" lang="fr-FR" altLang="fr-FR" sz="23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Mpa</a:t>
            </a:r>
            <a:r>
              <a:rPr kumimoji="0" lang="fr-FR" altLang="fr-FR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et </a:t>
            </a:r>
            <a:r>
              <a:rPr kumimoji="0" lang="fr-FR" altLang="fr-FR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150°C</a:t>
            </a:r>
            <a:r>
              <a:rPr kumimoji="0" lang="fr-FR" altLang="fr-FR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et comparer ce volume avec celui obtenu en appliquant la loi des G.P.</a:t>
            </a: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en-CA" altLang="fr-FR" sz="2400" dirty="0">
                <a:solidFill>
                  <a:srgbClr val="000000"/>
                </a:solidFill>
              </a:rPr>
              <a:t> </a:t>
            </a:r>
            <a:r>
              <a:rPr lang="en-CA" altLang="fr-FR" sz="2400" dirty="0" smtClean="0">
                <a:solidFill>
                  <a:srgbClr val="000000"/>
                </a:solidFill>
              </a:rPr>
              <a:t>    On </a:t>
            </a:r>
            <a:r>
              <a:rPr lang="en-CA" altLang="fr-FR" sz="2400" dirty="0" err="1">
                <a:solidFill>
                  <a:srgbClr val="000000"/>
                </a:solidFill>
              </a:rPr>
              <a:t>donne</a:t>
            </a:r>
            <a:r>
              <a:rPr lang="en-CA" altLang="fr-FR" sz="2400" dirty="0">
                <a:solidFill>
                  <a:srgbClr val="000000"/>
                </a:solidFill>
              </a:rPr>
              <a:t>:    </a:t>
            </a:r>
            <a:r>
              <a:rPr lang="en-CA" altLang="fr-FR" sz="2400" i="1" dirty="0">
                <a:solidFill>
                  <a:srgbClr val="0000CC"/>
                </a:solidFill>
              </a:rPr>
              <a:t>Tc</a:t>
            </a:r>
            <a:r>
              <a:rPr lang="en-CA" altLang="fr-FR" sz="2400" dirty="0">
                <a:solidFill>
                  <a:srgbClr val="0000CC"/>
                </a:solidFill>
              </a:rPr>
              <a:t>=370 K;      </a:t>
            </a:r>
            <a:r>
              <a:rPr lang="en-CA" altLang="fr-FR" sz="2400" i="1" dirty="0">
                <a:solidFill>
                  <a:srgbClr val="0000CC"/>
                </a:solidFill>
              </a:rPr>
              <a:t>Pc</a:t>
            </a:r>
            <a:r>
              <a:rPr lang="en-CA" altLang="fr-FR" sz="2400" dirty="0">
                <a:solidFill>
                  <a:srgbClr val="0000CC"/>
                </a:solidFill>
              </a:rPr>
              <a:t>=4.26 </a:t>
            </a:r>
            <a:r>
              <a:rPr lang="en-CA" altLang="fr-FR" sz="2400" dirty="0" err="1">
                <a:solidFill>
                  <a:srgbClr val="0000CC"/>
                </a:solidFill>
              </a:rPr>
              <a:t>Mpa</a:t>
            </a:r>
            <a:r>
              <a:rPr lang="en-CA" altLang="fr-FR" sz="2400" dirty="0">
                <a:solidFill>
                  <a:srgbClr val="0000CC"/>
                </a:solidFill>
              </a:rPr>
              <a:t>;     </a:t>
            </a:r>
            <a:r>
              <a:rPr lang="en-CA" altLang="fr-FR" sz="2400" i="1" dirty="0">
                <a:solidFill>
                  <a:srgbClr val="CC0099"/>
                </a:solidFill>
              </a:rPr>
              <a:t>r</a:t>
            </a:r>
            <a:r>
              <a:rPr lang="en-CA" altLang="fr-FR" sz="2400" dirty="0" smtClean="0">
                <a:solidFill>
                  <a:srgbClr val="CC0099"/>
                </a:solidFill>
              </a:rPr>
              <a:t>=0.18855kJ/</a:t>
            </a:r>
            <a:r>
              <a:rPr lang="en-CA" altLang="fr-FR" sz="2400" dirty="0" err="1" smtClean="0">
                <a:solidFill>
                  <a:srgbClr val="CC0099"/>
                </a:solidFill>
              </a:rPr>
              <a:t>Kg.K</a:t>
            </a:r>
            <a:endParaRPr kumimoji="0" lang="fr-FR" altLang="fr-FR" sz="230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52465" y="6185328"/>
            <a:ext cx="4686300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=(0.00616/0,54)=0,01141 m</a:t>
            </a:r>
            <a:r>
              <a:rPr kumimoji="0" lang="en-CA" altLang="fr-FR" sz="240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/kg 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0080" y="6056303"/>
            <a:ext cx="1615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fr-FR" sz="2400" dirty="0" smtClean="0">
                <a:solidFill>
                  <a:srgbClr val="000000"/>
                </a:solidFill>
                <a:latin typeface="+mj-lt"/>
              </a:rPr>
              <a:t>G,P (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Z=1)</a:t>
            </a:r>
            <a:endParaRPr kumimoji="0" lang="en-CA" altLang="fr-FR" sz="240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7818" y="4200450"/>
            <a:ext cx="1103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Z=0.54</a:t>
            </a:r>
            <a:endParaRPr kumimoji="0" lang="fr-FR" altLang="fr-FR" sz="18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64288" y="6159600"/>
            <a:ext cx="1612849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kumimoji="0" lang="fr-FR" altLang="fr-FR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Err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 85%)     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4111893"/>
              </p:ext>
            </p:extLst>
          </p:nvPr>
        </p:nvGraphicFramePr>
        <p:xfrm>
          <a:off x="640080" y="4952558"/>
          <a:ext cx="7004392" cy="932036"/>
        </p:xfrm>
        <a:graphic>
          <a:graphicData uri="http://schemas.openxmlformats.org/presentationml/2006/ole">
            <p:oleObj spid="_x0000_s93217" name="Équation" r:id="rId5" imgW="3149280" imgH="419040" progId="Equation.3">
              <p:embed/>
            </p:oleObj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9714511"/>
              </p:ext>
            </p:extLst>
          </p:nvPr>
        </p:nvGraphicFramePr>
        <p:xfrm>
          <a:off x="493807" y="3064229"/>
          <a:ext cx="3524250" cy="936625"/>
        </p:xfrm>
        <a:graphic>
          <a:graphicData uri="http://schemas.openxmlformats.org/presentationml/2006/ole">
            <p:oleObj spid="_x0000_s93218" name="Équation" r:id="rId6" imgW="1625400" imgH="431640" progId="Equation.3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89285"/>
              </p:ext>
            </p:extLst>
          </p:nvPr>
        </p:nvGraphicFramePr>
        <p:xfrm>
          <a:off x="5057888" y="3071067"/>
          <a:ext cx="3741737" cy="936625"/>
        </p:xfrm>
        <a:graphic>
          <a:graphicData uri="http://schemas.openxmlformats.org/presentationml/2006/ole">
            <p:oleObj spid="_x0000_s93219" name="Équation" r:id="rId7" imgW="172692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28487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utoUpdateAnimBg="0"/>
      <p:bldP spid="12" grpId="0"/>
      <p:bldP spid="16" grpId="0" autoUpdateAnimBg="0"/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8B1138-80F3-4693-8B5C-11EB2FE8D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5F2A780-8311-4548-A1EE-229626CC1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214313" y="1052513"/>
          <a:ext cx="8786812" cy="5786437"/>
        </p:xfrm>
        <a:graphic>
          <a:graphicData uri="http://schemas.openxmlformats.org/presentationml/2006/ole">
            <p:oleObj spid="_x0000_s27700" name="Image bitmap" r:id="rId3" imgW="6203617" imgH="3935785" progId="PBrush">
              <p:embed/>
            </p:oleObj>
          </a:graphicData>
        </a:graphic>
      </p:graphicFrame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8E5C09A-10CB-4298-A75A-D9C147CC0AF7}"/>
              </a:ext>
            </a:extLst>
          </p:cNvPr>
          <p:cNvSpPr txBox="1"/>
          <p:nvPr/>
        </p:nvSpPr>
        <p:spPr>
          <a:xfrm>
            <a:off x="611188" y="214313"/>
            <a:ext cx="73088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Forces intermoléculaires: </a:t>
            </a:r>
          </a:p>
          <a:p>
            <a:pPr algn="ctr" eaLnBrk="1" hangingPunct="1">
              <a:defRPr/>
            </a:pPr>
            <a:r>
              <a:rPr lang="fr-FR" sz="28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potentiel de Lennard Jones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Cours de </a:t>
            </a:r>
            <a:r>
              <a:rPr lang="fr-FR" dirty="0" smtClean="0"/>
              <a:t>de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059832" y="137628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endParaRPr lang="fr-FR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56413" y="34245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05D9F-FE3E-4443-ADB7-F0CE6A999463}"/>
              </a:ext>
            </a:extLst>
          </p:cNvPr>
          <p:cNvSpPr/>
          <p:nvPr/>
        </p:nvSpPr>
        <p:spPr>
          <a:xfrm>
            <a:off x="5732463" y="3849291"/>
            <a:ext cx="1071562" cy="3571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Exercice 4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(on inverse la question)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</a:rPr>
              <a:t>b)</a:t>
            </a:r>
            <a:r>
              <a:rPr lang="fr-FR" altLang="fr-FR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Calculer la pression nécessaire pour que le volume  </a:t>
            </a:r>
            <a:r>
              <a:rPr kumimoji="0" lang="fr-FR" altLang="fr-FR" sz="240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2400" dirty="0" smtClean="0">
                <a:solidFill>
                  <a:srgbClr val="000000"/>
                </a:solidFill>
                <a:latin typeface="+mj-lt"/>
              </a:rPr>
              <a:t>   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spécifique du propane soit =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</a:rPr>
              <a:t>0.00616 m</a:t>
            </a:r>
            <a:r>
              <a:rPr kumimoji="0" lang="fr-FR" altLang="fr-FR" sz="240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</a:rPr>
              <a:t>3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</a:rPr>
              <a:t>/kg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à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150°C</a:t>
            </a:r>
            <a:endParaRPr kumimoji="0" lang="fr-FR" altLang="fr-FR" sz="2400" u="sng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2755776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À 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T=150°C, 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on a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altLang="fr-FR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= (423.2 / 370)= 1.144;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609600" y="200025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800" b="1" u="none" strike="noStrike" kern="120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Solution b</a:t>
            </a:r>
            <a:endParaRPr kumimoji="0" lang="fr-FR" altLang="fr-FR" sz="2800" b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94320" y="4739302"/>
            <a:ext cx="7968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pour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Z=0.54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on trouve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Pr=1.64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ce qui correspond à </a:t>
            </a:r>
            <a:r>
              <a:rPr kumimoji="0" lang="fr-FR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Tr=1.144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617516"/>
            <a:ext cx="8458200" cy="963612"/>
            <a:chOff x="432" y="1805"/>
            <a:chExt cx="5328" cy="607"/>
          </a:xfrm>
        </p:grpSpPr>
        <p:sp>
          <p:nvSpPr>
            <p:cNvPr id="69641" name="Text Box 7"/>
            <p:cNvSpPr txBox="1">
              <a:spLocks noChangeArrowheads="1"/>
            </p:cNvSpPr>
            <p:nvPr/>
          </p:nvSpPr>
          <p:spPr bwMode="auto">
            <a:xfrm>
              <a:off x="432" y="1805"/>
              <a:ext cx="5328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         P     ZR</a:t>
              </a:r>
              <a:r>
                <a:rPr kumimoji="0" lang="en-CA" altLang="fr-FR" sz="240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</a:t>
              </a: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      0.18855 </a:t>
              </a: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 423.2</a:t>
              </a:r>
              <a:endPara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fr-FR" sz="240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Pr</a:t>
              </a: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=       =          =                              .Z </a:t>
              </a:r>
              <a:r>
                <a:rPr kumimoji="0" lang="en-CA" altLang="fr-FR" sz="24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= </a:t>
              </a:r>
              <a:r>
                <a:rPr kumimoji="0" lang="en-CA" altLang="fr-FR" sz="24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hlinkClick r:id="rId2" action="ppaction://hlinksldjump"/>
                </a:rPr>
                <a:t>3.04 </a:t>
              </a:r>
              <a:r>
                <a:rPr kumimoji="0" lang="en-CA" altLang="fr-FR" sz="24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hlinkClick r:id="rId2" action="ppaction://hlinksldjump"/>
                </a:rPr>
                <a:t>Z  </a:t>
              </a:r>
              <a:endParaRPr kumimoji="0" lang="en-CA" altLang="fr-FR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        Pc     </a:t>
              </a:r>
              <a:r>
                <a:rPr kumimoji="0" lang="en-CA" altLang="fr-FR" sz="320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CA" altLang="fr-FR" sz="240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Pc</a:t>
              </a: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      0.00616 </a:t>
              </a:r>
              <a:r>
                <a:rPr kumimoji="0" lang="en-CA" altLang="fr-FR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 4260</a:t>
              </a:r>
            </a:p>
          </p:txBody>
        </p:sp>
        <p:sp>
          <p:nvSpPr>
            <p:cNvPr id="69642" name="Line 8"/>
            <p:cNvSpPr>
              <a:spLocks noChangeShapeType="1"/>
            </p:cNvSpPr>
            <p:nvPr/>
          </p:nvSpPr>
          <p:spPr bwMode="auto">
            <a:xfrm>
              <a:off x="864" y="20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643" name="Line 9"/>
            <p:cNvSpPr>
              <a:spLocks noChangeShapeType="1"/>
            </p:cNvSpPr>
            <p:nvPr/>
          </p:nvSpPr>
          <p:spPr bwMode="auto">
            <a:xfrm>
              <a:off x="1296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644" name="Line 10"/>
            <p:cNvSpPr>
              <a:spLocks noChangeShapeType="1"/>
            </p:cNvSpPr>
            <p:nvPr/>
          </p:nvSpPr>
          <p:spPr bwMode="auto">
            <a:xfrm>
              <a:off x="1920" y="20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828800" y="5832865"/>
            <a:ext cx="483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P=</a:t>
            </a:r>
            <a:r>
              <a:rPr kumimoji="0" lang="en-CA" altLang="fr-FR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Pr.Pc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=1.64 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4260=7000 </a:t>
            </a:r>
            <a:r>
              <a:rPr kumimoji="0" lang="en-CA" altLang="fr-FR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kPa</a:t>
            </a:r>
            <a:r>
              <a:rPr kumimoji="0" lang="en-CA" altLang="fr-FR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2303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1379" grpId="0" autoUpdateAnimBg="0"/>
      <p:bldP spid="101381" grpId="0" autoUpdateAnimBg="0"/>
      <p:bldP spid="10138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xmlns="" id="{6E27B755-7A9A-47C8-ABF4-54066419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642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 réservoir rigide de 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3L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contient 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02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moles d’azote à -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150.8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°C. estimez la pression à l’intérieur du récipient 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En utilisant la loi des GP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En utilisant l’équation du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viriel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tronquée au deuxième terme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En considérant que le volume calculé en (b) est correcte, estimez l’erreur relative sur la pression.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On donne pour </a:t>
            </a:r>
            <a:r>
              <a:rPr kumimoji="0" lang="fr-C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  <a:r>
              <a:rPr kumimoji="0" lang="fr-CA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                                             coef.de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Pitzer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1794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Exercice 5 </a:t>
            </a:r>
            <a:endParaRPr kumimoji="0" lang="fr-FR" altLang="fr-FR" sz="24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05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2382678"/>
              </p:ext>
            </p:extLst>
          </p:nvPr>
        </p:nvGraphicFramePr>
        <p:xfrm>
          <a:off x="7164288" y="4829968"/>
          <a:ext cx="1125538" cy="350838"/>
        </p:xfrm>
        <a:graphic>
          <a:graphicData uri="http://schemas.openxmlformats.org/presentationml/2006/ole">
            <p:oleObj spid="_x0000_s94215" name="Equation" r:id="rId3" imgW="571004" imgH="177646" progId="">
              <p:embed/>
            </p:oleObj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2951163" y="3733800"/>
          <a:ext cx="2947987" cy="847725"/>
        </p:xfrm>
        <a:graphic>
          <a:graphicData uri="http://schemas.openxmlformats.org/presentationml/2006/ole">
            <p:oleObj spid="_x0000_s94216" name="Equation" r:id="rId4" imgW="1497950" imgH="431613" progId="">
              <p:embed/>
            </p:oleObj>
          </a:graphicData>
        </a:graphic>
      </p:graphicFrame>
      <p:graphicFrame>
        <p:nvGraphicFramePr>
          <p:cNvPr id="110598" name="Object 5"/>
          <p:cNvGraphicFramePr>
            <a:graphicFrameLocks noChangeAspect="1"/>
          </p:cNvGraphicFramePr>
          <p:nvPr/>
        </p:nvGraphicFramePr>
        <p:xfrm>
          <a:off x="755650" y="4581525"/>
          <a:ext cx="2347913" cy="847725"/>
        </p:xfrm>
        <a:graphic>
          <a:graphicData uri="http://schemas.openxmlformats.org/presentationml/2006/ole">
            <p:oleObj spid="_x0000_s94217" name="Equation" r:id="rId5" imgW="1193800" imgH="431800" progId="">
              <p:embed/>
            </p:oleObj>
          </a:graphicData>
        </a:graphic>
      </p:graphicFrame>
      <p:graphicFrame>
        <p:nvGraphicFramePr>
          <p:cNvPr id="110599" name="Object 5"/>
          <p:cNvGraphicFramePr>
            <a:graphicFrameLocks noChangeAspect="1"/>
          </p:cNvGraphicFramePr>
          <p:nvPr/>
        </p:nvGraphicFramePr>
        <p:xfrm>
          <a:off x="3851275" y="4581525"/>
          <a:ext cx="2324100" cy="847725"/>
        </p:xfrm>
        <a:graphic>
          <a:graphicData uri="http://schemas.openxmlformats.org/presentationml/2006/ole">
            <p:oleObj spid="_x0000_s94218" name="Equation" r:id="rId6" imgW="1180588" imgH="431613" progId="">
              <p:embed/>
            </p:oleObj>
          </a:graphicData>
        </a:graphic>
      </p:graphicFrame>
      <p:graphicFrame>
        <p:nvGraphicFramePr>
          <p:cNvPr id="110600" name="Object 5"/>
          <p:cNvGraphicFramePr>
            <a:graphicFrameLocks noChangeAspect="1"/>
          </p:cNvGraphicFramePr>
          <p:nvPr/>
        </p:nvGraphicFramePr>
        <p:xfrm>
          <a:off x="1708150" y="5734050"/>
          <a:ext cx="4519613" cy="447675"/>
        </p:xfrm>
        <a:graphic>
          <a:graphicData uri="http://schemas.openxmlformats.org/presentationml/2006/ole">
            <p:oleObj spid="_x0000_s94219" name="Equation" r:id="rId7" imgW="229870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48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168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Solution:  </a:t>
            </a:r>
            <a:endParaRPr kumimoji="0" lang="fr-FR" altLang="fr-FR" sz="2400" b="1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1619" name="Object 5"/>
          <p:cNvGraphicFramePr>
            <a:graphicFrameLocks noChangeAspect="1"/>
          </p:cNvGraphicFramePr>
          <p:nvPr/>
        </p:nvGraphicFramePr>
        <p:xfrm>
          <a:off x="900113" y="1557338"/>
          <a:ext cx="6551612" cy="808037"/>
        </p:xfrm>
        <a:graphic>
          <a:graphicData uri="http://schemas.openxmlformats.org/presentationml/2006/ole">
            <p:oleObj spid="_x0000_s95240" name="Equation" r:id="rId3" imgW="3390900" imgH="419100" progId="">
              <p:embed/>
            </p:oleObj>
          </a:graphicData>
        </a:graphic>
      </p:graphicFrame>
      <p:sp>
        <p:nvSpPr>
          <p:cNvPr id="111620" name="Rectangle 16"/>
          <p:cNvSpPr>
            <a:spLocks noChangeArrowheads="1"/>
          </p:cNvSpPr>
          <p:nvPr/>
        </p:nvSpPr>
        <p:spPr bwMode="auto">
          <a:xfrm>
            <a:off x="539750" y="908050"/>
            <a:ext cx="371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CA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 utilisant la loi des GP</a:t>
            </a:r>
          </a:p>
        </p:txBody>
      </p:sp>
      <p:sp>
        <p:nvSpPr>
          <p:cNvPr id="111621" name="Rectangle 17"/>
          <p:cNvSpPr>
            <a:spLocks noChangeArrowheads="1"/>
          </p:cNvSpPr>
          <p:nvPr/>
        </p:nvSpPr>
        <p:spPr bwMode="auto">
          <a:xfrm>
            <a:off x="517525" y="2492375"/>
            <a:ext cx="5376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 En utilisant l’équation du viriel tronquée:</a:t>
            </a:r>
          </a:p>
        </p:txBody>
      </p:sp>
      <p:graphicFrame>
        <p:nvGraphicFramePr>
          <p:cNvPr id="211980" name="Object 3"/>
          <p:cNvGraphicFramePr>
            <a:graphicFrameLocks noChangeAspect="1"/>
          </p:cNvGraphicFramePr>
          <p:nvPr/>
        </p:nvGraphicFramePr>
        <p:xfrm>
          <a:off x="398463" y="3268663"/>
          <a:ext cx="5603875" cy="952500"/>
        </p:xfrm>
        <a:graphic>
          <a:graphicData uri="http://schemas.openxmlformats.org/presentationml/2006/ole">
            <p:oleObj spid="_x0000_s95241" name="Equation" r:id="rId4" imgW="2540000" imgH="431800" progId="">
              <p:embed/>
            </p:oleObj>
          </a:graphicData>
        </a:graphic>
      </p:graphicFrame>
      <p:graphicFrame>
        <p:nvGraphicFramePr>
          <p:cNvPr id="211981" name="Object 5"/>
          <p:cNvGraphicFramePr>
            <a:graphicFrameLocks noChangeAspect="1"/>
          </p:cNvGraphicFramePr>
          <p:nvPr/>
        </p:nvGraphicFramePr>
        <p:xfrm>
          <a:off x="6372225" y="3284538"/>
          <a:ext cx="2278063" cy="765175"/>
        </p:xfrm>
        <a:graphic>
          <a:graphicData uri="http://schemas.openxmlformats.org/presentationml/2006/ole">
            <p:oleObj spid="_x0000_s95242" name="Equation" r:id="rId5" imgW="1167893" imgH="393529" progId="">
              <p:embed/>
            </p:oleObj>
          </a:graphicData>
        </a:graphic>
      </p:graphicFrame>
      <p:graphicFrame>
        <p:nvGraphicFramePr>
          <p:cNvPr id="211982" name="Object 5"/>
          <p:cNvGraphicFramePr>
            <a:graphicFrameLocks noChangeAspect="1"/>
          </p:cNvGraphicFramePr>
          <p:nvPr/>
        </p:nvGraphicFramePr>
        <p:xfrm>
          <a:off x="468313" y="4516438"/>
          <a:ext cx="3540125" cy="839787"/>
        </p:xfrm>
        <a:graphic>
          <a:graphicData uri="http://schemas.openxmlformats.org/presentationml/2006/ole">
            <p:oleObj spid="_x0000_s95243" name="Equation" r:id="rId6" imgW="1816100" imgH="431800" progId="">
              <p:embed/>
            </p:oleObj>
          </a:graphicData>
        </a:graphic>
      </p:graphicFrame>
      <p:graphicFrame>
        <p:nvGraphicFramePr>
          <p:cNvPr id="211983" name="Object 5"/>
          <p:cNvGraphicFramePr>
            <a:graphicFrameLocks noChangeAspect="1"/>
          </p:cNvGraphicFramePr>
          <p:nvPr/>
        </p:nvGraphicFramePr>
        <p:xfrm>
          <a:off x="4643438" y="4532313"/>
          <a:ext cx="3690937" cy="841375"/>
        </p:xfrm>
        <a:graphic>
          <a:graphicData uri="http://schemas.openxmlformats.org/presentationml/2006/ole">
            <p:oleObj spid="_x0000_s95244" name="Equation" r:id="rId7" imgW="1892300" imgH="431800" progId="">
              <p:embed/>
            </p:oleObj>
          </a:graphicData>
        </a:graphic>
      </p:graphicFrame>
      <p:graphicFrame>
        <p:nvGraphicFramePr>
          <p:cNvPr id="211984" name="Object 5"/>
          <p:cNvGraphicFramePr>
            <a:graphicFrameLocks noChangeAspect="1"/>
          </p:cNvGraphicFramePr>
          <p:nvPr/>
        </p:nvGraphicFramePr>
        <p:xfrm>
          <a:off x="395288" y="5483225"/>
          <a:ext cx="7999412" cy="1185863"/>
        </p:xfrm>
        <a:graphic>
          <a:graphicData uri="http://schemas.openxmlformats.org/presentationml/2006/ole">
            <p:oleObj spid="_x0000_s95245" name="Equation" r:id="rId8" imgW="4102100" imgH="609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098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168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Solution:  </a:t>
            </a:r>
            <a:endParaRPr kumimoji="0" lang="fr-FR" altLang="fr-FR" sz="2400" b="1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0671454"/>
              </p:ext>
            </p:extLst>
          </p:nvPr>
        </p:nvGraphicFramePr>
        <p:xfrm>
          <a:off x="853758" y="1169987"/>
          <a:ext cx="2774950" cy="444500"/>
        </p:xfrm>
        <a:graphic>
          <a:graphicData uri="http://schemas.openxmlformats.org/presentationml/2006/ole">
            <p:oleObj spid="_x0000_s96262" name="Equation" r:id="rId3" imgW="1422400" imgH="228600" progId="">
              <p:embed/>
            </p:oleObj>
          </a:graphicData>
        </a:graphic>
      </p:graphicFrame>
      <p:graphicFrame>
        <p:nvGraphicFramePr>
          <p:cNvPr id="211985" name="Object 3"/>
          <p:cNvGraphicFramePr>
            <a:graphicFrameLocks noChangeAspect="1"/>
          </p:cNvGraphicFramePr>
          <p:nvPr/>
        </p:nvGraphicFramePr>
        <p:xfrm>
          <a:off x="411163" y="3357563"/>
          <a:ext cx="8467725" cy="979487"/>
        </p:xfrm>
        <a:graphic>
          <a:graphicData uri="http://schemas.openxmlformats.org/presentationml/2006/ole">
            <p:oleObj spid="_x0000_s96263" name="Equation" r:id="rId4" imgW="3695700" imgH="444500" progId="">
              <p:embed/>
            </p:oleObj>
          </a:graphicData>
        </a:graphic>
      </p:graphicFrame>
      <p:graphicFrame>
        <p:nvGraphicFramePr>
          <p:cNvPr id="214025" name="Object 3"/>
          <p:cNvGraphicFramePr>
            <a:graphicFrameLocks noChangeAspect="1"/>
          </p:cNvGraphicFramePr>
          <p:nvPr/>
        </p:nvGraphicFramePr>
        <p:xfrm>
          <a:off x="827088" y="2133600"/>
          <a:ext cx="5603875" cy="952500"/>
        </p:xfrm>
        <a:graphic>
          <a:graphicData uri="http://schemas.openxmlformats.org/presentationml/2006/ole">
            <p:oleObj spid="_x0000_s96264" name="Equation" r:id="rId5" imgW="2540000" imgH="431800" progId="">
              <p:embed/>
            </p:oleObj>
          </a:graphicData>
        </a:graphic>
      </p:graphicFrame>
      <p:graphicFrame>
        <p:nvGraphicFramePr>
          <p:cNvPr id="214026" name="Object 3"/>
          <p:cNvGraphicFramePr>
            <a:graphicFrameLocks noChangeAspect="1"/>
          </p:cNvGraphicFramePr>
          <p:nvPr/>
        </p:nvGraphicFramePr>
        <p:xfrm>
          <a:off x="860425" y="4738688"/>
          <a:ext cx="7535863" cy="950912"/>
        </p:xfrm>
        <a:graphic>
          <a:graphicData uri="http://schemas.openxmlformats.org/presentationml/2006/ole">
            <p:oleObj spid="_x0000_s96265" name="Equation" r:id="rId6" imgW="3289300" imgH="431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671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Exercice </a:t>
            </a:r>
            <a:r>
              <a:rPr lang="fr-FR" alt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kumimoji="0" lang="fr-FR" alt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donne pour l’éthane, P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=4,82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MPa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T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=305,3 K.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quelle température et quelle pression l’éthane se comporte comme le propane?</a:t>
            </a:r>
            <a:endParaRPr kumimoji="0" lang="fr-FR" altLang="fr-FR" sz="2400" b="0" i="1" u="sng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90550" y="2879725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a pour le propane 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fr-FR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fr-FR" altLang="fr-FR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1.144  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fr-FR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fr-FR" altLang="fr-FR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=1.64.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09600" y="233362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 </a:t>
            </a:r>
            <a:endParaRPr kumimoji="0" lang="fr-FR" alt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679450" y="4659313"/>
          <a:ext cx="6878638" cy="1079500"/>
        </p:xfrm>
        <a:graphic>
          <a:graphicData uri="http://schemas.openxmlformats.org/presentationml/2006/ole">
            <p:oleObj spid="_x0000_s87094" name="Équation" r:id="rId3" imgW="2743200" imgH="43180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788988" y="5719763"/>
          <a:ext cx="6718300" cy="1079500"/>
        </p:xfrm>
        <a:graphic>
          <a:graphicData uri="http://schemas.openxmlformats.org/presentationml/2006/ole">
            <p:oleObj spid="_x0000_s87095" name="Équation" r:id="rId4" imgW="2679700" imgH="431800" progId="Equation.3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0550" y="3381375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que le méthane se comporte comme le propane, il faut qu’il possède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mêmes coordonnées réduites   </a:t>
            </a:r>
          </a:p>
        </p:txBody>
      </p:sp>
      <p:sp>
        <p:nvSpPr>
          <p:cNvPr id="3" name="Ellipse 2"/>
          <p:cNvSpPr/>
          <p:nvPr/>
        </p:nvSpPr>
        <p:spPr>
          <a:xfrm>
            <a:off x="7632700" y="4659313"/>
            <a:ext cx="13065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423,1 K</a:t>
            </a:r>
          </a:p>
        </p:txBody>
      </p:sp>
      <p:sp>
        <p:nvSpPr>
          <p:cNvPr id="17" name="Ellipse 16"/>
          <p:cNvSpPr/>
          <p:nvPr/>
        </p:nvSpPr>
        <p:spPr>
          <a:xfrm>
            <a:off x="7667625" y="5697538"/>
            <a:ext cx="13065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MPa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39490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5" grpId="0" autoUpdateAnimBg="0"/>
      <p:bldP spid="3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EAE7840F-89EB-4DB0-9872-C10ADB6FC990}"/>
              </a:ext>
            </a:extLst>
          </p:cNvPr>
          <p:cNvCxnSpPr/>
          <p:nvPr/>
        </p:nvCxnSpPr>
        <p:spPr>
          <a:xfrm rot="5400000">
            <a:off x="1883569" y="5206206"/>
            <a:ext cx="2428875" cy="1746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30945514-2CD2-48EF-A640-6AF5598055B4}"/>
              </a:ext>
            </a:extLst>
          </p:cNvPr>
          <p:cNvCxnSpPr/>
          <p:nvPr/>
        </p:nvCxnSpPr>
        <p:spPr>
          <a:xfrm rot="10800000">
            <a:off x="757238" y="4524375"/>
            <a:ext cx="235743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F8BB696C-F4D1-47B3-AC53-E0F6D1C7F005}"/>
              </a:ext>
            </a:extLst>
          </p:cNvPr>
          <p:cNvSpPr txBox="1"/>
          <p:nvPr/>
        </p:nvSpPr>
        <p:spPr>
          <a:xfrm>
            <a:off x="8244408" y="3432800"/>
            <a:ext cx="571500" cy="2762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200" b="1" dirty="0"/>
              <a:t>lien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00500" y="4629943"/>
            <a:ext cx="2071688" cy="1169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Pr=2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Tr=1.1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687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8" name="Text Box 14"/>
            <p:cNvSpPr txBox="1">
              <a:spLocks noChangeArrowheads="1"/>
            </p:cNvSpPr>
            <p:nvPr/>
          </p:nvSpPr>
          <p:spPr bwMode="auto">
            <a:xfrm>
              <a:off x="1980" y="3240"/>
              <a:ext cx="1305" cy="7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Pr=1.64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Tr=1.144</a:t>
              </a:r>
            </a:p>
          </p:txBody>
        </p:sp>
      </p:grpSp>
      <p:sp>
        <p:nvSpPr>
          <p:cNvPr id="71683" name="ZoneTexte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22838" y="4066381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Retour 42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7D7D5572-9E05-465A-9A48-941A1F731628}"/>
              </a:ext>
            </a:extLst>
          </p:cNvPr>
          <p:cNvCxnSpPr/>
          <p:nvPr/>
        </p:nvCxnSpPr>
        <p:spPr>
          <a:xfrm rot="5400000">
            <a:off x="-431800" y="3392488"/>
            <a:ext cx="6072187" cy="158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23A41518-17AD-4766-945B-B0CE6542187E}"/>
              </a:ext>
            </a:extLst>
          </p:cNvPr>
          <p:cNvCxnSpPr/>
          <p:nvPr/>
        </p:nvCxnSpPr>
        <p:spPr>
          <a:xfrm flipV="1">
            <a:off x="733901" y="3571875"/>
            <a:ext cx="1878807" cy="114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>
            <a:extLst>
              <a:ext uri="{FF2B5EF4-FFF2-40B4-BE49-F238E27FC236}">
                <a16:creationId xmlns:a16="http://schemas.microsoft.com/office/drawing/2014/main" xmlns="" id="{5F409D0B-43A9-4848-BCF2-E8F4A06A466B}"/>
              </a:ext>
            </a:extLst>
          </p:cNvPr>
          <p:cNvSpPr/>
          <p:nvPr/>
        </p:nvSpPr>
        <p:spPr>
          <a:xfrm>
            <a:off x="931545" y="1209040"/>
            <a:ext cx="5698207" cy="2872581"/>
          </a:xfrm>
          <a:custGeom>
            <a:avLst/>
            <a:gdLst>
              <a:gd name="connsiteX0" fmla="*/ 0 w 5981700"/>
              <a:gd name="connsiteY0" fmla="*/ 0 h 3261783"/>
              <a:gd name="connsiteX1" fmla="*/ 1181100 w 5981700"/>
              <a:gd name="connsiteY1" fmla="*/ 1765300 h 3261783"/>
              <a:gd name="connsiteX2" fmla="*/ 1701800 w 5981700"/>
              <a:gd name="connsiteY2" fmla="*/ 2603500 h 3261783"/>
              <a:gd name="connsiteX3" fmla="*/ 2120900 w 5981700"/>
              <a:gd name="connsiteY3" fmla="*/ 3111500 h 3261783"/>
              <a:gd name="connsiteX4" fmla="*/ 2552700 w 5981700"/>
              <a:gd name="connsiteY4" fmla="*/ 3225800 h 3261783"/>
              <a:gd name="connsiteX5" fmla="*/ 3467100 w 5981700"/>
              <a:gd name="connsiteY5" fmla="*/ 2895600 h 3261783"/>
              <a:gd name="connsiteX6" fmla="*/ 4356100 w 5981700"/>
              <a:gd name="connsiteY6" fmla="*/ 2514600 h 3261783"/>
              <a:gd name="connsiteX7" fmla="*/ 5334000 w 5981700"/>
              <a:gd name="connsiteY7" fmla="*/ 2057400 h 3261783"/>
              <a:gd name="connsiteX8" fmla="*/ 5981700 w 5981700"/>
              <a:gd name="connsiteY8" fmla="*/ 1752600 h 326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00" h="3261783">
                <a:moveTo>
                  <a:pt x="0" y="0"/>
                </a:moveTo>
                <a:cubicBezTo>
                  <a:pt x="448733" y="665691"/>
                  <a:pt x="897467" y="1331383"/>
                  <a:pt x="1181100" y="1765300"/>
                </a:cubicBezTo>
                <a:cubicBezTo>
                  <a:pt x="1464733" y="2199217"/>
                  <a:pt x="1545167" y="2379133"/>
                  <a:pt x="1701800" y="2603500"/>
                </a:cubicBezTo>
                <a:cubicBezTo>
                  <a:pt x="1858433" y="2827867"/>
                  <a:pt x="1979083" y="3007783"/>
                  <a:pt x="2120900" y="3111500"/>
                </a:cubicBezTo>
                <a:cubicBezTo>
                  <a:pt x="2262717" y="3215217"/>
                  <a:pt x="2328333" y="3261783"/>
                  <a:pt x="2552700" y="3225800"/>
                </a:cubicBezTo>
                <a:cubicBezTo>
                  <a:pt x="2777067" y="3189817"/>
                  <a:pt x="3166533" y="3014133"/>
                  <a:pt x="3467100" y="2895600"/>
                </a:cubicBezTo>
                <a:cubicBezTo>
                  <a:pt x="3767667" y="2777067"/>
                  <a:pt x="4044950" y="2654300"/>
                  <a:pt x="4356100" y="2514600"/>
                </a:cubicBezTo>
                <a:cubicBezTo>
                  <a:pt x="4667250" y="2374900"/>
                  <a:pt x="5334000" y="2057400"/>
                  <a:pt x="5334000" y="2057400"/>
                </a:cubicBezTo>
                <a:lnTo>
                  <a:pt x="5981700" y="1752600"/>
                </a:ln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33408" y="2116009"/>
            <a:ext cx="61294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1,10</a:t>
            </a:r>
          </a:p>
          <a:p>
            <a:r>
              <a:rPr lang="fr-FR" sz="1600" b="1" dirty="0" smtClean="0"/>
              <a:t>1,11</a:t>
            </a:r>
          </a:p>
          <a:p>
            <a:r>
              <a:rPr lang="fr-FR" sz="1600" b="1" dirty="0" smtClean="0"/>
              <a:t>1,12</a:t>
            </a:r>
          </a:p>
          <a:p>
            <a:r>
              <a:rPr lang="fr-FR" sz="1600" b="1" dirty="0" smtClean="0"/>
              <a:t>1,13</a:t>
            </a:r>
          </a:p>
          <a:p>
            <a:r>
              <a:rPr lang="fr-FR" sz="1600" b="1" dirty="0" smtClean="0"/>
              <a:t>1,14</a:t>
            </a:r>
          </a:p>
          <a:p>
            <a:r>
              <a:rPr lang="fr-FR" sz="1600" b="1" dirty="0"/>
              <a:t> </a:t>
            </a:r>
            <a:r>
              <a:rPr lang="fr-FR" sz="1600" b="1" dirty="0" smtClean="0"/>
              <a:t>….</a:t>
            </a:r>
          </a:p>
          <a:p>
            <a:r>
              <a:rPr lang="fr-FR" sz="1600" b="1" dirty="0" smtClean="0"/>
              <a:t>…..</a:t>
            </a:r>
          </a:p>
          <a:p>
            <a:r>
              <a:rPr lang="fr-FR" sz="1600" b="1" dirty="0" smtClean="0"/>
              <a:t>1,18</a:t>
            </a:r>
          </a:p>
          <a:p>
            <a:r>
              <a:rPr lang="fr-FR" sz="1600" b="1" dirty="0" smtClean="0"/>
              <a:t>1,19</a:t>
            </a:r>
          </a:p>
          <a:p>
            <a:r>
              <a:rPr lang="fr-FR" sz="1600" b="1" dirty="0" smtClean="0"/>
              <a:t>1,20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xmlns="" val="54102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ZoneTexte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00750" y="3214688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Retour 38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7D7D5572-9E05-465A-9A48-941A1F731628}"/>
              </a:ext>
            </a:extLst>
          </p:cNvPr>
          <p:cNvCxnSpPr/>
          <p:nvPr/>
        </p:nvCxnSpPr>
        <p:spPr>
          <a:xfrm rot="5400000">
            <a:off x="-388937" y="3392488"/>
            <a:ext cx="607218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23A41518-17AD-4766-945B-B0CE6542187E}"/>
              </a:ext>
            </a:extLst>
          </p:cNvPr>
          <p:cNvCxnSpPr/>
          <p:nvPr/>
        </p:nvCxnSpPr>
        <p:spPr>
          <a:xfrm>
            <a:off x="758825" y="3670178"/>
            <a:ext cx="18875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7D7D5572-9E05-465A-9A48-941A1F731628}"/>
              </a:ext>
            </a:extLst>
          </p:cNvPr>
          <p:cNvCxnSpPr/>
          <p:nvPr/>
        </p:nvCxnSpPr>
        <p:spPr>
          <a:xfrm rot="5400000">
            <a:off x="-139736" y="3544888"/>
            <a:ext cx="6072187" cy="1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7D7D5572-9E05-465A-9A48-941A1F731628}"/>
              </a:ext>
            </a:extLst>
          </p:cNvPr>
          <p:cNvCxnSpPr/>
          <p:nvPr/>
        </p:nvCxnSpPr>
        <p:spPr>
          <a:xfrm rot="5400000">
            <a:off x="-552450" y="3697288"/>
            <a:ext cx="60721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23A41518-17AD-4766-945B-B0CE6542187E}"/>
              </a:ext>
            </a:extLst>
          </p:cNvPr>
          <p:cNvCxnSpPr/>
          <p:nvPr/>
        </p:nvCxnSpPr>
        <p:spPr>
          <a:xfrm flipV="1">
            <a:off x="758825" y="3971925"/>
            <a:ext cx="2184400" cy="331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23A41518-17AD-4766-945B-B0CE6542187E}"/>
              </a:ext>
            </a:extLst>
          </p:cNvPr>
          <p:cNvCxnSpPr/>
          <p:nvPr/>
        </p:nvCxnSpPr>
        <p:spPr>
          <a:xfrm flipV="1">
            <a:off x="758825" y="3400879"/>
            <a:ext cx="1724024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9" name="ZoneTexte 16"/>
          <p:cNvSpPr txBox="1">
            <a:spLocks noChangeArrowheads="1"/>
          </p:cNvSpPr>
          <p:nvPr/>
        </p:nvSpPr>
        <p:spPr bwMode="auto">
          <a:xfrm>
            <a:off x="7405688" y="2460625"/>
            <a:ext cx="1389062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Z=0,48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fr-FR" altLang="fr-FR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=1,8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Z=0,59</a:t>
            </a:r>
          </a:p>
        </p:txBody>
      </p:sp>
      <p:sp>
        <p:nvSpPr>
          <p:cNvPr id="73740" name="ZoneTexte 17"/>
          <p:cNvSpPr txBox="1">
            <a:spLocks noChangeArrowheads="1"/>
          </p:cNvSpPr>
          <p:nvPr/>
        </p:nvSpPr>
        <p:spPr bwMode="auto">
          <a:xfrm>
            <a:off x="7410450" y="3546475"/>
            <a:ext cx="1390650" cy="922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Z=0,58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fr-FR" altLang="fr-FR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=1,5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Z=0,49</a:t>
            </a:r>
          </a:p>
        </p:txBody>
      </p:sp>
      <p:sp>
        <p:nvSpPr>
          <p:cNvPr id="73741" name="ZoneTexte 18"/>
          <p:cNvSpPr txBox="1">
            <a:spLocks noChangeArrowheads="1"/>
          </p:cNvSpPr>
          <p:nvPr/>
        </p:nvSpPr>
        <p:spPr bwMode="auto">
          <a:xfrm>
            <a:off x="7469188" y="4659313"/>
            <a:ext cx="1389062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Z=0,54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fr-FR" altLang="fr-FR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=1,65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0,54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995018" y="4247196"/>
            <a:ext cx="2071687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Z=P</a:t>
            </a:r>
            <a:r>
              <a:rPr kumimoji="0" lang="fr-FR" altLang="fr-FR" sz="2800" b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altLang="fr-FR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/3.04</a:t>
            </a: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xmlns="" id="{5F409D0B-43A9-4848-BCF2-E8F4A06A466B}"/>
              </a:ext>
            </a:extLst>
          </p:cNvPr>
          <p:cNvSpPr/>
          <p:nvPr/>
        </p:nvSpPr>
        <p:spPr>
          <a:xfrm>
            <a:off x="931545" y="1241698"/>
            <a:ext cx="5698207" cy="2872581"/>
          </a:xfrm>
          <a:custGeom>
            <a:avLst/>
            <a:gdLst>
              <a:gd name="connsiteX0" fmla="*/ 0 w 5981700"/>
              <a:gd name="connsiteY0" fmla="*/ 0 h 3261783"/>
              <a:gd name="connsiteX1" fmla="*/ 1181100 w 5981700"/>
              <a:gd name="connsiteY1" fmla="*/ 1765300 h 3261783"/>
              <a:gd name="connsiteX2" fmla="*/ 1701800 w 5981700"/>
              <a:gd name="connsiteY2" fmla="*/ 2603500 h 3261783"/>
              <a:gd name="connsiteX3" fmla="*/ 2120900 w 5981700"/>
              <a:gd name="connsiteY3" fmla="*/ 3111500 h 3261783"/>
              <a:gd name="connsiteX4" fmla="*/ 2552700 w 5981700"/>
              <a:gd name="connsiteY4" fmla="*/ 3225800 h 3261783"/>
              <a:gd name="connsiteX5" fmla="*/ 3467100 w 5981700"/>
              <a:gd name="connsiteY5" fmla="*/ 2895600 h 3261783"/>
              <a:gd name="connsiteX6" fmla="*/ 4356100 w 5981700"/>
              <a:gd name="connsiteY6" fmla="*/ 2514600 h 3261783"/>
              <a:gd name="connsiteX7" fmla="*/ 5334000 w 5981700"/>
              <a:gd name="connsiteY7" fmla="*/ 2057400 h 3261783"/>
              <a:gd name="connsiteX8" fmla="*/ 5981700 w 5981700"/>
              <a:gd name="connsiteY8" fmla="*/ 1752600 h 326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00" h="3261783">
                <a:moveTo>
                  <a:pt x="0" y="0"/>
                </a:moveTo>
                <a:cubicBezTo>
                  <a:pt x="448733" y="665691"/>
                  <a:pt x="897467" y="1331383"/>
                  <a:pt x="1181100" y="1765300"/>
                </a:cubicBezTo>
                <a:cubicBezTo>
                  <a:pt x="1464733" y="2199217"/>
                  <a:pt x="1545167" y="2379133"/>
                  <a:pt x="1701800" y="2603500"/>
                </a:cubicBezTo>
                <a:cubicBezTo>
                  <a:pt x="1858433" y="2827867"/>
                  <a:pt x="1979083" y="3007783"/>
                  <a:pt x="2120900" y="3111500"/>
                </a:cubicBezTo>
                <a:cubicBezTo>
                  <a:pt x="2262717" y="3215217"/>
                  <a:pt x="2328333" y="3261783"/>
                  <a:pt x="2552700" y="3225800"/>
                </a:cubicBezTo>
                <a:cubicBezTo>
                  <a:pt x="2777067" y="3189817"/>
                  <a:pt x="3166533" y="3014133"/>
                  <a:pt x="3467100" y="2895600"/>
                </a:cubicBezTo>
                <a:cubicBezTo>
                  <a:pt x="3767667" y="2777067"/>
                  <a:pt x="4044950" y="2654300"/>
                  <a:pt x="4356100" y="2514600"/>
                </a:cubicBezTo>
                <a:cubicBezTo>
                  <a:pt x="4667250" y="2374900"/>
                  <a:pt x="5334000" y="2057400"/>
                  <a:pt x="5334000" y="2057400"/>
                </a:cubicBezTo>
                <a:lnTo>
                  <a:pt x="5981700" y="1752600"/>
                </a:ln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86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 animBg="1"/>
      <p:bldP spid="737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188" y="214313"/>
            <a:ext cx="73088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Forces intermoléculaires: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potentiel de Lennard Jones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4239769"/>
              </p:ext>
            </p:extLst>
          </p:nvPr>
        </p:nvGraphicFramePr>
        <p:xfrm>
          <a:off x="611188" y="1340768"/>
          <a:ext cx="7776864" cy="5043337"/>
        </p:xfrm>
        <a:graphic>
          <a:graphicData uri="http://schemas.openxmlformats.org/presentationml/2006/ole">
            <p:oleObj spid="_x0000_s74798" name="Image bitmap" r:id="rId3" imgW="5128200" imgH="3657600" progId="PBrush">
              <p:embed/>
            </p:oleObj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Cours de </a:t>
            </a:r>
            <a:r>
              <a:rPr lang="fr-FR" dirty="0" smtClean="0"/>
              <a:t>de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42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92275" y="404813"/>
            <a:ext cx="6491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Facteur de compressibilité </a:t>
            </a:r>
            <a:r>
              <a:rPr lang="fr-FR" altLang="fr-FR" sz="2400" b="1" i="1"/>
              <a:t>Z</a:t>
            </a:r>
            <a:r>
              <a:rPr lang="fr-FR" altLang="fr-FR" sz="2400" b="1"/>
              <a:t> des gaz réels: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une mesure de déviation du comportement idéal</a:t>
            </a:r>
            <a:endParaRPr lang="fr-FR" altLang="fr-FR" sz="1800" b="1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xmlns="" id="{6289658C-3997-4C50-A9D3-56B21C47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57338"/>
            <a:ext cx="8820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Low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	Les déviations du comportement d ’un gaz réel de celui d’un gaz idéal  à une pression et une température donnée, peuvent être évaluées en introduisant le facteur de compressibilité </a:t>
            </a:r>
            <a:r>
              <a:rPr lang="fr-CA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11188" y="5106988"/>
            <a:ext cx="7346950" cy="15621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i="1"/>
              <a:t>Z </a:t>
            </a:r>
            <a:r>
              <a:rPr lang="fr-FR" altLang="fr-FR" sz="2400"/>
              <a:t>= 1: gaz parfait</a:t>
            </a:r>
          </a:p>
          <a:p>
            <a:pPr algn="justLow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i="1"/>
              <a:t>Z</a:t>
            </a:r>
            <a:r>
              <a:rPr lang="fr-FR" altLang="fr-FR" sz="2400"/>
              <a:t>&lt; 1: forces intermoléculaires attractives dominantes</a:t>
            </a:r>
          </a:p>
          <a:p>
            <a:pPr algn="justLow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i="1"/>
              <a:t>Z </a:t>
            </a:r>
            <a:r>
              <a:rPr lang="fr-FR" altLang="fr-FR" sz="2400"/>
              <a:t>&gt; 1: forces intermoléculaires répulsives dominantes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897188" y="4525963"/>
            <a:ext cx="277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altLang="fr-FR" sz="2400"/>
              <a:t> :  volume spécifique</a:t>
            </a:r>
          </a:p>
        </p:txBody>
      </p:sp>
      <p:graphicFrame>
        <p:nvGraphicFramePr>
          <p:cNvPr id="29702" name="Object 10"/>
          <p:cNvGraphicFramePr>
            <a:graphicFrameLocks noChangeAspect="1"/>
          </p:cNvGraphicFramePr>
          <p:nvPr/>
        </p:nvGraphicFramePr>
        <p:xfrm>
          <a:off x="1039813" y="3265488"/>
          <a:ext cx="1874837" cy="1095375"/>
        </p:xfrm>
        <a:graphic>
          <a:graphicData uri="http://schemas.openxmlformats.org/presentationml/2006/ole">
            <p:oleObj spid="_x0000_s29794" name="Équation" r:id="rId3" imgW="711200" imgH="457200" progId="Equation.3">
              <p:embed/>
            </p:oleObj>
          </a:graphicData>
        </a:graphic>
      </p:graphicFrame>
      <p:sp>
        <p:nvSpPr>
          <p:cNvPr id="3" name="Flèche droite 2"/>
          <p:cNvSpPr/>
          <p:nvPr/>
        </p:nvSpPr>
        <p:spPr>
          <a:xfrm>
            <a:off x="3924300" y="3667125"/>
            <a:ext cx="576263" cy="288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29704" name="Object 10"/>
          <p:cNvGraphicFramePr>
            <a:graphicFrameLocks noChangeAspect="1"/>
          </p:cNvGraphicFramePr>
          <p:nvPr/>
        </p:nvGraphicFramePr>
        <p:xfrm>
          <a:off x="5219700" y="3265488"/>
          <a:ext cx="1204913" cy="1035050"/>
        </p:xfrm>
        <a:graphic>
          <a:graphicData uri="http://schemas.openxmlformats.org/presentationml/2006/ole">
            <p:oleObj spid="_x0000_s29795" name="Équation" r:id="rId4" imgW="4572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29B572-75F0-455B-97CE-AC71F3BB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657" y="341784"/>
            <a:ext cx="9037637" cy="1143000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Dans quelles conditions un gaz réel </a:t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</a:b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se comporte comme un gaz parfait</a:t>
            </a:r>
            <a:r>
              <a:rPr lang="fr-FR" sz="4000" b="1" dirty="0">
                <a:solidFill>
                  <a:schemeClr val="tx1"/>
                </a:solidFill>
                <a:cs typeface="+mn-cs"/>
              </a:rPr>
              <a:t/>
            </a:r>
            <a:br>
              <a:rPr lang="fr-FR" sz="4000" b="1" dirty="0">
                <a:solidFill>
                  <a:schemeClr val="tx1"/>
                </a:solidFill>
                <a:cs typeface="+mn-cs"/>
              </a:rPr>
            </a:br>
            <a:endParaRPr lang="fr-FR" sz="4000" b="1" baseline="-25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1509" name="ZoneTexte 7"/>
          <p:cNvSpPr txBox="1">
            <a:spLocks noChangeArrowheads="1"/>
          </p:cNvSpPr>
          <p:nvPr/>
        </p:nvSpPr>
        <p:spPr bwMode="auto">
          <a:xfrm>
            <a:off x="357188" y="1385888"/>
            <a:ext cx="52943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Soit un gaz réel confiné dans un cylindre muni d’un piston. On mesure </a:t>
            </a:r>
            <a:r>
              <a:rPr lang="fr-FR" altLang="fr-FR" sz="1800" b="1" i="1" dirty="0" smtClean="0">
                <a:solidFill>
                  <a:srgbClr val="000000"/>
                </a:solidFill>
                <a:latin typeface="+mj-lt"/>
              </a:rPr>
              <a:t>v</a:t>
            </a:r>
            <a:r>
              <a:rPr lang="fr-FR" altLang="fr-F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(volume molaire) en fonction de P à T=</a:t>
            </a:r>
            <a:r>
              <a:rPr lang="fr-FR" altLang="fr-FR" sz="1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cste</a:t>
            </a:r>
            <a:r>
              <a:rPr lang="fr-FR" altLang="fr-F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On obtient (après extrapolation) pour différentes T les courbes suivantes:</a:t>
            </a:r>
          </a:p>
        </p:txBody>
      </p:sp>
      <p:grpSp>
        <p:nvGrpSpPr>
          <p:cNvPr id="30724" name="Groupe 8"/>
          <p:cNvGrpSpPr>
            <a:grpSpLocks/>
          </p:cNvGrpSpPr>
          <p:nvPr/>
        </p:nvGrpSpPr>
        <p:grpSpPr bwMode="auto">
          <a:xfrm>
            <a:off x="5651500" y="2049463"/>
            <a:ext cx="3386138" cy="3613150"/>
            <a:chOff x="5614988" y="1643062"/>
            <a:chExt cx="3386137" cy="3613151"/>
          </a:xfrm>
        </p:grpSpPr>
        <p:grpSp>
          <p:nvGrpSpPr>
            <p:cNvPr id="30736" name="Groupe 5"/>
            <p:cNvGrpSpPr>
              <a:grpSpLocks/>
            </p:cNvGrpSpPr>
            <p:nvPr/>
          </p:nvGrpSpPr>
          <p:grpSpPr bwMode="auto">
            <a:xfrm>
              <a:off x="5614988" y="1643062"/>
              <a:ext cx="3124200" cy="3613151"/>
              <a:chOff x="5715010" y="2019258"/>
              <a:chExt cx="3124210" cy="3612931"/>
            </a:xfrm>
          </p:grpSpPr>
          <p:pic>
            <p:nvPicPr>
              <p:cNvPr id="3073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10" y="2071679"/>
                <a:ext cx="3124210" cy="3560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0" name="ZoneTexte 4"/>
              <p:cNvSpPr txBox="1">
                <a:spLocks noChangeArrowheads="1"/>
              </p:cNvSpPr>
              <p:nvPr/>
            </p:nvSpPr>
            <p:spPr bwMode="auto">
              <a:xfrm>
                <a:off x="6786578" y="2019258"/>
                <a:ext cx="1928826" cy="7386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Valeurs expérimentales extrapolées à P=0</a:t>
                </a:r>
              </a:p>
            </p:txBody>
          </p:sp>
        </p:grp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xmlns="" id="{E90D8A5B-B869-429D-989B-562367976DF8}"/>
                </a:ext>
              </a:extLst>
            </p:cNvPr>
            <p:cNvCxnSpPr/>
            <p:nvPr/>
          </p:nvCxnSpPr>
          <p:spPr>
            <a:xfrm flipV="1">
              <a:off x="6329363" y="3428999"/>
              <a:ext cx="2376487" cy="52388"/>
            </a:xfrm>
            <a:prstGeom prst="line">
              <a:avLst/>
            </a:prstGeom>
            <a:ln w="28575">
              <a:solidFill>
                <a:srgbClr val="85CA3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8" name="ZoneTexte 23"/>
            <p:cNvSpPr txBox="1">
              <a:spLocks noChangeArrowheads="1"/>
            </p:cNvSpPr>
            <p:nvPr/>
          </p:nvSpPr>
          <p:spPr bwMode="auto">
            <a:xfrm>
              <a:off x="8572500" y="3240088"/>
              <a:ext cx="4286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G.P</a:t>
              </a:r>
            </a:p>
          </p:txBody>
        </p:sp>
      </p:grpSp>
      <p:grpSp>
        <p:nvGrpSpPr>
          <p:cNvPr id="30725" name="Groupe 10"/>
          <p:cNvGrpSpPr>
            <a:grpSpLocks/>
          </p:cNvGrpSpPr>
          <p:nvPr/>
        </p:nvGrpSpPr>
        <p:grpSpPr bwMode="auto">
          <a:xfrm>
            <a:off x="303213" y="5126385"/>
            <a:ext cx="5735637" cy="750887"/>
            <a:chOff x="-51288" y="4616538"/>
            <a:chExt cx="5735854" cy="750887"/>
          </a:xfrm>
        </p:grpSpPr>
        <p:sp>
          <p:nvSpPr>
            <p:cNvPr id="21511" name="Rectangle 30"/>
            <p:cNvSpPr>
              <a:spLocks noChangeArrowheads="1"/>
            </p:cNvSpPr>
            <p:nvPr/>
          </p:nvSpPr>
          <p:spPr bwMode="auto">
            <a:xfrm>
              <a:off x="2557073" y="4832438"/>
              <a:ext cx="312749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avec:   </a:t>
              </a:r>
              <a:r>
                <a:rPr lang="fr-FR" altLang="fr-FR" sz="1800" i="1" dirty="0" smtClean="0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fr-FR" altLang="fr-FR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= 8,314    kJ/</a:t>
              </a:r>
              <a:r>
                <a:rPr lang="fr-FR" altLang="fr-FR" sz="18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kmol.K</a:t>
              </a:r>
              <a:endParaRPr lang="fr-FR" altLang="fr-FR" sz="1800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30735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68160118"/>
                </p:ext>
              </p:extLst>
            </p:nvPr>
          </p:nvGraphicFramePr>
          <p:xfrm>
            <a:off x="-51288" y="4616538"/>
            <a:ext cx="2419350" cy="750887"/>
          </p:xfrm>
          <a:graphic>
            <a:graphicData uri="http://schemas.openxmlformats.org/presentationml/2006/ole">
              <p:oleObj spid="_x0000_s30829" name="Équation" r:id="rId4" imgW="1269449" imgH="393529" progId="Equation.3">
                <p:embed/>
              </p:oleObj>
            </a:graphicData>
          </a:graphic>
        </p:graphicFrame>
      </p:grpSp>
      <p:sp>
        <p:nvSpPr>
          <p:cNvPr id="30726" name="ZoneTexte 11"/>
          <p:cNvSpPr txBox="1">
            <a:spLocks noChangeArrowheads="1"/>
          </p:cNvSpPr>
          <p:nvPr/>
        </p:nvSpPr>
        <p:spPr bwMode="auto">
          <a:xfrm>
            <a:off x="357188" y="5980113"/>
            <a:ext cx="7527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Conclusion: </a:t>
            </a:r>
          </a:p>
          <a:p>
            <a:r>
              <a:rPr lang="fr-FR" altLang="fr-FR" b="1"/>
              <a:t>Un gaz réel se comporte comme un gaz parfait à faibles pressions </a:t>
            </a:r>
          </a:p>
        </p:txBody>
      </p:sp>
      <p:grpSp>
        <p:nvGrpSpPr>
          <p:cNvPr id="30727" name="Groupe 13"/>
          <p:cNvGrpSpPr>
            <a:grpSpLocks/>
          </p:cNvGrpSpPr>
          <p:nvPr/>
        </p:nvGrpSpPr>
        <p:grpSpPr bwMode="auto">
          <a:xfrm>
            <a:off x="357188" y="2780928"/>
            <a:ext cx="4665662" cy="1925637"/>
            <a:chOff x="357188" y="2704882"/>
            <a:chExt cx="4665456" cy="1926667"/>
          </a:xfrm>
        </p:grpSpPr>
        <p:grpSp>
          <p:nvGrpSpPr>
            <p:cNvPr id="30730" name="Groupe 9"/>
            <p:cNvGrpSpPr>
              <a:grpSpLocks/>
            </p:cNvGrpSpPr>
            <p:nvPr/>
          </p:nvGrpSpPr>
          <p:grpSpPr bwMode="auto">
            <a:xfrm>
              <a:off x="357188" y="2704882"/>
              <a:ext cx="4610670" cy="1926667"/>
              <a:chOff x="427284" y="2693920"/>
              <a:chExt cx="5608637" cy="1965325"/>
            </a:xfrm>
          </p:grpSpPr>
          <p:graphicFrame>
            <p:nvGraphicFramePr>
              <p:cNvPr id="30732" name="Objet 3"/>
              <p:cNvGraphicFramePr>
                <a:graphicFrameLocks noChangeAspect="1"/>
              </p:cNvGraphicFramePr>
              <p:nvPr/>
            </p:nvGraphicFramePr>
            <p:xfrm>
              <a:off x="427284" y="2693920"/>
              <a:ext cx="5608637" cy="1965325"/>
            </p:xfrm>
            <a:graphic>
              <a:graphicData uri="http://schemas.openxmlformats.org/presentationml/2006/ole">
                <p:oleObj spid="_x0000_s30830" name="Image bitmap" r:id="rId5" imgW="0" imgH="0" progId="PBrush">
                  <p:embed/>
                </p:oleObj>
              </a:graphicData>
            </a:graphic>
          </p:graphicFrame>
          <p:sp>
            <p:nvSpPr>
              <p:cNvPr id="7" name="ZoneTexte 6"/>
              <p:cNvSpPr txBox="1"/>
              <p:nvPr/>
            </p:nvSpPr>
            <p:spPr>
              <a:xfrm>
                <a:off x="1983690" y="4191002"/>
                <a:ext cx="859305" cy="3775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b="1" dirty="0">
                    <a:latin typeface="+mj-lt"/>
                  </a:rPr>
                  <a:t>(</a:t>
                </a:r>
                <a:r>
                  <a:rPr lang="fr-FR" b="1" i="1" dirty="0">
                    <a:latin typeface="+mj-lt"/>
                  </a:rPr>
                  <a:t>T,p</a:t>
                </a:r>
                <a:r>
                  <a:rPr lang="fr-FR" b="1" i="1" baseline="-25000" dirty="0">
                    <a:latin typeface="+mj-lt"/>
                  </a:rPr>
                  <a:t>1</a:t>
                </a:r>
                <a:r>
                  <a:rPr lang="fr-FR" b="1" dirty="0">
                    <a:latin typeface="+mj-lt"/>
                  </a:rPr>
                  <a:t>)</a:t>
                </a: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4174956" y="4169340"/>
              <a:ext cx="847688" cy="3700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i="1" dirty="0"/>
                <a:t>(T,p</a:t>
              </a:r>
              <a:r>
                <a:rPr lang="fr-FR" b="1" i="1" baseline="-25000" dirty="0"/>
                <a:t>2</a:t>
              </a:r>
              <a:r>
                <a:rPr lang="fr-FR" b="1" dirty="0"/>
                <a:t>)</a:t>
              </a:r>
              <a:endParaRPr lang="fr-FR" b="1" i="1" dirty="0">
                <a:latin typeface="+mj-lt"/>
              </a:endParaRPr>
            </a:p>
          </p:txBody>
        </p:sp>
      </p:grpSp>
      <p:sp>
        <p:nvSpPr>
          <p:cNvPr id="30728" name="ZoneTexte 15"/>
          <p:cNvSpPr txBox="1">
            <a:spLocks noChangeArrowheads="1"/>
          </p:cNvSpPr>
          <p:nvPr/>
        </p:nvSpPr>
        <p:spPr bwMode="auto">
          <a:xfrm>
            <a:off x="6365875" y="5795963"/>
            <a:ext cx="16621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/>
              <a:t>T</a:t>
            </a:r>
            <a:r>
              <a:rPr lang="fr-FR" altLang="fr-FR" baseline="-25000"/>
              <a:t>1</a:t>
            </a:r>
            <a:r>
              <a:rPr lang="fr-FR" altLang="fr-FR"/>
              <a:t>&gt; T</a:t>
            </a:r>
            <a:r>
              <a:rPr lang="fr-FR" altLang="fr-FR" baseline="-25000"/>
              <a:t>2</a:t>
            </a:r>
            <a:r>
              <a:rPr lang="fr-FR" altLang="fr-FR"/>
              <a:t>&gt; T</a:t>
            </a:r>
            <a:r>
              <a:rPr lang="fr-FR" altLang="fr-FR" baseline="-25000"/>
              <a:t>3</a:t>
            </a:r>
            <a:r>
              <a:rPr lang="fr-FR" altLang="fr-FR"/>
              <a:t>&gt; T</a:t>
            </a:r>
            <a:r>
              <a:rPr lang="fr-FR" altLang="fr-FR" baseline="-25000"/>
              <a:t>4</a:t>
            </a:r>
            <a:endParaRPr lang="fr-FR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1759347" y="47829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Bain </a:t>
            </a:r>
            <a:r>
              <a:rPr lang="fr-FR" dirty="0" err="1" smtClean="0"/>
              <a:t>thermostatisé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137594" y="4532513"/>
            <a:ext cx="171575" cy="283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1549697" y="4560158"/>
            <a:ext cx="297444" cy="249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xmlns="" id="{02DCCE68-93B8-46F0-BDDA-AEF529C49E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fr-FR" sz="3600"/>
              <a:t>Facteur de  Compressibilité à 273 K pour l’Argon </a:t>
            </a:r>
          </a:p>
        </p:txBody>
      </p:sp>
      <p:pic>
        <p:nvPicPr>
          <p:cNvPr id="31747" name="Picture 3" descr="C:\Users\toshiba\Pictures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1381125"/>
            <a:ext cx="781367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3E359914-3039-4A08-86CF-4FDF04A13F96}"/>
              </a:ext>
            </a:extLst>
          </p:cNvPr>
          <p:cNvSpPr/>
          <p:nvPr/>
        </p:nvSpPr>
        <p:spPr>
          <a:xfrm>
            <a:off x="2916238" y="4221163"/>
            <a:ext cx="4032250" cy="50323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772DFD0D-A86D-49C7-B9F4-AB108E7EFE27}"/>
              </a:ext>
            </a:extLst>
          </p:cNvPr>
          <p:cNvSpPr/>
          <p:nvPr/>
        </p:nvSpPr>
        <p:spPr>
          <a:xfrm>
            <a:off x="4716463" y="1997075"/>
            <a:ext cx="3457575" cy="39052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4442CA85-A7C4-424B-8A17-533DEE159A90}"/>
              </a:ext>
            </a:extLst>
          </p:cNvPr>
          <p:cNvSpPr/>
          <p:nvPr/>
        </p:nvSpPr>
        <p:spPr>
          <a:xfrm>
            <a:off x="6859588" y="3429000"/>
            <a:ext cx="1425575" cy="3175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Cours de </a:t>
            </a:r>
            <a:r>
              <a:rPr lang="fr-FR" dirty="0" smtClean="0"/>
              <a:t> thermo : </a:t>
            </a:r>
            <a:r>
              <a:rPr lang="fr-FR" dirty="0" err="1" smtClean="0"/>
              <a:t>univ</a:t>
            </a:r>
            <a:r>
              <a:rPr lang="fr-FR" dirty="0" smtClean="0"/>
              <a:t> Jijel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63500"/>
            <a:ext cx="7713663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Groupe 5"/>
          <p:cNvGrpSpPr>
            <a:grpSpLocks/>
          </p:cNvGrpSpPr>
          <p:nvPr/>
        </p:nvGrpSpPr>
        <p:grpSpPr bwMode="auto">
          <a:xfrm>
            <a:off x="3995738" y="3351213"/>
            <a:ext cx="4679950" cy="1792287"/>
            <a:chOff x="4286250" y="3351213"/>
            <a:chExt cx="4390206" cy="1792287"/>
          </a:xfrm>
        </p:grpSpPr>
        <p:sp>
          <p:nvSpPr>
            <p:cNvPr id="34828" name="Text Box 3"/>
            <p:cNvSpPr txBox="1">
              <a:spLocks noChangeArrowheads="1"/>
            </p:cNvSpPr>
            <p:nvPr/>
          </p:nvSpPr>
          <p:spPr bwMode="auto">
            <a:xfrm>
              <a:off x="4286250" y="3351213"/>
              <a:ext cx="4390206" cy="1015663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justLow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0514"/>
                  </a:solidFill>
                  <a:latin typeface="Times New Roman" panose="02020603050405020304" pitchFamily="18" charset="0"/>
                </a:rPr>
                <a:t>Variation du facteur de compressibilité de l’hydrogène en fonction de la température à différentes régions de pression</a:t>
              </a:r>
            </a:p>
          </p:txBody>
        </p:sp>
        <p:sp>
          <p:nvSpPr>
            <p:cNvPr id="34829" name="Text Box 3"/>
            <p:cNvSpPr txBox="1">
              <a:spLocks noChangeArrowheads="1"/>
            </p:cNvSpPr>
            <p:nvPr/>
          </p:nvSpPr>
          <p:spPr bwMode="auto">
            <a:xfrm>
              <a:off x="4286250" y="4435475"/>
              <a:ext cx="4390206" cy="708025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justLow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0514"/>
                  </a:solidFill>
                  <a:latin typeface="Times New Roman" panose="02020603050405020304" pitchFamily="18" charset="0"/>
                </a:rPr>
                <a:t>Comportement parfait dans la région à basse pression et haute température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D5862A-7210-4559-AC73-25A75AC366A5}"/>
              </a:ext>
            </a:extLst>
          </p:cNvPr>
          <p:cNvSpPr/>
          <p:nvPr/>
        </p:nvSpPr>
        <p:spPr>
          <a:xfrm>
            <a:off x="3203575" y="476250"/>
            <a:ext cx="108108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800" b="1" dirty="0">
                <a:solidFill>
                  <a:srgbClr val="FF0000"/>
                </a:solidFill>
              </a:rPr>
              <a:t>H</a:t>
            </a:r>
            <a:r>
              <a:rPr lang="fr-FR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4821" name="Groupe 6"/>
          <p:cNvGrpSpPr>
            <a:grpSpLocks/>
          </p:cNvGrpSpPr>
          <p:nvPr/>
        </p:nvGrpSpPr>
        <p:grpSpPr bwMode="auto">
          <a:xfrm>
            <a:off x="2555875" y="836613"/>
            <a:ext cx="3671888" cy="4968875"/>
            <a:chOff x="2555776" y="836613"/>
            <a:chExt cx="3672408" cy="4968875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xmlns="" id="{BB6F22E5-DE24-4C13-80E1-77C869A7EAD4}"/>
                </a:ext>
              </a:extLst>
            </p:cNvPr>
            <p:cNvCxnSpPr>
              <a:cxnSpLocks/>
            </p:cNvCxnSpPr>
            <p:nvPr/>
          </p:nvCxnSpPr>
          <p:spPr>
            <a:xfrm>
              <a:off x="2555776" y="1268413"/>
              <a:ext cx="0" cy="453707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0E3F51F2-E085-495D-BF26-4F11183B059A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836613"/>
              <a:ext cx="0" cy="496887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5940425" y="5805488"/>
            <a:ext cx="576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68538" y="5792788"/>
            <a:ext cx="574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538" y="1268413"/>
            <a:ext cx="719137" cy="432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xmlns="" id="{D6B657A1-18D9-4273-A0C6-9014A22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945" y="6453336"/>
            <a:ext cx="3751263" cy="293687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bg2"/>
                </a:solidFill>
              </a:rPr>
              <a:t>Cours de </a:t>
            </a:r>
            <a:r>
              <a:rPr lang="fr-FR" dirty="0" smtClean="0">
                <a:solidFill>
                  <a:schemeClr val="bg2"/>
                </a:solidFill>
              </a:rPr>
              <a:t> thermo : </a:t>
            </a:r>
            <a:r>
              <a:rPr lang="fr-FR" dirty="0" err="1" smtClean="0">
                <a:solidFill>
                  <a:schemeClr val="bg2"/>
                </a:solidFill>
              </a:rPr>
              <a:t>univ</a:t>
            </a:r>
            <a:r>
              <a:rPr lang="fr-FR" dirty="0" smtClean="0">
                <a:solidFill>
                  <a:schemeClr val="bg2"/>
                </a:solidFill>
              </a:rPr>
              <a:t> Jijel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ouvelle pré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39845</TotalTime>
  <Words>1640</Words>
  <Application>Microsoft Office PowerPoint</Application>
  <PresentationFormat>Affichage à l'écran (4:3)</PresentationFormat>
  <Paragraphs>280</Paragraphs>
  <Slides>47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47</vt:i4>
      </vt:variant>
    </vt:vector>
  </HeadingPairs>
  <TitlesOfParts>
    <vt:vector size="62" baseType="lpstr">
      <vt:lpstr>Stream</vt:lpstr>
      <vt:lpstr>Selling a Product or Service</vt:lpstr>
      <vt:lpstr>1_Stream</vt:lpstr>
      <vt:lpstr>Nouvelle présentation</vt:lpstr>
      <vt:lpstr>Thème Office</vt:lpstr>
      <vt:lpstr>2_Stream</vt:lpstr>
      <vt:lpstr>1_Nouvelle présentation</vt:lpstr>
      <vt:lpstr>2_Nouvelle présentation</vt:lpstr>
      <vt:lpstr>3_Nouvelle présentation</vt:lpstr>
      <vt:lpstr>4_Nouvelle présentation</vt:lpstr>
      <vt:lpstr>5_Nouvelle présentation</vt:lpstr>
      <vt:lpstr>Équation</vt:lpstr>
      <vt:lpstr>Image bitmap</vt:lpstr>
      <vt:lpstr>Equation</vt:lpstr>
      <vt:lpstr>Document</vt:lpstr>
      <vt:lpstr>Diapositive 1</vt:lpstr>
      <vt:lpstr>Gaz parfait</vt:lpstr>
      <vt:lpstr>Gaz parfait</vt:lpstr>
      <vt:lpstr>Diapositive 4</vt:lpstr>
      <vt:lpstr>Diapositive 5</vt:lpstr>
      <vt:lpstr>Diapositive 6</vt:lpstr>
      <vt:lpstr>Dans quelles conditions un gaz réel  se comporte comme un gaz parfait </vt:lpstr>
      <vt:lpstr>Facteur de  Compressibilité à 273 K pour l’Argon </vt:lpstr>
      <vt:lpstr>Diapositive 9</vt:lpstr>
      <vt:lpstr>Déviation du comportement idéal</vt:lpstr>
      <vt:lpstr>Équation de van der Waals</vt:lpstr>
      <vt:lpstr>Équation de van der Waals</vt:lpstr>
      <vt:lpstr>Équation de van der Waals</vt:lpstr>
      <vt:lpstr>Équation de van der Waals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Le point critique</vt:lpstr>
      <vt:lpstr>Diapositive 25</vt:lpstr>
      <vt:lpstr>Diapositive 26</vt:lpstr>
      <vt:lpstr>Diapositive 27</vt:lpstr>
      <vt:lpstr>Les paramètres critiques de van der Waals</vt:lpstr>
      <vt:lpstr>Constantes critiques des gaz- I</vt:lpstr>
      <vt:lpstr>Diapositive 30</vt:lpstr>
      <vt:lpstr>Théorie des états correspondants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Équilibre chimique</dc:title>
  <dc:creator>Djama</dc:creator>
  <cp:lastModifiedBy>pc</cp:lastModifiedBy>
  <cp:revision>606</cp:revision>
  <dcterms:created xsi:type="dcterms:W3CDTF">2002-05-06T09:01:57Z</dcterms:created>
  <dcterms:modified xsi:type="dcterms:W3CDTF">2020-05-31T19:37:47Z</dcterms:modified>
</cp:coreProperties>
</file>