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74" d="100"/>
          <a:sy n="74"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6ADA381A-3C72-4880-B2A8-2D77788D02F5}" type="datetimeFigureOut">
              <a:rPr lang="fr-FR" smtClean="0"/>
              <a:t>13/12/2020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2FF3EA-E490-4B48-B18E-090D036064BA}" type="slidenum">
              <a:rPr lang="fr-FR" smtClean="0"/>
              <a:t>‹N°›</a:t>
            </a:fld>
            <a:endParaRPr lang="fr-FR"/>
          </a:p>
        </p:txBody>
      </p:sp>
    </p:spTree>
    <p:extLst>
      <p:ext uri="{BB962C8B-B14F-4D97-AF65-F5344CB8AC3E}">
        <p14:creationId xmlns:p14="http://schemas.microsoft.com/office/powerpoint/2010/main" val="3703689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DA381A-3C72-4880-B2A8-2D77788D02F5}" type="datetimeFigureOut">
              <a:rPr lang="fr-FR" smtClean="0"/>
              <a:t>13/12/2020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2FF3EA-E490-4B48-B18E-090D036064BA}" type="slidenum">
              <a:rPr lang="fr-FR" smtClean="0"/>
              <a:t>‹N°›</a:t>
            </a:fld>
            <a:endParaRPr lang="fr-FR"/>
          </a:p>
        </p:txBody>
      </p:sp>
    </p:spTree>
    <p:extLst>
      <p:ext uri="{BB962C8B-B14F-4D97-AF65-F5344CB8AC3E}">
        <p14:creationId xmlns:p14="http://schemas.microsoft.com/office/powerpoint/2010/main" val="363373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DA381A-3C72-4880-B2A8-2D77788D02F5}" type="datetimeFigureOut">
              <a:rPr lang="fr-FR" smtClean="0"/>
              <a:t>13/12/2020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2FF3EA-E490-4B48-B18E-090D036064BA}" type="slidenum">
              <a:rPr lang="fr-FR" smtClean="0"/>
              <a:t>‹N°›</a:t>
            </a:fld>
            <a:endParaRPr lang="fr-FR"/>
          </a:p>
        </p:txBody>
      </p:sp>
    </p:spTree>
    <p:extLst>
      <p:ext uri="{BB962C8B-B14F-4D97-AF65-F5344CB8AC3E}">
        <p14:creationId xmlns:p14="http://schemas.microsoft.com/office/powerpoint/2010/main" val="25160478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C788E7D3-4506-4D87-BFA6-9A9866C21A2B}" type="datetimeFigureOut">
              <a:rPr lang="fr-FR" smtClean="0">
                <a:solidFill>
                  <a:prstClr val="black">
                    <a:tint val="75000"/>
                  </a:prstClr>
                </a:solidFill>
              </a:rPr>
              <a:pPr/>
              <a:t>13/12/2020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ECA16FF3-0B15-4B12-A837-E99270C30A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2811408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788E7D3-4506-4D87-BFA6-9A9866C21A2B}" type="datetimeFigureOut">
              <a:rPr lang="fr-FR" smtClean="0">
                <a:solidFill>
                  <a:prstClr val="black">
                    <a:tint val="75000"/>
                  </a:prstClr>
                </a:solidFill>
              </a:rPr>
              <a:pPr/>
              <a:t>13/12/2020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ECA16FF3-0B15-4B12-A837-E99270C30A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330995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788E7D3-4506-4D87-BFA6-9A9866C21A2B}" type="datetimeFigureOut">
              <a:rPr lang="fr-FR" smtClean="0">
                <a:solidFill>
                  <a:prstClr val="black">
                    <a:tint val="75000"/>
                  </a:prstClr>
                </a:solidFill>
              </a:rPr>
              <a:pPr/>
              <a:t>13/12/2020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ECA16FF3-0B15-4B12-A837-E99270C30A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9920748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788E7D3-4506-4D87-BFA6-9A9866C21A2B}" type="datetimeFigureOut">
              <a:rPr lang="fr-FR" smtClean="0">
                <a:solidFill>
                  <a:prstClr val="black">
                    <a:tint val="75000"/>
                  </a:prstClr>
                </a:solidFill>
              </a:rPr>
              <a:pPr/>
              <a:t>13/12/2020</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ECA16FF3-0B15-4B12-A837-E99270C30A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248152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788E7D3-4506-4D87-BFA6-9A9866C21A2B}" type="datetimeFigureOut">
              <a:rPr lang="fr-FR" smtClean="0">
                <a:solidFill>
                  <a:prstClr val="black">
                    <a:tint val="75000"/>
                  </a:prstClr>
                </a:solidFill>
              </a:rPr>
              <a:pPr/>
              <a:t>13/12/2020</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ECA16FF3-0B15-4B12-A837-E99270C30A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145114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788E7D3-4506-4D87-BFA6-9A9866C21A2B}" type="datetimeFigureOut">
              <a:rPr lang="fr-FR" smtClean="0">
                <a:solidFill>
                  <a:prstClr val="black">
                    <a:tint val="75000"/>
                  </a:prstClr>
                </a:solidFill>
              </a:rPr>
              <a:pPr/>
              <a:t>13/12/2020</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ECA16FF3-0B15-4B12-A837-E99270C30A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4883397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788E7D3-4506-4D87-BFA6-9A9866C21A2B}" type="datetimeFigureOut">
              <a:rPr lang="fr-FR" smtClean="0">
                <a:solidFill>
                  <a:prstClr val="black">
                    <a:tint val="75000"/>
                  </a:prstClr>
                </a:solidFill>
              </a:rPr>
              <a:pPr/>
              <a:t>13/12/2020</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ECA16FF3-0B15-4B12-A837-E99270C30A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3946871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788E7D3-4506-4D87-BFA6-9A9866C21A2B}" type="datetimeFigureOut">
              <a:rPr lang="fr-FR" smtClean="0">
                <a:solidFill>
                  <a:prstClr val="black">
                    <a:tint val="75000"/>
                  </a:prstClr>
                </a:solidFill>
              </a:rPr>
              <a:pPr/>
              <a:t>13/12/2020</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ECA16FF3-0B15-4B12-A837-E99270C30A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990964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DA381A-3C72-4880-B2A8-2D77788D02F5}" type="datetimeFigureOut">
              <a:rPr lang="fr-FR" smtClean="0"/>
              <a:t>13/12/2020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2FF3EA-E490-4B48-B18E-090D036064BA}" type="slidenum">
              <a:rPr lang="fr-FR" smtClean="0"/>
              <a:t>‹N°›</a:t>
            </a:fld>
            <a:endParaRPr lang="fr-FR"/>
          </a:p>
        </p:txBody>
      </p:sp>
    </p:spTree>
    <p:extLst>
      <p:ext uri="{BB962C8B-B14F-4D97-AF65-F5344CB8AC3E}">
        <p14:creationId xmlns:p14="http://schemas.microsoft.com/office/powerpoint/2010/main" val="8778743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788E7D3-4506-4D87-BFA6-9A9866C21A2B}" type="datetimeFigureOut">
              <a:rPr lang="fr-FR" smtClean="0">
                <a:solidFill>
                  <a:prstClr val="black">
                    <a:tint val="75000"/>
                  </a:prstClr>
                </a:solidFill>
              </a:rPr>
              <a:pPr/>
              <a:t>13/12/2020</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ECA16FF3-0B15-4B12-A837-E99270C30A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1881469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788E7D3-4506-4D87-BFA6-9A9866C21A2B}" type="datetimeFigureOut">
              <a:rPr lang="fr-FR" smtClean="0">
                <a:solidFill>
                  <a:prstClr val="black">
                    <a:tint val="75000"/>
                  </a:prstClr>
                </a:solidFill>
              </a:rPr>
              <a:pPr/>
              <a:t>13/12/2020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ECA16FF3-0B15-4B12-A837-E99270C30A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6987403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788E7D3-4506-4D87-BFA6-9A9866C21A2B}" type="datetimeFigureOut">
              <a:rPr lang="fr-FR" smtClean="0">
                <a:solidFill>
                  <a:prstClr val="black">
                    <a:tint val="75000"/>
                  </a:prstClr>
                </a:solidFill>
              </a:rPr>
              <a:pPr/>
              <a:t>13/12/2020</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ECA16FF3-0B15-4B12-A837-E99270C30A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753062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6ADA381A-3C72-4880-B2A8-2D77788D02F5}" type="datetimeFigureOut">
              <a:rPr lang="fr-FR" smtClean="0"/>
              <a:t>13/12/2020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22FF3EA-E490-4B48-B18E-090D036064BA}" type="slidenum">
              <a:rPr lang="fr-FR" smtClean="0"/>
              <a:t>‹N°›</a:t>
            </a:fld>
            <a:endParaRPr lang="fr-FR"/>
          </a:p>
        </p:txBody>
      </p:sp>
    </p:spTree>
    <p:extLst>
      <p:ext uri="{BB962C8B-B14F-4D97-AF65-F5344CB8AC3E}">
        <p14:creationId xmlns:p14="http://schemas.microsoft.com/office/powerpoint/2010/main" val="2271330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ADA381A-3C72-4880-B2A8-2D77788D02F5}" type="datetimeFigureOut">
              <a:rPr lang="fr-FR" smtClean="0"/>
              <a:t>13/12/2020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2FF3EA-E490-4B48-B18E-090D036064BA}" type="slidenum">
              <a:rPr lang="fr-FR" smtClean="0"/>
              <a:t>‹N°›</a:t>
            </a:fld>
            <a:endParaRPr lang="fr-FR"/>
          </a:p>
        </p:txBody>
      </p:sp>
    </p:spTree>
    <p:extLst>
      <p:ext uri="{BB962C8B-B14F-4D97-AF65-F5344CB8AC3E}">
        <p14:creationId xmlns:p14="http://schemas.microsoft.com/office/powerpoint/2010/main" val="1136592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ADA381A-3C72-4880-B2A8-2D77788D02F5}" type="datetimeFigureOut">
              <a:rPr lang="fr-FR" smtClean="0"/>
              <a:t>13/12/2020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22FF3EA-E490-4B48-B18E-090D036064BA}" type="slidenum">
              <a:rPr lang="fr-FR" smtClean="0"/>
              <a:t>‹N°›</a:t>
            </a:fld>
            <a:endParaRPr lang="fr-FR"/>
          </a:p>
        </p:txBody>
      </p:sp>
    </p:spTree>
    <p:extLst>
      <p:ext uri="{BB962C8B-B14F-4D97-AF65-F5344CB8AC3E}">
        <p14:creationId xmlns:p14="http://schemas.microsoft.com/office/powerpoint/2010/main" val="3741363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6ADA381A-3C72-4880-B2A8-2D77788D02F5}" type="datetimeFigureOut">
              <a:rPr lang="fr-FR" smtClean="0"/>
              <a:t>13/12/2020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22FF3EA-E490-4B48-B18E-090D036064BA}" type="slidenum">
              <a:rPr lang="fr-FR" smtClean="0"/>
              <a:t>‹N°›</a:t>
            </a:fld>
            <a:endParaRPr lang="fr-FR"/>
          </a:p>
        </p:txBody>
      </p:sp>
    </p:spTree>
    <p:extLst>
      <p:ext uri="{BB962C8B-B14F-4D97-AF65-F5344CB8AC3E}">
        <p14:creationId xmlns:p14="http://schemas.microsoft.com/office/powerpoint/2010/main" val="2893595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ADA381A-3C72-4880-B2A8-2D77788D02F5}" type="datetimeFigureOut">
              <a:rPr lang="fr-FR" smtClean="0"/>
              <a:t>13/12/2020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22FF3EA-E490-4B48-B18E-090D036064BA}" type="slidenum">
              <a:rPr lang="fr-FR" smtClean="0"/>
              <a:t>‹N°›</a:t>
            </a:fld>
            <a:endParaRPr lang="fr-FR"/>
          </a:p>
        </p:txBody>
      </p:sp>
    </p:spTree>
    <p:extLst>
      <p:ext uri="{BB962C8B-B14F-4D97-AF65-F5344CB8AC3E}">
        <p14:creationId xmlns:p14="http://schemas.microsoft.com/office/powerpoint/2010/main" val="2091582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ADA381A-3C72-4880-B2A8-2D77788D02F5}" type="datetimeFigureOut">
              <a:rPr lang="fr-FR" smtClean="0"/>
              <a:t>13/12/2020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2FF3EA-E490-4B48-B18E-090D036064BA}" type="slidenum">
              <a:rPr lang="fr-FR" smtClean="0"/>
              <a:t>‹N°›</a:t>
            </a:fld>
            <a:endParaRPr lang="fr-FR"/>
          </a:p>
        </p:txBody>
      </p:sp>
    </p:spTree>
    <p:extLst>
      <p:ext uri="{BB962C8B-B14F-4D97-AF65-F5344CB8AC3E}">
        <p14:creationId xmlns:p14="http://schemas.microsoft.com/office/powerpoint/2010/main" val="3572921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ADA381A-3C72-4880-B2A8-2D77788D02F5}" type="datetimeFigureOut">
              <a:rPr lang="fr-FR" smtClean="0"/>
              <a:t>13/12/2020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22FF3EA-E490-4B48-B18E-090D036064BA}" type="slidenum">
              <a:rPr lang="fr-FR" smtClean="0"/>
              <a:t>‹N°›</a:t>
            </a:fld>
            <a:endParaRPr lang="fr-FR"/>
          </a:p>
        </p:txBody>
      </p:sp>
    </p:spTree>
    <p:extLst>
      <p:ext uri="{BB962C8B-B14F-4D97-AF65-F5344CB8AC3E}">
        <p14:creationId xmlns:p14="http://schemas.microsoft.com/office/powerpoint/2010/main" val="3329108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DA381A-3C72-4880-B2A8-2D77788D02F5}" type="datetimeFigureOut">
              <a:rPr lang="fr-FR" smtClean="0"/>
              <a:t>13/12/2020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2FF3EA-E490-4B48-B18E-090D036064BA}" type="slidenum">
              <a:rPr lang="fr-FR" smtClean="0"/>
              <a:t>‹N°›</a:t>
            </a:fld>
            <a:endParaRPr lang="fr-FR"/>
          </a:p>
        </p:txBody>
      </p:sp>
    </p:spTree>
    <p:extLst>
      <p:ext uri="{BB962C8B-B14F-4D97-AF65-F5344CB8AC3E}">
        <p14:creationId xmlns:p14="http://schemas.microsoft.com/office/powerpoint/2010/main" val="37139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88E7D3-4506-4D87-BFA6-9A9866C21A2B}" type="datetimeFigureOut">
              <a:rPr lang="fr-FR" smtClean="0">
                <a:solidFill>
                  <a:prstClr val="black">
                    <a:tint val="75000"/>
                  </a:prstClr>
                </a:solidFill>
              </a:rPr>
              <a:pPr/>
              <a:t>13/12/2020</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A16FF3-0B15-4B12-A837-E99270C30A10}"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9034216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1674964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4</a:t>
            </a:r>
            <a:r>
              <a:rPr lang="fr-FR" b="1" dirty="0"/>
              <a:t>. Liste des principaux polymères industriels</a:t>
            </a:r>
            <a:r>
              <a:rPr lang="fr-FR" dirty="0"/>
              <a:t/>
            </a:r>
            <a:br>
              <a:rPr lang="fr-FR" dirty="0"/>
            </a:br>
            <a:endParaRPr lang="fr-FR" dirty="0"/>
          </a:p>
        </p:txBody>
      </p:sp>
      <p:sp>
        <p:nvSpPr>
          <p:cNvPr id="3" name="Espace réservé du contenu 2"/>
          <p:cNvSpPr>
            <a:spLocks noGrp="1"/>
          </p:cNvSpPr>
          <p:nvPr>
            <p:ph idx="1"/>
          </p:nvPr>
        </p:nvSpPr>
        <p:spPr/>
        <p:txBody>
          <a:bodyPr>
            <a:normAutofit fontScale="92500"/>
          </a:bodyPr>
          <a:lstStyle/>
          <a:p>
            <a:r>
              <a:rPr lang="fr-FR" b="1" dirty="0"/>
              <a:t>1. Polymères thermoplastiques.</a:t>
            </a:r>
            <a:r>
              <a:rPr lang="fr-FR" dirty="0"/>
              <a:t> E = 0.1 à 4 </a:t>
            </a:r>
            <a:r>
              <a:rPr lang="fr-FR" dirty="0" err="1"/>
              <a:t>GPa</a:t>
            </a:r>
            <a:r>
              <a:rPr lang="fr-FR" dirty="0"/>
              <a:t> - R = 5 à 80 </a:t>
            </a:r>
            <a:r>
              <a:rPr lang="fr-FR" dirty="0" err="1"/>
              <a:t>MPa</a:t>
            </a:r>
            <a:endParaRPr lang="fr-FR" dirty="0"/>
          </a:p>
          <a:p>
            <a:r>
              <a:rPr lang="fr-FR" dirty="0"/>
              <a:t>Polymères linéaires très nombreux. Ils possèdent 3 états physiques suivant la température : solide, </a:t>
            </a:r>
            <a:r>
              <a:rPr lang="fr-FR" dirty="0" err="1"/>
              <a:t>caoutchoutique</a:t>
            </a:r>
            <a:r>
              <a:rPr lang="fr-FR" dirty="0"/>
              <a:t> et liquide.</a:t>
            </a:r>
          </a:p>
          <a:p>
            <a:r>
              <a:rPr lang="fr-FR" dirty="0"/>
              <a:t>Ils sont mis en forme par de nombreux procédés d'injection ou d'extrusion à chaud.</a:t>
            </a:r>
          </a:p>
          <a:p>
            <a:r>
              <a:rPr lang="fr-FR" dirty="0"/>
              <a:t>Possibilités de variation des propriétés par cristallisation partielle ou formation de copolymères. Il existe quelques rares alliages de polymères thermoplastiques (ABS).</a:t>
            </a:r>
          </a:p>
          <a:p>
            <a:endParaRPr lang="fr-FR" dirty="0"/>
          </a:p>
        </p:txBody>
      </p:sp>
    </p:spTree>
    <p:extLst>
      <p:ext uri="{BB962C8B-B14F-4D97-AF65-F5344CB8AC3E}">
        <p14:creationId xmlns:p14="http://schemas.microsoft.com/office/powerpoint/2010/main" val="3312204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548680"/>
            <a:ext cx="8229600" cy="6048672"/>
          </a:xfrm>
        </p:spPr>
        <p:txBody>
          <a:bodyPr>
            <a:noAutofit/>
          </a:bodyPr>
          <a:lstStyle/>
          <a:p>
            <a:r>
              <a:rPr lang="fr-FR" sz="1800" b="1" dirty="0"/>
              <a:t>1. Polymères thermoplastiques.</a:t>
            </a:r>
            <a:r>
              <a:rPr lang="fr-FR" sz="1800" dirty="0"/>
              <a:t> E = 0.1 à 4 </a:t>
            </a:r>
            <a:r>
              <a:rPr lang="fr-FR" sz="1800" dirty="0" err="1"/>
              <a:t>GPa</a:t>
            </a:r>
            <a:r>
              <a:rPr lang="fr-FR" sz="1800" dirty="0"/>
              <a:t> - R = 5 à 80 </a:t>
            </a:r>
            <a:r>
              <a:rPr lang="fr-FR" sz="1800" dirty="0" err="1"/>
              <a:t>MPa</a:t>
            </a:r>
            <a:endParaRPr lang="fr-FR" sz="1800" dirty="0"/>
          </a:p>
          <a:p>
            <a:r>
              <a:rPr lang="fr-FR" sz="1800" dirty="0"/>
              <a:t>Polymères linéaires très nombreux. Ils possèdent 3 états physiques suivant la température : solide, </a:t>
            </a:r>
            <a:r>
              <a:rPr lang="fr-FR" sz="1800" dirty="0" err="1"/>
              <a:t>caoutchoutique</a:t>
            </a:r>
            <a:r>
              <a:rPr lang="fr-FR" sz="1800" dirty="0"/>
              <a:t> et liquide.</a:t>
            </a:r>
          </a:p>
          <a:p>
            <a:r>
              <a:rPr lang="fr-FR" sz="1800" dirty="0"/>
              <a:t>Ils sont mis en forme par de nombreux procédés d'injection ou d'extrusion à chaud.</a:t>
            </a:r>
          </a:p>
          <a:p>
            <a:r>
              <a:rPr lang="fr-FR" sz="1800" dirty="0"/>
              <a:t>Possibilités de variation des propriétés par cristallisation partielle ou formation de copolymères. Il existe quelques rares alliages de polymères thermoplastiques (ABS).</a:t>
            </a:r>
          </a:p>
          <a:p>
            <a:pPr lvl="0"/>
            <a:r>
              <a:rPr lang="fr-FR" sz="1800" dirty="0"/>
              <a:t>Polyoléfines :Polyéthylène/Polypropylène. PE PP</a:t>
            </a:r>
          </a:p>
          <a:p>
            <a:r>
              <a:rPr lang="fr-FR" sz="1800" dirty="0"/>
              <a:t>Très répandus. Les plus abondants. Peu chers. Faible résistance mécanique. Très déformables. Grande inertie chimique. Non </a:t>
            </a:r>
            <a:r>
              <a:rPr lang="fr-FR" sz="1800" dirty="0" err="1"/>
              <a:t>collables</a:t>
            </a:r>
            <a:r>
              <a:rPr lang="fr-FR" sz="1800" dirty="0"/>
              <a:t>. Récipients. Films. Pièces antichocs. Automobile.</a:t>
            </a:r>
          </a:p>
          <a:p>
            <a:pPr lvl="0"/>
            <a:r>
              <a:rPr lang="fr-FR" sz="1800" dirty="0" err="1"/>
              <a:t>Polystyrèniques</a:t>
            </a:r>
            <a:r>
              <a:rPr lang="fr-FR" sz="1800" dirty="0"/>
              <a:t>. PS</a:t>
            </a:r>
          </a:p>
          <a:p>
            <a:r>
              <a:rPr lang="fr-FR" sz="1800" dirty="0"/>
              <a:t>Excellentes performances de moulage. Résistance mécanique moyenne. Cassants. Sensibilité à de nombreux produits chimiques. Transparence possible. Petits objets de formes complexes.</a:t>
            </a:r>
          </a:p>
          <a:p>
            <a:pPr lvl="0"/>
            <a:r>
              <a:rPr lang="fr-FR" sz="1800" dirty="0"/>
              <a:t>Polychlorure de vinyle. PVC</a:t>
            </a:r>
          </a:p>
          <a:p>
            <a:pPr marL="0" indent="0">
              <a:buNone/>
            </a:pPr>
            <a:r>
              <a:rPr lang="fr-FR" sz="1800" dirty="0"/>
              <a:t>       L'un </a:t>
            </a:r>
            <a:r>
              <a:rPr lang="fr-FR" sz="1800" dirty="0"/>
              <a:t>des plus anciens. Très grande variété de performances mécaniques. Très bon marché. Mise en forme très facile. Contenu en chlore gênant pour l'environnement. Câbles électriques. Flacons et récipients. Tuyauteries. Bâtiment.</a:t>
            </a:r>
          </a:p>
          <a:p>
            <a:endParaRPr lang="fr-FR" sz="1800" dirty="0"/>
          </a:p>
        </p:txBody>
      </p:sp>
    </p:spTree>
    <p:extLst>
      <p:ext uri="{BB962C8B-B14F-4D97-AF65-F5344CB8AC3E}">
        <p14:creationId xmlns:p14="http://schemas.microsoft.com/office/powerpoint/2010/main" val="167485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332656"/>
            <a:ext cx="8229600" cy="6264696"/>
          </a:xfrm>
        </p:spPr>
        <p:txBody>
          <a:bodyPr>
            <a:noAutofit/>
          </a:bodyPr>
          <a:lstStyle/>
          <a:p>
            <a:pPr lvl="0"/>
            <a:r>
              <a:rPr lang="fr-FR" sz="2000" dirty="0"/>
              <a:t>Polyamides. </a:t>
            </a:r>
            <a:r>
              <a:rPr lang="fr-FR" sz="2000" dirty="0"/>
              <a:t>PA. L'une </a:t>
            </a:r>
            <a:r>
              <a:rPr lang="fr-FR" sz="2000" dirty="0"/>
              <a:t>des familles les plus universelles. Performances mécaniques et thermiques </a:t>
            </a:r>
            <a:r>
              <a:rPr lang="fr-FR" sz="2000" dirty="0"/>
              <a:t>élevées. Textiles</a:t>
            </a:r>
            <a:r>
              <a:rPr lang="fr-FR" sz="2000" dirty="0"/>
              <a:t>. Cordages. Pièces automobiles travaillant à températures moyennes. Électroménager.</a:t>
            </a:r>
          </a:p>
          <a:p>
            <a:pPr lvl="0"/>
            <a:r>
              <a:rPr lang="fr-FR" sz="2000" dirty="0"/>
              <a:t>Acrylonitrile-Butadiène-Styrène </a:t>
            </a:r>
            <a:r>
              <a:rPr lang="fr-FR" sz="2000" dirty="0"/>
              <a:t>ABS. Famille </a:t>
            </a:r>
            <a:r>
              <a:rPr lang="fr-FR" sz="2000" dirty="0"/>
              <a:t>de copolymères formant des alliages biphasés. Allient ténacité et </a:t>
            </a:r>
            <a:r>
              <a:rPr lang="fr-FR" sz="2000" dirty="0"/>
              <a:t>résistance. Très </a:t>
            </a:r>
            <a:r>
              <a:rPr lang="fr-FR" sz="2000" dirty="0"/>
              <a:t>grande qualité des surfaces. Électroménager. Appareils portables. Boitiers.</a:t>
            </a:r>
          </a:p>
          <a:p>
            <a:pPr lvl="0"/>
            <a:r>
              <a:rPr lang="fr-FR" sz="2000" dirty="0"/>
              <a:t>Polyesters thermoplastiques ex :</a:t>
            </a:r>
            <a:r>
              <a:rPr lang="fr-FR" sz="2000" dirty="0"/>
              <a:t>PET. Grande </a:t>
            </a:r>
            <a:r>
              <a:rPr lang="fr-FR" sz="2000" dirty="0"/>
              <a:t>facilité de mise en forme. Transparence. Résistance élevée. Bouteilles.</a:t>
            </a:r>
          </a:p>
          <a:p>
            <a:pPr lvl="0"/>
            <a:r>
              <a:rPr lang="fr-FR" sz="2000" dirty="0" err="1"/>
              <a:t>Polyméthyle</a:t>
            </a:r>
            <a:r>
              <a:rPr lang="fr-FR" sz="2000" dirty="0"/>
              <a:t> </a:t>
            </a:r>
            <a:r>
              <a:rPr lang="fr-FR" sz="2000" dirty="0" err="1"/>
              <a:t>métacrylate</a:t>
            </a:r>
            <a:r>
              <a:rPr lang="fr-FR" sz="2000" dirty="0"/>
              <a:t> </a:t>
            </a:r>
            <a:r>
              <a:rPr lang="fr-FR" sz="2000" dirty="0"/>
              <a:t>PMMA. Produits </a:t>
            </a:r>
            <a:r>
              <a:rPr lang="fr-FR" sz="2000" dirty="0"/>
              <a:t>transparents faciles à former (Plexiglass). Rigides et cassants.</a:t>
            </a:r>
          </a:p>
          <a:p>
            <a:pPr lvl="0"/>
            <a:r>
              <a:rPr lang="fr-FR" sz="2000" dirty="0"/>
              <a:t>Polycarbonates </a:t>
            </a:r>
            <a:r>
              <a:rPr lang="fr-FR" sz="2000" dirty="0"/>
              <a:t>PC. Produits </a:t>
            </a:r>
            <a:r>
              <a:rPr lang="fr-FR" sz="2000" dirty="0"/>
              <a:t>transparents de haute qualité. Rigides mais résistants aux chocs. Visières. Boitiers.</a:t>
            </a:r>
          </a:p>
          <a:p>
            <a:pPr lvl="0"/>
            <a:r>
              <a:rPr lang="fr-FR" sz="2000" dirty="0"/>
              <a:t>Polyéthers </a:t>
            </a:r>
            <a:r>
              <a:rPr lang="fr-FR" sz="2000" dirty="0"/>
              <a:t>PEEK. Polymères </a:t>
            </a:r>
            <a:r>
              <a:rPr lang="fr-FR" sz="2000" dirty="0"/>
              <a:t>avancés de hautes performances mécaniques et thermiques. Mécanique.</a:t>
            </a:r>
          </a:p>
          <a:p>
            <a:pPr lvl="0"/>
            <a:r>
              <a:rPr lang="fr-FR" sz="2000" dirty="0" err="1"/>
              <a:t>Polyfluorocarbones</a:t>
            </a:r>
            <a:r>
              <a:rPr lang="fr-FR" sz="2000" dirty="0"/>
              <a:t> </a:t>
            </a:r>
            <a:r>
              <a:rPr lang="fr-FR" sz="2000" dirty="0"/>
              <a:t>PTFE. Polymères </a:t>
            </a:r>
            <a:r>
              <a:rPr lang="fr-FR" sz="2000" dirty="0"/>
              <a:t>d'inertie chimique et thermique exceptionnelles. Faible résistance mécanique.</a:t>
            </a:r>
          </a:p>
          <a:p>
            <a:r>
              <a:rPr lang="fr-FR" sz="2000" dirty="0"/>
              <a:t>Revêtements d'appareils culinaires. Chimie. Isolants électriques. Tuyauteries.</a:t>
            </a:r>
          </a:p>
          <a:p>
            <a:endParaRPr lang="fr-FR" sz="2000" dirty="0"/>
          </a:p>
        </p:txBody>
      </p:sp>
    </p:spTree>
    <p:extLst>
      <p:ext uri="{BB962C8B-B14F-4D97-AF65-F5344CB8AC3E}">
        <p14:creationId xmlns:p14="http://schemas.microsoft.com/office/powerpoint/2010/main" val="1127977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2</a:t>
            </a:r>
            <a:r>
              <a:rPr lang="fr-FR" b="1" dirty="0"/>
              <a:t>. Polymères thermodurcissables.</a:t>
            </a:r>
            <a:r>
              <a:rPr lang="fr-FR" dirty="0"/>
              <a:t> E = 1 à 10 </a:t>
            </a:r>
            <a:r>
              <a:rPr lang="fr-FR" dirty="0" err="1"/>
              <a:t>GPa</a:t>
            </a:r>
            <a:r>
              <a:rPr lang="fr-FR" dirty="0"/>
              <a:t> - R = 15 à 140 </a:t>
            </a:r>
            <a:r>
              <a:rPr lang="fr-FR" dirty="0" err="1"/>
              <a:t>MPa</a:t>
            </a:r>
            <a:r>
              <a:rPr lang="fr-FR" dirty="0"/>
              <a:t> </a:t>
            </a:r>
            <a:br>
              <a:rPr lang="fr-FR" dirty="0"/>
            </a:b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a:t>Polymères réticulés (résines). Ils ne possèdent pas d'état liquide.</a:t>
            </a:r>
          </a:p>
          <a:p>
            <a:r>
              <a:rPr lang="fr-FR" dirty="0"/>
              <a:t>Ils sont mis en forme par polymérisation définitive.</a:t>
            </a:r>
          </a:p>
          <a:p>
            <a:r>
              <a:rPr lang="fr-FR" dirty="0"/>
              <a:t>Grandes possibilité de mélanges permettant l'élaboration de matériaux composites.</a:t>
            </a:r>
          </a:p>
          <a:p>
            <a:pPr lvl="0"/>
            <a:r>
              <a:rPr lang="fr-FR" dirty="0"/>
              <a:t>Phénoliques. Aminoplastes</a:t>
            </a:r>
          </a:p>
          <a:p>
            <a:r>
              <a:rPr lang="fr-FR" dirty="0"/>
              <a:t>Anciens. Grande résistance chimique et surtout thermique. Peu chers. Rigides et cassants.</a:t>
            </a:r>
          </a:p>
          <a:p>
            <a:r>
              <a:rPr lang="fr-FR" dirty="0"/>
              <a:t>Placage de meubles en stratifiés. Carrosseries de poids lourds. Matériel électrique.</a:t>
            </a:r>
          </a:p>
          <a:p>
            <a:endParaRPr lang="fr-FR" dirty="0"/>
          </a:p>
        </p:txBody>
      </p:sp>
    </p:spTree>
    <p:extLst>
      <p:ext uri="{BB962C8B-B14F-4D97-AF65-F5344CB8AC3E}">
        <p14:creationId xmlns:p14="http://schemas.microsoft.com/office/powerpoint/2010/main" val="3320700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620688"/>
            <a:ext cx="8229600" cy="5904656"/>
          </a:xfrm>
        </p:spPr>
        <p:txBody>
          <a:bodyPr>
            <a:noAutofit/>
          </a:bodyPr>
          <a:lstStyle/>
          <a:p>
            <a:pPr lvl="0"/>
            <a:r>
              <a:rPr lang="fr-FR" sz="2400" dirty="0"/>
              <a:t>Polyesters </a:t>
            </a:r>
            <a:r>
              <a:rPr lang="fr-FR" sz="2400" dirty="0"/>
              <a:t>insaturés. Très </a:t>
            </a:r>
            <a:r>
              <a:rPr lang="fr-FR" sz="2400" dirty="0"/>
              <a:t>vaste famille de produits aux performances moyennes à élevées. Très </a:t>
            </a:r>
            <a:r>
              <a:rPr lang="fr-FR" sz="2400" dirty="0"/>
              <a:t>utilisés. Construction </a:t>
            </a:r>
            <a:r>
              <a:rPr lang="fr-FR" sz="2400" dirty="0"/>
              <a:t>navale de plaisance. Coques. Composites de gamme moyenne.</a:t>
            </a:r>
          </a:p>
          <a:p>
            <a:pPr lvl="0"/>
            <a:r>
              <a:rPr lang="fr-FR" sz="2400" dirty="0"/>
              <a:t>Epoxydes. Produits </a:t>
            </a:r>
            <a:r>
              <a:rPr lang="fr-FR" sz="2400" dirty="0"/>
              <a:t>de hautes performances mécaniques et thermiques. </a:t>
            </a:r>
            <a:r>
              <a:rPr lang="fr-FR" sz="2400" dirty="0"/>
              <a:t>Chers. Circuits </a:t>
            </a:r>
            <a:r>
              <a:rPr lang="fr-FR" sz="2400" dirty="0"/>
              <a:t>imprimés. Pièces composites de hautes performances. Colles structurales.</a:t>
            </a:r>
          </a:p>
          <a:p>
            <a:pPr lvl="0"/>
            <a:r>
              <a:rPr lang="fr-FR" sz="2400" dirty="0"/>
              <a:t>Polyuréthannes. Rigides</a:t>
            </a:r>
            <a:r>
              <a:rPr lang="fr-FR" sz="2400" dirty="0"/>
              <a:t>. Bonne résistance thermique. Spécialisés dans les produits cellulaires (mousses).</a:t>
            </a:r>
          </a:p>
          <a:p>
            <a:pPr lvl="0"/>
            <a:r>
              <a:rPr lang="fr-FR" sz="2400" dirty="0"/>
              <a:t>Silicones. Très </a:t>
            </a:r>
            <a:r>
              <a:rPr lang="fr-FR" sz="2400" dirty="0"/>
              <a:t>grande inertie chimique et thermique. Faibles résistance </a:t>
            </a:r>
            <a:r>
              <a:rPr lang="fr-FR" sz="2400" dirty="0"/>
              <a:t>mécanique. Pièces </a:t>
            </a:r>
            <a:r>
              <a:rPr lang="fr-FR" sz="2400" dirty="0"/>
              <a:t>souples en chimie, en chirurgie. Moules de fonderie à basse température. Radômes.</a:t>
            </a:r>
          </a:p>
          <a:p>
            <a:pPr lvl="0"/>
            <a:r>
              <a:rPr lang="fr-FR" sz="2400" dirty="0" err="1"/>
              <a:t>Polyimides</a:t>
            </a:r>
            <a:r>
              <a:rPr lang="fr-FR" sz="2400" dirty="0"/>
              <a:t>. Polymères </a:t>
            </a:r>
            <a:r>
              <a:rPr lang="fr-FR" sz="2400" dirty="0"/>
              <a:t>de haute résistance spécialisés pour le travail à chaud (300°C</a:t>
            </a:r>
            <a:r>
              <a:rPr lang="fr-FR" sz="2400" dirty="0"/>
              <a:t>). Difficiles </a:t>
            </a:r>
            <a:r>
              <a:rPr lang="fr-FR" sz="2400" dirty="0"/>
              <a:t>à mettre en œuvre. Chers. Aéronautique. Structures de moteurs et de missiles.</a:t>
            </a:r>
          </a:p>
          <a:p>
            <a:endParaRPr lang="fr-FR" sz="2400" dirty="0"/>
          </a:p>
        </p:txBody>
      </p:sp>
    </p:spTree>
    <p:extLst>
      <p:ext uri="{BB962C8B-B14F-4D97-AF65-F5344CB8AC3E}">
        <p14:creationId xmlns:p14="http://schemas.microsoft.com/office/powerpoint/2010/main" val="3184965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3</a:t>
            </a:r>
            <a:r>
              <a:rPr lang="fr-FR" b="1" dirty="0"/>
              <a:t>. Elastomères</a:t>
            </a:r>
            <a:r>
              <a:rPr lang="fr-FR" dirty="0"/>
              <a:t> E = quelques </a:t>
            </a:r>
            <a:r>
              <a:rPr lang="fr-FR" dirty="0" err="1"/>
              <a:t>Mpa</a:t>
            </a:r>
            <a:r>
              <a:rPr lang="fr-FR" dirty="0"/>
              <a:t> - A% de 500 à 1000% </a:t>
            </a:r>
            <a:br>
              <a:rPr lang="fr-FR" dirty="0"/>
            </a:br>
            <a:endParaRPr lang="fr-FR" dirty="0"/>
          </a:p>
        </p:txBody>
      </p:sp>
      <p:sp>
        <p:nvSpPr>
          <p:cNvPr id="3" name="Espace réservé du contenu 2"/>
          <p:cNvSpPr>
            <a:spLocks noGrp="1"/>
          </p:cNvSpPr>
          <p:nvPr>
            <p:ph idx="1"/>
          </p:nvPr>
        </p:nvSpPr>
        <p:spPr/>
        <p:txBody>
          <a:bodyPr/>
          <a:lstStyle/>
          <a:p>
            <a:r>
              <a:rPr lang="fr-FR" dirty="0"/>
              <a:t>Polymères spéciaux utilisés pour leur comportement élastique particulier.</a:t>
            </a:r>
          </a:p>
          <a:p>
            <a:r>
              <a:rPr lang="fr-FR" dirty="0"/>
              <a:t>Les élastomères peuvent être des thermoplastiques ou des thermodurcissables.</a:t>
            </a:r>
          </a:p>
          <a:p>
            <a:r>
              <a:rPr lang="fr-FR" dirty="0"/>
              <a:t>Ils sont constitués de très longues chaînes faiblement réticulées (1 pontage / 1000 atomes).</a:t>
            </a:r>
          </a:p>
          <a:p>
            <a:endParaRPr lang="fr-FR" dirty="0"/>
          </a:p>
        </p:txBody>
      </p:sp>
    </p:spTree>
    <p:extLst>
      <p:ext uri="{BB962C8B-B14F-4D97-AF65-F5344CB8AC3E}">
        <p14:creationId xmlns:p14="http://schemas.microsoft.com/office/powerpoint/2010/main" val="36126146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sz="3100" b="1" dirty="0"/>
              <a:t>Remarque </a:t>
            </a:r>
            <a:r>
              <a:rPr lang="fr-FR" sz="3100" b="1" dirty="0"/>
              <a:t>: Comparaison entre les thermoplastiques et les thermodurcissables</a:t>
            </a:r>
            <a:r>
              <a:rPr lang="fr-FR" sz="3100" dirty="0"/>
              <a:t/>
            </a:r>
            <a:br>
              <a:rPr lang="fr-FR" sz="3100" dirty="0"/>
            </a:br>
            <a:endParaRPr lang="fr-FR" sz="3100" dirty="0"/>
          </a:p>
        </p:txBody>
      </p:sp>
      <p:sp>
        <p:nvSpPr>
          <p:cNvPr id="3" name="Espace réservé du contenu 2"/>
          <p:cNvSpPr>
            <a:spLocks noGrp="1"/>
          </p:cNvSpPr>
          <p:nvPr>
            <p:ph idx="1"/>
          </p:nvPr>
        </p:nvSpPr>
        <p:spPr/>
        <p:txBody>
          <a:bodyPr/>
          <a:lstStyle/>
          <a:p>
            <a:r>
              <a:rPr lang="fr-FR" dirty="0"/>
              <a:t>Les deux grandes familles de polymères se distinguent nettement en termes de propriétés mécaniques. Les thermodurcissables sont liés par moins de liaisons faibles que les thermoplastiques.</a:t>
            </a:r>
          </a:p>
          <a:p>
            <a:r>
              <a:rPr lang="fr-FR" dirty="0"/>
              <a:t>Aussi la résistance et la rigidité de ces matériaux seront plus élevées, comme on peut le voir sur les diagrammes ci-dessous.</a:t>
            </a:r>
          </a:p>
          <a:p>
            <a:endParaRPr lang="fr-FR" dirty="0"/>
          </a:p>
        </p:txBody>
      </p:sp>
    </p:spTree>
    <p:extLst>
      <p:ext uri="{BB962C8B-B14F-4D97-AF65-F5344CB8AC3E}">
        <p14:creationId xmlns:p14="http://schemas.microsoft.com/office/powerpoint/2010/main" val="3035064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07568" y="5517232"/>
            <a:ext cx="8229600" cy="1143000"/>
          </a:xfrm>
        </p:spPr>
        <p:txBody>
          <a:bodyPr>
            <a:normAutofit fontScale="90000"/>
          </a:bodyPr>
          <a:lstStyle/>
          <a:p>
            <a:r>
              <a:rPr lang="fr-FR" sz="2700" dirty="0"/>
              <a:t>Comparaison entre les thermoplastiques et les thermodurcissables </a:t>
            </a:r>
            <a:r>
              <a:rPr lang="fr-FR" dirty="0"/>
              <a:t>| </a:t>
            </a:r>
          </a:p>
        </p:txBody>
      </p:sp>
      <p:pic>
        <p:nvPicPr>
          <p:cNvPr id="4" name="Espace réservé du contenu 3" descr="Deux comparaisons sont effectuées, tout d'abord, le module d'élasticité en tension (en Gpa) : les polymères termoplastiques sont à 4 GPa, tandis que les polymères termodurcissable sont à 10 GPa. Ensuite, la résistance en traction (en Mpa) : les polymères termoplastiques sont à 50 MPa tandis que les polymères termodurcissable sont à 125 Mpa."/>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17773" y="476251"/>
            <a:ext cx="5378680" cy="4525963"/>
          </a:xfrm>
          <a:prstGeom prst="rect">
            <a:avLst/>
          </a:prstGeom>
          <a:noFill/>
          <a:ln>
            <a:noFill/>
          </a:ln>
        </p:spPr>
      </p:pic>
    </p:spTree>
    <p:extLst>
      <p:ext uri="{BB962C8B-B14F-4D97-AF65-F5344CB8AC3E}">
        <p14:creationId xmlns:p14="http://schemas.microsoft.com/office/powerpoint/2010/main" val="3329030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476673"/>
            <a:ext cx="8229600" cy="5649491"/>
          </a:xfrm>
        </p:spPr>
        <p:txBody>
          <a:bodyPr>
            <a:normAutofit fontScale="85000" lnSpcReduction="10000"/>
          </a:bodyPr>
          <a:lstStyle/>
          <a:p>
            <a:pPr lvl="0"/>
            <a:r>
              <a:rPr lang="fr-FR" dirty="0"/>
              <a:t>Caoutchouc naturel : Latex</a:t>
            </a:r>
          </a:p>
          <a:p>
            <a:pPr marL="0" indent="0">
              <a:buNone/>
            </a:pPr>
            <a:r>
              <a:rPr lang="fr-FR" dirty="0"/>
              <a:t>Encore 25% des élastomères du fait des très bonnes propriétés mécaniques et chimiques.</a:t>
            </a:r>
          </a:p>
          <a:p>
            <a:pPr lvl="0"/>
            <a:r>
              <a:rPr lang="fr-FR" dirty="0"/>
              <a:t>Polybutadiène – Butadiène - Styrène.</a:t>
            </a:r>
          </a:p>
          <a:p>
            <a:pPr marL="0" indent="0">
              <a:buNone/>
            </a:pPr>
            <a:r>
              <a:rPr lang="fr-FR" dirty="0"/>
              <a:t>Elastomères industriels très répandus (pneumatiques).</a:t>
            </a:r>
          </a:p>
          <a:p>
            <a:pPr lvl="0"/>
            <a:r>
              <a:rPr lang="fr-FR" dirty="0" err="1"/>
              <a:t>Polychloroprène</a:t>
            </a:r>
            <a:r>
              <a:rPr lang="fr-FR" dirty="0"/>
              <a:t>(néoprène).</a:t>
            </a:r>
          </a:p>
          <a:p>
            <a:pPr marL="0" indent="0">
              <a:buNone/>
            </a:pPr>
            <a:r>
              <a:rPr lang="fr-FR" dirty="0"/>
              <a:t>Elastomères employés pour les gainages de câbles électriques.</a:t>
            </a:r>
          </a:p>
          <a:p>
            <a:pPr lvl="0"/>
            <a:r>
              <a:rPr lang="fr-FR" dirty="0"/>
              <a:t>Acrylonitrile-butadiène.</a:t>
            </a:r>
          </a:p>
          <a:p>
            <a:pPr marL="0" indent="0">
              <a:buNone/>
            </a:pPr>
            <a:r>
              <a:rPr lang="fr-FR" dirty="0"/>
              <a:t>Elastomères de haute résistance chimique et thermique</a:t>
            </a:r>
          </a:p>
          <a:p>
            <a:pPr lvl="0"/>
            <a:r>
              <a:rPr lang="fr-FR" dirty="0"/>
              <a:t>Caoutchoucs Silicones.</a:t>
            </a:r>
          </a:p>
          <a:p>
            <a:pPr marL="0" indent="0">
              <a:buNone/>
            </a:pPr>
            <a:r>
              <a:rPr lang="fr-FR" dirty="0"/>
              <a:t>Résistance chimique et thermique exceptionnelle. Chers. Tuyauteries.</a:t>
            </a:r>
          </a:p>
          <a:p>
            <a:endParaRPr lang="fr-FR" dirty="0"/>
          </a:p>
        </p:txBody>
      </p:sp>
    </p:spTree>
    <p:extLst>
      <p:ext uri="{BB962C8B-B14F-4D97-AF65-F5344CB8AC3E}">
        <p14:creationId xmlns:p14="http://schemas.microsoft.com/office/powerpoint/2010/main" val="3059336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07568" y="404665"/>
            <a:ext cx="7772400" cy="1470025"/>
          </a:xfrm>
        </p:spPr>
        <p:txBody>
          <a:bodyPr/>
          <a:lstStyle/>
          <a:p>
            <a:r>
              <a:rPr lang="fr-FR" b="1" dirty="0"/>
              <a:t>Les grands polymères industriels</a:t>
            </a:r>
            <a:r>
              <a:rPr lang="fr-FR" dirty="0"/>
              <a:t/>
            </a:r>
            <a:br>
              <a:rPr lang="fr-FR" dirty="0"/>
            </a:br>
            <a:endParaRPr lang="fr-FR" dirty="0"/>
          </a:p>
        </p:txBody>
      </p:sp>
      <p:sp>
        <p:nvSpPr>
          <p:cNvPr id="3" name="Sous-titre 2"/>
          <p:cNvSpPr>
            <a:spLocks noGrp="1"/>
          </p:cNvSpPr>
          <p:nvPr>
            <p:ph type="subTitle" idx="1"/>
          </p:nvPr>
        </p:nvSpPr>
        <p:spPr>
          <a:xfrm>
            <a:off x="2895600" y="1556792"/>
            <a:ext cx="6400800" cy="4464496"/>
          </a:xfrm>
        </p:spPr>
        <p:txBody>
          <a:bodyPr>
            <a:normAutofit fontScale="62500" lnSpcReduction="20000"/>
          </a:bodyPr>
          <a:lstStyle/>
          <a:p>
            <a:r>
              <a:rPr lang="fr-FR" dirty="0"/>
              <a:t>Les matériaux polymères organiques ont cent cinquante ans environ.</a:t>
            </a:r>
          </a:p>
          <a:p>
            <a:r>
              <a:rPr lang="fr-FR" dirty="0"/>
              <a:t>Le 19ème siècle a vu la maîtrise de la polymérisation et c'est l'électrotechnique naissante qui a dopé la mise au point des premiers grands polymères (polychlorure de vinyle, nitrate et acétate de cellulose, résines phénoliques) et favorisé leurs premières applications (matériaux isolants).</a:t>
            </a:r>
          </a:p>
          <a:p>
            <a:r>
              <a:rPr lang="fr-FR" dirty="0"/>
              <a:t>A la fin du deuxième conflit mondial, l'industrie pétrolière produit des carburants en immenses quantités et raffine le pétrole à tour de bras.</a:t>
            </a:r>
          </a:p>
          <a:p>
            <a:r>
              <a:rPr lang="fr-FR" dirty="0"/>
              <a:t>Elle oriente alors pour très longtemps la production des polymères vers des procédés pétrochimiques qui ont comme avantage de consommer le naphta, principal sous-produit du raffinage. On voit alors apparaître les polyoléfines, qui constituent toujours les polymères industriels les plus consommés.</a:t>
            </a:r>
          </a:p>
          <a:p>
            <a:endParaRPr lang="fr-FR" dirty="0"/>
          </a:p>
        </p:txBody>
      </p:sp>
    </p:spTree>
    <p:extLst>
      <p:ext uri="{BB962C8B-B14F-4D97-AF65-F5344CB8AC3E}">
        <p14:creationId xmlns:p14="http://schemas.microsoft.com/office/powerpoint/2010/main" val="1561642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476672"/>
            <a:ext cx="8229600" cy="5832648"/>
          </a:xfrm>
        </p:spPr>
        <p:txBody>
          <a:bodyPr>
            <a:normAutofit fontScale="62500" lnSpcReduction="20000"/>
          </a:bodyPr>
          <a:lstStyle/>
          <a:p>
            <a:r>
              <a:rPr lang="fr-FR" dirty="0"/>
              <a:t>Depuis, l'industrie pétrochimique a inventé de très nombreuses molécules polymérisables, et mis au point les copolymères (mélanges de monomères différents liés le long de la même chaîne polymère, ou branchés sous forme de ramifications), qui permettent de moduler à l'infini les propriétés mécaniques et physiques des matières plastiques. </a:t>
            </a:r>
          </a:p>
          <a:p>
            <a:r>
              <a:rPr lang="fr-FR" dirty="0"/>
              <a:t>Elle a amélioré le comportement thermomécanique par adjonction de renforts (polymères armés) et développé les très nombreuses technologies de la plasturgie (mise en forme).</a:t>
            </a:r>
          </a:p>
          <a:p>
            <a:r>
              <a:rPr lang="fr-FR" dirty="0"/>
              <a:t>Malgré les crises économiques mondiales, ces matériaux sont en croissance constante depuis 40. On en fabrique par an environ 140 millions de tonnes.</a:t>
            </a:r>
          </a:p>
          <a:p>
            <a:r>
              <a:rPr lang="fr-FR" dirty="0"/>
              <a:t>Les polymères accompagnent l'homme dans sa vie de tous les jours, dans l'industrie, la médecine, l'aérospatial. On ne saurait s'en passer...</a:t>
            </a:r>
          </a:p>
          <a:p>
            <a:r>
              <a:rPr lang="fr-FR" dirty="0"/>
              <a:t>Mais ils posent également des problèmes sérieux et urgents :</a:t>
            </a:r>
          </a:p>
          <a:p>
            <a:pPr lvl="0"/>
            <a:r>
              <a:rPr lang="fr-FR" dirty="0"/>
              <a:t>le pétrole est en déclin. Il faut réinventer et retrouver des techniques différentes d'élaboration.</a:t>
            </a:r>
          </a:p>
          <a:p>
            <a:pPr lvl="0"/>
            <a:r>
              <a:rPr lang="fr-FR" dirty="0"/>
              <a:t>Leur recyclage n'est pas brillant, car difficile. Les filières de récupération et de valorisation sont à revoir et à étendre.</a:t>
            </a:r>
          </a:p>
          <a:p>
            <a:pPr lvl="0"/>
            <a:r>
              <a:rPr lang="fr-FR" dirty="0"/>
              <a:t>Ils sont chers et trop sujets à des situations de monopole.</a:t>
            </a:r>
          </a:p>
          <a:p>
            <a:endParaRPr lang="fr-FR" dirty="0"/>
          </a:p>
        </p:txBody>
      </p:sp>
    </p:spTree>
    <p:extLst>
      <p:ext uri="{BB962C8B-B14F-4D97-AF65-F5344CB8AC3E}">
        <p14:creationId xmlns:p14="http://schemas.microsoft.com/office/powerpoint/2010/main" val="3429864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1</a:t>
            </a:r>
            <a:r>
              <a:rPr lang="fr-FR" b="1" dirty="0"/>
              <a:t>. Élaboration des quatre plus importants polymères industriels</a:t>
            </a:r>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r>
              <a:rPr lang="fr-FR" dirty="0"/>
              <a:t>A partir du pétrole brut, après son raffinage et l'extraction des coupes légères fournissant les carburants, on récupère le naphta et les bitumes.</a:t>
            </a:r>
          </a:p>
          <a:p>
            <a:r>
              <a:rPr lang="fr-FR" dirty="0"/>
              <a:t>Le naphta est transformé essentiellement en éthylène, en propylène et en benzène par vapocraquage, et ce sont ces gaz qui sont à l'origine de la polymérisation des quatre grandes familles de polymères suivants :</a:t>
            </a:r>
          </a:p>
          <a:p>
            <a:endParaRPr lang="fr-FR" dirty="0"/>
          </a:p>
        </p:txBody>
      </p:sp>
    </p:spTree>
    <p:extLst>
      <p:ext uri="{BB962C8B-B14F-4D97-AF65-F5344CB8AC3E}">
        <p14:creationId xmlns:p14="http://schemas.microsoft.com/office/powerpoint/2010/main" val="2902575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63552" y="5229200"/>
            <a:ext cx="8229600" cy="1143000"/>
          </a:xfrm>
        </p:spPr>
        <p:txBody>
          <a:bodyPr>
            <a:normAutofit fontScale="90000"/>
          </a:bodyPr>
          <a:lstStyle/>
          <a:p>
            <a:r>
              <a:rPr lang="fr-FR" dirty="0"/>
              <a:t>Élaboration de </a:t>
            </a:r>
            <a:r>
              <a:rPr lang="fr-FR" dirty="0" err="1"/>
              <a:t>quatres</a:t>
            </a:r>
            <a:r>
              <a:rPr lang="fr-FR" dirty="0"/>
              <a:t> polymères industriels </a:t>
            </a:r>
          </a:p>
        </p:txBody>
      </p:sp>
      <p:pic>
        <p:nvPicPr>
          <p:cNvPr id="4" name="Espace réservé du contenu 3" descr="Le PVC est fabriqué par électrolyse du chlorure de sodium qui donne du dichlore, ce dernier, en réaction avec de l'éthylène, donne du monochlorure de vinyle qui est polymérisé pour donner du PVC. Le polyéthylène est constitué à partir du pétrole brut, ce dernier raffiné donne du Naphta (et du gaz naturel) qui, par vapocraquage avec le gaz naturel, donne de l'éthylène, une fois polymérisé, on btient du polyéthylène. Le Polystyrène est constitué à partir du benzène obtenu lors du vapocraquage du naphta, en réaction avec l'éthylène, ce dernier se tranforme en styrène qui, une fois polymérisé, donne du polystyrène. Le polypropylène est constitué à partir du propylène polymérisé, ce dernier étant obtenu lors du vapocraquage du naphta."/>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27648" y="548681"/>
            <a:ext cx="6408712" cy="4525963"/>
          </a:xfrm>
          <a:prstGeom prst="rect">
            <a:avLst/>
          </a:prstGeom>
          <a:noFill/>
          <a:ln>
            <a:noFill/>
          </a:ln>
        </p:spPr>
      </p:pic>
    </p:spTree>
    <p:extLst>
      <p:ext uri="{BB962C8B-B14F-4D97-AF65-F5344CB8AC3E}">
        <p14:creationId xmlns:p14="http://schemas.microsoft.com/office/powerpoint/2010/main" val="3002238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2</a:t>
            </a:r>
            <a:r>
              <a:rPr lang="fr-FR" b="1" dirty="0"/>
              <a:t>. Domaines d'application des polymères</a:t>
            </a:r>
            <a:r>
              <a:rPr lang="fr-FR" dirty="0"/>
              <a:t/>
            </a:r>
            <a:br>
              <a:rPr lang="fr-FR" dirty="0"/>
            </a:br>
            <a:endParaRPr lang="fr-FR" dirty="0"/>
          </a:p>
        </p:txBody>
      </p:sp>
      <p:pic>
        <p:nvPicPr>
          <p:cNvPr id="4" name="Espace réservé du contenu 3" descr="Les polymères sont utilisés à 40% pour les emballage, à 22% dans le bâtiment, à 14% dans les transports, à 7% Dans l'électricité et à 17% dans d'autres domaine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61779" y="1765524"/>
            <a:ext cx="4824536" cy="3031629"/>
          </a:xfrm>
          <a:prstGeom prst="rect">
            <a:avLst/>
          </a:prstGeom>
          <a:noFill/>
          <a:ln>
            <a:noFill/>
          </a:ln>
        </p:spPr>
      </p:pic>
      <p:sp>
        <p:nvSpPr>
          <p:cNvPr id="5" name="ZoneTexte 4"/>
          <p:cNvSpPr txBox="1"/>
          <p:nvPr/>
        </p:nvSpPr>
        <p:spPr>
          <a:xfrm>
            <a:off x="2653667" y="4797152"/>
            <a:ext cx="6840760" cy="1569660"/>
          </a:xfrm>
          <a:prstGeom prst="rect">
            <a:avLst/>
          </a:prstGeom>
          <a:noFill/>
        </p:spPr>
        <p:txBody>
          <a:bodyPr wrap="square" rtlCol="0">
            <a:spAutoFit/>
          </a:bodyPr>
          <a:lstStyle/>
          <a:p>
            <a:endParaRPr lang="fr-FR" sz="2400" dirty="0">
              <a:solidFill>
                <a:prstClr val="black"/>
              </a:solidFill>
            </a:endParaRPr>
          </a:p>
          <a:p>
            <a:pPr algn="ctr"/>
            <a:r>
              <a:rPr lang="fr-FR" sz="2400" dirty="0">
                <a:solidFill>
                  <a:prstClr val="black"/>
                </a:solidFill>
              </a:rPr>
              <a:t>Répartition </a:t>
            </a:r>
            <a:r>
              <a:rPr lang="fr-FR" sz="2400" dirty="0">
                <a:solidFill>
                  <a:prstClr val="black"/>
                </a:solidFill>
              </a:rPr>
              <a:t>des domaines d'application des </a:t>
            </a:r>
            <a:r>
              <a:rPr lang="fr-FR" sz="2400" dirty="0">
                <a:solidFill>
                  <a:prstClr val="black"/>
                </a:solidFill>
              </a:rPr>
              <a:t>polymères</a:t>
            </a:r>
          </a:p>
          <a:p>
            <a:endParaRPr lang="fr-FR" sz="2400" dirty="0">
              <a:solidFill>
                <a:prstClr val="black"/>
              </a:solidFill>
            </a:endParaRPr>
          </a:p>
        </p:txBody>
      </p:sp>
    </p:spTree>
    <p:extLst>
      <p:ext uri="{BB962C8B-B14F-4D97-AF65-F5344CB8AC3E}">
        <p14:creationId xmlns:p14="http://schemas.microsoft.com/office/powerpoint/2010/main" val="189198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3</a:t>
            </a:r>
            <a:r>
              <a:rPr lang="fr-FR" b="1" dirty="0"/>
              <a:t>. Les trois grandes familles de polymères</a:t>
            </a:r>
            <a:r>
              <a:rPr lang="fr-FR" dirty="0"/>
              <a:t/>
            </a:r>
            <a:br>
              <a:rPr lang="fr-FR" dirty="0"/>
            </a:br>
            <a:endParaRPr lang="fr-FR" dirty="0"/>
          </a:p>
        </p:txBody>
      </p:sp>
      <p:sp>
        <p:nvSpPr>
          <p:cNvPr id="3" name="Espace réservé du contenu 2"/>
          <p:cNvSpPr>
            <a:spLocks noGrp="1"/>
          </p:cNvSpPr>
          <p:nvPr>
            <p:ph idx="1"/>
          </p:nvPr>
        </p:nvSpPr>
        <p:spPr/>
        <p:txBody>
          <a:bodyPr>
            <a:normAutofit fontScale="92500" lnSpcReduction="10000"/>
          </a:bodyPr>
          <a:lstStyle/>
          <a:p>
            <a:pPr lvl="0"/>
            <a:r>
              <a:rPr lang="fr-FR" dirty="0"/>
              <a:t>Les polymères linéaires thermoplastiques.</a:t>
            </a:r>
          </a:p>
          <a:p>
            <a:r>
              <a:rPr lang="fr-FR" dirty="0"/>
              <a:t>85% des polymères. Polymères linéaires très nombreux.</a:t>
            </a:r>
          </a:p>
          <a:p>
            <a:r>
              <a:rPr lang="fr-FR" dirty="0"/>
              <a:t>Ils possèdent 3 états physiques suivant la température : solide, </a:t>
            </a:r>
            <a:r>
              <a:rPr lang="fr-FR" dirty="0" err="1"/>
              <a:t>caoutchoutique</a:t>
            </a:r>
            <a:r>
              <a:rPr lang="fr-FR" dirty="0"/>
              <a:t> et liquide.</a:t>
            </a:r>
          </a:p>
          <a:p>
            <a:r>
              <a:rPr lang="fr-FR" dirty="0"/>
              <a:t>Ils sont mis en forme par de nombreux procédés d'injection ou d'extrusion à chaud.</a:t>
            </a:r>
          </a:p>
          <a:p>
            <a:r>
              <a:rPr lang="fr-FR" dirty="0"/>
              <a:t>Possibilités de variation des propriétés par cristallisation partielle ou formation de copolymères. Il existe quelques rares alliages de polymères thermoplastiques (ABS).</a:t>
            </a:r>
          </a:p>
          <a:p>
            <a:endParaRPr lang="fr-FR" dirty="0"/>
          </a:p>
        </p:txBody>
      </p:sp>
    </p:spTree>
    <p:extLst>
      <p:ext uri="{BB962C8B-B14F-4D97-AF65-F5344CB8AC3E}">
        <p14:creationId xmlns:p14="http://schemas.microsoft.com/office/powerpoint/2010/main" val="2973882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476673"/>
            <a:ext cx="8229600" cy="5649491"/>
          </a:xfrm>
        </p:spPr>
        <p:txBody>
          <a:bodyPr/>
          <a:lstStyle/>
          <a:p>
            <a:pPr lvl="0"/>
            <a:r>
              <a:rPr lang="fr-FR" dirty="0"/>
              <a:t>Les polymères thermodurcissables.</a:t>
            </a:r>
          </a:p>
          <a:p>
            <a:r>
              <a:rPr lang="fr-FR" dirty="0"/>
              <a:t>Polymères réticulés (résines). Ils ne possèdent pas d'état liquide. Non recyclables.</a:t>
            </a:r>
          </a:p>
          <a:p>
            <a:r>
              <a:rPr lang="fr-FR" dirty="0"/>
              <a:t>Ils sont mis en forme par polymérisation définitive.</a:t>
            </a:r>
          </a:p>
          <a:p>
            <a:r>
              <a:rPr lang="fr-FR" dirty="0"/>
              <a:t>Performances thermomécaniques plus élevées que celles des thermoplastiques.</a:t>
            </a:r>
          </a:p>
          <a:p>
            <a:r>
              <a:rPr lang="fr-FR" dirty="0"/>
              <a:t>Grandes possibilité de mélanges permettant l'élaboration de matériaux composites.</a:t>
            </a:r>
          </a:p>
          <a:p>
            <a:endParaRPr lang="fr-FR" dirty="0"/>
          </a:p>
        </p:txBody>
      </p:sp>
    </p:spTree>
    <p:extLst>
      <p:ext uri="{BB962C8B-B14F-4D97-AF65-F5344CB8AC3E}">
        <p14:creationId xmlns:p14="http://schemas.microsoft.com/office/powerpoint/2010/main" val="386324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81200" y="620689"/>
            <a:ext cx="8229600" cy="5505475"/>
          </a:xfrm>
        </p:spPr>
        <p:txBody>
          <a:bodyPr/>
          <a:lstStyle/>
          <a:p>
            <a:pPr lvl="0"/>
            <a:r>
              <a:rPr lang="fr-FR" dirty="0"/>
              <a:t>Les élastomères</a:t>
            </a:r>
          </a:p>
          <a:p>
            <a:r>
              <a:rPr lang="fr-FR" dirty="0"/>
              <a:t>Polymères spéciaux utilisés pour leur comportement élastique particulier.</a:t>
            </a:r>
          </a:p>
          <a:p>
            <a:r>
              <a:rPr lang="fr-FR" dirty="0"/>
              <a:t>Les élastomères peuvent être des thermoplastiques ou des thermodurcissables.</a:t>
            </a:r>
          </a:p>
          <a:p>
            <a:r>
              <a:rPr lang="fr-FR" dirty="0"/>
              <a:t>Ils sont constitués de très longues chaînes faiblement réticulées (1 pontage / 1000 atomes)</a:t>
            </a:r>
          </a:p>
          <a:p>
            <a:endParaRPr lang="fr-FR" dirty="0"/>
          </a:p>
        </p:txBody>
      </p:sp>
    </p:spTree>
    <p:extLst>
      <p:ext uri="{BB962C8B-B14F-4D97-AF65-F5344CB8AC3E}">
        <p14:creationId xmlns:p14="http://schemas.microsoft.com/office/powerpoint/2010/main" val="395446476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1329</Words>
  <Application>Microsoft Office PowerPoint</Application>
  <PresentationFormat>Grand écran</PresentationFormat>
  <Paragraphs>88</Paragraphs>
  <Slides>18</Slides>
  <Notes>0</Notes>
  <HiddenSlides>0</HiddenSlides>
  <MMClips>0</MMClips>
  <ScaleCrop>false</ScaleCrop>
  <HeadingPairs>
    <vt:vector size="6" baseType="variant">
      <vt:variant>
        <vt:lpstr>Polices utilisées</vt:lpstr>
      </vt:variant>
      <vt:variant>
        <vt:i4>3</vt:i4>
      </vt:variant>
      <vt:variant>
        <vt:lpstr>Thème</vt:lpstr>
      </vt:variant>
      <vt:variant>
        <vt:i4>2</vt:i4>
      </vt:variant>
      <vt:variant>
        <vt:lpstr>Titres des diapositives</vt:lpstr>
      </vt:variant>
      <vt:variant>
        <vt:i4>18</vt:i4>
      </vt:variant>
    </vt:vector>
  </HeadingPairs>
  <TitlesOfParts>
    <vt:vector size="23" baseType="lpstr">
      <vt:lpstr>Arial</vt:lpstr>
      <vt:lpstr>Calibri</vt:lpstr>
      <vt:lpstr>Calibri Light</vt:lpstr>
      <vt:lpstr>Thème Office</vt:lpstr>
      <vt:lpstr>1_Thème Office</vt:lpstr>
      <vt:lpstr>Présentation PowerPoint</vt:lpstr>
      <vt:lpstr>Les grands polymères industriels </vt:lpstr>
      <vt:lpstr>Présentation PowerPoint</vt:lpstr>
      <vt:lpstr> 1. Élaboration des quatre plus importants polymères industriels </vt:lpstr>
      <vt:lpstr>Élaboration de quatres polymères industriels </vt:lpstr>
      <vt:lpstr> 2. Domaines d'application des polymères </vt:lpstr>
      <vt:lpstr> 3. Les trois grandes familles de polymères </vt:lpstr>
      <vt:lpstr>Présentation PowerPoint</vt:lpstr>
      <vt:lpstr>Présentation PowerPoint</vt:lpstr>
      <vt:lpstr> 4. Liste des principaux polymères industriels </vt:lpstr>
      <vt:lpstr>Présentation PowerPoint</vt:lpstr>
      <vt:lpstr>Présentation PowerPoint</vt:lpstr>
      <vt:lpstr> 2. Polymères thermodurcissables. E = 1 à 10 GPa - R = 15 à 140 MPa  </vt:lpstr>
      <vt:lpstr>Présentation PowerPoint</vt:lpstr>
      <vt:lpstr> 3. Elastomères E = quelques Mpa - A% de 500 à 1000%  </vt:lpstr>
      <vt:lpstr> Remarque : Comparaison entre les thermoplastiques et les thermodurcissables </vt:lpstr>
      <vt:lpstr>Comparaison entre les thermoplastiques et les thermodurcissables |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ACER</dc:creator>
  <cp:lastModifiedBy>ACER</cp:lastModifiedBy>
  <cp:revision>1</cp:revision>
  <dcterms:created xsi:type="dcterms:W3CDTF">2020-12-13T18:21:30Z</dcterms:created>
  <dcterms:modified xsi:type="dcterms:W3CDTF">2020-12-13T18:22:07Z</dcterms:modified>
</cp:coreProperties>
</file>