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434" autoAdjust="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7424425-92EE-4946-B5EE-D85A03C7973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2593468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7424425-92EE-4946-B5EE-D85A03C7973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3870781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7424425-92EE-4946-B5EE-D85A03C7973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FC10182-8F20-4F26-824B-9AD8665380E9}"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89912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7424425-92EE-4946-B5EE-D85A03C79738}" type="datetimeFigureOut">
              <a:rPr lang="fr-FR" smtClean="0"/>
              <a:t>15/12/2020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4220578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7424425-92EE-4946-B5EE-D85A03C79738}" type="datetimeFigureOut">
              <a:rPr lang="fr-FR" smtClean="0"/>
              <a:t>15/12/2020</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FC10182-8F20-4F26-824B-9AD8665380E9}"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3446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7424425-92EE-4946-B5EE-D85A03C79738}" type="datetimeFigureOut">
              <a:rPr lang="fr-FR" smtClean="0"/>
              <a:t>15/12/2020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7624242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7424425-92EE-4946-B5EE-D85A03C7973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11919006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7424425-92EE-4946-B5EE-D85A03C7973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2892155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7424425-92EE-4946-B5EE-D85A03C7973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2618818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7424425-92EE-4946-B5EE-D85A03C79738}" type="datetimeFigureOut">
              <a:rPr lang="fr-FR" smtClean="0"/>
              <a:t>15/12/2020</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2119816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7424425-92EE-4946-B5EE-D85A03C79738}" type="datetimeFigureOut">
              <a:rPr lang="fr-FR" smtClean="0"/>
              <a:t>15/12/2020</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3443243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7424425-92EE-4946-B5EE-D85A03C79738}" type="datetimeFigureOut">
              <a:rPr lang="fr-FR" smtClean="0"/>
              <a:t>15/12/2020</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2831945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7424425-92EE-4946-B5EE-D85A03C79738}" type="datetimeFigureOut">
              <a:rPr lang="fr-FR" smtClean="0"/>
              <a:t>15/12/2020</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360184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424425-92EE-4946-B5EE-D85A03C79738}" type="datetimeFigureOut">
              <a:rPr lang="fr-FR" smtClean="0"/>
              <a:t>15/12/2020</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3681361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7424425-92EE-4946-B5EE-D85A03C79738}" type="datetimeFigureOut">
              <a:rPr lang="fr-FR" smtClean="0"/>
              <a:t>15/12/2020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2419891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7424425-92EE-4946-B5EE-D85A03C79738}" type="datetimeFigureOut">
              <a:rPr lang="fr-FR" smtClean="0"/>
              <a:t>15/12/2020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FC10182-8F20-4F26-824B-9AD8665380E9}" type="slidenum">
              <a:rPr lang="fr-FR" smtClean="0"/>
              <a:t>‹N°›</a:t>
            </a:fld>
            <a:endParaRPr lang="fr-FR"/>
          </a:p>
        </p:txBody>
      </p:sp>
    </p:spTree>
    <p:extLst>
      <p:ext uri="{BB962C8B-B14F-4D97-AF65-F5344CB8AC3E}">
        <p14:creationId xmlns:p14="http://schemas.microsoft.com/office/powerpoint/2010/main" val="1355253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7424425-92EE-4946-B5EE-D85A03C79738}" type="datetimeFigureOut">
              <a:rPr lang="fr-FR" smtClean="0"/>
              <a:t>15/12/2020</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FC10182-8F20-4F26-824B-9AD8665380E9}" type="slidenum">
              <a:rPr lang="fr-FR" smtClean="0"/>
              <a:t>‹N°›</a:t>
            </a:fld>
            <a:endParaRPr lang="fr-FR"/>
          </a:p>
        </p:txBody>
      </p:sp>
    </p:spTree>
    <p:extLst>
      <p:ext uri="{BB962C8B-B14F-4D97-AF65-F5344CB8AC3E}">
        <p14:creationId xmlns:p14="http://schemas.microsoft.com/office/powerpoint/2010/main" val="154715438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latin typeface="Times New Roman" panose="02020603050405020304" pitchFamily="18" charset="0"/>
                <a:cs typeface="Times New Roman" panose="02020603050405020304" pitchFamily="18" charset="0"/>
              </a:rPr>
              <a:t>Traitement des sols pollués</a:t>
            </a:r>
            <a:endParaRPr lang="fr-FR" b="1" dirty="0">
              <a:latin typeface="Times New Roman" panose="02020603050405020304" pitchFamily="18" charset="0"/>
              <a:cs typeface="Times New Roman" panose="02020603050405020304" pitchFamily="18" charset="0"/>
            </a:endParaRPr>
          </a:p>
        </p:txBody>
      </p:sp>
      <p:sp>
        <p:nvSpPr>
          <p:cNvPr id="3" name="Sous-titre 2"/>
          <p:cNvSpPr>
            <a:spLocks noGrp="1"/>
          </p:cNvSpPr>
          <p:nvPr>
            <p:ph type="subTitle" idx="1"/>
          </p:nvPr>
        </p:nvSpPr>
        <p:spPr/>
        <p:txBody>
          <a:bodyPr/>
          <a:lstStyle/>
          <a:p>
            <a:r>
              <a:rPr lang="fr-FR" b="1" dirty="0" smtClean="0">
                <a:latin typeface="Times New Roman" panose="02020603050405020304" pitchFamily="18" charset="0"/>
                <a:cs typeface="Times New Roman" panose="02020603050405020304" pitchFamily="18" charset="0"/>
              </a:rPr>
              <a:t>Master 2 Génie des Procédés de l’Environnement.</a:t>
            </a:r>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6916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38648" y="1056068"/>
            <a:ext cx="9465972" cy="4618380"/>
          </a:xfrm>
          <a:prstGeom prst="rect">
            <a:avLst/>
          </a:prstGeom>
        </p:spPr>
        <p:txBody>
          <a:bodyPr wrap="square">
            <a:spAutoFit/>
          </a:bodyPr>
          <a:lstStyle/>
          <a:p>
            <a:pPr>
              <a:lnSpc>
                <a:spcPct val="150000"/>
              </a:lnSpc>
              <a:spcAft>
                <a:spcPts val="800"/>
              </a:spcAft>
            </a:pPr>
            <a:r>
              <a:rPr lang="fr-FR" u="sng" dirty="0" smtClean="0">
                <a:effectLst/>
                <a:latin typeface="Times New Roman" panose="02020603050405020304" pitchFamily="18" charset="0"/>
                <a:ea typeface="Calibri" panose="020F0502020204030204" pitchFamily="34" charset="0"/>
                <a:cs typeface="Arial" panose="020B0604020202020204" pitchFamily="34" charset="0"/>
              </a:rPr>
              <a:t>Les minéraux</a:t>
            </a:r>
            <a:r>
              <a:rPr lang="fr-FR" dirty="0" smtClean="0">
                <a:effectLst/>
                <a:latin typeface="Times New Roman" panose="02020603050405020304" pitchFamily="18" charset="0"/>
                <a:ea typeface="Calibri" panose="020F0502020204030204" pitchFamily="34" charset="0"/>
                <a:cs typeface="Arial" panose="020B0604020202020204" pitchFamily="34" charset="0"/>
              </a:rPr>
              <a:t> sont eux-mêmes constitués d'un assemblage d'éléments chimiques (atomes). Chaque minéral est défini par une composition chimique donnée. Par exemple:</a:t>
            </a:r>
            <a:br>
              <a:rPr lang="fr-FR" dirty="0" smtClean="0">
                <a:effectLst/>
                <a:latin typeface="Times New Roman" panose="02020603050405020304" pitchFamily="18" charset="0"/>
                <a:ea typeface="Calibri" panose="020F0502020204030204" pitchFamily="34" charset="0"/>
                <a:cs typeface="Arial" panose="020B0604020202020204" pitchFamily="34" charset="0"/>
              </a:rPr>
            </a:br>
            <a:r>
              <a:rPr lang="fr-FR" dirty="0" smtClean="0">
                <a:effectLst/>
                <a:latin typeface="Times New Roman" panose="02020603050405020304" pitchFamily="18" charset="0"/>
                <a:ea typeface="Calibri" panose="020F0502020204030204" pitchFamily="34" charset="0"/>
                <a:cs typeface="Arial" panose="020B0604020202020204" pitchFamily="34" charset="0"/>
              </a:rPr>
              <a:t>    - le quartz définit par la formule chimique: SiO</a:t>
            </a:r>
            <a:r>
              <a:rPr lang="fr-FR" baseline="-25000" dirty="0" smtClean="0">
                <a:effectLst/>
                <a:latin typeface="Times New Roman" panose="02020603050405020304" pitchFamily="18" charset="0"/>
                <a:ea typeface="Calibri" panose="020F0502020204030204" pitchFamily="34" charset="0"/>
                <a:cs typeface="Arial" panose="020B0604020202020204" pitchFamily="34" charset="0"/>
              </a:rPr>
              <a:t>2</a:t>
            </a:r>
            <a:r>
              <a:rPr lang="fr-FR" dirty="0" smtClean="0">
                <a:effectLst/>
                <a:latin typeface="Times New Roman" panose="02020603050405020304" pitchFamily="18" charset="0"/>
                <a:ea typeface="Calibri" panose="020F0502020204030204" pitchFamily="34" charset="0"/>
                <a:cs typeface="Arial" panose="020B0604020202020204" pitchFamily="34" charset="0"/>
              </a:rPr>
              <a:t> est constitué par l'assemblage d'un atome de silicium et de deux atomes d'oxygène,</a:t>
            </a:r>
            <a:br>
              <a:rPr lang="fr-FR" dirty="0" smtClean="0">
                <a:effectLst/>
                <a:latin typeface="Times New Roman" panose="02020603050405020304" pitchFamily="18" charset="0"/>
                <a:ea typeface="Calibri" panose="020F0502020204030204" pitchFamily="34" charset="0"/>
                <a:cs typeface="Arial" panose="020B0604020202020204" pitchFamily="34" charset="0"/>
              </a:rPr>
            </a:br>
            <a:r>
              <a:rPr lang="fr-FR" dirty="0" smtClean="0">
                <a:effectLst/>
                <a:latin typeface="Times New Roman" panose="02020603050405020304" pitchFamily="18" charset="0"/>
                <a:ea typeface="Calibri" panose="020F0502020204030204" pitchFamily="34" charset="0"/>
                <a:cs typeface="Arial" panose="020B0604020202020204" pitchFamily="34" charset="0"/>
              </a:rPr>
              <a:t>    - la calcite de formule CaCO</a:t>
            </a:r>
            <a:r>
              <a:rPr lang="fr-FR" baseline="-25000" dirty="0" smtClean="0">
                <a:effectLst/>
                <a:latin typeface="Times New Roman" panose="02020603050405020304" pitchFamily="18" charset="0"/>
                <a:ea typeface="Calibri" panose="020F0502020204030204" pitchFamily="34" charset="0"/>
                <a:cs typeface="Arial" panose="020B0604020202020204" pitchFamily="34" charset="0"/>
              </a:rPr>
              <a:t>3</a:t>
            </a:r>
            <a:r>
              <a:rPr lang="fr-FR" dirty="0" smtClean="0">
                <a:effectLst/>
                <a:latin typeface="Times New Roman" panose="02020603050405020304" pitchFamily="18" charset="0"/>
                <a:ea typeface="Calibri" panose="020F0502020204030204" pitchFamily="34" charset="0"/>
                <a:cs typeface="Arial" panose="020B0604020202020204" pitchFamily="34" charset="0"/>
              </a:rPr>
              <a:t> est formée d'un atome de calcium, d'un atome de carbone et de trois atomes d'oxygène.</a:t>
            </a:r>
            <a:br>
              <a:rPr lang="fr-FR" dirty="0" smtClean="0">
                <a:effectLst/>
                <a:latin typeface="Times New Roman" panose="02020603050405020304" pitchFamily="18" charset="0"/>
                <a:ea typeface="Calibri" panose="020F0502020204030204" pitchFamily="34" charset="0"/>
                <a:cs typeface="Arial" panose="020B0604020202020204" pitchFamily="34" charset="0"/>
              </a:rPr>
            </a:br>
            <a:r>
              <a:rPr lang="fr-FR" dirty="0" smtClean="0">
                <a:effectLst/>
                <a:latin typeface="Times New Roman" panose="02020603050405020304" pitchFamily="18" charset="0"/>
                <a:ea typeface="Calibri" panose="020F0502020204030204" pitchFamily="34" charset="0"/>
                <a:cs typeface="Arial" panose="020B0604020202020204" pitchFamily="34" charset="0"/>
              </a:rPr>
              <a:t>Les principaux éléments chimiques (atomes) présents dans le sol sont :  l'oxygène (O) , le silicium (Si), le carbone (C), l'aluminium (Al), le fer (Fe), le calcium (Ca), le potassium (K), le sodium (Na) et le magnésium (Mg). </a:t>
            </a:r>
            <a:br>
              <a:rPr lang="fr-FR" dirty="0" smtClean="0">
                <a:effectLst/>
                <a:latin typeface="Times New Roman" panose="02020603050405020304" pitchFamily="18" charset="0"/>
                <a:ea typeface="Calibri" panose="020F0502020204030204" pitchFamily="34" charset="0"/>
                <a:cs typeface="Arial" panose="020B0604020202020204" pitchFamily="34" charset="0"/>
              </a:rPr>
            </a:br>
            <a:r>
              <a:rPr lang="fr-FR" dirty="0" smtClean="0">
                <a:effectLst/>
                <a:latin typeface="Times New Roman" panose="02020603050405020304" pitchFamily="18" charset="0"/>
                <a:ea typeface="Calibri" panose="020F0502020204030204" pitchFamily="34" charset="0"/>
                <a:cs typeface="Arial" panose="020B0604020202020204" pitchFamily="34" charset="0"/>
              </a:rPr>
              <a:t>Les éléments chimiques se présentent sous forme d'ions (atomes ayant perdu ou gagné une charge électrique). </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67858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19368" y="491320"/>
            <a:ext cx="10018225" cy="6237605"/>
          </a:xfrm>
          <a:prstGeom prst="rect">
            <a:avLst/>
          </a:prstGeom>
        </p:spPr>
        <p:txBody>
          <a:bodyPr wrap="square">
            <a:spAutoFit/>
          </a:bodyPr>
          <a:lstStyle/>
          <a:p>
            <a:pPr>
              <a:lnSpc>
                <a:spcPct val="150000"/>
              </a:lnSpc>
              <a:spcAft>
                <a:spcPts val="0"/>
              </a:spcAft>
            </a:pPr>
            <a:r>
              <a:rPr lang="fr-FR" dirty="0" smtClean="0">
                <a:solidFill>
                  <a:srgbClr val="1E2021"/>
                </a:solidFill>
                <a:effectLst/>
                <a:latin typeface="Times New Roman" panose="02020603050405020304" pitchFamily="18" charset="0"/>
                <a:ea typeface="Times New Roman" panose="02020603050405020304" pitchFamily="18" charset="0"/>
                <a:cs typeface="Times New Roman" panose="02020603050405020304" pitchFamily="18" charset="0"/>
              </a:rPr>
              <a:t>Au cours du temps, les roches vont être désagrégées par l'érosion, les minéraux primaires vont se séparer et être altérés par des réactions chimiques provoquées par l'eau de pluie et les solutions acides des matières organiques.</a:t>
            </a:r>
            <a:br>
              <a:rPr lang="fr-FR" dirty="0" smtClean="0">
                <a:solidFill>
                  <a:srgbClr val="1E202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fr-FR" dirty="0" smtClean="0">
                <a:solidFill>
                  <a:srgbClr val="1E2021"/>
                </a:solidFill>
                <a:effectLst/>
                <a:latin typeface="Times New Roman" panose="02020603050405020304" pitchFamily="18" charset="0"/>
                <a:ea typeface="Times New Roman" panose="02020603050405020304" pitchFamily="18" charset="0"/>
                <a:cs typeface="Times New Roman" panose="02020603050405020304" pitchFamily="18" charset="0"/>
              </a:rPr>
              <a:t>    Les atomes présents dans les minéraux sont dans un premier temps libérés, mis en solution lors de ces réactions chimiques. Puis ils se recombinent, recristallisent à partir des éléments en solution pour former de nouveaux minéraux appelés minéraux secondaires. Les principaux minéraux secondaires que l'on trouve dans les sols sont : les argiles au nom de : illites, vermiculites, montmorillonites ou  kaolinites selon leur composition, les </a:t>
            </a:r>
            <a:r>
              <a:rPr lang="fr-FR" dirty="0" err="1" smtClean="0">
                <a:solidFill>
                  <a:srgbClr val="1E2021"/>
                </a:solidFill>
                <a:effectLst/>
                <a:latin typeface="Times New Roman" panose="02020603050405020304" pitchFamily="18" charset="0"/>
                <a:ea typeface="Times New Roman" panose="02020603050405020304" pitchFamily="18" charset="0"/>
                <a:cs typeface="Times New Roman" panose="02020603050405020304" pitchFamily="18" charset="0"/>
              </a:rPr>
              <a:t>oxyhydroxydes</a:t>
            </a:r>
            <a:r>
              <a:rPr lang="fr-FR" dirty="0" smtClean="0">
                <a:solidFill>
                  <a:srgbClr val="1E2021"/>
                </a:solidFill>
                <a:effectLst/>
                <a:latin typeface="Times New Roman" panose="02020603050405020304" pitchFamily="18" charset="0"/>
                <a:ea typeface="Times New Roman" panose="02020603050405020304" pitchFamily="18" charset="0"/>
                <a:cs typeface="Times New Roman" panose="02020603050405020304" pitchFamily="18" charset="0"/>
              </a:rPr>
              <a:t> de fer, d'aluminium, de manganèse, de silicium et  dans les sols calcaires constitués de calcite: du gypse. La taille de ces minéraux est très fine souvent inférieure à 2 microns.</a:t>
            </a:r>
          </a:p>
          <a:p>
            <a:pPr>
              <a:lnSpc>
                <a:spcPct val="150000"/>
              </a:lnSpc>
              <a:spcAft>
                <a:spcPts val="1500"/>
              </a:spcAft>
            </a:pPr>
            <a:r>
              <a:rPr lang="fr-FR" dirty="0" smtClean="0">
                <a:solidFill>
                  <a:srgbClr val="1E2021"/>
                </a:solidFill>
                <a:effectLst/>
                <a:latin typeface="Times New Roman" panose="02020603050405020304" pitchFamily="18" charset="0"/>
                <a:ea typeface="Times New Roman" panose="02020603050405020304" pitchFamily="18" charset="0"/>
                <a:cs typeface="Times New Roman" panose="02020603050405020304" pitchFamily="18" charset="0"/>
              </a:rPr>
              <a:t>   Les formations superficielles* constituées soit d' alluvions anciennes* étagées en terrasses le long des fleuves, soit de colluvions* qui ont glissés le long des pentes, soit de  limons </a:t>
            </a:r>
            <a:r>
              <a:rPr lang="fr-FR" dirty="0" err="1" smtClean="0">
                <a:solidFill>
                  <a:srgbClr val="1E2021"/>
                </a:solidFill>
                <a:effectLst/>
                <a:latin typeface="Times New Roman" panose="02020603050405020304" pitchFamily="18" charset="0"/>
                <a:ea typeface="Times New Roman" panose="02020603050405020304" pitchFamily="18" charset="0"/>
                <a:cs typeface="Times New Roman" panose="02020603050405020304" pitchFamily="18" charset="0"/>
              </a:rPr>
              <a:t>loessiques</a:t>
            </a:r>
            <a:r>
              <a:rPr lang="fr-FR" dirty="0" smtClean="0">
                <a:solidFill>
                  <a:srgbClr val="1E2021"/>
                </a:solidFill>
                <a:effectLst/>
                <a:latin typeface="Times New Roman" panose="02020603050405020304" pitchFamily="18" charset="0"/>
                <a:ea typeface="Times New Roman" panose="02020603050405020304" pitchFamily="18" charset="0"/>
                <a:cs typeface="Times New Roman" panose="02020603050405020304" pitchFamily="18" charset="0"/>
              </a:rPr>
              <a:t>* déposés par les vents, soit de dépôts glaciaires  peuvent également constituer le matériau d'origine et  selon leur nature et leur ancienneté de dépôt influencer les caractéristiques morphologiques des sols.</a:t>
            </a:r>
          </a:p>
          <a:p>
            <a:pPr>
              <a:lnSpc>
                <a:spcPts val="1350"/>
              </a:lnSpc>
              <a:spcAft>
                <a:spcPts val="1500"/>
              </a:spcAft>
            </a:pPr>
            <a:endParaRPr lang="fr-FR" sz="1600" dirty="0" smtClean="0">
              <a:effectLst/>
              <a:latin typeface="Times New Roman" panose="02020603050405020304" pitchFamily="18" charset="0"/>
              <a:ea typeface="Times New Roman" panose="02020603050405020304" pitchFamily="18" charset="0"/>
            </a:endParaRPr>
          </a:p>
          <a:p>
            <a:pPr>
              <a:lnSpc>
                <a:spcPts val="1350"/>
              </a:lnSpc>
              <a:spcAft>
                <a:spcPts val="0"/>
              </a:spcAft>
            </a:pPr>
            <a:endParaRPr lang="fr-FR"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03295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18671" y="609600"/>
            <a:ext cx="5760720" cy="3383709"/>
          </a:xfrm>
        </p:spPr>
        <p:txBody>
          <a:bodyPr>
            <a:normAutofit/>
          </a:bodyPr>
          <a:lstStyle/>
          <a:p>
            <a:endParaRPr lang="fr-FR" b="1" dirty="0">
              <a:latin typeface="Times New Roman" panose="02020603050405020304" pitchFamily="18" charset="0"/>
              <a:cs typeface="Times New Roman" panose="02020603050405020304" pitchFamily="18" charset="0"/>
            </a:endParaRPr>
          </a:p>
        </p:txBody>
      </p:sp>
      <p:sp>
        <p:nvSpPr>
          <p:cNvPr id="4" name="Espace réservé du texte 3"/>
          <p:cNvSpPr>
            <a:spLocks noGrp="1"/>
          </p:cNvSpPr>
          <p:nvPr>
            <p:ph type="body" idx="1"/>
          </p:nvPr>
        </p:nvSpPr>
        <p:spPr>
          <a:xfrm>
            <a:off x="2563454" y="5431808"/>
            <a:ext cx="8915399" cy="890731"/>
          </a:xfrm>
        </p:spPr>
        <p:txBody>
          <a:bodyPr>
            <a:normAutofit/>
          </a:bodyPr>
          <a:lstStyle/>
          <a:p>
            <a:r>
              <a:rPr lang="fr-FR" sz="2000" b="1" dirty="0">
                <a:solidFill>
                  <a:srgbClr val="1E2021"/>
                </a:solidFill>
                <a:latin typeface="Times New Roman" panose="02020603050405020304" pitchFamily="18" charset="0"/>
                <a:ea typeface="Calibri" panose="020F0502020204030204" pitchFamily="34" charset="0"/>
                <a:cs typeface="Times New Roman" panose="02020603050405020304" pitchFamily="18" charset="0"/>
              </a:rPr>
              <a:t>Formations superficielles reposant sur  du calcaire lacustre </a:t>
            </a:r>
            <a:r>
              <a:rPr lang="fr-FR" sz="2000" b="1"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couvrant </a:t>
            </a:r>
            <a:r>
              <a:rPr lang="fr-FR" sz="2000" b="1" dirty="0">
                <a:solidFill>
                  <a:srgbClr val="1E2021"/>
                </a:solidFill>
                <a:latin typeface="Times New Roman" panose="02020603050405020304" pitchFamily="18" charset="0"/>
                <a:ea typeface="Calibri" panose="020F0502020204030204" pitchFamily="34" charset="0"/>
                <a:cs typeface="Times New Roman" panose="02020603050405020304" pitchFamily="18" charset="0"/>
              </a:rPr>
              <a:t>le sol sur  4 à 11 mètres d'épaisseur.</a:t>
            </a:r>
            <a:endParaRPr lang="fr-FR" sz="2000" dirty="0"/>
          </a:p>
        </p:txBody>
      </p:sp>
      <p:pic>
        <p:nvPicPr>
          <p:cNvPr id="5" name="Image 4" descr="Saint-Estéphe - Les graves couvrent le sol - © M.CRIVELLARO"/>
          <p:cNvPicPr/>
          <p:nvPr/>
        </p:nvPicPr>
        <p:blipFill>
          <a:blip r:embed="rId2">
            <a:extLst>
              <a:ext uri="{28A0092B-C50C-407E-A947-70E740481C1C}">
                <a14:useLocalDpi xmlns:a14="http://schemas.microsoft.com/office/drawing/2010/main" val="0"/>
              </a:ext>
            </a:extLst>
          </a:blip>
          <a:srcRect/>
          <a:stretch>
            <a:fillRect/>
          </a:stretch>
        </p:blipFill>
        <p:spPr bwMode="auto">
          <a:xfrm>
            <a:off x="2866030" y="609599"/>
            <a:ext cx="6687403" cy="4549255"/>
          </a:xfrm>
          <a:prstGeom prst="rect">
            <a:avLst/>
          </a:prstGeom>
          <a:noFill/>
          <a:ln>
            <a:noFill/>
          </a:ln>
        </p:spPr>
      </p:pic>
    </p:spTree>
    <p:extLst>
      <p:ext uri="{BB962C8B-B14F-4D97-AF65-F5344CB8AC3E}">
        <p14:creationId xmlns:p14="http://schemas.microsoft.com/office/powerpoint/2010/main" val="3610922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61375" y="1463455"/>
            <a:ext cx="9285667" cy="4457952"/>
          </a:xfrm>
          <a:prstGeom prst="rect">
            <a:avLst/>
          </a:prstGeom>
        </p:spPr>
        <p:txBody>
          <a:bodyPr wrap="square">
            <a:spAutoFit/>
          </a:bodyPr>
          <a:lstStyle/>
          <a:p>
            <a:pPr>
              <a:lnSpc>
                <a:spcPct val="150000"/>
              </a:lnSpc>
              <a:spcAft>
                <a:spcPts val="800"/>
              </a:spcAft>
            </a:pPr>
            <a:r>
              <a:rPr lang="fr-FR" sz="2400" b="1" u="sng" dirty="0" smtClean="0">
                <a:effectLst/>
                <a:latin typeface="Times New Roman" panose="02020603050405020304" pitchFamily="18" charset="0"/>
                <a:ea typeface="Calibri" panose="020F0502020204030204" pitchFamily="34" charset="0"/>
                <a:cs typeface="Times New Roman" panose="02020603050405020304" pitchFamily="18" charset="0"/>
              </a:rPr>
              <a:t>En résumé</a:t>
            </a:r>
            <a:r>
              <a:rPr lang="fr-FR" sz="2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fr-FR" sz="2400" dirty="0" smtClean="0">
                <a:effectLst/>
                <a:latin typeface="Times New Roman" panose="02020603050405020304" pitchFamily="18" charset="0"/>
                <a:ea typeface="Calibri" panose="020F0502020204030204" pitchFamily="34" charset="0"/>
                <a:cs typeface="Times New Roman" panose="02020603050405020304" pitchFamily="18" charset="0"/>
              </a:rPr>
              <a:t>au contact des racines des plantes, des micro-organismes du sol, de l'eau de pluie  et des conditions atmosphériques environnementales, différentes selon les régions, la roche mère se fragmente, s'altère, se décompose pour donner un mélange de minéraux primaires et secondaires que l'on trouve dans le sol sous forme granulométrique de sables, de limons et d'argiles. Ces éléments associés à de la matière organique vont former les différents agrégats de particules élémentaires qui composent la terre fine du sol.</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0653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61375" y="879898"/>
            <a:ext cx="10280416" cy="5069978"/>
          </a:xfrm>
          <a:prstGeom prst="rect">
            <a:avLst/>
          </a:prstGeom>
        </p:spPr>
        <p:txBody>
          <a:bodyPr wrap="square">
            <a:spAutoFit/>
          </a:bodyPr>
          <a:lstStyle/>
          <a:p>
            <a:pPr>
              <a:lnSpc>
                <a:spcPct val="150000"/>
              </a:lnSpc>
              <a:spcAft>
                <a:spcPts val="800"/>
              </a:spcAft>
            </a:pPr>
            <a:r>
              <a:rPr lang="fr-FR" sz="2000" dirty="0" smtClean="0">
                <a:effectLst/>
                <a:latin typeface="Times New Roman" panose="02020603050405020304" pitchFamily="18" charset="0"/>
                <a:ea typeface="Calibri" panose="020F0502020204030204" pitchFamily="34" charset="0"/>
                <a:cs typeface="Arial" panose="020B0604020202020204" pitchFamily="34" charset="0"/>
              </a:rPr>
              <a:t> Au cours du temps, se forment des couches homogènes, superposées, parallèles à la surface, appelées : horizons. Selon le nombre d'horizons, on a des sols plus ou moins diversifiés</a:t>
            </a:r>
            <a:r>
              <a:rPr lang="fr-FR" sz="2000" i="1" dirty="0" smtClean="0">
                <a:effectLst/>
                <a:latin typeface="Times New Roman" panose="02020603050405020304" pitchFamily="18" charset="0"/>
                <a:ea typeface="Calibri" panose="020F0502020204030204" pitchFamily="34" charset="0"/>
                <a:cs typeface="Arial" panose="020B0604020202020204" pitchFamily="34" charset="0"/>
              </a:rPr>
              <a:t>.</a:t>
            </a:r>
          </a:p>
          <a:p>
            <a:pPr marL="171450" indent="-171450">
              <a:lnSpc>
                <a:spcPct val="150000"/>
              </a:lnSpc>
              <a:spcAft>
                <a:spcPts val="800"/>
              </a:spcAft>
              <a:buFont typeface="Wingdings" panose="05000000000000000000" pitchFamily="2" charset="2"/>
              <a:buChar char="ü"/>
            </a:pPr>
            <a:r>
              <a:rPr lang="fr-FR" sz="2000" i="1" u="sng" dirty="0" smtClean="0">
                <a:effectLst/>
                <a:latin typeface="Times New Roman" panose="02020603050405020304" pitchFamily="18" charset="0"/>
                <a:ea typeface="Calibri" panose="020F0502020204030204" pitchFamily="34" charset="0"/>
              </a:rPr>
              <a:t>Formations superficielles*:</a:t>
            </a:r>
            <a:r>
              <a:rPr lang="fr-FR" sz="2000" i="1" dirty="0" smtClean="0">
                <a:effectLst/>
                <a:latin typeface="Times New Roman" panose="02020603050405020304" pitchFamily="18" charset="0"/>
                <a:ea typeface="Calibri" panose="020F0502020204030204" pitchFamily="34" charset="0"/>
              </a:rPr>
              <a:t> désigne les dépôts glaciaires (moraines) et fluvioglaciaires (limons, alluvions) déposés au quaternaire et les éboulis.</a:t>
            </a:r>
          </a:p>
          <a:p>
            <a:pPr marL="171450" indent="-171450">
              <a:lnSpc>
                <a:spcPct val="150000"/>
              </a:lnSpc>
              <a:spcAft>
                <a:spcPts val="800"/>
              </a:spcAft>
              <a:buFont typeface="Wingdings" panose="05000000000000000000" pitchFamily="2" charset="2"/>
              <a:buChar char="ü"/>
            </a:pPr>
            <a:r>
              <a:rPr lang="fr-FR" sz="2000" i="1" u="sng" dirty="0" smtClean="0">
                <a:effectLst/>
                <a:latin typeface="Times New Roman" panose="02020603050405020304" pitchFamily="18" charset="0"/>
                <a:ea typeface="Calibri" panose="020F0502020204030204" pitchFamily="34" charset="0"/>
              </a:rPr>
              <a:t>Alluvions anciennes*:</a:t>
            </a:r>
            <a:r>
              <a:rPr lang="fr-FR" sz="2000" i="1" dirty="0" smtClean="0">
                <a:effectLst/>
                <a:latin typeface="Times New Roman" panose="02020603050405020304" pitchFamily="18" charset="0"/>
                <a:ea typeface="Calibri" panose="020F0502020204030204" pitchFamily="34" charset="0"/>
              </a:rPr>
              <a:t> les alluvions sont les sédiments des cours d'eau: galets, graviers sables. Les alluvions anciennes ont été déposées au quaternaire, elles forment des terrasses. Le lit des rivières actuelles étant plus bas.</a:t>
            </a:r>
          </a:p>
          <a:p>
            <a:pPr marL="171450" indent="-171450">
              <a:lnSpc>
                <a:spcPct val="150000"/>
              </a:lnSpc>
              <a:spcAft>
                <a:spcPts val="800"/>
              </a:spcAft>
              <a:buFont typeface="Wingdings" panose="05000000000000000000" pitchFamily="2" charset="2"/>
              <a:buChar char="ü"/>
            </a:pPr>
            <a:r>
              <a:rPr lang="fr-FR" sz="2000" i="1" u="sng" dirty="0" smtClean="0">
                <a:effectLst/>
                <a:latin typeface="Times New Roman" panose="02020603050405020304" pitchFamily="18" charset="0"/>
                <a:ea typeface="Calibri" panose="020F0502020204030204" pitchFamily="34" charset="0"/>
              </a:rPr>
              <a:t>Colluvions*</a:t>
            </a:r>
            <a:r>
              <a:rPr lang="fr-FR" sz="2000" b="1" i="1" u="sng" dirty="0" smtClean="0">
                <a:effectLst/>
                <a:latin typeface="Times New Roman" panose="02020603050405020304" pitchFamily="18" charset="0"/>
                <a:ea typeface="Calibri" panose="020F0502020204030204" pitchFamily="34" charset="0"/>
              </a:rPr>
              <a:t>:</a:t>
            </a:r>
            <a:r>
              <a:rPr lang="fr-FR" sz="2000" i="1" dirty="0" smtClean="0">
                <a:effectLst/>
                <a:latin typeface="Times New Roman" panose="02020603050405020304" pitchFamily="18" charset="0"/>
                <a:ea typeface="Calibri" panose="020F0502020204030204" pitchFamily="34" charset="0"/>
              </a:rPr>
              <a:t> dépôts de bas de pente provenant de l'érosion des versants.</a:t>
            </a:r>
          </a:p>
          <a:p>
            <a:pPr marL="171450" indent="-171450">
              <a:lnSpc>
                <a:spcPct val="150000"/>
              </a:lnSpc>
              <a:spcAft>
                <a:spcPts val="800"/>
              </a:spcAft>
              <a:buFont typeface="Wingdings" panose="05000000000000000000" pitchFamily="2" charset="2"/>
              <a:buChar char="ü"/>
            </a:pPr>
            <a:r>
              <a:rPr lang="fr-FR" sz="2000" i="1" u="sng" dirty="0" smtClean="0">
                <a:effectLst/>
                <a:latin typeface="Times New Roman" panose="02020603050405020304" pitchFamily="18" charset="0"/>
                <a:ea typeface="Calibri" panose="020F0502020204030204" pitchFamily="34" charset="0"/>
              </a:rPr>
              <a:t>Limons </a:t>
            </a:r>
            <a:r>
              <a:rPr lang="fr-FR" sz="2000" i="1" u="sng" dirty="0" err="1" smtClean="0">
                <a:effectLst/>
                <a:latin typeface="Times New Roman" panose="02020603050405020304" pitchFamily="18" charset="0"/>
                <a:ea typeface="Calibri" panose="020F0502020204030204" pitchFamily="34" charset="0"/>
              </a:rPr>
              <a:t>loessiques</a:t>
            </a:r>
            <a:r>
              <a:rPr lang="fr-FR" sz="2000" i="1" u="sng" dirty="0" smtClean="0">
                <a:effectLst/>
                <a:latin typeface="Times New Roman" panose="02020603050405020304" pitchFamily="18" charset="0"/>
                <a:ea typeface="Calibri" panose="020F0502020204030204" pitchFamily="34" charset="0"/>
              </a:rPr>
              <a:t>*:</a:t>
            </a:r>
            <a:r>
              <a:rPr lang="fr-FR" sz="2000" i="1" dirty="0" smtClean="0">
                <a:effectLst/>
                <a:latin typeface="Times New Roman" panose="02020603050405020304" pitchFamily="18" charset="0"/>
                <a:ea typeface="Calibri" panose="020F0502020204030204" pitchFamily="34" charset="0"/>
              </a:rPr>
              <a:t> </a:t>
            </a:r>
            <a:r>
              <a:rPr lang="fr-FR" sz="2000" i="1" dirty="0" err="1" smtClean="0">
                <a:effectLst/>
                <a:latin typeface="Times New Roman" panose="02020603050405020304" pitchFamily="18" charset="0"/>
                <a:ea typeface="Calibri" panose="020F0502020204030204" pitchFamily="34" charset="0"/>
              </a:rPr>
              <a:t>dépot</a:t>
            </a:r>
            <a:r>
              <a:rPr lang="fr-FR" sz="2000" i="1" dirty="0" smtClean="0">
                <a:effectLst/>
                <a:latin typeface="Times New Roman" panose="02020603050405020304" pitchFamily="18" charset="0"/>
                <a:ea typeface="Calibri" panose="020F0502020204030204" pitchFamily="34" charset="0"/>
              </a:rPr>
              <a:t> argilo-calcaire, composé de particules très fines transportées par le vent à leur emplacement actuel.</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10308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Times New Roman" panose="02020603050405020304" pitchFamily="18" charset="0"/>
                <a:cs typeface="Times New Roman" panose="02020603050405020304" pitchFamily="18" charset="0"/>
              </a:rPr>
              <a:t>b-</a:t>
            </a:r>
            <a:r>
              <a:rPr lang="fr-FR" dirty="0" smtClean="0"/>
              <a:t> </a:t>
            </a:r>
            <a:r>
              <a:rPr lang="fr-FR" b="1" dirty="0">
                <a:solidFill>
                  <a:srgbClr val="1E2021"/>
                </a:solidFill>
                <a:latin typeface="Times New Roman" panose="02020603050405020304" pitchFamily="18" charset="0"/>
                <a:ea typeface="Calibri" panose="020F0502020204030204" pitchFamily="34" charset="0"/>
                <a:cs typeface="Times New Roman" panose="02020603050405020304" pitchFamily="18" charset="0"/>
              </a:rPr>
              <a:t>Le </a:t>
            </a:r>
            <a:r>
              <a:rPr lang="fr-FR" b="1"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climat :</a:t>
            </a:r>
            <a:r>
              <a:rPr lang="fr-FR" dirty="0">
                <a:solidFill>
                  <a:srgbClr val="1E2021"/>
                </a:solidFill>
                <a:latin typeface="Arial" panose="020B0604020202020204" pitchFamily="34" charset="0"/>
                <a:ea typeface="Calibri" panose="020F0502020204030204" pitchFamily="34" charset="0"/>
              </a:rPr>
              <a:t/>
            </a:r>
            <a:br>
              <a:rPr lang="fr-FR" dirty="0">
                <a:solidFill>
                  <a:srgbClr val="1E2021"/>
                </a:solidFill>
                <a:latin typeface="Arial" panose="020B0604020202020204" pitchFamily="34" charset="0"/>
                <a:ea typeface="Calibri" panose="020F0502020204030204" pitchFamily="34" charset="0"/>
              </a:rPr>
            </a:br>
            <a:endParaRPr lang="fr-FR" dirty="0"/>
          </a:p>
        </p:txBody>
      </p:sp>
      <p:sp>
        <p:nvSpPr>
          <p:cNvPr id="3" name="Espace réservé du contenu 2"/>
          <p:cNvSpPr>
            <a:spLocks noGrp="1"/>
          </p:cNvSpPr>
          <p:nvPr>
            <p:ph idx="1"/>
          </p:nvPr>
        </p:nvSpPr>
        <p:spPr/>
        <p:txBody>
          <a:bodyPr>
            <a:normAutofit lnSpcReduction="10000"/>
          </a:bodyPr>
          <a:lstStyle/>
          <a:p>
            <a:pPr>
              <a:lnSpc>
                <a:spcPct val="150000"/>
              </a:lnSpc>
            </a:pPr>
            <a:r>
              <a:rPr lang="fr-FR" sz="2000" dirty="0">
                <a:solidFill>
                  <a:srgbClr val="1E2021"/>
                </a:solidFill>
                <a:latin typeface="Times New Roman" panose="02020603050405020304" pitchFamily="18" charset="0"/>
                <a:ea typeface="Calibri" panose="020F0502020204030204" pitchFamily="34" charset="0"/>
                <a:cs typeface="Times New Roman" panose="02020603050405020304" pitchFamily="18" charset="0"/>
              </a:rPr>
              <a:t>Le climat joue un rôle important dans la formation et les caractéristiques des sols. Il a un impact sur la végétation. La température intervient dans la vitesse d’altération des roches, dans la vitesse de décomposition des matières organiques</a:t>
            </a:r>
            <a:r>
              <a:rPr lang="fr-FR" sz="2000"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a:t>
            </a:r>
          </a:p>
          <a:p>
            <a:pPr>
              <a:lnSpc>
                <a:spcPct val="150000"/>
              </a:lnSpc>
            </a:pPr>
            <a:r>
              <a:rPr lang="fr-FR" sz="2000"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En </a:t>
            </a:r>
            <a:r>
              <a:rPr lang="fr-FR" sz="2000" dirty="0">
                <a:solidFill>
                  <a:srgbClr val="1E2021"/>
                </a:solidFill>
                <a:latin typeface="Times New Roman" panose="02020603050405020304" pitchFamily="18" charset="0"/>
                <a:ea typeface="Calibri" panose="020F0502020204030204" pitchFamily="34" charset="0"/>
                <a:cs typeface="Times New Roman" panose="02020603050405020304" pitchFamily="18" charset="0"/>
              </a:rPr>
              <a:t>climat humide, la pluie dissout les éléments minéraux, provoque des réactions chimiques, lessive, appauvrit en certains constituants la partie supérieure du sol et entraîne dans les couches inférieures les particules fines</a:t>
            </a:r>
            <a:r>
              <a:rPr lang="fr-FR" sz="2000"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a:t>
            </a:r>
          </a:p>
          <a:p>
            <a:pPr>
              <a:lnSpc>
                <a:spcPct val="150000"/>
              </a:lnSpc>
            </a:pPr>
            <a:r>
              <a:rPr lang="fr-FR" sz="2000" dirty="0">
                <a:solidFill>
                  <a:srgbClr val="1E2021"/>
                </a:solidFill>
                <a:latin typeface="Times New Roman" panose="02020603050405020304" pitchFamily="18" charset="0"/>
                <a:ea typeface="Times New Roman" panose="02020603050405020304" pitchFamily="18" charset="0"/>
                <a:cs typeface="Times New Roman" panose="02020603050405020304" pitchFamily="18" charset="0"/>
              </a:rPr>
              <a:t>On a constaté que les climats anciens (époque glaciaires, …) ont eu une influence importante sur les caractéristiques des sols actuels.</a:t>
            </a:r>
            <a:endParaRPr lang="fr-FR" sz="20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endParaRPr lang="fr-FR" sz="2000"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0431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c- Le temps :</a:t>
            </a: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normAutofit/>
          </a:bodyPr>
          <a:lstStyle/>
          <a:p>
            <a:pPr>
              <a:lnSpc>
                <a:spcPct val="150000"/>
              </a:lnSpc>
            </a:pPr>
            <a:r>
              <a:rPr lang="fr-FR" sz="2000" dirty="0">
                <a:solidFill>
                  <a:srgbClr val="1E2021"/>
                </a:solidFill>
                <a:latin typeface="Times New Roman" panose="02020603050405020304" pitchFamily="18" charset="0"/>
                <a:ea typeface="Calibri" panose="020F0502020204030204" pitchFamily="34" charset="0"/>
                <a:cs typeface="Times New Roman" panose="02020603050405020304" pitchFamily="18" charset="0"/>
              </a:rPr>
              <a:t>Les sols se forment lentement. L'échelle de temps pour la formation d'un sol, pour qu'il arrive à maturité (développement complet des horizons) se mesure en milliers d'années. Le temps de formation d'un sol dépend du climat</a:t>
            </a:r>
            <a:r>
              <a:rPr lang="fr-FR" sz="2000"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a:t>
            </a:r>
          </a:p>
          <a:p>
            <a:pPr>
              <a:lnSpc>
                <a:spcPct val="150000"/>
              </a:lnSpc>
            </a:pPr>
            <a:r>
              <a:rPr lang="fr-FR" sz="2000" dirty="0">
                <a:solidFill>
                  <a:srgbClr val="1E2021"/>
                </a:solidFill>
                <a:latin typeface="Times New Roman" panose="02020603050405020304" pitchFamily="18" charset="0"/>
                <a:ea typeface="Calibri" panose="020F0502020204030204" pitchFamily="34" charset="0"/>
                <a:cs typeface="Times New Roman" panose="02020603050405020304" pitchFamily="18" charset="0"/>
              </a:rPr>
              <a:t>    Le temps mis par un sol pour arriver à maturité peut aller de dix mille ans dans les zones froides à cent ans dans les zones tropicales. Mais les sols peuvent être rapidement dégradés, et ne sont que très lentement renouvelables</a:t>
            </a:r>
            <a:r>
              <a:rPr lang="fr-FR" sz="2000"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a:t>
            </a:r>
          </a:p>
          <a:p>
            <a:pPr marL="0" indent="0">
              <a:lnSpc>
                <a:spcPct val="150000"/>
              </a:lnSpc>
              <a:buNone/>
            </a:pP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8268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895597"/>
          </a:xfrm>
        </p:spPr>
        <p:txBody>
          <a:bodyPr>
            <a:normAutofit/>
          </a:bodyPr>
          <a:lstStyle/>
          <a:p>
            <a:r>
              <a:rPr lang="fr-FR" sz="2400" b="1"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d- La </a:t>
            </a:r>
            <a:r>
              <a:rPr lang="fr-FR" sz="2400" b="1" dirty="0">
                <a:solidFill>
                  <a:srgbClr val="1E2021"/>
                </a:solidFill>
                <a:latin typeface="Times New Roman" panose="02020603050405020304" pitchFamily="18" charset="0"/>
                <a:ea typeface="Calibri" panose="020F0502020204030204" pitchFamily="34" charset="0"/>
                <a:cs typeface="Times New Roman" panose="02020603050405020304" pitchFamily="18" charset="0"/>
              </a:rPr>
              <a:t>végétation, les micro-organismes, le système </a:t>
            </a:r>
            <a:r>
              <a:rPr lang="fr-FR" sz="2400" b="1"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racinaire :</a:t>
            </a:r>
            <a:endParaRPr lang="fr-FR" sz="2400"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996287" y="1392073"/>
            <a:ext cx="10508325" cy="5172500"/>
          </a:xfrm>
        </p:spPr>
        <p:txBody>
          <a:bodyPr>
            <a:normAutofit fontScale="77500" lnSpcReduction="20000"/>
          </a:bodyPr>
          <a:lstStyle/>
          <a:p>
            <a:pPr>
              <a:lnSpc>
                <a:spcPct val="160000"/>
              </a:lnSpc>
            </a:pPr>
            <a:r>
              <a:rPr lang="fr-FR" sz="2100"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La </a:t>
            </a:r>
            <a:r>
              <a:rPr lang="fr-FR" sz="2100" dirty="0">
                <a:solidFill>
                  <a:srgbClr val="1E2021"/>
                </a:solidFill>
                <a:latin typeface="Times New Roman" panose="02020603050405020304" pitchFamily="18" charset="0"/>
                <a:ea typeface="Calibri" panose="020F0502020204030204" pitchFamily="34" charset="0"/>
                <a:cs typeface="Times New Roman" panose="02020603050405020304" pitchFamily="18" charset="0"/>
              </a:rPr>
              <a:t>végétation est différente selon les lieux géographiques (montagnes, vallées, …), les climats, les roches du sous-sol </a:t>
            </a:r>
            <a:r>
              <a:rPr lang="fr-FR" sz="2100"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a:t>
            </a:r>
          </a:p>
          <a:p>
            <a:pPr>
              <a:lnSpc>
                <a:spcPct val="160000"/>
              </a:lnSpc>
            </a:pPr>
            <a:r>
              <a:rPr lang="fr-FR" sz="2100"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Les débris végétaux  s'étalent sur le sol, forment des litières (couches de matières organiques fraîches) qui se décomposent au fil du temps plus ou moins rapidement selon la zone climatique et se transforment en humus sous l’action des organismes et micro-organismes vivants dans le sol: bactéries, champignons, acariens, vers de terre, limaces, escargots, scarabées, fourmis, larves, taupes, mulots, .... Les matières organiques sont riches en carbone (C), hydrogène (H) et oxygène (O). L'humus et les argiles issues des minéraux de la roche d'origine vont s'associer et former les différents agrégats de particules élémentaires qui composent la terre fine du sol.</a:t>
            </a:r>
          </a:p>
          <a:p>
            <a:pPr>
              <a:lnSpc>
                <a:spcPct val="160000"/>
              </a:lnSpc>
            </a:pPr>
            <a:r>
              <a:rPr lang="fr-FR" sz="2100" dirty="0">
                <a:solidFill>
                  <a:srgbClr val="1E2021"/>
                </a:solidFill>
                <a:latin typeface="Arial" panose="020B0604020202020204" pitchFamily="34" charset="0"/>
                <a:ea typeface="Times New Roman" panose="02020603050405020304" pitchFamily="18" charset="0"/>
              </a:rPr>
              <a:t>   </a:t>
            </a:r>
            <a:r>
              <a:rPr lang="fr-FR" sz="2100" dirty="0">
                <a:solidFill>
                  <a:srgbClr val="1E2021"/>
                </a:solidFill>
                <a:latin typeface="Times New Roman" panose="02020603050405020304" pitchFamily="18" charset="0"/>
                <a:ea typeface="Times New Roman" panose="02020603050405020304" pitchFamily="18" charset="0"/>
                <a:cs typeface="Times New Roman" panose="02020603050405020304" pitchFamily="18" charset="0"/>
              </a:rPr>
              <a:t> Le sol  est exploité par les racines des végétaux (système racinaire) qui puisent l'eau et les substances nutritives nécessaires à leur développement, en échange, elles redonnent, des substances riches en carbone qui nourrissent certains microbes, elles aèrent  et forment des conduits qui servent au passage de l’eau et des gaz.  Elles jouent un rôle important dans la vie du sol.</a:t>
            </a:r>
            <a:endParaRPr lang="fr-FR" sz="21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60000"/>
              </a:lnSpc>
              <a:buNone/>
            </a:pPr>
            <a:r>
              <a:rPr lang="fr-FR" sz="2100"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t/>
            </a:r>
            <a:br>
              <a:rPr lang="fr-FR" sz="2100" dirty="0" smtClean="0">
                <a:solidFill>
                  <a:srgbClr val="1E2021"/>
                </a:solidFill>
                <a:latin typeface="Times New Roman" panose="02020603050405020304" pitchFamily="18" charset="0"/>
                <a:ea typeface="Calibri" panose="020F0502020204030204" pitchFamily="34" charset="0"/>
                <a:cs typeface="Times New Roman" panose="02020603050405020304" pitchFamily="18" charset="0"/>
              </a:rPr>
            </a:br>
            <a:r>
              <a:rPr lang="fr-FR" dirty="0" smtClean="0">
                <a:solidFill>
                  <a:srgbClr val="1E2021"/>
                </a:solidFill>
                <a:latin typeface="Arial" panose="020B0604020202020204" pitchFamily="34" charset="0"/>
                <a:ea typeface="Calibri" panose="020F0502020204030204" pitchFamily="34" charset="0"/>
              </a:rPr>
              <a:t/>
            </a:r>
            <a:br>
              <a:rPr lang="fr-FR" dirty="0" smtClean="0">
                <a:solidFill>
                  <a:srgbClr val="1E2021"/>
                </a:solidFill>
                <a:latin typeface="Arial" panose="020B0604020202020204" pitchFamily="34" charset="0"/>
                <a:ea typeface="Calibri" panose="020F0502020204030204" pitchFamily="34" charset="0"/>
              </a:rPr>
            </a:br>
            <a:endParaRPr lang="fr-FR" dirty="0"/>
          </a:p>
        </p:txBody>
      </p:sp>
    </p:spTree>
    <p:extLst>
      <p:ext uri="{BB962C8B-B14F-4D97-AF65-F5344CB8AC3E}">
        <p14:creationId xmlns:p14="http://schemas.microsoft.com/office/powerpoint/2010/main" val="1174071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41946" y="1852169"/>
            <a:ext cx="10044752" cy="1323439"/>
          </a:xfrm>
          <a:prstGeom prst="rect">
            <a:avLst/>
          </a:prstGeom>
        </p:spPr>
        <p:txBody>
          <a:bodyPr wrap="square">
            <a:spAutoFit/>
          </a:bodyPr>
          <a:lstStyle/>
          <a:p>
            <a:pPr>
              <a:lnSpc>
                <a:spcPct val="200000"/>
              </a:lnSpc>
              <a:spcAft>
                <a:spcPts val="0"/>
              </a:spcAft>
            </a:pPr>
            <a:r>
              <a:rPr lang="fr-FR" sz="2000" b="1" dirty="0" smtClean="0">
                <a:solidFill>
                  <a:srgbClr val="1E2021"/>
                </a:solidFill>
                <a:effectLst/>
                <a:latin typeface="Times New Roman" panose="02020603050405020304" pitchFamily="18" charset="0"/>
                <a:ea typeface="Times New Roman" panose="02020603050405020304" pitchFamily="18" charset="0"/>
                <a:cs typeface="Times New Roman" panose="02020603050405020304" pitchFamily="18" charset="0"/>
              </a:rPr>
              <a:t>Climat, matériau d'origine, végétation entraînent la formation d’un type de sol particulier. Les propriétés des sols reflètent les caractéristiques de ces facteurs.</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3865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anose="02020603050405020304" pitchFamily="18" charset="0"/>
                <a:cs typeface="Times New Roman" panose="02020603050405020304" pitchFamily="18" charset="0"/>
              </a:rPr>
              <a:t>Chapitre 1: Généralités sur les sols; </a:t>
            </a:r>
            <a:br>
              <a:rPr lang="fr-FR" b="1" dirty="0" smtClean="0">
                <a:latin typeface="Times New Roman" panose="02020603050405020304" pitchFamily="18" charset="0"/>
                <a:cs typeface="Times New Roman" panose="02020603050405020304" pitchFamily="18" charset="0"/>
              </a:rPr>
            </a:br>
            <a:r>
              <a:rPr lang="fr-FR" b="1" dirty="0" smtClean="0">
                <a:latin typeface="Times New Roman" panose="02020603050405020304" pitchFamily="18" charset="0"/>
                <a:cs typeface="Times New Roman" panose="02020603050405020304" pitchFamily="18" charset="0"/>
              </a:rPr>
              <a:t>Définition et Formation</a:t>
            </a:r>
            <a:endParaRPr lang="fr-FR"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lstStyle/>
          <a:p>
            <a:r>
              <a:rPr lang="fr-FR" sz="2800" b="1" dirty="0" smtClean="0">
                <a:latin typeface="Times New Roman" panose="02020603050405020304" pitchFamily="18" charset="0"/>
                <a:cs typeface="Times New Roman" panose="02020603050405020304" pitchFamily="18" charset="0"/>
              </a:rPr>
              <a:t>Introduction:</a:t>
            </a:r>
          </a:p>
          <a:p>
            <a:pPr>
              <a:lnSpc>
                <a:spcPct val="107000"/>
              </a:lnSpc>
              <a:spcAft>
                <a:spcPts val="600"/>
              </a:spcAft>
            </a:pPr>
            <a:r>
              <a:rPr lang="fr-FR" sz="2400" dirty="0">
                <a:solidFill>
                  <a:srgbClr val="000000"/>
                </a:solidFill>
                <a:latin typeface="Times New Roman" panose="02020603050405020304" pitchFamily="18" charset="0"/>
                <a:ea typeface="Calibri" panose="020F0502020204030204" pitchFamily="34" charset="0"/>
                <a:cs typeface="Arial" panose="020B0604020202020204" pitchFamily="34" charset="0"/>
              </a:rPr>
              <a:t>Le sol est la partie la plus superficielle de l'écorce terrestre, à l'interface entre géosphère, biosphère et atmosphère, car en effet il possède des constituants minéraux, venant de l'altération de la roche-mère, des constituants organiques, venus de la décomposition d'êtres vivants. </a:t>
            </a:r>
            <a:endParaRPr lang="fr-FR" sz="2400" dirty="0" smtClean="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marL="0" indent="0">
              <a:lnSpc>
                <a:spcPct val="107000"/>
              </a:lnSpc>
              <a:spcAft>
                <a:spcPts val="600"/>
              </a:spcAft>
              <a:buNone/>
            </a:pPr>
            <a:endParaRPr lang="fr-FR" sz="16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2101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nSpc>
                <a:spcPct val="107000"/>
              </a:lnSpc>
              <a:spcAft>
                <a:spcPts val="600"/>
              </a:spcAft>
            </a:pPr>
            <a:r>
              <a:rPr lang="fr-FR" b="1" dirty="0">
                <a:solidFill>
                  <a:srgbClr val="37322D"/>
                </a:solidFill>
                <a:latin typeface="Times New Roman" panose="02020603050405020304" pitchFamily="18" charset="0"/>
                <a:ea typeface="Times New Roman" panose="02020603050405020304" pitchFamily="18" charset="0"/>
                <a:cs typeface="Arial" panose="020B0604020202020204" pitchFamily="34" charset="0"/>
              </a:rPr>
              <a:t>Qu’est-ce que le sol ?</a:t>
            </a:r>
            <a:r>
              <a:rPr lang="fr-FR" sz="3200" dirty="0">
                <a:latin typeface="Calibri" panose="020F0502020204030204" pitchFamily="34" charset="0"/>
                <a:ea typeface="Calibri" panose="020F0502020204030204" pitchFamily="34" charset="0"/>
                <a:cs typeface="Arial" panose="020B0604020202020204" pitchFamily="34" charset="0"/>
              </a:rPr>
              <a:t/>
            </a:r>
            <a:br>
              <a:rPr lang="fr-FR" sz="32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2589212" y="2133599"/>
            <a:ext cx="8915400" cy="4395989"/>
          </a:xfrm>
        </p:spPr>
        <p:txBody>
          <a:bodyPr>
            <a:normAutofit lnSpcReduction="10000"/>
          </a:bodyPr>
          <a:lstStyle/>
          <a:p>
            <a:pPr>
              <a:lnSpc>
                <a:spcPct val="107000"/>
              </a:lnSpc>
              <a:spcAft>
                <a:spcPts val="800"/>
              </a:spcAft>
            </a:pPr>
            <a:r>
              <a:rPr lang="fr-FR" dirty="0">
                <a:solidFill>
                  <a:srgbClr val="37322D"/>
                </a:solidFill>
                <a:latin typeface="Times New Roman" panose="02020603050405020304" pitchFamily="18" charset="0"/>
                <a:ea typeface="Times New Roman" panose="02020603050405020304" pitchFamily="18" charset="0"/>
                <a:cs typeface="Arial" panose="020B0604020202020204" pitchFamily="34" charset="0"/>
              </a:rPr>
              <a:t>Le sol, c’est ce sur quoi reposent nos pieds ! </a:t>
            </a:r>
            <a:r>
              <a:rPr lang="fr-FR" b="1" dirty="0">
                <a:solidFill>
                  <a:srgbClr val="37322D"/>
                </a:solidFill>
                <a:latin typeface="Times New Roman" panose="02020603050405020304" pitchFamily="18" charset="0"/>
                <a:ea typeface="Times New Roman" panose="02020603050405020304" pitchFamily="18" charset="0"/>
                <a:cs typeface="Arial" panose="020B0604020202020204" pitchFamily="34" charset="0"/>
              </a:rPr>
              <a:t>C’est comme la peau de la Terre</a:t>
            </a:r>
            <a:r>
              <a:rPr lang="fr-FR" dirty="0">
                <a:solidFill>
                  <a:srgbClr val="37322D"/>
                </a:solidFill>
                <a:latin typeface="Times New Roman" panose="02020603050405020304" pitchFamily="18" charset="0"/>
                <a:ea typeface="Times New Roman" panose="02020603050405020304" pitchFamily="18" charset="0"/>
                <a:cs typeface="Arial" panose="020B0604020202020204" pitchFamily="34" charset="0"/>
              </a:rPr>
              <a:t>, une couche superficielle mince par rapport au diamètre de la planète. De quelques centimètres à quelques mètres en général, il est épais en moyenne de 30 cm. </a:t>
            </a:r>
            <a:endParaRPr lang="fr-FR"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dirty="0">
                <a:solidFill>
                  <a:srgbClr val="37322D"/>
                </a:solidFill>
                <a:latin typeface="Times New Roman" panose="02020603050405020304" pitchFamily="18" charset="0"/>
                <a:ea typeface="Times New Roman" panose="02020603050405020304" pitchFamily="18" charset="0"/>
                <a:cs typeface="Arial" panose="020B0604020202020204" pitchFamily="34" charset="0"/>
              </a:rPr>
              <a:t>Il est composé de débris de roches, de grains de sable et d’argile, de morceaux de plantes et d’animaux morts. Entre ces éléments, il y a plus ou moins d’espace où circulent l’air et l’eau et où vivent une multitude d’êtres vivants.</a:t>
            </a:r>
            <a:endParaRPr lang="fr-FR"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b="1" dirty="0">
                <a:solidFill>
                  <a:srgbClr val="37322D"/>
                </a:solidFill>
                <a:latin typeface="Times New Roman" panose="02020603050405020304" pitchFamily="18" charset="0"/>
                <a:ea typeface="Times New Roman" panose="02020603050405020304" pitchFamily="18" charset="0"/>
                <a:cs typeface="Arial" panose="020B0604020202020204" pitchFamily="34" charset="0"/>
              </a:rPr>
              <a:t>Il n’y a pas un sol, mais des sols.</a:t>
            </a:r>
            <a:r>
              <a:rPr lang="fr-FR" dirty="0">
                <a:solidFill>
                  <a:srgbClr val="37322D"/>
                </a:solidFill>
                <a:latin typeface="Times New Roman" panose="02020603050405020304" pitchFamily="18" charset="0"/>
                <a:ea typeface="Times New Roman" panose="02020603050405020304" pitchFamily="18" charset="0"/>
                <a:cs typeface="Arial" panose="020B0604020202020204" pitchFamily="34" charset="0"/>
              </a:rPr>
              <a:t> Selon la nature des roches, la couverture végétale et surtout le climat, ses propriétés sont différentes. On trouve ainsi des sols sableux riches en matière organique (climat froid), mais également des sols rouges et profonds (climat tropical).</a:t>
            </a:r>
            <a:endParaRPr lang="fr-FR"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dirty="0">
                <a:solidFill>
                  <a:srgbClr val="37322D"/>
                </a:solidFill>
                <a:latin typeface="Times New Roman" panose="02020603050405020304" pitchFamily="18" charset="0"/>
                <a:ea typeface="Times New Roman" panose="02020603050405020304" pitchFamily="18" charset="0"/>
                <a:cs typeface="Arial" panose="020B0604020202020204" pitchFamily="34" charset="0"/>
              </a:rPr>
              <a:t>Les spécialistes des sols (les pédologues) classent notamment les sols selon leur composition et leur texture.</a:t>
            </a:r>
            <a:endParaRPr lang="fr-FR" sz="16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298824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496352"/>
          </a:xfrm>
        </p:spPr>
        <p:txBody>
          <a:bodyPr>
            <a:normAutofit/>
          </a:bodyPr>
          <a:lstStyle/>
          <a:p>
            <a:r>
              <a:rPr lang="fr-FR" sz="2400" b="1" cap="all" dirty="0">
                <a:latin typeface="Times New Roman" panose="02020603050405020304" pitchFamily="18" charset="0"/>
                <a:cs typeface="Times New Roman" panose="02020603050405020304" pitchFamily="18" charset="0"/>
              </a:rPr>
              <a:t>II LA FORMATION D'UN </a:t>
            </a:r>
            <a:r>
              <a:rPr lang="fr-FR" sz="2400" b="1" cap="all" dirty="0" smtClean="0">
                <a:latin typeface="Times New Roman" panose="02020603050405020304" pitchFamily="18" charset="0"/>
                <a:cs typeface="Times New Roman" panose="02020603050405020304" pitchFamily="18" charset="0"/>
              </a:rPr>
              <a:t>SOL:</a:t>
            </a:r>
            <a:endParaRPr lang="fr-FR" sz="2400"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2589212" y="1236371"/>
            <a:ext cx="8915400" cy="5409128"/>
          </a:xfrm>
        </p:spPr>
        <p:txBody>
          <a:bodyPr>
            <a:normAutofit fontScale="62500" lnSpcReduction="20000"/>
          </a:bodyPr>
          <a:lstStyle/>
          <a:p>
            <a:pPr>
              <a:lnSpc>
                <a:spcPct val="107000"/>
              </a:lnSpc>
              <a:spcAft>
                <a:spcPts val="800"/>
              </a:spcAft>
            </a:pPr>
            <a:r>
              <a:rPr lang="fr-FR" sz="22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Introduction:</a:t>
            </a:r>
          </a:p>
          <a:p>
            <a:pPr>
              <a:lnSpc>
                <a:spcPct val="107000"/>
              </a:lnSpc>
              <a:spcAft>
                <a:spcPts val="800"/>
              </a:spcAft>
            </a:pPr>
            <a:r>
              <a:rPr lang="fr-F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 sol met très longtemps à se constituer (plusieurs milliers d’années).</a:t>
            </a:r>
            <a:endParaRPr lang="fr-FR" sz="2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fr-F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Dans certaines conditions, la roche-mère, élément minéral est altérée par l’air et l’eau. Cela permet l’installation de premières plantes pionnières. Ensuite, la matière organique provenant de plantes et d’animaux morts forme en surface une litière. Décomposée par la faune du sol, elle est transformée en humus. Puis mélangé à des éléments minéraux, le sol devient cultivable, c’est ce que l’on appelle de la terre arable.</a:t>
            </a:r>
            <a:endParaRPr lang="fr-FR" sz="2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fr-F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Une fois formées, les propriétés du sol continuent à évoluer (structure du sol, porosité, activité biologique, teneurs en certains éléments nutritifs..).</a:t>
            </a:r>
            <a:endParaRPr lang="fr-FR" sz="2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fr-FR" sz="22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II.1 </a:t>
            </a:r>
            <a:r>
              <a:rPr lang="fr-FR" sz="2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Les facteurs entrant en </a:t>
            </a:r>
            <a:r>
              <a:rPr lang="fr-FR" sz="22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jeu:</a:t>
            </a:r>
          </a:p>
          <a:p>
            <a:pPr algn="just">
              <a:lnSpc>
                <a:spcPct val="107000"/>
              </a:lnSpc>
              <a:spcAft>
                <a:spcPts val="800"/>
              </a:spcAft>
            </a:pPr>
            <a:r>
              <a:rPr lang="fr-F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 sol est le résultat d'une altération superficielle d'une roche mère, et d'un enrichissement en matières organiques issue d'êtres-vivants, du fait de la décomposition de la litière par des organismes décomposeurs. On a ainsi 3 facteurs entrant en jeu dans la formation d'un sol :</a:t>
            </a:r>
            <a:endParaRPr lang="fr-FR" sz="2200" dirty="0">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spcAft>
                <a:spcPts val="800"/>
              </a:spcAft>
              <a:buSzPts val="1000"/>
              <a:buFont typeface="Symbol" panose="05050102010706020507" pitchFamily="18" charset="2"/>
              <a:buChar char=""/>
              <a:tabLst>
                <a:tab pos="457200" algn="l"/>
              </a:tabLst>
            </a:pPr>
            <a:r>
              <a:rPr lang="fr-FR" sz="2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roche mère :</a:t>
            </a:r>
            <a:r>
              <a:rPr lang="fr-F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ses propriétés physiques ou sa composition chimique ont une influence directe sur la nature et sur la rapidité de l'évolution d'un sol</a:t>
            </a:r>
            <a:endParaRPr lang="fr-FR"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spcAft>
                <a:spcPts val="800"/>
              </a:spcAft>
              <a:buSzPts val="1000"/>
              <a:buFont typeface="Symbol" panose="05050102010706020507" pitchFamily="18" charset="2"/>
              <a:buChar char=""/>
              <a:tabLst>
                <a:tab pos="457200" algn="l"/>
              </a:tabLst>
            </a:pPr>
            <a:r>
              <a:rPr lang="fr-FR" sz="2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les végétaux :</a:t>
            </a:r>
            <a:r>
              <a:rPr lang="fr-F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fournisseurs de l'essentiel de la matière organique présente dans le sol, et qui influencent aussi son évolution</a:t>
            </a:r>
            <a:endParaRPr lang="fr-FR"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spcAft>
                <a:spcPts val="800"/>
              </a:spcAft>
              <a:buSzPts val="1000"/>
              <a:buFont typeface="Symbol" panose="05050102010706020507" pitchFamily="18" charset="2"/>
              <a:buChar char=""/>
              <a:tabLst>
                <a:tab pos="457200" algn="l"/>
              </a:tabLst>
            </a:pPr>
            <a:r>
              <a:rPr lang="fr-FR" sz="2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 climat</a:t>
            </a:r>
            <a:r>
              <a:rPr lang="fr-F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qui affecte les deux facteurs précédents, par la température en ce qui concerne l'altération de la roche mère, et les précipitations pour les phénomènes de migration se déroulant au niveau du sol.</a:t>
            </a:r>
            <a:endParaRPr lang="fr-FR"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fr-FR" sz="1600" dirty="0">
              <a:latin typeface="Times New Roman" panose="02020603050405020304" pitchFamily="18"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122050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612262"/>
          </a:xfrm>
        </p:spPr>
        <p:txBody>
          <a:bodyPr>
            <a:normAutofit fontScale="90000"/>
          </a:bodyPr>
          <a:lstStyle/>
          <a:p>
            <a:pPr>
              <a:lnSpc>
                <a:spcPct val="107000"/>
              </a:lnSpc>
              <a:spcAft>
                <a:spcPts val="800"/>
              </a:spcAft>
            </a:pPr>
            <a:r>
              <a:rPr lang="fr-FR"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II.2 </a:t>
            </a:r>
            <a:r>
              <a:rPr lang="fr-FR"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Comment se forme un sol ?</a:t>
            </a:r>
            <a:r>
              <a:rPr lang="fr-FR" sz="2400" dirty="0">
                <a:latin typeface="Times New Roman" panose="02020603050405020304" pitchFamily="18" charset="0"/>
                <a:ea typeface="Calibri" panose="020F0502020204030204" pitchFamily="34" charset="0"/>
                <a:cs typeface="Times New Roman" panose="02020603050405020304" pitchFamily="18" charset="0"/>
              </a:rPr>
              <a:t/>
            </a:r>
            <a:br>
              <a:rPr lang="fr-FR" sz="2400" dirty="0">
                <a:latin typeface="Times New Roman" panose="02020603050405020304" pitchFamily="18" charset="0"/>
                <a:ea typeface="Calibri" panose="020F0502020204030204" pitchFamily="34" charset="0"/>
                <a:cs typeface="Times New Roman" panose="02020603050405020304" pitchFamily="18" charset="0"/>
              </a:rPr>
            </a:br>
            <a:endParaRPr lang="fr-FR" sz="2400"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2589212" y="1390917"/>
            <a:ext cx="8915400" cy="4790941"/>
          </a:xfrm>
        </p:spPr>
        <p:txBody>
          <a:bodyPr>
            <a:normAutofit fontScale="92500" lnSpcReduction="20000"/>
          </a:bodyPr>
          <a:lstStyle/>
          <a:p>
            <a:pPr algn="just">
              <a:lnSpc>
                <a:spcPct val="107000"/>
              </a:lnSpc>
              <a:spcAft>
                <a:spcPts val="800"/>
              </a:spcAft>
            </a:pPr>
            <a:r>
              <a:rPr lang="fr-FR" sz="1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On peut distinguer globalement 3 étapes :</a:t>
            </a:r>
            <a:endParaRPr lang="fr-FR" sz="1900" dirty="0">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spcAft>
                <a:spcPts val="800"/>
              </a:spcAft>
              <a:buSzPts val="1000"/>
              <a:buFont typeface="Symbol" panose="05050102010706020507" pitchFamily="18" charset="2"/>
              <a:buChar char=""/>
              <a:tabLst>
                <a:tab pos="457200" algn="l"/>
              </a:tabLst>
            </a:pPr>
            <a:r>
              <a:rPr lang="fr-FR" sz="19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Altération de la roche mère :</a:t>
            </a:r>
            <a:r>
              <a:rPr lang="fr-FR" sz="1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elle est le résultat de processus physiques (gel, pénétration des racines…) qui fragmentent la roche, et de processus chimiques (action des eaux chargées d'acides) qui dissolvent calcaires et hydrolysent minéraux silicatés pour engendrer des complexes d'altération (argile, oxydes de fer, sels…) cimentant les grains résultant de la précédente fragmentation.</a:t>
            </a:r>
            <a:endParaRPr lang="fr-FR" sz="1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spcAft>
                <a:spcPts val="800"/>
              </a:spcAft>
              <a:buSzPts val="1000"/>
              <a:buFont typeface="Symbol" panose="05050102010706020507" pitchFamily="18" charset="2"/>
              <a:buChar char=""/>
              <a:tabLst>
                <a:tab pos="457200" algn="l"/>
              </a:tabLst>
            </a:pPr>
            <a:r>
              <a:rPr lang="fr-FR" sz="19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Incorporation de la matière organique par minéralisation de molécules organiques et humification</a:t>
            </a:r>
            <a:r>
              <a:rPr lang="fr-FR" sz="1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c'est à dire édification d'acides humiques à partir des molécules issues de cette minéralisation.</a:t>
            </a:r>
            <a:endParaRPr lang="fr-FR" sz="1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spcAft>
                <a:spcPts val="800"/>
              </a:spcAft>
              <a:buSzPts val="1000"/>
              <a:buFont typeface="Symbol" panose="05050102010706020507" pitchFamily="18" charset="2"/>
              <a:buChar char=""/>
              <a:tabLst>
                <a:tab pos="457200" algn="l"/>
              </a:tabLst>
            </a:pPr>
            <a:r>
              <a:rPr lang="fr-FR" sz="19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Les horizons se différencient enfin sous l'action des eaux d'infiltration (lessivage) :</a:t>
            </a:r>
            <a:r>
              <a:rPr lang="fr-FR" sz="1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les éléments solubles sont entraînés et accumulés pour former des horizons dits d'accumulation.</a:t>
            </a:r>
            <a:endParaRPr lang="fr-FR" sz="1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fr-FR" sz="1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 sol possède donc une dynamique, dépendante des divers facteurs qui constituent son milieu.</a:t>
            </a:r>
            <a:endParaRPr lang="fr-FR" sz="1900" dirty="0">
              <a:latin typeface="Times New Roman" panose="02020603050405020304" pitchFamily="18"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761131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586504"/>
          </a:xfrm>
        </p:spPr>
        <p:txBody>
          <a:bodyPr>
            <a:normAutofit fontScale="90000"/>
          </a:bodyPr>
          <a:lstStyle/>
          <a:p>
            <a:pPr>
              <a:lnSpc>
                <a:spcPct val="107000"/>
              </a:lnSpc>
              <a:spcAft>
                <a:spcPts val="800"/>
              </a:spcAft>
            </a:pPr>
            <a:r>
              <a:rPr lang="fr-FR" sz="2000" b="1"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II.3 </a:t>
            </a:r>
            <a:r>
              <a:rPr lang="fr-FR"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Précisions sur la minéralisation de la matière </a:t>
            </a:r>
            <a:r>
              <a:rPr lang="fr-FR"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organique:</a:t>
            </a:r>
            <a:r>
              <a:rPr lang="fr-FR" sz="2000" dirty="0">
                <a:latin typeface="Times New Roman" panose="02020603050405020304" pitchFamily="18" charset="0"/>
                <a:ea typeface="Calibri" panose="020F0502020204030204" pitchFamily="34" charset="0"/>
                <a:cs typeface="Times New Roman" panose="02020603050405020304" pitchFamily="18" charset="0"/>
              </a:rPr>
              <a:t/>
            </a:r>
            <a:br>
              <a:rPr lang="fr-FR" sz="2000" dirty="0">
                <a:latin typeface="Times New Roman" panose="02020603050405020304" pitchFamily="18" charset="0"/>
                <a:ea typeface="Calibri" panose="020F0502020204030204" pitchFamily="34" charset="0"/>
                <a:cs typeface="Times New Roman" panose="02020603050405020304" pitchFamily="18" charset="0"/>
              </a:rPr>
            </a:br>
            <a:endParaRPr lang="fr-FR" sz="2000"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2589212" y="1326523"/>
            <a:ext cx="8915400" cy="5035639"/>
          </a:xfrm>
        </p:spPr>
        <p:txBody>
          <a:bodyPr>
            <a:normAutofit fontScale="77500" lnSpcReduction="20000"/>
          </a:bodyPr>
          <a:lstStyle/>
          <a:p>
            <a:pPr algn="just">
              <a:lnSpc>
                <a:spcPct val="107000"/>
              </a:lnSpc>
              <a:spcAft>
                <a:spcPts val="800"/>
              </a:spcAft>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Les débris végétaux (feuilles et bois mort dans les forêts, paille ou chaumes dans les terres cultivées…) représentent une source de matière organique pour le sol. Ces débris sont fragmentés puis minéralisés, et subissent aussi un processus d'humification.</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fragmentation des débris se fait en plusieurs vagues successives. Pour les feuilles mortes par exemple, elles sont d'abord attaquées par des bactéries et des champignons, ces derniers assurant une digestion partielle des débris grâce à la sécrétion d'enzymes, libérés par leurs filaments mycéliens pénétrant à l'intérieur des feuilles par des pores dans leur épiderme. Ensuite, des arthropodes, des vers de terre continuent cette digestion, rejetant dans leurs excréments des fragments encore incomplètement digérés qui serviront de nourriture à d'autres espèces de taille plus réduite encore. La litière disparaît ainsi progressivement au cours d'un véritable travail à la chaîne</a:t>
            </a:r>
            <a:r>
              <a:rPr lang="fr-FR"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7000"/>
              </a:lnSpc>
              <a:spcAft>
                <a:spcPts val="800"/>
              </a:spcAft>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minéralisation consiste en la libération des éléments chimiques qui sont dans les divers composés organiques (carbone, azote, oxygène…) de la litière sous forme de substances minérales diverses. Ce sont les organismes décomposeurs, bactéries et champignons, qui principalement réalisent cette minéralisation. Mais celle-ci est assurée en partie par tous les êtres-vivants du sol au cours de la respiration : les composés organiques entrant en jeu laissent bien place au rejet de dioxyde de carbone, le carbone a été minéralisé. Les protéines par contre sont minéralisées au cours de diverses réactions chimiques par les microorganismes du sol, avec tout d'abord une minéralisation en composés ammoniacaux (NH</a:t>
            </a:r>
            <a:r>
              <a:rPr lang="fr-FR"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fr-FR"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puis par un processus de nitrification en nitrites (NO</a:t>
            </a:r>
            <a:r>
              <a:rPr lang="fr-FR"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fr-FR"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et enfin en nitrates (NO</a:t>
            </a:r>
            <a:r>
              <a:rPr lang="fr-FR"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a:t>
            </a:r>
            <a:r>
              <a:rPr lang="fr-FR"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L'humification est une mise en réserve de la matière organique végétale qui est présente sur le sol sous forme de déchets : certaines substances difficilement digérables par les organismes détritivores (par exemple la cellulose) sont en effet utilisées par des bactéries </a:t>
            </a:r>
            <a:r>
              <a:rPr lang="fr-FR"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humifiantes</a:t>
            </a: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pour faire la synthèse de molécules organiques différentes qui vont former l'humus (notamment les acides humiques). L'humification est un phénomène très lent (2 à 3 ans), ainsi que l'utilisation de ces réserves de matière organique.</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fr-FR" sz="16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667668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latin typeface="Times New Roman" panose="02020603050405020304" pitchFamily="18" charset="0"/>
                <a:cs typeface="Times New Roman" panose="02020603050405020304" pitchFamily="18" charset="0"/>
              </a:rPr>
              <a:t>La minéralisation de la matière organique</a:t>
            </a:r>
            <a:br>
              <a:rPr lang="fr-FR" b="1" dirty="0">
                <a:latin typeface="Times New Roman" panose="02020603050405020304" pitchFamily="18" charset="0"/>
                <a:cs typeface="Times New Roman" panose="02020603050405020304" pitchFamily="18" charset="0"/>
              </a:rPr>
            </a:br>
            <a:endParaRPr lang="fr-FR" b="1" dirty="0">
              <a:latin typeface="Times New Roman" panose="02020603050405020304" pitchFamily="18" charset="0"/>
              <a:cs typeface="Times New Roman" panose="02020603050405020304" pitchFamily="18" charset="0"/>
            </a:endParaRPr>
          </a:p>
        </p:txBody>
      </p:sp>
      <p:pic>
        <p:nvPicPr>
          <p:cNvPr id="5" name="Espace réservé du contenu 4" descr="http://keepschool.com/pages/fiches-de-cours/lycee/svt-biologie/sols-proprietes-formation/3.gif"/>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67448" y="1803042"/>
            <a:ext cx="5692462" cy="4456090"/>
          </a:xfrm>
          <a:prstGeom prst="rect">
            <a:avLst/>
          </a:prstGeom>
          <a:noFill/>
          <a:ln>
            <a:noFill/>
          </a:ln>
        </p:spPr>
      </p:pic>
    </p:spTree>
    <p:extLst>
      <p:ext uri="{BB962C8B-B14F-4D97-AF65-F5344CB8AC3E}">
        <p14:creationId xmlns:p14="http://schemas.microsoft.com/office/powerpoint/2010/main" val="3933399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nSpc>
                <a:spcPct val="107000"/>
              </a:lnSpc>
              <a:spcAft>
                <a:spcPts val="800"/>
              </a:spcAft>
            </a:pPr>
            <a:r>
              <a:rPr lang="fr-FR" b="1" dirty="0">
                <a:latin typeface="Times New Roman" panose="02020603050405020304" pitchFamily="18" charset="0"/>
                <a:ea typeface="Calibri" panose="020F0502020204030204" pitchFamily="34" charset="0"/>
                <a:cs typeface="Arial" panose="020B0604020202020204" pitchFamily="34" charset="0"/>
              </a:rPr>
              <a:t>Les facteurs qui influent sur la formation du sol</a:t>
            </a:r>
            <a:r>
              <a:rPr lang="fr-FR" sz="3200" dirty="0">
                <a:latin typeface="Calibri" panose="020F0502020204030204" pitchFamily="34" charset="0"/>
                <a:ea typeface="Calibri" panose="020F0502020204030204" pitchFamily="34" charset="0"/>
                <a:cs typeface="Arial" panose="020B0604020202020204" pitchFamily="34" charset="0"/>
              </a:rPr>
              <a:t/>
            </a:r>
            <a:br>
              <a:rPr lang="fr-FR" sz="32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p:txBody>
          <a:bodyPr/>
          <a:lstStyle/>
          <a:p>
            <a:pPr>
              <a:lnSpc>
                <a:spcPts val="1350"/>
              </a:lnSpc>
              <a:spcAft>
                <a:spcPts val="1500"/>
              </a:spcAft>
            </a:pPr>
            <a:endParaRPr lang="fr-FR" dirty="0" smtClean="0">
              <a:solidFill>
                <a:srgbClr val="1E2021"/>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1500"/>
              </a:spcAft>
            </a:pPr>
            <a:r>
              <a:rPr lang="fr-FR" dirty="0" smtClean="0">
                <a:solidFill>
                  <a:srgbClr val="1E2021"/>
                </a:solidFill>
                <a:latin typeface="Times New Roman" panose="02020603050405020304" pitchFamily="18" charset="0"/>
                <a:ea typeface="Times New Roman" panose="02020603050405020304" pitchFamily="18" charset="0"/>
                <a:cs typeface="Times New Roman" panose="02020603050405020304" pitchFamily="18" charset="0"/>
              </a:rPr>
              <a:t>De </a:t>
            </a:r>
            <a:r>
              <a:rPr lang="fr-FR" dirty="0">
                <a:solidFill>
                  <a:srgbClr val="1E2021"/>
                </a:solidFill>
                <a:latin typeface="Times New Roman" panose="02020603050405020304" pitchFamily="18" charset="0"/>
                <a:ea typeface="Times New Roman" panose="02020603050405020304" pitchFamily="18" charset="0"/>
                <a:cs typeface="Times New Roman" panose="02020603050405020304" pitchFamily="18" charset="0"/>
              </a:rPr>
              <a:t>nombreux facteurs interfèrent dans la formation des sols, ce qui explique la grande diversité des types de sols rencontrés. Les facteurs les plus importants sont la nature de la roche mère ou matériau d’origine, le climat, le temps, la végétation. D'autres facteurs comme le relief, la topologie du terrain et l’intervention de l’homme ont également leur importance.  </a:t>
            </a:r>
            <a:endParaRPr lang="fr-FR"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1500"/>
              </a:spcAft>
            </a:pPr>
            <a:r>
              <a:rPr lang="fr-FR" dirty="0">
                <a:solidFill>
                  <a:srgbClr val="1E2021"/>
                </a:solidFill>
                <a:latin typeface="Times New Roman" panose="02020603050405020304" pitchFamily="18" charset="0"/>
                <a:ea typeface="Times New Roman" panose="02020603050405020304" pitchFamily="18" charset="0"/>
                <a:cs typeface="Times New Roman" panose="02020603050405020304" pitchFamily="18" charset="0"/>
              </a:rPr>
              <a:t>    Comment influent ces facteurs ?</a:t>
            </a:r>
            <a:endParaRPr lang="fr-FR" dirty="0">
              <a:latin typeface="Times New Roman" panose="02020603050405020304" pitchFamily="18" charset="0"/>
              <a:ea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310087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895597"/>
          </a:xfrm>
        </p:spPr>
        <p:txBody>
          <a:bodyPr>
            <a:normAutofit fontScale="90000"/>
          </a:bodyPr>
          <a:lstStyle/>
          <a:p>
            <a:pPr>
              <a:lnSpc>
                <a:spcPct val="107000"/>
              </a:lnSpc>
              <a:spcAft>
                <a:spcPts val="800"/>
              </a:spcAft>
            </a:pPr>
            <a:r>
              <a:rPr lang="fr-FR" b="1" dirty="0" smtClean="0">
                <a:latin typeface="Times New Roman" panose="02020603050405020304" pitchFamily="18" charset="0"/>
                <a:ea typeface="Calibri" panose="020F0502020204030204" pitchFamily="34" charset="0"/>
                <a:cs typeface="Arial" panose="020B0604020202020204" pitchFamily="34" charset="0"/>
              </a:rPr>
              <a:t>a- La </a:t>
            </a:r>
            <a:r>
              <a:rPr lang="fr-FR" b="1" dirty="0">
                <a:latin typeface="Times New Roman" panose="02020603050405020304" pitchFamily="18" charset="0"/>
                <a:ea typeface="Calibri" panose="020F0502020204030204" pitchFamily="34" charset="0"/>
                <a:cs typeface="Arial" panose="020B0604020202020204" pitchFamily="34" charset="0"/>
              </a:rPr>
              <a:t>roche mère et les formations superficielles</a:t>
            </a:r>
            <a:r>
              <a:rPr lang="fr-FR" sz="3200" dirty="0">
                <a:latin typeface="Calibri" panose="020F0502020204030204" pitchFamily="34" charset="0"/>
                <a:ea typeface="Calibri" panose="020F0502020204030204" pitchFamily="34" charset="0"/>
                <a:cs typeface="Arial" panose="020B0604020202020204" pitchFamily="34" charset="0"/>
              </a:rPr>
              <a:t/>
            </a:r>
            <a:br>
              <a:rPr lang="fr-FR" sz="32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p:txBody>
          <a:bodyPr/>
          <a:lstStyle/>
          <a:p>
            <a:r>
              <a:rPr lang="fr-FR" dirty="0">
                <a:latin typeface="Times New Roman" panose="02020603050405020304" pitchFamily="18" charset="0"/>
                <a:ea typeface="Calibri" panose="020F0502020204030204" pitchFamily="34" charset="0"/>
              </a:rPr>
              <a:t>Le sol se trouve au dessus de sa roche mère, son matériau d'origine. La roche mère affleure à la surface du globe suite à des mécanismes géologiques (tectonique des plaques, volcanisme, glaciation, érosion...). D'origine géologique variée : magmatique, métamorphique ou sédimentaire, la roche initiale, dite roche mère est une roche dure ou meuble qui s'est formée, il y a des </a:t>
            </a:r>
            <a:r>
              <a:rPr lang="fr-FR" dirty="0" smtClean="0">
                <a:latin typeface="Times New Roman" panose="02020603050405020304" pitchFamily="18" charset="0"/>
                <a:ea typeface="Calibri" panose="020F0502020204030204" pitchFamily="34" charset="0"/>
              </a:rPr>
              <a:t>millénaires.</a:t>
            </a:r>
          </a:p>
          <a:p>
            <a:pPr>
              <a:lnSpc>
                <a:spcPct val="107000"/>
              </a:lnSpc>
              <a:spcAft>
                <a:spcPts val="800"/>
              </a:spcAft>
            </a:pPr>
            <a:r>
              <a:rPr lang="fr-FR" dirty="0">
                <a:latin typeface="Times New Roman" panose="02020603050405020304" pitchFamily="18" charset="0"/>
                <a:ea typeface="Calibri" panose="020F0502020204030204" pitchFamily="34" charset="0"/>
                <a:cs typeface="Arial" panose="020B0604020202020204" pitchFamily="34" charset="0"/>
              </a:rPr>
              <a:t>Une roche est constituée d'un assemblage de plusieurs minéraux identiques ou différents. Exemples : le granite est une roche magmatique formée par l'assemblage de minéraux de quartz, de micas et de feldspaths ; le calcaire est une roche sédimentaire qui contient en forte proportion un minéral appelé: calcite. Ces minéraux principaux sont appelés : minéraux primaires. Les roches renferment également en faible quantité d'autres minéraux appelés : minéraux accessoires.</a:t>
            </a:r>
            <a:endParaRPr lang="fr-FR" sz="16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602942492"/>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89</TotalTime>
  <Words>1108</Words>
  <Application>Microsoft Office PowerPoint</Application>
  <PresentationFormat>Grand écran</PresentationFormat>
  <Paragraphs>62</Paragraphs>
  <Slides>18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18</vt:i4>
      </vt:variant>
    </vt:vector>
  </HeadingPairs>
  <TitlesOfParts>
    <vt:vector size="26" baseType="lpstr">
      <vt:lpstr>Arial</vt:lpstr>
      <vt:lpstr>Calibri</vt:lpstr>
      <vt:lpstr>Century Gothic</vt:lpstr>
      <vt:lpstr>Symbol</vt:lpstr>
      <vt:lpstr>Times New Roman</vt:lpstr>
      <vt:lpstr>Wingdings</vt:lpstr>
      <vt:lpstr>Wingdings 3</vt:lpstr>
      <vt:lpstr>Brin</vt:lpstr>
      <vt:lpstr>Traitement des sols pollués</vt:lpstr>
      <vt:lpstr>Chapitre 1: Généralités sur les sols;  Définition et Formation</vt:lpstr>
      <vt:lpstr>Qu’est-ce que le sol ? </vt:lpstr>
      <vt:lpstr>II LA FORMATION D'UN SOL:</vt:lpstr>
      <vt:lpstr>II.2 Comment se forme un sol ? </vt:lpstr>
      <vt:lpstr>II.3 Précisions sur la minéralisation de la matière organique: </vt:lpstr>
      <vt:lpstr>La minéralisation de la matière organique </vt:lpstr>
      <vt:lpstr>Les facteurs qui influent sur la formation du sol </vt:lpstr>
      <vt:lpstr>a- La roche mère et les formations superficielles </vt:lpstr>
      <vt:lpstr>Présentation PowerPoint</vt:lpstr>
      <vt:lpstr>Présentation PowerPoint</vt:lpstr>
      <vt:lpstr>Présentation PowerPoint</vt:lpstr>
      <vt:lpstr>Présentation PowerPoint</vt:lpstr>
      <vt:lpstr>Présentation PowerPoint</vt:lpstr>
      <vt:lpstr>b- Le climat : </vt:lpstr>
      <vt:lpstr>c- Le temps :</vt:lpstr>
      <vt:lpstr>d- La végétation, les micro-organismes, le système racinaire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Traitement des sols pollués</dc:title>
  <dc:creator>ACER</dc:creator>
  <cp:lastModifiedBy>ACER</cp:lastModifiedBy>
  <cp:revision>9</cp:revision>
  <dcterms:created xsi:type="dcterms:W3CDTF">2020-12-15T16:35:47Z</dcterms:created>
  <dcterms:modified xsi:type="dcterms:W3CDTF">2020-12-15T18:05:18Z</dcterms:modified>
</cp:coreProperties>
</file>