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304" r:id="rId3"/>
    <p:sldId id="270" r:id="rId4"/>
    <p:sldId id="257" r:id="rId5"/>
    <p:sldId id="269" r:id="rId6"/>
    <p:sldId id="271" r:id="rId7"/>
    <p:sldId id="272" r:id="rId8"/>
    <p:sldId id="273" r:id="rId9"/>
    <p:sldId id="274" r:id="rId10"/>
    <p:sldId id="275" r:id="rId11"/>
    <p:sldId id="278" r:id="rId12"/>
    <p:sldId id="276" r:id="rId13"/>
    <p:sldId id="277" r:id="rId14"/>
    <p:sldId id="279" r:id="rId15"/>
    <p:sldId id="280" r:id="rId16"/>
    <p:sldId id="281" r:id="rId17"/>
    <p:sldId id="258" r:id="rId18"/>
    <p:sldId id="259" r:id="rId19"/>
    <p:sldId id="260" r:id="rId20"/>
    <p:sldId id="261" r:id="rId21"/>
    <p:sldId id="262" r:id="rId22"/>
    <p:sldId id="263" r:id="rId23"/>
    <p:sldId id="264" r:id="rId24"/>
    <p:sldId id="265" r:id="rId25"/>
    <p:sldId id="266" r:id="rId26"/>
    <p:sldId id="267" r:id="rId27"/>
    <p:sldId id="268" r:id="rId28"/>
    <p:sldId id="282" r:id="rId29"/>
    <p:sldId id="283" r:id="rId30"/>
    <p:sldId id="297" r:id="rId31"/>
    <p:sldId id="284" r:id="rId32"/>
    <p:sldId id="285" r:id="rId33"/>
    <p:sldId id="286" r:id="rId34"/>
    <p:sldId id="287" r:id="rId35"/>
    <p:sldId id="288" r:id="rId36"/>
    <p:sldId id="289" r:id="rId37"/>
    <p:sldId id="290" r:id="rId38"/>
    <p:sldId id="292" r:id="rId39"/>
    <p:sldId id="293" r:id="rId40"/>
    <p:sldId id="294" r:id="rId41"/>
    <p:sldId id="295" r:id="rId42"/>
    <p:sldId id="296" r:id="rId43"/>
    <p:sldId id="298" r:id="rId44"/>
    <p:sldId id="299" r:id="rId45"/>
    <p:sldId id="300" r:id="rId46"/>
    <p:sldId id="301" r:id="rId47"/>
    <p:sldId id="302" r:id="rId48"/>
    <p:sldId id="303" r:id="rId4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46" d="100"/>
          <a:sy n="46" d="100"/>
        </p:scale>
        <p:origin x="-2076" y="-5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Modifiez le style du titre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
        <p:nvSpPr>
          <p:cNvPr id="30" name="Date Placeholder 29"/>
          <p:cNvSpPr>
            <a:spLocks noGrp="1"/>
          </p:cNvSpPr>
          <p:nvPr>
            <p:ph type="dt" sz="half" idx="10"/>
          </p:nvPr>
        </p:nvSpPr>
        <p:spPr/>
        <p:txBody>
          <a:bodyPr/>
          <a:lstStyle/>
          <a:p>
            <a:fld id="{F3AB8ABB-F624-4CDC-ADDC-764B2CD29AA4}" type="datetimeFigureOut">
              <a:rPr lang="fr-FR" smtClean="0"/>
              <a:t>17/12/2020</a:t>
            </a:fld>
            <a:endParaRPr lang="fr-FR"/>
          </a:p>
        </p:txBody>
      </p:sp>
      <p:sp>
        <p:nvSpPr>
          <p:cNvPr id="19" name="Footer Placeholder 18"/>
          <p:cNvSpPr>
            <a:spLocks noGrp="1"/>
          </p:cNvSpPr>
          <p:nvPr>
            <p:ph type="ftr" sz="quarter" idx="11"/>
          </p:nvPr>
        </p:nvSpPr>
        <p:spPr/>
        <p:txBody>
          <a:bodyPr/>
          <a:lstStyle/>
          <a:p>
            <a:endParaRPr lang="fr-FR"/>
          </a:p>
        </p:txBody>
      </p:sp>
      <p:sp>
        <p:nvSpPr>
          <p:cNvPr id="27" name="Slide Number Placeholder 26"/>
          <p:cNvSpPr>
            <a:spLocks noGrp="1"/>
          </p:cNvSpPr>
          <p:nvPr>
            <p:ph type="sldNum" sz="quarter" idx="12"/>
          </p:nvPr>
        </p:nvSpPr>
        <p:spPr/>
        <p:txBody>
          <a:bodyPr/>
          <a:lstStyle/>
          <a:p>
            <a:fld id="{0D95A67E-12B8-42F0-9265-89C19D70FF88}"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fr-FR" smtClean="0"/>
              <a:t>Modifiez le style du titre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Date Placeholder 3"/>
          <p:cNvSpPr>
            <a:spLocks noGrp="1"/>
          </p:cNvSpPr>
          <p:nvPr>
            <p:ph type="dt" sz="half" idx="10"/>
          </p:nvPr>
        </p:nvSpPr>
        <p:spPr/>
        <p:txBody>
          <a:bodyPr/>
          <a:lstStyle/>
          <a:p>
            <a:fld id="{F3AB8ABB-F624-4CDC-ADDC-764B2CD29AA4}" type="datetimeFigureOut">
              <a:rPr lang="fr-FR" smtClean="0"/>
              <a:t>17/12/2020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D95A67E-12B8-42F0-9265-89C19D70FF88}"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fr-FR" smtClean="0"/>
              <a:t>Modifiez le style du titre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Date Placeholder 3"/>
          <p:cNvSpPr>
            <a:spLocks noGrp="1"/>
          </p:cNvSpPr>
          <p:nvPr>
            <p:ph type="dt" sz="half" idx="10"/>
          </p:nvPr>
        </p:nvSpPr>
        <p:spPr/>
        <p:txBody>
          <a:bodyPr/>
          <a:lstStyle/>
          <a:p>
            <a:fld id="{F3AB8ABB-F624-4CDC-ADDC-764B2CD29AA4}" type="datetimeFigureOut">
              <a:rPr lang="fr-FR" smtClean="0"/>
              <a:t>17/12/2020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D95A67E-12B8-42F0-9265-89C19D70FF88}"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fr-FR" smtClean="0"/>
              <a:t>Modifiez le style du titre</a:t>
            </a:r>
            <a:endParaRPr kumimoji="0" lang="en-US"/>
          </a:p>
        </p:txBody>
      </p:sp>
      <p:sp>
        <p:nvSpPr>
          <p:cNvPr id="3" name="Content Placeholder 2"/>
          <p:cNvSpPr>
            <a:spLocks noGrp="1"/>
          </p:cNvSpPr>
          <p:nvPr>
            <p:ph idx="1"/>
          </p:nvPr>
        </p:nvSpPr>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Date Placeholder 3"/>
          <p:cNvSpPr>
            <a:spLocks noGrp="1"/>
          </p:cNvSpPr>
          <p:nvPr>
            <p:ph type="dt" sz="half" idx="10"/>
          </p:nvPr>
        </p:nvSpPr>
        <p:spPr/>
        <p:txBody>
          <a:bodyPr/>
          <a:lstStyle/>
          <a:p>
            <a:fld id="{F3AB8ABB-F624-4CDC-ADDC-764B2CD29AA4}" type="datetimeFigureOut">
              <a:rPr lang="fr-FR" smtClean="0"/>
              <a:t>17/12/2020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D95A67E-12B8-42F0-9265-89C19D70FF88}"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Modifiez le style du titre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4" name="Date Placeholder 3"/>
          <p:cNvSpPr>
            <a:spLocks noGrp="1"/>
          </p:cNvSpPr>
          <p:nvPr>
            <p:ph type="dt" sz="half" idx="10"/>
          </p:nvPr>
        </p:nvSpPr>
        <p:spPr/>
        <p:txBody>
          <a:bodyPr/>
          <a:lstStyle/>
          <a:p>
            <a:fld id="{F3AB8ABB-F624-4CDC-ADDC-764B2CD29AA4}" type="datetimeFigureOut">
              <a:rPr lang="fr-FR" smtClean="0"/>
              <a:t>17/12/2020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D95A67E-12B8-42F0-9265-89C19D70FF88}"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fr-FR" smtClean="0"/>
              <a:t>Modifiez le style du titre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Date Placeholder 4"/>
          <p:cNvSpPr>
            <a:spLocks noGrp="1"/>
          </p:cNvSpPr>
          <p:nvPr>
            <p:ph type="dt" sz="half" idx="10"/>
          </p:nvPr>
        </p:nvSpPr>
        <p:spPr/>
        <p:txBody>
          <a:bodyPr/>
          <a:lstStyle/>
          <a:p>
            <a:fld id="{F3AB8ABB-F624-4CDC-ADDC-764B2CD29AA4}" type="datetimeFigureOut">
              <a:rPr lang="fr-FR" smtClean="0"/>
              <a:t>17/12/2020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D95A67E-12B8-42F0-9265-89C19D70FF88}"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fr-FR" smtClean="0"/>
              <a:t>Modifiez le style du titre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Date Placeholder 6"/>
          <p:cNvSpPr>
            <a:spLocks noGrp="1"/>
          </p:cNvSpPr>
          <p:nvPr>
            <p:ph type="dt" sz="half" idx="10"/>
          </p:nvPr>
        </p:nvSpPr>
        <p:spPr/>
        <p:txBody>
          <a:bodyPr/>
          <a:lstStyle/>
          <a:p>
            <a:fld id="{F3AB8ABB-F624-4CDC-ADDC-764B2CD29AA4}" type="datetimeFigureOut">
              <a:rPr lang="fr-FR" smtClean="0"/>
              <a:t>17/12/2020</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0D95A67E-12B8-42F0-9265-89C19D70FF88}"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Modifiez le style du titre</a:t>
            </a:r>
            <a:endParaRPr kumimoji="0" lang="en-US"/>
          </a:p>
        </p:txBody>
      </p:sp>
      <p:sp>
        <p:nvSpPr>
          <p:cNvPr id="3" name="Date Placeholder 2"/>
          <p:cNvSpPr>
            <a:spLocks noGrp="1"/>
          </p:cNvSpPr>
          <p:nvPr>
            <p:ph type="dt" sz="half" idx="10"/>
          </p:nvPr>
        </p:nvSpPr>
        <p:spPr/>
        <p:txBody>
          <a:bodyPr/>
          <a:lstStyle/>
          <a:p>
            <a:fld id="{F3AB8ABB-F624-4CDC-ADDC-764B2CD29AA4}" type="datetimeFigureOut">
              <a:rPr lang="fr-FR" smtClean="0"/>
              <a:t>17/12/2020</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0D95A67E-12B8-42F0-9265-89C19D70FF88}"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AB8ABB-F624-4CDC-ADDC-764B2CD29AA4}" type="datetimeFigureOut">
              <a:rPr lang="fr-FR" smtClean="0"/>
              <a:t>17/12/2020</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0D95A67E-12B8-42F0-9265-89C19D70FF88}"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Modifiez le style du titre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Modifiez les styles du texte du masque</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Date Placeholder 4"/>
          <p:cNvSpPr>
            <a:spLocks noGrp="1"/>
          </p:cNvSpPr>
          <p:nvPr>
            <p:ph type="dt" sz="half" idx="10"/>
          </p:nvPr>
        </p:nvSpPr>
        <p:spPr/>
        <p:txBody>
          <a:bodyPr/>
          <a:lstStyle/>
          <a:p>
            <a:fld id="{F3AB8ABB-F624-4CDC-ADDC-764B2CD29AA4}" type="datetimeFigureOut">
              <a:rPr lang="fr-FR" smtClean="0"/>
              <a:t>17/12/2020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D95A67E-12B8-42F0-9265-89C19D70FF88}"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Modifiez le style du titre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
        <p:nvSpPr>
          <p:cNvPr id="5" name="Date Placeholder 4"/>
          <p:cNvSpPr>
            <a:spLocks noGrp="1"/>
          </p:cNvSpPr>
          <p:nvPr>
            <p:ph type="dt" sz="half" idx="10"/>
          </p:nvPr>
        </p:nvSpPr>
        <p:spPr/>
        <p:txBody>
          <a:bodyPr/>
          <a:lstStyle/>
          <a:p>
            <a:fld id="{F3AB8ABB-F624-4CDC-ADDC-764B2CD29AA4}" type="datetimeFigureOut">
              <a:rPr lang="fr-FR" smtClean="0"/>
              <a:t>17/12/2020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a:xfrm>
            <a:off x="8077200" y="6356350"/>
            <a:ext cx="609600" cy="365125"/>
          </a:xfrm>
        </p:spPr>
        <p:txBody>
          <a:bodyPr/>
          <a:lstStyle/>
          <a:p>
            <a:fld id="{0D95A67E-12B8-42F0-9265-89C19D70FF88}" type="slidenum">
              <a:rPr lang="fr-FR" smtClean="0"/>
              <a:t>‹N°›</a:t>
            </a:fld>
            <a:endParaRPr lang="fr-F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Modifiez le style du titre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3AB8ABB-F624-4CDC-ADDC-764B2CD29AA4}" type="datetimeFigureOut">
              <a:rPr lang="fr-FR" smtClean="0"/>
              <a:t>17/12/2020</a:t>
            </a:fld>
            <a:endParaRPr lang="fr-F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D95A67E-12B8-42F0-9265-89C19D70FF88}" type="slidenum">
              <a:rPr lang="fr-FR" smtClean="0"/>
              <a:t>‹N°›</a:t>
            </a:fld>
            <a:endParaRPr lang="fr-F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11560" y="1700808"/>
            <a:ext cx="7916416" cy="2952328"/>
          </a:xfrm>
        </p:spPr>
        <p:txBody>
          <a:bodyPr>
            <a:normAutofit/>
          </a:bodyPr>
          <a:lstStyle/>
          <a:p>
            <a:pPr algn="ctr"/>
            <a:r>
              <a:rPr lang="fr-FR" b="1" dirty="0" smtClean="0">
                <a:latin typeface="Times New Roman" pitchFamily="18" charset="0"/>
                <a:cs typeface="Times New Roman" pitchFamily="18" charset="0"/>
              </a:rPr>
              <a:t>Chapitre 1: l’entrepreneur et la création d’entreprise</a:t>
            </a:r>
            <a:endParaRPr lang="fr-FR" b="1" dirty="0">
              <a:latin typeface="Times New Roman" pitchFamily="18" charset="0"/>
              <a:cs typeface="Times New Roman" pitchFamily="18" charset="0"/>
            </a:endParaRPr>
          </a:p>
        </p:txBody>
      </p:sp>
    </p:spTree>
    <p:extLst>
      <p:ext uri="{BB962C8B-B14F-4D97-AF65-F5344CB8AC3E}">
        <p14:creationId xmlns:p14="http://schemas.microsoft.com/office/powerpoint/2010/main" val="37081852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836712"/>
            <a:ext cx="8435280" cy="5289451"/>
          </a:xfrm>
        </p:spPr>
        <p:txBody>
          <a:bodyPr>
            <a:normAutofit lnSpcReduction="10000"/>
          </a:bodyPr>
          <a:lstStyle/>
          <a:p>
            <a:pPr marL="0" lvl="0" indent="0">
              <a:buNone/>
            </a:pPr>
            <a:r>
              <a:rPr lang="fr-FR" sz="2800" b="1" dirty="0">
                <a:solidFill>
                  <a:prstClr val="black"/>
                </a:solidFill>
                <a:latin typeface="Times New Roman" pitchFamily="18" charset="0"/>
                <a:cs typeface="Times New Roman" pitchFamily="18" charset="0"/>
              </a:rPr>
              <a:t>B. Les finalités humaines</a:t>
            </a:r>
          </a:p>
          <a:p>
            <a:pPr marL="0" lvl="0" indent="0">
              <a:buNone/>
            </a:pPr>
            <a:r>
              <a:rPr lang="fr-FR" sz="2800" dirty="0">
                <a:solidFill>
                  <a:prstClr val="black"/>
                </a:solidFill>
                <a:latin typeface="Times New Roman" pitchFamily="18" charset="0"/>
                <a:cs typeface="Times New Roman" pitchFamily="18" charset="0"/>
              </a:rPr>
              <a:t>Elles concernent aussi bien les ambitions des dirigeants (prestige par exemple) que l’épanouissement du personnel : bonnes conditions de travail, bien-être des salariés, participation au pouvoir de gestion, etc.…</a:t>
            </a:r>
          </a:p>
          <a:p>
            <a:pPr marL="0" lvl="0" indent="0" algn="just">
              <a:buNone/>
            </a:pPr>
            <a:endParaRPr lang="fr-FR" sz="2800" b="1" dirty="0" smtClean="0">
              <a:solidFill>
                <a:prstClr val="black"/>
              </a:solidFill>
              <a:latin typeface="Times New Roman" pitchFamily="18" charset="0"/>
              <a:cs typeface="Times New Roman" pitchFamily="18" charset="0"/>
            </a:endParaRPr>
          </a:p>
          <a:p>
            <a:pPr marL="0" lvl="0" indent="0" algn="just">
              <a:buNone/>
            </a:pPr>
            <a:r>
              <a:rPr lang="fr-FR" sz="2800" b="1" dirty="0" smtClean="0">
                <a:solidFill>
                  <a:prstClr val="black"/>
                </a:solidFill>
                <a:latin typeface="Times New Roman" pitchFamily="18" charset="0"/>
                <a:cs typeface="Times New Roman" pitchFamily="18" charset="0"/>
              </a:rPr>
              <a:t>C</a:t>
            </a:r>
            <a:r>
              <a:rPr lang="fr-FR" sz="2800" b="1" dirty="0">
                <a:solidFill>
                  <a:prstClr val="black"/>
                </a:solidFill>
                <a:latin typeface="Times New Roman" pitchFamily="18" charset="0"/>
                <a:cs typeface="Times New Roman" pitchFamily="18" charset="0"/>
              </a:rPr>
              <a:t>. Les finalités sociales</a:t>
            </a:r>
          </a:p>
          <a:p>
            <a:pPr marL="0" lvl="0" indent="0" algn="just">
              <a:buNone/>
            </a:pPr>
            <a:r>
              <a:rPr lang="fr-FR" sz="2800" dirty="0">
                <a:solidFill>
                  <a:prstClr val="black"/>
                </a:solidFill>
                <a:latin typeface="Times New Roman" pitchFamily="18" charset="0"/>
                <a:cs typeface="Times New Roman" pitchFamily="18" charset="0"/>
              </a:rPr>
              <a:t>Elles peuvent coexister avec les autres finalités dans la plupart des entreprises, </a:t>
            </a:r>
            <a:r>
              <a:rPr lang="fr-FR" sz="2800" dirty="0" smtClean="0">
                <a:solidFill>
                  <a:prstClr val="black"/>
                </a:solidFill>
                <a:latin typeface="Times New Roman" pitchFamily="18" charset="0"/>
                <a:cs typeface="Times New Roman" pitchFamily="18" charset="0"/>
              </a:rPr>
              <a:t>mais pour </a:t>
            </a:r>
            <a:r>
              <a:rPr lang="fr-FR" sz="2800" dirty="0">
                <a:solidFill>
                  <a:prstClr val="black"/>
                </a:solidFill>
                <a:latin typeface="Times New Roman" pitchFamily="18" charset="0"/>
                <a:cs typeface="Times New Roman" pitchFamily="18" charset="0"/>
              </a:rPr>
              <a:t>certaines, elles constituent des finalités primordiales: le service public </a:t>
            </a:r>
            <a:r>
              <a:rPr lang="fr-FR" sz="2800" dirty="0" smtClean="0">
                <a:solidFill>
                  <a:prstClr val="black"/>
                </a:solidFill>
                <a:latin typeface="Times New Roman" pitchFamily="18" charset="0"/>
                <a:cs typeface="Times New Roman" pitchFamily="18" charset="0"/>
              </a:rPr>
              <a:t>ou l’indépendance </a:t>
            </a:r>
            <a:r>
              <a:rPr lang="fr-FR" sz="2800" dirty="0">
                <a:solidFill>
                  <a:prstClr val="black"/>
                </a:solidFill>
                <a:latin typeface="Times New Roman" pitchFamily="18" charset="0"/>
                <a:cs typeface="Times New Roman" pitchFamily="18" charset="0"/>
              </a:rPr>
              <a:t>nationale sont des finalités principales des entreprises publiques.</a:t>
            </a:r>
          </a:p>
          <a:p>
            <a:pPr marL="0" indent="0" algn="just">
              <a:buNone/>
            </a:pPr>
            <a:endParaRPr lang="fr-FR" sz="3600" dirty="0"/>
          </a:p>
        </p:txBody>
      </p:sp>
    </p:spTree>
    <p:extLst>
      <p:ext uri="{BB962C8B-B14F-4D97-AF65-F5344CB8AC3E}">
        <p14:creationId xmlns:p14="http://schemas.microsoft.com/office/powerpoint/2010/main" val="13761291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32656"/>
            <a:ext cx="8229600" cy="5793507"/>
          </a:xfrm>
        </p:spPr>
        <p:txBody>
          <a:bodyPr>
            <a:normAutofit/>
          </a:bodyPr>
          <a:lstStyle/>
          <a:p>
            <a:pPr marL="0" indent="0" algn="ctr">
              <a:buNone/>
            </a:pPr>
            <a:r>
              <a:rPr lang="fr-FR" sz="3600" b="1" dirty="0">
                <a:latin typeface="Times New Roman" pitchFamily="18" charset="0"/>
                <a:cs typeface="Times New Roman" pitchFamily="18" charset="0"/>
              </a:rPr>
              <a:t>3. Classification des </a:t>
            </a:r>
            <a:r>
              <a:rPr lang="fr-FR" sz="3600" b="1" dirty="0" smtClean="0">
                <a:latin typeface="Times New Roman" pitchFamily="18" charset="0"/>
                <a:cs typeface="Times New Roman" pitchFamily="18" charset="0"/>
              </a:rPr>
              <a:t>entreprises</a:t>
            </a:r>
            <a:endParaRPr lang="ar-DZ" sz="3600" b="1" dirty="0" smtClean="0">
              <a:latin typeface="Times New Roman" pitchFamily="18" charset="0"/>
              <a:cs typeface="Times New Roman" pitchFamily="18" charset="0"/>
            </a:endParaRPr>
          </a:p>
          <a:p>
            <a:pPr marL="0" indent="0" algn="ctr">
              <a:buNone/>
            </a:pPr>
            <a:endParaRPr lang="fr-FR" sz="3600" b="1" dirty="0">
              <a:latin typeface="Times New Roman" pitchFamily="18" charset="0"/>
              <a:cs typeface="Times New Roman" pitchFamily="18" charset="0"/>
            </a:endParaRPr>
          </a:p>
          <a:p>
            <a:pPr marL="0" indent="0">
              <a:buNone/>
            </a:pPr>
            <a:r>
              <a:rPr lang="fr-FR" sz="2800" dirty="0">
                <a:latin typeface="Times New Roman" pitchFamily="18" charset="0"/>
                <a:cs typeface="Times New Roman" pitchFamily="18" charset="0"/>
              </a:rPr>
              <a:t>Il existe plusieurs façons de classifier une entreprise. Parmi lesquelles, on cite :</a:t>
            </a:r>
          </a:p>
          <a:p>
            <a:pPr marL="0" indent="0">
              <a:buNone/>
            </a:pPr>
            <a:r>
              <a:rPr lang="fr-FR" sz="2800" dirty="0">
                <a:latin typeface="Times New Roman" pitchFamily="18" charset="0"/>
                <a:cs typeface="Times New Roman" pitchFamily="18" charset="0"/>
              </a:rPr>
              <a:t>- la classification selon la nature économique ;</a:t>
            </a:r>
          </a:p>
          <a:p>
            <a:pPr marL="0" indent="0">
              <a:buNone/>
            </a:pPr>
            <a:r>
              <a:rPr lang="fr-FR" sz="2800" dirty="0">
                <a:latin typeface="Times New Roman" pitchFamily="18" charset="0"/>
                <a:cs typeface="Times New Roman" pitchFamily="18" charset="0"/>
              </a:rPr>
              <a:t>- la classification selon la taille ;</a:t>
            </a:r>
          </a:p>
          <a:p>
            <a:pPr marL="0" indent="0">
              <a:buNone/>
            </a:pPr>
            <a:r>
              <a:rPr lang="fr-FR" sz="2800" dirty="0">
                <a:latin typeface="Times New Roman" pitchFamily="18" charset="0"/>
                <a:cs typeface="Times New Roman" pitchFamily="18" charset="0"/>
              </a:rPr>
              <a:t>- la classification juridique.</a:t>
            </a:r>
          </a:p>
        </p:txBody>
      </p:sp>
    </p:spTree>
    <p:extLst>
      <p:ext uri="{BB962C8B-B14F-4D97-AF65-F5344CB8AC3E}">
        <p14:creationId xmlns:p14="http://schemas.microsoft.com/office/powerpoint/2010/main" val="668263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332656"/>
            <a:ext cx="8784976" cy="6048672"/>
          </a:xfrm>
        </p:spPr>
        <p:txBody>
          <a:bodyPr>
            <a:noAutofit/>
          </a:bodyPr>
          <a:lstStyle/>
          <a:p>
            <a:pPr marL="0" indent="0" algn="just">
              <a:buNone/>
            </a:pPr>
            <a:r>
              <a:rPr lang="fr-FR" sz="2800" b="1" dirty="0">
                <a:latin typeface="Times New Roman" pitchFamily="18" charset="0"/>
                <a:cs typeface="Times New Roman" pitchFamily="18" charset="0"/>
              </a:rPr>
              <a:t>3.1. La classification selon la nature économique</a:t>
            </a:r>
            <a:endParaRPr lang="fr-FR" sz="2800" dirty="0" smtClean="0">
              <a:latin typeface="Times New Roman" pitchFamily="18" charset="0"/>
              <a:cs typeface="Times New Roman" pitchFamily="18" charset="0"/>
            </a:endParaRPr>
          </a:p>
          <a:p>
            <a:pPr marL="0" indent="0" algn="just">
              <a:buNone/>
            </a:pPr>
            <a:r>
              <a:rPr lang="fr-FR" sz="2800" dirty="0" smtClean="0">
                <a:latin typeface="Times New Roman" pitchFamily="18" charset="0"/>
                <a:cs typeface="Times New Roman" pitchFamily="18" charset="0"/>
              </a:rPr>
              <a:t>Les </a:t>
            </a:r>
            <a:r>
              <a:rPr lang="fr-FR" sz="2800" dirty="0">
                <a:latin typeface="Times New Roman" pitchFamily="18" charset="0"/>
                <a:cs typeface="Times New Roman" pitchFamily="18" charset="0"/>
              </a:rPr>
              <a:t>opérations effectuées dans une entreprise peuvent être classées en 5 catégories :</a:t>
            </a:r>
          </a:p>
          <a:p>
            <a:pPr marL="0" indent="0" algn="just">
              <a:buNone/>
            </a:pPr>
            <a:r>
              <a:rPr lang="fr-FR" sz="2800" b="1" dirty="0" smtClean="0">
                <a:latin typeface="Times New Roman" pitchFamily="18" charset="0"/>
                <a:cs typeface="Times New Roman" pitchFamily="18" charset="0"/>
              </a:rPr>
              <a:t>- </a:t>
            </a:r>
            <a:r>
              <a:rPr lang="fr-FR" sz="2800" b="1" dirty="0">
                <a:latin typeface="Times New Roman" pitchFamily="18" charset="0"/>
                <a:cs typeface="Times New Roman" pitchFamily="18" charset="0"/>
              </a:rPr>
              <a:t>Les opérations agricoles : </a:t>
            </a:r>
            <a:r>
              <a:rPr lang="fr-FR" sz="2800" dirty="0">
                <a:latin typeface="Times New Roman" pitchFamily="18" charset="0"/>
                <a:cs typeface="Times New Roman" pitchFamily="18" charset="0"/>
              </a:rPr>
              <a:t>ce sont des opérations dans lesquelles le facteur </a:t>
            </a:r>
            <a:r>
              <a:rPr lang="fr-FR" sz="2800" dirty="0" smtClean="0">
                <a:latin typeface="Times New Roman" pitchFamily="18" charset="0"/>
                <a:cs typeface="Times New Roman" pitchFamily="18" charset="0"/>
              </a:rPr>
              <a:t>naturel est </a:t>
            </a:r>
            <a:r>
              <a:rPr lang="fr-FR" sz="2800" dirty="0">
                <a:latin typeface="Times New Roman" pitchFamily="18" charset="0"/>
                <a:cs typeface="Times New Roman" pitchFamily="18" charset="0"/>
              </a:rPr>
              <a:t>prédominant.</a:t>
            </a:r>
          </a:p>
          <a:p>
            <a:pPr marL="0" indent="0" algn="just">
              <a:buNone/>
            </a:pPr>
            <a:r>
              <a:rPr lang="fr-FR" sz="2800" b="1" dirty="0" smtClean="0">
                <a:latin typeface="Times New Roman" pitchFamily="18" charset="0"/>
                <a:cs typeface="Times New Roman" pitchFamily="18" charset="0"/>
              </a:rPr>
              <a:t>- </a:t>
            </a:r>
            <a:r>
              <a:rPr lang="fr-FR" sz="2800" b="1" dirty="0">
                <a:latin typeface="Times New Roman" pitchFamily="18" charset="0"/>
                <a:cs typeface="Times New Roman" pitchFamily="18" charset="0"/>
              </a:rPr>
              <a:t>Les entreprises industrielle</a:t>
            </a:r>
            <a:r>
              <a:rPr lang="fr-FR" sz="2800" dirty="0">
                <a:latin typeface="Times New Roman" pitchFamily="18" charset="0"/>
                <a:cs typeface="Times New Roman" pitchFamily="18" charset="0"/>
              </a:rPr>
              <a:t>s : effectuent des opérations de transformation de </a:t>
            </a:r>
            <a:r>
              <a:rPr lang="fr-FR" sz="2800" dirty="0" smtClean="0">
                <a:latin typeface="Times New Roman" pitchFamily="18" charset="0"/>
                <a:cs typeface="Times New Roman" pitchFamily="18" charset="0"/>
              </a:rPr>
              <a:t>la matière première en </a:t>
            </a:r>
            <a:r>
              <a:rPr lang="fr-FR" sz="2800" dirty="0">
                <a:latin typeface="Times New Roman" pitchFamily="18" charset="0"/>
                <a:cs typeface="Times New Roman" pitchFamily="18" charset="0"/>
              </a:rPr>
              <a:t>produits finis.</a:t>
            </a:r>
          </a:p>
          <a:p>
            <a:pPr marL="0" indent="0" algn="just">
              <a:buNone/>
            </a:pPr>
            <a:r>
              <a:rPr lang="fr-FR" sz="2800" b="1" dirty="0" smtClean="0">
                <a:latin typeface="Times New Roman" pitchFamily="18" charset="0"/>
                <a:cs typeface="Times New Roman" pitchFamily="18" charset="0"/>
              </a:rPr>
              <a:t>- </a:t>
            </a:r>
            <a:r>
              <a:rPr lang="fr-FR" sz="2800" b="1" dirty="0">
                <a:latin typeface="Times New Roman" pitchFamily="18" charset="0"/>
                <a:cs typeface="Times New Roman" pitchFamily="18" charset="0"/>
              </a:rPr>
              <a:t>Les entreprises commerciales : </a:t>
            </a:r>
            <a:r>
              <a:rPr lang="fr-FR" sz="2800" dirty="0">
                <a:latin typeface="Times New Roman" pitchFamily="18" charset="0"/>
                <a:cs typeface="Times New Roman" pitchFamily="18" charset="0"/>
              </a:rPr>
              <a:t>réalisent les opérations de distribution des biens </a:t>
            </a:r>
            <a:r>
              <a:rPr lang="fr-FR" sz="2800" dirty="0" smtClean="0">
                <a:latin typeface="Times New Roman" pitchFamily="18" charset="0"/>
                <a:cs typeface="Times New Roman" pitchFamily="18" charset="0"/>
              </a:rPr>
              <a:t>et assurent </a:t>
            </a:r>
            <a:r>
              <a:rPr lang="fr-FR" sz="2800" dirty="0">
                <a:latin typeface="Times New Roman" pitchFamily="18" charset="0"/>
                <a:cs typeface="Times New Roman" pitchFamily="18" charset="0"/>
              </a:rPr>
              <a:t>la fonction de grossiste </a:t>
            </a:r>
            <a:r>
              <a:rPr lang="fr-FR" sz="2800" dirty="0" smtClean="0">
                <a:latin typeface="Times New Roman" pitchFamily="18" charset="0"/>
                <a:cs typeface="Times New Roman" pitchFamily="18" charset="0"/>
              </a:rPr>
              <a:t>ou </a:t>
            </a:r>
            <a:r>
              <a:rPr lang="fr-FR" sz="2800" dirty="0">
                <a:latin typeface="Times New Roman" pitchFamily="18" charset="0"/>
                <a:cs typeface="Times New Roman" pitchFamily="18" charset="0"/>
              </a:rPr>
              <a:t>de semi-grossistes (</a:t>
            </a:r>
            <a:r>
              <a:rPr lang="fr-FR" sz="2800" dirty="0" smtClean="0">
                <a:latin typeface="Times New Roman" pitchFamily="18" charset="0"/>
                <a:cs typeface="Times New Roman" pitchFamily="18" charset="0"/>
              </a:rPr>
              <a:t>stade intermédiaire </a:t>
            </a:r>
            <a:r>
              <a:rPr lang="fr-FR" sz="2800" dirty="0">
                <a:latin typeface="Times New Roman" pitchFamily="18" charset="0"/>
                <a:cs typeface="Times New Roman" pitchFamily="18" charset="0"/>
              </a:rPr>
              <a:t>entre le grossiste et le détaillant) ou de détaillants qui vendent </a:t>
            </a:r>
            <a:r>
              <a:rPr lang="fr-FR" sz="2800" dirty="0" smtClean="0">
                <a:latin typeface="Times New Roman" pitchFamily="18" charset="0"/>
                <a:cs typeface="Times New Roman" pitchFamily="18" charset="0"/>
              </a:rPr>
              <a:t>directement au </a:t>
            </a:r>
            <a:r>
              <a:rPr lang="fr-FR" sz="2800" dirty="0">
                <a:latin typeface="Times New Roman" pitchFamily="18" charset="0"/>
                <a:cs typeface="Times New Roman" pitchFamily="18" charset="0"/>
              </a:rPr>
              <a:t>consommateur</a:t>
            </a:r>
            <a:r>
              <a:rPr lang="fr-FR" sz="2800" dirty="0" smtClean="0">
                <a:latin typeface="Times New Roman" pitchFamily="18" charset="0"/>
                <a:cs typeface="Times New Roman" pitchFamily="18" charset="0"/>
              </a:rPr>
              <a:t>.</a:t>
            </a:r>
            <a:endParaRPr lang="fr-FR" sz="2800" dirty="0">
              <a:latin typeface="Times New Roman" pitchFamily="18" charset="0"/>
              <a:cs typeface="Times New Roman" pitchFamily="18" charset="0"/>
            </a:endParaRPr>
          </a:p>
        </p:txBody>
      </p:sp>
    </p:spTree>
    <p:extLst>
      <p:ext uri="{BB962C8B-B14F-4D97-AF65-F5344CB8AC3E}">
        <p14:creationId xmlns:p14="http://schemas.microsoft.com/office/powerpoint/2010/main" val="18322012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3528" y="404664"/>
            <a:ext cx="8568952" cy="5721499"/>
          </a:xfrm>
        </p:spPr>
        <p:txBody>
          <a:bodyPr>
            <a:noAutofit/>
          </a:bodyPr>
          <a:lstStyle/>
          <a:p>
            <a:pPr marL="0" lvl="0" indent="0" algn="just">
              <a:buNone/>
            </a:pPr>
            <a:r>
              <a:rPr lang="fr-FR" sz="2800" b="1" dirty="0" smtClean="0">
                <a:solidFill>
                  <a:prstClr val="black"/>
                </a:solidFill>
                <a:latin typeface="Times New Roman" pitchFamily="18" charset="0"/>
                <a:cs typeface="Times New Roman" pitchFamily="18" charset="0"/>
              </a:rPr>
              <a:t>– </a:t>
            </a:r>
            <a:r>
              <a:rPr lang="fr-FR" sz="2800" b="1" dirty="0">
                <a:solidFill>
                  <a:prstClr val="black"/>
                </a:solidFill>
                <a:latin typeface="Times New Roman" pitchFamily="18" charset="0"/>
                <a:cs typeface="Times New Roman" pitchFamily="18" charset="0"/>
              </a:rPr>
              <a:t>Les entreprises de prestations de service </a:t>
            </a:r>
            <a:r>
              <a:rPr lang="fr-FR" sz="2800" dirty="0">
                <a:solidFill>
                  <a:prstClr val="black"/>
                </a:solidFill>
                <a:latin typeface="Times New Roman" pitchFamily="18" charset="0"/>
                <a:cs typeface="Times New Roman" pitchFamily="18" charset="0"/>
              </a:rPr>
              <a:t>: fournissent deux types de services :</a:t>
            </a:r>
          </a:p>
          <a:p>
            <a:pPr marL="0" lvl="0" indent="0" algn="just">
              <a:buNone/>
            </a:pPr>
            <a:r>
              <a:rPr lang="fr-FR" sz="2800" dirty="0" smtClean="0">
                <a:solidFill>
                  <a:prstClr val="black"/>
                </a:solidFill>
                <a:latin typeface="Times New Roman" pitchFamily="18" charset="0"/>
                <a:cs typeface="Times New Roman" pitchFamily="18" charset="0"/>
              </a:rPr>
              <a:t>* </a:t>
            </a:r>
            <a:r>
              <a:rPr lang="fr-FR" sz="2800" dirty="0">
                <a:solidFill>
                  <a:prstClr val="black"/>
                </a:solidFill>
                <a:latin typeface="Times New Roman" pitchFamily="18" charset="0"/>
                <a:cs typeface="Times New Roman" pitchFamily="18" charset="0"/>
              </a:rPr>
              <a:t>service de production vendue à d’autres entreprises : société d’étude, agences de publicité…</a:t>
            </a:r>
          </a:p>
          <a:p>
            <a:pPr marL="0" lvl="0" indent="0" algn="just">
              <a:buNone/>
            </a:pPr>
            <a:r>
              <a:rPr lang="fr-FR" sz="2800" dirty="0" smtClean="0">
                <a:solidFill>
                  <a:prstClr val="black"/>
                </a:solidFill>
                <a:latin typeface="Times New Roman" pitchFamily="18" charset="0"/>
                <a:cs typeface="Times New Roman" pitchFamily="18" charset="0"/>
              </a:rPr>
              <a:t>*service </a:t>
            </a:r>
            <a:r>
              <a:rPr lang="fr-FR" sz="2800" dirty="0">
                <a:solidFill>
                  <a:prstClr val="black"/>
                </a:solidFill>
                <a:latin typeface="Times New Roman" pitchFamily="18" charset="0"/>
                <a:cs typeface="Times New Roman" pitchFamily="18" charset="0"/>
              </a:rPr>
              <a:t>de consommation : entreprises rendant des services aux consommateurs (transport, restaurants, locations</a:t>
            </a:r>
            <a:r>
              <a:rPr lang="fr-FR" sz="2800" dirty="0" smtClean="0">
                <a:solidFill>
                  <a:prstClr val="black"/>
                </a:solidFill>
                <a:latin typeface="Times New Roman" pitchFamily="18" charset="0"/>
                <a:cs typeface="Times New Roman" pitchFamily="18" charset="0"/>
              </a:rPr>
              <a:t>…)</a:t>
            </a:r>
            <a:endParaRPr lang="fr-FR" sz="2800" b="1" dirty="0" smtClean="0">
              <a:latin typeface="Times New Roman" pitchFamily="18" charset="0"/>
              <a:cs typeface="Times New Roman" pitchFamily="18" charset="0"/>
            </a:endParaRPr>
          </a:p>
          <a:p>
            <a:pPr marL="0" indent="0">
              <a:buNone/>
            </a:pPr>
            <a:r>
              <a:rPr lang="fr-FR" sz="2800" b="1" dirty="0" smtClean="0">
                <a:latin typeface="Times New Roman" pitchFamily="18" charset="0"/>
                <a:cs typeface="Times New Roman" pitchFamily="18" charset="0"/>
              </a:rPr>
              <a:t>- </a:t>
            </a:r>
            <a:r>
              <a:rPr lang="fr-FR" sz="2800" b="1" dirty="0">
                <a:latin typeface="Times New Roman" pitchFamily="18" charset="0"/>
                <a:cs typeface="Times New Roman" pitchFamily="18" charset="0"/>
              </a:rPr>
              <a:t>Les entreprises financières </a:t>
            </a:r>
            <a:r>
              <a:rPr lang="fr-FR" sz="2800" dirty="0">
                <a:latin typeface="Times New Roman" pitchFamily="18" charset="0"/>
                <a:cs typeface="Times New Roman" pitchFamily="18" charset="0"/>
              </a:rPr>
              <a:t>: réalisent des opérations financières à savoir : </a:t>
            </a:r>
            <a:r>
              <a:rPr lang="fr-FR" sz="2800" dirty="0" smtClean="0">
                <a:latin typeface="Times New Roman" pitchFamily="18" charset="0"/>
                <a:cs typeface="Times New Roman" pitchFamily="18" charset="0"/>
              </a:rPr>
              <a:t>la création</a:t>
            </a:r>
            <a:r>
              <a:rPr lang="fr-FR" sz="2800" dirty="0">
                <a:latin typeface="Times New Roman" pitchFamily="18" charset="0"/>
                <a:cs typeface="Times New Roman" pitchFamily="18" charset="0"/>
              </a:rPr>
              <a:t>, la collecte, la transformation et la distribution des ressources monétaires et </a:t>
            </a:r>
            <a:r>
              <a:rPr lang="fr-FR" sz="2800" dirty="0" smtClean="0">
                <a:latin typeface="Times New Roman" pitchFamily="18" charset="0"/>
                <a:cs typeface="Times New Roman" pitchFamily="18" charset="0"/>
              </a:rPr>
              <a:t>des ressources </a:t>
            </a:r>
            <a:r>
              <a:rPr lang="fr-FR" sz="2800" dirty="0">
                <a:latin typeface="Times New Roman" pitchFamily="18" charset="0"/>
                <a:cs typeface="Times New Roman" pitchFamily="18" charset="0"/>
              </a:rPr>
              <a:t>d’épargne. </a:t>
            </a:r>
            <a:r>
              <a:rPr lang="fr-FR" sz="2800" dirty="0" smtClean="0">
                <a:latin typeface="Times New Roman" pitchFamily="18" charset="0"/>
                <a:cs typeface="Times New Roman" pitchFamily="18" charset="0"/>
              </a:rPr>
              <a:t>elles sont </a:t>
            </a:r>
            <a:r>
              <a:rPr lang="fr-FR" sz="2800" dirty="0">
                <a:latin typeface="Times New Roman" pitchFamily="18" charset="0"/>
                <a:cs typeface="Times New Roman" pitchFamily="18" charset="0"/>
              </a:rPr>
              <a:t>constituées par les banques.</a:t>
            </a:r>
          </a:p>
        </p:txBody>
      </p:sp>
    </p:spTree>
    <p:extLst>
      <p:ext uri="{BB962C8B-B14F-4D97-AF65-F5344CB8AC3E}">
        <p14:creationId xmlns:p14="http://schemas.microsoft.com/office/powerpoint/2010/main" val="1218908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332656"/>
            <a:ext cx="8784976" cy="6192688"/>
          </a:xfrm>
        </p:spPr>
        <p:txBody>
          <a:bodyPr>
            <a:noAutofit/>
          </a:bodyPr>
          <a:lstStyle/>
          <a:p>
            <a:pPr marL="0" indent="0" algn="just">
              <a:buNone/>
            </a:pPr>
            <a:r>
              <a:rPr lang="fr-FR" sz="2800" b="1" dirty="0">
                <a:latin typeface="Times New Roman" pitchFamily="18" charset="0"/>
                <a:cs typeface="Times New Roman" pitchFamily="18" charset="0"/>
              </a:rPr>
              <a:t>3.2. La classification selon la taille</a:t>
            </a:r>
          </a:p>
          <a:p>
            <a:pPr marL="0" indent="0" algn="just">
              <a:buNone/>
            </a:pPr>
            <a:r>
              <a:rPr lang="fr-FR" sz="2800" dirty="0">
                <a:latin typeface="Times New Roman" pitchFamily="18" charset="0"/>
                <a:cs typeface="Times New Roman" pitchFamily="18" charset="0"/>
              </a:rPr>
              <a:t>Les entreprises ont des tailles différentes. Selon sa dimension, l’entreprise va du </a:t>
            </a:r>
            <a:r>
              <a:rPr lang="fr-FR" sz="2800" dirty="0" smtClean="0">
                <a:latin typeface="Times New Roman" pitchFamily="18" charset="0"/>
                <a:cs typeface="Times New Roman" pitchFamily="18" charset="0"/>
              </a:rPr>
              <a:t>simple atelier </a:t>
            </a:r>
            <a:r>
              <a:rPr lang="fr-FR" sz="2800" dirty="0">
                <a:latin typeface="Times New Roman" pitchFamily="18" charset="0"/>
                <a:cs typeface="Times New Roman" pitchFamily="18" charset="0"/>
              </a:rPr>
              <a:t>jusqu’à la grande entreprise</a:t>
            </a:r>
            <a:r>
              <a:rPr lang="fr-FR" sz="2800" dirty="0" smtClean="0">
                <a:latin typeface="Times New Roman" pitchFamily="18" charset="0"/>
                <a:cs typeface="Times New Roman" pitchFamily="18" charset="0"/>
              </a:rPr>
              <a:t>.</a:t>
            </a:r>
            <a:r>
              <a:rPr lang="fr-FR" sz="2800" dirty="0">
                <a:latin typeface="Times New Roman" pitchFamily="18" charset="0"/>
                <a:cs typeface="Times New Roman" pitchFamily="18" charset="0"/>
              </a:rPr>
              <a:t> selon </a:t>
            </a:r>
            <a:r>
              <a:rPr lang="fr-FR" sz="2800" dirty="0" smtClean="0">
                <a:latin typeface="Times New Roman" pitchFamily="18" charset="0"/>
                <a:cs typeface="Times New Roman" pitchFamily="18" charset="0"/>
              </a:rPr>
              <a:t>l’effectif du </a:t>
            </a:r>
            <a:r>
              <a:rPr lang="fr-FR" sz="2800" dirty="0">
                <a:latin typeface="Times New Roman" pitchFamily="18" charset="0"/>
                <a:cs typeface="Times New Roman" pitchFamily="18" charset="0"/>
              </a:rPr>
              <a:t>personnel </a:t>
            </a:r>
            <a:r>
              <a:rPr lang="fr-FR" sz="2800" dirty="0" smtClean="0">
                <a:latin typeface="Times New Roman" pitchFamily="18" charset="0"/>
                <a:cs typeface="Times New Roman" pitchFamily="18" charset="0"/>
              </a:rPr>
              <a:t>employé, </a:t>
            </a:r>
            <a:r>
              <a:rPr lang="fr-FR" sz="2800" dirty="0">
                <a:latin typeface="Times New Roman" pitchFamily="18" charset="0"/>
                <a:cs typeface="Times New Roman" pitchFamily="18" charset="0"/>
              </a:rPr>
              <a:t>on distingue :</a:t>
            </a:r>
          </a:p>
          <a:p>
            <a:pPr marL="0" indent="0" algn="just">
              <a:buNone/>
            </a:pPr>
            <a:r>
              <a:rPr lang="fr-FR" sz="2800" dirty="0">
                <a:latin typeface="Times New Roman" pitchFamily="18" charset="0"/>
                <a:cs typeface="Times New Roman" pitchFamily="18" charset="0"/>
              </a:rPr>
              <a:t>- les très petites entreprises (TPE) qui emploient moins de </a:t>
            </a:r>
            <a:r>
              <a:rPr lang="fr-FR" sz="2800" dirty="0" smtClean="0">
                <a:latin typeface="Times New Roman" pitchFamily="18" charset="0"/>
                <a:cs typeface="Times New Roman" pitchFamily="18" charset="0"/>
              </a:rPr>
              <a:t>10 </a:t>
            </a:r>
            <a:r>
              <a:rPr lang="fr-FR" sz="2800" dirty="0">
                <a:latin typeface="Times New Roman" pitchFamily="18" charset="0"/>
                <a:cs typeface="Times New Roman" pitchFamily="18" charset="0"/>
              </a:rPr>
              <a:t>employés ;</a:t>
            </a:r>
          </a:p>
          <a:p>
            <a:pPr marL="0" indent="0" algn="just">
              <a:buNone/>
            </a:pPr>
            <a:r>
              <a:rPr lang="fr-FR" sz="2800" dirty="0">
                <a:latin typeface="Times New Roman" pitchFamily="18" charset="0"/>
                <a:cs typeface="Times New Roman" pitchFamily="18" charset="0"/>
              </a:rPr>
              <a:t>- les petites entreprises (PE) qui emploient un effectif compris entre </a:t>
            </a:r>
            <a:r>
              <a:rPr lang="fr-FR" sz="2800" dirty="0" smtClean="0">
                <a:latin typeface="Times New Roman" pitchFamily="18" charset="0"/>
                <a:cs typeface="Times New Roman" pitchFamily="18" charset="0"/>
              </a:rPr>
              <a:t>10 </a:t>
            </a:r>
            <a:r>
              <a:rPr lang="fr-FR" sz="2800" dirty="0">
                <a:latin typeface="Times New Roman" pitchFamily="18" charset="0"/>
                <a:cs typeface="Times New Roman" pitchFamily="18" charset="0"/>
              </a:rPr>
              <a:t>et </a:t>
            </a:r>
            <a:r>
              <a:rPr lang="fr-FR" sz="2800" dirty="0" smtClean="0">
                <a:latin typeface="Times New Roman" pitchFamily="18" charset="0"/>
                <a:cs typeface="Times New Roman" pitchFamily="18" charset="0"/>
              </a:rPr>
              <a:t>50 salariés </a:t>
            </a:r>
            <a:r>
              <a:rPr lang="fr-FR" sz="2800" dirty="0">
                <a:latin typeface="Times New Roman" pitchFamily="18" charset="0"/>
                <a:cs typeface="Times New Roman" pitchFamily="18" charset="0"/>
              </a:rPr>
              <a:t>;</a:t>
            </a:r>
          </a:p>
          <a:p>
            <a:pPr marL="0" indent="0" algn="just">
              <a:buNone/>
            </a:pPr>
            <a:r>
              <a:rPr lang="fr-FR" sz="2800" dirty="0">
                <a:latin typeface="Times New Roman" pitchFamily="18" charset="0"/>
                <a:cs typeface="Times New Roman" pitchFamily="18" charset="0"/>
              </a:rPr>
              <a:t>- les moyennes entreprises (ME) employant un effectif compris entre </a:t>
            </a:r>
            <a:r>
              <a:rPr lang="fr-FR" sz="2800" dirty="0" smtClean="0">
                <a:latin typeface="Times New Roman" pitchFamily="18" charset="0"/>
                <a:cs typeface="Times New Roman" pitchFamily="18" charset="0"/>
              </a:rPr>
              <a:t>50 et 250 salariés;</a:t>
            </a:r>
            <a:endParaRPr lang="fr-FR" sz="2800" dirty="0">
              <a:latin typeface="Times New Roman" pitchFamily="18" charset="0"/>
              <a:cs typeface="Times New Roman" pitchFamily="18" charset="0"/>
            </a:endParaRPr>
          </a:p>
          <a:p>
            <a:pPr marL="0" indent="0" algn="just">
              <a:buNone/>
            </a:pPr>
            <a:r>
              <a:rPr lang="fr-FR" sz="2800" dirty="0">
                <a:latin typeface="Times New Roman" pitchFamily="18" charset="0"/>
                <a:cs typeface="Times New Roman" pitchFamily="18" charset="0"/>
              </a:rPr>
              <a:t>- les grandes entreprises qui emploient plus de </a:t>
            </a:r>
            <a:r>
              <a:rPr lang="fr-FR" sz="2800" dirty="0" smtClean="0">
                <a:latin typeface="Times New Roman" pitchFamily="18" charset="0"/>
                <a:cs typeface="Times New Roman" pitchFamily="18" charset="0"/>
              </a:rPr>
              <a:t>250 </a:t>
            </a:r>
            <a:r>
              <a:rPr lang="fr-FR" sz="2800" dirty="0">
                <a:latin typeface="Times New Roman" pitchFamily="18" charset="0"/>
                <a:cs typeface="Times New Roman" pitchFamily="18" charset="0"/>
              </a:rPr>
              <a:t>salariés.</a:t>
            </a:r>
          </a:p>
        </p:txBody>
      </p:sp>
    </p:spTree>
    <p:extLst>
      <p:ext uri="{BB962C8B-B14F-4D97-AF65-F5344CB8AC3E}">
        <p14:creationId xmlns:p14="http://schemas.microsoft.com/office/powerpoint/2010/main" val="23976860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404664"/>
            <a:ext cx="8784976" cy="5721499"/>
          </a:xfrm>
        </p:spPr>
        <p:txBody>
          <a:bodyPr>
            <a:noAutofit/>
          </a:bodyPr>
          <a:lstStyle/>
          <a:p>
            <a:pPr marL="0" indent="0" algn="just">
              <a:buNone/>
            </a:pPr>
            <a:r>
              <a:rPr lang="fr-FR" sz="2800" b="1" dirty="0">
                <a:latin typeface="Times New Roman" pitchFamily="18" charset="0"/>
                <a:cs typeface="Times New Roman" pitchFamily="18" charset="0"/>
              </a:rPr>
              <a:t>3.3. La classification juridique</a:t>
            </a:r>
          </a:p>
          <a:p>
            <a:pPr marL="0" indent="0" algn="just">
              <a:buNone/>
            </a:pPr>
            <a:r>
              <a:rPr lang="fr-FR" sz="2800" dirty="0">
                <a:latin typeface="Times New Roman" pitchFamily="18" charset="0"/>
                <a:cs typeface="Times New Roman" pitchFamily="18" charset="0"/>
              </a:rPr>
              <a:t>Cette classification permet de distinguer entre :</a:t>
            </a:r>
          </a:p>
          <a:p>
            <a:pPr marL="0" indent="0" algn="just">
              <a:buNone/>
            </a:pPr>
            <a:r>
              <a:rPr lang="fr-FR" sz="2800" b="1" dirty="0">
                <a:latin typeface="Times New Roman" pitchFamily="18" charset="0"/>
                <a:cs typeface="Times New Roman" pitchFamily="18" charset="0"/>
              </a:rPr>
              <a:t>A. Les entreprises du secteur public</a:t>
            </a:r>
          </a:p>
          <a:p>
            <a:pPr marL="0" indent="0" algn="just">
              <a:buNone/>
            </a:pPr>
            <a:r>
              <a:rPr lang="fr-FR" sz="2800" dirty="0" smtClean="0">
                <a:latin typeface="Times New Roman" pitchFamily="18" charset="0"/>
                <a:cs typeface="Times New Roman" pitchFamily="18" charset="0"/>
              </a:rPr>
              <a:t>- </a:t>
            </a:r>
            <a:r>
              <a:rPr lang="fr-FR" sz="2800" dirty="0">
                <a:latin typeface="Times New Roman" pitchFamily="18" charset="0"/>
                <a:cs typeface="Times New Roman" pitchFamily="18" charset="0"/>
              </a:rPr>
              <a:t>Les entreprises publiques : ce sont des entreprises qui appartiennent en totalité </a:t>
            </a:r>
            <a:r>
              <a:rPr lang="fr-FR" sz="2800" dirty="0" smtClean="0">
                <a:latin typeface="Times New Roman" pitchFamily="18" charset="0"/>
                <a:cs typeface="Times New Roman" pitchFamily="18" charset="0"/>
              </a:rPr>
              <a:t>à l’</a:t>
            </a:r>
            <a:r>
              <a:rPr lang="fr-FR" sz="2800" dirty="0">
                <a:latin typeface="Times New Roman" pitchFamily="18" charset="0"/>
                <a:cs typeface="Times New Roman" pitchFamily="18" charset="0"/>
              </a:rPr>
              <a:t>é</a:t>
            </a:r>
            <a:r>
              <a:rPr lang="fr-FR" sz="2800" dirty="0" smtClean="0">
                <a:latin typeface="Times New Roman" pitchFamily="18" charset="0"/>
                <a:cs typeface="Times New Roman" pitchFamily="18" charset="0"/>
              </a:rPr>
              <a:t>tat ; </a:t>
            </a:r>
            <a:r>
              <a:rPr lang="fr-FR" sz="2800" dirty="0">
                <a:latin typeface="Times New Roman" pitchFamily="18" charset="0"/>
                <a:cs typeface="Times New Roman" pitchFamily="18" charset="0"/>
              </a:rPr>
              <a:t>ce dernier détient l’intégralité du capital, le pouvoir de gestion et de décision.</a:t>
            </a:r>
          </a:p>
          <a:p>
            <a:pPr marL="0" indent="0" algn="just">
              <a:buNone/>
            </a:pPr>
            <a:r>
              <a:rPr lang="fr-FR" sz="2800" dirty="0" smtClean="0">
                <a:latin typeface="Times New Roman" pitchFamily="18" charset="0"/>
                <a:cs typeface="Times New Roman" pitchFamily="18" charset="0"/>
              </a:rPr>
              <a:t>- </a:t>
            </a:r>
            <a:r>
              <a:rPr lang="fr-FR" sz="2800" dirty="0">
                <a:latin typeface="Times New Roman" pitchFamily="18" charset="0"/>
                <a:cs typeface="Times New Roman" pitchFamily="18" charset="0"/>
              </a:rPr>
              <a:t>Les entreprises semi-publiques : ce sont des entreprises contrôlées par les </a:t>
            </a:r>
            <a:r>
              <a:rPr lang="fr-FR" sz="2800" dirty="0" smtClean="0">
                <a:latin typeface="Times New Roman" pitchFamily="18" charset="0"/>
                <a:cs typeface="Times New Roman" pitchFamily="18" charset="0"/>
              </a:rPr>
              <a:t>pouvoirs publics </a:t>
            </a:r>
            <a:r>
              <a:rPr lang="fr-FR" sz="2800" dirty="0">
                <a:latin typeface="Times New Roman" pitchFamily="18" charset="0"/>
                <a:cs typeface="Times New Roman" pitchFamily="18" charset="0"/>
              </a:rPr>
              <a:t>: choix des investissements, niveau des prix, politique de l’emploi…</a:t>
            </a:r>
            <a:r>
              <a:rPr lang="fr-FR" sz="2800" dirty="0" err="1">
                <a:latin typeface="Times New Roman" pitchFamily="18" charset="0"/>
                <a:cs typeface="Times New Roman" pitchFamily="18" charset="0"/>
              </a:rPr>
              <a:t>etc</a:t>
            </a:r>
            <a:r>
              <a:rPr lang="fr-FR" sz="2800" dirty="0">
                <a:latin typeface="Times New Roman" pitchFamily="18" charset="0"/>
                <a:cs typeface="Times New Roman" pitchFamily="18" charset="0"/>
              </a:rPr>
              <a:t>, mais </a:t>
            </a:r>
            <a:r>
              <a:rPr lang="fr-FR" sz="2800" dirty="0" smtClean="0">
                <a:latin typeface="Times New Roman" pitchFamily="18" charset="0"/>
                <a:cs typeface="Times New Roman" pitchFamily="18" charset="0"/>
              </a:rPr>
              <a:t>où des </a:t>
            </a:r>
            <a:r>
              <a:rPr lang="fr-FR" sz="2800" dirty="0">
                <a:latin typeface="Times New Roman" pitchFamily="18" charset="0"/>
                <a:cs typeface="Times New Roman" pitchFamily="18" charset="0"/>
              </a:rPr>
              <a:t>personnes privées participent au financement et/ou à la gestion</a:t>
            </a:r>
            <a:r>
              <a:rPr lang="fr-FR" sz="2800" dirty="0" smtClean="0">
                <a:latin typeface="Times New Roman" pitchFamily="18" charset="0"/>
                <a:cs typeface="Times New Roman" pitchFamily="18" charset="0"/>
              </a:rPr>
              <a:t>.</a:t>
            </a:r>
            <a:endParaRPr lang="fr-FR" sz="2800" dirty="0">
              <a:latin typeface="Times New Roman" pitchFamily="18" charset="0"/>
              <a:cs typeface="Times New Roman" pitchFamily="18" charset="0"/>
            </a:endParaRPr>
          </a:p>
        </p:txBody>
      </p:sp>
    </p:spTree>
    <p:extLst>
      <p:ext uri="{BB962C8B-B14F-4D97-AF65-F5344CB8AC3E}">
        <p14:creationId xmlns:p14="http://schemas.microsoft.com/office/powerpoint/2010/main" val="23052242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8363272" cy="5721499"/>
          </a:xfrm>
        </p:spPr>
        <p:txBody>
          <a:bodyPr>
            <a:normAutofit/>
          </a:bodyPr>
          <a:lstStyle/>
          <a:p>
            <a:pPr marL="0" lvl="0" indent="0" algn="just">
              <a:buNone/>
            </a:pPr>
            <a:r>
              <a:rPr lang="fr-FR" sz="2800" b="1" dirty="0">
                <a:solidFill>
                  <a:prstClr val="black"/>
                </a:solidFill>
                <a:latin typeface="Times New Roman" pitchFamily="18" charset="0"/>
                <a:cs typeface="Times New Roman" pitchFamily="18" charset="0"/>
              </a:rPr>
              <a:t>B. Les entreprises privées</a:t>
            </a:r>
          </a:p>
          <a:p>
            <a:pPr marL="0" lvl="0" indent="0" algn="just">
              <a:buNone/>
            </a:pPr>
            <a:r>
              <a:rPr lang="fr-FR" sz="2800" dirty="0">
                <a:solidFill>
                  <a:prstClr val="black"/>
                </a:solidFill>
                <a:latin typeface="Times New Roman" pitchFamily="18" charset="0"/>
                <a:cs typeface="Times New Roman" pitchFamily="18" charset="0"/>
              </a:rPr>
              <a:t>On distingue :</a:t>
            </a:r>
          </a:p>
          <a:p>
            <a:pPr marL="0" lvl="0" indent="0" algn="just">
              <a:buNone/>
            </a:pPr>
            <a:r>
              <a:rPr lang="fr-FR" sz="2800" dirty="0">
                <a:solidFill>
                  <a:prstClr val="black"/>
                </a:solidFill>
                <a:latin typeface="Times New Roman" pitchFamily="18" charset="0"/>
                <a:cs typeface="Times New Roman" pitchFamily="18" charset="0"/>
              </a:rPr>
              <a:t>- L’entreprise individuelle qui appartient en totalité à une seule personne qui assure la gestion et la direction</a:t>
            </a:r>
            <a:r>
              <a:rPr lang="fr-FR" sz="2800" dirty="0" smtClean="0">
                <a:solidFill>
                  <a:prstClr val="black"/>
                </a:solidFill>
                <a:latin typeface="Times New Roman" pitchFamily="18" charset="0"/>
                <a:cs typeface="Times New Roman" pitchFamily="18" charset="0"/>
              </a:rPr>
              <a:t>.</a:t>
            </a:r>
            <a:endParaRPr lang="fr-FR" sz="2800" dirty="0" smtClean="0">
              <a:latin typeface="Times New Roman" pitchFamily="18" charset="0"/>
              <a:cs typeface="Times New Roman" pitchFamily="18" charset="0"/>
            </a:endParaRPr>
          </a:p>
          <a:p>
            <a:pPr marL="0" indent="0" algn="just">
              <a:buNone/>
            </a:pPr>
            <a:r>
              <a:rPr lang="fr-FR" sz="2800" dirty="0">
                <a:latin typeface="Times New Roman" pitchFamily="18" charset="0"/>
                <a:cs typeface="Times New Roman" pitchFamily="18" charset="0"/>
              </a:rPr>
              <a:t>-</a:t>
            </a:r>
            <a:r>
              <a:rPr lang="fr-FR" sz="2800" dirty="0" smtClean="0">
                <a:latin typeface="Times New Roman" pitchFamily="18" charset="0"/>
                <a:cs typeface="Times New Roman" pitchFamily="18" charset="0"/>
              </a:rPr>
              <a:t> </a:t>
            </a:r>
            <a:r>
              <a:rPr lang="fr-FR" sz="2800" dirty="0">
                <a:latin typeface="Times New Roman" pitchFamily="18" charset="0"/>
                <a:cs typeface="Times New Roman" pitchFamily="18" charset="0"/>
              </a:rPr>
              <a:t>La société est un contrat par lequel deux ou plusieurs personnes conviennent </a:t>
            </a:r>
            <a:r>
              <a:rPr lang="fr-FR" sz="2800" dirty="0" smtClean="0">
                <a:latin typeface="Times New Roman" pitchFamily="18" charset="0"/>
                <a:cs typeface="Times New Roman" pitchFamily="18" charset="0"/>
              </a:rPr>
              <a:t>de mettre </a:t>
            </a:r>
            <a:r>
              <a:rPr lang="fr-FR" sz="2800" dirty="0">
                <a:latin typeface="Times New Roman" pitchFamily="18" charset="0"/>
                <a:cs typeface="Times New Roman" pitchFamily="18" charset="0"/>
              </a:rPr>
              <a:t>en commun leurs biens ou leur travail ou les deux à la fois en vue de partager le</a:t>
            </a:r>
          </a:p>
          <a:p>
            <a:pPr marL="0" indent="0" algn="just">
              <a:buNone/>
            </a:pPr>
            <a:r>
              <a:rPr lang="fr-FR" sz="2800" dirty="0">
                <a:latin typeface="Times New Roman" pitchFamily="18" charset="0"/>
                <a:cs typeface="Times New Roman" pitchFamily="18" charset="0"/>
              </a:rPr>
              <a:t>bénéfice qui pourra en résulter.</a:t>
            </a:r>
          </a:p>
        </p:txBody>
      </p:sp>
    </p:spTree>
    <p:extLst>
      <p:ext uri="{BB962C8B-B14F-4D97-AF65-F5344CB8AC3E}">
        <p14:creationId xmlns:p14="http://schemas.microsoft.com/office/powerpoint/2010/main" val="41537532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476672"/>
            <a:ext cx="8568952" cy="5832648"/>
          </a:xfrm>
        </p:spPr>
        <p:txBody>
          <a:bodyPr>
            <a:noAutofit/>
          </a:bodyPr>
          <a:lstStyle/>
          <a:p>
            <a:pPr marL="0" indent="0" algn="ctr">
              <a:buNone/>
            </a:pPr>
            <a:r>
              <a:rPr lang="fr-FR" b="1" i="0" u="none" strike="noStrike" baseline="0" dirty="0" smtClean="0">
                <a:latin typeface="Times New Roman" pitchFamily="18" charset="0"/>
                <a:cs typeface="Times New Roman" pitchFamily="18" charset="0"/>
              </a:rPr>
              <a:t>III- Comment créer une </a:t>
            </a:r>
            <a:r>
              <a:rPr lang="fr-FR" b="1" dirty="0" smtClean="0">
                <a:latin typeface="Times New Roman" pitchFamily="18" charset="0"/>
                <a:cs typeface="Times New Roman" pitchFamily="18" charset="0"/>
              </a:rPr>
              <a:t>entreprise? </a:t>
            </a:r>
            <a:r>
              <a:rPr lang="fr-FR" b="1" i="0" u="none" strike="noStrike" baseline="0" dirty="0" smtClean="0">
                <a:latin typeface="Times New Roman" pitchFamily="18" charset="0"/>
                <a:cs typeface="Times New Roman" pitchFamily="18" charset="0"/>
              </a:rPr>
              <a:t>Les</a:t>
            </a:r>
            <a:r>
              <a:rPr lang="fr-FR" b="1" i="0" u="none" strike="noStrike" dirty="0" smtClean="0">
                <a:latin typeface="Times New Roman" pitchFamily="18" charset="0"/>
                <a:cs typeface="Times New Roman" pitchFamily="18" charset="0"/>
              </a:rPr>
              <a:t> étapes</a:t>
            </a:r>
            <a:endParaRPr lang="fr-FR" b="1" dirty="0">
              <a:latin typeface="Times New Roman" pitchFamily="18" charset="0"/>
              <a:cs typeface="Times New Roman" pitchFamily="18" charset="0"/>
            </a:endParaRPr>
          </a:p>
          <a:p>
            <a:pPr marL="0" indent="0" algn="just">
              <a:buNone/>
            </a:pPr>
            <a:endParaRPr lang="fr-FR" sz="2800" b="1" i="0" u="none" strike="noStrike" baseline="0" dirty="0" smtClean="0">
              <a:latin typeface="Times New Roman" pitchFamily="18" charset="0"/>
              <a:cs typeface="Times New Roman" pitchFamily="18" charset="0"/>
            </a:endParaRPr>
          </a:p>
          <a:p>
            <a:pPr marL="0" indent="0" algn="just">
              <a:buNone/>
            </a:pPr>
            <a:r>
              <a:rPr lang="fr-FR" sz="2800" b="1" i="0" u="none" strike="noStrike" baseline="0" dirty="0" smtClean="0">
                <a:latin typeface="Times New Roman" pitchFamily="18" charset="0"/>
                <a:cs typeface="Times New Roman" pitchFamily="18" charset="0"/>
              </a:rPr>
              <a:t>1- Choix de l’idée de projet</a:t>
            </a:r>
          </a:p>
          <a:p>
            <a:pPr marL="0" indent="0" algn="just">
              <a:buNone/>
            </a:pPr>
            <a:r>
              <a:rPr lang="fr-FR" sz="2800" b="0" i="0" u="none" strike="noStrike" baseline="0" dirty="0" smtClean="0">
                <a:latin typeface="Times New Roman" pitchFamily="18" charset="0"/>
                <a:cs typeface="Times New Roman" pitchFamily="18" charset="0"/>
              </a:rPr>
              <a:t>Généralement la recherche de l’idée d’un produit ou d’un service servant à la création</a:t>
            </a:r>
            <a:r>
              <a:rPr lang="fr-FR" sz="2800" b="0" i="0" u="none" strike="noStrike" dirty="0" smtClean="0">
                <a:latin typeface="Times New Roman" pitchFamily="18" charset="0"/>
                <a:cs typeface="Times New Roman" pitchFamily="18" charset="0"/>
              </a:rPr>
              <a:t> </a:t>
            </a:r>
            <a:r>
              <a:rPr lang="fr-FR" sz="2800" b="0" i="0" u="none" strike="noStrike" baseline="0" dirty="0" smtClean="0">
                <a:latin typeface="Times New Roman" pitchFamily="18" charset="0"/>
                <a:cs typeface="Times New Roman" pitchFamily="18" charset="0"/>
              </a:rPr>
              <a:t>d’une entreprise, peut se faire dans trois directions : la vie quotidienne, la vie économique</a:t>
            </a:r>
            <a:r>
              <a:rPr lang="fr-FR" sz="2800" b="0" i="0" u="none" strike="noStrike" dirty="0" smtClean="0">
                <a:latin typeface="Times New Roman" pitchFamily="18" charset="0"/>
                <a:cs typeface="Times New Roman" pitchFamily="18" charset="0"/>
              </a:rPr>
              <a:t> </a:t>
            </a:r>
            <a:r>
              <a:rPr lang="fr-FR" sz="2800" b="0" i="0" u="none" strike="noStrike" baseline="0" dirty="0" smtClean="0">
                <a:latin typeface="Times New Roman" pitchFamily="18" charset="0"/>
                <a:cs typeface="Times New Roman" pitchFamily="18" charset="0"/>
              </a:rPr>
              <a:t>ou la vie professionnelle.</a:t>
            </a:r>
          </a:p>
          <a:p>
            <a:pPr marL="0" indent="0" algn="just">
              <a:buNone/>
            </a:pPr>
            <a:r>
              <a:rPr lang="fr-FR" sz="2800" b="0" i="0" u="none" strike="noStrike" baseline="0" dirty="0" smtClean="0">
                <a:latin typeface="Times New Roman" pitchFamily="18" charset="0"/>
                <a:cs typeface="Times New Roman" pitchFamily="18" charset="0"/>
              </a:rPr>
              <a:t>- </a:t>
            </a:r>
            <a:r>
              <a:rPr lang="fr-FR" sz="2800" b="1" i="0" u="none" strike="noStrike" baseline="0" dirty="0" smtClean="0">
                <a:latin typeface="Times New Roman" pitchFamily="18" charset="0"/>
                <a:cs typeface="Times New Roman" pitchFamily="18" charset="0"/>
              </a:rPr>
              <a:t>La vie quotidienne </a:t>
            </a:r>
            <a:r>
              <a:rPr lang="fr-FR" sz="2800" b="0" i="0" u="none" strike="noStrike" baseline="0" dirty="0" smtClean="0">
                <a:latin typeface="Times New Roman" pitchFamily="18" charset="0"/>
                <a:cs typeface="Times New Roman" pitchFamily="18" charset="0"/>
              </a:rPr>
              <a:t>: en observant son quotidien, on peut identifier certains besoins pouvant être</a:t>
            </a:r>
            <a:r>
              <a:rPr lang="fr-FR" sz="2800" b="0" i="0" u="none" strike="noStrike" dirty="0" smtClean="0">
                <a:latin typeface="Times New Roman" pitchFamily="18" charset="0"/>
                <a:cs typeface="Times New Roman" pitchFamily="18" charset="0"/>
              </a:rPr>
              <a:t> </a:t>
            </a:r>
            <a:r>
              <a:rPr lang="fr-FR" sz="2800" b="0" i="0" u="none" strike="noStrike" baseline="0" dirty="0" smtClean="0">
                <a:latin typeface="Times New Roman" pitchFamily="18" charset="0"/>
                <a:cs typeface="Times New Roman" pitchFamily="18" charset="0"/>
              </a:rPr>
              <a:t>satisfaits par la mise en place de produits ou services non commercialisés, ou copier une</a:t>
            </a:r>
            <a:r>
              <a:rPr lang="fr-FR" sz="2800" b="0" i="0" u="none" strike="noStrike" dirty="0" smtClean="0">
                <a:latin typeface="Times New Roman" pitchFamily="18" charset="0"/>
                <a:cs typeface="Times New Roman" pitchFamily="18" charset="0"/>
              </a:rPr>
              <a:t> </a:t>
            </a:r>
            <a:r>
              <a:rPr lang="fr-FR" sz="2800" b="0" i="0" u="none" strike="noStrike" baseline="0" dirty="0" smtClean="0">
                <a:latin typeface="Times New Roman" pitchFamily="18" charset="0"/>
                <a:cs typeface="Times New Roman" pitchFamily="18" charset="0"/>
              </a:rPr>
              <a:t>idée réussie et qui a été réalisée par un ami, un voisin ou un parent.</a:t>
            </a:r>
            <a:endParaRPr lang="fr-FR" sz="2800" dirty="0">
              <a:latin typeface="Times New Roman" pitchFamily="18" charset="0"/>
              <a:cs typeface="Times New Roman" pitchFamily="18" charset="0"/>
            </a:endParaRPr>
          </a:p>
        </p:txBody>
      </p:sp>
    </p:spTree>
    <p:extLst>
      <p:ext uri="{BB962C8B-B14F-4D97-AF65-F5344CB8AC3E}">
        <p14:creationId xmlns:p14="http://schemas.microsoft.com/office/powerpoint/2010/main" val="29728666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5"/>
            <a:ext cx="8229600" cy="5184576"/>
          </a:xfrm>
        </p:spPr>
        <p:txBody>
          <a:bodyPr>
            <a:noAutofit/>
          </a:bodyPr>
          <a:lstStyle/>
          <a:p>
            <a:pPr marL="0" indent="0" algn="just">
              <a:buNone/>
            </a:pPr>
            <a:r>
              <a:rPr lang="fr-FR" sz="2800" b="0" i="0" u="none" strike="noStrike" baseline="0" dirty="0" smtClean="0">
                <a:latin typeface="Times New Roman" pitchFamily="18" charset="0"/>
                <a:cs typeface="Times New Roman" pitchFamily="18" charset="0"/>
              </a:rPr>
              <a:t>- </a:t>
            </a:r>
            <a:r>
              <a:rPr lang="fr-FR" sz="2800" b="1" i="0" u="none" strike="noStrike" baseline="0" dirty="0" smtClean="0">
                <a:latin typeface="Times New Roman" pitchFamily="18" charset="0"/>
                <a:cs typeface="Times New Roman" pitchFamily="18" charset="0"/>
              </a:rPr>
              <a:t>La vie économique </a:t>
            </a:r>
            <a:r>
              <a:rPr lang="fr-FR" sz="2800" b="0" i="0" u="none" strike="noStrike" baseline="0" dirty="0" smtClean="0">
                <a:latin typeface="Times New Roman" pitchFamily="18" charset="0"/>
                <a:cs typeface="Times New Roman" pitchFamily="18" charset="0"/>
              </a:rPr>
              <a:t>: la consultation des revues et magazines nationales et</a:t>
            </a:r>
            <a:r>
              <a:rPr lang="fr-FR" sz="2800" b="0" i="0" u="none" strike="noStrike" dirty="0" smtClean="0">
                <a:latin typeface="Times New Roman" pitchFamily="18" charset="0"/>
                <a:cs typeface="Times New Roman" pitchFamily="18" charset="0"/>
              </a:rPr>
              <a:t> </a:t>
            </a:r>
            <a:r>
              <a:rPr lang="fr-FR" sz="2800" b="0" i="0" u="none" strike="noStrike" baseline="0" dirty="0" smtClean="0">
                <a:latin typeface="Times New Roman" pitchFamily="18" charset="0"/>
                <a:cs typeface="Times New Roman" pitchFamily="18" charset="0"/>
              </a:rPr>
              <a:t>internationales peut constituer une source d’idées pour des opportunités nouvelles. Ainsi</a:t>
            </a:r>
            <a:r>
              <a:rPr lang="fr-FR" sz="2800" b="0" i="0" u="none" strike="noStrike" dirty="0" smtClean="0">
                <a:latin typeface="Times New Roman" pitchFamily="18" charset="0"/>
                <a:cs typeface="Times New Roman" pitchFamily="18" charset="0"/>
              </a:rPr>
              <a:t> </a:t>
            </a:r>
            <a:r>
              <a:rPr lang="fr-FR" sz="2800" b="0" i="0" u="none" strike="noStrike" baseline="0" dirty="0" smtClean="0">
                <a:latin typeface="Times New Roman" pitchFamily="18" charset="0"/>
                <a:cs typeface="Times New Roman" pitchFamily="18" charset="0"/>
              </a:rPr>
              <a:t>des idées pouvant être transposées d’un pays à un autre, en l’état ou adaptées, en</a:t>
            </a:r>
            <a:r>
              <a:rPr lang="fr-FR" sz="2800" b="0" i="0" u="none" strike="noStrike" dirty="0" smtClean="0">
                <a:latin typeface="Times New Roman" pitchFamily="18" charset="0"/>
                <a:cs typeface="Times New Roman" pitchFamily="18" charset="0"/>
              </a:rPr>
              <a:t> </a:t>
            </a:r>
            <a:r>
              <a:rPr lang="fr-FR" sz="2800" b="0" i="0" u="none" strike="noStrike" baseline="0" dirty="0" smtClean="0">
                <a:latin typeface="Times New Roman" pitchFamily="18" charset="0"/>
                <a:cs typeface="Times New Roman" pitchFamily="18" charset="0"/>
              </a:rPr>
              <a:t>fonction du contexte de ce pays.</a:t>
            </a:r>
          </a:p>
          <a:p>
            <a:pPr marL="0" indent="0" algn="just">
              <a:buNone/>
            </a:pPr>
            <a:r>
              <a:rPr lang="fr-FR" sz="2800" b="0" i="0" u="none" strike="noStrike" baseline="0" dirty="0" smtClean="0">
                <a:latin typeface="Times New Roman" pitchFamily="18" charset="0"/>
                <a:cs typeface="Times New Roman" pitchFamily="18" charset="0"/>
              </a:rPr>
              <a:t>- </a:t>
            </a:r>
            <a:r>
              <a:rPr lang="fr-FR" sz="2800" b="1" i="0" u="none" strike="noStrike" baseline="0" dirty="0" smtClean="0">
                <a:latin typeface="Times New Roman" pitchFamily="18" charset="0"/>
                <a:cs typeface="Times New Roman" pitchFamily="18" charset="0"/>
              </a:rPr>
              <a:t>La vie professionnelle </a:t>
            </a:r>
            <a:r>
              <a:rPr lang="fr-FR" sz="2800" b="0" i="0" u="none" strike="noStrike" baseline="0" dirty="0" smtClean="0">
                <a:latin typeface="Times New Roman" pitchFamily="18" charset="0"/>
                <a:cs typeface="Times New Roman" pitchFamily="18" charset="0"/>
              </a:rPr>
              <a:t>: présente la troisième source possible d’identification des idées</a:t>
            </a:r>
            <a:r>
              <a:rPr lang="fr-FR" sz="2800" b="0" i="0" u="none" strike="noStrike" dirty="0" smtClean="0">
                <a:latin typeface="Times New Roman" pitchFamily="18" charset="0"/>
                <a:cs typeface="Times New Roman" pitchFamily="18" charset="0"/>
              </a:rPr>
              <a:t> </a:t>
            </a:r>
            <a:r>
              <a:rPr lang="fr-FR" sz="2800" b="0" i="0" u="none" strike="noStrike" baseline="0" dirty="0" smtClean="0">
                <a:latin typeface="Times New Roman" pitchFamily="18" charset="0"/>
                <a:cs typeface="Times New Roman" pitchFamily="18" charset="0"/>
              </a:rPr>
              <a:t>entrepreneuriales puisque l’observation de son milieu professionnel peut permettre de</a:t>
            </a:r>
            <a:r>
              <a:rPr lang="fr-FR" sz="2800" b="0" i="0" u="none" strike="noStrike" dirty="0" smtClean="0">
                <a:latin typeface="Times New Roman" pitchFamily="18" charset="0"/>
                <a:cs typeface="Times New Roman" pitchFamily="18" charset="0"/>
              </a:rPr>
              <a:t> </a:t>
            </a:r>
            <a:r>
              <a:rPr lang="fr-FR" sz="2800" b="0" i="0" u="none" strike="noStrike" baseline="0" dirty="0" smtClean="0">
                <a:latin typeface="Times New Roman" pitchFamily="18" charset="0"/>
                <a:cs typeface="Times New Roman" pitchFamily="18" charset="0"/>
              </a:rPr>
              <a:t>découvrir des produits ou services complémentaires à ceux commercialisés par son</a:t>
            </a:r>
            <a:r>
              <a:rPr lang="fr-FR" sz="2800" b="0" i="0" u="none" strike="noStrike" dirty="0" smtClean="0">
                <a:latin typeface="Times New Roman" pitchFamily="18" charset="0"/>
                <a:cs typeface="Times New Roman" pitchFamily="18" charset="0"/>
              </a:rPr>
              <a:t> </a:t>
            </a:r>
            <a:r>
              <a:rPr lang="fr-FR" sz="2800" b="0" i="0" u="none" strike="noStrike" baseline="0" dirty="0" smtClean="0">
                <a:latin typeface="Times New Roman" pitchFamily="18" charset="0"/>
                <a:cs typeface="Times New Roman" pitchFamily="18" charset="0"/>
              </a:rPr>
              <a:t>patron.</a:t>
            </a:r>
            <a:endParaRPr lang="fr-FR" sz="2800" dirty="0">
              <a:latin typeface="Times New Roman" pitchFamily="18" charset="0"/>
              <a:cs typeface="Times New Roman" pitchFamily="18" charset="0"/>
            </a:endParaRPr>
          </a:p>
        </p:txBody>
      </p:sp>
    </p:spTree>
    <p:extLst>
      <p:ext uri="{BB962C8B-B14F-4D97-AF65-F5344CB8AC3E}">
        <p14:creationId xmlns:p14="http://schemas.microsoft.com/office/powerpoint/2010/main" val="27301885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404664"/>
            <a:ext cx="8640960" cy="5721499"/>
          </a:xfrm>
        </p:spPr>
        <p:txBody>
          <a:bodyPr>
            <a:normAutofit/>
          </a:bodyPr>
          <a:lstStyle/>
          <a:p>
            <a:pPr marL="0" indent="0" algn="just">
              <a:buNone/>
            </a:pPr>
            <a:r>
              <a:rPr lang="fr-FR" sz="2800" b="0" i="0" u="none" strike="noStrike" baseline="0" dirty="0" smtClean="0">
                <a:latin typeface="Times New Roman" pitchFamily="18" charset="0"/>
                <a:cs typeface="Times New Roman" pitchFamily="18" charset="0"/>
              </a:rPr>
              <a:t>De même, on peut trouver une idée d’un projet</a:t>
            </a:r>
            <a:r>
              <a:rPr lang="fr-FR" sz="2800" b="0" i="0" u="none" strike="noStrike" dirty="0" smtClean="0">
                <a:latin typeface="Times New Roman" pitchFamily="18" charset="0"/>
                <a:cs typeface="Times New Roman" pitchFamily="18" charset="0"/>
              </a:rPr>
              <a:t> </a:t>
            </a:r>
            <a:r>
              <a:rPr lang="fr-FR" sz="2800" b="0" i="0" u="none" strike="noStrike" baseline="0" dirty="0" smtClean="0">
                <a:latin typeface="Times New Roman" pitchFamily="18" charset="0"/>
                <a:cs typeface="Times New Roman" pitchFamily="18" charset="0"/>
              </a:rPr>
              <a:t>entrepreneurial en empruntant les quatre</a:t>
            </a:r>
            <a:r>
              <a:rPr lang="fr-FR" sz="2800" b="0" i="0" u="none" strike="noStrike" dirty="0" smtClean="0">
                <a:latin typeface="Times New Roman" pitchFamily="18" charset="0"/>
                <a:cs typeface="Times New Roman" pitchFamily="18" charset="0"/>
              </a:rPr>
              <a:t> </a:t>
            </a:r>
            <a:r>
              <a:rPr lang="fr-FR" sz="2800" b="0" i="0" u="none" strike="noStrike" baseline="0" dirty="0" smtClean="0">
                <a:latin typeface="Times New Roman" pitchFamily="18" charset="0"/>
                <a:cs typeface="Times New Roman" pitchFamily="18" charset="0"/>
              </a:rPr>
              <a:t>voies suivantes :</a:t>
            </a:r>
          </a:p>
          <a:p>
            <a:pPr marL="0" indent="0" algn="just">
              <a:buNone/>
            </a:pPr>
            <a:r>
              <a:rPr lang="fr-FR" sz="2800" b="0" i="0" u="none" strike="noStrike" baseline="0" dirty="0" smtClean="0">
                <a:latin typeface="Times New Roman" pitchFamily="18" charset="0"/>
                <a:cs typeface="Times New Roman" pitchFamily="18" charset="0"/>
              </a:rPr>
              <a:t>1. La commercialisation d’un produit ou service existant déjà sur le marché.</a:t>
            </a:r>
          </a:p>
          <a:p>
            <a:pPr marL="0" indent="0" algn="just">
              <a:buNone/>
            </a:pPr>
            <a:r>
              <a:rPr lang="fr-FR" sz="2800" b="0" i="0" u="none" strike="noStrike" baseline="0" dirty="0" smtClean="0">
                <a:latin typeface="Times New Roman" pitchFamily="18" charset="0"/>
                <a:cs typeface="Times New Roman" pitchFamily="18" charset="0"/>
              </a:rPr>
              <a:t>2. La mise en place d’un nouveau produit ou d’un nouveau service.</a:t>
            </a:r>
          </a:p>
          <a:p>
            <a:pPr marL="0" indent="0" algn="just">
              <a:buNone/>
            </a:pPr>
            <a:r>
              <a:rPr lang="fr-FR" sz="2800" b="0" i="0" u="none" strike="noStrike" baseline="0" dirty="0" smtClean="0">
                <a:latin typeface="Times New Roman" pitchFamily="18" charset="0"/>
                <a:cs typeface="Times New Roman" pitchFamily="18" charset="0"/>
              </a:rPr>
              <a:t>3. L’acquisition d’une franchise.</a:t>
            </a:r>
          </a:p>
          <a:p>
            <a:pPr marL="0" indent="0" algn="just">
              <a:buNone/>
            </a:pPr>
            <a:r>
              <a:rPr lang="fr-FR" sz="2800" b="0" i="0" u="none" strike="noStrike" baseline="0" dirty="0" smtClean="0">
                <a:latin typeface="Times New Roman" pitchFamily="18" charset="0"/>
                <a:cs typeface="Times New Roman" pitchFamily="18" charset="0"/>
              </a:rPr>
              <a:t>4. La reprise d’une entreprise.</a:t>
            </a:r>
            <a:endParaRPr lang="fr-FR" sz="2800" dirty="0">
              <a:latin typeface="Times New Roman" pitchFamily="18" charset="0"/>
              <a:cs typeface="Times New Roman" pitchFamily="18" charset="0"/>
            </a:endParaRPr>
          </a:p>
        </p:txBody>
      </p:sp>
    </p:spTree>
    <p:extLst>
      <p:ext uri="{BB962C8B-B14F-4D97-AF65-F5344CB8AC3E}">
        <p14:creationId xmlns:p14="http://schemas.microsoft.com/office/powerpoint/2010/main" val="14304134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spcBef>
                <a:spcPct val="20000"/>
              </a:spcBef>
            </a:pPr>
            <a:r>
              <a:rPr lang="fr-FR" b="1" dirty="0">
                <a:solidFill>
                  <a:prstClr val="black"/>
                </a:solidFill>
                <a:latin typeface="Times New Roman" pitchFamily="18" charset="0"/>
                <a:ea typeface="+mn-ea"/>
                <a:cs typeface="Times New Roman" pitchFamily="18" charset="0"/>
              </a:rPr>
              <a:t>I- </a:t>
            </a:r>
            <a:r>
              <a:rPr lang="fr-FR" sz="4000" b="1" dirty="0">
                <a:solidFill>
                  <a:prstClr val="black"/>
                </a:solidFill>
                <a:latin typeface="Times New Roman" pitchFamily="18" charset="0"/>
                <a:ea typeface="+mn-ea"/>
                <a:cs typeface="Times New Roman" pitchFamily="18" charset="0"/>
              </a:rPr>
              <a:t>L’entrepreneur</a:t>
            </a:r>
            <a:r>
              <a:rPr lang="ar-DZ" sz="2800" b="1" dirty="0">
                <a:solidFill>
                  <a:prstClr val="black"/>
                </a:solidFill>
                <a:latin typeface="Times New Roman" pitchFamily="18" charset="0"/>
                <a:ea typeface="+mn-ea"/>
                <a:cs typeface="Times New Roman" pitchFamily="18" charset="0"/>
              </a:rPr>
              <a:t/>
            </a:r>
            <a:br>
              <a:rPr lang="ar-DZ" sz="2800" b="1" dirty="0">
                <a:solidFill>
                  <a:prstClr val="black"/>
                </a:solidFill>
                <a:latin typeface="Times New Roman" pitchFamily="18" charset="0"/>
                <a:ea typeface="+mn-ea"/>
                <a:cs typeface="Times New Roman" pitchFamily="18" charset="0"/>
              </a:rPr>
            </a:br>
            <a:endParaRPr lang="en-US" dirty="0"/>
          </a:p>
        </p:txBody>
      </p:sp>
      <p:sp>
        <p:nvSpPr>
          <p:cNvPr id="3" name="Espace réservé du contenu 2"/>
          <p:cNvSpPr>
            <a:spLocks noGrp="1"/>
          </p:cNvSpPr>
          <p:nvPr>
            <p:ph idx="1"/>
          </p:nvPr>
        </p:nvSpPr>
        <p:spPr/>
        <p:txBody>
          <a:bodyPr/>
          <a:lstStyle/>
          <a:p>
            <a:pPr marL="0" lvl="0" indent="0" algn="just">
              <a:buNone/>
            </a:pPr>
            <a:r>
              <a:rPr lang="fr-FR" b="1" dirty="0">
                <a:solidFill>
                  <a:prstClr val="black"/>
                </a:solidFill>
                <a:latin typeface="Times New Roman" pitchFamily="18" charset="0"/>
                <a:cs typeface="Times New Roman" pitchFamily="18" charset="0"/>
              </a:rPr>
              <a:t>1. Définition</a:t>
            </a:r>
          </a:p>
          <a:p>
            <a:pPr marL="0" lvl="0" indent="0" algn="just">
              <a:buNone/>
            </a:pPr>
            <a:r>
              <a:rPr lang="fr-FR" dirty="0">
                <a:solidFill>
                  <a:prstClr val="black"/>
                </a:solidFill>
                <a:latin typeface="Times New Roman" pitchFamily="18" charset="0"/>
                <a:cs typeface="Times New Roman" pitchFamily="18" charset="0"/>
              </a:rPr>
              <a:t>Dans une perspective économique, l’entrepreneur</a:t>
            </a:r>
            <a:r>
              <a:rPr lang="ar-DZ" dirty="0">
                <a:solidFill>
                  <a:prstClr val="black"/>
                </a:solidFill>
                <a:latin typeface="Times New Roman" pitchFamily="18" charset="0"/>
                <a:cs typeface="Times New Roman" pitchFamily="18" charset="0"/>
              </a:rPr>
              <a:t> </a:t>
            </a:r>
            <a:r>
              <a:rPr lang="fr-FR" dirty="0">
                <a:solidFill>
                  <a:prstClr val="black"/>
                </a:solidFill>
                <a:latin typeface="Times New Roman" pitchFamily="18" charset="0"/>
                <a:cs typeface="Times New Roman" pitchFamily="18" charset="0"/>
              </a:rPr>
              <a:t>est: «toute personne qui dirige une entreprise pour son propre compte, et qui met en œuvre les divers facteurs de production (agents naturels, capital, travail), en vue de vendre des produits ou des services ».</a:t>
            </a:r>
          </a:p>
          <a:p>
            <a:pPr marL="0" indent="0">
              <a:buNone/>
            </a:pPr>
            <a:endParaRPr lang="en-US" dirty="0"/>
          </a:p>
        </p:txBody>
      </p:sp>
    </p:spTree>
    <p:extLst>
      <p:ext uri="{BB962C8B-B14F-4D97-AF65-F5344CB8AC3E}">
        <p14:creationId xmlns:p14="http://schemas.microsoft.com/office/powerpoint/2010/main" val="15180882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8229600" cy="5721499"/>
          </a:xfrm>
        </p:spPr>
        <p:txBody>
          <a:bodyPr/>
          <a:lstStyle/>
          <a:p>
            <a:pPr marL="0" indent="0">
              <a:buNone/>
            </a:pPr>
            <a:endParaRPr lang="fr-FR" dirty="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2159" t="16099" r="10088" b="21825"/>
          <a:stretch/>
        </p:blipFill>
        <p:spPr bwMode="auto">
          <a:xfrm>
            <a:off x="0" y="260648"/>
            <a:ext cx="9144000" cy="6480720"/>
          </a:xfrm>
          <a:prstGeom prst="rect">
            <a:avLst/>
          </a:prstGeom>
          <a:no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8500250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rmAutofit/>
          </a:bodyPr>
          <a:lstStyle/>
          <a:p>
            <a:pPr marL="0" indent="0">
              <a:buNone/>
            </a:pPr>
            <a:r>
              <a:rPr lang="fr-FR" sz="2800" b="1" i="0" u="none" strike="noStrike" baseline="0" dirty="0" smtClean="0">
                <a:latin typeface="Times New Roman" pitchFamily="18" charset="0"/>
                <a:cs typeface="Times New Roman" pitchFamily="18" charset="0"/>
              </a:rPr>
              <a:t>2- Méthodologie de recherche et de validation d’idée de création d’entreprises</a:t>
            </a:r>
          </a:p>
          <a:p>
            <a:pPr marL="0" indent="0">
              <a:buNone/>
            </a:pPr>
            <a:r>
              <a:rPr lang="fr-FR" sz="2800" b="0" i="0" u="none" strike="noStrike" baseline="0" dirty="0" smtClean="0">
                <a:latin typeface="Times New Roman" pitchFamily="18" charset="0"/>
                <a:cs typeface="Times New Roman" pitchFamily="18" charset="0"/>
              </a:rPr>
              <a:t>Le processus de recherche d’idée comporte 4 étapes:</a:t>
            </a:r>
          </a:p>
          <a:p>
            <a:pPr marL="0" indent="0">
              <a:buNone/>
            </a:pPr>
            <a:r>
              <a:rPr lang="fr-FR" sz="2800" b="0" i="0" u="none" strike="noStrike" baseline="0" dirty="0" smtClean="0">
                <a:latin typeface="Times New Roman" pitchFamily="18" charset="0"/>
                <a:cs typeface="Times New Roman" pitchFamily="18" charset="0"/>
              </a:rPr>
              <a:t>2-1 - </a:t>
            </a:r>
            <a:r>
              <a:rPr lang="fr-FR" sz="2800" b="1" i="0" u="none" strike="noStrike" baseline="0" dirty="0" smtClean="0">
                <a:latin typeface="Times New Roman" pitchFamily="18" charset="0"/>
                <a:cs typeface="Times New Roman" pitchFamily="18" charset="0"/>
              </a:rPr>
              <a:t>Sélection d’un axe de recherche</a:t>
            </a:r>
          </a:p>
          <a:p>
            <a:pPr marL="0" indent="0">
              <a:buNone/>
            </a:pPr>
            <a:r>
              <a:rPr lang="fr-FR" sz="2800" b="0" i="0" u="none" strike="noStrike" baseline="0" dirty="0" smtClean="0">
                <a:latin typeface="Times New Roman" pitchFamily="18" charset="0"/>
                <a:cs typeface="Times New Roman" pitchFamily="18" charset="0"/>
              </a:rPr>
              <a:t>On peut s’inspirer :</a:t>
            </a:r>
          </a:p>
          <a:p>
            <a:pPr marL="0" indent="0">
              <a:buNone/>
            </a:pPr>
            <a:r>
              <a:rPr lang="fr-FR" sz="2800" b="0" i="0" u="none" strike="noStrike" baseline="0" dirty="0" smtClean="0">
                <a:latin typeface="Times New Roman" pitchFamily="18" charset="0"/>
                <a:cs typeface="Times New Roman" pitchFamily="18" charset="0"/>
              </a:rPr>
              <a:t>• de son savoir-faire professionnel;</a:t>
            </a:r>
          </a:p>
          <a:p>
            <a:pPr marL="0" indent="0">
              <a:buNone/>
            </a:pPr>
            <a:r>
              <a:rPr lang="fr-FR" sz="2800" b="0" i="0" u="none" strike="noStrike" baseline="0" dirty="0" smtClean="0">
                <a:latin typeface="Times New Roman" pitchFamily="18" charset="0"/>
                <a:cs typeface="Times New Roman" pitchFamily="18" charset="0"/>
              </a:rPr>
              <a:t>• de sa personnalité;</a:t>
            </a:r>
          </a:p>
          <a:p>
            <a:pPr marL="0" indent="0">
              <a:buNone/>
            </a:pPr>
            <a:r>
              <a:rPr lang="fr-FR" sz="2800" b="0" i="0" u="none" strike="noStrike" baseline="0" dirty="0" smtClean="0">
                <a:latin typeface="Times New Roman" pitchFamily="18" charset="0"/>
                <a:cs typeface="Times New Roman" pitchFamily="18" charset="0"/>
              </a:rPr>
              <a:t>• des opportunités;</a:t>
            </a:r>
          </a:p>
          <a:p>
            <a:pPr marL="0" indent="0">
              <a:buNone/>
            </a:pPr>
            <a:r>
              <a:rPr lang="fr-FR" sz="2800" b="0" i="0" u="none" strike="noStrike" baseline="0" dirty="0" smtClean="0">
                <a:latin typeface="Times New Roman" pitchFamily="18" charset="0"/>
                <a:cs typeface="Times New Roman" pitchFamily="18" charset="0"/>
              </a:rPr>
              <a:t>• des problèmes rencontrés.</a:t>
            </a:r>
            <a:endParaRPr lang="fr-FR" sz="2800" dirty="0">
              <a:latin typeface="Times New Roman" pitchFamily="18" charset="0"/>
              <a:cs typeface="Times New Roman" pitchFamily="18" charset="0"/>
            </a:endParaRPr>
          </a:p>
        </p:txBody>
      </p:sp>
    </p:spTree>
    <p:extLst>
      <p:ext uri="{BB962C8B-B14F-4D97-AF65-F5344CB8AC3E}">
        <p14:creationId xmlns:p14="http://schemas.microsoft.com/office/powerpoint/2010/main" val="280627462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332656"/>
            <a:ext cx="8856984" cy="6120680"/>
          </a:xfrm>
        </p:spPr>
        <p:txBody>
          <a:bodyPr>
            <a:noAutofit/>
          </a:bodyPr>
          <a:lstStyle/>
          <a:p>
            <a:pPr marL="0" indent="0" algn="just">
              <a:buNone/>
            </a:pPr>
            <a:r>
              <a:rPr lang="fr-FR" sz="2800" dirty="0" smtClean="0">
                <a:latin typeface="Times New Roman" pitchFamily="18" charset="0"/>
                <a:cs typeface="Times New Roman" pitchFamily="18" charset="0"/>
              </a:rPr>
              <a:t>2- </a:t>
            </a:r>
            <a:r>
              <a:rPr lang="fr-FR" sz="2800" b="0" i="0" u="none" strike="noStrike" baseline="0" dirty="0" smtClean="0">
                <a:latin typeface="Times New Roman" pitchFamily="18" charset="0"/>
                <a:cs typeface="Times New Roman" pitchFamily="18" charset="0"/>
              </a:rPr>
              <a:t>2 - </a:t>
            </a:r>
            <a:r>
              <a:rPr lang="fr-FR" sz="2800" b="1" i="0" u="none" strike="noStrike" baseline="0" dirty="0" smtClean="0">
                <a:latin typeface="Times New Roman" pitchFamily="18" charset="0"/>
                <a:cs typeface="Times New Roman" pitchFamily="18" charset="0"/>
              </a:rPr>
              <a:t>La recherche des idées</a:t>
            </a:r>
          </a:p>
          <a:p>
            <a:pPr marL="0" indent="0" algn="just">
              <a:buNone/>
            </a:pPr>
            <a:r>
              <a:rPr lang="fr-FR" sz="2800" b="0" i="0" u="none" strike="noStrike" baseline="0" dirty="0" smtClean="0">
                <a:latin typeface="Times New Roman" pitchFamily="18" charset="0"/>
                <a:cs typeface="Times New Roman" pitchFamily="18" charset="0"/>
              </a:rPr>
              <a:t>On applique les techniques de créativité à l’axe de</a:t>
            </a:r>
            <a:r>
              <a:rPr lang="fr-FR" sz="2800" b="0" i="0" u="none" strike="noStrike" dirty="0" smtClean="0">
                <a:latin typeface="Times New Roman" pitchFamily="18" charset="0"/>
                <a:cs typeface="Times New Roman" pitchFamily="18" charset="0"/>
              </a:rPr>
              <a:t> </a:t>
            </a:r>
            <a:r>
              <a:rPr lang="fr-FR" sz="2800" b="0" i="0" u="none" strike="noStrike" baseline="0" dirty="0" smtClean="0">
                <a:latin typeface="Times New Roman" pitchFamily="18" charset="0"/>
                <a:cs typeface="Times New Roman" pitchFamily="18" charset="0"/>
              </a:rPr>
              <a:t>recherche retenu:</a:t>
            </a:r>
          </a:p>
          <a:p>
            <a:pPr marL="0" indent="0" algn="just">
              <a:buNone/>
            </a:pPr>
            <a:r>
              <a:rPr lang="fr-FR" sz="2800" b="0" i="0" u="none" strike="noStrike" baseline="0" dirty="0" smtClean="0">
                <a:latin typeface="Times New Roman" pitchFamily="18" charset="0"/>
                <a:cs typeface="Times New Roman" pitchFamily="18" charset="0"/>
              </a:rPr>
              <a:t>a- </a:t>
            </a:r>
            <a:r>
              <a:rPr lang="fr-FR" sz="2800" b="1" i="0" u="none" strike="noStrike" baseline="0" dirty="0" smtClean="0">
                <a:latin typeface="Times New Roman" pitchFamily="18" charset="0"/>
                <a:cs typeface="Times New Roman" pitchFamily="18" charset="0"/>
              </a:rPr>
              <a:t>Le brainstorming</a:t>
            </a:r>
          </a:p>
          <a:p>
            <a:pPr marL="0" indent="0" algn="just">
              <a:buNone/>
            </a:pPr>
            <a:r>
              <a:rPr lang="fr-FR" sz="2800" b="0" i="0" u="none" strike="noStrike" baseline="0" dirty="0" smtClean="0">
                <a:latin typeface="Times New Roman" pitchFamily="18" charset="0"/>
                <a:cs typeface="Times New Roman" pitchFamily="18" charset="0"/>
              </a:rPr>
              <a:t>Cette technique consiste à produire en groupe et spontanément le plus grand nombre</a:t>
            </a:r>
            <a:r>
              <a:rPr lang="fr-FR" sz="2800" b="0" i="0" u="none" strike="noStrike" dirty="0" smtClean="0">
                <a:latin typeface="Times New Roman" pitchFamily="18" charset="0"/>
                <a:cs typeface="Times New Roman" pitchFamily="18" charset="0"/>
              </a:rPr>
              <a:t> </a:t>
            </a:r>
            <a:r>
              <a:rPr lang="fr-FR" sz="2800" b="0" i="0" u="none" strike="noStrike" baseline="0" dirty="0" smtClean="0">
                <a:latin typeface="Times New Roman" pitchFamily="18" charset="0"/>
                <a:cs typeface="Times New Roman" pitchFamily="18" charset="0"/>
              </a:rPr>
              <a:t>possible d'idées sur un sujet donné (5</a:t>
            </a:r>
            <a:r>
              <a:rPr lang="fr-FR" sz="2800" b="0" i="0" u="none" strike="noStrike" dirty="0" smtClean="0">
                <a:latin typeface="Times New Roman" pitchFamily="18" charset="0"/>
                <a:cs typeface="Times New Roman" pitchFamily="18" charset="0"/>
              </a:rPr>
              <a:t> </a:t>
            </a:r>
            <a:r>
              <a:rPr lang="fr-FR" sz="2800" b="0" i="0" u="none" strike="noStrike" baseline="0" dirty="0" smtClean="0">
                <a:latin typeface="Times New Roman" pitchFamily="18" charset="0"/>
                <a:cs typeface="Times New Roman" pitchFamily="18" charset="0"/>
              </a:rPr>
              <a:t>participants au minimum et idéalement 8-12):</a:t>
            </a:r>
          </a:p>
          <a:p>
            <a:pPr marL="0" indent="0" algn="just">
              <a:buNone/>
            </a:pPr>
            <a:r>
              <a:rPr lang="fr-FR" sz="2800" b="0" i="0" u="none" strike="noStrike" baseline="0" dirty="0" smtClean="0">
                <a:latin typeface="Times New Roman" pitchFamily="18" charset="0"/>
                <a:cs typeface="Times New Roman" pitchFamily="18" charset="0"/>
              </a:rPr>
              <a:t>• Sans retenue;</a:t>
            </a:r>
          </a:p>
          <a:p>
            <a:pPr marL="0" indent="0" algn="just">
              <a:buNone/>
            </a:pPr>
            <a:r>
              <a:rPr lang="fr-FR" sz="2800" b="0" i="0" u="none" strike="noStrike" baseline="0" dirty="0" smtClean="0">
                <a:latin typeface="Times New Roman" pitchFamily="18" charset="0"/>
                <a:cs typeface="Times New Roman" pitchFamily="18" charset="0"/>
              </a:rPr>
              <a:t>•</a:t>
            </a:r>
            <a:r>
              <a:rPr lang="ar-DZ" sz="2800" dirty="0" smtClean="0">
                <a:latin typeface="Times New Roman" pitchFamily="18" charset="0"/>
                <a:cs typeface="Times New Roman" pitchFamily="18" charset="0"/>
              </a:rPr>
              <a:t> </a:t>
            </a:r>
            <a:r>
              <a:rPr lang="fr-FR" sz="2800" b="0" i="0" u="none" strike="noStrike" baseline="0" dirty="0" smtClean="0">
                <a:latin typeface="Times New Roman" pitchFamily="18" charset="0"/>
                <a:cs typeface="Times New Roman" pitchFamily="18" charset="0"/>
              </a:rPr>
              <a:t>Sans se soucier du réalisme des idées dans un premier temps ;</a:t>
            </a:r>
          </a:p>
          <a:p>
            <a:pPr marL="0" indent="0" algn="just">
              <a:buNone/>
            </a:pPr>
            <a:r>
              <a:rPr lang="fr-FR" sz="2800" b="0" i="0" u="none" strike="noStrike" baseline="0" dirty="0" smtClean="0">
                <a:latin typeface="Times New Roman" pitchFamily="18" charset="0"/>
                <a:cs typeface="Times New Roman" pitchFamily="18" charset="0"/>
              </a:rPr>
              <a:t>• En s'interdisant toute critique, toute justification.</a:t>
            </a:r>
          </a:p>
        </p:txBody>
      </p:sp>
    </p:spTree>
    <p:extLst>
      <p:ext uri="{BB962C8B-B14F-4D97-AF65-F5344CB8AC3E}">
        <p14:creationId xmlns:p14="http://schemas.microsoft.com/office/powerpoint/2010/main" val="261968044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476672"/>
            <a:ext cx="8856984" cy="6192688"/>
          </a:xfrm>
        </p:spPr>
        <p:txBody>
          <a:bodyPr>
            <a:noAutofit/>
          </a:bodyPr>
          <a:lstStyle/>
          <a:p>
            <a:pPr marL="0" indent="0" algn="just">
              <a:buNone/>
            </a:pPr>
            <a:r>
              <a:rPr lang="fr-FR" sz="2800" b="1" dirty="0">
                <a:latin typeface="Times New Roman" pitchFamily="18" charset="0"/>
                <a:cs typeface="Times New Roman" pitchFamily="18" charset="0"/>
              </a:rPr>
              <a:t>b</a:t>
            </a:r>
            <a:r>
              <a:rPr lang="fr-FR" sz="2800" b="1" dirty="0" smtClean="0">
                <a:latin typeface="Times New Roman" pitchFamily="18" charset="0"/>
                <a:cs typeface="Times New Roman" pitchFamily="18" charset="0"/>
              </a:rPr>
              <a:t>- </a:t>
            </a:r>
            <a:r>
              <a:rPr lang="fr-FR" sz="2800" b="1" dirty="0">
                <a:latin typeface="Times New Roman" pitchFamily="18" charset="0"/>
                <a:cs typeface="Times New Roman" pitchFamily="18" charset="0"/>
              </a:rPr>
              <a:t>L’espace de consommation</a:t>
            </a:r>
          </a:p>
          <a:p>
            <a:pPr marL="0" lvl="0" indent="0" algn="just">
              <a:buNone/>
            </a:pPr>
            <a:r>
              <a:rPr lang="fr-FR" sz="2800" dirty="0" smtClean="0">
                <a:latin typeface="Times New Roman" pitchFamily="18" charset="0"/>
                <a:cs typeface="Times New Roman" pitchFamily="18" charset="0"/>
              </a:rPr>
              <a:t>* Pour </a:t>
            </a:r>
            <a:r>
              <a:rPr lang="fr-FR" sz="2800" dirty="0">
                <a:latin typeface="Times New Roman" pitchFamily="18" charset="0"/>
                <a:cs typeface="Times New Roman" pitchFamily="18" charset="0"/>
              </a:rPr>
              <a:t>trouver de nouvelles idées de produits ou </a:t>
            </a:r>
            <a:r>
              <a:rPr lang="fr-FR" sz="2800" dirty="0" smtClean="0">
                <a:latin typeface="Times New Roman" pitchFamily="18" charset="0"/>
                <a:cs typeface="Times New Roman" pitchFamily="18" charset="0"/>
              </a:rPr>
              <a:t>de services</a:t>
            </a:r>
            <a:r>
              <a:rPr lang="fr-FR" sz="2800" dirty="0">
                <a:latin typeface="Times New Roman" pitchFamily="18" charset="0"/>
                <a:cs typeface="Times New Roman" pitchFamily="18" charset="0"/>
              </a:rPr>
              <a:t>, on peut </a:t>
            </a:r>
            <a:r>
              <a:rPr lang="fr-FR" sz="2800" dirty="0" smtClean="0">
                <a:latin typeface="Times New Roman" pitchFamily="18" charset="0"/>
                <a:cs typeface="Times New Roman" pitchFamily="18" charset="0"/>
              </a:rPr>
              <a:t>également utiliser </a:t>
            </a:r>
            <a:r>
              <a:rPr lang="fr-FR" sz="2800" dirty="0">
                <a:latin typeface="Times New Roman" pitchFamily="18" charset="0"/>
                <a:cs typeface="Times New Roman" pitchFamily="18" charset="0"/>
              </a:rPr>
              <a:t>un tableau intitulé "Espace de consommation". Cet outil permet de </a:t>
            </a:r>
            <a:r>
              <a:rPr lang="fr-FR" sz="2800" dirty="0" smtClean="0">
                <a:latin typeface="Times New Roman" pitchFamily="18" charset="0"/>
                <a:cs typeface="Times New Roman" pitchFamily="18" charset="0"/>
              </a:rPr>
              <a:t>définir </a:t>
            </a:r>
            <a:r>
              <a:rPr lang="fr-FR" sz="2800" dirty="0">
                <a:solidFill>
                  <a:prstClr val="black"/>
                </a:solidFill>
                <a:latin typeface="Times New Roman" pitchFamily="18" charset="0"/>
                <a:cs typeface="Times New Roman" pitchFamily="18" charset="0"/>
              </a:rPr>
              <a:t>un produit ou un service existant et vendable selon tous ses critères commerciaux.</a:t>
            </a:r>
          </a:p>
          <a:p>
            <a:pPr marL="0" lvl="0" indent="0" algn="just">
              <a:buNone/>
            </a:pPr>
            <a:r>
              <a:rPr lang="fr-FR" sz="2800" dirty="0">
                <a:solidFill>
                  <a:prstClr val="black"/>
                </a:solidFill>
                <a:latin typeface="Times New Roman" pitchFamily="18" charset="0"/>
                <a:cs typeface="Times New Roman" pitchFamily="18" charset="0"/>
              </a:rPr>
              <a:t>* La modification d'un des paramètres peut alors donner naissance à :</a:t>
            </a:r>
          </a:p>
          <a:p>
            <a:pPr marL="0" lvl="0" indent="0" algn="just">
              <a:buNone/>
            </a:pPr>
            <a:r>
              <a:rPr lang="fr-FR" sz="2800" dirty="0">
                <a:solidFill>
                  <a:prstClr val="black"/>
                </a:solidFill>
                <a:latin typeface="Times New Roman" pitchFamily="18" charset="0"/>
                <a:cs typeface="Times New Roman" pitchFamily="18" charset="0"/>
              </a:rPr>
              <a:t>• </a:t>
            </a:r>
            <a:r>
              <a:rPr lang="fr-FR" sz="2800" dirty="0" smtClean="0">
                <a:solidFill>
                  <a:prstClr val="black"/>
                </a:solidFill>
                <a:latin typeface="Times New Roman" pitchFamily="18" charset="0"/>
                <a:cs typeface="Times New Roman" pitchFamily="18" charset="0"/>
              </a:rPr>
              <a:t>Un produit nouveau ou à une activité nouvelle ;</a:t>
            </a:r>
          </a:p>
          <a:p>
            <a:pPr marL="0" lvl="0" indent="0" algn="just">
              <a:buNone/>
            </a:pPr>
            <a:r>
              <a:rPr lang="fr-FR" sz="2800" dirty="0" smtClean="0">
                <a:solidFill>
                  <a:prstClr val="black"/>
                </a:solidFill>
                <a:latin typeface="Times New Roman" pitchFamily="18" charset="0"/>
                <a:cs typeface="Times New Roman" pitchFamily="18" charset="0"/>
              </a:rPr>
              <a:t>• Un produit ou </a:t>
            </a:r>
            <a:r>
              <a:rPr lang="fr-FR" sz="2800" dirty="0">
                <a:solidFill>
                  <a:prstClr val="black"/>
                </a:solidFill>
                <a:latin typeface="Times New Roman" pitchFamily="18" charset="0"/>
                <a:cs typeface="Times New Roman" pitchFamily="18" charset="0"/>
              </a:rPr>
              <a:t>un service modifié pour l'adapter à un autre Marché.</a:t>
            </a:r>
          </a:p>
          <a:p>
            <a:pPr marL="0" lvl="0" indent="0" algn="just">
              <a:buNone/>
            </a:pPr>
            <a:r>
              <a:rPr lang="fr-FR" sz="2800" dirty="0">
                <a:solidFill>
                  <a:prstClr val="black"/>
                </a:solidFill>
                <a:latin typeface="Times New Roman" pitchFamily="18" charset="0"/>
                <a:cs typeface="Times New Roman" pitchFamily="18" charset="0"/>
              </a:rPr>
              <a:t>Cette technique ne peut s'utiliser qu'à partir d'une activité ou d'un produit existant.</a:t>
            </a:r>
          </a:p>
          <a:p>
            <a:pPr marL="0" indent="0" algn="just">
              <a:buNone/>
            </a:pPr>
            <a:endParaRPr lang="fr-FR" sz="2800" dirty="0">
              <a:latin typeface="Times New Roman" pitchFamily="18" charset="0"/>
              <a:cs typeface="Times New Roman" pitchFamily="18" charset="0"/>
            </a:endParaRPr>
          </a:p>
        </p:txBody>
      </p:sp>
    </p:spTree>
    <p:extLst>
      <p:ext uri="{BB962C8B-B14F-4D97-AF65-F5344CB8AC3E}">
        <p14:creationId xmlns:p14="http://schemas.microsoft.com/office/powerpoint/2010/main" val="205885065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91264" cy="6048672"/>
          </a:xfrm>
        </p:spPr>
        <p:txBody>
          <a:bodyPr>
            <a:normAutofit/>
          </a:bodyPr>
          <a:lstStyle/>
          <a:p>
            <a:pPr marL="0" indent="0" algn="just">
              <a:buNone/>
            </a:pPr>
            <a:r>
              <a:rPr lang="fr-FR" sz="3000" dirty="0">
                <a:latin typeface="Times New Roman" pitchFamily="18" charset="0"/>
                <a:cs typeface="Times New Roman" pitchFamily="18" charset="0"/>
              </a:rPr>
              <a:t>c</a:t>
            </a:r>
            <a:r>
              <a:rPr lang="fr-FR" sz="3000" dirty="0" smtClean="0">
                <a:latin typeface="Times New Roman" pitchFamily="18" charset="0"/>
                <a:cs typeface="Times New Roman" pitchFamily="18" charset="0"/>
              </a:rPr>
              <a:t>- </a:t>
            </a:r>
            <a:r>
              <a:rPr lang="fr-FR" sz="3000" b="1" dirty="0">
                <a:latin typeface="Times New Roman" pitchFamily="18" charset="0"/>
                <a:cs typeface="Times New Roman" pitchFamily="18" charset="0"/>
              </a:rPr>
              <a:t>La différenciation</a:t>
            </a:r>
          </a:p>
          <a:p>
            <a:pPr marL="0" indent="0" algn="just">
              <a:buNone/>
            </a:pPr>
            <a:r>
              <a:rPr lang="fr-FR" sz="3000" dirty="0">
                <a:latin typeface="Times New Roman" pitchFamily="18" charset="0"/>
                <a:cs typeface="Times New Roman" pitchFamily="18" charset="0"/>
              </a:rPr>
              <a:t>La différenciation apporte à un produit / service ou à une offre commerciale un </a:t>
            </a:r>
            <a:r>
              <a:rPr lang="fr-FR" sz="3000" dirty="0" smtClean="0">
                <a:latin typeface="Times New Roman" pitchFamily="18" charset="0"/>
                <a:cs typeface="Times New Roman" pitchFamily="18" charset="0"/>
              </a:rPr>
              <a:t>caractère apte </a:t>
            </a:r>
            <a:r>
              <a:rPr lang="fr-FR" sz="3000" dirty="0">
                <a:latin typeface="Times New Roman" pitchFamily="18" charset="0"/>
                <a:cs typeface="Times New Roman" pitchFamily="18" charset="0"/>
              </a:rPr>
              <a:t>à se distinguer nettement des offres concurrentes</a:t>
            </a:r>
            <a:r>
              <a:rPr lang="fr-FR" sz="3600" dirty="0">
                <a:latin typeface="Arial"/>
              </a:rPr>
              <a:t>.</a:t>
            </a:r>
            <a:endParaRPr lang="fr-FR" sz="3600" dirty="0">
              <a:latin typeface="Times New Roman" pitchFamily="18" charset="0"/>
              <a:cs typeface="Times New Roman" pitchFamily="18" charset="0"/>
            </a:endParaRPr>
          </a:p>
        </p:txBody>
      </p:sp>
    </p:spTree>
    <p:extLst>
      <p:ext uri="{BB962C8B-B14F-4D97-AF65-F5344CB8AC3E}">
        <p14:creationId xmlns:p14="http://schemas.microsoft.com/office/powerpoint/2010/main" val="30893380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8229600" cy="5721499"/>
          </a:xfrm>
        </p:spPr>
        <p:txBody>
          <a:bodyPr>
            <a:normAutofit/>
          </a:bodyPr>
          <a:lstStyle/>
          <a:p>
            <a:pPr marL="0" indent="0" algn="just">
              <a:buNone/>
            </a:pPr>
            <a:r>
              <a:rPr lang="fr-FR" dirty="0" smtClean="0">
                <a:latin typeface="Times New Roman" pitchFamily="18" charset="0"/>
                <a:cs typeface="Times New Roman" pitchFamily="18" charset="0"/>
              </a:rPr>
              <a:t>2-3- </a:t>
            </a:r>
            <a:r>
              <a:rPr lang="fr-FR" b="1" dirty="0">
                <a:latin typeface="Times New Roman" pitchFamily="18" charset="0"/>
                <a:cs typeface="Times New Roman" pitchFamily="18" charset="0"/>
              </a:rPr>
              <a:t>Sélection de certaines idées</a:t>
            </a:r>
          </a:p>
          <a:p>
            <a:pPr marL="0" indent="0" algn="just">
              <a:buNone/>
            </a:pPr>
            <a:r>
              <a:rPr lang="fr-FR" sz="2800" dirty="0">
                <a:latin typeface="Times New Roman" pitchFamily="18" charset="0"/>
                <a:cs typeface="Times New Roman" pitchFamily="18" charset="0"/>
              </a:rPr>
              <a:t>La sélection de certaines idées se fait à travers une analyse objective et subjective </a:t>
            </a:r>
            <a:r>
              <a:rPr lang="fr-FR" sz="2800" dirty="0" smtClean="0">
                <a:latin typeface="Times New Roman" pitchFamily="18" charset="0"/>
                <a:cs typeface="Times New Roman" pitchFamily="18" charset="0"/>
              </a:rPr>
              <a:t>du réalisme </a:t>
            </a:r>
            <a:r>
              <a:rPr lang="fr-FR" sz="2800" dirty="0">
                <a:latin typeface="Times New Roman" pitchFamily="18" charset="0"/>
                <a:cs typeface="Times New Roman" pitchFamily="18" charset="0"/>
              </a:rPr>
              <a:t>des idées en tenant compte:</a:t>
            </a:r>
          </a:p>
          <a:p>
            <a:pPr marL="0" indent="0" algn="just">
              <a:buNone/>
            </a:pPr>
            <a:r>
              <a:rPr lang="fr-FR" sz="2800" dirty="0" smtClean="0">
                <a:latin typeface="Times New Roman" pitchFamily="18" charset="0"/>
                <a:cs typeface="Times New Roman" pitchFamily="18" charset="0"/>
              </a:rPr>
              <a:t>• Des compétences indispensables</a:t>
            </a:r>
          </a:p>
          <a:p>
            <a:pPr marL="0" indent="0" algn="just">
              <a:buNone/>
            </a:pPr>
            <a:r>
              <a:rPr lang="fr-FR" sz="2800" dirty="0" smtClean="0">
                <a:latin typeface="Times New Roman" pitchFamily="18" charset="0"/>
                <a:cs typeface="Times New Roman" pitchFamily="18" charset="0"/>
              </a:rPr>
              <a:t>• Des moyens financiers, humains et techniques</a:t>
            </a:r>
          </a:p>
          <a:p>
            <a:pPr marL="0" indent="0" algn="just">
              <a:buNone/>
            </a:pPr>
            <a:r>
              <a:rPr lang="fr-FR" sz="2800" dirty="0" smtClean="0">
                <a:latin typeface="Times New Roman" pitchFamily="18" charset="0"/>
                <a:cs typeface="Times New Roman" pitchFamily="18" charset="0"/>
              </a:rPr>
              <a:t>• Du contexte juridique</a:t>
            </a:r>
          </a:p>
          <a:p>
            <a:pPr marL="0" indent="0" algn="just">
              <a:buNone/>
            </a:pPr>
            <a:r>
              <a:rPr lang="fr-FR" sz="2800" dirty="0" smtClean="0">
                <a:latin typeface="Times New Roman" pitchFamily="18" charset="0"/>
                <a:cs typeface="Times New Roman" pitchFamily="18" charset="0"/>
              </a:rPr>
              <a:t>• Du temps disponible</a:t>
            </a:r>
            <a:endParaRPr lang="fr-FR" sz="2800" dirty="0">
              <a:latin typeface="Times New Roman" pitchFamily="18" charset="0"/>
              <a:cs typeface="Times New Roman" pitchFamily="18" charset="0"/>
            </a:endParaRPr>
          </a:p>
        </p:txBody>
      </p:sp>
    </p:spTree>
    <p:extLst>
      <p:ext uri="{BB962C8B-B14F-4D97-AF65-F5344CB8AC3E}">
        <p14:creationId xmlns:p14="http://schemas.microsoft.com/office/powerpoint/2010/main" val="124002657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200" dirty="0" smtClean="0">
                <a:latin typeface="Times New Roman" pitchFamily="18" charset="0"/>
                <a:cs typeface="Times New Roman" pitchFamily="18" charset="0"/>
              </a:rPr>
              <a:t>2-4- </a:t>
            </a:r>
            <a:r>
              <a:rPr lang="fr-FR" sz="3200" b="1" dirty="0" smtClean="0">
                <a:latin typeface="Times New Roman" pitchFamily="18" charset="0"/>
                <a:cs typeface="Times New Roman" pitchFamily="18" charset="0"/>
              </a:rPr>
              <a:t>Conclusion </a:t>
            </a:r>
            <a:r>
              <a:rPr lang="fr-FR" sz="3200" b="1" dirty="0">
                <a:latin typeface="Times New Roman" pitchFamily="18" charset="0"/>
                <a:cs typeface="Times New Roman" pitchFamily="18" charset="0"/>
              </a:rPr>
              <a:t>finale sur la validation de chaque idée retenue</a:t>
            </a:r>
            <a:endParaRPr lang="fr-FR" sz="3200" dirty="0">
              <a:latin typeface="Times New Roman" pitchFamily="18" charset="0"/>
              <a:cs typeface="Times New Roman" pitchFamily="18" charset="0"/>
            </a:endParaRPr>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2715" t="14683" r="22812" b="15341"/>
          <a:stretch/>
        </p:blipFill>
        <p:spPr bwMode="auto">
          <a:xfrm>
            <a:off x="251520" y="1478426"/>
            <a:ext cx="8784976" cy="51189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8184681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260648"/>
            <a:ext cx="8784976" cy="6264696"/>
          </a:xfrm>
        </p:spPr>
        <p:txBody>
          <a:bodyPr>
            <a:noAutofit/>
          </a:bodyPr>
          <a:lstStyle/>
          <a:p>
            <a:pPr marL="0" indent="0" algn="ctr">
              <a:buNone/>
            </a:pPr>
            <a:r>
              <a:rPr lang="fr-FR" b="1" dirty="0" smtClean="0">
                <a:latin typeface="Times New Roman" pitchFamily="18" charset="0"/>
                <a:cs typeface="Times New Roman" pitchFamily="18" charset="0"/>
              </a:rPr>
              <a:t>2- L’étude de marché</a:t>
            </a:r>
          </a:p>
          <a:p>
            <a:pPr marL="0" indent="0">
              <a:buNone/>
            </a:pPr>
            <a:r>
              <a:rPr lang="fr-FR" sz="2800" b="1" dirty="0" smtClean="0">
                <a:latin typeface="Times New Roman" pitchFamily="18" charset="0"/>
                <a:cs typeface="Times New Roman" pitchFamily="18" charset="0"/>
              </a:rPr>
              <a:t>2-1- Définition</a:t>
            </a:r>
          </a:p>
          <a:p>
            <a:pPr marL="0" indent="0" algn="just">
              <a:buNone/>
            </a:pPr>
            <a:r>
              <a:rPr lang="fr-FR" sz="2800" dirty="0">
                <a:latin typeface="Times New Roman" pitchFamily="18" charset="0"/>
                <a:cs typeface="Times New Roman" pitchFamily="18" charset="0"/>
              </a:rPr>
              <a:t>L’étude de marché permet de savoir si l’idée du projet est réalisable et si elle </a:t>
            </a:r>
            <a:r>
              <a:rPr lang="fr-FR" sz="2800" dirty="0" smtClean="0">
                <a:latin typeface="Times New Roman" pitchFamily="18" charset="0"/>
                <a:cs typeface="Times New Roman" pitchFamily="18" charset="0"/>
              </a:rPr>
              <a:t>est susceptible </a:t>
            </a:r>
            <a:r>
              <a:rPr lang="fr-FR" sz="2800" dirty="0">
                <a:latin typeface="Times New Roman" pitchFamily="18" charset="0"/>
                <a:cs typeface="Times New Roman" pitchFamily="18" charset="0"/>
              </a:rPr>
              <a:t>de faire la différence avec les concurrents.</a:t>
            </a:r>
          </a:p>
          <a:p>
            <a:pPr marL="0" indent="0" algn="just">
              <a:buNone/>
            </a:pPr>
            <a:r>
              <a:rPr lang="fr-FR" sz="2800" dirty="0">
                <a:latin typeface="Times New Roman" pitchFamily="18" charset="0"/>
                <a:cs typeface="Times New Roman" pitchFamily="18" charset="0"/>
              </a:rPr>
              <a:t>L’étude de marché doit permettre de répondre aux questions suivantes :</a:t>
            </a:r>
          </a:p>
          <a:p>
            <a:pPr marL="0" indent="0" algn="just">
              <a:buNone/>
            </a:pPr>
            <a:r>
              <a:rPr lang="fr-FR" sz="2800" dirty="0">
                <a:latin typeface="Times New Roman" pitchFamily="18" charset="0"/>
                <a:cs typeface="Times New Roman" pitchFamily="18" charset="0"/>
              </a:rPr>
              <a:t>- Quelle sera ma clientèle (taille, catégorie socio-professionnelle, âge) ?</a:t>
            </a:r>
          </a:p>
          <a:p>
            <a:pPr marL="0" indent="0" algn="just">
              <a:buNone/>
            </a:pPr>
            <a:r>
              <a:rPr lang="fr-FR" sz="2800" dirty="0">
                <a:latin typeface="Times New Roman" pitchFamily="18" charset="0"/>
                <a:cs typeface="Times New Roman" pitchFamily="18" charset="0"/>
              </a:rPr>
              <a:t>- Comment mon entreprise peut-elle s’accaparer une part de marché ?</a:t>
            </a:r>
          </a:p>
          <a:p>
            <a:pPr marL="0" indent="0" algn="just">
              <a:buNone/>
            </a:pPr>
            <a:r>
              <a:rPr lang="fr-FR" sz="2800" dirty="0">
                <a:latin typeface="Times New Roman" pitchFamily="18" charset="0"/>
                <a:cs typeface="Times New Roman" pitchFamily="18" charset="0"/>
              </a:rPr>
              <a:t>- Quels sont les atouts de mon produit ou de mon service ?</a:t>
            </a:r>
          </a:p>
          <a:p>
            <a:pPr marL="0" indent="0" algn="just">
              <a:buNone/>
            </a:pPr>
            <a:endParaRPr lang="fr-FR" sz="2800" dirty="0">
              <a:latin typeface="Times New Roman" pitchFamily="18" charset="0"/>
              <a:cs typeface="Times New Roman" pitchFamily="18" charset="0"/>
            </a:endParaRPr>
          </a:p>
        </p:txBody>
      </p:sp>
    </p:spTree>
    <p:extLst>
      <p:ext uri="{BB962C8B-B14F-4D97-AF65-F5344CB8AC3E}">
        <p14:creationId xmlns:p14="http://schemas.microsoft.com/office/powerpoint/2010/main" val="20854866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8229600" cy="5976664"/>
          </a:xfrm>
        </p:spPr>
        <p:txBody>
          <a:bodyPr>
            <a:normAutofit/>
          </a:bodyPr>
          <a:lstStyle/>
          <a:p>
            <a:pPr marL="0" lvl="0" indent="0" algn="just">
              <a:buNone/>
            </a:pPr>
            <a:r>
              <a:rPr lang="fr-FR" sz="2800" dirty="0">
                <a:solidFill>
                  <a:prstClr val="black"/>
                </a:solidFill>
                <a:latin typeface="Times New Roman" pitchFamily="18" charset="0"/>
                <a:cs typeface="Times New Roman" pitchFamily="18" charset="0"/>
              </a:rPr>
              <a:t>- Comment mon produit ou mon service va-t-il être commercialisé et sous quelle forme ?</a:t>
            </a:r>
          </a:p>
          <a:p>
            <a:pPr marL="0" lvl="0" indent="0" algn="just">
              <a:buNone/>
            </a:pPr>
            <a:r>
              <a:rPr lang="fr-FR" sz="2800" dirty="0">
                <a:solidFill>
                  <a:prstClr val="black"/>
                </a:solidFill>
                <a:latin typeface="Times New Roman" pitchFamily="18" charset="0"/>
                <a:cs typeface="Times New Roman" pitchFamily="18" charset="0"/>
              </a:rPr>
              <a:t>- Quelle est la réglementation du secteur, voire, du produit ou du service à commercialiser ?</a:t>
            </a:r>
          </a:p>
          <a:p>
            <a:pPr lvl="0" algn="just">
              <a:buFontTx/>
              <a:buChar char="-"/>
            </a:pPr>
            <a:r>
              <a:rPr lang="fr-FR" sz="2800" dirty="0" smtClean="0">
                <a:solidFill>
                  <a:prstClr val="black"/>
                </a:solidFill>
                <a:latin typeface="Times New Roman" pitchFamily="18" charset="0"/>
                <a:cs typeface="Times New Roman" pitchFamily="18" charset="0"/>
              </a:rPr>
              <a:t>Quels </a:t>
            </a:r>
            <a:r>
              <a:rPr lang="fr-FR" sz="2800" dirty="0">
                <a:solidFill>
                  <a:prstClr val="black"/>
                </a:solidFill>
                <a:latin typeface="Times New Roman" pitchFamily="18" charset="0"/>
                <a:cs typeface="Times New Roman" pitchFamily="18" charset="0"/>
              </a:rPr>
              <a:t>seront les concurrents actuels et futurs de mon produit ou de mon service </a:t>
            </a:r>
            <a:r>
              <a:rPr lang="fr-FR" sz="2800" dirty="0" smtClean="0">
                <a:solidFill>
                  <a:prstClr val="black"/>
                </a:solidFill>
                <a:latin typeface="Times New Roman" pitchFamily="18" charset="0"/>
                <a:cs typeface="Times New Roman" pitchFamily="18" charset="0"/>
              </a:rPr>
              <a:t>?</a:t>
            </a:r>
          </a:p>
          <a:p>
            <a:pPr marL="0" lvl="0" indent="0" algn="just">
              <a:buNone/>
            </a:pPr>
            <a:r>
              <a:rPr lang="fr-FR" sz="2800" dirty="0">
                <a:solidFill>
                  <a:prstClr val="black"/>
                </a:solidFill>
                <a:latin typeface="Times New Roman" pitchFamily="18" charset="0"/>
                <a:cs typeface="Times New Roman" pitchFamily="18" charset="0"/>
              </a:rPr>
              <a:t>- Quel sera le chiffre d’affaires escompté ?</a:t>
            </a:r>
          </a:p>
          <a:p>
            <a:pPr marL="0" lvl="0" indent="0" algn="just">
              <a:buNone/>
            </a:pPr>
            <a:r>
              <a:rPr lang="fr-FR" sz="2800" dirty="0">
                <a:solidFill>
                  <a:prstClr val="black"/>
                </a:solidFill>
                <a:latin typeface="Times New Roman" pitchFamily="18" charset="0"/>
                <a:cs typeface="Times New Roman" pitchFamily="18" charset="0"/>
              </a:rPr>
              <a:t>- Quelle stratégie à mettre en place pour </a:t>
            </a:r>
            <a:r>
              <a:rPr lang="fr-FR" sz="2800" dirty="0" smtClean="0">
                <a:solidFill>
                  <a:prstClr val="black"/>
                </a:solidFill>
                <a:latin typeface="Times New Roman" pitchFamily="18" charset="0"/>
                <a:cs typeface="Times New Roman" pitchFamily="18" charset="0"/>
              </a:rPr>
              <a:t>la </a:t>
            </a:r>
            <a:r>
              <a:rPr lang="fr-FR" sz="2800" dirty="0">
                <a:solidFill>
                  <a:prstClr val="black"/>
                </a:solidFill>
                <a:latin typeface="Times New Roman" pitchFamily="18" charset="0"/>
                <a:cs typeface="Times New Roman" pitchFamily="18" charset="0"/>
              </a:rPr>
              <a:t>réaliser ?</a:t>
            </a:r>
          </a:p>
          <a:p>
            <a:pPr marL="0" lvl="0" indent="0" algn="just">
              <a:buNone/>
            </a:pPr>
            <a:r>
              <a:rPr lang="fr-FR" sz="2800" dirty="0">
                <a:solidFill>
                  <a:prstClr val="black"/>
                </a:solidFill>
                <a:latin typeface="Times New Roman" pitchFamily="18" charset="0"/>
                <a:cs typeface="Times New Roman" pitchFamily="18" charset="0"/>
              </a:rPr>
              <a:t>- Quels sont les moyens humains et matériels à mettre en </a:t>
            </a:r>
            <a:r>
              <a:rPr lang="fr-FR" sz="2800" dirty="0" smtClean="0">
                <a:solidFill>
                  <a:prstClr val="black"/>
                </a:solidFill>
                <a:latin typeface="Times New Roman" pitchFamily="18" charset="0"/>
                <a:cs typeface="Times New Roman" pitchFamily="18" charset="0"/>
              </a:rPr>
              <a:t>œuvre </a:t>
            </a:r>
            <a:r>
              <a:rPr lang="fr-FR" sz="2800" dirty="0">
                <a:solidFill>
                  <a:prstClr val="black"/>
                </a:solidFill>
                <a:latin typeface="Times New Roman" pitchFamily="18" charset="0"/>
                <a:cs typeface="Times New Roman" pitchFamily="18" charset="0"/>
              </a:rPr>
              <a:t>pour réaliser le </a:t>
            </a:r>
            <a:r>
              <a:rPr lang="fr-FR" sz="2800" dirty="0" smtClean="0">
                <a:solidFill>
                  <a:prstClr val="black"/>
                </a:solidFill>
                <a:latin typeface="Times New Roman" pitchFamily="18" charset="0"/>
                <a:cs typeface="Times New Roman" pitchFamily="18" charset="0"/>
              </a:rPr>
              <a:t>chiffre d’affaire </a:t>
            </a:r>
            <a:r>
              <a:rPr lang="fr-FR" sz="2800" dirty="0">
                <a:solidFill>
                  <a:prstClr val="black"/>
                </a:solidFill>
                <a:latin typeface="Times New Roman" pitchFamily="18" charset="0"/>
                <a:cs typeface="Times New Roman" pitchFamily="18" charset="0"/>
              </a:rPr>
              <a:t>?</a:t>
            </a:r>
            <a:endParaRPr lang="fr-FR" sz="2800" dirty="0" smtClean="0">
              <a:solidFill>
                <a:prstClr val="black"/>
              </a:solidFill>
              <a:latin typeface="Times New Roman" pitchFamily="18" charset="0"/>
              <a:cs typeface="Times New Roman" pitchFamily="18" charset="0"/>
            </a:endParaRPr>
          </a:p>
          <a:p>
            <a:pPr marL="0" lvl="0" indent="0" algn="just">
              <a:buNone/>
            </a:pPr>
            <a:endParaRPr lang="fr-FR" dirty="0"/>
          </a:p>
        </p:txBody>
      </p:sp>
    </p:spTree>
    <p:extLst>
      <p:ext uri="{BB962C8B-B14F-4D97-AF65-F5344CB8AC3E}">
        <p14:creationId xmlns:p14="http://schemas.microsoft.com/office/powerpoint/2010/main" val="227375184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260648"/>
            <a:ext cx="8781644" cy="6192688"/>
          </a:xfrm>
        </p:spPr>
        <p:txBody>
          <a:bodyPr>
            <a:normAutofit/>
          </a:bodyPr>
          <a:lstStyle/>
          <a:p>
            <a:pPr marL="0" indent="0" algn="just">
              <a:buNone/>
            </a:pPr>
            <a:r>
              <a:rPr lang="fr-FR" b="1" dirty="0" smtClean="0">
                <a:latin typeface="Times New Roman" pitchFamily="18" charset="0"/>
                <a:cs typeface="Times New Roman" pitchFamily="18" charset="0"/>
              </a:rPr>
              <a:t>2-2- Les </a:t>
            </a:r>
            <a:r>
              <a:rPr lang="fr-FR" b="1" dirty="0">
                <a:latin typeface="Times New Roman" pitchFamily="18" charset="0"/>
                <a:cs typeface="Times New Roman" pitchFamily="18" charset="0"/>
              </a:rPr>
              <a:t>principaux axes d’une étude de </a:t>
            </a:r>
            <a:r>
              <a:rPr lang="fr-FR" b="1" dirty="0" smtClean="0">
                <a:latin typeface="Times New Roman" pitchFamily="18" charset="0"/>
                <a:cs typeface="Times New Roman" pitchFamily="18" charset="0"/>
              </a:rPr>
              <a:t>marché: </a:t>
            </a:r>
            <a:r>
              <a:rPr lang="fr-FR" dirty="0">
                <a:latin typeface="Times New Roman" pitchFamily="18" charset="0"/>
                <a:cs typeface="Times New Roman" pitchFamily="18" charset="0"/>
              </a:rPr>
              <a:t>sont</a:t>
            </a:r>
            <a:r>
              <a:rPr lang="fr-FR" b="1" dirty="0">
                <a:latin typeface="Times New Roman" pitchFamily="18" charset="0"/>
                <a:cs typeface="Times New Roman" pitchFamily="18" charset="0"/>
              </a:rPr>
              <a:t> </a:t>
            </a:r>
            <a:endParaRPr lang="fr-FR" b="1" dirty="0" smtClean="0">
              <a:latin typeface="Times New Roman" pitchFamily="18" charset="0"/>
              <a:cs typeface="Times New Roman" pitchFamily="18" charset="0"/>
            </a:endParaRPr>
          </a:p>
          <a:p>
            <a:pPr marL="0" indent="0" algn="just">
              <a:buNone/>
            </a:pPr>
            <a:r>
              <a:rPr lang="fr-FR" sz="2800" b="1" dirty="0">
                <a:latin typeface="Times New Roman" pitchFamily="18" charset="0"/>
                <a:cs typeface="Times New Roman" pitchFamily="18" charset="0"/>
              </a:rPr>
              <a:t>a. L’environnement du produit ou du service</a:t>
            </a:r>
          </a:p>
          <a:p>
            <a:pPr marL="0" indent="0" algn="just">
              <a:buNone/>
            </a:pPr>
            <a:r>
              <a:rPr lang="fr-FR" sz="2800" dirty="0">
                <a:latin typeface="Times New Roman" pitchFamily="18" charset="0"/>
                <a:cs typeface="Times New Roman" pitchFamily="18" charset="0"/>
              </a:rPr>
              <a:t>Il s’agit de l’étude du secteur du produit ou du service à produire ou à </a:t>
            </a:r>
            <a:r>
              <a:rPr lang="fr-FR" sz="2800" dirty="0" smtClean="0">
                <a:latin typeface="Times New Roman" pitchFamily="18" charset="0"/>
                <a:cs typeface="Times New Roman" pitchFamily="18" charset="0"/>
              </a:rPr>
              <a:t>commercialiser. cette étude </a:t>
            </a:r>
            <a:r>
              <a:rPr lang="fr-FR" sz="2800" dirty="0">
                <a:latin typeface="Times New Roman" pitchFamily="18" charset="0"/>
                <a:cs typeface="Times New Roman" pitchFamily="18" charset="0"/>
              </a:rPr>
              <a:t>permet de connaître la réglementation de la profession et les tendances </a:t>
            </a:r>
            <a:r>
              <a:rPr lang="fr-FR" sz="2800" dirty="0" smtClean="0">
                <a:latin typeface="Times New Roman" pitchFamily="18" charset="0"/>
                <a:cs typeface="Times New Roman" pitchFamily="18" charset="0"/>
              </a:rPr>
              <a:t>du marché.</a:t>
            </a:r>
            <a:endParaRPr lang="fr-FR" sz="2800" dirty="0">
              <a:latin typeface="Times New Roman" pitchFamily="18" charset="0"/>
              <a:cs typeface="Times New Roman" pitchFamily="18" charset="0"/>
            </a:endParaRPr>
          </a:p>
        </p:txBody>
      </p:sp>
    </p:spTree>
    <p:extLst>
      <p:ext uri="{BB962C8B-B14F-4D97-AF65-F5344CB8AC3E}">
        <p14:creationId xmlns:p14="http://schemas.microsoft.com/office/powerpoint/2010/main" val="12171719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836712"/>
            <a:ext cx="8229600" cy="5289451"/>
          </a:xfrm>
        </p:spPr>
        <p:txBody>
          <a:bodyPr>
            <a:normAutofit/>
          </a:bodyPr>
          <a:lstStyle/>
          <a:p>
            <a:pPr marL="0" lvl="0" indent="0" algn="just">
              <a:buNone/>
            </a:pPr>
            <a:r>
              <a:rPr lang="fr-FR" dirty="0">
                <a:solidFill>
                  <a:prstClr val="black"/>
                </a:solidFill>
                <a:latin typeface="Times New Roman" pitchFamily="18" charset="0"/>
                <a:cs typeface="Times New Roman" pitchFamily="18" charset="0"/>
              </a:rPr>
              <a:t>Alors que l’entreprenariat est un processus d’identification, d’évaluation et d’exploitation des opportunités d’affaires.</a:t>
            </a:r>
          </a:p>
          <a:p>
            <a:pPr marL="0" lvl="0" indent="0" algn="just">
              <a:buNone/>
            </a:pPr>
            <a:r>
              <a:rPr lang="fr-FR" dirty="0">
                <a:solidFill>
                  <a:prstClr val="black"/>
                </a:solidFill>
                <a:latin typeface="Times New Roman" pitchFamily="18" charset="0"/>
                <a:cs typeface="Times New Roman" pitchFamily="18" charset="0"/>
              </a:rPr>
              <a:t>L’exploitation d’opportunités conduit le plus souvent </a:t>
            </a:r>
            <a:r>
              <a:rPr lang="fr-FR" dirty="0" smtClean="0">
                <a:solidFill>
                  <a:prstClr val="black"/>
                </a:solidFill>
                <a:latin typeface="Times New Roman" pitchFamily="18" charset="0"/>
                <a:cs typeface="Times New Roman" pitchFamily="18" charset="0"/>
              </a:rPr>
              <a:t>à la </a:t>
            </a:r>
            <a:r>
              <a:rPr lang="fr-FR" dirty="0">
                <a:solidFill>
                  <a:prstClr val="black"/>
                </a:solidFill>
                <a:latin typeface="Times New Roman" pitchFamily="18" charset="0"/>
                <a:cs typeface="Times New Roman" pitchFamily="18" charset="0"/>
              </a:rPr>
              <a:t>création d’une nouvelle entreprise.</a:t>
            </a:r>
          </a:p>
          <a:p>
            <a:pPr marL="0" lvl="0" indent="0" algn="just">
              <a:buNone/>
            </a:pPr>
            <a:r>
              <a:rPr lang="fr-FR" dirty="0">
                <a:solidFill>
                  <a:prstClr val="black"/>
                </a:solidFill>
                <a:latin typeface="Times New Roman" pitchFamily="18" charset="0"/>
                <a:cs typeface="Times New Roman" pitchFamily="18" charset="0"/>
              </a:rPr>
              <a:t>L’entreprenariat aussi est une action de création </a:t>
            </a:r>
            <a:r>
              <a:rPr lang="fr-FR" dirty="0" smtClean="0">
                <a:solidFill>
                  <a:prstClr val="black"/>
                </a:solidFill>
                <a:latin typeface="Times New Roman" pitchFamily="18" charset="0"/>
                <a:cs typeface="Times New Roman" pitchFamily="18" charset="0"/>
              </a:rPr>
              <a:t>d’entreprise, </a:t>
            </a:r>
            <a:r>
              <a:rPr lang="fr-FR" dirty="0">
                <a:solidFill>
                  <a:prstClr val="black"/>
                </a:solidFill>
                <a:latin typeface="Times New Roman" pitchFamily="18" charset="0"/>
                <a:cs typeface="Times New Roman" pitchFamily="18" charset="0"/>
              </a:rPr>
              <a:t>elle met l’accent sur l’aspect dynamique </a:t>
            </a:r>
            <a:r>
              <a:rPr lang="fr-FR" dirty="0" smtClean="0">
                <a:solidFill>
                  <a:prstClr val="black"/>
                </a:solidFill>
                <a:latin typeface="Times New Roman" pitchFamily="18" charset="0"/>
                <a:cs typeface="Times New Roman" pitchFamily="18" charset="0"/>
              </a:rPr>
              <a:t>et </a:t>
            </a:r>
            <a:r>
              <a:rPr lang="fr-FR" dirty="0">
                <a:solidFill>
                  <a:prstClr val="black"/>
                </a:solidFill>
                <a:latin typeface="Times New Roman" pitchFamily="18" charset="0"/>
                <a:cs typeface="Times New Roman" pitchFamily="18" charset="0"/>
              </a:rPr>
              <a:t>l’activité </a:t>
            </a:r>
            <a:r>
              <a:rPr lang="fr-FR" dirty="0" smtClean="0">
                <a:solidFill>
                  <a:prstClr val="black"/>
                </a:solidFill>
                <a:latin typeface="Times New Roman" pitchFamily="18" charset="0"/>
                <a:cs typeface="Times New Roman" pitchFamily="18" charset="0"/>
              </a:rPr>
              <a:t>organisationnelle</a:t>
            </a:r>
            <a:r>
              <a:rPr lang="ar-DZ" dirty="0">
                <a:solidFill>
                  <a:prstClr val="black"/>
                </a:solidFill>
                <a:latin typeface="Times New Roman" pitchFamily="18" charset="0"/>
                <a:cs typeface="Times New Roman" pitchFamily="18" charset="0"/>
              </a:rPr>
              <a:t>.</a:t>
            </a:r>
            <a:endParaRPr lang="fr-FR" dirty="0">
              <a:solidFill>
                <a:prstClr val="black"/>
              </a:solidFill>
              <a:latin typeface="Times New Roman" pitchFamily="18" charset="0"/>
              <a:cs typeface="Times New Roman" pitchFamily="18" charset="0"/>
            </a:endParaRPr>
          </a:p>
          <a:p>
            <a:pPr marL="0" indent="0">
              <a:buNone/>
            </a:pPr>
            <a:endParaRPr lang="fr-FR" sz="3600" dirty="0"/>
          </a:p>
        </p:txBody>
      </p:sp>
    </p:spTree>
    <p:extLst>
      <p:ext uri="{BB962C8B-B14F-4D97-AF65-F5344CB8AC3E}">
        <p14:creationId xmlns:p14="http://schemas.microsoft.com/office/powerpoint/2010/main" val="13300673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505475"/>
          </a:xfrm>
        </p:spPr>
        <p:txBody>
          <a:bodyPr>
            <a:normAutofit/>
          </a:bodyPr>
          <a:lstStyle/>
          <a:p>
            <a:pPr marL="0" lvl="0" indent="0" algn="just">
              <a:buNone/>
            </a:pPr>
            <a:r>
              <a:rPr lang="fr-FR" sz="2800" b="1" dirty="0">
                <a:solidFill>
                  <a:prstClr val="black"/>
                </a:solidFill>
                <a:latin typeface="Times New Roman" pitchFamily="18" charset="0"/>
                <a:cs typeface="Times New Roman" pitchFamily="18" charset="0"/>
              </a:rPr>
              <a:t>b. Le marché cible</a:t>
            </a:r>
          </a:p>
          <a:p>
            <a:pPr marL="0" lvl="0" indent="0" algn="just">
              <a:buNone/>
            </a:pPr>
            <a:r>
              <a:rPr lang="fr-FR" sz="2800" dirty="0">
                <a:solidFill>
                  <a:prstClr val="black"/>
                </a:solidFill>
                <a:latin typeface="Times New Roman" pitchFamily="18" charset="0"/>
                <a:cs typeface="Times New Roman" pitchFamily="18" charset="0"/>
              </a:rPr>
              <a:t>La clientèle de l’entreprise doit être identifiée de manière précise : individus, détaillants</a:t>
            </a:r>
            <a:r>
              <a:rPr lang="fr-FR" sz="2800" dirty="0" smtClean="0">
                <a:solidFill>
                  <a:prstClr val="black"/>
                </a:solidFill>
                <a:latin typeface="Times New Roman" pitchFamily="18" charset="0"/>
                <a:cs typeface="Times New Roman" pitchFamily="18" charset="0"/>
              </a:rPr>
              <a:t>, </a:t>
            </a:r>
            <a:r>
              <a:rPr lang="fr-FR" sz="2800" dirty="0">
                <a:solidFill>
                  <a:prstClr val="black"/>
                </a:solidFill>
                <a:latin typeface="Times New Roman" pitchFamily="18" charset="0"/>
                <a:cs typeface="Times New Roman" pitchFamily="18" charset="0"/>
              </a:rPr>
              <a:t>grossistes, industriels, etc.</a:t>
            </a:r>
          </a:p>
          <a:p>
            <a:pPr marL="0" lvl="0" indent="0" algn="just">
              <a:buNone/>
            </a:pPr>
            <a:r>
              <a:rPr lang="fr-FR" sz="2800" dirty="0">
                <a:solidFill>
                  <a:prstClr val="black"/>
                </a:solidFill>
                <a:latin typeface="Times New Roman" pitchFamily="18" charset="0"/>
                <a:cs typeface="Times New Roman" pitchFamily="18" charset="0"/>
              </a:rPr>
              <a:t>Le rapport </a:t>
            </a:r>
            <a:r>
              <a:rPr lang="fr-FR" sz="2800" dirty="0" smtClean="0">
                <a:solidFill>
                  <a:prstClr val="black"/>
                </a:solidFill>
                <a:latin typeface="Times New Roman" pitchFamily="18" charset="0"/>
                <a:cs typeface="Times New Roman" pitchFamily="18" charset="0"/>
              </a:rPr>
              <a:t>qualité/prix </a:t>
            </a:r>
            <a:r>
              <a:rPr lang="fr-FR" sz="2800" dirty="0">
                <a:solidFill>
                  <a:prstClr val="black"/>
                </a:solidFill>
                <a:latin typeface="Times New Roman" pitchFamily="18" charset="0"/>
                <a:cs typeface="Times New Roman" pitchFamily="18" charset="0"/>
              </a:rPr>
              <a:t>doit être déterminé avec précision afin d’inciter les clients à s’approprier du produit ou du service de l’entreprise.</a:t>
            </a:r>
          </a:p>
          <a:p>
            <a:pPr marL="0" lvl="0" indent="0" algn="just">
              <a:buNone/>
            </a:pPr>
            <a:r>
              <a:rPr lang="fr-FR" sz="2800" dirty="0">
                <a:solidFill>
                  <a:prstClr val="black"/>
                </a:solidFill>
                <a:latin typeface="Times New Roman" pitchFamily="18" charset="0"/>
                <a:cs typeface="Times New Roman" pitchFamily="18" charset="0"/>
              </a:rPr>
              <a:t>Le marché cible ne doit pas dépendre d’un seul client mais comprendre une variété de clients sinon le sort de l’entreprise sera entre ses </a:t>
            </a:r>
            <a:r>
              <a:rPr lang="fr-FR" sz="2800" dirty="0" smtClean="0">
                <a:solidFill>
                  <a:prstClr val="black"/>
                </a:solidFill>
                <a:latin typeface="Times New Roman" pitchFamily="18" charset="0"/>
                <a:cs typeface="Times New Roman" pitchFamily="18" charset="0"/>
              </a:rPr>
              <a:t>mains.</a:t>
            </a:r>
            <a:endParaRPr lang="fr-FR" sz="2800" dirty="0">
              <a:solidFill>
                <a:prstClr val="black"/>
              </a:solidFill>
              <a:latin typeface="Times New Roman" pitchFamily="18" charset="0"/>
              <a:cs typeface="Times New Roman" pitchFamily="18" charset="0"/>
            </a:endParaRPr>
          </a:p>
          <a:p>
            <a:pPr marL="0" indent="0" algn="just">
              <a:buNone/>
            </a:pPr>
            <a:endParaRPr lang="fr-FR" sz="3600" dirty="0"/>
          </a:p>
        </p:txBody>
      </p:sp>
    </p:spTree>
    <p:extLst>
      <p:ext uri="{BB962C8B-B14F-4D97-AF65-F5344CB8AC3E}">
        <p14:creationId xmlns:p14="http://schemas.microsoft.com/office/powerpoint/2010/main" val="116663727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188640"/>
            <a:ext cx="8784976" cy="6480720"/>
          </a:xfrm>
        </p:spPr>
        <p:txBody>
          <a:bodyPr>
            <a:noAutofit/>
          </a:bodyPr>
          <a:lstStyle/>
          <a:p>
            <a:pPr marL="0" indent="0" algn="just">
              <a:buNone/>
            </a:pPr>
            <a:r>
              <a:rPr lang="fr-FR" sz="2800" b="1" dirty="0">
                <a:latin typeface="Times New Roman" pitchFamily="18" charset="0"/>
                <a:cs typeface="Times New Roman" pitchFamily="18" charset="0"/>
              </a:rPr>
              <a:t>c. La concurrence</a:t>
            </a:r>
          </a:p>
          <a:p>
            <a:pPr marL="0" indent="0" algn="just">
              <a:buNone/>
            </a:pPr>
            <a:r>
              <a:rPr lang="fr-FR" sz="2800" dirty="0">
                <a:latin typeface="Times New Roman" pitchFamily="18" charset="0"/>
                <a:cs typeface="Times New Roman" pitchFamily="18" charset="0"/>
              </a:rPr>
              <a:t>La connaissance approfondie des concurrents permet d’identifier :</a:t>
            </a:r>
          </a:p>
          <a:p>
            <a:pPr marL="0" indent="0" algn="just">
              <a:buNone/>
            </a:pPr>
            <a:r>
              <a:rPr lang="fr-FR" sz="2800" dirty="0">
                <a:latin typeface="Times New Roman" pitchFamily="18" charset="0"/>
                <a:cs typeface="Times New Roman" pitchFamily="18" charset="0"/>
              </a:rPr>
              <a:t>- leurs forces et leurs faiblesses (capacité de production et de commercialisation, </a:t>
            </a:r>
            <a:r>
              <a:rPr lang="fr-FR" sz="2800" dirty="0" smtClean="0">
                <a:latin typeface="Times New Roman" pitchFamily="18" charset="0"/>
                <a:cs typeface="Times New Roman" pitchFamily="18" charset="0"/>
              </a:rPr>
              <a:t>modes</a:t>
            </a:r>
            <a:r>
              <a:rPr lang="ar-DZ" sz="2800" dirty="0" smtClean="0">
                <a:latin typeface="Times New Roman" pitchFamily="18" charset="0"/>
                <a:cs typeface="Times New Roman" pitchFamily="18" charset="0"/>
              </a:rPr>
              <a:t> </a:t>
            </a:r>
            <a:r>
              <a:rPr lang="fr-FR" sz="2800" dirty="0" smtClean="0">
                <a:latin typeface="Times New Roman" pitchFamily="18" charset="0"/>
                <a:cs typeface="Times New Roman" pitchFamily="18" charset="0"/>
              </a:rPr>
              <a:t>de </a:t>
            </a:r>
            <a:r>
              <a:rPr lang="fr-FR" sz="2800" dirty="0">
                <a:latin typeface="Times New Roman" pitchFamily="18" charset="0"/>
                <a:cs typeface="Times New Roman" pitchFamily="18" charset="0"/>
              </a:rPr>
              <a:t>vente, caractéristiques de leurs produits,…) ;</a:t>
            </a:r>
          </a:p>
          <a:p>
            <a:pPr marL="0" indent="0" algn="just">
              <a:buNone/>
            </a:pPr>
            <a:r>
              <a:rPr lang="fr-FR" sz="2800" dirty="0">
                <a:latin typeface="Times New Roman" pitchFamily="18" charset="0"/>
                <a:cs typeface="Times New Roman" pitchFamily="18" charset="0"/>
              </a:rPr>
              <a:t>- leurs politiques de prix (politique de promotion de vente, prix pratiqués,…) ;</a:t>
            </a:r>
          </a:p>
          <a:p>
            <a:pPr marL="0" indent="0" algn="just">
              <a:buNone/>
            </a:pPr>
            <a:r>
              <a:rPr lang="fr-FR" sz="2800" dirty="0">
                <a:latin typeface="Times New Roman" pitchFamily="18" charset="0"/>
                <a:cs typeface="Times New Roman" pitchFamily="18" charset="0"/>
              </a:rPr>
              <a:t>- les conditions accordées aux clients (conditions de règlement, délais de </a:t>
            </a:r>
            <a:r>
              <a:rPr lang="fr-FR" sz="2800" dirty="0" smtClean="0">
                <a:latin typeface="Times New Roman" pitchFamily="18" charset="0"/>
                <a:cs typeface="Times New Roman" pitchFamily="18" charset="0"/>
              </a:rPr>
              <a:t>livraison,</a:t>
            </a:r>
            <a:r>
              <a:rPr lang="ar-DZ" sz="2800" dirty="0" smtClean="0">
                <a:latin typeface="Times New Roman" pitchFamily="18" charset="0"/>
                <a:cs typeface="Times New Roman" pitchFamily="18" charset="0"/>
              </a:rPr>
              <a:t> </a:t>
            </a:r>
            <a:r>
              <a:rPr lang="fr-FR" sz="2800" dirty="0" smtClean="0">
                <a:latin typeface="Times New Roman" pitchFamily="18" charset="0"/>
                <a:cs typeface="Times New Roman" pitchFamily="18" charset="0"/>
              </a:rPr>
              <a:t>service </a:t>
            </a:r>
            <a:r>
              <a:rPr lang="fr-FR" sz="2800" dirty="0">
                <a:latin typeface="Times New Roman" pitchFamily="18" charset="0"/>
                <a:cs typeface="Times New Roman" pitchFamily="18" charset="0"/>
              </a:rPr>
              <a:t>après vente,…).</a:t>
            </a:r>
          </a:p>
          <a:p>
            <a:pPr marL="0" indent="0" algn="just">
              <a:buNone/>
            </a:pPr>
            <a:r>
              <a:rPr lang="fr-FR" sz="2800" dirty="0">
                <a:latin typeface="Times New Roman" pitchFamily="18" charset="0"/>
                <a:cs typeface="Times New Roman" pitchFamily="18" charset="0"/>
              </a:rPr>
              <a:t>Il est possible de se procurer de ses informations auprès des chambres de </a:t>
            </a:r>
            <a:r>
              <a:rPr lang="fr-FR" sz="2800" dirty="0" smtClean="0">
                <a:latin typeface="Times New Roman" pitchFamily="18" charset="0"/>
                <a:cs typeface="Times New Roman" pitchFamily="18" charset="0"/>
              </a:rPr>
              <a:t>commerce,</a:t>
            </a:r>
            <a:r>
              <a:rPr lang="ar-DZ" sz="2800" dirty="0" smtClean="0">
                <a:latin typeface="Times New Roman" pitchFamily="18" charset="0"/>
                <a:cs typeface="Times New Roman" pitchFamily="18" charset="0"/>
              </a:rPr>
              <a:t> </a:t>
            </a:r>
            <a:r>
              <a:rPr lang="fr-FR" sz="2800" dirty="0" smtClean="0">
                <a:latin typeface="Times New Roman" pitchFamily="18" charset="0"/>
                <a:cs typeface="Times New Roman" pitchFamily="18" charset="0"/>
              </a:rPr>
              <a:t>des associations</a:t>
            </a:r>
            <a:r>
              <a:rPr lang="ar-DZ" sz="2800" dirty="0" smtClean="0">
                <a:latin typeface="Times New Roman" pitchFamily="18" charset="0"/>
                <a:cs typeface="Times New Roman" pitchFamily="18" charset="0"/>
              </a:rPr>
              <a:t> </a:t>
            </a:r>
            <a:r>
              <a:rPr lang="fr-FR" sz="2800" dirty="0" smtClean="0">
                <a:latin typeface="Times New Roman" pitchFamily="18" charset="0"/>
                <a:cs typeface="Times New Roman" pitchFamily="18" charset="0"/>
              </a:rPr>
              <a:t>professionnelles </a:t>
            </a:r>
            <a:r>
              <a:rPr lang="fr-FR" sz="2800" dirty="0">
                <a:latin typeface="Times New Roman" pitchFamily="18" charset="0"/>
                <a:cs typeface="Times New Roman" pitchFamily="18" charset="0"/>
              </a:rPr>
              <a:t>et auprès des concurrents eux-mêmes, de leurs </a:t>
            </a:r>
            <a:r>
              <a:rPr lang="fr-FR" sz="2800" dirty="0" smtClean="0">
                <a:latin typeface="Times New Roman" pitchFamily="18" charset="0"/>
                <a:cs typeface="Times New Roman" pitchFamily="18" charset="0"/>
              </a:rPr>
              <a:t>clients</a:t>
            </a:r>
            <a:r>
              <a:rPr lang="ar-DZ" sz="2800" dirty="0" smtClean="0">
                <a:latin typeface="Times New Roman" pitchFamily="18" charset="0"/>
                <a:cs typeface="Times New Roman" pitchFamily="18" charset="0"/>
              </a:rPr>
              <a:t> </a:t>
            </a:r>
            <a:r>
              <a:rPr lang="fr-FR" sz="2800" dirty="0" smtClean="0">
                <a:latin typeface="Times New Roman" pitchFamily="18" charset="0"/>
                <a:cs typeface="Times New Roman" pitchFamily="18" charset="0"/>
              </a:rPr>
              <a:t>et </a:t>
            </a:r>
            <a:r>
              <a:rPr lang="fr-FR" sz="2800" dirty="0">
                <a:latin typeface="Times New Roman" pitchFamily="18" charset="0"/>
                <a:cs typeface="Times New Roman" pitchFamily="18" charset="0"/>
              </a:rPr>
              <a:t>de leurs fournisseurs.</a:t>
            </a:r>
          </a:p>
        </p:txBody>
      </p:sp>
    </p:spTree>
    <p:extLst>
      <p:ext uri="{BB962C8B-B14F-4D97-AF65-F5344CB8AC3E}">
        <p14:creationId xmlns:p14="http://schemas.microsoft.com/office/powerpoint/2010/main" val="298643768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32656"/>
            <a:ext cx="8579296" cy="5793507"/>
          </a:xfrm>
        </p:spPr>
        <p:txBody>
          <a:bodyPr>
            <a:noAutofit/>
          </a:bodyPr>
          <a:lstStyle/>
          <a:p>
            <a:pPr marL="0" indent="0" algn="just">
              <a:buNone/>
            </a:pPr>
            <a:r>
              <a:rPr lang="fr-FR" sz="2800" b="1" dirty="0">
                <a:latin typeface="Times New Roman" pitchFamily="18" charset="0"/>
                <a:cs typeface="Times New Roman" pitchFamily="18" charset="0"/>
              </a:rPr>
              <a:t>d. Les fournisseurs</a:t>
            </a:r>
          </a:p>
          <a:p>
            <a:pPr marL="0" indent="0" algn="just">
              <a:buNone/>
            </a:pPr>
            <a:r>
              <a:rPr lang="fr-FR" sz="2800" dirty="0">
                <a:latin typeface="Times New Roman" pitchFamily="18" charset="0"/>
                <a:cs typeface="Times New Roman" pitchFamily="18" charset="0"/>
              </a:rPr>
              <a:t>Le choix des futurs fournisseurs de l’entreprise ne doit pas se faire uniquement sur </a:t>
            </a:r>
            <a:r>
              <a:rPr lang="fr-FR" sz="2800" dirty="0" smtClean="0">
                <a:latin typeface="Times New Roman" pitchFamily="18" charset="0"/>
                <a:cs typeface="Times New Roman" pitchFamily="18" charset="0"/>
              </a:rPr>
              <a:t>la</a:t>
            </a:r>
            <a:r>
              <a:rPr lang="ar-DZ" sz="2800" dirty="0" smtClean="0">
                <a:latin typeface="Times New Roman" pitchFamily="18" charset="0"/>
                <a:cs typeface="Times New Roman" pitchFamily="18" charset="0"/>
              </a:rPr>
              <a:t> </a:t>
            </a:r>
            <a:r>
              <a:rPr lang="fr-FR" sz="2800" dirty="0" smtClean="0">
                <a:latin typeface="Times New Roman" pitchFamily="18" charset="0"/>
                <a:cs typeface="Times New Roman" pitchFamily="18" charset="0"/>
              </a:rPr>
              <a:t>base </a:t>
            </a:r>
            <a:r>
              <a:rPr lang="fr-FR" sz="2800" dirty="0">
                <a:latin typeface="Times New Roman" pitchFamily="18" charset="0"/>
                <a:cs typeface="Times New Roman" pitchFamily="18" charset="0"/>
              </a:rPr>
              <a:t>de leurs prix </a:t>
            </a:r>
            <a:r>
              <a:rPr lang="fr-FR" sz="2800" dirty="0" smtClean="0">
                <a:latin typeface="Times New Roman" pitchFamily="18" charset="0"/>
                <a:cs typeface="Times New Roman" pitchFamily="18" charset="0"/>
              </a:rPr>
              <a:t>mais</a:t>
            </a:r>
            <a:r>
              <a:rPr lang="ar-DZ" sz="2800" dirty="0">
                <a:latin typeface="Times New Roman" pitchFamily="18" charset="0"/>
                <a:cs typeface="Times New Roman" pitchFamily="18" charset="0"/>
              </a:rPr>
              <a:t> </a:t>
            </a:r>
            <a:r>
              <a:rPr lang="fr-FR" sz="2800" dirty="0" smtClean="0">
                <a:latin typeface="Times New Roman" pitchFamily="18" charset="0"/>
                <a:cs typeface="Times New Roman" pitchFamily="18" charset="0"/>
              </a:rPr>
              <a:t>également </a:t>
            </a:r>
            <a:r>
              <a:rPr lang="fr-FR" sz="2800" dirty="0">
                <a:latin typeface="Times New Roman" pitchFamily="18" charset="0"/>
                <a:cs typeface="Times New Roman" pitchFamily="18" charset="0"/>
              </a:rPr>
              <a:t>sur la qualité de leurs produits.</a:t>
            </a:r>
          </a:p>
          <a:p>
            <a:pPr marL="0" indent="0" algn="just">
              <a:buNone/>
            </a:pPr>
            <a:r>
              <a:rPr lang="fr-FR" sz="2800" dirty="0">
                <a:latin typeface="Times New Roman" pitchFamily="18" charset="0"/>
                <a:cs typeface="Times New Roman" pitchFamily="18" charset="0"/>
              </a:rPr>
              <a:t>Comme pour les clients, il ne faut jamais choisir un seul fournisseur. Aussi, il </a:t>
            </a:r>
            <a:r>
              <a:rPr lang="fr-FR" sz="2800" dirty="0" smtClean="0">
                <a:latin typeface="Times New Roman" pitchFamily="18" charset="0"/>
                <a:cs typeface="Times New Roman" pitchFamily="18" charset="0"/>
              </a:rPr>
              <a:t>faut</a:t>
            </a:r>
            <a:r>
              <a:rPr lang="ar-DZ" sz="2800" dirty="0" smtClean="0">
                <a:latin typeface="Times New Roman" pitchFamily="18" charset="0"/>
                <a:cs typeface="Times New Roman" pitchFamily="18" charset="0"/>
              </a:rPr>
              <a:t> </a:t>
            </a:r>
            <a:r>
              <a:rPr lang="fr-FR" sz="2800" dirty="0" smtClean="0">
                <a:latin typeface="Times New Roman" pitchFamily="18" charset="0"/>
                <a:cs typeface="Times New Roman" pitchFamily="18" charset="0"/>
              </a:rPr>
              <a:t>sélectionner </a:t>
            </a:r>
            <a:r>
              <a:rPr lang="fr-FR" sz="2800" dirty="0">
                <a:latin typeface="Times New Roman" pitchFamily="18" charset="0"/>
                <a:cs typeface="Times New Roman" pitchFamily="18" charset="0"/>
              </a:rPr>
              <a:t>plusieurs fournisseurs en s’assurant qu’ils vont soutenir l’entreprise dans </a:t>
            </a:r>
            <a:r>
              <a:rPr lang="fr-FR" sz="2800" dirty="0" smtClean="0">
                <a:latin typeface="Times New Roman" pitchFamily="18" charset="0"/>
                <a:cs typeface="Times New Roman" pitchFamily="18" charset="0"/>
              </a:rPr>
              <a:t>les</a:t>
            </a:r>
            <a:r>
              <a:rPr lang="ar-DZ" sz="2800" dirty="0" smtClean="0">
                <a:latin typeface="Times New Roman" pitchFamily="18" charset="0"/>
                <a:cs typeface="Times New Roman" pitchFamily="18" charset="0"/>
              </a:rPr>
              <a:t> </a:t>
            </a:r>
            <a:r>
              <a:rPr lang="fr-FR" sz="2800" dirty="0" smtClean="0">
                <a:latin typeface="Times New Roman" pitchFamily="18" charset="0"/>
                <a:cs typeface="Times New Roman" pitchFamily="18" charset="0"/>
              </a:rPr>
              <a:t>situations </a:t>
            </a:r>
            <a:r>
              <a:rPr lang="fr-FR" sz="2800" dirty="0">
                <a:latin typeface="Times New Roman" pitchFamily="18" charset="0"/>
                <a:cs typeface="Times New Roman" pitchFamily="18" charset="0"/>
              </a:rPr>
              <a:t>difficiles (difficultés financières, commandes exceptionnelles,…) et qu’ils </a:t>
            </a:r>
            <a:r>
              <a:rPr lang="fr-FR" sz="2800" dirty="0" smtClean="0">
                <a:latin typeface="Times New Roman" pitchFamily="18" charset="0"/>
                <a:cs typeface="Times New Roman" pitchFamily="18" charset="0"/>
              </a:rPr>
              <a:t>vont</a:t>
            </a:r>
            <a:r>
              <a:rPr lang="ar-DZ" sz="2800" dirty="0" smtClean="0">
                <a:latin typeface="Times New Roman" pitchFamily="18" charset="0"/>
                <a:cs typeface="Times New Roman" pitchFamily="18" charset="0"/>
              </a:rPr>
              <a:t> </a:t>
            </a:r>
            <a:r>
              <a:rPr lang="fr-FR" sz="2800" dirty="0" smtClean="0">
                <a:latin typeface="Times New Roman" pitchFamily="18" charset="0"/>
                <a:cs typeface="Times New Roman" pitchFamily="18" charset="0"/>
              </a:rPr>
              <a:t>respecter </a:t>
            </a:r>
            <a:r>
              <a:rPr lang="fr-FR" sz="2800" dirty="0">
                <a:latin typeface="Times New Roman" pitchFamily="18" charset="0"/>
                <a:cs typeface="Times New Roman" pitchFamily="18" charset="0"/>
              </a:rPr>
              <a:t>les délais d’approvisionnements de l’entreprise.</a:t>
            </a:r>
          </a:p>
        </p:txBody>
      </p:sp>
    </p:spTree>
    <p:extLst>
      <p:ext uri="{BB962C8B-B14F-4D97-AF65-F5344CB8AC3E}">
        <p14:creationId xmlns:p14="http://schemas.microsoft.com/office/powerpoint/2010/main" val="220888340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579296" cy="5505475"/>
          </a:xfrm>
        </p:spPr>
        <p:txBody>
          <a:bodyPr/>
          <a:lstStyle/>
          <a:p>
            <a:pPr marL="0" indent="0" algn="just">
              <a:buNone/>
            </a:pPr>
            <a:r>
              <a:rPr lang="fr-FR" b="1" dirty="0" smtClean="0">
                <a:latin typeface="Times New Roman" pitchFamily="18" charset="0"/>
                <a:cs typeface="Times New Roman" pitchFamily="18" charset="0"/>
              </a:rPr>
              <a:t>2-3- L’estimation </a:t>
            </a:r>
            <a:r>
              <a:rPr lang="fr-FR" b="1" dirty="0">
                <a:latin typeface="Times New Roman" pitchFamily="18" charset="0"/>
                <a:cs typeface="Times New Roman" pitchFamily="18" charset="0"/>
              </a:rPr>
              <a:t>du chiffre d’affaire (CA)</a:t>
            </a:r>
          </a:p>
          <a:p>
            <a:pPr marL="0" indent="0" algn="just">
              <a:buNone/>
            </a:pPr>
            <a:r>
              <a:rPr lang="fr-FR" dirty="0">
                <a:latin typeface="Times New Roman" pitchFamily="18" charset="0"/>
                <a:cs typeface="Times New Roman" pitchFamily="18" charset="0"/>
              </a:rPr>
              <a:t>L’évaluation des prévisions de ventes résulte de l’étude de </a:t>
            </a:r>
            <a:r>
              <a:rPr lang="fr-FR" dirty="0" smtClean="0">
                <a:latin typeface="Times New Roman" pitchFamily="18" charset="0"/>
                <a:cs typeface="Times New Roman" pitchFamily="18" charset="0"/>
              </a:rPr>
              <a:t>marché.</a:t>
            </a:r>
            <a:r>
              <a:rPr lang="ar-DZ"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La </a:t>
            </a:r>
            <a:r>
              <a:rPr lang="fr-FR" dirty="0">
                <a:latin typeface="Times New Roman" pitchFamily="18" charset="0"/>
                <a:cs typeface="Times New Roman" pitchFamily="18" charset="0"/>
              </a:rPr>
              <a:t>fixation du prix des produits et des services constitue un élément important de </a:t>
            </a:r>
            <a:r>
              <a:rPr lang="fr-FR" dirty="0" smtClean="0">
                <a:latin typeface="Times New Roman" pitchFamily="18" charset="0"/>
                <a:cs typeface="Times New Roman" pitchFamily="18" charset="0"/>
              </a:rPr>
              <a:t>la</a:t>
            </a:r>
            <a:r>
              <a:rPr lang="ar-DZ"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stratégie </a:t>
            </a:r>
            <a:r>
              <a:rPr lang="fr-FR" dirty="0">
                <a:latin typeface="Times New Roman" pitchFamily="18" charset="0"/>
                <a:cs typeface="Times New Roman" pitchFamily="18" charset="0"/>
              </a:rPr>
              <a:t>commerciale </a:t>
            </a:r>
            <a:r>
              <a:rPr lang="fr-FR" dirty="0" smtClean="0">
                <a:latin typeface="Times New Roman" pitchFamily="18" charset="0"/>
                <a:cs typeface="Times New Roman" pitchFamily="18" charset="0"/>
              </a:rPr>
              <a:t>de</a:t>
            </a:r>
            <a:r>
              <a:rPr lang="ar-DZ"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l’entreprise </a:t>
            </a:r>
            <a:r>
              <a:rPr lang="fr-FR" dirty="0">
                <a:latin typeface="Times New Roman" pitchFamily="18" charset="0"/>
                <a:cs typeface="Times New Roman" pitchFamily="18" charset="0"/>
              </a:rPr>
              <a:t>et permet de déterminer </a:t>
            </a:r>
            <a:r>
              <a:rPr lang="fr-FR" dirty="0" smtClean="0">
                <a:latin typeface="Times New Roman" pitchFamily="18" charset="0"/>
                <a:cs typeface="Times New Roman" pitchFamily="18" charset="0"/>
              </a:rPr>
              <a:t>les</a:t>
            </a:r>
            <a:r>
              <a:rPr lang="ar-DZ"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prévisions </a:t>
            </a:r>
            <a:r>
              <a:rPr lang="fr-FR" dirty="0">
                <a:latin typeface="Times New Roman" pitchFamily="18" charset="0"/>
                <a:cs typeface="Times New Roman" pitchFamily="18" charset="0"/>
              </a:rPr>
              <a:t>de ventes.</a:t>
            </a:r>
          </a:p>
        </p:txBody>
      </p:sp>
    </p:spTree>
    <p:extLst>
      <p:ext uri="{BB962C8B-B14F-4D97-AF65-F5344CB8AC3E}">
        <p14:creationId xmlns:p14="http://schemas.microsoft.com/office/powerpoint/2010/main" val="266829694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32656"/>
            <a:ext cx="8507288" cy="5793507"/>
          </a:xfrm>
        </p:spPr>
        <p:txBody>
          <a:bodyPr/>
          <a:lstStyle/>
          <a:p>
            <a:pPr marL="0" indent="0" algn="ctr">
              <a:buNone/>
            </a:pPr>
            <a:r>
              <a:rPr lang="fr-FR" sz="3600" b="1" dirty="0" smtClean="0">
                <a:latin typeface="Times New Roman" pitchFamily="18" charset="0"/>
                <a:cs typeface="Times New Roman" pitchFamily="18" charset="0"/>
              </a:rPr>
              <a:t>3- </a:t>
            </a:r>
            <a:r>
              <a:rPr lang="fr-FR" sz="3600" b="1" dirty="0">
                <a:latin typeface="Times New Roman" pitchFamily="18" charset="0"/>
                <a:cs typeface="Times New Roman" pitchFamily="18" charset="0"/>
              </a:rPr>
              <a:t>L’étude </a:t>
            </a:r>
            <a:r>
              <a:rPr lang="fr-FR" sz="3600" b="1" dirty="0" smtClean="0">
                <a:latin typeface="Times New Roman" pitchFamily="18" charset="0"/>
                <a:cs typeface="Times New Roman" pitchFamily="18" charset="0"/>
              </a:rPr>
              <a:t>technique</a:t>
            </a:r>
          </a:p>
          <a:p>
            <a:pPr marL="0" indent="0" algn="ctr">
              <a:buNone/>
            </a:pPr>
            <a:endParaRPr lang="fr-FR" sz="3600" b="1" dirty="0">
              <a:latin typeface="Times New Roman" pitchFamily="18" charset="0"/>
              <a:cs typeface="Times New Roman" pitchFamily="18" charset="0"/>
            </a:endParaRPr>
          </a:p>
          <a:p>
            <a:pPr marL="0" indent="0">
              <a:buNone/>
            </a:pPr>
            <a:r>
              <a:rPr lang="fr-FR" dirty="0">
                <a:latin typeface="Times New Roman" pitchFamily="18" charset="0"/>
                <a:cs typeface="Times New Roman" pitchFamily="18" charset="0"/>
              </a:rPr>
              <a:t>L’étude technique porte sur le matériel, le local et le personnel</a:t>
            </a:r>
            <a:r>
              <a:rPr lang="fr-FR" dirty="0" smtClean="0">
                <a:latin typeface="Times New Roman" pitchFamily="18" charset="0"/>
                <a:cs typeface="Times New Roman" pitchFamily="18" charset="0"/>
              </a:rPr>
              <a:t>.</a:t>
            </a:r>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920" t="39881" r="8527" b="25596"/>
          <a:stretch/>
        </p:blipFill>
        <p:spPr bwMode="auto">
          <a:xfrm>
            <a:off x="162744" y="2852936"/>
            <a:ext cx="8784976" cy="30243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5801691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476672"/>
            <a:ext cx="8712968" cy="5976664"/>
          </a:xfrm>
        </p:spPr>
        <p:txBody>
          <a:bodyPr>
            <a:noAutofit/>
          </a:bodyPr>
          <a:lstStyle/>
          <a:p>
            <a:pPr marL="0" indent="0" algn="just">
              <a:buNone/>
            </a:pPr>
            <a:r>
              <a:rPr lang="fr-FR" sz="2800" b="1" dirty="0">
                <a:latin typeface="Times New Roman" pitchFamily="18" charset="0"/>
                <a:cs typeface="Times New Roman" pitchFamily="18" charset="0"/>
              </a:rPr>
              <a:t>A. Les moyens de production</a:t>
            </a:r>
          </a:p>
          <a:p>
            <a:pPr marL="0" indent="0" algn="just">
              <a:buNone/>
            </a:pPr>
            <a:r>
              <a:rPr lang="fr-FR" sz="2800" dirty="0">
                <a:latin typeface="Times New Roman" pitchFamily="18" charset="0"/>
                <a:cs typeface="Times New Roman" pitchFamily="18" charset="0"/>
              </a:rPr>
              <a:t>4 types de moyens matériels :</a:t>
            </a:r>
          </a:p>
          <a:p>
            <a:pPr marL="0" indent="0" algn="just">
              <a:buNone/>
            </a:pPr>
            <a:r>
              <a:rPr lang="fr-FR" sz="2800" dirty="0">
                <a:latin typeface="Times New Roman" pitchFamily="18" charset="0"/>
                <a:cs typeface="Times New Roman" pitchFamily="18" charset="0"/>
              </a:rPr>
              <a:t>1. Matériel d’exploitation : </a:t>
            </a:r>
            <a:r>
              <a:rPr lang="fr-FR" sz="2800" dirty="0" smtClean="0">
                <a:latin typeface="Times New Roman" pitchFamily="18" charset="0"/>
                <a:cs typeface="Times New Roman" pitchFamily="18" charset="0"/>
              </a:rPr>
              <a:t>machines, équipements</a:t>
            </a:r>
            <a:r>
              <a:rPr lang="fr-FR" sz="2800" dirty="0">
                <a:latin typeface="Times New Roman" pitchFamily="18" charset="0"/>
                <a:cs typeface="Times New Roman" pitchFamily="18" charset="0"/>
              </a:rPr>
              <a:t>,….</a:t>
            </a:r>
          </a:p>
          <a:p>
            <a:pPr marL="0" indent="0" algn="just">
              <a:buNone/>
            </a:pPr>
            <a:r>
              <a:rPr lang="fr-FR" sz="2800" dirty="0">
                <a:latin typeface="Times New Roman" pitchFamily="18" charset="0"/>
                <a:cs typeface="Times New Roman" pitchFamily="18" charset="0"/>
              </a:rPr>
              <a:t>2. Mobilier de bureau : bureaux, fauteuils, armoires…….</a:t>
            </a:r>
          </a:p>
          <a:p>
            <a:pPr marL="0" indent="0" algn="just">
              <a:buNone/>
            </a:pPr>
            <a:r>
              <a:rPr lang="fr-FR" sz="2800" dirty="0">
                <a:latin typeface="Times New Roman" pitchFamily="18" charset="0"/>
                <a:cs typeface="Times New Roman" pitchFamily="18" charset="0"/>
              </a:rPr>
              <a:t>3. Matériel Informatique et télécoms : PC, imprimante, Fax, </a:t>
            </a:r>
            <a:r>
              <a:rPr lang="fr-FR" sz="2800" dirty="0" smtClean="0">
                <a:latin typeface="Times New Roman" pitchFamily="18" charset="0"/>
                <a:cs typeface="Times New Roman" pitchFamily="18" charset="0"/>
              </a:rPr>
              <a:t>postes téléphoniques</a:t>
            </a:r>
            <a:r>
              <a:rPr lang="fr-FR" sz="2800" dirty="0">
                <a:latin typeface="Times New Roman" pitchFamily="18" charset="0"/>
                <a:cs typeface="Times New Roman" pitchFamily="18" charset="0"/>
              </a:rPr>
              <a:t>…….</a:t>
            </a:r>
          </a:p>
          <a:p>
            <a:pPr marL="0" indent="0" algn="just">
              <a:buNone/>
            </a:pPr>
            <a:r>
              <a:rPr lang="fr-FR" sz="2800" dirty="0">
                <a:latin typeface="Times New Roman" pitchFamily="18" charset="0"/>
                <a:cs typeface="Times New Roman" pitchFamily="18" charset="0"/>
              </a:rPr>
              <a:t>4. Matériel de transport : voiture</a:t>
            </a:r>
            <a:r>
              <a:rPr lang="fr-FR" sz="2800" dirty="0" smtClean="0">
                <a:latin typeface="Times New Roman" pitchFamily="18" charset="0"/>
                <a:cs typeface="Times New Roman" pitchFamily="18" charset="0"/>
              </a:rPr>
              <a:t>,…</a:t>
            </a:r>
          </a:p>
          <a:p>
            <a:pPr marL="0" indent="0" algn="just">
              <a:buNone/>
            </a:pPr>
            <a:r>
              <a:rPr lang="fr-FR" sz="2800" dirty="0">
                <a:latin typeface="Times New Roman" pitchFamily="18" charset="0"/>
                <a:cs typeface="Times New Roman" pitchFamily="18" charset="0"/>
              </a:rPr>
              <a:t>La capacité de production prévisionnelle est une résultante de l'étude de marché. Il faut être très prudent dans l'évaluation de cette capacité de production : Il est plus </a:t>
            </a:r>
            <a:r>
              <a:rPr lang="fr-FR" sz="2800" dirty="0" smtClean="0">
                <a:latin typeface="Times New Roman" pitchFamily="18" charset="0"/>
                <a:cs typeface="Times New Roman" pitchFamily="18" charset="0"/>
              </a:rPr>
              <a:t>facile d'accroître </a:t>
            </a:r>
            <a:r>
              <a:rPr lang="fr-FR" sz="2800" dirty="0">
                <a:latin typeface="Times New Roman" pitchFamily="18" charset="0"/>
                <a:cs typeface="Times New Roman" pitchFamily="18" charset="0"/>
              </a:rPr>
              <a:t>cette capacité au besoin, que de se débarrasser d'un matériel de trop.</a:t>
            </a:r>
          </a:p>
          <a:p>
            <a:pPr marL="0" indent="0" algn="just">
              <a:buNone/>
            </a:pPr>
            <a:endParaRPr lang="fr-FR" sz="2800" dirty="0">
              <a:latin typeface="Times New Roman" pitchFamily="18" charset="0"/>
              <a:cs typeface="Times New Roman" pitchFamily="18" charset="0"/>
            </a:endParaRPr>
          </a:p>
        </p:txBody>
      </p:sp>
    </p:spTree>
    <p:extLst>
      <p:ext uri="{BB962C8B-B14F-4D97-AF65-F5344CB8AC3E}">
        <p14:creationId xmlns:p14="http://schemas.microsoft.com/office/powerpoint/2010/main" val="104384854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443805"/>
            <a:ext cx="8784976" cy="5937523"/>
          </a:xfrm>
        </p:spPr>
        <p:txBody>
          <a:bodyPr/>
          <a:lstStyle/>
          <a:p>
            <a:pPr marL="0" indent="0" algn="just">
              <a:buNone/>
            </a:pPr>
            <a:r>
              <a:rPr lang="fr-FR" dirty="0">
                <a:latin typeface="Times New Roman" pitchFamily="18" charset="0"/>
                <a:cs typeface="Times New Roman" pitchFamily="18" charset="0"/>
              </a:rPr>
              <a:t>Le coût du matériel en rapport avec sa qualité et ses performances est également un critère d'une importance particulière </a:t>
            </a:r>
            <a:r>
              <a:rPr lang="fr-FR" dirty="0" smtClean="0">
                <a:latin typeface="Times New Roman" pitchFamily="18" charset="0"/>
                <a:cs typeface="Times New Roman" pitchFamily="18" charset="0"/>
              </a:rPr>
              <a:t>;</a:t>
            </a:r>
          </a:p>
          <a:p>
            <a:pPr marL="0" indent="0" algn="just">
              <a:buNone/>
            </a:pPr>
            <a:r>
              <a:rPr lang="fr-FR" dirty="0">
                <a:latin typeface="Times New Roman" pitchFamily="18" charset="0"/>
                <a:cs typeface="Times New Roman" pitchFamily="18" charset="0"/>
              </a:rPr>
              <a:t>Le coût d'un matériel n'est pas seulement son coût d'acquisition, mais également celui </a:t>
            </a:r>
            <a:r>
              <a:rPr lang="fr-FR" dirty="0" smtClean="0">
                <a:latin typeface="Times New Roman" pitchFamily="18" charset="0"/>
                <a:cs typeface="Times New Roman" pitchFamily="18" charset="0"/>
              </a:rPr>
              <a:t>de son </a:t>
            </a:r>
            <a:r>
              <a:rPr lang="fr-FR" dirty="0">
                <a:latin typeface="Times New Roman" pitchFamily="18" charset="0"/>
                <a:cs typeface="Times New Roman" pitchFamily="18" charset="0"/>
              </a:rPr>
              <a:t>entretien sur toute sa durée de vie: service après vente, disponibilité des pièces </a:t>
            </a:r>
            <a:r>
              <a:rPr lang="fr-FR" dirty="0" smtClean="0">
                <a:latin typeface="Times New Roman" pitchFamily="18" charset="0"/>
                <a:cs typeface="Times New Roman" pitchFamily="18" charset="0"/>
              </a:rPr>
              <a:t>de rechange </a:t>
            </a:r>
            <a:r>
              <a:rPr lang="fr-FR" dirty="0">
                <a:latin typeface="Times New Roman" pitchFamily="18" charset="0"/>
                <a:cs typeface="Times New Roman" pitchFamily="18" charset="0"/>
              </a:rPr>
              <a:t>et délais nécessaires pour la remise en marche en cas </a:t>
            </a:r>
            <a:r>
              <a:rPr lang="fr-FR" dirty="0" smtClean="0">
                <a:latin typeface="Times New Roman" pitchFamily="18" charset="0"/>
                <a:cs typeface="Times New Roman" pitchFamily="18" charset="0"/>
              </a:rPr>
              <a:t>de panne</a:t>
            </a:r>
            <a:r>
              <a:rPr lang="fr-FR" dirty="0">
                <a:latin typeface="Times New Roman" pitchFamily="18" charset="0"/>
                <a:cs typeface="Times New Roman" pitchFamily="18" charset="0"/>
              </a:rPr>
              <a:t>.</a:t>
            </a:r>
          </a:p>
        </p:txBody>
      </p:sp>
    </p:spTree>
    <p:extLst>
      <p:ext uri="{BB962C8B-B14F-4D97-AF65-F5344CB8AC3E}">
        <p14:creationId xmlns:p14="http://schemas.microsoft.com/office/powerpoint/2010/main" val="196542742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332656"/>
            <a:ext cx="8229600" cy="6036915"/>
          </a:xfrm>
        </p:spPr>
        <p:txBody>
          <a:bodyPr/>
          <a:lstStyle/>
          <a:p>
            <a:pPr marL="0" indent="0" algn="just">
              <a:buNone/>
            </a:pPr>
            <a:r>
              <a:rPr lang="fr-FR" b="1" dirty="0">
                <a:latin typeface="Times New Roman" pitchFamily="18" charset="0"/>
                <a:cs typeface="Times New Roman" pitchFamily="18" charset="0"/>
              </a:rPr>
              <a:t>B. Le local</a:t>
            </a:r>
          </a:p>
          <a:p>
            <a:pPr marL="0" indent="0" algn="just">
              <a:buNone/>
            </a:pPr>
            <a:r>
              <a:rPr lang="fr-FR" dirty="0">
                <a:latin typeface="Times New Roman" pitchFamily="18" charset="0"/>
                <a:cs typeface="Times New Roman" pitchFamily="18" charset="0"/>
              </a:rPr>
              <a:t>L'emplacement géographique joue un rôle déterminant dans la réussite du projet </a:t>
            </a:r>
            <a:r>
              <a:rPr lang="fr-FR" dirty="0" smtClean="0">
                <a:latin typeface="Times New Roman" pitchFamily="18" charset="0"/>
                <a:cs typeface="Times New Roman" pitchFamily="18" charset="0"/>
              </a:rPr>
              <a:t>surtout pour </a:t>
            </a:r>
            <a:r>
              <a:rPr lang="fr-FR" dirty="0">
                <a:latin typeface="Times New Roman" pitchFamily="18" charset="0"/>
                <a:cs typeface="Times New Roman" pitchFamily="18" charset="0"/>
              </a:rPr>
              <a:t>les activités commerciales.</a:t>
            </a:r>
          </a:p>
          <a:p>
            <a:pPr marL="0" indent="0" algn="just">
              <a:buNone/>
            </a:pPr>
            <a:r>
              <a:rPr lang="fr-FR" dirty="0">
                <a:latin typeface="Times New Roman" pitchFamily="18" charset="0"/>
                <a:cs typeface="Times New Roman" pitchFamily="18" charset="0"/>
              </a:rPr>
              <a:t>Être près de sa clientèle et de ses fournisseurs, </a:t>
            </a:r>
            <a:r>
              <a:rPr lang="fr-FR" dirty="0" smtClean="0">
                <a:latin typeface="Times New Roman" pitchFamily="18" charset="0"/>
                <a:cs typeface="Times New Roman" pitchFamily="18" charset="0"/>
              </a:rPr>
              <a:t>et se </a:t>
            </a:r>
            <a:r>
              <a:rPr lang="fr-FR" dirty="0">
                <a:latin typeface="Times New Roman" pitchFamily="18" charset="0"/>
                <a:cs typeface="Times New Roman" pitchFamily="18" charset="0"/>
              </a:rPr>
              <a:t>situer dans un endroit qui connaît </a:t>
            </a:r>
            <a:r>
              <a:rPr lang="fr-FR" dirty="0" smtClean="0">
                <a:latin typeface="Times New Roman" pitchFamily="18" charset="0"/>
                <a:cs typeface="Times New Roman" pitchFamily="18" charset="0"/>
              </a:rPr>
              <a:t>un trafic </a:t>
            </a:r>
            <a:r>
              <a:rPr lang="fr-FR" dirty="0">
                <a:latin typeface="Times New Roman" pitchFamily="18" charset="0"/>
                <a:cs typeface="Times New Roman" pitchFamily="18" charset="0"/>
              </a:rPr>
              <a:t>important, peuvent être les gages de réussite d'une affaire.</a:t>
            </a:r>
          </a:p>
        </p:txBody>
      </p:sp>
    </p:spTree>
    <p:extLst>
      <p:ext uri="{BB962C8B-B14F-4D97-AF65-F5344CB8AC3E}">
        <p14:creationId xmlns:p14="http://schemas.microsoft.com/office/powerpoint/2010/main" val="123911222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88640"/>
            <a:ext cx="8229600" cy="5937523"/>
          </a:xfrm>
        </p:spPr>
        <p:txBody>
          <a:bodyPr>
            <a:normAutofit lnSpcReduction="10000"/>
          </a:bodyPr>
          <a:lstStyle/>
          <a:p>
            <a:pPr marL="0" indent="0" algn="just">
              <a:buNone/>
            </a:pPr>
            <a:r>
              <a:rPr lang="fr-FR" b="1" dirty="0">
                <a:latin typeface="Times New Roman" pitchFamily="18" charset="0"/>
                <a:cs typeface="Times New Roman" pitchFamily="18" charset="0"/>
              </a:rPr>
              <a:t>C. Les ressources humaines</a:t>
            </a:r>
          </a:p>
          <a:p>
            <a:pPr marL="0" indent="0" algn="just">
              <a:buNone/>
            </a:pPr>
            <a:r>
              <a:rPr lang="fr-FR" dirty="0">
                <a:latin typeface="Times New Roman" pitchFamily="18" charset="0"/>
                <a:cs typeface="Times New Roman" pitchFamily="18" charset="0"/>
              </a:rPr>
              <a:t>Il faudra commencer par arrêter les besoins de l'entreprise en matière de </a:t>
            </a:r>
            <a:r>
              <a:rPr lang="fr-FR" dirty="0" smtClean="0">
                <a:latin typeface="Times New Roman" pitchFamily="18" charset="0"/>
                <a:cs typeface="Times New Roman" pitchFamily="18" charset="0"/>
              </a:rPr>
              <a:t>ressources humaines</a:t>
            </a:r>
            <a:r>
              <a:rPr lang="fr-FR" dirty="0">
                <a:latin typeface="Times New Roman" pitchFamily="18" charset="0"/>
                <a:cs typeface="Times New Roman" pitchFamily="18" charset="0"/>
              </a:rPr>
              <a:t>. La connaissance des différentes étapes des processus </a:t>
            </a:r>
            <a:r>
              <a:rPr lang="fr-FR" dirty="0" smtClean="0">
                <a:latin typeface="Times New Roman" pitchFamily="18" charset="0"/>
                <a:cs typeface="Times New Roman" pitchFamily="18" charset="0"/>
              </a:rPr>
              <a:t>d'approvisionnement, de </a:t>
            </a:r>
            <a:r>
              <a:rPr lang="fr-FR" dirty="0">
                <a:latin typeface="Times New Roman" pitchFamily="18" charset="0"/>
                <a:cs typeface="Times New Roman" pitchFamily="18" charset="0"/>
              </a:rPr>
              <a:t>stockage, de transformation et de commercialisation permettra d'énumérer les </a:t>
            </a:r>
            <a:r>
              <a:rPr lang="fr-FR" dirty="0" smtClean="0">
                <a:latin typeface="Times New Roman" pitchFamily="18" charset="0"/>
                <a:cs typeface="Times New Roman" pitchFamily="18" charset="0"/>
              </a:rPr>
              <a:t>postes de </a:t>
            </a:r>
            <a:r>
              <a:rPr lang="fr-FR" dirty="0">
                <a:latin typeface="Times New Roman" pitchFamily="18" charset="0"/>
                <a:cs typeface="Times New Roman" pitchFamily="18" charset="0"/>
              </a:rPr>
              <a:t>travail à mettre en place dans l'entreprise.</a:t>
            </a:r>
          </a:p>
          <a:p>
            <a:pPr marL="0" indent="0" algn="just">
              <a:buNone/>
            </a:pPr>
            <a:r>
              <a:rPr lang="fr-FR" dirty="0">
                <a:latin typeface="Times New Roman" pitchFamily="18" charset="0"/>
                <a:cs typeface="Times New Roman" pitchFamily="18" charset="0"/>
              </a:rPr>
              <a:t>L'effectif du personnel administratif sera quant à lui, déterminé en fonction des </a:t>
            </a:r>
            <a:r>
              <a:rPr lang="fr-FR" dirty="0" smtClean="0">
                <a:latin typeface="Times New Roman" pitchFamily="18" charset="0"/>
                <a:cs typeface="Times New Roman" pitchFamily="18" charset="0"/>
              </a:rPr>
              <a:t>différentes tâches </a:t>
            </a:r>
            <a:r>
              <a:rPr lang="fr-FR" dirty="0">
                <a:latin typeface="Times New Roman" pitchFamily="18" charset="0"/>
                <a:cs typeface="Times New Roman" pitchFamily="18" charset="0"/>
              </a:rPr>
              <a:t>à effectuer : comptabilité, informatique, maintenance, secrétariat, etc.</a:t>
            </a:r>
          </a:p>
        </p:txBody>
      </p:sp>
    </p:spTree>
    <p:extLst>
      <p:ext uri="{BB962C8B-B14F-4D97-AF65-F5344CB8AC3E}">
        <p14:creationId xmlns:p14="http://schemas.microsoft.com/office/powerpoint/2010/main" val="343720934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b="1" dirty="0" smtClean="0">
                <a:latin typeface="Times New Roman" pitchFamily="18" charset="0"/>
                <a:cs typeface="Times New Roman" pitchFamily="18" charset="0"/>
              </a:rPr>
              <a:t>4- l’étude </a:t>
            </a:r>
            <a:r>
              <a:rPr lang="fr-FR" sz="3200" b="1" dirty="0">
                <a:latin typeface="Times New Roman" pitchFamily="18" charset="0"/>
                <a:cs typeface="Times New Roman" pitchFamily="18" charset="0"/>
              </a:rPr>
              <a:t>financière</a:t>
            </a:r>
            <a:endParaRPr lang="fr-FR" sz="3200" dirty="0">
              <a:latin typeface="Times New Roman" pitchFamily="18" charset="0"/>
              <a:cs typeface="Times New Roman" pitchFamily="18" charset="0"/>
            </a:endParaRPr>
          </a:p>
        </p:txBody>
      </p:sp>
      <p:sp>
        <p:nvSpPr>
          <p:cNvPr id="3" name="Espace réservé du contenu 2"/>
          <p:cNvSpPr>
            <a:spLocks noGrp="1"/>
          </p:cNvSpPr>
          <p:nvPr>
            <p:ph idx="1"/>
          </p:nvPr>
        </p:nvSpPr>
        <p:spPr>
          <a:xfrm>
            <a:off x="457200" y="1340768"/>
            <a:ext cx="8507288" cy="4525963"/>
          </a:xfrm>
        </p:spPr>
        <p:txBody>
          <a:bodyPr>
            <a:normAutofit/>
          </a:bodyPr>
          <a:lstStyle/>
          <a:p>
            <a:pPr marL="0" indent="0" algn="just">
              <a:buNone/>
            </a:pPr>
            <a:r>
              <a:rPr lang="fr-FR" dirty="0">
                <a:latin typeface="Times New Roman" pitchFamily="18" charset="0"/>
                <a:cs typeface="Times New Roman" pitchFamily="18" charset="0"/>
              </a:rPr>
              <a:t>L’étude financière consiste de traduire en termes financiers tous les éléments réunis </a:t>
            </a:r>
            <a:r>
              <a:rPr lang="fr-FR" dirty="0" smtClean="0">
                <a:latin typeface="Times New Roman" pitchFamily="18" charset="0"/>
                <a:cs typeface="Times New Roman" pitchFamily="18" charset="0"/>
              </a:rPr>
              <a:t>dans l’étude </a:t>
            </a:r>
            <a:r>
              <a:rPr lang="fr-FR" dirty="0">
                <a:latin typeface="Times New Roman" pitchFamily="18" charset="0"/>
                <a:cs typeface="Times New Roman" pitchFamily="18" charset="0"/>
              </a:rPr>
              <a:t>de marché et technique. Elle </a:t>
            </a:r>
            <a:r>
              <a:rPr lang="fr-FR" dirty="0" smtClean="0">
                <a:latin typeface="Times New Roman" pitchFamily="18" charset="0"/>
                <a:cs typeface="Times New Roman" pitchFamily="18" charset="0"/>
              </a:rPr>
              <a:t>perme  d’établir </a:t>
            </a:r>
            <a:r>
              <a:rPr lang="fr-FR" dirty="0">
                <a:latin typeface="Times New Roman" pitchFamily="18" charset="0"/>
                <a:cs typeface="Times New Roman" pitchFamily="18" charset="0"/>
              </a:rPr>
              <a:t>le plan </a:t>
            </a:r>
            <a:r>
              <a:rPr lang="fr-FR" dirty="0" smtClean="0">
                <a:latin typeface="Times New Roman" pitchFamily="18" charset="0"/>
                <a:cs typeface="Times New Roman" pitchFamily="18" charset="0"/>
              </a:rPr>
              <a:t>d’investissement et </a:t>
            </a:r>
            <a:r>
              <a:rPr lang="fr-FR" dirty="0">
                <a:latin typeface="Times New Roman" pitchFamily="18" charset="0"/>
                <a:cs typeface="Times New Roman" pitchFamily="18" charset="0"/>
              </a:rPr>
              <a:t>le plan </a:t>
            </a:r>
            <a:r>
              <a:rPr lang="fr-FR" dirty="0" smtClean="0">
                <a:latin typeface="Times New Roman" pitchFamily="18" charset="0"/>
                <a:cs typeface="Times New Roman" pitchFamily="18" charset="0"/>
              </a:rPr>
              <a:t>de financement.</a:t>
            </a:r>
          </a:p>
          <a:p>
            <a:pPr marL="0" indent="0" algn="just">
              <a:buNone/>
            </a:pPr>
            <a:r>
              <a:rPr lang="fr-FR" dirty="0">
                <a:latin typeface="Times New Roman" pitchFamily="18" charset="0"/>
                <a:cs typeface="Times New Roman" pitchFamily="18" charset="0"/>
              </a:rPr>
              <a:t>Cette partie comprend les différentes composantes de l’investissement ainsi que </a:t>
            </a:r>
            <a:r>
              <a:rPr lang="fr-FR" dirty="0" smtClean="0">
                <a:latin typeface="Times New Roman" pitchFamily="18" charset="0"/>
                <a:cs typeface="Times New Roman" pitchFamily="18" charset="0"/>
              </a:rPr>
              <a:t>les moyens </a:t>
            </a:r>
            <a:r>
              <a:rPr lang="fr-FR" dirty="0">
                <a:latin typeface="Times New Roman" pitchFamily="18" charset="0"/>
                <a:cs typeface="Times New Roman" pitchFamily="18" charset="0"/>
              </a:rPr>
              <a:t>financiers nécessaires à sa réalisation.</a:t>
            </a:r>
          </a:p>
        </p:txBody>
      </p:sp>
    </p:spTree>
    <p:extLst>
      <p:ext uri="{BB962C8B-B14F-4D97-AF65-F5344CB8AC3E}">
        <p14:creationId xmlns:p14="http://schemas.microsoft.com/office/powerpoint/2010/main" val="8266116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8229600" cy="6048672"/>
          </a:xfrm>
        </p:spPr>
        <p:txBody>
          <a:bodyPr>
            <a:noAutofit/>
          </a:bodyPr>
          <a:lstStyle/>
          <a:p>
            <a:pPr marL="0" indent="0">
              <a:buNone/>
            </a:pPr>
            <a:r>
              <a:rPr lang="fr-FR" sz="2800" b="1" i="0" u="none" strike="noStrike" baseline="0" dirty="0" smtClean="0">
                <a:latin typeface="Times New Roman" pitchFamily="18" charset="0"/>
                <a:cs typeface="Times New Roman" pitchFamily="18" charset="0"/>
              </a:rPr>
              <a:t>2- Principales caractéristiques entrepreneuriales</a:t>
            </a:r>
          </a:p>
          <a:p>
            <a:pPr marL="0" indent="0">
              <a:buNone/>
            </a:pPr>
            <a:r>
              <a:rPr lang="fr-FR" sz="2800" b="0" i="0" u="none" strike="noStrike" baseline="0" dirty="0" smtClean="0">
                <a:latin typeface="Times New Roman" pitchFamily="18" charset="0"/>
                <a:cs typeface="Times New Roman" pitchFamily="18" charset="0"/>
              </a:rPr>
              <a:t>• Désir d’accomplissement</a:t>
            </a:r>
            <a:r>
              <a:rPr lang="fr-FR" sz="2800" b="0" i="0" u="none" strike="noStrike" dirty="0" smtClean="0">
                <a:latin typeface="Times New Roman" pitchFamily="18" charset="0"/>
                <a:cs typeface="Times New Roman" pitchFamily="18" charset="0"/>
              </a:rPr>
              <a:t> </a:t>
            </a:r>
            <a:r>
              <a:rPr lang="fr-FR" sz="2800" b="0" i="0" u="none" strike="noStrike" baseline="0" dirty="0" smtClean="0">
                <a:latin typeface="Times New Roman" pitchFamily="18" charset="0"/>
                <a:cs typeface="Times New Roman" pitchFamily="18" charset="0"/>
              </a:rPr>
              <a:t>• Recherche du pouvoir</a:t>
            </a:r>
          </a:p>
          <a:p>
            <a:pPr marL="0" indent="0">
              <a:buNone/>
            </a:pPr>
            <a:r>
              <a:rPr lang="fr-FR" sz="2800" b="0" i="0" u="none" strike="noStrike" baseline="0" dirty="0" smtClean="0">
                <a:latin typeface="Times New Roman" pitchFamily="18" charset="0"/>
                <a:cs typeface="Times New Roman" pitchFamily="18" charset="0"/>
              </a:rPr>
              <a:t>• L’autonomie</a:t>
            </a:r>
          </a:p>
          <a:p>
            <a:pPr marL="0" indent="0">
              <a:buNone/>
            </a:pPr>
            <a:r>
              <a:rPr lang="fr-FR" sz="2800" b="0" i="0" u="none" strike="noStrike" baseline="0" dirty="0" smtClean="0">
                <a:latin typeface="Times New Roman" pitchFamily="18" charset="0"/>
                <a:cs typeface="Times New Roman" pitchFamily="18" charset="0"/>
              </a:rPr>
              <a:t>• La confiance en soi</a:t>
            </a:r>
          </a:p>
          <a:p>
            <a:pPr marL="0" indent="0">
              <a:buNone/>
            </a:pPr>
            <a:r>
              <a:rPr lang="fr-FR" sz="2800" b="0" i="0" u="none" strike="noStrike" baseline="0" dirty="0" smtClean="0">
                <a:latin typeface="Times New Roman" pitchFamily="18" charset="0"/>
                <a:cs typeface="Times New Roman" pitchFamily="18" charset="0"/>
              </a:rPr>
              <a:t>• Haut niveau d’énergie et de dynamisme</a:t>
            </a:r>
          </a:p>
          <a:p>
            <a:pPr marL="0" indent="0">
              <a:buNone/>
            </a:pPr>
            <a:r>
              <a:rPr lang="fr-FR" sz="2800" b="0" i="0" u="none" strike="noStrike" baseline="0" dirty="0" smtClean="0">
                <a:latin typeface="Times New Roman" pitchFamily="18" charset="0"/>
                <a:cs typeface="Times New Roman" pitchFamily="18" charset="0"/>
              </a:rPr>
              <a:t>• Persévérance malgré les obstacles</a:t>
            </a:r>
          </a:p>
          <a:p>
            <a:pPr marL="0" indent="0">
              <a:buNone/>
            </a:pPr>
            <a:r>
              <a:rPr lang="fr-FR" sz="2800" b="0" i="0" u="none" strike="noStrike" baseline="0" dirty="0" smtClean="0">
                <a:latin typeface="Times New Roman" pitchFamily="18" charset="0"/>
                <a:cs typeface="Times New Roman" pitchFamily="18" charset="0"/>
              </a:rPr>
              <a:t>• Capable de faire face à la concurrence</a:t>
            </a:r>
          </a:p>
          <a:p>
            <a:pPr marL="0" indent="0">
              <a:buNone/>
            </a:pPr>
            <a:r>
              <a:rPr lang="fr-FR" sz="2800" b="0" i="0" u="none" strike="noStrike" baseline="0" dirty="0" smtClean="0">
                <a:latin typeface="Times New Roman" pitchFamily="18" charset="0"/>
                <a:cs typeface="Times New Roman" pitchFamily="18" charset="0"/>
              </a:rPr>
              <a:t>• Personne orientée vers l’action</a:t>
            </a:r>
          </a:p>
          <a:p>
            <a:pPr marL="0" indent="0">
              <a:buNone/>
            </a:pPr>
            <a:r>
              <a:rPr lang="fr-FR" sz="2800" b="0" i="0" u="none" strike="noStrike" baseline="0" dirty="0" smtClean="0">
                <a:latin typeface="Times New Roman" pitchFamily="18" charset="0"/>
                <a:cs typeface="Times New Roman" pitchFamily="18" charset="0"/>
              </a:rPr>
              <a:t>• Innovateur</a:t>
            </a:r>
          </a:p>
          <a:p>
            <a:pPr marL="0" indent="0">
              <a:buNone/>
            </a:pPr>
            <a:r>
              <a:rPr lang="fr-FR" sz="2800" b="0" i="0" u="none" strike="noStrike" baseline="0" dirty="0" smtClean="0">
                <a:latin typeface="Times New Roman" pitchFamily="18" charset="0"/>
                <a:cs typeface="Times New Roman" pitchFamily="18" charset="0"/>
              </a:rPr>
              <a:t>• Capacité de concevoir des projets, de conceptualiser et de se projeter dans</a:t>
            </a:r>
            <a:r>
              <a:rPr lang="fr-FR" sz="2800" b="0" i="0" u="none" strike="noStrike" dirty="0" smtClean="0">
                <a:latin typeface="Times New Roman" pitchFamily="18" charset="0"/>
                <a:cs typeface="Times New Roman" pitchFamily="18" charset="0"/>
              </a:rPr>
              <a:t> </a:t>
            </a:r>
            <a:r>
              <a:rPr lang="fr-FR" sz="2800" b="0" i="0" u="none" strike="noStrike" baseline="0" dirty="0" smtClean="0">
                <a:latin typeface="Times New Roman" pitchFamily="18" charset="0"/>
                <a:cs typeface="Times New Roman" pitchFamily="18" charset="0"/>
              </a:rPr>
              <a:t>l’avenir</a:t>
            </a:r>
            <a:endParaRPr lang="fr-FR" sz="2800" dirty="0">
              <a:latin typeface="Times New Roman" pitchFamily="18" charset="0"/>
              <a:cs typeface="Times New Roman" pitchFamily="18" charset="0"/>
            </a:endParaRPr>
          </a:p>
        </p:txBody>
      </p:sp>
    </p:spTree>
    <p:extLst>
      <p:ext uri="{BB962C8B-B14F-4D97-AF65-F5344CB8AC3E}">
        <p14:creationId xmlns:p14="http://schemas.microsoft.com/office/powerpoint/2010/main" val="73662594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88640"/>
            <a:ext cx="8435280" cy="5937523"/>
          </a:xfrm>
        </p:spPr>
        <p:txBody>
          <a:bodyPr/>
          <a:lstStyle/>
          <a:p>
            <a:pPr marL="0" indent="0" algn="just">
              <a:buNone/>
            </a:pPr>
            <a:r>
              <a:rPr lang="fr-FR" dirty="0">
                <a:latin typeface="Times New Roman" pitchFamily="18" charset="0"/>
                <a:cs typeface="Times New Roman" pitchFamily="18" charset="0"/>
              </a:rPr>
              <a:t>Le plan de financement est un tableau qui fait ressortir :</a:t>
            </a:r>
          </a:p>
          <a:p>
            <a:pPr marL="0" indent="0" algn="just">
              <a:buNone/>
            </a:pPr>
            <a:r>
              <a:rPr lang="fr-FR" dirty="0">
                <a:latin typeface="Times New Roman" pitchFamily="18" charset="0"/>
                <a:cs typeface="Times New Roman" pitchFamily="18" charset="0"/>
              </a:rPr>
              <a:t>- les besoins de l’entreprise pour son démarrage et son financement ;</a:t>
            </a:r>
          </a:p>
          <a:p>
            <a:pPr marL="0" indent="0" algn="just">
              <a:buNone/>
            </a:pPr>
            <a:r>
              <a:rPr lang="fr-FR" dirty="0">
                <a:latin typeface="Times New Roman" pitchFamily="18" charset="0"/>
                <a:cs typeface="Times New Roman" pitchFamily="18" charset="0"/>
              </a:rPr>
              <a:t>- les ressources de cette entreprise qui sont les moyens financiers nécessaires </a:t>
            </a:r>
            <a:r>
              <a:rPr lang="fr-FR" dirty="0" smtClean="0">
                <a:latin typeface="Times New Roman" pitchFamily="18" charset="0"/>
                <a:cs typeface="Times New Roman" pitchFamily="18" charset="0"/>
              </a:rPr>
              <a:t>pour financer </a:t>
            </a:r>
            <a:r>
              <a:rPr lang="fr-FR" dirty="0">
                <a:latin typeface="Times New Roman" pitchFamily="18" charset="0"/>
                <a:cs typeface="Times New Roman" pitchFamily="18" charset="0"/>
              </a:rPr>
              <a:t>ses besoins comme le capital, les apports des associés et le </a:t>
            </a:r>
            <a:r>
              <a:rPr lang="fr-FR" dirty="0" smtClean="0">
                <a:latin typeface="Times New Roman" pitchFamily="18" charset="0"/>
                <a:cs typeface="Times New Roman" pitchFamily="18" charset="0"/>
              </a:rPr>
              <a:t>concours bancaire</a:t>
            </a:r>
            <a:r>
              <a:rPr lang="fr-FR" dirty="0">
                <a:latin typeface="Times New Roman" pitchFamily="18" charset="0"/>
                <a:cs typeface="Times New Roman" pitchFamily="18" charset="0"/>
              </a:rPr>
              <a:t>.</a:t>
            </a:r>
          </a:p>
        </p:txBody>
      </p:sp>
    </p:spTree>
    <p:extLst>
      <p:ext uri="{BB962C8B-B14F-4D97-AF65-F5344CB8AC3E}">
        <p14:creationId xmlns:p14="http://schemas.microsoft.com/office/powerpoint/2010/main" val="196577327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b="1" dirty="0" smtClean="0">
                <a:latin typeface="Times New Roman" pitchFamily="18" charset="0"/>
                <a:cs typeface="Times New Roman" pitchFamily="18" charset="0"/>
              </a:rPr>
              <a:t>5- L’étude </a:t>
            </a:r>
            <a:r>
              <a:rPr lang="fr-FR" sz="3200" b="1" dirty="0">
                <a:latin typeface="Times New Roman" pitchFamily="18" charset="0"/>
                <a:cs typeface="Times New Roman" pitchFamily="18" charset="0"/>
              </a:rPr>
              <a:t>juridique</a:t>
            </a:r>
          </a:p>
        </p:txBody>
      </p:sp>
      <p:sp>
        <p:nvSpPr>
          <p:cNvPr id="3" name="Espace réservé du contenu 2"/>
          <p:cNvSpPr>
            <a:spLocks noGrp="1"/>
          </p:cNvSpPr>
          <p:nvPr>
            <p:ph idx="1"/>
          </p:nvPr>
        </p:nvSpPr>
        <p:spPr>
          <a:xfrm>
            <a:off x="457200" y="1600200"/>
            <a:ext cx="8435280" cy="4525963"/>
          </a:xfrm>
        </p:spPr>
        <p:txBody>
          <a:bodyPr/>
          <a:lstStyle/>
          <a:p>
            <a:pPr marL="0" indent="0">
              <a:buNone/>
            </a:pPr>
            <a:r>
              <a:rPr lang="fr-FR" dirty="0">
                <a:latin typeface="Times New Roman" pitchFamily="18" charset="0"/>
                <a:cs typeface="Times New Roman" pitchFamily="18" charset="0"/>
              </a:rPr>
              <a:t>Pour créer son entreprise, le créateur a le choix entre la forme individuelle ou la </a:t>
            </a:r>
            <a:r>
              <a:rPr lang="fr-FR" dirty="0" smtClean="0">
                <a:latin typeface="Times New Roman" pitchFamily="18" charset="0"/>
                <a:cs typeface="Times New Roman" pitchFamily="18" charset="0"/>
              </a:rPr>
              <a:t>forme sociétaire.</a:t>
            </a:r>
            <a:r>
              <a:rPr lang="ar-DZ"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dans cette </a:t>
            </a:r>
            <a:r>
              <a:rPr lang="fr-FR" dirty="0">
                <a:latin typeface="Times New Roman" pitchFamily="18" charset="0"/>
                <a:cs typeface="Times New Roman" pitchFamily="18" charset="0"/>
              </a:rPr>
              <a:t>dernière, on distingue les sociétés de personnes et les sociétés </a:t>
            </a:r>
            <a:r>
              <a:rPr lang="fr-FR" dirty="0" smtClean="0">
                <a:latin typeface="Times New Roman" pitchFamily="18" charset="0"/>
                <a:cs typeface="Times New Roman" pitchFamily="18" charset="0"/>
              </a:rPr>
              <a:t>de capitaux.</a:t>
            </a:r>
            <a:endParaRPr lang="fr-FR" dirty="0">
              <a:latin typeface="Times New Roman" pitchFamily="18" charset="0"/>
              <a:cs typeface="Times New Roman" pitchFamily="18" charset="0"/>
            </a:endParaRPr>
          </a:p>
        </p:txBody>
      </p:sp>
    </p:spTree>
    <p:extLst>
      <p:ext uri="{BB962C8B-B14F-4D97-AF65-F5344CB8AC3E}">
        <p14:creationId xmlns:p14="http://schemas.microsoft.com/office/powerpoint/2010/main" val="76904901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435280" cy="5649491"/>
          </a:xfrm>
        </p:spPr>
        <p:txBody>
          <a:bodyPr>
            <a:normAutofit/>
          </a:bodyPr>
          <a:lstStyle/>
          <a:p>
            <a:pPr marL="0" indent="0" algn="just">
              <a:buNone/>
            </a:pPr>
            <a:r>
              <a:rPr lang="fr-FR" sz="2800" b="1" dirty="0" smtClean="0">
                <a:latin typeface="Times New Roman" pitchFamily="18" charset="0"/>
                <a:cs typeface="Times New Roman" pitchFamily="18" charset="0"/>
              </a:rPr>
              <a:t>5-1- L</a:t>
            </a:r>
            <a:r>
              <a:rPr lang="fr-FR" sz="2800" b="1" dirty="0">
                <a:latin typeface="Times New Roman" pitchFamily="18" charset="0"/>
                <a:cs typeface="Times New Roman" pitchFamily="18" charset="0"/>
              </a:rPr>
              <a:t>' entreprise individuelle (personne physique</a:t>
            </a:r>
            <a:r>
              <a:rPr lang="fr-FR" sz="2800" b="1" dirty="0" smtClean="0">
                <a:latin typeface="Times New Roman" pitchFamily="18" charset="0"/>
                <a:cs typeface="Times New Roman" pitchFamily="18" charset="0"/>
              </a:rPr>
              <a:t>):</a:t>
            </a:r>
            <a:endParaRPr lang="fr-FR" sz="2800" b="1" dirty="0">
              <a:latin typeface="Times New Roman" pitchFamily="18" charset="0"/>
              <a:cs typeface="Times New Roman" pitchFamily="18" charset="0"/>
            </a:endParaRPr>
          </a:p>
          <a:p>
            <a:pPr marL="0" indent="0" algn="just">
              <a:buNone/>
            </a:pPr>
            <a:r>
              <a:rPr lang="fr-FR" sz="2800" dirty="0">
                <a:latin typeface="Times New Roman" pitchFamily="18" charset="0"/>
                <a:cs typeface="Times New Roman" pitchFamily="18" charset="0"/>
              </a:rPr>
              <a:t>En choisissant cette forme d'entreprise, sachez que</a:t>
            </a:r>
            <a:r>
              <a:rPr lang="fr-FR" sz="2800" dirty="0" smtClean="0">
                <a:latin typeface="Times New Roman" pitchFamily="18" charset="0"/>
                <a:cs typeface="Times New Roman" pitchFamily="18" charset="0"/>
              </a:rPr>
              <a:t>:</a:t>
            </a:r>
            <a:endParaRPr lang="fr-FR" sz="2800" dirty="0">
              <a:latin typeface="Times New Roman" pitchFamily="18" charset="0"/>
              <a:cs typeface="Times New Roman" pitchFamily="18" charset="0"/>
            </a:endParaRPr>
          </a:p>
          <a:p>
            <a:pPr marL="0" indent="0" algn="just">
              <a:buNone/>
            </a:pPr>
            <a:r>
              <a:rPr lang="fr-FR" sz="2800" dirty="0">
                <a:latin typeface="Times New Roman" pitchFamily="18" charset="0"/>
                <a:cs typeface="Times New Roman" pitchFamily="18" charset="0"/>
              </a:rPr>
              <a:t>- Elle est destinée en général pour les entreprises de taille modeste;</a:t>
            </a:r>
          </a:p>
          <a:p>
            <a:pPr marL="0" indent="0" algn="just">
              <a:buNone/>
            </a:pPr>
            <a:r>
              <a:rPr lang="fr-FR" sz="2800" dirty="0">
                <a:latin typeface="Times New Roman" pitchFamily="18" charset="0"/>
                <a:cs typeface="Times New Roman" pitchFamily="18" charset="0"/>
              </a:rPr>
              <a:t>- </a:t>
            </a:r>
            <a:r>
              <a:rPr lang="fr-FR" sz="2800" dirty="0" smtClean="0">
                <a:latin typeface="Times New Roman" pitchFamily="18" charset="0"/>
                <a:cs typeface="Times New Roman" pitchFamily="18" charset="0"/>
              </a:rPr>
              <a:t>Sa création </a:t>
            </a:r>
            <a:r>
              <a:rPr lang="fr-FR" sz="2800" dirty="0">
                <a:latin typeface="Times New Roman" pitchFamily="18" charset="0"/>
                <a:cs typeface="Times New Roman" pitchFamily="18" charset="0"/>
              </a:rPr>
              <a:t>est simple;</a:t>
            </a:r>
          </a:p>
          <a:p>
            <a:pPr marL="0" indent="0" algn="just">
              <a:buNone/>
            </a:pPr>
            <a:r>
              <a:rPr lang="fr-FR" sz="2800" dirty="0">
                <a:latin typeface="Times New Roman" pitchFamily="18" charset="0"/>
                <a:cs typeface="Times New Roman" pitchFamily="18" charset="0"/>
              </a:rPr>
              <a:t>- L'accomplissement des formalités d'inscription au registre du commerce est rapide</a:t>
            </a:r>
            <a:r>
              <a:rPr lang="fr-FR" sz="2800" dirty="0" smtClean="0">
                <a:latin typeface="Times New Roman" pitchFamily="18" charset="0"/>
                <a:cs typeface="Times New Roman" pitchFamily="18" charset="0"/>
              </a:rPr>
              <a:t>;</a:t>
            </a:r>
            <a:endParaRPr lang="fr-FR" sz="2800" dirty="0">
              <a:latin typeface="Times New Roman" pitchFamily="18" charset="0"/>
              <a:cs typeface="Times New Roman" pitchFamily="18" charset="0"/>
            </a:endParaRPr>
          </a:p>
          <a:p>
            <a:pPr marL="0" indent="0" algn="just">
              <a:buNone/>
            </a:pPr>
            <a:r>
              <a:rPr lang="fr-FR" sz="2800" dirty="0">
                <a:latin typeface="Times New Roman" pitchFamily="18" charset="0"/>
                <a:cs typeface="Times New Roman" pitchFamily="18" charset="0"/>
              </a:rPr>
              <a:t>A cause de la confusion entre votre patrimoine et celui de l'entreprise, l'acquittement des dettes de l'entreprise peut s'étendre à vos biens personnels;</a:t>
            </a:r>
          </a:p>
          <a:p>
            <a:pPr marL="0" indent="0" algn="just">
              <a:buNone/>
            </a:pPr>
            <a:endParaRPr lang="fr-FR" sz="2800" dirty="0">
              <a:latin typeface="Times New Roman" pitchFamily="18" charset="0"/>
              <a:cs typeface="Times New Roman" pitchFamily="18" charset="0"/>
            </a:endParaRPr>
          </a:p>
        </p:txBody>
      </p:sp>
    </p:spTree>
    <p:extLst>
      <p:ext uri="{BB962C8B-B14F-4D97-AF65-F5344CB8AC3E}">
        <p14:creationId xmlns:p14="http://schemas.microsoft.com/office/powerpoint/2010/main" val="215785663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579296" cy="6048672"/>
          </a:xfrm>
        </p:spPr>
        <p:txBody>
          <a:bodyPr>
            <a:normAutofit fontScale="85000" lnSpcReduction="20000"/>
          </a:bodyPr>
          <a:lstStyle/>
          <a:p>
            <a:pPr marL="0" indent="0" algn="just">
              <a:buNone/>
            </a:pPr>
            <a:r>
              <a:rPr lang="fr-FR" dirty="0" smtClean="0">
                <a:latin typeface="Times New Roman" pitchFamily="18" charset="0"/>
                <a:cs typeface="Times New Roman" pitchFamily="18" charset="0"/>
              </a:rPr>
              <a:t>5-2- </a:t>
            </a:r>
            <a:r>
              <a:rPr lang="fr-FR" sz="3800" b="1" dirty="0" smtClean="0">
                <a:latin typeface="Times New Roman" pitchFamily="18" charset="0"/>
                <a:cs typeface="Times New Roman" pitchFamily="18" charset="0"/>
              </a:rPr>
              <a:t>Les sociétés:</a:t>
            </a:r>
          </a:p>
          <a:p>
            <a:pPr marL="0" lvl="0" indent="0" algn="just" fontAlgn="base">
              <a:lnSpc>
                <a:spcPct val="115000"/>
              </a:lnSpc>
              <a:buSzPts val="1200"/>
              <a:buNone/>
            </a:pPr>
            <a:r>
              <a:rPr lang="fr-FR" b="1" dirty="0" smtClean="0">
                <a:solidFill>
                  <a:srgbClr val="555555"/>
                </a:solidFill>
                <a:latin typeface="Times New Roman" pitchFamily="18" charset="0"/>
                <a:ea typeface="Times New Roman"/>
                <a:cs typeface="Times New Roman" pitchFamily="18" charset="0"/>
              </a:rPr>
              <a:t>5-2-1- les </a:t>
            </a:r>
            <a:r>
              <a:rPr lang="fr-FR" b="1" dirty="0">
                <a:solidFill>
                  <a:srgbClr val="555555"/>
                </a:solidFill>
                <a:latin typeface="Times New Roman" pitchFamily="18" charset="0"/>
                <a:ea typeface="Times New Roman"/>
                <a:cs typeface="Times New Roman" pitchFamily="18" charset="0"/>
              </a:rPr>
              <a:t>sociétés de personnes: </a:t>
            </a:r>
            <a:endParaRPr lang="fr-FR" dirty="0">
              <a:latin typeface="Times New Roman" pitchFamily="18" charset="0"/>
              <a:ea typeface="Times New Roman"/>
              <a:cs typeface="Times New Roman" pitchFamily="18" charset="0"/>
            </a:endParaRPr>
          </a:p>
          <a:p>
            <a:pPr marL="0" indent="0" algn="just" fontAlgn="base">
              <a:lnSpc>
                <a:spcPct val="115000"/>
              </a:lnSpc>
              <a:buNone/>
            </a:pPr>
            <a:r>
              <a:rPr lang="fr-FR" dirty="0">
                <a:solidFill>
                  <a:srgbClr val="555555"/>
                </a:solidFill>
                <a:latin typeface="Times New Roman" pitchFamily="18" charset="0"/>
                <a:ea typeface="Times New Roman"/>
                <a:cs typeface="Times New Roman" pitchFamily="18" charset="0"/>
              </a:rPr>
              <a:t>Elles comprennent:</a:t>
            </a:r>
            <a:endParaRPr lang="fr-FR" dirty="0">
              <a:latin typeface="Times New Roman" pitchFamily="18" charset="0"/>
              <a:ea typeface="Times New Roman"/>
              <a:cs typeface="Times New Roman" pitchFamily="18" charset="0"/>
            </a:endParaRPr>
          </a:p>
          <a:p>
            <a:pPr lvl="0" algn="just" fontAlgn="base">
              <a:lnSpc>
                <a:spcPct val="115000"/>
              </a:lnSpc>
              <a:buFont typeface="+mj-lt"/>
              <a:buAutoNum type="alphaUcPeriod"/>
            </a:pPr>
            <a:r>
              <a:rPr lang="fr-FR" b="1" i="1" dirty="0" smtClean="0">
                <a:solidFill>
                  <a:srgbClr val="555555"/>
                </a:solidFill>
                <a:latin typeface="Times New Roman" pitchFamily="18" charset="0"/>
                <a:ea typeface="Times New Roman"/>
                <a:cs typeface="Times New Roman" pitchFamily="18" charset="0"/>
              </a:rPr>
              <a:t> les </a:t>
            </a:r>
            <a:r>
              <a:rPr lang="fr-FR" b="1" i="1" dirty="0">
                <a:solidFill>
                  <a:srgbClr val="555555"/>
                </a:solidFill>
                <a:latin typeface="Times New Roman" pitchFamily="18" charset="0"/>
                <a:ea typeface="Times New Roman"/>
                <a:cs typeface="Times New Roman" pitchFamily="18" charset="0"/>
              </a:rPr>
              <a:t>sociétés en nom collectif (SNC):</a:t>
            </a:r>
            <a:endParaRPr lang="fr-FR" dirty="0">
              <a:latin typeface="Times New Roman" pitchFamily="18" charset="0"/>
              <a:ea typeface="Times New Roman"/>
              <a:cs typeface="Times New Roman" pitchFamily="18" charset="0"/>
            </a:endParaRPr>
          </a:p>
          <a:p>
            <a:pPr marL="0" indent="0" algn="just" fontAlgn="base">
              <a:lnSpc>
                <a:spcPct val="115000"/>
              </a:lnSpc>
              <a:spcAft>
                <a:spcPts val="0"/>
              </a:spcAft>
              <a:buNone/>
            </a:pPr>
            <a:r>
              <a:rPr lang="fr-FR" dirty="0">
                <a:solidFill>
                  <a:srgbClr val="555555"/>
                </a:solidFill>
                <a:latin typeface="Times New Roman" pitchFamily="18" charset="0"/>
                <a:ea typeface="Times New Roman"/>
                <a:cs typeface="Times New Roman" pitchFamily="18" charset="0"/>
              </a:rPr>
              <a:t>Dans ce type de sociétés, les associés ont tous la qualité de commerçant et répondent indéfiniment et solidairement des dettes sociales.</a:t>
            </a:r>
            <a:endParaRPr lang="fr-FR" dirty="0">
              <a:latin typeface="Times New Roman" pitchFamily="18" charset="0"/>
              <a:ea typeface="Times New Roman"/>
              <a:cs typeface="Times New Roman" pitchFamily="18" charset="0"/>
            </a:endParaRPr>
          </a:p>
          <a:p>
            <a:pPr marL="0" indent="0" algn="just" fontAlgn="base">
              <a:lnSpc>
                <a:spcPct val="115000"/>
              </a:lnSpc>
              <a:buNone/>
            </a:pPr>
            <a:r>
              <a:rPr lang="fr-FR" dirty="0">
                <a:solidFill>
                  <a:srgbClr val="555555"/>
                </a:solidFill>
                <a:latin typeface="Times New Roman" pitchFamily="18" charset="0"/>
                <a:ea typeface="Times New Roman"/>
                <a:cs typeface="Times New Roman" pitchFamily="18" charset="0"/>
              </a:rPr>
              <a:t>L’avantage de cette forme juridique présente </a:t>
            </a:r>
            <a:r>
              <a:rPr lang="fr-FR" dirty="0" smtClean="0">
                <a:solidFill>
                  <a:srgbClr val="555555"/>
                </a:solidFill>
                <a:latin typeface="Times New Roman" pitchFamily="18" charset="0"/>
                <a:ea typeface="Times New Roman"/>
                <a:cs typeface="Times New Roman" pitchFamily="18" charset="0"/>
              </a:rPr>
              <a:t>une organisation </a:t>
            </a:r>
            <a:r>
              <a:rPr lang="fr-FR" dirty="0">
                <a:solidFill>
                  <a:srgbClr val="555555"/>
                </a:solidFill>
                <a:latin typeface="Times New Roman" pitchFamily="18" charset="0"/>
                <a:ea typeface="Times New Roman"/>
                <a:cs typeface="Times New Roman" pitchFamily="18" charset="0"/>
              </a:rPr>
              <a:t>statutaire souple et il n’est pas exigé un capital minimum obligatoire.</a:t>
            </a:r>
            <a:endParaRPr lang="fr-FR" dirty="0">
              <a:latin typeface="Times New Roman" pitchFamily="18" charset="0"/>
              <a:ea typeface="Times New Roman"/>
              <a:cs typeface="Times New Roman" pitchFamily="18" charset="0"/>
            </a:endParaRPr>
          </a:p>
          <a:p>
            <a:pPr marL="0" indent="0" algn="just" fontAlgn="base">
              <a:lnSpc>
                <a:spcPct val="115000"/>
              </a:lnSpc>
              <a:buNone/>
            </a:pPr>
            <a:r>
              <a:rPr lang="fr-FR" dirty="0">
                <a:solidFill>
                  <a:srgbClr val="555555"/>
                </a:solidFill>
                <a:latin typeface="Times New Roman" pitchFamily="18" charset="0"/>
                <a:ea typeface="Times New Roman"/>
                <a:cs typeface="Times New Roman" pitchFamily="18" charset="0"/>
              </a:rPr>
              <a:t>Les PME peuvent adopter cette forme sociale lorsqu’elles disposent de faibles capitaux notamment pour les projets innovants peu consommateurs de fonds propres.</a:t>
            </a:r>
            <a:endParaRPr lang="fr-FR" dirty="0">
              <a:latin typeface="Times New Roman" pitchFamily="18" charset="0"/>
              <a:ea typeface="Times New Roman"/>
              <a:cs typeface="Times New Roman" pitchFamily="18" charset="0"/>
            </a:endParaRPr>
          </a:p>
          <a:p>
            <a:pPr marL="0" indent="0" algn="just">
              <a:buNone/>
            </a:pPr>
            <a:endParaRPr lang="fr-FR" dirty="0" smtClean="0">
              <a:latin typeface="Times New Roman" pitchFamily="18" charset="0"/>
              <a:cs typeface="Times New Roman" pitchFamily="18" charset="0"/>
            </a:endParaRPr>
          </a:p>
          <a:p>
            <a:pPr marL="0" indent="0" algn="just">
              <a:buNone/>
            </a:pPr>
            <a:endParaRPr lang="fr-FR" dirty="0">
              <a:latin typeface="Times New Roman" pitchFamily="18" charset="0"/>
              <a:cs typeface="Times New Roman" pitchFamily="18" charset="0"/>
            </a:endParaRPr>
          </a:p>
        </p:txBody>
      </p:sp>
    </p:spTree>
    <p:extLst>
      <p:ext uri="{BB962C8B-B14F-4D97-AF65-F5344CB8AC3E}">
        <p14:creationId xmlns:p14="http://schemas.microsoft.com/office/powerpoint/2010/main" val="428785433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8435280" cy="5721499"/>
          </a:xfrm>
        </p:spPr>
        <p:txBody>
          <a:bodyPr>
            <a:normAutofit fontScale="85000" lnSpcReduction="20000"/>
          </a:bodyPr>
          <a:lstStyle/>
          <a:p>
            <a:pPr marL="0" lvl="0" indent="0" algn="just" fontAlgn="base">
              <a:lnSpc>
                <a:spcPct val="115000"/>
              </a:lnSpc>
              <a:buNone/>
            </a:pPr>
            <a:r>
              <a:rPr lang="fr-FR" b="1" i="1" dirty="0" smtClean="0">
                <a:solidFill>
                  <a:srgbClr val="555555"/>
                </a:solidFill>
                <a:latin typeface="Times New Roman"/>
                <a:ea typeface="Times New Roman"/>
                <a:cs typeface="Times New Roman"/>
              </a:rPr>
              <a:t>B- Les </a:t>
            </a:r>
            <a:r>
              <a:rPr lang="fr-FR" b="1" i="1" dirty="0">
                <a:solidFill>
                  <a:srgbClr val="555555"/>
                </a:solidFill>
                <a:latin typeface="Times New Roman"/>
                <a:ea typeface="Times New Roman"/>
                <a:cs typeface="Times New Roman"/>
              </a:rPr>
              <a:t>sociétés en commandite simple :</a:t>
            </a:r>
            <a:endParaRPr lang="fr-FR" dirty="0">
              <a:latin typeface="Times New Roman"/>
              <a:ea typeface="Times New Roman"/>
            </a:endParaRPr>
          </a:p>
          <a:p>
            <a:pPr marL="0" indent="0" algn="just" fontAlgn="base">
              <a:lnSpc>
                <a:spcPct val="115000"/>
              </a:lnSpc>
              <a:buNone/>
            </a:pPr>
            <a:r>
              <a:rPr lang="fr-FR" dirty="0">
                <a:solidFill>
                  <a:srgbClr val="555555"/>
                </a:solidFill>
                <a:latin typeface="Times New Roman"/>
                <a:ea typeface="Times New Roman"/>
                <a:cs typeface="Times New Roman"/>
              </a:rPr>
              <a:t>Elles se caractérisent par la présence de deux groupes d’associés:</a:t>
            </a:r>
            <a:endParaRPr lang="fr-FR" dirty="0">
              <a:latin typeface="Times New Roman"/>
              <a:ea typeface="Times New Roman"/>
            </a:endParaRPr>
          </a:p>
          <a:p>
            <a:pPr marL="0" indent="0" algn="just" fontAlgn="base">
              <a:lnSpc>
                <a:spcPct val="115000"/>
              </a:lnSpc>
              <a:buNone/>
            </a:pPr>
            <a:r>
              <a:rPr lang="fr-FR" dirty="0">
                <a:solidFill>
                  <a:srgbClr val="555555"/>
                </a:solidFill>
                <a:latin typeface="Times New Roman"/>
                <a:ea typeface="Times New Roman"/>
                <a:cs typeface="Times New Roman"/>
              </a:rPr>
              <a:t>* Les commandités qui ont la qualité de commerçant et sont solidairement responsables des dettes sociales.</a:t>
            </a:r>
            <a:endParaRPr lang="fr-FR" dirty="0">
              <a:latin typeface="Times New Roman"/>
              <a:ea typeface="Times New Roman"/>
            </a:endParaRPr>
          </a:p>
          <a:p>
            <a:pPr marL="0" indent="0" algn="just" fontAlgn="base">
              <a:lnSpc>
                <a:spcPct val="115000"/>
              </a:lnSpc>
              <a:buNone/>
            </a:pPr>
            <a:r>
              <a:rPr lang="fr-FR" dirty="0" smtClean="0">
                <a:solidFill>
                  <a:srgbClr val="555555"/>
                </a:solidFill>
                <a:latin typeface="Times New Roman"/>
                <a:ea typeface="Times New Roman"/>
                <a:cs typeface="Times New Roman"/>
              </a:rPr>
              <a:t>*</a:t>
            </a:r>
            <a:r>
              <a:rPr lang="ar-DZ" dirty="0" smtClean="0">
                <a:solidFill>
                  <a:srgbClr val="555555"/>
                </a:solidFill>
                <a:latin typeface="Times New Roman"/>
                <a:ea typeface="Times New Roman"/>
                <a:cs typeface="Times New Roman"/>
              </a:rPr>
              <a:t> </a:t>
            </a:r>
            <a:r>
              <a:rPr lang="fr-FR" dirty="0" smtClean="0">
                <a:solidFill>
                  <a:srgbClr val="555555"/>
                </a:solidFill>
                <a:latin typeface="Times New Roman"/>
                <a:ea typeface="Times New Roman"/>
                <a:cs typeface="Times New Roman"/>
              </a:rPr>
              <a:t>Les </a:t>
            </a:r>
            <a:r>
              <a:rPr lang="fr-FR" dirty="0">
                <a:solidFill>
                  <a:srgbClr val="555555"/>
                </a:solidFill>
                <a:latin typeface="Times New Roman"/>
                <a:ea typeface="Times New Roman"/>
                <a:cs typeface="Times New Roman"/>
              </a:rPr>
              <a:t>commanditaires qui sont des associés qui ne répondent des dettes sociales qu’à concurrence de leurs apports.</a:t>
            </a:r>
            <a:endParaRPr lang="fr-FR" dirty="0">
              <a:latin typeface="Times New Roman"/>
              <a:ea typeface="Times New Roman"/>
            </a:endParaRPr>
          </a:p>
          <a:p>
            <a:pPr marL="0" indent="0" algn="just" fontAlgn="base">
              <a:lnSpc>
                <a:spcPct val="115000"/>
              </a:lnSpc>
              <a:buNone/>
            </a:pPr>
            <a:r>
              <a:rPr lang="fr-FR" dirty="0">
                <a:solidFill>
                  <a:srgbClr val="555555"/>
                </a:solidFill>
                <a:latin typeface="Times New Roman"/>
                <a:ea typeface="Times New Roman"/>
                <a:cs typeface="Times New Roman"/>
              </a:rPr>
              <a:t>Cette forme sociale favorise le développement d’une société familiale par apport de capitaux nouveaux sans que pour autant que les initiateurs du projet en perdant la maîtrise. Le </a:t>
            </a:r>
            <a:r>
              <a:rPr lang="fr-FR" dirty="0" err="1">
                <a:solidFill>
                  <a:srgbClr val="555555"/>
                </a:solidFill>
                <a:latin typeface="Times New Roman"/>
                <a:ea typeface="Times New Roman"/>
                <a:cs typeface="Times New Roman"/>
              </a:rPr>
              <a:t>SCS</a:t>
            </a:r>
            <a:r>
              <a:rPr lang="fr-FR" dirty="0">
                <a:solidFill>
                  <a:srgbClr val="555555"/>
                </a:solidFill>
                <a:latin typeface="Times New Roman"/>
                <a:ea typeface="Times New Roman"/>
                <a:cs typeface="Times New Roman"/>
              </a:rPr>
              <a:t> est la solution pour une ouverture en douceur du capital.</a:t>
            </a:r>
            <a:endParaRPr lang="fr-FR" dirty="0">
              <a:latin typeface="Times New Roman"/>
              <a:ea typeface="Times New Roman"/>
            </a:endParaRPr>
          </a:p>
          <a:p>
            <a:pPr marL="0" indent="0" algn="just">
              <a:buNone/>
            </a:pPr>
            <a:endParaRPr lang="fr-FR" dirty="0">
              <a:latin typeface="Times New Roman" pitchFamily="18" charset="0"/>
              <a:cs typeface="Times New Roman" pitchFamily="18" charset="0"/>
            </a:endParaRPr>
          </a:p>
        </p:txBody>
      </p:sp>
    </p:spTree>
    <p:extLst>
      <p:ext uri="{BB962C8B-B14F-4D97-AF65-F5344CB8AC3E}">
        <p14:creationId xmlns:p14="http://schemas.microsoft.com/office/powerpoint/2010/main" val="372632821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116632"/>
            <a:ext cx="8712968" cy="6552728"/>
          </a:xfrm>
        </p:spPr>
        <p:txBody>
          <a:bodyPr>
            <a:noAutofit/>
          </a:bodyPr>
          <a:lstStyle/>
          <a:p>
            <a:pPr marL="0" lvl="0" indent="0" algn="just" fontAlgn="base">
              <a:lnSpc>
                <a:spcPct val="115000"/>
              </a:lnSpc>
              <a:buNone/>
            </a:pPr>
            <a:r>
              <a:rPr lang="fr-FR" sz="2800" b="1" i="1" dirty="0" smtClean="0">
                <a:solidFill>
                  <a:srgbClr val="555555"/>
                </a:solidFill>
                <a:latin typeface="Times New Roman"/>
                <a:ea typeface="Times New Roman"/>
                <a:cs typeface="Times New Roman"/>
              </a:rPr>
              <a:t>C- Les </a:t>
            </a:r>
            <a:r>
              <a:rPr lang="fr-FR" sz="2800" b="1" i="1" dirty="0">
                <a:solidFill>
                  <a:srgbClr val="555555"/>
                </a:solidFill>
                <a:latin typeface="Times New Roman"/>
                <a:ea typeface="Times New Roman"/>
                <a:cs typeface="Times New Roman"/>
              </a:rPr>
              <a:t>sociétés en participation :</a:t>
            </a:r>
            <a:endParaRPr lang="fr-FR" sz="2800" dirty="0">
              <a:latin typeface="Times New Roman"/>
              <a:ea typeface="Times New Roman"/>
            </a:endParaRPr>
          </a:p>
          <a:p>
            <a:pPr marL="0" indent="0" algn="just" fontAlgn="base">
              <a:lnSpc>
                <a:spcPct val="115000"/>
              </a:lnSpc>
              <a:buNone/>
            </a:pPr>
            <a:r>
              <a:rPr lang="fr-FR" sz="2800" dirty="0">
                <a:solidFill>
                  <a:srgbClr val="555555"/>
                </a:solidFill>
                <a:latin typeface="Times New Roman"/>
                <a:ea typeface="Times New Roman"/>
                <a:cs typeface="Times New Roman"/>
              </a:rPr>
              <a:t>Les sociétés en participation sont des sociétés qui ne sont pas immatriculées au registre de commerce et dépourvues de la personnalité morale. Leur constitution ne nécessite aucune formalité, elles sont cependant soumises à l’obligation de souscrire une déclaration d’existence auprès des services fiscaux.</a:t>
            </a:r>
            <a:endParaRPr lang="fr-FR" sz="2800" dirty="0">
              <a:latin typeface="Times New Roman"/>
              <a:ea typeface="Times New Roman"/>
            </a:endParaRPr>
          </a:p>
          <a:p>
            <a:pPr marL="0" indent="0" algn="just" fontAlgn="base">
              <a:lnSpc>
                <a:spcPct val="115000"/>
              </a:lnSpc>
              <a:buNone/>
            </a:pPr>
            <a:r>
              <a:rPr lang="fr-FR" sz="2800" dirty="0">
                <a:solidFill>
                  <a:srgbClr val="555555"/>
                </a:solidFill>
                <a:latin typeface="Times New Roman"/>
                <a:ea typeface="Times New Roman"/>
                <a:cs typeface="Times New Roman"/>
              </a:rPr>
              <a:t>Elles sont le cadre idéal de sociétés prenant en charge des opérations ponctuelles d’envergure telles que les chantiers de travaux publics et les exploitations agricoles. Cette forme sociale permet le développement de la sous-traitance par le regroupement des maîtres d’œuvres et les sous- traitants.</a:t>
            </a:r>
            <a:endParaRPr lang="fr-FR" sz="2800" dirty="0">
              <a:latin typeface="Times New Roman"/>
              <a:ea typeface="Times New Roman"/>
            </a:endParaRPr>
          </a:p>
          <a:p>
            <a:pPr marL="0" indent="0" algn="just">
              <a:buNone/>
            </a:pPr>
            <a:endParaRPr lang="fr-FR" sz="2800" dirty="0"/>
          </a:p>
        </p:txBody>
      </p:sp>
    </p:spTree>
    <p:extLst>
      <p:ext uri="{BB962C8B-B14F-4D97-AF65-F5344CB8AC3E}">
        <p14:creationId xmlns:p14="http://schemas.microsoft.com/office/powerpoint/2010/main" val="404543153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60648"/>
            <a:ext cx="8507288" cy="5865515"/>
          </a:xfrm>
        </p:spPr>
        <p:txBody>
          <a:bodyPr>
            <a:normAutofit fontScale="85000" lnSpcReduction="20000"/>
          </a:bodyPr>
          <a:lstStyle/>
          <a:p>
            <a:pPr marL="0" indent="0" algn="just" fontAlgn="base">
              <a:lnSpc>
                <a:spcPct val="115000"/>
              </a:lnSpc>
              <a:spcAft>
                <a:spcPts val="0"/>
              </a:spcAft>
              <a:buNone/>
            </a:pPr>
            <a:r>
              <a:rPr lang="fr-FR" b="1" dirty="0">
                <a:solidFill>
                  <a:srgbClr val="555555"/>
                </a:solidFill>
                <a:latin typeface="Times New Roman"/>
                <a:ea typeface="Times New Roman"/>
                <a:cs typeface="Times New Roman"/>
              </a:rPr>
              <a:t>2. Les sociétés de capitaux:</a:t>
            </a:r>
            <a:endParaRPr lang="fr-FR" dirty="0">
              <a:latin typeface="Times New Roman"/>
              <a:ea typeface="Times New Roman"/>
            </a:endParaRPr>
          </a:p>
          <a:p>
            <a:pPr marL="0" indent="0" algn="just" fontAlgn="base">
              <a:lnSpc>
                <a:spcPct val="115000"/>
              </a:lnSpc>
              <a:buNone/>
            </a:pPr>
            <a:r>
              <a:rPr lang="fr-FR" dirty="0">
                <a:solidFill>
                  <a:srgbClr val="555555"/>
                </a:solidFill>
                <a:latin typeface="Times New Roman"/>
                <a:ea typeface="Times New Roman"/>
                <a:cs typeface="Times New Roman"/>
              </a:rPr>
              <a:t>Elles comprennent:</a:t>
            </a:r>
            <a:endParaRPr lang="fr-FR" dirty="0">
              <a:latin typeface="Times New Roman"/>
              <a:ea typeface="Times New Roman"/>
            </a:endParaRPr>
          </a:p>
          <a:p>
            <a:pPr lvl="0" algn="just" fontAlgn="base">
              <a:lnSpc>
                <a:spcPct val="115000"/>
              </a:lnSpc>
              <a:buFont typeface="+mj-lt"/>
              <a:buAutoNum type="alphaUcPeriod"/>
            </a:pPr>
            <a:r>
              <a:rPr lang="fr-FR" b="1" i="1" dirty="0">
                <a:solidFill>
                  <a:srgbClr val="555555"/>
                </a:solidFill>
                <a:latin typeface="Times New Roman"/>
                <a:ea typeface="Times New Roman"/>
                <a:cs typeface="Times New Roman"/>
              </a:rPr>
              <a:t>Les sociétés par action:</a:t>
            </a:r>
            <a:endParaRPr lang="fr-FR" dirty="0">
              <a:latin typeface="Times New Roman"/>
              <a:ea typeface="Times New Roman"/>
            </a:endParaRPr>
          </a:p>
          <a:p>
            <a:pPr marL="0" indent="0" algn="just" fontAlgn="base">
              <a:lnSpc>
                <a:spcPct val="115000"/>
              </a:lnSpc>
              <a:buNone/>
            </a:pPr>
            <a:r>
              <a:rPr lang="fr-FR" dirty="0">
                <a:solidFill>
                  <a:srgbClr val="555555"/>
                </a:solidFill>
                <a:latin typeface="Times New Roman"/>
                <a:ea typeface="Times New Roman"/>
                <a:cs typeface="Times New Roman"/>
              </a:rPr>
              <a:t>La société par actions est constituée entre des associés qui ne supportent les pertes qu’à concurrence de leurs apports. Le nombre des associés ne peut être inférieur à sept (07) membres. Leur capital ne peut être inférieur à 5.000.000 DA si la société fait publiquement appel à l’épargne et 1.000.000 DA dans le cas contraire.</a:t>
            </a:r>
            <a:endParaRPr lang="fr-FR" dirty="0">
              <a:latin typeface="Times New Roman"/>
              <a:ea typeface="Times New Roman"/>
            </a:endParaRPr>
          </a:p>
          <a:p>
            <a:pPr marL="0" indent="0" algn="just" fontAlgn="base">
              <a:lnSpc>
                <a:spcPct val="115000"/>
              </a:lnSpc>
              <a:buNone/>
            </a:pPr>
            <a:r>
              <a:rPr lang="fr-FR" dirty="0">
                <a:solidFill>
                  <a:srgbClr val="555555"/>
                </a:solidFill>
                <a:latin typeface="Times New Roman"/>
                <a:ea typeface="Times New Roman"/>
                <a:cs typeface="Times New Roman"/>
              </a:rPr>
              <a:t>La SPA est une structure par excellence de grandes entreprises susceptibles de dégager des bénéfices conséquents mais consommatrices de fonds propres par l’ouverture de capital.</a:t>
            </a:r>
            <a:endParaRPr lang="fr-FR" dirty="0">
              <a:latin typeface="Times New Roman"/>
              <a:ea typeface="Times New Roman"/>
            </a:endParaRPr>
          </a:p>
          <a:p>
            <a:pPr marL="0" indent="0" algn="just">
              <a:buNone/>
            </a:pPr>
            <a:endParaRPr lang="fr-FR" dirty="0"/>
          </a:p>
        </p:txBody>
      </p:sp>
    </p:spTree>
    <p:extLst>
      <p:ext uri="{BB962C8B-B14F-4D97-AF65-F5344CB8AC3E}">
        <p14:creationId xmlns:p14="http://schemas.microsoft.com/office/powerpoint/2010/main" val="66339769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332656"/>
            <a:ext cx="8784976" cy="6192688"/>
          </a:xfrm>
        </p:spPr>
        <p:txBody>
          <a:bodyPr>
            <a:normAutofit fontScale="92500" lnSpcReduction="10000"/>
          </a:bodyPr>
          <a:lstStyle/>
          <a:p>
            <a:pPr lvl="0" algn="just" fontAlgn="base">
              <a:lnSpc>
                <a:spcPct val="115000"/>
              </a:lnSpc>
              <a:buFont typeface="+mj-lt"/>
              <a:buAutoNum type="alphaUcPeriod"/>
            </a:pPr>
            <a:r>
              <a:rPr lang="fr-FR" b="1" i="1" dirty="0" smtClean="0">
                <a:solidFill>
                  <a:srgbClr val="555555"/>
                </a:solidFill>
                <a:latin typeface="Times New Roman"/>
                <a:ea typeface="Times New Roman"/>
                <a:cs typeface="Times New Roman"/>
              </a:rPr>
              <a:t> Les </a:t>
            </a:r>
            <a:r>
              <a:rPr lang="fr-FR" b="1" i="1" dirty="0">
                <a:solidFill>
                  <a:srgbClr val="555555"/>
                </a:solidFill>
                <a:latin typeface="Times New Roman"/>
                <a:ea typeface="Times New Roman"/>
                <a:cs typeface="Times New Roman"/>
              </a:rPr>
              <a:t>sociétés en commandite par actions </a:t>
            </a:r>
            <a:endParaRPr lang="fr-FR" dirty="0">
              <a:latin typeface="Times New Roman"/>
              <a:ea typeface="Times New Roman"/>
            </a:endParaRPr>
          </a:p>
          <a:p>
            <a:pPr marL="0" indent="0" algn="just" fontAlgn="base">
              <a:lnSpc>
                <a:spcPct val="115000"/>
              </a:lnSpc>
              <a:buNone/>
            </a:pPr>
            <a:r>
              <a:rPr lang="fr-FR" dirty="0">
                <a:solidFill>
                  <a:srgbClr val="555555"/>
                </a:solidFill>
                <a:latin typeface="Times New Roman"/>
                <a:ea typeface="Times New Roman"/>
                <a:cs typeface="Times New Roman"/>
              </a:rPr>
              <a:t>Les sociétés en commandite par actions dont le capital social doit être divisé en actions se caractérisent par l’existence de deux groupes d’associés :</a:t>
            </a:r>
            <a:endParaRPr lang="fr-FR" dirty="0">
              <a:latin typeface="Times New Roman"/>
              <a:ea typeface="Times New Roman"/>
            </a:endParaRPr>
          </a:p>
          <a:p>
            <a:pPr marL="0" indent="0" algn="just" fontAlgn="base">
              <a:lnSpc>
                <a:spcPct val="115000"/>
              </a:lnSpc>
              <a:buNone/>
            </a:pPr>
            <a:r>
              <a:rPr lang="fr-FR" dirty="0">
                <a:solidFill>
                  <a:srgbClr val="555555"/>
                </a:solidFill>
                <a:latin typeface="Times New Roman"/>
                <a:ea typeface="Times New Roman"/>
                <a:cs typeface="Times New Roman"/>
              </a:rPr>
              <a:t>* Les commandités qui sont des commerçants indéfiniment et solidairement responsables </a:t>
            </a:r>
            <a:r>
              <a:rPr lang="fr-FR" dirty="0" smtClean="0">
                <a:solidFill>
                  <a:srgbClr val="555555"/>
                </a:solidFill>
                <a:latin typeface="Times New Roman"/>
                <a:ea typeface="Times New Roman"/>
                <a:cs typeface="Times New Roman"/>
              </a:rPr>
              <a:t>des dettes et </a:t>
            </a:r>
            <a:r>
              <a:rPr lang="fr-FR" dirty="0">
                <a:solidFill>
                  <a:srgbClr val="555555"/>
                </a:solidFill>
                <a:latin typeface="Times New Roman"/>
                <a:ea typeface="Times New Roman"/>
                <a:cs typeface="Times New Roman"/>
              </a:rPr>
              <a:t>dont les parts ne sont pas librement cessibles.</a:t>
            </a:r>
            <a:endParaRPr lang="fr-FR" dirty="0">
              <a:latin typeface="Times New Roman"/>
              <a:ea typeface="Times New Roman"/>
            </a:endParaRPr>
          </a:p>
          <a:p>
            <a:pPr marL="0" indent="0" algn="just" fontAlgn="base">
              <a:lnSpc>
                <a:spcPct val="115000"/>
              </a:lnSpc>
              <a:buNone/>
            </a:pPr>
            <a:r>
              <a:rPr lang="fr-FR" dirty="0">
                <a:solidFill>
                  <a:srgbClr val="555555"/>
                </a:solidFill>
                <a:latin typeface="Times New Roman"/>
                <a:ea typeface="Times New Roman"/>
                <a:cs typeface="Times New Roman"/>
              </a:rPr>
              <a:t>* Les commanditaires qui, contrairement aux commandités ne sont responsables des dettes de la société qu’à concurrence de leurs apports et leurs actions, sont librement négociables. Leur nombre ne peut être inférieur à (03) membres.</a:t>
            </a:r>
            <a:endParaRPr lang="fr-FR" dirty="0">
              <a:latin typeface="Times New Roman"/>
              <a:ea typeface="Times New Roman"/>
            </a:endParaRPr>
          </a:p>
          <a:p>
            <a:pPr marL="0" indent="0" algn="just">
              <a:buNone/>
            </a:pPr>
            <a:endParaRPr lang="fr-FR" dirty="0"/>
          </a:p>
        </p:txBody>
      </p:sp>
    </p:spTree>
    <p:extLst>
      <p:ext uri="{BB962C8B-B14F-4D97-AF65-F5344CB8AC3E}">
        <p14:creationId xmlns:p14="http://schemas.microsoft.com/office/powerpoint/2010/main" val="347808614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8435280" cy="6192688"/>
          </a:xfrm>
        </p:spPr>
        <p:txBody>
          <a:bodyPr>
            <a:normAutofit fontScale="85000" lnSpcReduction="10000"/>
          </a:bodyPr>
          <a:lstStyle/>
          <a:p>
            <a:pPr marL="0" indent="0" algn="just" fontAlgn="base">
              <a:lnSpc>
                <a:spcPct val="115000"/>
              </a:lnSpc>
              <a:spcAft>
                <a:spcPts val="0"/>
              </a:spcAft>
              <a:buNone/>
            </a:pPr>
            <a:r>
              <a:rPr lang="fr-FR" b="1" i="1" dirty="0">
                <a:solidFill>
                  <a:srgbClr val="555555"/>
                </a:solidFill>
                <a:latin typeface="Times New Roman"/>
                <a:ea typeface="Times New Roman"/>
                <a:cs typeface="Times New Roman"/>
              </a:rPr>
              <a:t>C. Les sociétés à responsabilité limitée (SARL</a:t>
            </a:r>
            <a:r>
              <a:rPr lang="fr-FR" i="1" dirty="0">
                <a:solidFill>
                  <a:srgbClr val="555555"/>
                </a:solidFill>
                <a:latin typeface="Times New Roman"/>
                <a:ea typeface="Times New Roman"/>
                <a:cs typeface="Times New Roman"/>
              </a:rPr>
              <a:t>) </a:t>
            </a:r>
            <a:endParaRPr lang="fr-FR" dirty="0">
              <a:latin typeface="Times New Roman"/>
              <a:ea typeface="Times New Roman"/>
            </a:endParaRPr>
          </a:p>
          <a:p>
            <a:pPr marL="0" indent="0" algn="just" fontAlgn="base">
              <a:lnSpc>
                <a:spcPct val="115000"/>
              </a:lnSpc>
              <a:buNone/>
            </a:pPr>
            <a:r>
              <a:rPr lang="fr-FR" dirty="0">
                <a:solidFill>
                  <a:srgbClr val="555555"/>
                </a:solidFill>
                <a:latin typeface="Times New Roman"/>
                <a:ea typeface="Times New Roman"/>
                <a:cs typeface="Times New Roman"/>
              </a:rPr>
              <a:t>Elles sont constituées entre des associés qui ne supportent leurs pertes qu’à concurrence de leurs apports.</a:t>
            </a:r>
            <a:endParaRPr lang="fr-FR" dirty="0">
              <a:latin typeface="Times New Roman"/>
              <a:ea typeface="Times New Roman"/>
            </a:endParaRPr>
          </a:p>
          <a:p>
            <a:pPr marL="0" indent="0" algn="just" fontAlgn="base">
              <a:lnSpc>
                <a:spcPct val="115000"/>
              </a:lnSpc>
              <a:buNone/>
            </a:pPr>
            <a:r>
              <a:rPr lang="fr-FR" dirty="0">
                <a:solidFill>
                  <a:srgbClr val="555555"/>
                </a:solidFill>
                <a:latin typeface="Times New Roman"/>
                <a:ea typeface="Times New Roman"/>
                <a:cs typeface="Times New Roman"/>
              </a:rPr>
              <a:t>Le capital social ne peut être inférieur à 100.000 DA. La valeur nominale des parts sociales est fixée à 1.000 DA au moins.</a:t>
            </a:r>
            <a:endParaRPr lang="fr-FR" dirty="0">
              <a:latin typeface="Times New Roman"/>
              <a:ea typeface="Times New Roman"/>
            </a:endParaRPr>
          </a:p>
          <a:p>
            <a:pPr marL="0" indent="0" algn="just" fontAlgn="base">
              <a:lnSpc>
                <a:spcPct val="115000"/>
              </a:lnSpc>
              <a:buNone/>
            </a:pPr>
            <a:r>
              <a:rPr lang="fr-FR" dirty="0">
                <a:solidFill>
                  <a:srgbClr val="555555"/>
                </a:solidFill>
                <a:latin typeface="Times New Roman"/>
                <a:ea typeface="Times New Roman"/>
                <a:cs typeface="Times New Roman"/>
              </a:rPr>
              <a:t>Lorsque cette société ne comporte qu’une seule personne en tant qu’associé unique, elle est dénommée entreprise unipersonnelle à responsabilité limitée ” </a:t>
            </a:r>
            <a:r>
              <a:rPr lang="fr-FR" dirty="0" err="1">
                <a:solidFill>
                  <a:srgbClr val="555555"/>
                </a:solidFill>
                <a:latin typeface="Times New Roman"/>
                <a:ea typeface="Times New Roman"/>
                <a:cs typeface="Times New Roman"/>
              </a:rPr>
              <a:t>EURL</a:t>
            </a:r>
            <a:r>
              <a:rPr lang="fr-FR" smtClean="0">
                <a:solidFill>
                  <a:srgbClr val="555555"/>
                </a:solidFill>
                <a:latin typeface="Times New Roman"/>
                <a:ea typeface="Times New Roman"/>
                <a:cs typeface="Times New Roman"/>
              </a:rPr>
              <a:t>”.</a:t>
            </a:r>
            <a:r>
              <a:rPr lang="fr-FR">
                <a:latin typeface="Times New Roman"/>
                <a:ea typeface="Times New Roman"/>
              </a:rPr>
              <a:t> </a:t>
            </a:r>
            <a:endParaRPr lang="fr-FR" smtClean="0">
              <a:latin typeface="Times New Roman"/>
              <a:ea typeface="Times New Roman"/>
            </a:endParaRPr>
          </a:p>
          <a:p>
            <a:pPr marL="0" indent="0" algn="just" fontAlgn="base">
              <a:lnSpc>
                <a:spcPct val="115000"/>
              </a:lnSpc>
              <a:buNone/>
            </a:pPr>
            <a:r>
              <a:rPr lang="fr-FR" smtClean="0">
                <a:solidFill>
                  <a:srgbClr val="555555"/>
                </a:solidFill>
                <a:latin typeface="Times New Roman"/>
                <a:ea typeface="Times New Roman"/>
                <a:cs typeface="Times New Roman"/>
              </a:rPr>
              <a:t>Cette </a:t>
            </a:r>
            <a:r>
              <a:rPr lang="fr-FR" dirty="0">
                <a:solidFill>
                  <a:srgbClr val="555555"/>
                </a:solidFill>
                <a:latin typeface="Times New Roman"/>
                <a:ea typeface="Times New Roman"/>
                <a:cs typeface="Times New Roman"/>
              </a:rPr>
              <a:t>forme sociale permet la cessibilité des parts sociales</a:t>
            </a:r>
            <a:r>
              <a:rPr lang="fr-FR">
                <a:solidFill>
                  <a:srgbClr val="555555"/>
                </a:solidFill>
                <a:latin typeface="Times New Roman"/>
                <a:ea typeface="Times New Roman"/>
                <a:cs typeface="Times New Roman"/>
              </a:rPr>
              <a:t>. </a:t>
            </a:r>
            <a:endParaRPr lang="fr-FR" dirty="0">
              <a:latin typeface="Times New Roman"/>
              <a:ea typeface="Times New Roman"/>
            </a:endParaRPr>
          </a:p>
          <a:p>
            <a:pPr marL="0" indent="0" algn="just">
              <a:lnSpc>
                <a:spcPct val="115000"/>
              </a:lnSpc>
              <a:spcAft>
                <a:spcPts val="1000"/>
              </a:spcAft>
              <a:buNone/>
            </a:pPr>
            <a:r>
              <a:rPr lang="fr-FR" sz="2800" dirty="0">
                <a:ea typeface="Calibri"/>
                <a:cs typeface="Arial"/>
              </a:rPr>
              <a:t> </a:t>
            </a:r>
          </a:p>
          <a:p>
            <a:pPr marL="0" indent="0" algn="just">
              <a:buNone/>
            </a:pPr>
            <a:endParaRPr lang="fr-FR" dirty="0"/>
          </a:p>
        </p:txBody>
      </p:sp>
    </p:spTree>
    <p:extLst>
      <p:ext uri="{BB962C8B-B14F-4D97-AF65-F5344CB8AC3E}">
        <p14:creationId xmlns:p14="http://schemas.microsoft.com/office/powerpoint/2010/main" val="1490037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76672"/>
            <a:ext cx="8229600" cy="1143000"/>
          </a:xfrm>
        </p:spPr>
        <p:txBody>
          <a:bodyPr>
            <a:noAutofit/>
          </a:bodyPr>
          <a:lstStyle/>
          <a:p>
            <a:r>
              <a:rPr lang="fr-FR" sz="3600" b="1" dirty="0" smtClean="0">
                <a:latin typeface="Times New Roman" pitchFamily="18" charset="0"/>
                <a:cs typeface="Times New Roman" pitchFamily="18" charset="0"/>
              </a:rPr>
              <a:t>II- L’entreprise </a:t>
            </a:r>
            <a:r>
              <a:rPr lang="fr-FR" sz="3600" b="1" dirty="0">
                <a:latin typeface="Times New Roman" pitchFamily="18" charset="0"/>
                <a:cs typeface="Times New Roman" pitchFamily="18" charset="0"/>
              </a:rPr>
              <a:t>: définition, finalités et classification</a:t>
            </a:r>
            <a:endParaRPr lang="fr-FR" sz="3600" dirty="0">
              <a:latin typeface="Times New Roman" pitchFamily="18" charset="0"/>
              <a:cs typeface="Times New Roman" pitchFamily="18" charset="0"/>
            </a:endParaRPr>
          </a:p>
        </p:txBody>
      </p:sp>
      <p:sp>
        <p:nvSpPr>
          <p:cNvPr id="3" name="Espace réservé du contenu 2"/>
          <p:cNvSpPr>
            <a:spLocks noGrp="1"/>
          </p:cNvSpPr>
          <p:nvPr>
            <p:ph idx="1"/>
          </p:nvPr>
        </p:nvSpPr>
        <p:spPr>
          <a:xfrm>
            <a:off x="457200" y="1600200"/>
            <a:ext cx="8579296" cy="4853136"/>
          </a:xfrm>
        </p:spPr>
        <p:txBody>
          <a:bodyPr>
            <a:noAutofit/>
          </a:bodyPr>
          <a:lstStyle/>
          <a:p>
            <a:pPr marL="0" indent="0" algn="just">
              <a:buNone/>
            </a:pPr>
            <a:r>
              <a:rPr lang="fr-FR" sz="2800" b="1" dirty="0" smtClean="0">
                <a:latin typeface="Times New Roman" pitchFamily="18" charset="0"/>
                <a:cs typeface="Times New Roman" pitchFamily="18" charset="0"/>
              </a:rPr>
              <a:t>1- Définition</a:t>
            </a:r>
            <a:endParaRPr lang="fr-FR" sz="2800" b="1" dirty="0">
              <a:latin typeface="Times New Roman" pitchFamily="18" charset="0"/>
              <a:cs typeface="Times New Roman" pitchFamily="18" charset="0"/>
            </a:endParaRPr>
          </a:p>
          <a:p>
            <a:pPr marL="0" indent="0" algn="just">
              <a:buNone/>
            </a:pPr>
            <a:r>
              <a:rPr lang="fr-FR" sz="2800" dirty="0">
                <a:latin typeface="Times New Roman" pitchFamily="18" charset="0"/>
                <a:cs typeface="Times New Roman" pitchFamily="18" charset="0"/>
              </a:rPr>
              <a:t>L’entreprise est une unité économique et juridique qui a pour principale fonction </a:t>
            </a:r>
            <a:r>
              <a:rPr lang="fr-FR" sz="2800" dirty="0" smtClean="0">
                <a:latin typeface="Times New Roman" pitchFamily="18" charset="0"/>
                <a:cs typeface="Times New Roman" pitchFamily="18" charset="0"/>
              </a:rPr>
              <a:t>la production </a:t>
            </a:r>
            <a:r>
              <a:rPr lang="fr-FR" sz="2800" dirty="0">
                <a:latin typeface="Times New Roman" pitchFamily="18" charset="0"/>
                <a:cs typeface="Times New Roman" pitchFamily="18" charset="0"/>
              </a:rPr>
              <a:t>de biens et services destinés à être vendus sur un marché.</a:t>
            </a:r>
          </a:p>
          <a:p>
            <a:pPr marL="0" indent="0" algn="just">
              <a:buNone/>
            </a:pPr>
            <a:r>
              <a:rPr lang="fr-FR" sz="2800" dirty="0">
                <a:latin typeface="Times New Roman" pitchFamily="18" charset="0"/>
                <a:cs typeface="Times New Roman" pitchFamily="18" charset="0"/>
              </a:rPr>
              <a:t>L’activité d’une entreprise peut être décomposée en deux phases distinctes :</a:t>
            </a:r>
          </a:p>
          <a:p>
            <a:pPr marL="0" indent="0" algn="just">
              <a:buNone/>
            </a:pPr>
            <a:r>
              <a:rPr lang="fr-FR" sz="2800" dirty="0">
                <a:latin typeface="Times New Roman" pitchFamily="18" charset="0"/>
                <a:cs typeface="Times New Roman" pitchFamily="18" charset="0"/>
              </a:rPr>
              <a:t>- l’activité productive, c’est à dire la création de biens ou services.</a:t>
            </a:r>
          </a:p>
          <a:p>
            <a:pPr marL="0" indent="0" algn="just">
              <a:buNone/>
            </a:pPr>
            <a:r>
              <a:rPr lang="fr-FR" sz="2800" dirty="0">
                <a:latin typeface="Times New Roman" pitchFamily="18" charset="0"/>
                <a:cs typeface="Times New Roman" pitchFamily="18" charset="0"/>
              </a:rPr>
              <a:t>- l’activité de répartition des richesses en contrepartie des biens ou services.</a:t>
            </a:r>
          </a:p>
        </p:txBody>
      </p:sp>
    </p:spTree>
    <p:extLst>
      <p:ext uri="{BB962C8B-B14F-4D97-AF65-F5344CB8AC3E}">
        <p14:creationId xmlns:p14="http://schemas.microsoft.com/office/powerpoint/2010/main" val="19820902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579296" cy="5577483"/>
          </a:xfrm>
        </p:spPr>
        <p:txBody>
          <a:bodyPr>
            <a:noAutofit/>
          </a:bodyPr>
          <a:lstStyle/>
          <a:p>
            <a:pPr marL="0" indent="0" algn="just">
              <a:buNone/>
            </a:pPr>
            <a:r>
              <a:rPr lang="fr-FR" sz="2800" b="1" dirty="0">
                <a:latin typeface="Times New Roman" pitchFamily="18" charset="0"/>
                <a:cs typeface="Times New Roman" pitchFamily="18" charset="0"/>
              </a:rPr>
              <a:t>a. L’entreprise en tant qu’unité de production</a:t>
            </a:r>
          </a:p>
          <a:p>
            <a:pPr marL="0" indent="0" algn="just">
              <a:buNone/>
            </a:pPr>
            <a:r>
              <a:rPr lang="fr-FR" sz="2800" dirty="0">
                <a:latin typeface="Times New Roman" pitchFamily="18" charset="0"/>
                <a:cs typeface="Times New Roman" pitchFamily="18" charset="0"/>
              </a:rPr>
              <a:t>Par l’opération de production, l’entreprise transforme des flux d’entrée </a:t>
            </a:r>
            <a:r>
              <a:rPr lang="fr-FR" sz="2800" dirty="0" smtClean="0">
                <a:latin typeface="Times New Roman" pitchFamily="18" charset="0"/>
                <a:cs typeface="Times New Roman" pitchFamily="18" charset="0"/>
              </a:rPr>
              <a:t>(Inputs) en </a:t>
            </a:r>
            <a:r>
              <a:rPr lang="fr-FR" sz="2800" dirty="0">
                <a:latin typeface="Times New Roman" pitchFamily="18" charset="0"/>
                <a:cs typeface="Times New Roman" pitchFamily="18" charset="0"/>
              </a:rPr>
              <a:t>flux de sortie </a:t>
            </a:r>
            <a:r>
              <a:rPr lang="fr-FR" sz="2800" dirty="0" smtClean="0">
                <a:latin typeface="Times New Roman" pitchFamily="18" charset="0"/>
                <a:cs typeface="Times New Roman" pitchFamily="18" charset="0"/>
              </a:rPr>
              <a:t>(outputs</a:t>
            </a:r>
            <a:r>
              <a:rPr lang="fr-FR" sz="2800" dirty="0">
                <a:latin typeface="Times New Roman" pitchFamily="18" charset="0"/>
                <a:cs typeface="Times New Roman" pitchFamily="18" charset="0"/>
              </a:rPr>
              <a:t>).</a:t>
            </a:r>
          </a:p>
          <a:p>
            <a:pPr marL="0" indent="0" algn="just">
              <a:buNone/>
            </a:pPr>
            <a:r>
              <a:rPr lang="fr-FR" sz="2800" dirty="0">
                <a:latin typeface="Times New Roman" pitchFamily="18" charset="0"/>
                <a:cs typeface="Times New Roman" pitchFamily="18" charset="0"/>
              </a:rPr>
              <a:t>Les intrants peuvent être classés en trois catégories :</a:t>
            </a:r>
          </a:p>
          <a:p>
            <a:pPr marL="0" indent="0" algn="just">
              <a:buNone/>
            </a:pPr>
            <a:r>
              <a:rPr lang="fr-FR" sz="2800" dirty="0">
                <a:latin typeface="Times New Roman" pitchFamily="18" charset="0"/>
                <a:cs typeface="Times New Roman" pitchFamily="18" charset="0"/>
              </a:rPr>
              <a:t>- Le travail fourni par le personnel de </a:t>
            </a:r>
            <a:r>
              <a:rPr lang="fr-FR" sz="2800" dirty="0" smtClean="0">
                <a:latin typeface="Times New Roman" pitchFamily="18" charset="0"/>
                <a:cs typeface="Times New Roman" pitchFamily="18" charset="0"/>
              </a:rPr>
              <a:t>l’entreprise;</a:t>
            </a:r>
            <a:endParaRPr lang="fr-FR" sz="2800" dirty="0">
              <a:latin typeface="Times New Roman" pitchFamily="18" charset="0"/>
              <a:cs typeface="Times New Roman" pitchFamily="18" charset="0"/>
            </a:endParaRPr>
          </a:p>
          <a:p>
            <a:pPr marL="0" indent="0" algn="just">
              <a:buNone/>
            </a:pPr>
            <a:r>
              <a:rPr lang="fr-FR" sz="2800" dirty="0">
                <a:latin typeface="Times New Roman" pitchFamily="18" charset="0"/>
                <a:cs typeface="Times New Roman" pitchFamily="18" charset="0"/>
              </a:rPr>
              <a:t>- Le capital technique : bâtiments, matériels ……..etc.</a:t>
            </a:r>
          </a:p>
          <a:p>
            <a:pPr marL="0" indent="0" algn="just">
              <a:buNone/>
            </a:pPr>
            <a:r>
              <a:rPr lang="fr-FR" sz="2800" dirty="0" smtClean="0">
                <a:latin typeface="Times New Roman" pitchFamily="18" charset="0"/>
                <a:cs typeface="Times New Roman" pitchFamily="18" charset="0"/>
              </a:rPr>
              <a:t>- Les </a:t>
            </a:r>
            <a:r>
              <a:rPr lang="fr-FR" sz="2800" dirty="0">
                <a:latin typeface="Times New Roman" pitchFamily="18" charset="0"/>
                <a:cs typeface="Times New Roman" pitchFamily="18" charset="0"/>
              </a:rPr>
              <a:t>consommations intermédiaires </a:t>
            </a:r>
            <a:r>
              <a:rPr lang="fr-FR" sz="2800" dirty="0" smtClean="0">
                <a:latin typeface="Times New Roman" pitchFamily="18" charset="0"/>
                <a:cs typeface="Times New Roman" pitchFamily="18" charset="0"/>
              </a:rPr>
              <a:t>c’est-à-dire les </a:t>
            </a:r>
            <a:r>
              <a:rPr lang="fr-FR" sz="2800" dirty="0">
                <a:latin typeface="Times New Roman" pitchFamily="18" charset="0"/>
                <a:cs typeface="Times New Roman" pitchFamily="18" charset="0"/>
              </a:rPr>
              <a:t>matières premières, les </a:t>
            </a:r>
            <a:r>
              <a:rPr lang="fr-FR" sz="2800" dirty="0" smtClean="0">
                <a:latin typeface="Times New Roman" pitchFamily="18" charset="0"/>
                <a:cs typeface="Times New Roman" pitchFamily="18" charset="0"/>
              </a:rPr>
              <a:t>produits semi-finis</a:t>
            </a:r>
            <a:r>
              <a:rPr lang="fr-FR" sz="2800" dirty="0">
                <a:latin typeface="Times New Roman" pitchFamily="18" charset="0"/>
                <a:cs typeface="Times New Roman" pitchFamily="18" charset="0"/>
              </a:rPr>
              <a:t>, énergie…..ou les services (publicité, transport, …etc.) incorporés au</a:t>
            </a:r>
          </a:p>
          <a:p>
            <a:pPr marL="0" indent="0" algn="just">
              <a:buNone/>
            </a:pPr>
            <a:r>
              <a:rPr lang="fr-FR" sz="2800" dirty="0">
                <a:latin typeface="Times New Roman" pitchFamily="18" charset="0"/>
                <a:cs typeface="Times New Roman" pitchFamily="18" charset="0"/>
              </a:rPr>
              <a:t>processus de production.</a:t>
            </a:r>
          </a:p>
        </p:txBody>
      </p:sp>
    </p:spTree>
    <p:extLst>
      <p:ext uri="{BB962C8B-B14F-4D97-AF65-F5344CB8AC3E}">
        <p14:creationId xmlns:p14="http://schemas.microsoft.com/office/powerpoint/2010/main" val="30860076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836712"/>
            <a:ext cx="8229600" cy="5289451"/>
          </a:xfrm>
        </p:spPr>
        <p:txBody>
          <a:bodyPr/>
          <a:lstStyle/>
          <a:p>
            <a:pPr marL="0" indent="0">
              <a:buNone/>
            </a:pPr>
            <a:endParaRPr lang="fr-FR" dirty="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3051" t="33789" r="8973" b="34920"/>
          <a:stretch/>
        </p:blipFill>
        <p:spPr bwMode="auto">
          <a:xfrm>
            <a:off x="35497" y="734290"/>
            <a:ext cx="9108504" cy="5431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684466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64704"/>
            <a:ext cx="8507288" cy="5361459"/>
          </a:xfrm>
        </p:spPr>
        <p:txBody>
          <a:bodyPr>
            <a:noAutofit/>
          </a:bodyPr>
          <a:lstStyle/>
          <a:p>
            <a:pPr marL="0" indent="0">
              <a:buNone/>
            </a:pPr>
            <a:r>
              <a:rPr lang="fr-FR" sz="2800" b="1" dirty="0">
                <a:latin typeface="Times New Roman" pitchFamily="18" charset="0"/>
                <a:cs typeface="Times New Roman" pitchFamily="18" charset="0"/>
              </a:rPr>
              <a:t>b. L’entreprise en tant qu’unité de répartition</a:t>
            </a:r>
            <a:endParaRPr lang="fr-FR" sz="2800" dirty="0" smtClean="0">
              <a:latin typeface="Times New Roman" pitchFamily="18" charset="0"/>
              <a:cs typeface="Times New Roman" pitchFamily="18" charset="0"/>
            </a:endParaRPr>
          </a:p>
          <a:p>
            <a:pPr marL="0" indent="0">
              <a:buNone/>
            </a:pPr>
            <a:r>
              <a:rPr lang="fr-FR" sz="2800" dirty="0" smtClean="0">
                <a:latin typeface="Times New Roman" pitchFamily="18" charset="0"/>
                <a:cs typeface="Times New Roman" pitchFamily="18" charset="0"/>
              </a:rPr>
              <a:t>La </a:t>
            </a:r>
            <a:r>
              <a:rPr lang="fr-FR" sz="2800" dirty="0">
                <a:latin typeface="Times New Roman" pitchFamily="18" charset="0"/>
                <a:cs typeface="Times New Roman" pitchFamily="18" charset="0"/>
              </a:rPr>
              <a:t>contrepartie de l’activité de production de l’entreprise se traduit par la vente.</a:t>
            </a:r>
          </a:p>
          <a:p>
            <a:pPr marL="0" indent="0">
              <a:buNone/>
            </a:pPr>
            <a:r>
              <a:rPr lang="fr-FR" sz="2800" dirty="0">
                <a:latin typeface="Times New Roman" pitchFamily="18" charset="0"/>
                <a:cs typeface="Times New Roman" pitchFamily="18" charset="0"/>
              </a:rPr>
              <a:t>Le produit de cette vente doit permettre à l’entreprise de </a:t>
            </a:r>
            <a:r>
              <a:rPr lang="fr-FR" sz="2800" b="1" dirty="0">
                <a:latin typeface="Times New Roman" pitchFamily="18" charset="0"/>
                <a:cs typeface="Times New Roman" pitchFamily="18" charset="0"/>
              </a:rPr>
              <a:t>:</a:t>
            </a:r>
          </a:p>
          <a:p>
            <a:pPr marL="0" indent="0">
              <a:buNone/>
            </a:pPr>
            <a:r>
              <a:rPr lang="fr-FR" sz="2800" dirty="0">
                <a:latin typeface="Times New Roman" pitchFamily="18" charset="0"/>
                <a:cs typeface="Times New Roman" pitchFamily="18" charset="0"/>
              </a:rPr>
              <a:t>- rémunérer les facteurs de production ;</a:t>
            </a:r>
          </a:p>
          <a:p>
            <a:pPr marL="0" indent="0">
              <a:buNone/>
            </a:pPr>
            <a:r>
              <a:rPr lang="fr-FR" sz="2800" dirty="0">
                <a:latin typeface="Times New Roman" pitchFamily="18" charset="0"/>
                <a:cs typeface="Times New Roman" pitchFamily="18" charset="0"/>
              </a:rPr>
              <a:t>- payer ses charges sociales et fiscales ;</a:t>
            </a:r>
          </a:p>
          <a:p>
            <a:pPr marL="0" indent="0">
              <a:buNone/>
            </a:pPr>
            <a:r>
              <a:rPr lang="fr-FR" sz="2800" dirty="0">
                <a:latin typeface="Times New Roman" pitchFamily="18" charset="0"/>
                <a:cs typeface="Times New Roman" pitchFamily="18" charset="0"/>
              </a:rPr>
              <a:t>- réaliser un surplus destiné à assurer son avenir.</a:t>
            </a:r>
          </a:p>
        </p:txBody>
      </p:sp>
    </p:spTree>
    <p:extLst>
      <p:ext uri="{BB962C8B-B14F-4D97-AF65-F5344CB8AC3E}">
        <p14:creationId xmlns:p14="http://schemas.microsoft.com/office/powerpoint/2010/main" val="5027822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260648"/>
            <a:ext cx="8712968" cy="5865515"/>
          </a:xfrm>
        </p:spPr>
        <p:txBody>
          <a:bodyPr>
            <a:noAutofit/>
          </a:bodyPr>
          <a:lstStyle/>
          <a:p>
            <a:pPr marL="0" indent="0" algn="ctr">
              <a:buNone/>
            </a:pPr>
            <a:r>
              <a:rPr lang="fr-FR" sz="3600" b="1" dirty="0">
                <a:latin typeface="Times New Roman" pitchFamily="18" charset="0"/>
                <a:cs typeface="Times New Roman" pitchFamily="18" charset="0"/>
              </a:rPr>
              <a:t>2. Les finalités de </a:t>
            </a:r>
            <a:r>
              <a:rPr lang="fr-FR" sz="3600" b="1" dirty="0" smtClean="0">
                <a:latin typeface="Times New Roman" pitchFamily="18" charset="0"/>
                <a:cs typeface="Times New Roman" pitchFamily="18" charset="0"/>
              </a:rPr>
              <a:t>l’entreprise</a:t>
            </a:r>
          </a:p>
          <a:p>
            <a:pPr marL="0" indent="0">
              <a:buNone/>
            </a:pPr>
            <a:endParaRPr lang="fr-FR" sz="2800" b="1" dirty="0" smtClean="0">
              <a:latin typeface="Times New Roman" pitchFamily="18" charset="0"/>
              <a:cs typeface="Times New Roman" pitchFamily="18" charset="0"/>
            </a:endParaRPr>
          </a:p>
          <a:p>
            <a:pPr marL="0" indent="0">
              <a:buNone/>
            </a:pPr>
            <a:r>
              <a:rPr lang="fr-FR" sz="2800" b="1" dirty="0">
                <a:latin typeface="Times New Roman" pitchFamily="18" charset="0"/>
                <a:cs typeface="Times New Roman" pitchFamily="18" charset="0"/>
              </a:rPr>
              <a:t>A. Les finalités économiques</a:t>
            </a:r>
          </a:p>
          <a:p>
            <a:pPr marL="0" indent="0">
              <a:buNone/>
            </a:pPr>
            <a:r>
              <a:rPr lang="fr-FR" sz="2800" dirty="0">
                <a:latin typeface="Times New Roman" pitchFamily="18" charset="0"/>
                <a:cs typeface="Times New Roman" pitchFamily="18" charset="0"/>
              </a:rPr>
              <a:t>Sont au nombre de trois:</a:t>
            </a:r>
          </a:p>
          <a:p>
            <a:pPr marL="0" indent="0">
              <a:buNone/>
            </a:pPr>
            <a:r>
              <a:rPr lang="fr-FR" sz="2800" dirty="0">
                <a:latin typeface="Times New Roman" pitchFamily="18" charset="0"/>
                <a:cs typeface="Times New Roman" pitchFamily="18" charset="0"/>
              </a:rPr>
              <a:t>- </a:t>
            </a:r>
            <a:r>
              <a:rPr lang="fr-FR" sz="2800" dirty="0" smtClean="0">
                <a:latin typeface="Times New Roman" pitchFamily="18" charset="0"/>
                <a:cs typeface="Times New Roman" pitchFamily="18" charset="0"/>
              </a:rPr>
              <a:t>Produire et </a:t>
            </a:r>
            <a:r>
              <a:rPr lang="fr-FR" sz="2800" dirty="0">
                <a:latin typeface="Times New Roman" pitchFamily="18" charset="0"/>
                <a:cs typeface="Times New Roman" pitchFamily="18" charset="0"/>
              </a:rPr>
              <a:t>distribuer des biens et services aux entreprises ou aux consommateurs ;</a:t>
            </a:r>
          </a:p>
          <a:p>
            <a:pPr marL="0" indent="0">
              <a:buNone/>
            </a:pPr>
            <a:r>
              <a:rPr lang="fr-FR" sz="2800" dirty="0">
                <a:latin typeface="Times New Roman" pitchFamily="18" charset="0"/>
                <a:cs typeface="Times New Roman" pitchFamily="18" charset="0"/>
              </a:rPr>
              <a:t>- </a:t>
            </a:r>
            <a:r>
              <a:rPr lang="fr-FR" sz="2800" dirty="0" smtClean="0">
                <a:latin typeface="Times New Roman" pitchFamily="18" charset="0"/>
                <a:cs typeface="Times New Roman" pitchFamily="18" charset="0"/>
              </a:rPr>
              <a:t>Assurer la </a:t>
            </a:r>
            <a:r>
              <a:rPr lang="fr-FR" sz="2800" dirty="0">
                <a:latin typeface="Times New Roman" pitchFamily="18" charset="0"/>
                <a:cs typeface="Times New Roman" pitchFamily="18" charset="0"/>
              </a:rPr>
              <a:t>survie de l’entreprise et sa croissance </a:t>
            </a:r>
            <a:r>
              <a:rPr lang="fr-FR" sz="2800" dirty="0" smtClean="0">
                <a:latin typeface="Times New Roman" pitchFamily="18" charset="0"/>
                <a:cs typeface="Times New Roman" pitchFamily="18" charset="0"/>
              </a:rPr>
              <a:t>;</a:t>
            </a:r>
            <a:endParaRPr lang="fr-FR" sz="2800" dirty="0">
              <a:latin typeface="Times New Roman" pitchFamily="18" charset="0"/>
              <a:cs typeface="Times New Roman" pitchFamily="18" charset="0"/>
            </a:endParaRPr>
          </a:p>
          <a:p>
            <a:pPr marL="0" indent="0">
              <a:buNone/>
            </a:pPr>
            <a:r>
              <a:rPr lang="fr-FR" sz="2800" dirty="0">
                <a:latin typeface="Times New Roman" pitchFamily="18" charset="0"/>
                <a:cs typeface="Times New Roman" pitchFamily="18" charset="0"/>
              </a:rPr>
              <a:t>- </a:t>
            </a:r>
            <a:r>
              <a:rPr lang="fr-FR" sz="2800" dirty="0" smtClean="0">
                <a:latin typeface="Times New Roman" pitchFamily="18" charset="0"/>
                <a:cs typeface="Times New Roman" pitchFamily="18" charset="0"/>
              </a:rPr>
              <a:t>Réaliser un </a:t>
            </a:r>
            <a:r>
              <a:rPr lang="fr-FR" sz="2800" dirty="0">
                <a:latin typeface="Times New Roman" pitchFamily="18" charset="0"/>
                <a:cs typeface="Times New Roman" pitchFamily="18" charset="0"/>
              </a:rPr>
              <a:t>profit</a:t>
            </a:r>
            <a:r>
              <a:rPr lang="fr-FR" sz="2800" dirty="0" smtClean="0">
                <a:latin typeface="Times New Roman" pitchFamily="18" charset="0"/>
                <a:cs typeface="Times New Roman" pitchFamily="18" charset="0"/>
              </a:rPr>
              <a:t>.</a:t>
            </a:r>
            <a:endParaRPr lang="fr-FR" sz="2800" dirty="0">
              <a:latin typeface="Times New Roman" pitchFamily="18" charset="0"/>
              <a:cs typeface="Times New Roman" pitchFamily="18" charset="0"/>
            </a:endParaRPr>
          </a:p>
        </p:txBody>
      </p:sp>
    </p:spTree>
    <p:extLst>
      <p:ext uri="{BB962C8B-B14F-4D97-AF65-F5344CB8AC3E}">
        <p14:creationId xmlns:p14="http://schemas.microsoft.com/office/powerpoint/2010/main" val="107989029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3095</TotalTime>
  <Words>2917</Words>
  <Application>Microsoft Office PowerPoint</Application>
  <PresentationFormat>Affichage à l'écran (4:3)</PresentationFormat>
  <Paragraphs>214</Paragraphs>
  <Slides>48</Slides>
  <Notes>0</Notes>
  <HiddenSlides>0</HiddenSlides>
  <MMClips>0</MMClips>
  <ScaleCrop>false</ScaleCrop>
  <HeadingPairs>
    <vt:vector size="4" baseType="variant">
      <vt:variant>
        <vt:lpstr>Thème</vt:lpstr>
      </vt:variant>
      <vt:variant>
        <vt:i4>1</vt:i4>
      </vt:variant>
      <vt:variant>
        <vt:lpstr>Titres des diapositives</vt:lpstr>
      </vt:variant>
      <vt:variant>
        <vt:i4>48</vt:i4>
      </vt:variant>
    </vt:vector>
  </HeadingPairs>
  <TitlesOfParts>
    <vt:vector size="49" baseType="lpstr">
      <vt:lpstr>Débit</vt:lpstr>
      <vt:lpstr>Chapitre 1: l’entrepreneur et la création d’entreprise</vt:lpstr>
      <vt:lpstr>I- L’entrepreneur </vt:lpstr>
      <vt:lpstr>Présentation PowerPoint</vt:lpstr>
      <vt:lpstr>Présentation PowerPoint</vt:lpstr>
      <vt:lpstr>II- L’entreprise : définition, finalités et classification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2-4- Conclusion finale sur la validation de chaque idée retenue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4- l’étude financière</vt:lpstr>
      <vt:lpstr>Présentation PowerPoint</vt:lpstr>
      <vt:lpstr>5- L’étude juridique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L’entrepreneur</dc:title>
  <dc:creator>user</dc:creator>
  <cp:lastModifiedBy>kdj</cp:lastModifiedBy>
  <cp:revision>67</cp:revision>
  <dcterms:created xsi:type="dcterms:W3CDTF">2019-10-29T16:23:26Z</dcterms:created>
  <dcterms:modified xsi:type="dcterms:W3CDTF">2020-12-17T14:28:58Z</dcterms:modified>
</cp:coreProperties>
</file>