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31" r:id="rId3"/>
    <p:sldId id="330" r:id="rId4"/>
    <p:sldId id="329" r:id="rId5"/>
    <p:sldId id="258" r:id="rId6"/>
    <p:sldId id="333" r:id="rId7"/>
    <p:sldId id="334" r:id="rId8"/>
    <p:sldId id="335" r:id="rId9"/>
    <p:sldId id="348" r:id="rId10"/>
    <p:sldId id="349" r:id="rId11"/>
    <p:sldId id="336" r:id="rId12"/>
    <p:sldId id="350" r:id="rId13"/>
    <p:sldId id="337" r:id="rId14"/>
    <p:sldId id="338" r:id="rId15"/>
    <p:sldId id="339" r:id="rId16"/>
    <p:sldId id="341" r:id="rId17"/>
    <p:sldId id="351" r:id="rId18"/>
    <p:sldId id="342" r:id="rId19"/>
    <p:sldId id="343" r:id="rId20"/>
    <p:sldId id="344" r:id="rId21"/>
    <p:sldId id="310" r:id="rId22"/>
    <p:sldId id="305" r:id="rId23"/>
    <p:sldId id="306" r:id="rId24"/>
    <p:sldId id="307" r:id="rId25"/>
    <p:sldId id="345" r:id="rId26"/>
    <p:sldId id="346" r:id="rId27"/>
    <p:sldId id="347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824284"/>
    <a:srgbClr val="80388E"/>
    <a:srgbClr val="824475"/>
    <a:srgbClr val="7942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324" autoAdjust="0"/>
    <p:restoredTop sz="94709" autoAdjust="0"/>
  </p:normalViewPr>
  <p:slideViewPr>
    <p:cSldViewPr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DC3C9-8E96-45D6-88A9-30711F961A1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A225-C5AF-4EE0-8003-78F38266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F-0F45-4C77-B760-61ABE1EC1C89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2976" y="1357298"/>
            <a:ext cx="7166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Chapitre 1: Rappel sur la microbiologie alimentaire et industrielle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6710" y="6286520"/>
            <a:ext cx="1057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Pr. IDOUI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0100" y="2692312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/>
              <a:t>Les µ.O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Place des µ.O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La microbiologie alimentaire</a:t>
            </a:r>
          </a:p>
          <a:p>
            <a:pPr marL="342900" indent="-342900">
              <a:buFontTx/>
              <a:buAutoNum type="arabicPeriod"/>
            </a:pPr>
            <a:r>
              <a:rPr lang="fr-FR" b="1" dirty="0" smtClean="0"/>
              <a:t>Microorganismes présents dans les aliments</a:t>
            </a:r>
          </a:p>
          <a:p>
            <a:pPr marL="342900" indent="-342900">
              <a:buFontTx/>
              <a:buAutoNum type="arabicPeriod"/>
            </a:pPr>
            <a:r>
              <a:rPr lang="fr-FR" b="1" dirty="0" smtClean="0"/>
              <a:t>Facteurs de développement des µ.O dans les aliments et Altération</a:t>
            </a:r>
          </a:p>
          <a:p>
            <a:pPr marL="342900" indent="-342900">
              <a:buFontTx/>
              <a:buAutoNum type="arabicPeriod"/>
            </a:pPr>
            <a:r>
              <a:rPr lang="fr-FR" b="1" dirty="0" smtClean="0"/>
              <a:t>Microorganismes en industrie</a:t>
            </a:r>
          </a:p>
          <a:p>
            <a:pPr marL="342900" indent="-342900">
              <a:buFontTx/>
              <a:buAutoNum type="arabicPeriod"/>
            </a:pPr>
            <a:r>
              <a:rPr lang="fr-FR" b="1" dirty="0" smtClean="0"/>
              <a:t>Caractéristiques d’un microorganisme industriel</a:t>
            </a:r>
          </a:p>
          <a:p>
            <a:pPr marL="342900" indent="-342900"/>
            <a:endParaRPr lang="fr-FR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429256" y="28572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70C0"/>
                </a:solidFill>
              </a:rPr>
              <a:t>Master: Microbiologie Appliquée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521" t="28320" r="6250" b="18945"/>
          <a:stretch>
            <a:fillRect/>
          </a:stretch>
        </p:blipFill>
        <p:spPr bwMode="auto">
          <a:xfrm>
            <a:off x="428596" y="500042"/>
            <a:ext cx="82153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2976" y="28572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3.L’activité en Eau (</a:t>
            </a:r>
            <a:r>
              <a:rPr lang="fr-FR" b="1" dirty="0" err="1" smtClean="0">
                <a:solidFill>
                  <a:srgbClr val="FF0000"/>
                </a:solidFill>
              </a:rPr>
              <a:t>Aw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2285992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L’</a:t>
            </a:r>
            <a:r>
              <a:rPr lang="fr-FR" b="1" dirty="0" err="1" smtClean="0"/>
              <a:t>aw</a:t>
            </a:r>
            <a:r>
              <a:rPr lang="fr-FR" b="1" dirty="0" smtClean="0"/>
              <a:t> des aliments est différentes et dépond de la [sel], [sucre] et le groupe </a:t>
            </a:r>
            <a:r>
              <a:rPr lang="fr-FR" b="1" dirty="0" smtClean="0"/>
              <a:t>d’aliments</a:t>
            </a:r>
          </a:p>
          <a:p>
            <a:pPr algn="just"/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Pour une </a:t>
            </a:r>
            <a:r>
              <a:rPr lang="fr-FR" b="1" dirty="0" err="1" smtClean="0"/>
              <a:t>aw</a:t>
            </a:r>
            <a:r>
              <a:rPr lang="fr-FR" b="1" dirty="0" smtClean="0"/>
              <a:t> &lt;0.6, il y à une inhibition auto lytique (aucune croissance mais la survie est possible</a:t>
            </a:r>
            <a:r>
              <a:rPr lang="fr-FR" b="1" dirty="0" smtClean="0"/>
              <a:t>)</a:t>
            </a:r>
          </a:p>
          <a:p>
            <a:pPr algn="just"/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b="1" dirty="0" smtClean="0"/>
              <a:t>Les </a:t>
            </a:r>
            <a:r>
              <a:rPr lang="fr-FR" b="1" dirty="0" smtClean="0"/>
              <a:t>microorganismes capables de se développer dans des produits </a:t>
            </a:r>
            <a:r>
              <a:rPr lang="fr-FR" b="1" dirty="0" smtClean="0">
                <a:solidFill>
                  <a:srgbClr val="FF0000"/>
                </a:solidFill>
              </a:rPr>
              <a:t>à faible </a:t>
            </a:r>
            <a:r>
              <a:rPr lang="fr-FR" b="1" dirty="0" err="1" smtClean="0">
                <a:solidFill>
                  <a:srgbClr val="FF0000"/>
                </a:solidFill>
              </a:rPr>
              <a:t>aw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sont qualifiés </a:t>
            </a:r>
            <a:r>
              <a:rPr lang="fr-FR" b="1" dirty="0" smtClean="0"/>
              <a:t>de </a:t>
            </a:r>
            <a:r>
              <a:rPr lang="fr-FR" b="1" dirty="0" smtClean="0">
                <a:solidFill>
                  <a:srgbClr val="FF0000"/>
                </a:solidFill>
              </a:rPr>
              <a:t>xérophiles</a:t>
            </a:r>
            <a:r>
              <a:rPr lang="fr-FR" b="1" dirty="0" smtClean="0"/>
              <a:t>, ceux en milieux </a:t>
            </a:r>
            <a:r>
              <a:rPr lang="fr-FR" b="1" dirty="0" smtClean="0">
                <a:solidFill>
                  <a:srgbClr val="FF0000"/>
                </a:solidFill>
              </a:rPr>
              <a:t>fortement sucrés </a:t>
            </a:r>
            <a:r>
              <a:rPr lang="fr-FR" b="1" dirty="0" smtClean="0"/>
              <a:t>ou </a:t>
            </a:r>
            <a:r>
              <a:rPr lang="fr-FR" b="1" dirty="0" smtClean="0">
                <a:solidFill>
                  <a:srgbClr val="FF0000"/>
                </a:solidFill>
              </a:rPr>
              <a:t>salés</a:t>
            </a:r>
            <a:r>
              <a:rPr lang="fr-FR" b="1" dirty="0" smtClean="0"/>
              <a:t> respectivement </a:t>
            </a:r>
            <a:r>
              <a:rPr lang="fr-FR" b="1" dirty="0" smtClean="0"/>
              <a:t>d’</a:t>
            </a:r>
            <a:r>
              <a:rPr lang="fr-FR" b="1" dirty="0" err="1" smtClean="0">
                <a:solidFill>
                  <a:srgbClr val="FF0000"/>
                </a:solidFill>
              </a:rPr>
              <a:t>osmophiles</a:t>
            </a:r>
            <a:r>
              <a:rPr lang="fr-FR" b="1" dirty="0" smtClean="0"/>
              <a:t> et de </a:t>
            </a:r>
            <a:r>
              <a:rPr lang="fr-FR" b="1" dirty="0" smtClean="0">
                <a:solidFill>
                  <a:srgbClr val="FF0000"/>
                </a:solidFill>
              </a:rPr>
              <a:t>halophiles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78579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aw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= </a:t>
            </a:r>
            <a:r>
              <a:rPr lang="fr-FR" b="1" dirty="0" smtClean="0">
                <a:solidFill>
                  <a:srgbClr val="FF0000"/>
                </a:solidFill>
              </a:rPr>
              <a:t>P.eau </a:t>
            </a:r>
            <a:r>
              <a:rPr lang="fr-FR" b="1" dirty="0" smtClean="0">
                <a:solidFill>
                  <a:srgbClr val="FF0000"/>
                </a:solidFill>
              </a:rPr>
              <a:t>aliment / </a:t>
            </a:r>
            <a:r>
              <a:rPr lang="fr-FR" b="1" dirty="0" smtClean="0">
                <a:solidFill>
                  <a:srgbClr val="FF0000"/>
                </a:solidFill>
              </a:rPr>
              <a:t>P.eau pure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P: Pression partielle</a:t>
            </a:r>
          </a:p>
          <a:p>
            <a:r>
              <a:rPr lang="fr-FR" b="1" dirty="0" smtClean="0"/>
              <a:t>L’humidité relative </a:t>
            </a:r>
            <a:r>
              <a:rPr lang="fr-FR" b="1" dirty="0" smtClean="0"/>
              <a:t>(H.R.) = </a:t>
            </a:r>
            <a:r>
              <a:rPr lang="fr-FR" b="1" dirty="0" err="1" smtClean="0"/>
              <a:t>aw</a:t>
            </a:r>
            <a:r>
              <a:rPr lang="fr-FR" b="1" dirty="0" smtClean="0"/>
              <a:t> × </a:t>
            </a:r>
            <a:r>
              <a:rPr lang="fr-FR" b="1" dirty="0" smtClean="0"/>
              <a:t>100 .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986" t="18554" r="13574" b="25781"/>
          <a:stretch>
            <a:fillRect/>
          </a:stretch>
        </p:blipFill>
        <p:spPr bwMode="auto">
          <a:xfrm>
            <a:off x="500034" y="785794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8484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357290" y="35716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Pour les aliments, l’</a:t>
            </a:r>
            <a:r>
              <a:rPr lang="fr-FR" b="1" dirty="0" err="1" smtClean="0"/>
              <a:t>aw</a:t>
            </a:r>
            <a:r>
              <a:rPr lang="fr-FR" b="1" dirty="0" smtClean="0"/>
              <a:t> est différente</a:t>
            </a:r>
            <a:endParaRPr lang="fr-F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50004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4. [O2] et stress oxydatif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000108"/>
            <a:ext cx="88583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Aérobie stricts                      Aérobie                   Micro-aérophiles             Anaérobies strictes</a:t>
            </a:r>
          </a:p>
          <a:p>
            <a:r>
              <a:rPr lang="fr-FR" sz="1400" b="1" dirty="0" smtClean="0"/>
              <a:t>    Respiration                                          </a:t>
            </a:r>
            <a:r>
              <a:rPr lang="fr-FR" sz="1400" b="1" dirty="0" err="1" smtClean="0"/>
              <a:t>Resp</a:t>
            </a:r>
            <a:r>
              <a:rPr lang="fr-FR" sz="1400" b="1" dirty="0" smtClean="0"/>
              <a:t>/</a:t>
            </a:r>
            <a:r>
              <a:rPr lang="fr-FR" sz="1400" b="1" dirty="0" err="1" smtClean="0"/>
              <a:t>Ferm</a:t>
            </a:r>
            <a:r>
              <a:rPr lang="fr-FR" sz="1400" b="1" dirty="0" smtClean="0"/>
              <a:t>                              </a:t>
            </a:r>
            <a:r>
              <a:rPr lang="fr-FR" sz="1400" b="1" dirty="0" err="1" smtClean="0"/>
              <a:t>Ferm</a:t>
            </a:r>
            <a:r>
              <a:rPr lang="fr-FR" sz="1400" b="1" dirty="0" smtClean="0"/>
              <a:t>                                                Fermentation</a:t>
            </a:r>
          </a:p>
          <a:p>
            <a:endParaRPr lang="fr-FR" sz="1400" b="1" dirty="0" smtClean="0"/>
          </a:p>
          <a:p>
            <a:endParaRPr lang="fr-FR" sz="1400" b="1" dirty="0" smtClean="0"/>
          </a:p>
          <a:p>
            <a:endParaRPr lang="fr-FR" sz="1400" dirty="0" smtClean="0"/>
          </a:p>
          <a:p>
            <a:r>
              <a:rPr lang="fr-FR" sz="1600" b="1" dirty="0" smtClean="0"/>
              <a:t>Ex: Moisissures, </a:t>
            </a:r>
            <a:r>
              <a:rPr lang="fr-FR" sz="1600" b="1" dirty="0" err="1" smtClean="0"/>
              <a:t>qques</a:t>
            </a:r>
            <a:r>
              <a:rPr lang="fr-FR" sz="1600" b="1" dirty="0" smtClean="0"/>
              <a:t>                plupart des Levures           BL                                     </a:t>
            </a:r>
            <a:r>
              <a:rPr lang="fr-FR" sz="1600" b="1" i="1" dirty="0" err="1" smtClean="0"/>
              <a:t>Propionibacterium</a:t>
            </a:r>
            <a:endParaRPr lang="fr-FR" sz="1600" b="1" i="1" dirty="0" smtClean="0"/>
          </a:p>
          <a:p>
            <a:r>
              <a:rPr lang="fr-FR" sz="1600" b="1" dirty="0" smtClean="0"/>
              <a:t>levures, </a:t>
            </a:r>
            <a:r>
              <a:rPr lang="fr-FR" sz="1600" b="1" i="1" dirty="0" err="1" smtClean="0"/>
              <a:t>Pseudomonas</a:t>
            </a:r>
            <a:r>
              <a:rPr lang="fr-FR" sz="1600" b="1" i="1" dirty="0" smtClean="0"/>
              <a:t>,                    </a:t>
            </a:r>
            <a:r>
              <a:rPr lang="fr-FR" sz="1600" b="1" i="1" dirty="0" err="1" smtClean="0"/>
              <a:t>Staphylococcus</a:t>
            </a:r>
            <a:r>
              <a:rPr lang="fr-FR" sz="1600" b="1" i="1" dirty="0" smtClean="0"/>
              <a:t>                                                           </a:t>
            </a:r>
            <a:r>
              <a:rPr lang="fr-FR" sz="1600" b="1" i="1" dirty="0" err="1" smtClean="0"/>
              <a:t>Clostridium</a:t>
            </a:r>
            <a:r>
              <a:rPr lang="fr-FR" sz="1600" b="1" i="1" dirty="0" smtClean="0"/>
              <a:t>                       </a:t>
            </a:r>
          </a:p>
          <a:p>
            <a:r>
              <a:rPr lang="fr-FR" sz="1600" b="1" i="1" dirty="0" smtClean="0"/>
              <a:t> </a:t>
            </a:r>
            <a:r>
              <a:rPr lang="fr-FR" sz="1600" b="1" i="1" dirty="0" err="1" smtClean="0"/>
              <a:t>Bacillus</a:t>
            </a:r>
            <a:r>
              <a:rPr lang="fr-FR" sz="1400" i="1" dirty="0" smtClean="0"/>
              <a:t>…                                                        </a:t>
            </a:r>
            <a:r>
              <a:rPr lang="fr-FR" sz="1400" b="1" i="1" dirty="0" smtClean="0"/>
              <a:t>Entérobactér</a:t>
            </a:r>
            <a:r>
              <a:rPr lang="fr-FR" sz="1600" b="1" i="1" dirty="0" smtClean="0"/>
              <a:t>ies </a:t>
            </a:r>
          </a:p>
          <a:p>
            <a:endParaRPr lang="fr-FR" sz="1600" b="1" i="1" dirty="0" smtClean="0"/>
          </a:p>
          <a:p>
            <a:endParaRPr lang="fr-FR" sz="1600" b="1" i="1" dirty="0" smtClean="0"/>
          </a:p>
          <a:p>
            <a:endParaRPr lang="fr-FR" sz="1600" b="1" i="1" dirty="0" smtClean="0"/>
          </a:p>
          <a:p>
            <a:r>
              <a:rPr lang="fr-FR" sz="1600" b="1" i="1" dirty="0" smtClean="0"/>
              <a:t>Surface des aliments             Produits végétaux                  En profondeur                           Conserves</a:t>
            </a:r>
          </a:p>
          <a:p>
            <a:r>
              <a:rPr lang="fr-FR" sz="1600" b="1" i="1" dirty="0" smtClean="0"/>
              <a:t>Ex. Farines                      Surfaces fromages et viandes      Fromages</a:t>
            </a:r>
          </a:p>
          <a:p>
            <a:r>
              <a:rPr lang="fr-FR" sz="1600" b="1" i="1" dirty="0" smtClean="0"/>
              <a:t>                                                                                                      Produits laitiers</a:t>
            </a:r>
            <a:endParaRPr lang="fr-FR" sz="1600" b="1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642910" y="1643050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642910" y="300037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3286116" y="1643050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3286116" y="300037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5072066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5072066" y="2500306"/>
            <a:ext cx="14287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7572396" y="1643050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7572396" y="300037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714884"/>
            <a:ext cx="1857356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e 16"/>
          <p:cNvGrpSpPr/>
          <p:nvPr/>
        </p:nvGrpSpPr>
        <p:grpSpPr>
          <a:xfrm>
            <a:off x="1714480" y="4572008"/>
            <a:ext cx="2214578" cy="2308324"/>
            <a:chOff x="2214546" y="4572008"/>
            <a:chExt cx="2214578" cy="230832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5984" y="4643446"/>
              <a:ext cx="2143140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ZoneTexte 15"/>
            <p:cNvSpPr txBox="1"/>
            <p:nvPr/>
          </p:nvSpPr>
          <p:spPr>
            <a:xfrm>
              <a:off x="2214546" y="4572008"/>
              <a:ext cx="928694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643446"/>
            <a:ext cx="200026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e 20"/>
          <p:cNvGrpSpPr/>
          <p:nvPr/>
        </p:nvGrpSpPr>
        <p:grpSpPr>
          <a:xfrm>
            <a:off x="6357950" y="4500570"/>
            <a:ext cx="1828800" cy="2357430"/>
            <a:chOff x="6715140" y="4500570"/>
            <a:chExt cx="1828800" cy="235743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5140" y="4572008"/>
              <a:ext cx="1828800" cy="228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ZoneTexte 19"/>
            <p:cNvSpPr txBox="1"/>
            <p:nvPr/>
          </p:nvSpPr>
          <p:spPr>
            <a:xfrm>
              <a:off x="6715140" y="4500570"/>
              <a:ext cx="1071570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 smtClean="0">
                <a:solidFill>
                  <a:schemeClr val="bg1"/>
                </a:solidFill>
              </a:endParaRPr>
            </a:p>
            <a:p>
              <a:endParaRPr lang="fr-FR" dirty="0" smtClean="0">
                <a:solidFill>
                  <a:schemeClr val="bg1"/>
                </a:solidFill>
              </a:endParaRPr>
            </a:p>
            <a:p>
              <a:endParaRPr lang="fr-FR" dirty="0" smtClean="0">
                <a:solidFill>
                  <a:schemeClr val="bg1"/>
                </a:solidFill>
              </a:endParaRPr>
            </a:p>
            <a:p>
              <a:endParaRPr lang="fr-FR" dirty="0" smtClean="0">
                <a:solidFill>
                  <a:schemeClr val="bg1"/>
                </a:solidFill>
              </a:endParaRPr>
            </a:p>
            <a:p>
              <a:endParaRPr lang="fr-FR" dirty="0" smtClean="0">
                <a:solidFill>
                  <a:schemeClr val="bg1"/>
                </a:solidFill>
              </a:endParaRPr>
            </a:p>
            <a:p>
              <a:endParaRPr lang="fr-FR" dirty="0" smtClean="0">
                <a:solidFill>
                  <a:schemeClr val="bg1"/>
                </a:solidFill>
              </a:endParaRPr>
            </a:p>
            <a:p>
              <a:endParaRPr lang="fr-FR" dirty="0" smtClean="0">
                <a:solidFill>
                  <a:schemeClr val="bg1"/>
                </a:solidFill>
              </a:endParaRPr>
            </a:p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0555" y="214290"/>
            <a:ext cx="309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fr-FR" b="1" dirty="0" smtClean="0">
                <a:solidFill>
                  <a:srgbClr val="FF0000"/>
                </a:solidFill>
              </a:rPr>
              <a:t>b. Paramètres de conservation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1604" y="7857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1. La température de stockage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5572164" cy="60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215074" y="3143248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 smtClean="0"/>
              <a:t>Listeria </a:t>
            </a:r>
            <a:r>
              <a:rPr lang="fr-FR" sz="1600" b="1" i="1" dirty="0" err="1" smtClean="0"/>
              <a:t>monocytogenes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Yersinia </a:t>
            </a:r>
            <a:r>
              <a:rPr lang="fr-FR" sz="1600" b="1" i="1" dirty="0" err="1" smtClean="0"/>
              <a:t>enterolitica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err="1" smtClean="0"/>
              <a:t>Bacillus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cereus</a:t>
            </a:r>
            <a:r>
              <a:rPr lang="fr-FR" sz="1600" b="1" i="1" dirty="0" smtClean="0"/>
              <a:t> 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6286480" y="732992"/>
            <a:ext cx="2786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Spores (</a:t>
            </a:r>
            <a:r>
              <a:rPr lang="fr-FR" sz="1600" b="1" i="1" dirty="0" err="1" smtClean="0"/>
              <a:t>Clostridium,Bacillus</a:t>
            </a:r>
            <a:r>
              <a:rPr lang="fr-FR" sz="1600" b="1" i="1" dirty="0" smtClean="0"/>
              <a:t>…) </a:t>
            </a:r>
            <a:endParaRPr lang="fr-FR" sz="1600" b="1" dirty="0"/>
          </a:p>
        </p:txBody>
      </p:sp>
      <p:sp>
        <p:nvSpPr>
          <p:cNvPr id="7" name="Flèche gauche 6"/>
          <p:cNvSpPr/>
          <p:nvPr/>
        </p:nvSpPr>
        <p:spPr>
          <a:xfrm>
            <a:off x="5857884" y="785794"/>
            <a:ext cx="428628" cy="7143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5786446" y="3571876"/>
            <a:ext cx="428628" cy="7143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3116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Parmi les germes dangereux en microbiologie alimentaire capables de cultiver entre 0 et 10°C 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b="1" i="1" dirty="0" smtClean="0"/>
          </a:p>
          <a:p>
            <a:pPr>
              <a:buFont typeface="Wingdings" pitchFamily="2" charset="2"/>
              <a:buChar char="ü"/>
            </a:pPr>
            <a:r>
              <a:rPr lang="fr-FR" b="1" i="1" dirty="0" smtClean="0"/>
              <a:t>Listeria </a:t>
            </a:r>
            <a:r>
              <a:rPr lang="fr-FR" b="1" i="1" dirty="0" err="1" smtClean="0"/>
              <a:t>monocytogenes</a:t>
            </a:r>
            <a:r>
              <a:rPr lang="fr-FR" b="1" i="1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fr-FR" b="1" i="1" dirty="0" err="1" smtClean="0"/>
              <a:t>Clostridium</a:t>
            </a:r>
            <a:r>
              <a:rPr lang="fr-FR" b="1" i="1" dirty="0" smtClean="0"/>
              <a:t> </a:t>
            </a:r>
            <a:r>
              <a:rPr lang="fr-FR" b="1" i="1" dirty="0" err="1" smtClean="0"/>
              <a:t>botulinum</a:t>
            </a:r>
            <a:r>
              <a:rPr lang="fr-FR" b="1" i="1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fr-FR" b="1" i="1" dirty="0" smtClean="0"/>
              <a:t> </a:t>
            </a:r>
            <a:r>
              <a:rPr lang="fr-FR" b="1" i="1" dirty="0" err="1" smtClean="0"/>
              <a:t>Bacillus</a:t>
            </a:r>
            <a:r>
              <a:rPr lang="fr-FR" b="1" i="1" dirty="0" smtClean="0"/>
              <a:t> </a:t>
            </a:r>
            <a:r>
              <a:rPr lang="fr-FR" b="1" i="1" dirty="0" err="1" smtClean="0"/>
              <a:t>cereus</a:t>
            </a:r>
            <a:r>
              <a:rPr lang="fr-FR" b="1" i="1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fr-FR" b="1" i="1" dirty="0" smtClean="0"/>
              <a:t> Yersinia </a:t>
            </a:r>
            <a:r>
              <a:rPr lang="fr-FR" b="1" i="1" dirty="0" err="1" smtClean="0"/>
              <a:t>enterocolytica</a:t>
            </a:r>
            <a:r>
              <a:rPr lang="fr-FR" b="1" i="1" dirty="0" smtClean="0"/>
              <a:t>, </a:t>
            </a:r>
            <a:endParaRPr lang="fr-FR" b="1" i="1" dirty="0" smtClean="0"/>
          </a:p>
          <a:p>
            <a:pPr>
              <a:buFont typeface="Wingdings" pitchFamily="2" charset="2"/>
              <a:buChar char="ü"/>
            </a:pPr>
            <a:r>
              <a:rPr lang="fr-FR" b="1" i="1" dirty="0" err="1" smtClean="0"/>
              <a:t>Vibrio</a:t>
            </a:r>
            <a:r>
              <a:rPr lang="fr-FR" b="1" i="1" dirty="0" smtClean="0"/>
              <a:t> </a:t>
            </a:r>
            <a:r>
              <a:rPr lang="fr-FR" b="1" i="1" dirty="0" err="1" smtClean="0"/>
              <a:t>parahaemolyticus</a:t>
            </a:r>
            <a:r>
              <a:rPr lang="fr-FR" b="1" i="1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fr-FR" b="1" i="1" dirty="0" smtClean="0"/>
              <a:t> </a:t>
            </a:r>
            <a:r>
              <a:rPr lang="fr-FR" b="1" i="1" dirty="0" err="1" smtClean="0"/>
              <a:t>Aeromonas</a:t>
            </a:r>
            <a:r>
              <a:rPr lang="fr-FR" b="1" i="1" dirty="0" smtClean="0"/>
              <a:t> </a:t>
            </a:r>
            <a:r>
              <a:rPr lang="fr-FR" b="1" i="1" dirty="0" err="1" smtClean="0"/>
              <a:t>hydrophila</a:t>
            </a:r>
            <a:r>
              <a:rPr lang="fr-FR" b="1" i="1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fr-FR" b="1" i="1" dirty="0" smtClean="0"/>
              <a:t> </a:t>
            </a:r>
            <a:r>
              <a:rPr lang="fr-FR" b="1" i="1" dirty="0" err="1" smtClean="0"/>
              <a:t>Plesiomonas</a:t>
            </a:r>
            <a:r>
              <a:rPr lang="fr-FR" b="1" i="1" dirty="0" smtClean="0"/>
              <a:t> </a:t>
            </a:r>
            <a:r>
              <a:rPr lang="fr-FR" b="1" i="1" dirty="0" err="1" smtClean="0"/>
              <a:t>shigelloïdes</a:t>
            </a:r>
            <a:r>
              <a:rPr lang="fr-FR" b="1" i="1" dirty="0" smtClean="0"/>
              <a:t> </a:t>
            </a:r>
            <a:endParaRPr lang="fr-FR" b="1" i="1" dirty="0" smtClean="0"/>
          </a:p>
          <a:p>
            <a:pPr>
              <a:buFont typeface="Wingdings" pitchFamily="2" charset="2"/>
              <a:buChar char="ü"/>
            </a:pPr>
            <a:r>
              <a:rPr lang="fr-FR" b="1" i="1" dirty="0" smtClean="0"/>
              <a:t>E</a:t>
            </a:r>
            <a:r>
              <a:rPr lang="fr-FR" b="1" i="1" dirty="0" smtClean="0"/>
              <a:t>. coli entéropathogène</a:t>
            </a:r>
            <a:r>
              <a:rPr lang="fr-FR" i="1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88" y="21429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2. Présence et [gaz]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889844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Conditionnement en Atmosphère modifiée </a:t>
            </a:r>
          </a:p>
          <a:p>
            <a:r>
              <a:rPr lang="pt-BR" b="1" dirty="0" smtClean="0"/>
              <a:t>diazote (N2) 79 % - dioxygène (O2) 21 % - gaz carbonique (CO2) 0,03 % 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Atmosphère</a:t>
            </a:r>
            <a:r>
              <a:rPr lang="fr-FR" b="1" dirty="0" smtClean="0"/>
              <a:t>: Modifier la composition de l'atmosphère interne d'un emballage dans le but d'améliorer sa durée de vie. </a:t>
            </a:r>
          </a:p>
          <a:p>
            <a:endParaRPr lang="fr-FR" b="1" dirty="0" smtClean="0"/>
          </a:p>
          <a:p>
            <a:r>
              <a:rPr lang="pt-BR" b="1" dirty="0" smtClean="0"/>
              <a:t>Ex. Viande rouge : O2 (70%) - CO2 (30%) </a:t>
            </a:r>
          </a:p>
          <a:p>
            <a:endParaRPr lang="pt-B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Conditionnement sous vide: </a:t>
            </a:r>
            <a:r>
              <a:rPr lang="fr-FR" b="1" dirty="0" smtClean="0"/>
              <a:t>le vide n’est  jamais total mais il y à inhibition de la flore aérobie </a:t>
            </a:r>
          </a:p>
          <a:p>
            <a:endParaRPr lang="fr-FR" b="1" dirty="0" smtClean="0"/>
          </a:p>
          <a:p>
            <a:r>
              <a:rPr lang="pt-BR" b="1" dirty="0" smtClean="0"/>
              <a:t>Ex. Salade: O2 (5%) - CO2 (15%) - N2 (80%) </a:t>
            </a:r>
            <a:endParaRPr lang="fr-F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18" y="500042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3. Utilisation des additifs (agents antimicrobiens)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1357298"/>
            <a:ext cx="5286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Agents physiques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Irradiation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Filtration / centrifugation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Agents chimiques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Antiseptiques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Désinfectants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Conservateurs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Antibiotiques </a:t>
            </a:r>
            <a:endParaRPr 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986" t="13672" r="30420" b="13086"/>
          <a:stretch>
            <a:fillRect/>
          </a:stretch>
        </p:blipFill>
        <p:spPr bwMode="auto">
          <a:xfrm>
            <a:off x="642910" y="428604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929322" y="5072074"/>
            <a:ext cx="27146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714488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4. Procédé et hygiène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Qualité microbiologique des matières premières</a:t>
            </a:r>
          </a:p>
          <a:p>
            <a:r>
              <a:rPr lang="fr-FR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Etapes critiques du procédé de fabrication (CCP) et boucles de contrôle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Hygiène et BPF</a:t>
            </a:r>
          </a:p>
          <a:p>
            <a:r>
              <a:rPr lang="fr-FR" b="1" dirty="0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1472" y="1181947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Pour chaque produit alimentaire, du point de vue microbiologique, il convient de distinguer deux aspects</a:t>
            </a:r>
          </a:p>
          <a:p>
            <a:endParaRPr lang="fr-FR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L’aspect hygiénique du produit alimentaire (qualité hygiénique)</a:t>
            </a:r>
          </a:p>
          <a:p>
            <a:pPr algn="ctr"/>
            <a:r>
              <a:rPr lang="fr-FR" dirty="0" smtClean="0"/>
              <a:t> </a:t>
            </a:r>
          </a:p>
          <a:p>
            <a:pPr algn="just"/>
            <a:r>
              <a:rPr lang="fr-FR" dirty="0" smtClean="0"/>
              <a:t> - </a:t>
            </a:r>
            <a:r>
              <a:rPr lang="fr-FR" b="1" dirty="0" smtClean="0"/>
              <a:t>Une altération de cette qualité mis-en cause la santé du consommateur. 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Cette </a:t>
            </a:r>
            <a:r>
              <a:rPr lang="fr-FR" b="1" u="sng" dirty="0" smtClean="0"/>
              <a:t>altération est généralement </a:t>
            </a:r>
            <a:r>
              <a:rPr lang="fr-FR" b="1" dirty="0" smtClean="0">
                <a:solidFill>
                  <a:srgbClr val="FF0000"/>
                </a:solidFill>
              </a:rPr>
              <a:t>invisible</a:t>
            </a:r>
            <a:r>
              <a:rPr lang="fr-FR" b="1" dirty="0" smtClean="0"/>
              <a:t>? </a:t>
            </a:r>
          </a:p>
          <a:p>
            <a:pPr algn="just"/>
            <a:r>
              <a:rPr lang="fr-FR" b="1" dirty="0" smtClean="0"/>
              <a:t>          Car, elle est due à un développement des microorganismes pathogènes fabriquant des toxines :</a:t>
            </a:r>
          </a:p>
          <a:p>
            <a:endParaRPr lang="fr-FR" b="1" dirty="0" smtClean="0"/>
          </a:p>
          <a:p>
            <a:pPr lvl="2" algn="just">
              <a:buFont typeface="Arial" charset="0"/>
              <a:buChar char="•"/>
            </a:pPr>
            <a:r>
              <a:rPr lang="fr-FR" b="1" dirty="0" smtClean="0"/>
              <a:t> exotoxines cas des staphylocoques pathogènes ou de </a:t>
            </a:r>
            <a:r>
              <a:rPr lang="fr-FR" b="1" i="1" dirty="0" err="1" smtClean="0"/>
              <a:t>Clostridium</a:t>
            </a:r>
            <a:r>
              <a:rPr lang="fr-FR" b="1" i="1" dirty="0" smtClean="0"/>
              <a:t> </a:t>
            </a:r>
            <a:r>
              <a:rPr lang="fr-FR" b="1" i="1" dirty="0" err="1" smtClean="0"/>
              <a:t>botulinum</a:t>
            </a:r>
            <a:r>
              <a:rPr lang="fr-FR" b="1" dirty="0" smtClean="0"/>
              <a:t>, </a:t>
            </a:r>
          </a:p>
          <a:p>
            <a:pPr lvl="2">
              <a:buFont typeface="Arial" charset="0"/>
              <a:buChar char="•"/>
            </a:pPr>
            <a:r>
              <a:rPr lang="fr-FR" b="1" dirty="0" smtClean="0"/>
              <a:t> endotoxines cas des entérobactéries.</a:t>
            </a:r>
          </a:p>
          <a:p>
            <a:pPr algn="ctr"/>
            <a:r>
              <a:rPr lang="fr-FR" b="1" dirty="0" smtClean="0"/>
              <a:t>  </a:t>
            </a:r>
            <a:endParaRPr lang="fr-FR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4975" y="1432687"/>
            <a:ext cx="8280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L’aspect qualité marchande du produit alimentaire</a:t>
            </a:r>
            <a:r>
              <a:rPr lang="fr-FR" dirty="0"/>
              <a:t> 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b="1" dirty="0"/>
              <a:t>L’altération de cette qualité modifiée:</a:t>
            </a:r>
          </a:p>
          <a:p>
            <a:endParaRPr lang="fr-FR" b="1" dirty="0"/>
          </a:p>
          <a:p>
            <a:pPr lvl="1">
              <a:buFont typeface="Arial" charset="0"/>
              <a:buChar char="•"/>
            </a:pPr>
            <a:r>
              <a:rPr lang="fr-FR" b="1" dirty="0"/>
              <a:t> la texture </a:t>
            </a:r>
          </a:p>
          <a:p>
            <a:pPr lvl="1">
              <a:buFont typeface="Arial" charset="0"/>
              <a:buChar char="•"/>
            </a:pPr>
            <a:r>
              <a:rPr lang="fr-FR" b="1" dirty="0"/>
              <a:t> la qualité organoleptique du produit,</a:t>
            </a:r>
          </a:p>
          <a:p>
            <a:pPr lvl="1">
              <a:buFont typeface="Arial" charset="0"/>
              <a:buChar char="•"/>
            </a:pPr>
            <a:r>
              <a:rPr lang="fr-FR" b="1" dirty="0"/>
              <a:t> bien que cette dernière soit généralement non dangereuse pour la santé du consommateur, rend le produit non commercialisable</a:t>
            </a:r>
          </a:p>
          <a:p>
            <a:pPr lvl="1"/>
            <a:endParaRPr lang="fr-FR" b="1" dirty="0"/>
          </a:p>
          <a:p>
            <a:pPr lvl="1"/>
            <a:r>
              <a:rPr lang="fr-FR" b="1" u="sng" dirty="0"/>
              <a:t>ex.</a:t>
            </a:r>
            <a:r>
              <a:rPr lang="fr-FR" b="1" dirty="0"/>
              <a:t> bombage des boites</a:t>
            </a:r>
          </a:p>
          <a:p>
            <a:endParaRPr lang="fr-FR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285728"/>
            <a:ext cx="7715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 smtClean="0">
                <a:solidFill>
                  <a:srgbClr val="FF0000"/>
                </a:solidFill>
              </a:rPr>
              <a:t>Microbiologie en industrie</a:t>
            </a:r>
          </a:p>
          <a:p>
            <a:pPr algn="just">
              <a:defRPr/>
            </a:pPr>
            <a:endParaRPr lang="fr-FR" b="1" dirty="0" smtClean="0"/>
          </a:p>
          <a:p>
            <a:pPr algn="just">
              <a:defRPr/>
            </a:pPr>
            <a:r>
              <a:rPr lang="fr-FR" b="1" dirty="0" smtClean="0"/>
              <a:t>Science qui utilise les microorganismes pour produire:</a:t>
            </a:r>
          </a:p>
          <a:p>
            <a:pPr>
              <a:defRPr/>
            </a:pPr>
            <a:endParaRPr lang="fr-FR" b="1" dirty="0" smtClean="0"/>
          </a:p>
          <a:p>
            <a:pPr lvl="1">
              <a:lnSpc>
                <a:spcPct val="150000"/>
              </a:lnSpc>
              <a:defRPr/>
            </a:pPr>
            <a:r>
              <a:rPr lang="fr-FR" b="1" dirty="0" smtClean="0"/>
              <a:t>- Produits commerciaux : Produits laitiers, bière, vin,…, </a:t>
            </a:r>
            <a:r>
              <a:rPr lang="fr-FR" b="1" dirty="0" err="1" smtClean="0"/>
              <a:t>etc</a:t>
            </a:r>
            <a:r>
              <a:rPr lang="fr-FR" b="1" dirty="0" smtClean="0"/>
              <a:t>;</a:t>
            </a:r>
          </a:p>
          <a:p>
            <a:pPr lvl="1">
              <a:lnSpc>
                <a:spcPct val="150000"/>
              </a:lnSpc>
              <a:defRPr/>
            </a:pPr>
            <a:r>
              <a:rPr lang="fr-FR" b="1" dirty="0" smtClean="0"/>
              <a:t>- Des agents pharmaceutiques: antibiotiques;</a:t>
            </a:r>
          </a:p>
          <a:p>
            <a:pPr lvl="1">
              <a:lnSpc>
                <a:spcPct val="150000"/>
              </a:lnSpc>
              <a:defRPr/>
            </a:pPr>
            <a:r>
              <a:rPr lang="fr-FR" b="1" dirty="0" smtClean="0"/>
              <a:t>- Des additifs alimentaires: les enzymes;</a:t>
            </a:r>
          </a:p>
          <a:p>
            <a:pPr lvl="1">
              <a:lnSpc>
                <a:spcPct val="150000"/>
              </a:lnSpc>
              <a:defRPr/>
            </a:pPr>
            <a:r>
              <a:rPr lang="fr-FR" b="1" dirty="0" smtClean="0"/>
              <a:t>- Des produits chimiques : acide acétique, butanol,…, </a:t>
            </a:r>
            <a:r>
              <a:rPr lang="fr-FR" b="1" dirty="0" err="1" smtClean="0"/>
              <a:t>etc</a:t>
            </a:r>
            <a:r>
              <a:rPr lang="fr-FR" b="1" dirty="0" smtClean="0"/>
              <a:t>,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357158" y="3884875"/>
            <a:ext cx="835824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Microorganismes en industrie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C00000"/>
                </a:solidFill>
              </a:rPr>
              <a:t>Microorganismes naturels, </a:t>
            </a:r>
            <a:r>
              <a:rPr lang="fr-FR" b="1" dirty="0" smtClean="0"/>
              <a:t>sélectionnés pour leur activité métabolique;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C00000"/>
                </a:solidFill>
              </a:rPr>
              <a:t>Microorganismes modifiés génétiquement </a:t>
            </a:r>
            <a:r>
              <a:rPr lang="fr-FR" b="1" dirty="0" smtClean="0"/>
              <a:t>pour augmenter leur production de </a:t>
            </a:r>
            <a:r>
              <a:rPr lang="fr-FR" b="1" dirty="0" smtClean="0">
                <a:solidFill>
                  <a:srgbClr val="C00000"/>
                </a:solidFill>
              </a:rPr>
              <a:t>métabolites spécifiques </a:t>
            </a:r>
            <a:r>
              <a:rPr lang="fr-FR" b="1" dirty="0" smtClean="0"/>
              <a:t>et pour diminuer </a:t>
            </a:r>
            <a:r>
              <a:rPr lang="fr-FR" b="1" dirty="0" smtClean="0">
                <a:solidFill>
                  <a:srgbClr val="C00000"/>
                </a:solidFill>
              </a:rPr>
              <a:t>ceux non-désirés.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472" y="852146"/>
            <a:ext cx="814393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Caractéristiques d’un microorganisme industriel</a:t>
            </a:r>
          </a:p>
          <a:p>
            <a:pPr algn="ctr"/>
            <a:endParaRPr lang="fr-FR" sz="2000" b="1" dirty="0" smtClean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</a:t>
            </a:r>
            <a:r>
              <a:rPr lang="fr-FR" b="1" dirty="0" smtClean="0">
                <a:solidFill>
                  <a:srgbClr val="C00000"/>
                </a:solidFill>
              </a:rPr>
              <a:t>Disponible</a:t>
            </a:r>
            <a:r>
              <a:rPr lang="fr-FR" b="1" dirty="0" smtClean="0"/>
              <a:t> en culture;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Génétiquement </a:t>
            </a:r>
            <a:r>
              <a:rPr lang="fr-FR" b="1" dirty="0" smtClean="0">
                <a:solidFill>
                  <a:srgbClr val="C00000"/>
                </a:solidFill>
              </a:rPr>
              <a:t>stabl</a:t>
            </a:r>
            <a:r>
              <a:rPr lang="fr-FR" b="1" dirty="0" smtClean="0"/>
              <a:t>e;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Capable de croître à </a:t>
            </a:r>
            <a:r>
              <a:rPr lang="fr-FR" b="1" dirty="0" smtClean="0">
                <a:solidFill>
                  <a:srgbClr val="C00000"/>
                </a:solidFill>
              </a:rPr>
              <a:t>grande échelle;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Les cultures doivent être viables pour une </a:t>
            </a:r>
            <a:r>
              <a:rPr lang="fr-FR" b="1" dirty="0" smtClean="0">
                <a:solidFill>
                  <a:srgbClr val="C00000"/>
                </a:solidFill>
              </a:rPr>
              <a:t>grande période de temps;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Former des spores et être facilement </a:t>
            </a:r>
            <a:r>
              <a:rPr lang="fr-FR" b="1" dirty="0" smtClean="0">
                <a:solidFill>
                  <a:srgbClr val="C00000"/>
                </a:solidFill>
              </a:rPr>
              <a:t>transféré;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</a:t>
            </a:r>
            <a:r>
              <a:rPr lang="fr-FR" b="1" dirty="0" smtClean="0">
                <a:solidFill>
                  <a:srgbClr val="C00000"/>
                </a:solidFill>
              </a:rPr>
              <a:t>Croître</a:t>
            </a:r>
            <a:r>
              <a:rPr lang="fr-FR" b="1" dirty="0" smtClean="0"/>
              <a:t> rapidement et produire le </a:t>
            </a:r>
            <a:r>
              <a:rPr lang="fr-FR" b="1" dirty="0" smtClean="0">
                <a:solidFill>
                  <a:srgbClr val="C00000"/>
                </a:solidFill>
              </a:rPr>
              <a:t>métabolite</a:t>
            </a:r>
            <a:r>
              <a:rPr lang="fr-FR" b="1" dirty="0" smtClean="0"/>
              <a:t> rapidement;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Croître dans un milieu de culture peu </a:t>
            </a:r>
            <a:r>
              <a:rPr lang="fr-FR" b="1" dirty="0" smtClean="0">
                <a:solidFill>
                  <a:srgbClr val="C00000"/>
                </a:solidFill>
              </a:rPr>
              <a:t>dispendieux</a:t>
            </a:r>
            <a:r>
              <a:rPr lang="fr-FR" b="1" dirty="0" smtClean="0"/>
              <a:t>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</a:t>
            </a:r>
            <a:r>
              <a:rPr lang="fr-FR" b="1" dirty="0" smtClean="0">
                <a:solidFill>
                  <a:srgbClr val="C00000"/>
                </a:solidFill>
              </a:rPr>
              <a:t>Non dangereux </a:t>
            </a:r>
            <a:r>
              <a:rPr lang="fr-FR" b="1" dirty="0" smtClean="0"/>
              <a:t>pour les humains, plantes et animaux;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</a:t>
            </a:r>
            <a:r>
              <a:rPr lang="fr-FR" b="1" dirty="0" smtClean="0">
                <a:solidFill>
                  <a:srgbClr val="C00000"/>
                </a:solidFill>
              </a:rPr>
              <a:t>Grosses cellules </a:t>
            </a:r>
            <a:r>
              <a:rPr lang="fr-FR" b="1" dirty="0" smtClean="0"/>
              <a:t>faciles à séparer du milieu de culture;</a:t>
            </a:r>
          </a:p>
          <a:p>
            <a:pPr lvl="2">
              <a:lnSpc>
                <a:spcPct val="150000"/>
              </a:lnSpc>
            </a:pPr>
            <a:r>
              <a:rPr lang="fr-FR" b="1" dirty="0" smtClean="0"/>
              <a:t>• Facile à </a:t>
            </a:r>
            <a:r>
              <a:rPr lang="fr-FR" b="1" dirty="0" smtClean="0">
                <a:solidFill>
                  <a:srgbClr val="C00000"/>
                </a:solidFill>
              </a:rPr>
              <a:t>modifier par techniques génétiques.</a:t>
            </a:r>
            <a:endParaRPr lang="fr-F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60" y="285728"/>
            <a:ext cx="401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Conclusion: Contamination des aliments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1071546"/>
            <a:ext cx="396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Devenir des Bactéries dans les Aliments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041" t="35351" r="11914" b="11914"/>
          <a:stretch>
            <a:fillRect/>
          </a:stretch>
        </p:blipFill>
        <p:spPr bwMode="auto">
          <a:xfrm>
            <a:off x="285720" y="2143116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451" t="31250" r="12109" b="13086"/>
          <a:stretch>
            <a:fillRect/>
          </a:stretch>
        </p:blipFill>
        <p:spPr bwMode="auto">
          <a:xfrm>
            <a:off x="4500562" y="2714620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79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Effets des Bactéries : f( Densité )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Nombre de germes vivants par gramme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0254" t="33203" r="12109" b="12109"/>
          <a:stretch>
            <a:fillRect/>
          </a:stretch>
        </p:blipFill>
        <p:spPr bwMode="auto">
          <a:xfrm>
            <a:off x="785786" y="1500174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14311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INDUSTRIE ALIMENTAIRE : µ</a:t>
            </a:r>
            <a:r>
              <a:rPr lang="fr-FR" b="1" dirty="0" err="1" smtClean="0">
                <a:solidFill>
                  <a:srgbClr val="FF0000"/>
                </a:solidFill>
              </a:rPr>
              <a:t>bio.Ali</a:t>
            </a:r>
            <a:r>
              <a:rPr lang="fr-FR" b="1" dirty="0" smtClean="0">
                <a:solidFill>
                  <a:srgbClr val="FF0000"/>
                </a:solidFill>
              </a:rPr>
              <a:t> et µ</a:t>
            </a:r>
            <a:r>
              <a:rPr lang="fr-FR" b="1" dirty="0" err="1" smtClean="0">
                <a:solidFill>
                  <a:srgbClr val="FF0000"/>
                </a:solidFill>
              </a:rPr>
              <a:t>bio.Ind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b="1" dirty="0" smtClean="0"/>
              <a:t>La contamination est quelques fois inévitable, donc toujours présente « un peu »,</a:t>
            </a:r>
          </a:p>
          <a:p>
            <a:pPr algn="just"/>
            <a:r>
              <a:rPr lang="fr-FR" b="1" dirty="0" smtClean="0"/>
              <a:t>mais cela « pèse lourd » dans l’hygiène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La Règle des « </a:t>
            </a:r>
            <a:r>
              <a:rPr lang="fr-FR" b="1" dirty="0" smtClean="0">
                <a:solidFill>
                  <a:srgbClr val="FF0000"/>
                </a:solidFill>
              </a:rPr>
              <a:t>5 M</a:t>
            </a:r>
            <a:r>
              <a:rPr lang="fr-FR" b="1" dirty="0" smtClean="0"/>
              <a:t> » </a:t>
            </a:r>
            <a:r>
              <a:rPr lang="fr-FR" b="1" i="1" dirty="0" smtClean="0">
                <a:solidFill>
                  <a:srgbClr val="0070C0"/>
                </a:solidFill>
              </a:rPr>
              <a:t>ma </a:t>
            </a:r>
            <a:r>
              <a:rPr lang="fr-FR" b="1" i="1" dirty="0" err="1" smtClean="0">
                <a:solidFill>
                  <a:srgbClr val="0070C0"/>
                </a:solidFill>
              </a:rPr>
              <a:t>ma</a:t>
            </a:r>
            <a:r>
              <a:rPr lang="fr-FR" b="1" i="1" dirty="0" smtClean="0">
                <a:solidFill>
                  <a:srgbClr val="0070C0"/>
                </a:solidFill>
              </a:rPr>
              <a:t> mi mes mains </a:t>
            </a:r>
            <a:r>
              <a:rPr lang="fr-FR" b="1" dirty="0" smtClean="0"/>
              <a:t>est capitale: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0070C0"/>
                </a:solidFill>
              </a:rPr>
              <a:t>M</a:t>
            </a:r>
            <a:r>
              <a:rPr lang="fr-FR" b="1" dirty="0" smtClean="0"/>
              <a:t>atière première, </a:t>
            </a:r>
            <a:r>
              <a:rPr lang="fr-FR" b="1" dirty="0" smtClean="0">
                <a:solidFill>
                  <a:srgbClr val="0070C0"/>
                </a:solidFill>
              </a:rPr>
              <a:t>M</a:t>
            </a:r>
            <a:r>
              <a:rPr lang="fr-FR" b="1" dirty="0" smtClean="0"/>
              <a:t>atériel, </a:t>
            </a:r>
            <a:r>
              <a:rPr lang="fr-FR" b="1" dirty="0" smtClean="0">
                <a:solidFill>
                  <a:srgbClr val="0070C0"/>
                </a:solidFill>
              </a:rPr>
              <a:t>M</a:t>
            </a:r>
            <a:r>
              <a:rPr lang="fr-FR" b="1" dirty="0" smtClean="0"/>
              <a:t>ilieu, </a:t>
            </a:r>
            <a:r>
              <a:rPr lang="fr-FR" b="1" dirty="0" smtClean="0">
                <a:solidFill>
                  <a:srgbClr val="0070C0"/>
                </a:solidFill>
              </a:rPr>
              <a:t>M</a:t>
            </a:r>
            <a:r>
              <a:rPr lang="fr-FR" b="1" dirty="0" smtClean="0"/>
              <a:t>éthode, </a:t>
            </a:r>
            <a:r>
              <a:rPr lang="fr-FR" b="1" dirty="0" smtClean="0">
                <a:solidFill>
                  <a:srgbClr val="0070C0"/>
                </a:solidFill>
              </a:rPr>
              <a:t>M</a:t>
            </a:r>
            <a:r>
              <a:rPr lang="fr-FR" b="1" dirty="0" smtClean="0"/>
              <a:t>ain d’œuvre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113" t="19531" r="14307" b="14062"/>
          <a:stretch>
            <a:fillRect/>
          </a:stretch>
        </p:blipFill>
        <p:spPr bwMode="auto">
          <a:xfrm>
            <a:off x="571472" y="571480"/>
            <a:ext cx="81439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571480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La microbiologie alimentaire s’intéresse à deux points essentiels</a:t>
            </a:r>
            <a:endParaRPr lang="fr-FR" u="sng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La protection du consommateur vis-à-vis des infections et des intoxications d’origine microbienne;</a:t>
            </a:r>
          </a:p>
          <a:p>
            <a:pPr algn="just"/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La prévention des altérations des produits que déterminent les µ.</a:t>
            </a:r>
            <a:r>
              <a:rPr lang="fr-FR" b="1" dirty="0" err="1" smtClean="0"/>
              <a:t>org</a:t>
            </a:r>
            <a:r>
              <a:rPr lang="fr-FR" b="1" dirty="0" smtClean="0"/>
              <a:t>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72" y="3094680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Un produit alimentaire</a:t>
            </a:r>
          </a:p>
          <a:p>
            <a:pPr algn="ctr"/>
            <a:r>
              <a:rPr lang="fr-FR" b="1" u="sng" dirty="0" smtClean="0"/>
              <a:t> </a:t>
            </a:r>
          </a:p>
          <a:p>
            <a:pPr algn="just"/>
            <a:r>
              <a:rPr lang="fr-FR" b="1" dirty="0" smtClean="0"/>
              <a:t>C’est un ensemble de composants, qu’il soit naturel ou issus d’un traitement technologique ou d’un assemblage de matières premières, constitue une niche écologique microbienne.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500043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/>
          </a:p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La présence des flores dans un produit alimentaire varie</a:t>
            </a:r>
          </a:p>
          <a:p>
            <a:pPr algn="just"/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Par son origine (bactéries, levures, moisissures);</a:t>
            </a:r>
          </a:p>
          <a:p>
            <a:pPr algn="just">
              <a:buFont typeface="Wingdings" pitchFamily="2" charset="2"/>
              <a:buChar char="ü"/>
            </a:pPr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La possibilité des µ.</a:t>
            </a:r>
            <a:r>
              <a:rPr lang="fr-FR" b="1" dirty="0" err="1" smtClean="0"/>
              <a:t>org</a:t>
            </a:r>
            <a:r>
              <a:rPr lang="fr-FR" b="1" dirty="0" smtClean="0"/>
              <a:t> de s’adapter aux conditions du milieu et l’environnement dont elle dépend.</a:t>
            </a:r>
          </a:p>
          <a:p>
            <a:pPr algn="just">
              <a:buFont typeface="Wingdings" pitchFamily="2" charset="2"/>
              <a:buChar char="ü"/>
            </a:pPr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b="1" dirty="0" smtClean="0"/>
              <a:t>Les conditions spécifiques de chaque produit (pH, acidité, température de séjour, humidité, la concentration en électrolytes et la composition générale).</a:t>
            </a:r>
          </a:p>
          <a:p>
            <a:endParaRPr lang="fr-FR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57158" y="39606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Les conditions spécifiques de chaque produit peuvent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Soit inhiber </a:t>
            </a:r>
          </a:p>
          <a:p>
            <a:pPr algn="just"/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Soit favoriser la croissance des microorganismes.</a:t>
            </a:r>
            <a:endParaRPr lang="fr-FR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357166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Microorganismes présents dans les aliments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Bactéries, Levures, Moisissures, Protozoaires, Virus</a:t>
            </a:r>
          </a:p>
          <a:p>
            <a:pPr algn="ctr"/>
            <a:endParaRPr lang="fr-FR" b="1" dirty="0" smtClean="0"/>
          </a:p>
          <a:p>
            <a:endParaRPr lang="fr-FR" dirty="0" smtClean="0"/>
          </a:p>
          <a:p>
            <a:r>
              <a:rPr lang="fr-FR" b="1" dirty="0" smtClean="0"/>
              <a:t>   Flore nuisible -indésirable                              Flore d’Intérêt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Altération de la qualité des produits                 Production des aliments fermentés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Intoxications alimentaires                                            Bio-conservation des produits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 inhiber par différents moyens                                            A favoriser</a:t>
            </a:r>
          </a:p>
          <a:p>
            <a:pPr algn="ctr"/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5" name="Flèche vers le bas 4"/>
          <p:cNvSpPr/>
          <p:nvPr/>
        </p:nvSpPr>
        <p:spPr>
          <a:xfrm>
            <a:off x="4071934" y="100010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courbée vers la gauche 5"/>
          <p:cNvSpPr/>
          <p:nvPr/>
        </p:nvSpPr>
        <p:spPr>
          <a:xfrm>
            <a:off x="3286116" y="1857364"/>
            <a:ext cx="714380" cy="500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4071934" y="1857364"/>
            <a:ext cx="42862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2000232" y="2714620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2000232" y="371475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2000232" y="4643446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6143636" y="2714620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6143636" y="371475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6215074" y="4643446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786" y="1450193"/>
            <a:ext cx="7643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Facteurs de développement des µ.O dans les aliments et Altération</a:t>
            </a:r>
          </a:p>
          <a:p>
            <a:pPr algn="ctr"/>
            <a:endParaRPr lang="fr-FR" b="1" u="sng" dirty="0" smtClean="0">
              <a:solidFill>
                <a:srgbClr val="FF0000"/>
              </a:solidFill>
            </a:endParaRPr>
          </a:p>
          <a:p>
            <a:pPr algn="ctr"/>
            <a:endParaRPr lang="fr-FR" b="1" u="sng" dirty="0" smtClean="0">
              <a:solidFill>
                <a:srgbClr val="FF0000"/>
              </a:solidFill>
            </a:endParaRPr>
          </a:p>
          <a:p>
            <a:endParaRPr lang="fr-FR" b="1" u="sng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a. Propriétés physicochimiques du produits           b. Paramètres technologiques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pPr marL="342900" indent="-342900">
              <a:buAutoNum type="arabicPeriod"/>
            </a:pPr>
            <a:r>
              <a:rPr lang="fr-FR" b="1" dirty="0" smtClean="0"/>
              <a:t>La composition                                                  1. Température de stockage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Le pH                                                                   2. Présence et [gaz]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L’</a:t>
            </a:r>
            <a:r>
              <a:rPr lang="fr-FR" b="1" dirty="0" err="1" smtClean="0"/>
              <a:t>aw</a:t>
            </a:r>
            <a:r>
              <a:rPr lang="fr-FR" b="1" dirty="0" smtClean="0"/>
              <a:t>                                                                     3. Additifs Alimentaires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L’oxygène et le stress oxydatif                       4. Procédés et Hygiène</a:t>
            </a:r>
            <a:endParaRPr lang="fr-FR" b="1" dirty="0"/>
          </a:p>
        </p:txBody>
      </p:sp>
      <p:sp>
        <p:nvSpPr>
          <p:cNvPr id="5" name="Flèche courbée vers la gauche 4"/>
          <p:cNvSpPr/>
          <p:nvPr/>
        </p:nvSpPr>
        <p:spPr>
          <a:xfrm>
            <a:off x="4572000" y="2000240"/>
            <a:ext cx="285752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4857752" y="2000240"/>
            <a:ext cx="35719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1643042" y="2928934"/>
            <a:ext cx="14287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6286512" y="2928934"/>
            <a:ext cx="14287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786" y="357166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eriod"/>
            </a:pPr>
            <a:r>
              <a:rPr lang="fr-FR" b="1" dirty="0" smtClean="0">
                <a:solidFill>
                  <a:srgbClr val="FF0000"/>
                </a:solidFill>
              </a:rPr>
              <a:t>Paramètres physicochimiques de l’aliment</a:t>
            </a:r>
          </a:p>
          <a:p>
            <a:pPr marL="342900" indent="-342900" algn="ctr">
              <a:buAutoNum type="alphaLcPeriod"/>
            </a:pPr>
            <a:endParaRPr lang="fr-FR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Composition de l’aliment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Aliments riches en protéines: Bactéries protéolytiques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Aliments riches en sucres : champignons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Aliments riches en graisses: Bactéries lipolytiques</a:t>
            </a:r>
          </a:p>
          <a:p>
            <a:endParaRPr lang="fr-FR" b="1" dirty="0" smtClean="0"/>
          </a:p>
          <a:p>
            <a:pPr marL="342900" indent="-342900"/>
            <a:r>
              <a:rPr lang="fr-FR" b="1" dirty="0" smtClean="0">
                <a:solidFill>
                  <a:srgbClr val="FF0000"/>
                </a:solidFill>
              </a:rPr>
              <a:t>2. pH de l’aliment</a:t>
            </a:r>
          </a:p>
          <a:p>
            <a:pPr marL="342900" indent="-342900"/>
            <a:r>
              <a:rPr lang="fr-FR" b="1" dirty="0" smtClean="0"/>
              <a:t>D’un aliment à un autre le pH change, donc une microflore d’altération spécifique!</a:t>
            </a:r>
            <a:endParaRPr lang="fr-FR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71538" y="3786190"/>
          <a:ext cx="6643734" cy="1849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6082"/>
                <a:gridCol w="1571636"/>
                <a:gridCol w="1000132"/>
                <a:gridCol w="1285884"/>
              </a:tblGrid>
              <a:tr h="285752">
                <a:tc>
                  <a:txBody>
                    <a:bodyPr/>
                    <a:lstStyle/>
                    <a:p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pH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Min 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Opt</a:t>
                      </a:r>
                      <a:endParaRPr lang="fr-FR" sz="1800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Max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Bactéries</a:t>
                      </a:r>
                      <a:endParaRPr lang="fr-FR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   à    3.5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 à 6.8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8.0 à 11.80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Bactéries lactiques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   à    3.5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4.0 à 6.5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8.0 à 8.5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Levures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4.5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 à 8.5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11.0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Moisissures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3.2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 à 6.5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10.5	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183" t="15625" r="9912" b="14062"/>
          <a:stretch>
            <a:fillRect/>
          </a:stretch>
        </p:blipFill>
        <p:spPr bwMode="auto">
          <a:xfrm>
            <a:off x="785786" y="642918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1031</Words>
  <Application>Microsoft Office PowerPoint</Application>
  <PresentationFormat>Affichage à l'écran (4:3)</PresentationFormat>
  <Paragraphs>235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</dc:title>
  <dc:creator>bleuxp</dc:creator>
  <cp:lastModifiedBy>Acer</cp:lastModifiedBy>
  <cp:revision>248</cp:revision>
  <dcterms:created xsi:type="dcterms:W3CDTF">2011-07-02T13:19:35Z</dcterms:created>
  <dcterms:modified xsi:type="dcterms:W3CDTF">2016-10-03T18:49:18Z</dcterms:modified>
</cp:coreProperties>
</file>