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331" r:id="rId3"/>
    <p:sldId id="330" r:id="rId4"/>
    <p:sldId id="329" r:id="rId5"/>
    <p:sldId id="258" r:id="rId6"/>
    <p:sldId id="333" r:id="rId7"/>
    <p:sldId id="345" r:id="rId8"/>
    <p:sldId id="334" r:id="rId9"/>
    <p:sldId id="335" r:id="rId10"/>
    <p:sldId id="336" r:id="rId11"/>
    <p:sldId id="337" r:id="rId12"/>
    <p:sldId id="347" r:id="rId13"/>
    <p:sldId id="348" r:id="rId14"/>
    <p:sldId id="338" r:id="rId15"/>
    <p:sldId id="339" r:id="rId16"/>
    <p:sldId id="341" r:id="rId17"/>
    <p:sldId id="342" r:id="rId18"/>
    <p:sldId id="343" r:id="rId19"/>
    <p:sldId id="344" r:id="rId20"/>
    <p:sldId id="310" r:id="rId21"/>
    <p:sldId id="305" r:id="rId22"/>
    <p:sldId id="306" r:id="rId23"/>
    <p:sldId id="307" r:id="rId24"/>
    <p:sldId id="346" r:id="rId25"/>
    <p:sldId id="349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824284"/>
    <a:srgbClr val="80388E"/>
    <a:srgbClr val="824475"/>
    <a:srgbClr val="79428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324" autoAdjust="0"/>
    <p:restoredTop sz="94709" autoAdjust="0"/>
  </p:normalViewPr>
  <p:slideViewPr>
    <p:cSldViewPr>
      <p:cViewPr varScale="1">
        <p:scale>
          <a:sx n="109" d="100"/>
          <a:sy n="109" d="100"/>
        </p:scale>
        <p:origin x="-6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DC3C9-8E96-45D6-88A9-30711F961A1B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1A225-C5AF-4EE0-8003-78F382663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B1C0F-0F45-4C77-B760-61ABE1EC1C89}" type="datetimeFigureOut">
              <a:rPr lang="fr-FR" smtClean="0"/>
              <a:pPr/>
              <a:t>25/12/2020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AA983-3A7B-44DD-A6E3-D30D29069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8596" y="1357298"/>
            <a:ext cx="80155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FF0000"/>
                </a:solidFill>
              </a:rPr>
              <a:t>Chapitre 2</a:t>
            </a:r>
          </a:p>
          <a:p>
            <a:pPr algn="ctr"/>
            <a:r>
              <a:rPr lang="fr-FR" sz="2000" b="1" dirty="0" smtClean="0">
                <a:solidFill>
                  <a:srgbClr val="FF0000"/>
                </a:solidFill>
              </a:rPr>
              <a:t>Origine et importance des microorganismes </a:t>
            </a:r>
            <a:r>
              <a:rPr lang="fr-FR" sz="2000" b="1" dirty="0" smtClean="0">
                <a:solidFill>
                  <a:srgbClr val="FF0000"/>
                </a:solidFill>
              </a:rPr>
              <a:t>utiles en industrie </a:t>
            </a:r>
            <a:r>
              <a:rPr lang="fr-FR" sz="2000" b="1" dirty="0" smtClean="0">
                <a:solidFill>
                  <a:srgbClr val="FF0000"/>
                </a:solidFill>
              </a:rPr>
              <a:t>alimentaire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86710" y="6286520"/>
            <a:ext cx="1057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Pr. IDOUI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00100" y="2692312"/>
            <a:ext cx="75724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/>
              <a:t>Introduction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/>
              <a:t>Définition du levain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/>
              <a:t>Principaux levains en technologie alimentaire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/>
              <a:t>Types de levains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/>
              <a:t>Formes de levains bactériens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/>
              <a:t>Présentations commerciales du levain </a:t>
            </a:r>
            <a:r>
              <a:rPr lang="fr-FR" b="1" dirty="0" err="1" smtClean="0"/>
              <a:t>levurien</a:t>
            </a:r>
            <a:endParaRPr lang="fr-FR" b="1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/>
              <a:t>Les levains fongiques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/>
              <a:t>Levains de l’industrie des yaourts et laits fermentés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/>
              <a:t>Les espèces bactériennes rencontrées dans les Levains de fromagerie</a:t>
            </a:r>
          </a:p>
          <a:p>
            <a:pPr marL="342900" indent="-342900"/>
            <a:r>
              <a:rPr lang="fr-FR" b="1" dirty="0" smtClean="0"/>
              <a:t> </a:t>
            </a:r>
          </a:p>
          <a:p>
            <a:pPr marL="342900" indent="-342900"/>
            <a:endParaRPr lang="fr-FR" b="1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5429256" y="285728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 smtClean="0">
                <a:solidFill>
                  <a:srgbClr val="0070C0"/>
                </a:solidFill>
              </a:rPr>
              <a:t>Master: Microbiologie Appliquée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7224" y="559338"/>
            <a:ext cx="7572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 smtClean="0">
                <a:solidFill>
                  <a:srgbClr val="FF0000"/>
                </a:solidFill>
              </a:rPr>
              <a:t>Les espèces bactériennes rencontrées dans les Levains de fromagerie</a:t>
            </a:r>
            <a:endParaRPr lang="fr-FR" sz="20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14282" y="1480714"/>
          <a:ext cx="8572560" cy="373423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071966"/>
                <a:gridCol w="214314"/>
                <a:gridCol w="4286280"/>
              </a:tblGrid>
              <a:tr h="541238">
                <a:tc gridSpan="3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Homofermentaires mésophiles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1238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err="1" smtClean="0"/>
                        <a:t>Lc.lactis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</a:t>
                      </a:r>
                      <a:r>
                        <a:rPr lang="fr-FR" b="1" i="0" dirty="0" smtClean="0"/>
                        <a:t>. </a:t>
                      </a:r>
                      <a:r>
                        <a:rPr lang="fr-FR" b="1" i="1" dirty="0" err="1" smtClean="0"/>
                        <a:t>lactis</a:t>
                      </a: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err="1" smtClean="0"/>
                        <a:t>Lc.lactis</a:t>
                      </a:r>
                      <a:r>
                        <a:rPr lang="fr-FR" b="1" i="1" baseline="0" dirty="0" smtClean="0"/>
                        <a:t> </a:t>
                      </a:r>
                      <a:r>
                        <a:rPr lang="fr-FR" b="1" i="0" baseline="0" dirty="0" err="1" smtClean="0"/>
                        <a:t>subsp</a:t>
                      </a:r>
                      <a:r>
                        <a:rPr lang="fr-FR" b="1" i="0" baseline="0" dirty="0" smtClean="0"/>
                        <a:t>.</a:t>
                      </a:r>
                      <a:r>
                        <a:rPr lang="fr-FR" b="1" i="1" baseline="0" dirty="0" smtClean="0"/>
                        <a:t> </a:t>
                      </a:r>
                      <a:r>
                        <a:rPr lang="fr-FR" b="1" i="1" baseline="0" dirty="0" err="1" smtClean="0"/>
                        <a:t>cremoris</a:t>
                      </a:r>
                      <a:endParaRPr lang="fr-FR" b="1" i="1" baseline="0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baseline="0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baseline="0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baseline="0" dirty="0" err="1" smtClean="0"/>
                        <a:t>Lc.lactis</a:t>
                      </a:r>
                      <a:r>
                        <a:rPr lang="fr-FR" b="1" i="1" baseline="0" dirty="0" smtClean="0"/>
                        <a:t> </a:t>
                      </a:r>
                      <a:r>
                        <a:rPr lang="fr-FR" b="1" i="0" baseline="0" dirty="0" err="1" smtClean="0"/>
                        <a:t>subsp</a:t>
                      </a:r>
                      <a:r>
                        <a:rPr lang="fr-FR" b="1" i="0" baseline="0" dirty="0" smtClean="0"/>
                        <a:t> </a:t>
                      </a:r>
                      <a:r>
                        <a:rPr lang="fr-FR" b="1" i="1" baseline="0" dirty="0" err="1" smtClean="0"/>
                        <a:t>biovar</a:t>
                      </a:r>
                      <a:r>
                        <a:rPr lang="fr-FR" b="1" i="1" baseline="0" dirty="0" smtClean="0"/>
                        <a:t>. </a:t>
                      </a:r>
                      <a:r>
                        <a:rPr lang="fr-FR" b="1" i="1" baseline="0" dirty="0" err="1" smtClean="0"/>
                        <a:t>diacetylactis</a:t>
                      </a:r>
                      <a:endParaRPr lang="fr-FR" b="1" i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err="1" smtClean="0"/>
                        <a:t>Acifiante</a:t>
                      </a:r>
                      <a:r>
                        <a:rPr lang="fr-FR" b="1" i="1" dirty="0" smtClean="0"/>
                        <a:t> et rapide, sensible aux phages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smtClean="0"/>
                        <a:t>+ou – acidifiante, + ou – Rapide, - sensibles aux phages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smtClean="0"/>
                        <a:t>Moins rapide,</a:t>
                      </a:r>
                      <a:r>
                        <a:rPr lang="fr-FR" b="1" i="1" baseline="0" dirty="0" smtClean="0"/>
                        <a:t> </a:t>
                      </a:r>
                      <a:r>
                        <a:rPr lang="fr-FR" b="1" i="1" baseline="0" dirty="0" err="1" smtClean="0"/>
                        <a:t>aromatisante</a:t>
                      </a:r>
                      <a:r>
                        <a:rPr lang="fr-FR" b="1" i="1" baseline="0" dirty="0" smtClean="0"/>
                        <a:t>, gazogène, sensible aux phages</a:t>
                      </a:r>
                      <a:endParaRPr lang="fr-FR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1238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err="1" smtClean="0">
                          <a:solidFill>
                            <a:srgbClr val="FF0000"/>
                          </a:solidFill>
                        </a:rPr>
                        <a:t>Hetero</a:t>
                      </a: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 fermentaires strictes et mésophiles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123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fr-FR" b="1" i="1" dirty="0" err="1" smtClean="0"/>
                        <a:t>Ln.mesenteroides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</a:t>
                      </a:r>
                      <a:r>
                        <a:rPr lang="fr-FR" b="1" i="1" dirty="0" smtClean="0"/>
                        <a:t> .</a:t>
                      </a:r>
                      <a:r>
                        <a:rPr lang="fr-FR" b="1" i="1" dirty="0" err="1" smtClean="0"/>
                        <a:t>cremoris</a:t>
                      </a:r>
                      <a:endParaRPr lang="fr-FR" b="1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fr-FR" b="1" i="1" dirty="0" err="1" smtClean="0"/>
                        <a:t>Ln.mesenteroides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</a:t>
                      </a:r>
                      <a:r>
                        <a:rPr lang="fr-FR" b="1" i="0" dirty="0" smtClean="0"/>
                        <a:t>.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1" dirty="0" err="1" smtClean="0"/>
                        <a:t>mesenteroides</a:t>
                      </a:r>
                      <a:endParaRPr lang="fr-FR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baseline="0" dirty="0" err="1" smtClean="0"/>
                        <a:t>aromatisante</a:t>
                      </a:r>
                      <a:r>
                        <a:rPr lang="fr-FR" b="1" i="1" baseline="0" dirty="0" smtClean="0"/>
                        <a:t>, gazogène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fr-FR" b="1" i="1" baseline="0" dirty="0" smtClean="0"/>
                        <a:t>Plus gazogène</a:t>
                      </a:r>
                      <a:endParaRPr lang="fr-FR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14282" y="895954"/>
          <a:ext cx="8572560" cy="419883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071966"/>
                <a:gridCol w="4500594"/>
              </a:tblGrid>
              <a:tr h="541238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Homofermentaires</a:t>
                      </a:r>
                      <a:r>
                        <a:rPr lang="fr-FR" b="1" baseline="0" dirty="0" smtClean="0">
                          <a:solidFill>
                            <a:srgbClr val="FF0000"/>
                          </a:solidFill>
                        </a:rPr>
                        <a:t> thermophiles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1238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err="1" smtClean="0"/>
                        <a:t>St.thermophilus</a:t>
                      </a: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smtClean="0"/>
                        <a:t>Lb .</a:t>
                      </a:r>
                      <a:r>
                        <a:rPr lang="fr-FR" b="1" i="1" dirty="0" err="1" smtClean="0"/>
                        <a:t>delbrueckii</a:t>
                      </a:r>
                      <a:r>
                        <a:rPr lang="fr-FR" b="1" i="1" baseline="0" dirty="0" smtClean="0"/>
                        <a:t> </a:t>
                      </a:r>
                      <a:r>
                        <a:rPr lang="fr-FR" b="1" i="0" baseline="0" dirty="0" err="1" smtClean="0"/>
                        <a:t>subsp</a:t>
                      </a:r>
                      <a:r>
                        <a:rPr lang="fr-FR" b="1" i="0" baseline="0" dirty="0" smtClean="0"/>
                        <a:t> .</a:t>
                      </a:r>
                      <a:r>
                        <a:rPr lang="fr-FR" b="1" i="1" dirty="0" err="1" smtClean="0"/>
                        <a:t>bulgaricus</a:t>
                      </a: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smtClean="0"/>
                        <a:t>Lb .</a:t>
                      </a:r>
                      <a:r>
                        <a:rPr lang="fr-FR" b="1" i="1" dirty="0" err="1" smtClean="0"/>
                        <a:t>delbrueckii</a:t>
                      </a:r>
                      <a:r>
                        <a:rPr lang="fr-FR" b="1" i="1" baseline="0" dirty="0" smtClean="0"/>
                        <a:t> </a:t>
                      </a:r>
                      <a:r>
                        <a:rPr lang="fr-FR" b="1" i="0" baseline="0" dirty="0" err="1" smtClean="0"/>
                        <a:t>subsp</a:t>
                      </a:r>
                      <a:r>
                        <a:rPr lang="fr-FR" b="1" i="0" baseline="0" dirty="0" smtClean="0"/>
                        <a:t>. </a:t>
                      </a:r>
                      <a:r>
                        <a:rPr lang="fr-FR" b="1" i="1" dirty="0" err="1" smtClean="0"/>
                        <a:t>lactis</a:t>
                      </a: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smtClean="0"/>
                        <a:t>Lb .</a:t>
                      </a:r>
                      <a:r>
                        <a:rPr lang="fr-FR" b="1" i="1" dirty="0" err="1" smtClean="0"/>
                        <a:t>helveticus</a:t>
                      </a: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baseline="0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smtClean="0"/>
                        <a:t>Moins </a:t>
                      </a:r>
                      <a:r>
                        <a:rPr lang="fr-FR" b="1" i="1" dirty="0" err="1" smtClean="0"/>
                        <a:t>acifiante</a:t>
                      </a:r>
                      <a:r>
                        <a:rPr lang="fr-FR" b="1" i="1" dirty="0" smtClean="0"/>
                        <a:t>, plus rapide,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="1" i="1" dirty="0" smtClean="0"/>
                        <a:t>Plus acidifiante, + ou – Rapide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="1" i="1" dirty="0" smtClean="0"/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fr-FR" b="1" i="1" dirty="0" smtClean="0"/>
                        <a:t>Plus acidifiante, plus lente, Moins protéolytique, moins thermosensible, plus résistante aux lysozymes.</a:t>
                      </a:r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endParaRPr lang="fr-FR" b="1" i="1" dirty="0" smtClean="0"/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fr-FR" b="1" i="1" dirty="0" smtClean="0"/>
                        <a:t>Plus ou - acidifiante, plus lente, plus protéolytique, plus thermorésistante, plus ou moins résistante aux lysozymes</a:t>
                      </a:r>
                      <a:endParaRPr lang="fr-FR" b="1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3437" t="10742" r="21631" b="27734"/>
          <a:stretch>
            <a:fillRect/>
          </a:stretch>
        </p:blipFill>
        <p:spPr bwMode="auto">
          <a:xfrm>
            <a:off x="500034" y="357166"/>
            <a:ext cx="7858180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571472" y="357166"/>
            <a:ext cx="9286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1972" t="41016" r="21631" b="24804"/>
          <a:stretch>
            <a:fillRect/>
          </a:stretch>
        </p:blipFill>
        <p:spPr bwMode="auto">
          <a:xfrm>
            <a:off x="785786" y="1214422"/>
            <a:ext cx="750099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8794" y="214290"/>
            <a:ext cx="55007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u="sng" dirty="0" smtClean="0">
                <a:solidFill>
                  <a:srgbClr val="FF0000"/>
                </a:solidFill>
              </a:rPr>
              <a:t>Les moisissures dans les industries alimentaires</a:t>
            </a:r>
            <a:endParaRPr lang="fr-FR" sz="2000" u="sng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314" y="714356"/>
            <a:ext cx="87154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Action « positive » des moisissures</a:t>
            </a:r>
            <a:r>
              <a:rPr lang="fr-FR" b="1" dirty="0" smtClean="0"/>
              <a:t>:</a:t>
            </a:r>
          </a:p>
          <a:p>
            <a:pPr algn="ctr"/>
            <a:endParaRPr lang="fr-FR" b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 Agent d’affinage dans la production de fromages;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Production de molécules à activité pharmacologiques;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Production d’enzymes industrielles.</a:t>
            </a:r>
          </a:p>
          <a:p>
            <a:pPr algn="just"/>
            <a:r>
              <a:rPr lang="fr-FR" b="1" dirty="0" smtClean="0"/>
              <a:t>La connaissance des conditions de croissance et de développement des espèces de moisissures est un enjeu majeur en agro-alimentaire (La maitrise ou non de leur prolifération)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28596" y="3198598"/>
          <a:ext cx="8429684" cy="344511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514116"/>
                <a:gridCol w="5915568"/>
              </a:tblGrid>
              <a:tr h="541238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Moisissure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Rôle</a:t>
                      </a:r>
                      <a:endParaRPr lang="fr-FR" dirty="0"/>
                    </a:p>
                  </a:txBody>
                  <a:tcPr/>
                </a:tc>
              </a:tr>
              <a:tr h="541238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fr-FR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Penicillium roqueforti</a:t>
                      </a:r>
                      <a:endParaRPr lang="fr-FR" b="1" i="1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Affinage de fromages à pâte persillée</a:t>
                      </a:r>
                      <a:endParaRPr lang="fr-FR" b="1" i="1" dirty="0"/>
                    </a:p>
                  </a:txBody>
                  <a:tcPr/>
                </a:tc>
              </a:tr>
              <a:tr h="541238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fr-FR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Mucor</a:t>
                      </a:r>
                      <a:endParaRPr lang="fr-FR" b="1" i="1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Flore de surface de certains fromages; 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Fabrication de produits divers.</a:t>
                      </a:r>
                      <a:endParaRPr lang="fr-FR" b="1" i="1" dirty="0"/>
                    </a:p>
                  </a:txBody>
                  <a:tcPr/>
                </a:tc>
              </a:tr>
              <a:tr h="541238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fr-FR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Penicillium album</a:t>
                      </a:r>
                      <a:endParaRPr lang="fr-FR" b="1" i="1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Flore de surface du saucisson;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Couverture de certains fromages.</a:t>
                      </a:r>
                      <a:endParaRPr lang="fr-FR" b="1" i="1" dirty="0"/>
                    </a:p>
                  </a:txBody>
                  <a:tcPr/>
                </a:tc>
              </a:tr>
              <a:tr h="541238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fr-FR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Penicillium camemberti</a:t>
                      </a:r>
                      <a:endParaRPr lang="fr-FR" b="1" i="1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Affinage des fromages à croûte fleurie</a:t>
                      </a:r>
                      <a:endParaRPr lang="fr-FR" b="1" i="1" dirty="0"/>
                    </a:p>
                  </a:txBody>
                  <a:tcPr/>
                </a:tc>
              </a:tr>
              <a:tr h="541238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fr-FR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Aspergillus </a:t>
                      </a:r>
                      <a:r>
                        <a:rPr lang="fr-FR" sz="1800" b="1" i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oryzae</a:t>
                      </a:r>
                      <a:endParaRPr lang="fr-FR" b="1" i="1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Fermentation de produits à base de riz et de soja</a:t>
                      </a:r>
                      <a:endParaRPr lang="fr-FR" b="1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28794" y="142852"/>
            <a:ext cx="57515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La sélection des souches pour l’industrie alimentaire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85786" y="928670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Création d’un </a:t>
            </a:r>
            <a:r>
              <a:rPr lang="fr-FR" b="1" u="sng" dirty="0" err="1" smtClean="0">
                <a:solidFill>
                  <a:srgbClr val="FF0000"/>
                </a:solidFill>
              </a:rPr>
              <a:t>souchier</a:t>
            </a:r>
            <a:endParaRPr lang="fr-FR" b="1" u="sng" dirty="0" smtClean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14348" y="1857364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FF0000"/>
                </a:solidFill>
              </a:rPr>
              <a:t>Présélection de souche pure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4071934" y="785794"/>
            <a:ext cx="30718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Collection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Isolement et purification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Identification</a:t>
            </a:r>
            <a:endParaRPr lang="fr-FR" sz="1600" dirty="0"/>
          </a:p>
        </p:txBody>
      </p:sp>
      <p:sp>
        <p:nvSpPr>
          <p:cNvPr id="7" name="Rectangle 6"/>
          <p:cNvSpPr/>
          <p:nvPr/>
        </p:nvSpPr>
        <p:spPr>
          <a:xfrm>
            <a:off x="3929058" y="1857364"/>
            <a:ext cx="4857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Aptitude à la croissance dans le milieu d’application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Absences de défauts caractéristiques</a:t>
            </a:r>
            <a:endParaRPr lang="fr-FR" sz="16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14282" y="2500306"/>
            <a:ext cx="878687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Caractéristiques des souches pures</a:t>
            </a:r>
          </a:p>
          <a:p>
            <a:r>
              <a:rPr lang="fr-FR" sz="1600" b="1" dirty="0" smtClean="0">
                <a:solidFill>
                  <a:srgbClr val="FF0000"/>
                </a:solidFill>
              </a:rPr>
              <a:t>Aptitudes technologiques de production                                         Aptitudes technologiques d’application</a:t>
            </a:r>
          </a:p>
          <a:p>
            <a:r>
              <a:rPr lang="fr-FR" sz="1600" b="1" dirty="0" smtClean="0">
                <a:solidFill>
                  <a:srgbClr val="FF0000"/>
                </a:solidFill>
              </a:rPr>
              <a:t>                des souches                                                                                            des souches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Rendement élevé                                                                    -  Activité spécifique à chaque application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Bonne séparation de biomasse                                           - Résistance aux phages et autres inhibiteurs 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Bonne Conservation dans les conditions d’utilisation</a:t>
            </a:r>
            <a:endParaRPr lang="fr-FR" sz="16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928662" y="4357694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FF0000"/>
                </a:solidFill>
              </a:rPr>
              <a:t>Mélange de souches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214810" y="4214818"/>
            <a:ext cx="3714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Compatibilité physiologique;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Compatibilité phagique;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Complémentarité des caractéristiques;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Essais de laboratoire</a:t>
            </a:r>
            <a:endParaRPr lang="fr-FR" sz="16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714348" y="5572140"/>
            <a:ext cx="60722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Etude de la faisabilité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Production pilotes                                                - Essais pilotes</a:t>
            </a:r>
          </a:p>
          <a:p>
            <a:pPr>
              <a:buFont typeface="Wingdings" pitchFamily="2" charset="2"/>
              <a:buChar char="ü"/>
            </a:pPr>
            <a:r>
              <a:rPr lang="fr-FR" sz="1600" b="1" dirty="0" smtClean="0"/>
              <a:t>Productions industrielles                                    -  Essais industriels</a:t>
            </a:r>
            <a:endParaRPr lang="fr-FR" sz="1600" b="1" dirty="0"/>
          </a:p>
        </p:txBody>
      </p:sp>
      <p:sp>
        <p:nvSpPr>
          <p:cNvPr id="12" name="Flèche vers le bas 11"/>
          <p:cNvSpPr/>
          <p:nvPr/>
        </p:nvSpPr>
        <p:spPr>
          <a:xfrm>
            <a:off x="1714480" y="1285860"/>
            <a:ext cx="71438" cy="57150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3" name="Flèche vers le bas 12"/>
          <p:cNvSpPr/>
          <p:nvPr/>
        </p:nvSpPr>
        <p:spPr>
          <a:xfrm>
            <a:off x="2071670" y="4071942"/>
            <a:ext cx="142876" cy="35719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4" name="Flèche vers le bas 13"/>
          <p:cNvSpPr/>
          <p:nvPr/>
        </p:nvSpPr>
        <p:spPr>
          <a:xfrm rot="18432991">
            <a:off x="2328717" y="2057913"/>
            <a:ext cx="113780" cy="78472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 rot="18432991" flipH="1">
            <a:off x="2328743" y="4861069"/>
            <a:ext cx="198033" cy="74389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28794" y="285728"/>
            <a:ext cx="5715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 smtClean="0">
                <a:solidFill>
                  <a:srgbClr val="FF0000"/>
                </a:solidFill>
              </a:rPr>
              <a:t>Rappel sur les fermentations alimentaires</a:t>
            </a:r>
            <a:endParaRPr lang="fr-FR" sz="2000" b="1" u="sng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282" y="785794"/>
            <a:ext cx="86439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La fermentation est « </a:t>
            </a:r>
            <a:r>
              <a:rPr lang="fr-FR" b="1" dirty="0" smtClean="0">
                <a:solidFill>
                  <a:srgbClr val="FF0000"/>
                </a:solidFill>
              </a:rPr>
              <a:t>une réaction biochimique </a:t>
            </a:r>
            <a:r>
              <a:rPr lang="fr-FR" b="1" dirty="0" smtClean="0"/>
              <a:t>qui a lieu sous l’action de microorganismes.</a:t>
            </a:r>
          </a:p>
          <a:p>
            <a:pPr algn="just">
              <a:buFont typeface="Wingdings" pitchFamily="2" charset="2"/>
              <a:buChar char="ü"/>
            </a:pPr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Le mot fermentation présente </a:t>
            </a:r>
            <a:r>
              <a:rPr lang="fr-FR" b="1" dirty="0" smtClean="0">
                <a:solidFill>
                  <a:srgbClr val="FF0000"/>
                </a:solidFill>
              </a:rPr>
              <a:t>deux significations </a:t>
            </a:r>
            <a:r>
              <a:rPr lang="fr-FR" b="1" dirty="0" smtClean="0"/>
              <a:t>différentes pour </a:t>
            </a:r>
            <a:r>
              <a:rPr lang="fr-FR" b="1" dirty="0" smtClean="0">
                <a:solidFill>
                  <a:srgbClr val="FF0000"/>
                </a:solidFill>
              </a:rPr>
              <a:t>les biochimistes </a:t>
            </a:r>
            <a:r>
              <a:rPr lang="fr-FR" b="1" dirty="0" smtClean="0"/>
              <a:t>et les </a:t>
            </a:r>
            <a:r>
              <a:rPr lang="fr-FR" b="1" dirty="0" smtClean="0">
                <a:solidFill>
                  <a:srgbClr val="FF0000"/>
                </a:solidFill>
              </a:rPr>
              <a:t>microbiologistes </a:t>
            </a:r>
            <a:r>
              <a:rPr lang="fr-FR" b="1" dirty="0" smtClean="0"/>
              <a:t>industriels:</a:t>
            </a:r>
          </a:p>
          <a:p>
            <a:pPr lvl="1" algn="just">
              <a:buFont typeface="Arial" pitchFamily="34" charset="0"/>
              <a:buChar char="•"/>
            </a:pPr>
            <a:r>
              <a:rPr lang="fr-FR" b="1" dirty="0" smtClean="0">
                <a:solidFill>
                  <a:srgbClr val="FF0000"/>
                </a:solidFill>
              </a:rPr>
              <a:t>Biochimie</a:t>
            </a:r>
            <a:r>
              <a:rPr lang="fr-FR" b="1" dirty="0" smtClean="0"/>
              <a:t>: les fermentations sont des voies cataboliques anaérobies au cours desquelles des composés organiques servent à la fois de donneurs et d’accepteurs d’électrons, la synthèse d’ATP étant réalisée par phosphorylation au niveau du substrat</a:t>
            </a:r>
            <a:r>
              <a:rPr lang="fr-FR" dirty="0" smtClean="0"/>
              <a:t>.</a:t>
            </a:r>
          </a:p>
          <a:p>
            <a:pPr lvl="1" algn="just"/>
            <a:endParaRPr lang="fr-FR" dirty="0" smtClean="0"/>
          </a:p>
          <a:p>
            <a:pPr lvl="1" algn="just"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Microbiologie</a:t>
            </a:r>
            <a:r>
              <a:rPr lang="fr-FR" b="1" dirty="0" smtClean="0"/>
              <a:t> : la fermentation désigne l’opération unitaire qui permet de produire de la biomasse ou des produits de bioconversion par la culture de micro-organismes.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285720" y="4500570"/>
            <a:ext cx="864399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Les </a:t>
            </a:r>
            <a:r>
              <a:rPr lang="fr-FR" b="1" dirty="0" smtClean="0">
                <a:solidFill>
                  <a:srgbClr val="FF0000"/>
                </a:solidFill>
              </a:rPr>
              <a:t>microorganismes</a:t>
            </a:r>
            <a:r>
              <a:rPr lang="fr-FR" b="1" dirty="0" smtClean="0"/>
              <a:t>  utilisés dans la fermentation, sont appelés des </a:t>
            </a:r>
            <a:r>
              <a:rPr lang="fr-FR" b="1" dirty="0" smtClean="0">
                <a:solidFill>
                  <a:srgbClr val="FF0000"/>
                </a:solidFill>
              </a:rPr>
              <a:t>ferments </a:t>
            </a:r>
            <a:r>
              <a:rPr lang="fr-FR" b="1" dirty="0" smtClean="0"/>
              <a:t>(bactéries, levures, moisissures). Ils sont nécessaires à la fabrication de produits spécifiques pour lesquels on recherche </a:t>
            </a:r>
            <a:r>
              <a:rPr lang="fr-FR" b="1" dirty="0" smtClean="0">
                <a:solidFill>
                  <a:srgbClr val="FF0000"/>
                </a:solidFill>
              </a:rPr>
              <a:t>un aspect organoleptique particulier</a:t>
            </a:r>
            <a:r>
              <a:rPr lang="fr-FR" b="1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Lors de </a:t>
            </a:r>
            <a:r>
              <a:rPr lang="fr-FR" b="1" dirty="0" smtClean="0">
                <a:solidFill>
                  <a:srgbClr val="FF0000"/>
                </a:solidFill>
              </a:rPr>
              <a:t>la fermentation</a:t>
            </a:r>
            <a:r>
              <a:rPr lang="fr-FR" b="1" dirty="0" smtClean="0"/>
              <a:t>, les microorganismes métabolisent, en aérobiose ou en anaérobiose, des substrats de différentes natures (glucides, lipides, protéines) et agissent ainsi sur les </a:t>
            </a:r>
            <a:r>
              <a:rPr lang="fr-FR" b="1" dirty="0" smtClean="0">
                <a:solidFill>
                  <a:srgbClr val="FF0000"/>
                </a:solidFill>
              </a:rPr>
              <a:t>propriétés de la matière première</a:t>
            </a:r>
            <a:r>
              <a:rPr lang="fr-FR" b="1" dirty="0" smtClean="0"/>
              <a:t>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57158" y="1714488"/>
            <a:ext cx="807249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Pourquoi la fermentation?</a:t>
            </a:r>
          </a:p>
          <a:p>
            <a:pPr algn="ctr"/>
            <a:endParaRPr lang="fr-FR" b="1" u="sng" dirty="0" smtClean="0">
              <a:solidFill>
                <a:srgbClr val="FF0000"/>
              </a:solidFill>
            </a:endParaRPr>
          </a:p>
          <a:p>
            <a:r>
              <a:rPr lang="fr-FR" b="1" dirty="0" smtClean="0"/>
              <a:t>Le but de la fermentation est de </a:t>
            </a:r>
            <a:r>
              <a:rPr lang="fr-FR" b="1" dirty="0" smtClean="0">
                <a:solidFill>
                  <a:srgbClr val="FF0000"/>
                </a:solidFill>
              </a:rPr>
              <a:t>modifier un ou plusieurs des caractères </a:t>
            </a:r>
            <a:r>
              <a:rPr lang="fr-FR" b="1" dirty="0" smtClean="0"/>
              <a:t>suivants :</a:t>
            </a:r>
          </a:p>
          <a:p>
            <a:pPr lvl="4">
              <a:buFont typeface="Wingdings" pitchFamily="2" charset="2"/>
              <a:buChar char="ü"/>
            </a:pPr>
            <a:r>
              <a:rPr lang="fr-FR" b="1" dirty="0" smtClean="0"/>
              <a:t>Aromatisation</a:t>
            </a:r>
          </a:p>
          <a:p>
            <a:pPr lvl="4">
              <a:buFont typeface="Wingdings" pitchFamily="2" charset="2"/>
              <a:buChar char="ü"/>
            </a:pPr>
            <a:r>
              <a:rPr lang="fr-FR" b="1" dirty="0" smtClean="0"/>
              <a:t>Acidification</a:t>
            </a:r>
          </a:p>
          <a:p>
            <a:pPr lvl="4">
              <a:buFont typeface="Wingdings" pitchFamily="2" charset="2"/>
              <a:buChar char="ü"/>
            </a:pPr>
            <a:r>
              <a:rPr lang="fr-FR" b="1" dirty="0" smtClean="0"/>
              <a:t>Texture</a:t>
            </a:r>
          </a:p>
          <a:p>
            <a:pPr lvl="4">
              <a:buFont typeface="Wingdings" pitchFamily="2" charset="2"/>
              <a:buChar char="ü"/>
            </a:pPr>
            <a:r>
              <a:rPr lang="fr-FR" b="1" dirty="0" smtClean="0"/>
              <a:t> Aspect extérieur</a:t>
            </a:r>
          </a:p>
          <a:p>
            <a:pPr lvl="4">
              <a:buFont typeface="Wingdings" pitchFamily="2" charset="2"/>
              <a:buChar char="ü"/>
            </a:pPr>
            <a:r>
              <a:rPr lang="fr-FR" b="1" dirty="0" smtClean="0"/>
              <a:t>Propriétés nutritionnelles</a:t>
            </a:r>
          </a:p>
          <a:p>
            <a:pPr lvl="4">
              <a:buFont typeface="Wingdings" pitchFamily="2" charset="2"/>
              <a:buChar char="ü"/>
            </a:pPr>
            <a:r>
              <a:rPr lang="fr-FR" b="1" dirty="0" smtClean="0"/>
              <a:t>Stabilisation et conservation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57422" y="285728"/>
            <a:ext cx="47193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Les principales fermentations Alimentaires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2844" y="928670"/>
            <a:ext cx="8715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/>
              <a:t>Selon la nature du </a:t>
            </a:r>
            <a:r>
              <a:rPr lang="fr-FR" b="1" dirty="0" smtClean="0">
                <a:solidFill>
                  <a:srgbClr val="FF0000"/>
                </a:solidFill>
              </a:rPr>
              <a:t>PF recherché</a:t>
            </a:r>
            <a:r>
              <a:rPr lang="fr-FR" b="1" dirty="0" smtClean="0"/>
              <a:t>, il y à lieu de choisir </a:t>
            </a:r>
            <a:r>
              <a:rPr lang="fr-FR" b="1" dirty="0" smtClean="0">
                <a:solidFill>
                  <a:srgbClr val="FF0000"/>
                </a:solidFill>
              </a:rPr>
              <a:t>le levain convenable</a:t>
            </a:r>
            <a:r>
              <a:rPr lang="fr-FR" b="1" dirty="0" smtClean="0"/>
              <a:t>, car la voie métabolique fermentaire est déterminante de la qualité du PF 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3143240" y="1643050"/>
            <a:ext cx="2744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u="sng" dirty="0" smtClean="0">
                <a:solidFill>
                  <a:srgbClr val="FF0000"/>
                </a:solidFill>
              </a:rPr>
              <a:t>La fermentation lactique</a:t>
            </a: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5720" y="2214554"/>
            <a:ext cx="6643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Glucose (C</a:t>
            </a:r>
            <a:r>
              <a:rPr lang="pt-BR" b="1" baseline="-25000" dirty="0" smtClean="0"/>
              <a:t>6</a:t>
            </a:r>
            <a:r>
              <a:rPr lang="pt-BR" b="1" dirty="0" smtClean="0"/>
              <a:t>H</a:t>
            </a:r>
            <a:r>
              <a:rPr lang="pt-BR" b="1" baseline="-25000" dirty="0" smtClean="0"/>
              <a:t>12</a:t>
            </a:r>
            <a:r>
              <a:rPr lang="pt-BR" b="1" dirty="0" smtClean="0"/>
              <a:t>0</a:t>
            </a:r>
            <a:r>
              <a:rPr lang="pt-BR" b="1" baseline="-25000" dirty="0" smtClean="0"/>
              <a:t>6</a:t>
            </a:r>
            <a:r>
              <a:rPr lang="pt-BR" b="1" dirty="0" smtClean="0"/>
              <a:t>)                                      2 Acide lactique (C</a:t>
            </a:r>
            <a:r>
              <a:rPr lang="pt-BR" b="1" baseline="-25000" dirty="0" smtClean="0"/>
              <a:t>3</a:t>
            </a:r>
            <a:r>
              <a:rPr lang="pt-BR" b="1" dirty="0" smtClean="0"/>
              <a:t>H</a:t>
            </a:r>
            <a:r>
              <a:rPr lang="pt-BR" b="1" baseline="-25000" dirty="0" smtClean="0"/>
              <a:t>6</a:t>
            </a:r>
            <a:r>
              <a:rPr lang="pt-BR" b="1" dirty="0" smtClean="0"/>
              <a:t>O</a:t>
            </a:r>
            <a:r>
              <a:rPr lang="pt-BR" b="1" baseline="-25000" dirty="0" smtClean="0"/>
              <a:t>3</a:t>
            </a:r>
            <a:r>
              <a:rPr lang="pt-BR" b="1" dirty="0" smtClean="0"/>
              <a:t>)</a:t>
            </a:r>
          </a:p>
        </p:txBody>
      </p:sp>
      <p:sp>
        <p:nvSpPr>
          <p:cNvPr id="10" name="Flèche droite 9"/>
          <p:cNvSpPr/>
          <p:nvPr/>
        </p:nvSpPr>
        <p:spPr>
          <a:xfrm>
            <a:off x="2357422" y="2428868"/>
            <a:ext cx="142876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14282" y="3638512"/>
            <a:ext cx="86439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dirty="0" smtClean="0"/>
              <a:t>Elle réalisée généralement par les bactéries lactiques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En dehors des produits laitiers et des fromages (8 familles), de nombreux aliments sont produits par fermentation lactique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L’</a:t>
            </a:r>
            <a:r>
              <a:rPr lang="fr-FR" b="1" dirty="0" err="1" smtClean="0"/>
              <a:t>ac.lactique</a:t>
            </a:r>
            <a:r>
              <a:rPr lang="fr-FR" b="1" dirty="0" smtClean="0"/>
              <a:t> produit acidifie le milieu et inhibe ainsi la flore d’altération</a:t>
            </a:r>
          </a:p>
          <a:p>
            <a:endParaRPr lang="fr-FR" b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0000"/>
                </a:solidFill>
              </a:rPr>
              <a:t>Il y à deux types de F.L:</a:t>
            </a:r>
          </a:p>
          <a:p>
            <a:pPr lvl="1">
              <a:buFont typeface="Arial" pitchFamily="34" charset="0"/>
              <a:buChar char="•"/>
            </a:pPr>
            <a:r>
              <a:rPr lang="fr-FR" b="1" dirty="0" smtClean="0"/>
              <a:t>La F.L. homofermentaire (Homolactique): le produit du métabolisme est de l’</a:t>
            </a:r>
            <a:r>
              <a:rPr lang="fr-FR" b="1" dirty="0" err="1" smtClean="0"/>
              <a:t>ac.lactique</a:t>
            </a:r>
            <a:r>
              <a:rPr lang="fr-FR" b="1" dirty="0" smtClean="0"/>
              <a:t> (</a:t>
            </a:r>
            <a:r>
              <a:rPr lang="fr-FR" b="1" i="1" dirty="0" err="1" smtClean="0"/>
              <a:t>Streptococcus</a:t>
            </a:r>
            <a:r>
              <a:rPr lang="fr-FR" b="1" i="1" dirty="0" smtClean="0"/>
              <a:t>, </a:t>
            </a:r>
            <a:r>
              <a:rPr lang="fr-FR" b="1" i="1" dirty="0" err="1" smtClean="0"/>
              <a:t>Lactobacillus</a:t>
            </a:r>
            <a:r>
              <a:rPr lang="fr-FR" b="1" i="1" dirty="0" smtClean="0"/>
              <a:t>, </a:t>
            </a:r>
            <a:r>
              <a:rPr lang="fr-FR" b="1" i="1" dirty="0" err="1" smtClean="0"/>
              <a:t>Lactococcus</a:t>
            </a:r>
            <a:r>
              <a:rPr lang="fr-FR" b="1" i="1" dirty="0" smtClean="0"/>
              <a:t>,…</a:t>
            </a:r>
            <a:r>
              <a:rPr lang="fr-FR" b="1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fr-FR" b="1" dirty="0" smtClean="0"/>
              <a:t>La F.L. </a:t>
            </a:r>
            <a:r>
              <a:rPr lang="fr-FR" b="1" dirty="0" err="1" smtClean="0"/>
              <a:t>héterofermentaire</a:t>
            </a:r>
            <a:r>
              <a:rPr lang="fr-FR" b="1" dirty="0" smtClean="0"/>
              <a:t> (</a:t>
            </a:r>
            <a:r>
              <a:rPr lang="fr-FR" b="1" dirty="0" err="1" smtClean="0"/>
              <a:t>Heterolactique</a:t>
            </a:r>
            <a:r>
              <a:rPr lang="fr-FR" b="1" dirty="0" smtClean="0"/>
              <a:t>): en dehors de l’</a:t>
            </a:r>
            <a:r>
              <a:rPr lang="fr-FR" b="1" dirty="0" err="1" smtClean="0"/>
              <a:t>ac.lactique</a:t>
            </a:r>
            <a:r>
              <a:rPr lang="fr-FR" b="1" dirty="0" smtClean="0"/>
              <a:t>, il y aura du éthanol, d’acétate, du CO</a:t>
            </a:r>
            <a:r>
              <a:rPr lang="fr-FR" b="1" baseline="-25000" dirty="0" smtClean="0"/>
              <a:t>2</a:t>
            </a:r>
            <a:r>
              <a:rPr lang="fr-FR" b="1" dirty="0" smtClean="0"/>
              <a:t> (</a:t>
            </a:r>
            <a:r>
              <a:rPr lang="fr-FR" b="1" i="1" dirty="0" err="1" smtClean="0"/>
              <a:t>Leuconostoc</a:t>
            </a:r>
            <a:r>
              <a:rPr lang="fr-FR" b="1" i="1" dirty="0" smtClean="0"/>
              <a:t>,…)</a:t>
            </a:r>
            <a:endParaRPr lang="fr-FR" b="1" dirty="0"/>
          </a:p>
        </p:txBody>
      </p:sp>
      <p:sp>
        <p:nvSpPr>
          <p:cNvPr id="12" name="Rectangle 11"/>
          <p:cNvSpPr/>
          <p:nvPr/>
        </p:nvSpPr>
        <p:spPr>
          <a:xfrm>
            <a:off x="357158" y="2786058"/>
            <a:ext cx="8358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Glucose (C</a:t>
            </a:r>
            <a:r>
              <a:rPr lang="pt-BR" b="1" baseline="-25000" dirty="0" smtClean="0"/>
              <a:t>6</a:t>
            </a:r>
            <a:r>
              <a:rPr lang="pt-BR" b="1" dirty="0" smtClean="0"/>
              <a:t>H</a:t>
            </a:r>
            <a:r>
              <a:rPr lang="pt-BR" b="1" baseline="-25000" dirty="0" smtClean="0"/>
              <a:t>12</a:t>
            </a:r>
            <a:r>
              <a:rPr lang="pt-BR" b="1" dirty="0" smtClean="0"/>
              <a:t>0</a:t>
            </a:r>
            <a:r>
              <a:rPr lang="pt-BR" b="1" baseline="-25000" dirty="0" smtClean="0"/>
              <a:t>6</a:t>
            </a:r>
            <a:r>
              <a:rPr lang="pt-BR" b="1" dirty="0" smtClean="0"/>
              <a:t>)                                   Acide lactique (C</a:t>
            </a:r>
            <a:r>
              <a:rPr lang="pt-BR" b="1" baseline="-25000" dirty="0" smtClean="0"/>
              <a:t>3</a:t>
            </a:r>
            <a:r>
              <a:rPr lang="pt-BR" b="1" dirty="0" smtClean="0"/>
              <a:t>H</a:t>
            </a:r>
            <a:r>
              <a:rPr lang="pt-BR" b="1" baseline="-25000" dirty="0" smtClean="0"/>
              <a:t>6</a:t>
            </a:r>
            <a:r>
              <a:rPr lang="pt-BR" b="1" dirty="0" smtClean="0"/>
              <a:t>O</a:t>
            </a:r>
            <a:r>
              <a:rPr lang="pt-BR" b="1" baseline="-25000" dirty="0" smtClean="0"/>
              <a:t>3</a:t>
            </a:r>
            <a:r>
              <a:rPr lang="pt-BR" b="1" dirty="0" smtClean="0"/>
              <a:t>) + Ethanol + CO</a:t>
            </a:r>
            <a:r>
              <a:rPr lang="pt-BR" b="1" baseline="-25000" dirty="0" smtClean="0"/>
              <a:t>2</a:t>
            </a:r>
            <a:r>
              <a:rPr lang="pt-BR" b="1" dirty="0" smtClean="0"/>
              <a:t> </a:t>
            </a:r>
          </a:p>
        </p:txBody>
      </p:sp>
      <p:sp>
        <p:nvSpPr>
          <p:cNvPr id="13" name="Flèche droite 12"/>
          <p:cNvSpPr/>
          <p:nvPr/>
        </p:nvSpPr>
        <p:spPr>
          <a:xfrm>
            <a:off x="2357422" y="3000372"/>
            <a:ext cx="142876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714612" y="926269"/>
            <a:ext cx="3239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u="sng" dirty="0" smtClean="0">
                <a:solidFill>
                  <a:srgbClr val="FF0000"/>
                </a:solidFill>
              </a:rPr>
              <a:t>La Fermentation </a:t>
            </a:r>
            <a:r>
              <a:rPr lang="fr-FR" b="1" u="sng" dirty="0" err="1" smtClean="0">
                <a:solidFill>
                  <a:srgbClr val="FF0000"/>
                </a:solidFill>
              </a:rPr>
              <a:t>malolactique</a:t>
            </a: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472" y="1926401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Ac. malique (C</a:t>
            </a:r>
            <a:r>
              <a:rPr lang="pt-BR" b="1" baseline="-25000" dirty="0" smtClean="0"/>
              <a:t>4</a:t>
            </a:r>
            <a:r>
              <a:rPr lang="pt-BR" b="1" dirty="0" smtClean="0"/>
              <a:t>H</a:t>
            </a:r>
            <a:r>
              <a:rPr lang="pt-BR" b="1" baseline="-25000" dirty="0" smtClean="0"/>
              <a:t>6</a:t>
            </a:r>
            <a:r>
              <a:rPr lang="pt-BR" b="1" dirty="0" smtClean="0"/>
              <a:t>0</a:t>
            </a:r>
            <a:r>
              <a:rPr lang="pt-BR" b="1" baseline="-25000" dirty="0" smtClean="0"/>
              <a:t>5</a:t>
            </a:r>
            <a:r>
              <a:rPr lang="pt-BR" b="1" dirty="0" smtClean="0"/>
              <a:t>)                                        Ac. lactique (C</a:t>
            </a:r>
            <a:r>
              <a:rPr lang="pt-BR" b="1" baseline="-25000" dirty="0" smtClean="0"/>
              <a:t>3</a:t>
            </a:r>
            <a:r>
              <a:rPr lang="pt-BR" b="1" dirty="0" smtClean="0"/>
              <a:t>H</a:t>
            </a:r>
            <a:r>
              <a:rPr lang="pt-BR" b="1" baseline="-25000" dirty="0" smtClean="0"/>
              <a:t>6</a:t>
            </a:r>
            <a:r>
              <a:rPr lang="pt-BR" b="1" dirty="0" smtClean="0"/>
              <a:t>O</a:t>
            </a:r>
            <a:r>
              <a:rPr lang="pt-BR" b="1" baseline="-25000" dirty="0" smtClean="0"/>
              <a:t>3</a:t>
            </a:r>
            <a:r>
              <a:rPr lang="pt-BR" b="1" dirty="0" smtClean="0"/>
              <a:t>) + CO</a:t>
            </a:r>
            <a:r>
              <a:rPr lang="pt-BR" b="1" baseline="-25000" dirty="0" smtClean="0"/>
              <a:t>2</a:t>
            </a:r>
            <a:r>
              <a:rPr lang="pt-BR" b="1" dirty="0" smtClean="0"/>
              <a:t> + énergie</a:t>
            </a:r>
            <a:endParaRPr lang="fr-FR" dirty="0"/>
          </a:p>
        </p:txBody>
      </p:sp>
      <p:sp>
        <p:nvSpPr>
          <p:cNvPr id="12" name="Flèche droite 11"/>
          <p:cNvSpPr/>
          <p:nvPr/>
        </p:nvSpPr>
        <p:spPr>
          <a:xfrm>
            <a:off x="2857488" y="2084443"/>
            <a:ext cx="157163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28596" y="3192378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Fermentation qui caractérise la ligne de production de boissons alcoolisée (Ex. Vins Rouges);</a:t>
            </a:r>
          </a:p>
          <a:p>
            <a:pPr algn="just"/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Caractérisée par la présence de deux acides malique et lactique;</a:t>
            </a:r>
          </a:p>
          <a:p>
            <a:pPr algn="just"/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Le taux d’</a:t>
            </a:r>
            <a:r>
              <a:rPr lang="fr-FR" b="1" dirty="0" err="1" smtClean="0"/>
              <a:t>ac.malique</a:t>
            </a:r>
            <a:r>
              <a:rPr lang="fr-FR" b="1" dirty="0" smtClean="0"/>
              <a:t> est rabaissé par l’intervention de BL hétéro fermentaires qui transforment une partie de ce dernier en </a:t>
            </a:r>
            <a:r>
              <a:rPr lang="fr-FR" b="1" dirty="0" err="1" smtClean="0"/>
              <a:t>ac</a:t>
            </a:r>
            <a:r>
              <a:rPr lang="fr-FR" b="1" dirty="0" smtClean="0"/>
              <a:t>. lactique, ce qui contribue à la diminution de l’acidité des vins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28596" y="428604"/>
            <a:ext cx="835821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endParaRPr lang="fr-FR" b="1" dirty="0" smtClean="0"/>
          </a:p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INTRODUCTION</a:t>
            </a:r>
          </a:p>
          <a:p>
            <a:pPr algn="ctr"/>
            <a:endParaRPr lang="fr-FR" b="1" u="sng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De  nombreuses </a:t>
            </a:r>
            <a:r>
              <a:rPr lang="fr-FR" b="1" dirty="0" smtClean="0">
                <a:solidFill>
                  <a:srgbClr val="FF0000"/>
                </a:solidFill>
              </a:rPr>
              <a:t>espèces microbiennes </a:t>
            </a:r>
            <a:r>
              <a:rPr lang="fr-FR" b="1" dirty="0" smtClean="0"/>
              <a:t>sont utilisées dans la fabrication de produits alimentaires variés (</a:t>
            </a:r>
            <a:r>
              <a:rPr lang="fr-FR" b="1" dirty="0" smtClean="0">
                <a:solidFill>
                  <a:srgbClr val="FF0000"/>
                </a:solidFill>
              </a:rPr>
              <a:t>produits laitiers, choucroutes, jus fermentés, vins, bière,</a:t>
            </a:r>
            <a:r>
              <a:rPr lang="fr-FR" b="1" dirty="0" smtClean="0"/>
              <a:t>…). Ces </a:t>
            </a:r>
            <a:r>
              <a:rPr lang="fr-FR" b="1" dirty="0" smtClean="0">
                <a:solidFill>
                  <a:srgbClr val="FF0000"/>
                </a:solidFill>
              </a:rPr>
              <a:t>µ.O</a:t>
            </a:r>
            <a:r>
              <a:rPr lang="fr-FR" b="1" dirty="0" smtClean="0"/>
              <a:t> sont à l’origine des </a:t>
            </a:r>
            <a:r>
              <a:rPr lang="fr-FR" b="1" dirty="0" smtClean="0">
                <a:solidFill>
                  <a:srgbClr val="FF0000"/>
                </a:solidFill>
              </a:rPr>
              <a:t>modifications</a:t>
            </a:r>
            <a:r>
              <a:rPr lang="fr-FR" b="1" dirty="0" smtClean="0"/>
              <a:t> des produits et notamment la </a:t>
            </a:r>
            <a:r>
              <a:rPr lang="fr-FR" b="1" dirty="0" smtClean="0">
                <a:solidFill>
                  <a:srgbClr val="FF0000"/>
                </a:solidFill>
              </a:rPr>
              <a:t>qualité organoleptique.</a:t>
            </a:r>
          </a:p>
          <a:p>
            <a:pPr algn="just"/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 La </a:t>
            </a:r>
            <a:r>
              <a:rPr lang="fr-FR" b="1" dirty="0" smtClean="0">
                <a:solidFill>
                  <a:srgbClr val="FF0000"/>
                </a:solidFill>
              </a:rPr>
              <a:t>fabrication</a:t>
            </a:r>
            <a:r>
              <a:rPr lang="fr-FR" b="1" dirty="0" smtClean="0"/>
              <a:t> de chaque type de produit dans lequel interviennent des actions microbiennes </a:t>
            </a:r>
            <a:r>
              <a:rPr lang="fr-FR" b="1" dirty="0" smtClean="0">
                <a:solidFill>
                  <a:srgbClr val="FF0000"/>
                </a:solidFill>
              </a:rPr>
              <a:t>nécessite une microflore spécifique </a:t>
            </a:r>
            <a:r>
              <a:rPr lang="fr-FR" b="1" dirty="0" smtClean="0"/>
              <a:t>souvent complexe (levain, ferment,…)</a:t>
            </a:r>
          </a:p>
          <a:p>
            <a:pPr algn="just"/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En </a:t>
            </a:r>
            <a:r>
              <a:rPr lang="fr-FR" b="1" dirty="0" smtClean="0">
                <a:solidFill>
                  <a:srgbClr val="FF0000"/>
                </a:solidFill>
              </a:rPr>
              <a:t>technologie des aliments</a:t>
            </a:r>
            <a:r>
              <a:rPr lang="fr-FR" b="1" dirty="0" smtClean="0"/>
              <a:t>, on s’efforce de </a:t>
            </a:r>
            <a:r>
              <a:rPr lang="fr-FR" b="1" dirty="0" smtClean="0">
                <a:solidFill>
                  <a:srgbClr val="FF0000"/>
                </a:solidFill>
              </a:rPr>
              <a:t>choisir</a:t>
            </a:r>
            <a:r>
              <a:rPr lang="fr-FR" b="1" dirty="0" smtClean="0"/>
              <a:t> les espèces et les souches de µ.O en fonction de </a:t>
            </a:r>
            <a:r>
              <a:rPr lang="fr-FR" b="1" dirty="0" smtClean="0">
                <a:solidFill>
                  <a:srgbClr val="FF0000"/>
                </a:solidFill>
              </a:rPr>
              <a:t>leurs propriétés </a:t>
            </a:r>
            <a:r>
              <a:rPr lang="fr-FR" b="1" dirty="0" smtClean="0"/>
              <a:t>de telle sorte que celles-ci permettent au mieux les </a:t>
            </a:r>
            <a:r>
              <a:rPr lang="fr-FR" b="1" dirty="0" smtClean="0">
                <a:solidFill>
                  <a:srgbClr val="FF0000"/>
                </a:solidFill>
              </a:rPr>
              <a:t>transformations souhaitées </a:t>
            </a:r>
            <a:r>
              <a:rPr lang="fr-FR" b="1" dirty="0" smtClean="0"/>
              <a:t>et donnent au produit les </a:t>
            </a:r>
            <a:r>
              <a:rPr lang="fr-FR" b="1" dirty="0" smtClean="0">
                <a:solidFill>
                  <a:srgbClr val="FF0000"/>
                </a:solidFill>
              </a:rPr>
              <a:t>caractères spécifiques recherchées </a:t>
            </a:r>
            <a:r>
              <a:rPr lang="fr-FR" b="1" dirty="0" smtClean="0"/>
              <a:t>(</a:t>
            </a:r>
            <a:r>
              <a:rPr lang="fr-FR" b="1" dirty="0" smtClean="0">
                <a:solidFill>
                  <a:srgbClr val="FF0000"/>
                </a:solidFill>
              </a:rPr>
              <a:t>qualité microbiologique + Qualité physico-chimique + qualité organoleptique</a:t>
            </a:r>
            <a:r>
              <a:rPr lang="fr-FR" b="1" dirty="0" smtClean="0"/>
              <a:t> </a:t>
            </a:r>
            <a:r>
              <a:rPr lang="fr-FR" sz="2400" b="1" dirty="0" smtClean="0">
                <a:solidFill>
                  <a:srgbClr val="0070C0"/>
                </a:solidFill>
              </a:rPr>
              <a:t>=</a:t>
            </a:r>
            <a:r>
              <a:rPr lang="fr-FR" b="1" dirty="0" smtClean="0"/>
              <a:t> </a:t>
            </a:r>
            <a:r>
              <a:rPr lang="fr-FR" b="1" dirty="0" smtClean="0">
                <a:solidFill>
                  <a:srgbClr val="002060"/>
                </a:solidFill>
              </a:rPr>
              <a:t>Qualité hygiénique et marchande demandée</a:t>
            </a:r>
            <a:r>
              <a:rPr lang="fr-FR" b="1" dirty="0" smtClean="0"/>
              <a:t>)</a:t>
            </a:r>
          </a:p>
          <a:p>
            <a:pPr algn="just"/>
            <a:endParaRPr lang="fr-F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857488" y="729461"/>
            <a:ext cx="3018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u="sng" dirty="0" smtClean="0">
                <a:solidFill>
                  <a:srgbClr val="FF0000"/>
                </a:solidFill>
              </a:rPr>
              <a:t> La Fermentation alcoolique</a:t>
            </a: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28596" y="1443841"/>
            <a:ext cx="8358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Glucose (C</a:t>
            </a:r>
            <a:r>
              <a:rPr lang="pt-BR" b="1" baseline="-25000" dirty="0" smtClean="0"/>
              <a:t>6</a:t>
            </a:r>
            <a:r>
              <a:rPr lang="pt-BR" b="1" dirty="0" smtClean="0"/>
              <a:t>H</a:t>
            </a:r>
            <a:r>
              <a:rPr lang="pt-BR" b="1" baseline="-25000" dirty="0" smtClean="0"/>
              <a:t>12</a:t>
            </a:r>
            <a:r>
              <a:rPr lang="pt-BR" b="1" dirty="0" smtClean="0"/>
              <a:t>O</a:t>
            </a:r>
            <a:r>
              <a:rPr lang="pt-BR" b="1" baseline="-25000" dirty="0" smtClean="0"/>
              <a:t>6</a:t>
            </a:r>
            <a:r>
              <a:rPr lang="pt-BR" b="1" dirty="0" smtClean="0"/>
              <a:t>)                                     2 Ethanol (C</a:t>
            </a:r>
            <a:r>
              <a:rPr lang="pt-BR" b="1" baseline="-25000" dirty="0" smtClean="0"/>
              <a:t>2</a:t>
            </a:r>
            <a:r>
              <a:rPr lang="pt-BR" b="1" dirty="0" smtClean="0"/>
              <a:t>H</a:t>
            </a:r>
            <a:r>
              <a:rPr lang="pt-BR" b="1" baseline="-25000" dirty="0" smtClean="0"/>
              <a:t>6</a:t>
            </a:r>
            <a:r>
              <a:rPr lang="pt-BR" b="1" dirty="0" smtClean="0"/>
              <a:t>O ) + 2 CO</a:t>
            </a:r>
            <a:r>
              <a:rPr lang="pt-BR" b="1" baseline="-25000" dirty="0" smtClean="0"/>
              <a:t>2</a:t>
            </a:r>
            <a:r>
              <a:rPr lang="pt-BR" b="1" dirty="0" smtClean="0"/>
              <a:t> + 2 H</a:t>
            </a:r>
            <a:r>
              <a:rPr lang="pt-BR" b="1" baseline="-25000" dirty="0" smtClean="0"/>
              <a:t>2</a:t>
            </a:r>
            <a:r>
              <a:rPr lang="pt-BR" b="1" dirty="0" smtClean="0"/>
              <a:t>O + énergie</a:t>
            </a:r>
            <a:endParaRPr lang="fr-FR" dirty="0"/>
          </a:p>
        </p:txBody>
      </p:sp>
      <p:sp>
        <p:nvSpPr>
          <p:cNvPr id="14" name="Flèche droite 13"/>
          <p:cNvSpPr/>
          <p:nvPr/>
        </p:nvSpPr>
        <p:spPr>
          <a:xfrm>
            <a:off x="2571736" y="1587815"/>
            <a:ext cx="121444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haut 14"/>
          <p:cNvSpPr/>
          <p:nvPr/>
        </p:nvSpPr>
        <p:spPr>
          <a:xfrm>
            <a:off x="1071538" y="1801031"/>
            <a:ext cx="45719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haut 15"/>
          <p:cNvSpPr/>
          <p:nvPr/>
        </p:nvSpPr>
        <p:spPr>
          <a:xfrm>
            <a:off x="3143240" y="1729593"/>
            <a:ext cx="45719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57158" y="2301097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Substrat énergétique  </a:t>
            </a:r>
            <a:endParaRPr lang="fr-FR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2071670" y="2301097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Zymase microbienne</a:t>
            </a:r>
            <a:endParaRPr lang="fr-FR" b="1" dirty="0"/>
          </a:p>
        </p:txBody>
      </p:sp>
      <p:sp>
        <p:nvSpPr>
          <p:cNvPr id="19" name="Rectangle 18"/>
          <p:cNvSpPr/>
          <p:nvPr/>
        </p:nvSpPr>
        <p:spPr>
          <a:xfrm>
            <a:off x="500034" y="3272569"/>
            <a:ext cx="82868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dirty="0" smtClean="0"/>
              <a:t>Réalisée principalement par des levures (</a:t>
            </a:r>
            <a:r>
              <a:rPr lang="fr-FR" b="1" i="1" dirty="0" smtClean="0"/>
              <a:t>Saccharomyces </a:t>
            </a:r>
            <a:r>
              <a:rPr lang="fr-FR" b="1" i="1" dirty="0" err="1" smtClean="0"/>
              <a:t>cerevisiae</a:t>
            </a:r>
            <a:r>
              <a:rPr lang="fr-FR" b="1" i="1" dirty="0" smtClean="0"/>
              <a:t>)</a:t>
            </a:r>
          </a:p>
          <a:p>
            <a:endParaRPr lang="fr-FR" b="1" i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Réalisée également par certaines bactéries du genre </a:t>
            </a:r>
            <a:r>
              <a:rPr lang="fr-FR" b="1" i="1" dirty="0" err="1" smtClean="0"/>
              <a:t>Zymomonas</a:t>
            </a:r>
            <a:endParaRPr lang="fr-FR" b="1" i="1" dirty="0" smtClean="0"/>
          </a:p>
          <a:p>
            <a:endParaRPr lang="fr-FR" b="1" i="1" dirty="0" smtClean="0"/>
          </a:p>
          <a:p>
            <a:pPr>
              <a:buFont typeface="Wingdings" pitchFamily="2" charset="2"/>
              <a:buChar char="ü"/>
            </a:pPr>
            <a:r>
              <a:rPr lang="fr-FR" b="1" i="1" dirty="0" smtClean="0"/>
              <a:t> </a:t>
            </a:r>
            <a:r>
              <a:rPr lang="fr-FR" b="1" dirty="0" smtClean="0"/>
              <a:t>Elle entre dans le processus de panification (boulangerie-pâtisserie)</a:t>
            </a:r>
          </a:p>
          <a:p>
            <a:endParaRPr lang="fr-FR" b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 Base de la production des boissons alcoolisées (bière, le whisky, le cidre)</a:t>
            </a:r>
          </a:p>
          <a:p>
            <a:endParaRPr lang="fr-FR" b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 Utilisée pour la production du Saké Japonais (à base de riz)</a:t>
            </a:r>
            <a:endParaRPr lang="fr-FR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00364" y="590962"/>
            <a:ext cx="3117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u="sng" dirty="0" smtClean="0">
                <a:solidFill>
                  <a:srgbClr val="FF0000"/>
                </a:solidFill>
              </a:rPr>
              <a:t>La fermentation </a:t>
            </a:r>
            <a:r>
              <a:rPr lang="fr-FR" b="1" u="sng" dirty="0" err="1" smtClean="0">
                <a:solidFill>
                  <a:srgbClr val="FF0000"/>
                </a:solidFill>
              </a:rPr>
              <a:t>propionique</a:t>
            </a: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2844" y="1246046"/>
            <a:ext cx="87868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3 Glucose                             </a:t>
            </a:r>
            <a:r>
              <a:rPr lang="pt-BR" b="1" dirty="0" smtClean="0"/>
              <a:t>4 </a:t>
            </a:r>
            <a:r>
              <a:rPr lang="pt-BR" b="1" dirty="0" smtClean="0">
                <a:solidFill>
                  <a:srgbClr val="FF0000"/>
                </a:solidFill>
              </a:rPr>
              <a:t>Propionate</a:t>
            </a:r>
            <a:r>
              <a:rPr lang="pt-BR" b="1" dirty="0" smtClean="0"/>
              <a:t> (C</a:t>
            </a:r>
            <a:r>
              <a:rPr lang="pt-BR" b="1" baseline="-25000" dirty="0" smtClean="0"/>
              <a:t>3</a:t>
            </a:r>
            <a:r>
              <a:rPr lang="pt-BR" b="1" dirty="0" smtClean="0"/>
              <a:t>H</a:t>
            </a:r>
            <a:r>
              <a:rPr lang="pt-BR" b="1" baseline="-25000" dirty="0" smtClean="0"/>
              <a:t>6</a:t>
            </a:r>
            <a:r>
              <a:rPr lang="pt-BR" b="1" dirty="0" smtClean="0"/>
              <a:t>O</a:t>
            </a:r>
            <a:r>
              <a:rPr lang="pt-BR" b="1" baseline="-25000" dirty="0" smtClean="0"/>
              <a:t>2</a:t>
            </a:r>
            <a:r>
              <a:rPr lang="pt-BR" b="1" dirty="0" smtClean="0"/>
              <a:t>) + 2 </a:t>
            </a:r>
            <a:r>
              <a:rPr lang="pt-BR" b="1" dirty="0" smtClean="0">
                <a:solidFill>
                  <a:srgbClr val="FF0000"/>
                </a:solidFill>
              </a:rPr>
              <a:t>Acétate</a:t>
            </a:r>
            <a:r>
              <a:rPr lang="pt-BR" b="1" dirty="0" smtClean="0"/>
              <a:t> (CH</a:t>
            </a:r>
            <a:r>
              <a:rPr lang="pt-BR" b="1" baseline="-25000" dirty="0" smtClean="0"/>
              <a:t>3</a:t>
            </a:r>
            <a:r>
              <a:rPr lang="pt-BR" b="1" dirty="0" smtClean="0"/>
              <a:t>COOH) + 2 CO</a:t>
            </a:r>
            <a:r>
              <a:rPr lang="pt-BR" b="1" baseline="-25000" dirty="0" smtClean="0"/>
              <a:t>2</a:t>
            </a:r>
            <a:r>
              <a:rPr lang="pt-BR" b="1" dirty="0" smtClean="0"/>
              <a:t> + énergie</a:t>
            </a:r>
            <a:endParaRPr lang="fr-FR" dirty="0"/>
          </a:p>
        </p:txBody>
      </p:sp>
      <p:sp>
        <p:nvSpPr>
          <p:cNvPr id="8" name="Flèche droite 7"/>
          <p:cNvSpPr/>
          <p:nvPr/>
        </p:nvSpPr>
        <p:spPr>
          <a:xfrm>
            <a:off x="1357290" y="1417058"/>
            <a:ext cx="1143008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428596" y="1960426"/>
            <a:ext cx="7429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Bactéries anaérobies (Espèces des genres </a:t>
            </a:r>
            <a:r>
              <a:rPr lang="fr-FR" b="1" i="1" dirty="0" err="1" smtClean="0">
                <a:solidFill>
                  <a:srgbClr val="FF0000"/>
                </a:solidFill>
              </a:rPr>
              <a:t>Propionibacterium</a:t>
            </a:r>
            <a:r>
              <a:rPr lang="fr-FR" b="1" i="1" dirty="0" smtClean="0">
                <a:solidFill>
                  <a:srgbClr val="FF0000"/>
                </a:solidFill>
              </a:rPr>
              <a:t> ,</a:t>
            </a:r>
            <a:r>
              <a:rPr lang="fr-FR" b="1" i="1" dirty="0" err="1" smtClean="0">
                <a:solidFill>
                  <a:srgbClr val="FF0000"/>
                </a:solidFill>
              </a:rPr>
              <a:t>Clostridium</a:t>
            </a:r>
            <a:r>
              <a:rPr lang="fr-FR" b="1" i="1" dirty="0" smtClean="0"/>
              <a:t>)</a:t>
            </a:r>
            <a:endParaRPr lang="fr-FR" b="1" dirty="0"/>
          </a:p>
        </p:txBody>
      </p:sp>
      <p:sp>
        <p:nvSpPr>
          <p:cNvPr id="10" name="Flèche vers le haut 9"/>
          <p:cNvSpPr/>
          <p:nvPr/>
        </p:nvSpPr>
        <p:spPr>
          <a:xfrm>
            <a:off x="1785918" y="1531798"/>
            <a:ext cx="71438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720" y="2531930"/>
            <a:ext cx="8286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dirty="0" smtClean="0"/>
              <a:t>La flaveur des fromages à pâte cuite  est due à ce type de réaction lors de l’affinage</a:t>
            </a:r>
            <a:endParaRPr lang="fr-FR" b="1" dirty="0"/>
          </a:p>
        </p:txBody>
      </p:sp>
      <p:sp>
        <p:nvSpPr>
          <p:cNvPr id="12" name="Rectangle 11"/>
          <p:cNvSpPr/>
          <p:nvPr/>
        </p:nvSpPr>
        <p:spPr>
          <a:xfrm>
            <a:off x="214282" y="3174872"/>
            <a:ext cx="8286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dirty="0" smtClean="0"/>
              <a:t>L’</a:t>
            </a:r>
            <a:r>
              <a:rPr lang="fr-FR" b="1" dirty="0" smtClean="0">
                <a:solidFill>
                  <a:srgbClr val="FF0000"/>
                </a:solidFill>
              </a:rPr>
              <a:t>Acétate</a:t>
            </a:r>
            <a:r>
              <a:rPr lang="fr-FR" b="1" dirty="0" smtClean="0"/>
              <a:t> et le </a:t>
            </a:r>
            <a:r>
              <a:rPr lang="fr-FR" b="1" dirty="0" smtClean="0">
                <a:solidFill>
                  <a:srgbClr val="FF0000"/>
                </a:solidFill>
              </a:rPr>
              <a:t>butyrate</a:t>
            </a:r>
            <a:r>
              <a:rPr lang="fr-FR" b="1" dirty="0" smtClean="0"/>
              <a:t> peuvent être le produit de cette fermentation, c’est le cas de l’activité des </a:t>
            </a:r>
            <a:r>
              <a:rPr lang="fr-FR" b="1" dirty="0" err="1" smtClean="0">
                <a:solidFill>
                  <a:srgbClr val="FF0000"/>
                </a:solidFill>
              </a:rPr>
              <a:t>Clostridum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saccharolytique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/>
              <a:t>(</a:t>
            </a:r>
            <a:r>
              <a:rPr lang="fr-FR" b="1" i="1" dirty="0" smtClean="0"/>
              <a:t>Cl. </a:t>
            </a:r>
            <a:r>
              <a:rPr lang="fr-FR" b="1" i="1" dirty="0" err="1" smtClean="0"/>
              <a:t>Butyricium</a:t>
            </a:r>
            <a:r>
              <a:rPr lang="fr-FR" b="1" dirty="0" smtClean="0"/>
              <a:t>)</a:t>
            </a:r>
            <a:endParaRPr lang="fr-FR" b="1" dirty="0"/>
          </a:p>
        </p:txBody>
      </p:sp>
      <p:sp>
        <p:nvSpPr>
          <p:cNvPr id="13" name="Rectangle 12"/>
          <p:cNvSpPr/>
          <p:nvPr/>
        </p:nvSpPr>
        <p:spPr>
          <a:xfrm>
            <a:off x="142844" y="3960690"/>
            <a:ext cx="87868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4 Glucose + 2 H</a:t>
            </a:r>
            <a:r>
              <a:rPr lang="pt-BR" b="1" baseline="-25000" dirty="0" smtClean="0"/>
              <a:t>2</a:t>
            </a:r>
            <a:r>
              <a:rPr lang="pt-BR" b="1" dirty="0" smtClean="0"/>
              <a:t>O                              2 </a:t>
            </a:r>
            <a:r>
              <a:rPr lang="pt-BR" b="1" dirty="0" smtClean="0">
                <a:solidFill>
                  <a:srgbClr val="FF0000"/>
                </a:solidFill>
              </a:rPr>
              <a:t>Acétate </a:t>
            </a:r>
            <a:r>
              <a:rPr lang="pt-BR" b="1" dirty="0" smtClean="0"/>
              <a:t>+ 3 </a:t>
            </a:r>
            <a:r>
              <a:rPr lang="pt-BR" b="1" dirty="0" smtClean="0">
                <a:solidFill>
                  <a:srgbClr val="FF0000"/>
                </a:solidFill>
              </a:rPr>
              <a:t>Butyrate</a:t>
            </a:r>
            <a:r>
              <a:rPr lang="pt-BR" b="1" dirty="0" smtClean="0"/>
              <a:t> (C</a:t>
            </a:r>
            <a:r>
              <a:rPr lang="pt-BR" b="1" baseline="-25000" dirty="0" smtClean="0"/>
              <a:t>4</a:t>
            </a:r>
            <a:r>
              <a:rPr lang="pt-BR" b="1" dirty="0" smtClean="0"/>
              <a:t>H</a:t>
            </a:r>
            <a:r>
              <a:rPr lang="pt-BR" b="1" baseline="-25000" dirty="0" smtClean="0"/>
              <a:t>8</a:t>
            </a:r>
            <a:r>
              <a:rPr lang="pt-BR" b="1" dirty="0" smtClean="0"/>
              <a:t>O</a:t>
            </a:r>
            <a:r>
              <a:rPr lang="pt-BR" b="1" baseline="-25000" dirty="0" smtClean="0"/>
              <a:t>2</a:t>
            </a:r>
            <a:r>
              <a:rPr lang="pt-BR" b="1" dirty="0" smtClean="0"/>
              <a:t>) + 8 CO</a:t>
            </a:r>
            <a:r>
              <a:rPr lang="pt-BR" b="1" baseline="-25000" dirty="0" smtClean="0"/>
              <a:t>2</a:t>
            </a:r>
            <a:r>
              <a:rPr lang="pt-BR" b="1" dirty="0" smtClean="0"/>
              <a:t> + </a:t>
            </a:r>
            <a:r>
              <a:rPr lang="pt-BR" b="1" dirty="0" smtClean="0">
                <a:solidFill>
                  <a:srgbClr val="FF0000"/>
                </a:solidFill>
              </a:rPr>
              <a:t>10 H</a:t>
            </a:r>
            <a:r>
              <a:rPr lang="pt-BR" b="1" baseline="-25000" dirty="0" smtClean="0">
                <a:solidFill>
                  <a:srgbClr val="FF0000"/>
                </a:solidFill>
              </a:rPr>
              <a:t>2</a:t>
            </a:r>
            <a:r>
              <a:rPr lang="pt-BR" b="1" dirty="0" smtClean="0">
                <a:solidFill>
                  <a:srgbClr val="FF0000"/>
                </a:solidFill>
              </a:rPr>
              <a:t> </a:t>
            </a:r>
            <a:r>
              <a:rPr lang="pt-BR" b="1" dirty="0" smtClean="0"/>
              <a:t>+ énergie</a:t>
            </a:r>
            <a:endParaRPr lang="fr-FR" dirty="0"/>
          </a:p>
        </p:txBody>
      </p:sp>
      <p:sp>
        <p:nvSpPr>
          <p:cNvPr id="14" name="Flèche droite 13"/>
          <p:cNvSpPr/>
          <p:nvPr/>
        </p:nvSpPr>
        <p:spPr>
          <a:xfrm>
            <a:off x="2071670" y="4145770"/>
            <a:ext cx="1143008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214282" y="4532194"/>
            <a:ext cx="87154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L’exemple type est son utilisation dans la fabrication du fromage à pate pressée cuite (Emmental = obtention de trous ou yeux de fromage)</a:t>
            </a:r>
          </a:p>
          <a:p>
            <a:pPr algn="just"/>
            <a:endParaRPr lang="fr-FR" b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Cette fermentation si elle est contrôlée et limitée peut être désirée en IAA</a:t>
            </a:r>
          </a:p>
          <a:p>
            <a:pPr>
              <a:buFont typeface="Wingdings" pitchFamily="2" charset="2"/>
              <a:buChar char="ü"/>
            </a:pPr>
            <a:endParaRPr lang="fr-FR" b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 Caractéristique des conserves périmés (bombage + odeur rance)</a:t>
            </a:r>
            <a:endParaRPr lang="fr-FR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00364" y="857232"/>
            <a:ext cx="2769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u="sng" dirty="0" smtClean="0">
                <a:solidFill>
                  <a:srgbClr val="FF0000"/>
                </a:solidFill>
              </a:rPr>
              <a:t>La fermentation acétique</a:t>
            </a: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1500174"/>
            <a:ext cx="80724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Ethanol (C</a:t>
            </a:r>
            <a:r>
              <a:rPr lang="pt-BR" b="1" baseline="-25000" dirty="0" smtClean="0"/>
              <a:t>2</a:t>
            </a:r>
            <a:r>
              <a:rPr lang="pt-BR" b="1" dirty="0" smtClean="0"/>
              <a:t>H</a:t>
            </a:r>
            <a:r>
              <a:rPr lang="pt-BR" b="1" baseline="-25000" dirty="0" smtClean="0"/>
              <a:t>6</a:t>
            </a:r>
            <a:r>
              <a:rPr lang="pt-BR" b="1" dirty="0" smtClean="0"/>
              <a:t>O ) + </a:t>
            </a:r>
            <a:r>
              <a:rPr lang="pt-BR" b="1" dirty="0" smtClean="0">
                <a:solidFill>
                  <a:srgbClr val="FF0000"/>
                </a:solidFill>
              </a:rPr>
              <a:t>O</a:t>
            </a:r>
            <a:r>
              <a:rPr lang="pt-BR" b="1" baseline="-25000" dirty="0" smtClean="0">
                <a:solidFill>
                  <a:srgbClr val="FF0000"/>
                </a:solidFill>
              </a:rPr>
              <a:t>2 </a:t>
            </a:r>
            <a:r>
              <a:rPr lang="pt-BR" b="1" baseline="-25000" dirty="0" smtClean="0"/>
              <a:t>                                                        </a:t>
            </a:r>
            <a:r>
              <a:rPr lang="pt-BR" b="1" dirty="0" smtClean="0">
                <a:solidFill>
                  <a:srgbClr val="FF0000"/>
                </a:solidFill>
              </a:rPr>
              <a:t>Acétate</a:t>
            </a:r>
            <a:r>
              <a:rPr lang="pt-BR" b="1" dirty="0" smtClean="0"/>
              <a:t> (CH</a:t>
            </a:r>
            <a:r>
              <a:rPr lang="pt-BR" b="1" baseline="-25000" dirty="0" smtClean="0"/>
              <a:t>3</a:t>
            </a:r>
            <a:r>
              <a:rPr lang="pt-BR" b="1" dirty="0" smtClean="0"/>
              <a:t>COOH) + H</a:t>
            </a:r>
            <a:r>
              <a:rPr lang="pt-BR" b="1" baseline="-25000" dirty="0" smtClean="0"/>
              <a:t>2</a:t>
            </a:r>
            <a:r>
              <a:rPr lang="pt-BR" b="1" dirty="0" smtClean="0"/>
              <a:t>O + énergie</a:t>
            </a:r>
            <a:endParaRPr lang="fr-FR" dirty="0"/>
          </a:p>
        </p:txBody>
      </p:sp>
      <p:sp>
        <p:nvSpPr>
          <p:cNvPr id="10" name="Flèche droite 9"/>
          <p:cNvSpPr/>
          <p:nvPr/>
        </p:nvSpPr>
        <p:spPr>
          <a:xfrm>
            <a:off x="2643174" y="1685254"/>
            <a:ext cx="171451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57158" y="2861447"/>
            <a:ext cx="807249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dirty="0" smtClean="0"/>
              <a:t>Réalisée par des souches aérobies (</a:t>
            </a:r>
            <a:r>
              <a:rPr lang="fr-FR" b="1" i="1" dirty="0" err="1" smtClean="0">
                <a:solidFill>
                  <a:srgbClr val="FF0000"/>
                </a:solidFill>
              </a:rPr>
              <a:t>Acetobacter</a:t>
            </a:r>
            <a:r>
              <a:rPr lang="fr-FR" b="1" i="1" dirty="0" smtClean="0">
                <a:solidFill>
                  <a:srgbClr val="FF0000"/>
                </a:solidFill>
              </a:rPr>
              <a:t>, </a:t>
            </a:r>
            <a:r>
              <a:rPr lang="fr-FR" b="1" i="1" dirty="0" err="1" smtClean="0">
                <a:solidFill>
                  <a:srgbClr val="FF0000"/>
                </a:solidFill>
              </a:rPr>
              <a:t>Gluconobacter</a:t>
            </a:r>
            <a:r>
              <a:rPr lang="fr-FR" b="1" i="1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La présence d’</a:t>
            </a:r>
            <a:r>
              <a:rPr lang="fr-FR" b="1" dirty="0" smtClean="0">
                <a:solidFill>
                  <a:srgbClr val="FF0000"/>
                </a:solidFill>
              </a:rPr>
              <a:t>oxygène</a:t>
            </a:r>
            <a:r>
              <a:rPr lang="fr-FR" b="1" dirty="0" smtClean="0"/>
              <a:t> est obligatoire</a:t>
            </a:r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L’ éthanol présent dans le milieu ne sera que partiellement oxydé en acide acétique</a:t>
            </a:r>
          </a:p>
          <a:p>
            <a:pPr algn="just"/>
            <a:endParaRPr lang="fr-FR" b="1" dirty="0" smtClean="0"/>
          </a:p>
          <a:p>
            <a:pPr algn="just"/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Utilisée pour la </a:t>
            </a:r>
            <a:r>
              <a:rPr lang="fr-FR" b="1" dirty="0" smtClean="0">
                <a:solidFill>
                  <a:srgbClr val="FF0000"/>
                </a:solidFill>
              </a:rPr>
              <a:t>production de vinaigre </a:t>
            </a:r>
            <a:r>
              <a:rPr lang="fr-FR" b="1" dirty="0" smtClean="0"/>
              <a:t>qui est fabriqué à partir d’un substrat contenant de l’alcool (</a:t>
            </a:r>
            <a:r>
              <a:rPr lang="fr-FR" b="1" dirty="0" smtClean="0">
                <a:solidFill>
                  <a:srgbClr val="FF0000"/>
                </a:solidFill>
              </a:rPr>
              <a:t>vin, cidre</a:t>
            </a:r>
            <a:r>
              <a:rPr lang="fr-FR" b="1" dirty="0" smtClean="0"/>
              <a:t>)</a:t>
            </a:r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Pour obtenir du vinaigre il suffit de </a:t>
            </a:r>
            <a:r>
              <a:rPr lang="fr-FR" b="1" dirty="0" smtClean="0">
                <a:solidFill>
                  <a:srgbClr val="FF0000"/>
                </a:solidFill>
              </a:rPr>
              <a:t>laisser un vin à l’air libre</a:t>
            </a:r>
            <a:r>
              <a:rPr lang="fr-FR" b="1" dirty="0" smtClean="0"/>
              <a:t>, il y a alors colonisation à la surface par </a:t>
            </a:r>
            <a:r>
              <a:rPr lang="fr-FR" b="1" i="1" dirty="0" err="1" smtClean="0">
                <a:solidFill>
                  <a:srgbClr val="FF0000"/>
                </a:solidFill>
              </a:rPr>
              <a:t>Acetobacter</a:t>
            </a:r>
            <a:r>
              <a:rPr lang="fr-FR" b="1" i="1" dirty="0" smtClean="0">
                <a:solidFill>
                  <a:srgbClr val="FF0000"/>
                </a:solidFill>
              </a:rPr>
              <a:t> et synthèse </a:t>
            </a:r>
            <a:r>
              <a:rPr lang="fr-FR" b="1" dirty="0" smtClean="0">
                <a:solidFill>
                  <a:srgbClr val="FF0000"/>
                </a:solidFill>
              </a:rPr>
              <a:t>d’acide acétique</a:t>
            </a:r>
          </a:p>
          <a:p>
            <a:pPr algn="just">
              <a:buFont typeface="Wingdings" pitchFamily="2" charset="2"/>
              <a:buChar char="ü"/>
            </a:pPr>
            <a:endParaRPr lang="fr-FR" b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00298" y="880102"/>
            <a:ext cx="3612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b="1" u="sng" dirty="0" smtClean="0">
                <a:solidFill>
                  <a:srgbClr val="FF0000"/>
                </a:solidFill>
              </a:rPr>
              <a:t>La fermentation des acides mixtes</a:t>
            </a: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1380168"/>
            <a:ext cx="8572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2 Glucose +2 H</a:t>
            </a:r>
            <a:r>
              <a:rPr lang="pt-BR" b="1" baseline="-25000" dirty="0" smtClean="0"/>
              <a:t>2</a:t>
            </a:r>
            <a:r>
              <a:rPr lang="pt-BR" b="1" dirty="0" smtClean="0"/>
              <a:t>O                               2 Lactate +Ethanol+ Acétate + 2 CO</a:t>
            </a:r>
            <a:r>
              <a:rPr lang="pt-BR" b="1" baseline="-25000" dirty="0" smtClean="0"/>
              <a:t>2</a:t>
            </a:r>
            <a:r>
              <a:rPr lang="pt-BR" b="1" dirty="0" smtClean="0"/>
              <a:t> + 2 H</a:t>
            </a:r>
            <a:r>
              <a:rPr lang="pt-BR" b="1" baseline="-25000" dirty="0" smtClean="0"/>
              <a:t>2 </a:t>
            </a:r>
            <a:r>
              <a:rPr lang="fr-FR" b="1" dirty="0" smtClean="0"/>
              <a:t>+ énergie</a:t>
            </a:r>
            <a:endParaRPr lang="fr-FR" dirty="0"/>
          </a:p>
        </p:txBody>
      </p:sp>
      <p:sp>
        <p:nvSpPr>
          <p:cNvPr id="8" name="Flèche droite 7"/>
          <p:cNvSpPr/>
          <p:nvPr/>
        </p:nvSpPr>
        <p:spPr>
          <a:xfrm>
            <a:off x="2143108" y="1565248"/>
            <a:ext cx="128588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14282" y="3951936"/>
            <a:ext cx="84296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Elle n’est généralement pas souhaitée par les industriels  (les déchets synthétisés peuvent être toxiques, donner un goût désagréable, provoquer des gonflements).</a:t>
            </a:r>
          </a:p>
          <a:p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si celle-ci est maitrisée, elle peut donner des arômes particuliers au produit (Ex. fromages à pâte molle).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071538" y="2237424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flore initiale de la MI (Entérobactéries)</a:t>
            </a:r>
          </a:p>
          <a:p>
            <a:r>
              <a:rPr lang="fr-FR" b="1" dirty="0" smtClean="0"/>
              <a:t>Se fait à pH neutre /légèrement acide</a:t>
            </a:r>
          </a:p>
          <a:p>
            <a:r>
              <a:rPr lang="fr-FR" b="1" dirty="0" smtClean="0"/>
              <a:t>Au cours de cette fermentation il y a synthèse de nombreux alcools (éthanol) et d’acides organiques (ex : acide fumarique)</a:t>
            </a:r>
          </a:p>
        </p:txBody>
      </p:sp>
      <p:sp>
        <p:nvSpPr>
          <p:cNvPr id="11" name="Flèche vers le haut 10"/>
          <p:cNvSpPr/>
          <p:nvPr/>
        </p:nvSpPr>
        <p:spPr>
          <a:xfrm>
            <a:off x="2571736" y="1665920"/>
            <a:ext cx="71438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 l="14111" t="37305" r="11181" b="23633"/>
          <a:stretch>
            <a:fillRect/>
          </a:stretch>
        </p:blipFill>
        <p:spPr bwMode="auto">
          <a:xfrm>
            <a:off x="428596" y="2071678"/>
            <a:ext cx="814393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1857356" y="714356"/>
            <a:ext cx="607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Conclusion sur les produits de la fermentation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Flèche vers le bas 5"/>
          <p:cNvSpPr/>
          <p:nvPr/>
        </p:nvSpPr>
        <p:spPr>
          <a:xfrm>
            <a:off x="4786314" y="1071546"/>
            <a:ext cx="142876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9043" t="31250" r="23095" b="21875"/>
          <a:stretch>
            <a:fillRect/>
          </a:stretch>
        </p:blipFill>
        <p:spPr bwMode="auto">
          <a:xfrm>
            <a:off x="500034" y="1214422"/>
            <a:ext cx="8215370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500166" y="500042"/>
            <a:ext cx="58579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FF0000"/>
                </a:solidFill>
              </a:rPr>
              <a:t>Exemple de Phases d’une fermentation industrielle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57158" y="714356"/>
            <a:ext cx="8072494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Définition du levain/ferment</a:t>
            </a:r>
          </a:p>
          <a:p>
            <a:pPr algn="ctr"/>
            <a:endParaRPr lang="fr-FR" b="1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fr-FR" b="1" dirty="0" smtClean="0"/>
              <a:t>En nom </a:t>
            </a:r>
            <a:r>
              <a:rPr lang="fr-FR" b="1" dirty="0" smtClean="0">
                <a:solidFill>
                  <a:srgbClr val="FF0000"/>
                </a:solidFill>
              </a:rPr>
              <a:t>levain </a:t>
            </a:r>
            <a:r>
              <a:rPr lang="fr-FR" b="1" dirty="0" smtClean="0"/>
              <a:t>toute culture microbienne servant à stimuler une fermentation dans un milieu.</a:t>
            </a:r>
          </a:p>
          <a:p>
            <a:pPr marL="342900" indent="-342900"/>
            <a:endParaRPr lang="fr-FR" sz="900" b="1" dirty="0" smtClean="0"/>
          </a:p>
          <a:p>
            <a:pPr algn="just"/>
            <a:r>
              <a:rPr lang="fr-FR" b="1" dirty="0" smtClean="0"/>
              <a:t>2. Un </a:t>
            </a:r>
            <a:r>
              <a:rPr lang="fr-FR" b="1" dirty="0" smtClean="0">
                <a:solidFill>
                  <a:srgbClr val="FF0000"/>
                </a:solidFill>
              </a:rPr>
              <a:t>levain </a:t>
            </a:r>
            <a:r>
              <a:rPr lang="fr-FR" b="1" dirty="0" smtClean="0"/>
              <a:t>est une </a:t>
            </a:r>
            <a:r>
              <a:rPr lang="fr-FR" b="1" dirty="0" smtClean="0">
                <a:solidFill>
                  <a:srgbClr val="FF0000"/>
                </a:solidFill>
              </a:rPr>
              <a:t>préparation microbienne active </a:t>
            </a:r>
            <a:r>
              <a:rPr lang="fr-FR" b="1" dirty="0" smtClean="0"/>
              <a:t>ajoutée volontairement au cours de  la fabrication du produit pour </a:t>
            </a:r>
            <a:r>
              <a:rPr lang="fr-FR" b="1" dirty="0" smtClean="0">
                <a:solidFill>
                  <a:srgbClr val="FF0000"/>
                </a:solidFill>
              </a:rPr>
              <a:t>initier des changements souhaitables</a:t>
            </a:r>
            <a:r>
              <a:rPr lang="fr-FR" b="1" dirty="0" smtClean="0"/>
              <a:t>. Ces préparations microbiennes peuvent être composées </a:t>
            </a:r>
            <a:r>
              <a:rPr lang="fr-FR" b="1" dirty="0" smtClean="0">
                <a:solidFill>
                  <a:srgbClr val="FF0000"/>
                </a:solidFill>
              </a:rPr>
              <a:t>de bactéries lactiques, de bactéries </a:t>
            </a:r>
            <a:r>
              <a:rPr lang="fr-FR" b="1" dirty="0" err="1" smtClean="0">
                <a:solidFill>
                  <a:srgbClr val="FF0000"/>
                </a:solidFill>
              </a:rPr>
              <a:t>propioniques</a:t>
            </a:r>
            <a:r>
              <a:rPr lang="fr-FR" b="1" dirty="0" smtClean="0">
                <a:solidFill>
                  <a:srgbClr val="FF0000"/>
                </a:solidFill>
              </a:rPr>
              <a:t>, de levures et de moisissures</a:t>
            </a:r>
          </a:p>
          <a:p>
            <a:pPr algn="just"/>
            <a:endParaRPr lang="fr-FR" sz="800" b="1" dirty="0" smtClean="0"/>
          </a:p>
          <a:p>
            <a:r>
              <a:rPr lang="fr-FR" b="1" dirty="0" smtClean="0"/>
              <a:t>3. Les fonctions majeurs et essentielles sont:</a:t>
            </a:r>
          </a:p>
          <a:p>
            <a:pPr>
              <a:buFont typeface="Wingdings" pitchFamily="2" charset="2"/>
              <a:buChar char="ü"/>
            </a:pPr>
            <a:r>
              <a:rPr lang="fr-FR" b="1" smtClean="0"/>
              <a:t>Transformation Des </a:t>
            </a:r>
            <a:r>
              <a:rPr lang="fr-FR" b="1" dirty="0" smtClean="0">
                <a:solidFill>
                  <a:srgbClr val="FF0000"/>
                </a:solidFill>
              </a:rPr>
              <a:t>nutriments</a:t>
            </a:r>
            <a:r>
              <a:rPr lang="fr-FR" b="1" dirty="0" smtClean="0"/>
              <a:t> de l’aliment en </a:t>
            </a:r>
            <a:r>
              <a:rPr lang="fr-FR" b="1" dirty="0" smtClean="0">
                <a:solidFill>
                  <a:srgbClr val="FF0000"/>
                </a:solidFill>
              </a:rPr>
              <a:t>produits métabolites</a:t>
            </a:r>
            <a:r>
              <a:rPr lang="fr-FR" b="1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Contribuer </a:t>
            </a:r>
            <a:r>
              <a:rPr lang="fr-FR" b="1" dirty="0" smtClean="0">
                <a:solidFill>
                  <a:srgbClr val="FF0000"/>
                </a:solidFill>
              </a:rPr>
              <a:t>aux caractères organoleptiques </a:t>
            </a:r>
            <a:r>
              <a:rPr lang="fr-FR" b="1" dirty="0" smtClean="0"/>
              <a:t>du produit fini.  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071538" y="4532194"/>
            <a:ext cx="68580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Principaux levains en technologie alimentaire</a:t>
            </a:r>
          </a:p>
          <a:p>
            <a:pPr algn="ctr"/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/>
              <a:t>Les principaux levains utilisés par l’industrie alimentaires sont: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Les levains </a:t>
            </a:r>
            <a:r>
              <a:rPr lang="fr-FR" b="1" dirty="0" smtClean="0">
                <a:solidFill>
                  <a:srgbClr val="FF0000"/>
                </a:solidFill>
              </a:rPr>
              <a:t>bactériens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Les levains </a:t>
            </a:r>
            <a:r>
              <a:rPr lang="fr-FR" b="1" dirty="0" smtClean="0">
                <a:solidFill>
                  <a:srgbClr val="FF0000"/>
                </a:solidFill>
              </a:rPr>
              <a:t>levuriens</a:t>
            </a:r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Les levains </a:t>
            </a:r>
            <a:r>
              <a:rPr lang="fr-FR" b="1" dirty="0" smtClean="0">
                <a:solidFill>
                  <a:srgbClr val="FF0000"/>
                </a:solidFill>
              </a:rPr>
              <a:t>fongiques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85720" y="1370002"/>
            <a:ext cx="82153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Types de levains</a:t>
            </a:r>
          </a:p>
          <a:p>
            <a:pPr algn="ctr"/>
            <a:endParaRPr lang="fr-FR" b="1" u="sng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0000"/>
                </a:solidFill>
              </a:rPr>
              <a:t>Levains de culture pure</a:t>
            </a:r>
            <a:r>
              <a:rPr lang="fr-FR" dirty="0" smtClean="0"/>
              <a:t>: </a:t>
            </a:r>
            <a:r>
              <a:rPr lang="fr-FR" b="1" dirty="0" smtClean="0"/>
              <a:t>constitué d’une seule souche ou espèce</a:t>
            </a:r>
          </a:p>
          <a:p>
            <a:r>
              <a:rPr lang="fr-FR" b="1" dirty="0" smtClean="0"/>
              <a:t>Ex. Levure </a:t>
            </a:r>
            <a:r>
              <a:rPr lang="fr-FR" b="1" i="1" dirty="0" err="1" smtClean="0"/>
              <a:t>S.cereviceae</a:t>
            </a:r>
            <a:endParaRPr lang="fr-FR" b="1" i="1" dirty="0" smtClean="0"/>
          </a:p>
          <a:p>
            <a:r>
              <a:rPr lang="fr-FR" b="1" i="1" dirty="0" smtClean="0"/>
              <a:t>Ex. Levain d’affinage </a:t>
            </a:r>
            <a:r>
              <a:rPr lang="fr-FR" b="1" i="1" dirty="0" err="1" smtClean="0"/>
              <a:t>P.cammemberti</a:t>
            </a:r>
            <a:endParaRPr lang="fr-FR" b="1" i="1" dirty="0" smtClean="0"/>
          </a:p>
          <a:p>
            <a:endParaRPr lang="fr-FR" b="1" i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0000"/>
                </a:solidFill>
              </a:rPr>
              <a:t>Levains mixtes</a:t>
            </a:r>
            <a:r>
              <a:rPr lang="fr-FR" b="1" dirty="0" smtClean="0"/>
              <a:t>: composés de mélange de souches sélectionnées</a:t>
            </a:r>
          </a:p>
          <a:p>
            <a:r>
              <a:rPr lang="fr-FR" b="1" dirty="0" smtClean="0"/>
              <a:t>Ex. Levains du yaourt : </a:t>
            </a:r>
            <a:r>
              <a:rPr lang="fr-FR" b="1" i="1" dirty="0" err="1" smtClean="0"/>
              <a:t>St.salivarus</a:t>
            </a:r>
            <a:r>
              <a:rPr lang="fr-FR" b="1" dirty="0" smtClean="0"/>
              <a:t> </a:t>
            </a:r>
            <a:r>
              <a:rPr lang="fr-FR" b="1" dirty="0" err="1" smtClean="0"/>
              <a:t>subsp</a:t>
            </a:r>
            <a:r>
              <a:rPr lang="fr-FR" b="1" dirty="0" smtClean="0"/>
              <a:t>. </a:t>
            </a:r>
            <a:r>
              <a:rPr lang="fr-FR" b="1" i="1" dirty="0" err="1" smtClean="0"/>
              <a:t>thermophilus</a:t>
            </a:r>
            <a:r>
              <a:rPr lang="fr-FR" b="1" dirty="0" smtClean="0"/>
              <a:t> et </a:t>
            </a:r>
            <a:r>
              <a:rPr lang="fr-FR" b="1" i="1" dirty="0" err="1" smtClean="0"/>
              <a:t>Lb.delbrueckii</a:t>
            </a:r>
            <a:r>
              <a:rPr lang="fr-FR" b="1" dirty="0" smtClean="0"/>
              <a:t> </a:t>
            </a:r>
            <a:r>
              <a:rPr lang="fr-FR" b="1" dirty="0" err="1" smtClean="0"/>
              <a:t>subsp</a:t>
            </a:r>
            <a:r>
              <a:rPr lang="fr-FR" b="1" dirty="0" smtClean="0"/>
              <a:t>. </a:t>
            </a:r>
            <a:r>
              <a:rPr lang="fr-FR" b="1" i="1" dirty="0" err="1" smtClean="0"/>
              <a:t>bulgaricus</a:t>
            </a:r>
            <a:endParaRPr lang="fr-FR" b="1" i="1" dirty="0" smtClean="0"/>
          </a:p>
          <a:p>
            <a:endParaRPr lang="fr-FR" b="1" i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0000"/>
                </a:solidFill>
              </a:rPr>
              <a:t>Levains naturels</a:t>
            </a:r>
            <a:r>
              <a:rPr lang="fr-FR" b="1" dirty="0" smtClean="0"/>
              <a:t>: constitués de mélanges dont la composition exacte est indéterminées (ex. </a:t>
            </a:r>
            <a:r>
              <a:rPr lang="fr-FR" b="1" dirty="0" smtClean="0">
                <a:solidFill>
                  <a:srgbClr val="FF0000"/>
                </a:solidFill>
              </a:rPr>
              <a:t>Levains traditionnels</a:t>
            </a:r>
            <a:r>
              <a:rPr lang="fr-FR" b="1" dirty="0" smtClean="0"/>
              <a:t>)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4282" y="357166"/>
            <a:ext cx="871543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Formes de levains bactériens</a:t>
            </a:r>
          </a:p>
          <a:p>
            <a:pPr algn="ctr"/>
            <a:endParaRPr lang="fr-FR" b="1" u="sng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0000"/>
                </a:solidFill>
              </a:rPr>
              <a:t>Cultures liquides: </a:t>
            </a:r>
            <a:r>
              <a:rPr lang="fr-FR" b="1" dirty="0" smtClean="0"/>
              <a:t>contiennent des </a:t>
            </a:r>
            <a:r>
              <a:rPr lang="fr-FR" b="1" dirty="0" smtClean="0">
                <a:solidFill>
                  <a:srgbClr val="FF0000"/>
                </a:solidFill>
              </a:rPr>
              <a:t>µ.O actifs </a:t>
            </a:r>
            <a:r>
              <a:rPr lang="fr-FR" b="1" dirty="0" smtClean="0"/>
              <a:t>capables de croitre et se développer rapidement après ensemencement si les conditions de fabrication et de stockage sont respectées. Leur </a:t>
            </a:r>
            <a:r>
              <a:rPr lang="fr-FR" b="1" dirty="0" smtClean="0">
                <a:solidFill>
                  <a:srgbClr val="FF0000"/>
                </a:solidFill>
              </a:rPr>
              <a:t>[10</a:t>
            </a:r>
            <a:r>
              <a:rPr lang="fr-FR" b="1" baseline="30000" dirty="0" smtClean="0">
                <a:solidFill>
                  <a:srgbClr val="FF0000"/>
                </a:solidFill>
              </a:rPr>
              <a:t>9  </a:t>
            </a:r>
            <a:r>
              <a:rPr lang="fr-FR" b="1" dirty="0" smtClean="0">
                <a:solidFill>
                  <a:srgbClr val="FF0000"/>
                </a:solidFill>
              </a:rPr>
              <a:t>/ ml]. </a:t>
            </a:r>
            <a:r>
              <a:rPr lang="fr-FR" b="1" dirty="0" smtClean="0"/>
              <a:t>L’inconvénient, est la mauvaise conservation. </a:t>
            </a:r>
          </a:p>
          <a:p>
            <a:pPr>
              <a:buFont typeface="Wingdings" pitchFamily="2" charset="2"/>
              <a:buChar char="ü"/>
            </a:pPr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Cultures lyophilisées:</a:t>
            </a:r>
            <a:r>
              <a:rPr lang="fr-FR" b="1" dirty="0" smtClean="0"/>
              <a:t> préparées à base de </a:t>
            </a:r>
            <a:r>
              <a:rPr lang="fr-FR" b="1" dirty="0" smtClean="0">
                <a:solidFill>
                  <a:srgbClr val="FF0000"/>
                </a:solidFill>
              </a:rPr>
              <a:t>cultures liquides </a:t>
            </a:r>
            <a:r>
              <a:rPr lang="fr-FR" b="1" dirty="0" smtClean="0"/>
              <a:t>additionnées d’un substrat protecteur </a:t>
            </a:r>
            <a:r>
              <a:rPr lang="fr-FR" b="1" dirty="0" smtClean="0">
                <a:solidFill>
                  <a:srgbClr val="FF0000"/>
                </a:solidFill>
              </a:rPr>
              <a:t>pour congélation</a:t>
            </a:r>
            <a:r>
              <a:rPr lang="fr-FR" b="1" dirty="0" smtClean="0"/>
              <a:t>. L’avantage est la bonne conservation en particulier sans réfrigération. [</a:t>
            </a:r>
            <a:r>
              <a:rPr lang="fr-FR" b="1" dirty="0" smtClean="0">
                <a:solidFill>
                  <a:srgbClr val="FF0000"/>
                </a:solidFill>
              </a:rPr>
              <a:t>10</a:t>
            </a:r>
            <a:r>
              <a:rPr lang="fr-FR" b="1" baseline="30000" dirty="0" smtClean="0">
                <a:solidFill>
                  <a:srgbClr val="FF0000"/>
                </a:solidFill>
              </a:rPr>
              <a:t>9 </a:t>
            </a:r>
            <a:r>
              <a:rPr lang="fr-FR" b="1" dirty="0" smtClean="0">
                <a:solidFill>
                  <a:srgbClr val="FF0000"/>
                </a:solidFill>
              </a:rPr>
              <a:t>bactéries</a:t>
            </a:r>
            <a:r>
              <a:rPr lang="fr-FR" b="1" baseline="30000" dirty="0" smtClean="0">
                <a:solidFill>
                  <a:srgbClr val="FF0000"/>
                </a:solidFill>
              </a:rPr>
              <a:t>  </a:t>
            </a:r>
            <a:r>
              <a:rPr lang="fr-FR" b="1" dirty="0" smtClean="0">
                <a:solidFill>
                  <a:srgbClr val="FF0000"/>
                </a:solidFill>
              </a:rPr>
              <a:t>/ g].</a:t>
            </a:r>
          </a:p>
          <a:p>
            <a:pPr algn="just">
              <a:buFont typeface="Wingdings" pitchFamily="2" charset="2"/>
              <a:buChar char="ü"/>
            </a:pPr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0000"/>
                </a:solidFill>
              </a:rPr>
              <a:t>Cultures []: </a:t>
            </a:r>
            <a:r>
              <a:rPr lang="fr-FR" b="1" dirty="0" smtClean="0"/>
              <a:t>Culture liquide [] avec centrifugation, en général, elles sont très actives avec une </a:t>
            </a:r>
            <a:r>
              <a:rPr lang="fr-FR" b="1" dirty="0" smtClean="0">
                <a:solidFill>
                  <a:srgbClr val="FF0000"/>
                </a:solidFill>
              </a:rPr>
              <a:t>[10</a:t>
            </a:r>
            <a:r>
              <a:rPr lang="fr-FR" b="1" baseline="30000" dirty="0" smtClean="0">
                <a:solidFill>
                  <a:srgbClr val="FF0000"/>
                </a:solidFill>
              </a:rPr>
              <a:t>9 </a:t>
            </a:r>
            <a:r>
              <a:rPr lang="fr-FR" b="1" dirty="0" smtClean="0">
                <a:solidFill>
                  <a:srgbClr val="FF0000"/>
                </a:solidFill>
              </a:rPr>
              <a:t>à 10</a:t>
            </a:r>
            <a:r>
              <a:rPr lang="fr-FR" b="1" baseline="30000" dirty="0" smtClean="0">
                <a:solidFill>
                  <a:srgbClr val="FF0000"/>
                </a:solidFill>
              </a:rPr>
              <a:t>10</a:t>
            </a:r>
            <a:r>
              <a:rPr lang="fr-FR" b="1" dirty="0" smtClean="0">
                <a:solidFill>
                  <a:srgbClr val="FF0000"/>
                </a:solidFill>
              </a:rPr>
              <a:t> bactéries / ml</a:t>
            </a:r>
            <a:r>
              <a:rPr lang="fr-FR" b="1" dirty="0" smtClean="0"/>
              <a:t>].</a:t>
            </a:r>
          </a:p>
          <a:p>
            <a:pPr algn="just"/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0000"/>
                </a:solidFill>
              </a:rPr>
              <a:t>Cultures [ ] congelées: </a:t>
            </a:r>
            <a:r>
              <a:rPr lang="fr-FR" b="1" dirty="0" smtClean="0"/>
              <a:t>leurs préparation se fait en 3 phases: - culture avec neutralisation de l’</a:t>
            </a:r>
            <a:r>
              <a:rPr lang="fr-FR" b="1" dirty="0" err="1" smtClean="0"/>
              <a:t>ac.lactique</a:t>
            </a:r>
            <a:r>
              <a:rPr lang="fr-FR" b="1" dirty="0" smtClean="0"/>
              <a:t> en continu [</a:t>
            </a:r>
            <a:r>
              <a:rPr lang="fr-FR" b="1" dirty="0" smtClean="0">
                <a:solidFill>
                  <a:srgbClr val="FF0000"/>
                </a:solidFill>
              </a:rPr>
              <a:t>10</a:t>
            </a:r>
            <a:r>
              <a:rPr lang="fr-FR" b="1" baseline="30000" dirty="0" smtClean="0">
                <a:solidFill>
                  <a:srgbClr val="FF0000"/>
                </a:solidFill>
              </a:rPr>
              <a:t>9-  </a:t>
            </a:r>
            <a:r>
              <a:rPr lang="fr-FR" b="1" dirty="0" smtClean="0">
                <a:solidFill>
                  <a:srgbClr val="FF0000"/>
                </a:solidFill>
              </a:rPr>
              <a:t>10</a:t>
            </a:r>
            <a:r>
              <a:rPr lang="fr-FR" b="1" baseline="30000" dirty="0" smtClean="0">
                <a:solidFill>
                  <a:srgbClr val="FF0000"/>
                </a:solidFill>
              </a:rPr>
              <a:t>10 </a:t>
            </a:r>
            <a:r>
              <a:rPr lang="fr-FR" b="1" dirty="0" smtClean="0">
                <a:solidFill>
                  <a:srgbClr val="FF0000"/>
                </a:solidFill>
              </a:rPr>
              <a:t>bactéries / ml] </a:t>
            </a:r>
            <a:r>
              <a:rPr lang="fr-FR" b="1" dirty="0" smtClean="0"/>
              <a:t>- Centrifugation en continu pour augmenter la densité bactérienne à </a:t>
            </a:r>
            <a:r>
              <a:rPr lang="fr-FR" b="1" dirty="0" smtClean="0">
                <a:solidFill>
                  <a:srgbClr val="FF0000"/>
                </a:solidFill>
              </a:rPr>
              <a:t>10</a:t>
            </a:r>
            <a:r>
              <a:rPr lang="fr-FR" b="1" baseline="30000" dirty="0" smtClean="0">
                <a:solidFill>
                  <a:srgbClr val="FF0000"/>
                </a:solidFill>
              </a:rPr>
              <a:t>11</a:t>
            </a:r>
            <a:r>
              <a:rPr lang="fr-FR" b="1" dirty="0" smtClean="0">
                <a:solidFill>
                  <a:srgbClr val="FF0000"/>
                </a:solidFill>
              </a:rPr>
              <a:t> bactéries / ml </a:t>
            </a:r>
            <a:r>
              <a:rPr lang="fr-FR" b="1" dirty="0" smtClean="0"/>
              <a:t>– Congélation et conservation à l’état congelé (culture très active)</a:t>
            </a:r>
          </a:p>
          <a:p>
            <a:pPr algn="just">
              <a:buFont typeface="Wingdings" pitchFamily="2" charset="2"/>
              <a:buChar char="ü"/>
            </a:pPr>
            <a:endParaRPr lang="fr-FR" b="1" dirty="0" smtClean="0"/>
          </a:p>
          <a:p>
            <a:pPr algn="just">
              <a:buFont typeface="Wingdings" pitchFamily="2" charset="2"/>
              <a:buChar char="ü"/>
            </a:pPr>
            <a:r>
              <a:rPr lang="fr-FR" b="1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Cultures [ ] lyophilisées: </a:t>
            </a:r>
            <a:r>
              <a:rPr lang="fr-FR" b="1" dirty="0" smtClean="0"/>
              <a:t>la culture liquide est concentrée par centrifugation suivie d’une lyophilisation. Leur bonne activité n’exige pas de culture intermédiaire et permet un ensemencement directe de la cuve.</a:t>
            </a:r>
            <a:endParaRPr lang="fr-FR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85786" y="428604"/>
            <a:ext cx="75724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Présentations commerciales du </a:t>
            </a:r>
            <a:r>
              <a:rPr lang="fr-FR" b="1" u="sng" dirty="0" smtClean="0">
                <a:solidFill>
                  <a:srgbClr val="0070C0"/>
                </a:solidFill>
              </a:rPr>
              <a:t>levain </a:t>
            </a:r>
            <a:r>
              <a:rPr lang="fr-FR" b="1" u="sng" dirty="0" err="1" smtClean="0">
                <a:solidFill>
                  <a:srgbClr val="0070C0"/>
                </a:solidFill>
              </a:rPr>
              <a:t>levurien</a:t>
            </a:r>
            <a:endParaRPr lang="fr-FR" b="1" u="sng" dirty="0" smtClean="0">
              <a:solidFill>
                <a:srgbClr val="0070C0"/>
              </a:solidFill>
            </a:endParaRPr>
          </a:p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 </a:t>
            </a:r>
          </a:p>
          <a:p>
            <a:r>
              <a:rPr lang="fr-FR" b="1" dirty="0" smtClean="0"/>
              <a:t>- Différentes formes pour différentes applications</a:t>
            </a:r>
          </a:p>
          <a:p>
            <a:pPr lvl="3">
              <a:buFont typeface="Wingdings" pitchFamily="2" charset="2"/>
              <a:buChar char="ü"/>
            </a:pPr>
            <a:r>
              <a:rPr lang="fr-FR" b="1" dirty="0" smtClean="0"/>
              <a:t>Levure </a:t>
            </a:r>
            <a:r>
              <a:rPr lang="fr-FR" b="1" dirty="0" smtClean="0">
                <a:solidFill>
                  <a:srgbClr val="0070C0"/>
                </a:solidFill>
              </a:rPr>
              <a:t>pressée</a:t>
            </a:r>
          </a:p>
          <a:p>
            <a:pPr lvl="3">
              <a:buFont typeface="Wingdings" pitchFamily="2" charset="2"/>
              <a:buChar char="ü"/>
            </a:pPr>
            <a:r>
              <a:rPr lang="fr-FR" b="1" dirty="0" smtClean="0"/>
              <a:t>Levure </a:t>
            </a:r>
            <a:r>
              <a:rPr lang="fr-FR" b="1" dirty="0" smtClean="0">
                <a:solidFill>
                  <a:srgbClr val="0070C0"/>
                </a:solidFill>
              </a:rPr>
              <a:t>émiettée</a:t>
            </a:r>
          </a:p>
          <a:p>
            <a:pPr lvl="3">
              <a:buFont typeface="Wingdings" pitchFamily="2" charset="2"/>
              <a:buChar char="ü"/>
            </a:pPr>
            <a:r>
              <a:rPr lang="fr-FR" b="1" dirty="0" smtClean="0"/>
              <a:t>Levure </a:t>
            </a:r>
            <a:r>
              <a:rPr lang="fr-FR" b="1" dirty="0" smtClean="0">
                <a:solidFill>
                  <a:srgbClr val="0070C0"/>
                </a:solidFill>
              </a:rPr>
              <a:t>liquide</a:t>
            </a:r>
          </a:p>
          <a:p>
            <a:pPr lvl="3">
              <a:buFont typeface="Wingdings" pitchFamily="2" charset="2"/>
              <a:buChar char="ü"/>
            </a:pPr>
            <a:r>
              <a:rPr lang="fr-FR" b="1" dirty="0" smtClean="0"/>
              <a:t>Levure </a:t>
            </a:r>
            <a:r>
              <a:rPr lang="fr-FR" b="1" dirty="0" smtClean="0">
                <a:solidFill>
                  <a:srgbClr val="0070C0"/>
                </a:solidFill>
              </a:rPr>
              <a:t>instantanée</a:t>
            </a:r>
          </a:p>
          <a:p>
            <a:pPr lvl="3">
              <a:buFont typeface="Wingdings" pitchFamily="2" charset="2"/>
              <a:buChar char="ü"/>
            </a:pPr>
            <a:r>
              <a:rPr lang="fr-FR" b="1" dirty="0" smtClean="0"/>
              <a:t>Levure </a:t>
            </a:r>
            <a:r>
              <a:rPr lang="fr-FR" b="1" dirty="0" smtClean="0">
                <a:solidFill>
                  <a:srgbClr val="0070C0"/>
                </a:solidFill>
              </a:rPr>
              <a:t>sèche active</a:t>
            </a:r>
          </a:p>
          <a:p>
            <a:pPr lvl="3">
              <a:buFont typeface="Wingdings" pitchFamily="2" charset="2"/>
              <a:buChar char="ü"/>
            </a:pPr>
            <a:r>
              <a:rPr lang="fr-FR" b="1" dirty="0" smtClean="0"/>
              <a:t>Levure </a:t>
            </a:r>
            <a:r>
              <a:rPr lang="fr-FR" b="1" dirty="0" smtClean="0">
                <a:solidFill>
                  <a:srgbClr val="0070C0"/>
                </a:solidFill>
              </a:rPr>
              <a:t>sèche à humidité intermédiaire surgelée</a:t>
            </a:r>
          </a:p>
          <a:p>
            <a:pPr lvl="3">
              <a:buFont typeface="Wingdings" pitchFamily="2" charset="2"/>
              <a:buChar char="ü"/>
            </a:pPr>
            <a:r>
              <a:rPr lang="fr-FR" b="1" dirty="0" smtClean="0"/>
              <a:t>Levure </a:t>
            </a:r>
            <a:r>
              <a:rPr lang="fr-FR" b="1" dirty="0" smtClean="0">
                <a:solidFill>
                  <a:srgbClr val="0070C0"/>
                </a:solidFill>
              </a:rPr>
              <a:t>sèche à pouvoir réducteur</a:t>
            </a:r>
          </a:p>
          <a:p>
            <a:pPr marL="0" lvl="3">
              <a:buFontTx/>
              <a:buChar char="-"/>
            </a:pPr>
            <a:r>
              <a:rPr lang="fr-FR" b="1" dirty="0" smtClean="0"/>
              <a:t> Il existe:</a:t>
            </a:r>
          </a:p>
          <a:p>
            <a:pPr marL="1371600" lvl="6">
              <a:buFont typeface="Wingdings" pitchFamily="2" charset="2"/>
              <a:buChar char="ü"/>
            </a:pPr>
            <a:r>
              <a:rPr lang="fr-FR" b="1" dirty="0" smtClean="0"/>
              <a:t>Les levures de </a:t>
            </a:r>
            <a:r>
              <a:rPr lang="fr-FR" b="1" dirty="0" smtClean="0">
                <a:solidFill>
                  <a:srgbClr val="FF0000"/>
                </a:solidFill>
              </a:rPr>
              <a:t>boulangerie </a:t>
            </a:r>
            <a:r>
              <a:rPr lang="fr-FR" b="1" dirty="0" smtClean="0"/>
              <a:t>(</a:t>
            </a:r>
            <a:r>
              <a:rPr lang="fr-FR" b="1" i="1" dirty="0" smtClean="0">
                <a:solidFill>
                  <a:srgbClr val="0070C0"/>
                </a:solidFill>
              </a:rPr>
              <a:t>Saccharomyces </a:t>
            </a:r>
            <a:r>
              <a:rPr lang="fr-FR" b="1" i="1" dirty="0" err="1" smtClean="0">
                <a:solidFill>
                  <a:srgbClr val="0070C0"/>
                </a:solidFill>
              </a:rPr>
              <a:t>cerevisiae</a:t>
            </a:r>
            <a:r>
              <a:rPr lang="fr-FR" b="1" i="1" dirty="0" smtClean="0"/>
              <a:t>)</a:t>
            </a:r>
            <a:endParaRPr lang="fr-FR" b="1" dirty="0" smtClean="0"/>
          </a:p>
          <a:p>
            <a:pPr marL="1371600" lvl="6">
              <a:buFont typeface="Wingdings" pitchFamily="2" charset="2"/>
              <a:buChar char="ü"/>
            </a:pPr>
            <a:r>
              <a:rPr lang="fr-FR" b="1" dirty="0" smtClean="0"/>
              <a:t>Les levures de </a:t>
            </a:r>
            <a:r>
              <a:rPr lang="fr-FR" b="1" dirty="0" smtClean="0">
                <a:solidFill>
                  <a:srgbClr val="FF0000"/>
                </a:solidFill>
              </a:rPr>
              <a:t>bière</a:t>
            </a:r>
            <a:r>
              <a:rPr lang="fr-FR" b="1" dirty="0" smtClean="0"/>
              <a:t> (</a:t>
            </a:r>
            <a:r>
              <a:rPr lang="fr-FR" b="1" i="1" dirty="0" smtClean="0">
                <a:solidFill>
                  <a:srgbClr val="0070C0"/>
                </a:solidFill>
              </a:rPr>
              <a:t>Saccharomyces </a:t>
            </a:r>
            <a:r>
              <a:rPr lang="fr-FR" b="1" i="1" dirty="0" err="1" smtClean="0">
                <a:solidFill>
                  <a:srgbClr val="0070C0"/>
                </a:solidFill>
              </a:rPr>
              <a:t>cerevisiae</a:t>
            </a:r>
            <a:r>
              <a:rPr lang="fr-FR" b="1" i="1" dirty="0" smtClean="0"/>
              <a:t>)</a:t>
            </a:r>
          </a:p>
          <a:p>
            <a:pPr marL="1371600" lvl="6">
              <a:buFont typeface="Wingdings" pitchFamily="2" charset="2"/>
              <a:buChar char="ü"/>
            </a:pPr>
            <a:r>
              <a:rPr lang="fr-FR" b="1" dirty="0" smtClean="0"/>
              <a:t>Les levures </a:t>
            </a:r>
            <a:r>
              <a:rPr lang="fr-FR" b="1" dirty="0" smtClean="0">
                <a:solidFill>
                  <a:srgbClr val="FF0000"/>
                </a:solidFill>
              </a:rPr>
              <a:t>lactiques</a:t>
            </a:r>
            <a:r>
              <a:rPr lang="fr-FR" b="1" dirty="0" smtClean="0"/>
              <a:t> (</a:t>
            </a:r>
            <a:r>
              <a:rPr lang="fr-FR" b="1" i="1" dirty="0" err="1" smtClean="0">
                <a:solidFill>
                  <a:srgbClr val="0070C0"/>
                </a:solidFill>
              </a:rPr>
              <a:t>Kluyveromyces</a:t>
            </a:r>
            <a:r>
              <a:rPr lang="fr-FR" b="1" i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sp</a:t>
            </a:r>
            <a:r>
              <a:rPr lang="fr-FR" b="1" dirty="0" smtClean="0"/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714348" y="5220314"/>
            <a:ext cx="8072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3" algn="ctr"/>
            <a:r>
              <a:rPr lang="fr-FR" b="1" u="sng" dirty="0" smtClean="0">
                <a:solidFill>
                  <a:srgbClr val="FF0000"/>
                </a:solidFill>
              </a:rPr>
              <a:t>Les levains </a:t>
            </a:r>
            <a:r>
              <a:rPr lang="fr-FR" b="1" u="sng" dirty="0" smtClean="0">
                <a:solidFill>
                  <a:srgbClr val="00B050"/>
                </a:solidFill>
              </a:rPr>
              <a:t>fongiques</a:t>
            </a:r>
          </a:p>
          <a:p>
            <a:pPr marL="0" lvl="3" algn="ctr"/>
            <a:endParaRPr lang="fr-FR" b="1" dirty="0" smtClean="0">
              <a:solidFill>
                <a:srgbClr val="FF0000"/>
              </a:solidFill>
            </a:endParaRPr>
          </a:p>
          <a:p>
            <a:pPr marL="0" lvl="3"/>
            <a:r>
              <a:rPr lang="fr-FR" b="1" dirty="0" smtClean="0"/>
              <a:t>Ils sont sous la forme de conservation de l’espèce, c’est </a:t>
            </a:r>
            <a:r>
              <a:rPr lang="fr-FR" b="1" dirty="0" smtClean="0">
                <a:solidFill>
                  <a:srgbClr val="00B050"/>
                </a:solidFill>
              </a:rPr>
              <a:t>la forme sporulée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2112055"/>
            <a:ext cx="83582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fr-FR" b="1" u="sng" dirty="0" smtClean="0">
                <a:solidFill>
                  <a:srgbClr val="FF0000"/>
                </a:solidFill>
              </a:rPr>
              <a:t>Les contaminants redoutables des levains </a:t>
            </a:r>
          </a:p>
          <a:p>
            <a:pPr marL="342900" indent="-342900"/>
            <a:endParaRPr lang="fr-FR" b="1" u="sng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0000"/>
                </a:solidFill>
              </a:rPr>
              <a:t>Les levains bactériens</a:t>
            </a:r>
            <a:r>
              <a:rPr lang="fr-FR" b="1" dirty="0" smtClean="0"/>
              <a:t> : c’est les bactériophages.</a:t>
            </a:r>
          </a:p>
          <a:p>
            <a:pPr marL="342900" indent="-342900"/>
            <a:endParaRPr lang="fr-FR" b="1" dirty="0" smtClean="0"/>
          </a:p>
          <a:p>
            <a:pPr>
              <a:buFont typeface="Wingdings" pitchFamily="2" charset="2"/>
              <a:buChar char="ü"/>
            </a:pPr>
            <a:r>
              <a:rPr lang="fr-FR" b="1" dirty="0" smtClean="0"/>
              <a:t>    </a:t>
            </a:r>
            <a:r>
              <a:rPr lang="fr-FR" b="1" dirty="0" smtClean="0">
                <a:solidFill>
                  <a:srgbClr val="FF0000"/>
                </a:solidFill>
              </a:rPr>
              <a:t>Les levains à levure: </a:t>
            </a:r>
            <a:r>
              <a:rPr lang="fr-FR" b="1" dirty="0" smtClean="0"/>
              <a:t>c’est les levures sauvages, les bactéries lactiques et acétiques.</a:t>
            </a:r>
          </a:p>
          <a:p>
            <a:endParaRPr lang="fr-FR" b="1" dirty="0" smtClean="0"/>
          </a:p>
          <a:p>
            <a:pPr marL="342900" indent="-342900"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0000"/>
                </a:solidFill>
              </a:rPr>
              <a:t>Les levains à moisissures</a:t>
            </a:r>
            <a:r>
              <a:rPr lang="fr-FR" b="1" dirty="0" smtClean="0"/>
              <a:t>: ce sont des bactéries</a:t>
            </a:r>
            <a:r>
              <a:rPr lang="fr-FR" b="1" dirty="0" smtClean="0">
                <a:solidFill>
                  <a:schemeClr val="bg2"/>
                </a:solidFill>
              </a:rPr>
              <a:t>.</a:t>
            </a:r>
            <a:endParaRPr lang="fr-FR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857224" y="71414"/>
            <a:ext cx="757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Levains de l’industrie des yaourts et laits fermentés </a:t>
            </a:r>
            <a:endParaRPr lang="fr-FR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142873" y="617458"/>
          <a:ext cx="8929721" cy="574050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857359"/>
                <a:gridCol w="3643338"/>
                <a:gridCol w="1785950"/>
                <a:gridCol w="1643074"/>
              </a:tblGrid>
              <a:tr h="40137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Laits fermentés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µ.O Utilisés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Rôle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Orig.Géograp</a:t>
                      </a:r>
                      <a:endParaRPr lang="fr-FR" dirty="0"/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Leben (LC-LV)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 err="1" smtClean="0"/>
                        <a:t>Lc.lactis</a:t>
                      </a:r>
                      <a:r>
                        <a:rPr lang="fr-FR" b="1" i="0" dirty="0" smtClean="0"/>
                        <a:t> </a:t>
                      </a:r>
                      <a:r>
                        <a:rPr lang="fr-FR" b="1" i="0" dirty="0" err="1" smtClean="0"/>
                        <a:t>subsp</a:t>
                      </a:r>
                      <a:r>
                        <a:rPr lang="fr-FR" b="1" i="0" dirty="0" smtClean="0"/>
                        <a:t>. </a:t>
                      </a:r>
                      <a:r>
                        <a:rPr lang="fr-FR" b="1" i="1" dirty="0" err="1" smtClean="0"/>
                        <a:t>lactis</a:t>
                      </a:r>
                      <a:endParaRPr lang="fr-FR" b="1" i="1" dirty="0" smtClean="0"/>
                    </a:p>
                    <a:p>
                      <a:r>
                        <a:rPr lang="fr-FR" b="1" i="1" dirty="0" err="1" smtClean="0"/>
                        <a:t>Lc.lactis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</a:t>
                      </a:r>
                      <a:r>
                        <a:rPr lang="fr-FR" b="1" i="0" dirty="0" smtClean="0"/>
                        <a:t>. </a:t>
                      </a:r>
                      <a:r>
                        <a:rPr lang="fr-FR" b="1" i="1" dirty="0" err="1" smtClean="0"/>
                        <a:t>cremoris</a:t>
                      </a:r>
                      <a:endParaRPr lang="fr-FR" b="1" i="1" dirty="0" smtClean="0"/>
                    </a:p>
                    <a:p>
                      <a:r>
                        <a:rPr lang="fr-FR" b="1" i="1" dirty="0" err="1" smtClean="0"/>
                        <a:t>Lc.lactis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1" dirty="0" err="1" smtClean="0"/>
                        <a:t>biovar.diacetylactis</a:t>
                      </a:r>
                      <a:endParaRPr lang="fr-F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Acidification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Aromatisation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err="1" smtClean="0">
                          <a:solidFill>
                            <a:srgbClr val="00B050"/>
                          </a:solidFill>
                        </a:rPr>
                        <a:t>Magreb</a:t>
                      </a:r>
                      <a:r>
                        <a:rPr lang="fr-FR" b="1" dirty="0" smtClean="0">
                          <a:solidFill>
                            <a:srgbClr val="00B050"/>
                          </a:solidFill>
                        </a:rPr>
                        <a:t>- Sahara</a:t>
                      </a:r>
                      <a:endParaRPr lang="fr-FR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Lait-Ribot</a:t>
                      </a:r>
                      <a:r>
                        <a:rPr lang="fr-FR" b="1" baseline="0" dirty="0" smtClean="0">
                          <a:solidFill>
                            <a:srgbClr val="FF0000"/>
                          </a:solidFill>
                        </a:rPr>
                        <a:t> (LV)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i="1" dirty="0" err="1" smtClean="0"/>
                        <a:t>Lc.lactis</a:t>
                      </a:r>
                      <a:r>
                        <a:rPr lang="fr-FR" b="1" i="0" dirty="0" smtClean="0"/>
                        <a:t> </a:t>
                      </a:r>
                      <a:r>
                        <a:rPr lang="fr-FR" b="1" i="0" dirty="0" err="1" smtClean="0"/>
                        <a:t>subsp</a:t>
                      </a:r>
                      <a:r>
                        <a:rPr lang="fr-FR" b="1" i="0" dirty="0" smtClean="0"/>
                        <a:t>. </a:t>
                      </a:r>
                      <a:r>
                        <a:rPr lang="fr-FR" b="1" i="1" dirty="0" err="1" smtClean="0"/>
                        <a:t>lactis</a:t>
                      </a:r>
                      <a:endParaRPr lang="fr-FR" b="1" i="1" dirty="0" smtClean="0"/>
                    </a:p>
                    <a:p>
                      <a:r>
                        <a:rPr lang="fr-FR" b="1" i="1" dirty="0" err="1" smtClean="0"/>
                        <a:t>Lc.lactis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</a:t>
                      </a:r>
                      <a:r>
                        <a:rPr lang="fr-FR" b="1" i="0" dirty="0" smtClean="0"/>
                        <a:t>. </a:t>
                      </a:r>
                      <a:r>
                        <a:rPr lang="fr-FR" b="1" i="1" dirty="0" err="1" smtClean="0"/>
                        <a:t>cremoris</a:t>
                      </a:r>
                      <a:endParaRPr lang="fr-FR" b="1" i="1" dirty="0" smtClean="0"/>
                    </a:p>
                    <a:p>
                      <a:r>
                        <a:rPr lang="fr-FR" b="1" i="1" dirty="0" err="1" smtClean="0"/>
                        <a:t>Lc.lactis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</a:t>
                      </a:r>
                      <a:r>
                        <a:rPr lang="fr-FR" b="1" i="0" dirty="0" smtClean="0"/>
                        <a:t> </a:t>
                      </a:r>
                      <a:r>
                        <a:rPr lang="fr-FR" b="1" i="1" dirty="0" err="1" smtClean="0"/>
                        <a:t>biovar.diacetylactis</a:t>
                      </a:r>
                      <a:endParaRPr lang="fr-FR" b="1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Acidification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Aromatisation</a:t>
                      </a:r>
                    </a:p>
                    <a:p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</a:rPr>
                        <a:t>Bretagne</a:t>
                      </a:r>
                      <a:endParaRPr lang="fr-FR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r>
                        <a:rPr lang="fr-FR" b="1" dirty="0" err="1" smtClean="0">
                          <a:solidFill>
                            <a:srgbClr val="FF0000"/>
                          </a:solidFill>
                        </a:rPr>
                        <a:t>Labneh</a:t>
                      </a: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 (LV)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 err="1" smtClean="0"/>
                        <a:t>St.salivarus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subsp.</a:t>
                      </a:r>
                      <a:r>
                        <a:rPr lang="fr-FR" b="1" i="1" dirty="0" err="1" smtClean="0"/>
                        <a:t>thermophilus</a:t>
                      </a:r>
                      <a:endParaRPr lang="fr-FR" b="1" i="1" dirty="0" smtClean="0"/>
                    </a:p>
                    <a:p>
                      <a:r>
                        <a:rPr lang="fr-FR" b="1" i="1" dirty="0" err="1" smtClean="0"/>
                        <a:t>Lb.delbrueckii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subsp.</a:t>
                      </a:r>
                      <a:r>
                        <a:rPr lang="fr-FR" b="1" i="1" dirty="0" err="1" smtClean="0"/>
                        <a:t>bulgaricus</a:t>
                      </a:r>
                      <a:endParaRPr lang="fr-F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Acidification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Aromatisation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</a:rPr>
                        <a:t>Moyen-Orient</a:t>
                      </a:r>
                      <a:endParaRPr lang="fr-FR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Kéfir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Ecosystème</a:t>
                      </a:r>
                    </a:p>
                    <a:p>
                      <a:r>
                        <a:rPr lang="fr-FR" b="1" dirty="0" smtClean="0"/>
                        <a:t>Divers </a:t>
                      </a:r>
                      <a:r>
                        <a:rPr lang="fr-FR" b="1" i="1" dirty="0" smtClean="0"/>
                        <a:t>Lc</a:t>
                      </a:r>
                      <a:r>
                        <a:rPr lang="fr-FR" b="1" dirty="0" smtClean="0"/>
                        <a:t>. </a:t>
                      </a:r>
                      <a:r>
                        <a:rPr lang="fr-FR" b="1" dirty="0" err="1" smtClean="0"/>
                        <a:t>sp</a:t>
                      </a:r>
                      <a:endParaRPr lang="fr-FR" b="1" dirty="0" smtClean="0"/>
                    </a:p>
                    <a:p>
                      <a:r>
                        <a:rPr lang="fr-FR" b="1" dirty="0" smtClean="0"/>
                        <a:t>Divers </a:t>
                      </a:r>
                      <a:r>
                        <a:rPr lang="fr-FR" b="1" i="1" dirty="0" smtClean="0"/>
                        <a:t>Lb</a:t>
                      </a:r>
                      <a:r>
                        <a:rPr lang="fr-FR" b="1" dirty="0" smtClean="0"/>
                        <a:t>. </a:t>
                      </a:r>
                      <a:r>
                        <a:rPr lang="fr-FR" b="1" dirty="0" err="1" smtClean="0"/>
                        <a:t>sp</a:t>
                      </a:r>
                      <a:endParaRPr lang="fr-FR" b="1" dirty="0" smtClean="0"/>
                    </a:p>
                    <a:p>
                      <a:r>
                        <a:rPr lang="fr-FR" b="1" dirty="0" smtClean="0"/>
                        <a:t>Levures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Acidification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Aromatisation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Alcool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</a:rPr>
                        <a:t>Caucase</a:t>
                      </a:r>
                      <a:endParaRPr lang="fr-FR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r>
                        <a:rPr lang="fr-FR" b="1" dirty="0" err="1" smtClean="0">
                          <a:solidFill>
                            <a:srgbClr val="FF0000"/>
                          </a:solidFill>
                        </a:rPr>
                        <a:t>Koumiss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Idem au Kéfir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Idem au Kéfir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</a:rPr>
                        <a:t>Kazakhstan</a:t>
                      </a:r>
                      <a:endParaRPr lang="fr-FR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Kéfir sucré (eau + fruits)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Idem au Kéfir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Idem au Kéfir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</a:rPr>
                        <a:t>Turquie</a:t>
                      </a:r>
                      <a:endParaRPr lang="fr-FR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Yaourt (LV-LB-LC)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 err="1" smtClean="0"/>
                        <a:t>St.salivarus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subsp.</a:t>
                      </a:r>
                      <a:r>
                        <a:rPr lang="fr-FR" b="1" i="1" dirty="0" err="1" smtClean="0"/>
                        <a:t>thermophilus</a:t>
                      </a:r>
                      <a:endParaRPr lang="fr-FR" b="1" i="1" dirty="0" smtClean="0"/>
                    </a:p>
                    <a:p>
                      <a:r>
                        <a:rPr lang="fr-FR" b="1" i="1" dirty="0" err="1" smtClean="0"/>
                        <a:t>Lb.delbrueckii</a:t>
                      </a:r>
                      <a:r>
                        <a:rPr lang="fr-FR" b="1" i="1" dirty="0" smtClean="0"/>
                        <a:t> </a:t>
                      </a:r>
                      <a:r>
                        <a:rPr lang="fr-FR" b="1" i="0" dirty="0" err="1" smtClean="0"/>
                        <a:t>subsp.</a:t>
                      </a:r>
                      <a:r>
                        <a:rPr lang="fr-FR" b="1" i="1" dirty="0" err="1" smtClean="0"/>
                        <a:t>bulgaricus</a:t>
                      </a:r>
                      <a:endParaRPr lang="fr-F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Acidification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Aromatisation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</a:rPr>
                        <a:t>Bulgarie</a:t>
                      </a:r>
                      <a:r>
                        <a:rPr lang="fr-FR" b="1" baseline="0" dirty="0" smtClean="0">
                          <a:solidFill>
                            <a:srgbClr val="00B050"/>
                          </a:solidFill>
                        </a:rPr>
                        <a:t> – pays </a:t>
                      </a:r>
                      <a:r>
                        <a:rPr lang="fr-FR" b="1" baseline="0" dirty="0" err="1" smtClean="0">
                          <a:solidFill>
                            <a:srgbClr val="00B050"/>
                          </a:solidFill>
                        </a:rPr>
                        <a:t>balkans</a:t>
                      </a:r>
                      <a:endParaRPr lang="fr-FR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14282" y="895954"/>
          <a:ext cx="8644000" cy="521208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00264"/>
                <a:gridCol w="3500462"/>
                <a:gridCol w="1643074"/>
                <a:gridCol w="1500200"/>
              </a:tblGrid>
              <a:tr h="40137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Laits fermentés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µ.O Utilisés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Rôle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Origine </a:t>
                      </a:r>
                      <a:r>
                        <a:rPr lang="fr-FR" dirty="0" err="1" smtClean="0"/>
                        <a:t>Géograp</a:t>
                      </a:r>
                      <a:endParaRPr lang="fr-FR" dirty="0"/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Yaourt à l’</a:t>
                      </a:r>
                      <a:r>
                        <a:rPr lang="fr-FR" b="1" dirty="0" err="1" smtClean="0">
                          <a:solidFill>
                            <a:srgbClr val="FF0000"/>
                          </a:solidFill>
                        </a:rPr>
                        <a:t>acidophilus</a:t>
                      </a:r>
                      <a:endParaRPr lang="fr-FR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 smtClean="0"/>
                        <a:t>Souches</a:t>
                      </a:r>
                      <a:r>
                        <a:rPr lang="fr-FR" b="1" i="1" baseline="0" dirty="0" smtClean="0"/>
                        <a:t> du yaourt + </a:t>
                      </a:r>
                      <a:r>
                        <a:rPr lang="fr-FR" b="1" i="1" baseline="0" dirty="0" err="1" smtClean="0"/>
                        <a:t>Lb.acidophilus</a:t>
                      </a:r>
                      <a:endParaRPr lang="fr-F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Acidification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Aromatisation</a:t>
                      </a:r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Yaourt au bifidus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i="1" dirty="0" smtClean="0"/>
                        <a:t>Souches</a:t>
                      </a:r>
                      <a:r>
                        <a:rPr lang="fr-FR" b="1" i="1" baseline="0" dirty="0" smtClean="0"/>
                        <a:t> du yaourt + </a:t>
                      </a:r>
                      <a:r>
                        <a:rPr lang="fr-FR" b="1" i="1" baseline="0" dirty="0" err="1" smtClean="0"/>
                        <a:t>B.bifidum</a:t>
                      </a:r>
                      <a:endParaRPr lang="fr-FR" b="1" i="1" dirty="0" smtClean="0"/>
                    </a:p>
                    <a:p>
                      <a:endParaRPr lang="fr-FR" b="1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Acidification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Aromatisation</a:t>
                      </a:r>
                    </a:p>
                    <a:p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Yaourt au </a:t>
                      </a:r>
                      <a:r>
                        <a:rPr lang="fr-FR" b="1" i="1" dirty="0" err="1" smtClean="0">
                          <a:solidFill>
                            <a:srgbClr val="FF0000"/>
                          </a:solidFill>
                        </a:rPr>
                        <a:t>Lb.casei</a:t>
                      </a:r>
                      <a:endParaRPr lang="fr-FR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i="1" dirty="0" smtClean="0"/>
                        <a:t>Souches</a:t>
                      </a:r>
                      <a:r>
                        <a:rPr lang="fr-FR" b="1" i="1" baseline="0" dirty="0" smtClean="0"/>
                        <a:t> du yaourt + </a:t>
                      </a:r>
                      <a:r>
                        <a:rPr lang="fr-FR" b="1" i="1" baseline="0" dirty="0" err="1" smtClean="0"/>
                        <a:t>Lb.casei</a:t>
                      </a:r>
                      <a:endParaRPr lang="fr-F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Acidification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Aromatisation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BA et BIO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i="1" dirty="0" smtClean="0"/>
                        <a:t>Souches</a:t>
                      </a:r>
                      <a:r>
                        <a:rPr lang="fr-FR" b="1" i="1" baseline="0" dirty="0" smtClean="0"/>
                        <a:t> du yaourt + </a:t>
                      </a:r>
                      <a:r>
                        <a:rPr lang="fr-FR" b="1" i="1" baseline="0" dirty="0" err="1" smtClean="0"/>
                        <a:t>Bifidobacterium</a:t>
                      </a:r>
                      <a:r>
                        <a:rPr lang="fr-FR" b="1" i="1" baseline="0" dirty="0" smtClean="0"/>
                        <a:t> </a:t>
                      </a:r>
                      <a:r>
                        <a:rPr lang="fr-FR" b="1" i="1" baseline="0" dirty="0" err="1" smtClean="0"/>
                        <a:t>longum</a:t>
                      </a:r>
                      <a:endParaRPr lang="fr-FR" b="1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Acidification</a:t>
                      </a:r>
                    </a:p>
                    <a:p>
                      <a:r>
                        <a:rPr lang="fr-FR" b="1" dirty="0" smtClean="0">
                          <a:solidFill>
                            <a:srgbClr val="0070C0"/>
                          </a:solidFill>
                        </a:rPr>
                        <a:t>Aromatisation</a:t>
                      </a:r>
                    </a:p>
                    <a:p>
                      <a:endParaRPr lang="fr-FR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00B050"/>
                          </a:solidFill>
                        </a:rPr>
                        <a:t>France</a:t>
                      </a:r>
                      <a:endParaRPr lang="fr-FR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401370">
                <a:tc>
                  <a:txBody>
                    <a:bodyPr/>
                    <a:lstStyle/>
                    <a:p>
                      <a:r>
                        <a:rPr lang="fr-FR" b="1" dirty="0" err="1" smtClean="0">
                          <a:solidFill>
                            <a:srgbClr val="FF0000"/>
                          </a:solidFill>
                        </a:rPr>
                        <a:t>Ofilus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i="1" baseline="0" dirty="0" err="1" smtClean="0"/>
                        <a:t>Bifidobacterium</a:t>
                      </a:r>
                      <a:r>
                        <a:rPr lang="fr-FR" b="1" i="1" baseline="0" dirty="0" smtClean="0"/>
                        <a:t> </a:t>
                      </a:r>
                      <a:r>
                        <a:rPr lang="fr-FR" b="1" i="1" baseline="0" dirty="0" err="1" smtClean="0"/>
                        <a:t>longum</a:t>
                      </a:r>
                      <a:r>
                        <a:rPr lang="fr-FR" b="1" i="1" baseline="0" dirty="0" smtClean="0"/>
                        <a:t>  + </a:t>
                      </a:r>
                      <a:r>
                        <a:rPr lang="fr-FR" b="1" i="1" baseline="0" dirty="0" err="1" smtClean="0"/>
                        <a:t>Lb.acidophilus</a:t>
                      </a:r>
                      <a:r>
                        <a:rPr lang="fr-FR" b="1" i="1" baseline="0" dirty="0" smtClean="0"/>
                        <a:t> + </a:t>
                      </a:r>
                      <a:r>
                        <a:rPr lang="fr-FR" b="1" i="1" dirty="0" err="1" smtClean="0"/>
                        <a:t>St.thermophilus</a:t>
                      </a:r>
                      <a:endParaRPr lang="fr-FR" b="1" i="1" dirty="0" smtClean="0"/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 smtClean="0">
                        <a:solidFill>
                          <a:srgbClr val="00B05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 smtClean="0">
                        <a:solidFill>
                          <a:srgbClr val="00B05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rgbClr val="00B050"/>
                          </a:solidFill>
                        </a:rPr>
                        <a:t>France</a:t>
                      </a:r>
                    </a:p>
                    <a:p>
                      <a:pPr algn="ctr"/>
                      <a:endParaRPr lang="fr-FR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2402</TotalTime>
  <Words>2040</Words>
  <Application>Microsoft Office PowerPoint</Application>
  <PresentationFormat>Affichage à l'écran (4:3)</PresentationFormat>
  <Paragraphs>318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</dc:title>
  <dc:creator>bleuxp</dc:creator>
  <cp:lastModifiedBy>PC</cp:lastModifiedBy>
  <cp:revision>323</cp:revision>
  <dcterms:created xsi:type="dcterms:W3CDTF">2011-07-02T13:19:35Z</dcterms:created>
  <dcterms:modified xsi:type="dcterms:W3CDTF">2020-12-25T13:04:42Z</dcterms:modified>
</cp:coreProperties>
</file>