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31" r:id="rId3"/>
    <p:sldId id="310" r:id="rId4"/>
    <p:sldId id="334" r:id="rId5"/>
    <p:sldId id="336" r:id="rId6"/>
    <p:sldId id="339" r:id="rId7"/>
    <p:sldId id="337" r:id="rId8"/>
    <p:sldId id="338" r:id="rId9"/>
    <p:sldId id="340" r:id="rId10"/>
    <p:sldId id="341" r:id="rId11"/>
    <p:sldId id="342" r:id="rId12"/>
    <p:sldId id="335" r:id="rId13"/>
    <p:sldId id="333" r:id="rId14"/>
    <p:sldId id="343" r:id="rId15"/>
    <p:sldId id="344" r:id="rId16"/>
    <p:sldId id="345" r:id="rId17"/>
    <p:sldId id="34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475"/>
    <a:srgbClr val="FF3399"/>
    <a:srgbClr val="824284"/>
    <a:srgbClr val="80388E"/>
    <a:srgbClr val="7942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324" autoAdjust="0"/>
    <p:restoredTop sz="94709" autoAdjust="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DC3C9-8E96-45D6-88A9-30711F961A1B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A225-C5AF-4EE0-8003-78F3826633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F-0F45-4C77-B760-61ABE1EC1C89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983-3A7B-44DD-A6E3-D30D29069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1640" y="1357298"/>
            <a:ext cx="4150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Chapitre 4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Technologie et Microbiologie du Kéfir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571480"/>
            <a:ext cx="1057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Pr. IDOUI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0100" y="2214554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1600" b="1" dirty="0" smtClean="0"/>
              <a:t>Définition</a:t>
            </a:r>
          </a:p>
          <a:p>
            <a:pPr marL="342900" indent="-342900">
              <a:buFontTx/>
              <a:buChar char="-"/>
            </a:pPr>
            <a:r>
              <a:rPr lang="fr-FR" sz="1600" b="1" dirty="0" smtClean="0"/>
              <a:t>Technologie de préparation des grains de Kéfir</a:t>
            </a:r>
          </a:p>
          <a:p>
            <a:pPr marL="342900" indent="-342900">
              <a:buFontTx/>
              <a:buChar char="-"/>
            </a:pPr>
            <a:r>
              <a:rPr lang="fr-FR" sz="1600" b="1" dirty="0" smtClean="0"/>
              <a:t>Aspect microbiologie du Grain de Kéfir</a:t>
            </a:r>
          </a:p>
          <a:p>
            <a:pPr marL="342900" indent="-342900">
              <a:buFontTx/>
              <a:buChar char="-"/>
            </a:pPr>
            <a:r>
              <a:rPr lang="fr-FR" sz="1600" b="1" dirty="0" smtClean="0"/>
              <a:t>Composition microbienne de grains de kéfir</a:t>
            </a:r>
          </a:p>
          <a:p>
            <a:pPr marL="342900" indent="-342900">
              <a:buFontTx/>
              <a:buChar char="-"/>
            </a:pPr>
            <a:r>
              <a:rPr lang="fr-FR" sz="1600" b="1" dirty="0" smtClean="0"/>
              <a:t>La préparation du </a:t>
            </a:r>
            <a:r>
              <a:rPr lang="fr-FR" sz="1600" b="1" dirty="0" smtClean="0"/>
              <a:t>Kéfir</a:t>
            </a:r>
            <a:endParaRPr lang="fr-FR" sz="16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14282" y="21429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70C0"/>
                </a:solidFill>
              </a:rPr>
              <a:t>Master: Microbiologie Appliquée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" name="Picture 5" descr="kefir-05"/>
          <p:cNvPicPr>
            <a:picLocks noChangeAspect="1" noChangeArrowheads="1"/>
          </p:cNvPicPr>
          <p:nvPr/>
        </p:nvPicPr>
        <p:blipFill>
          <a:blip r:embed="rId2"/>
          <a:srcRect b="23268"/>
          <a:stretch>
            <a:fillRect/>
          </a:stretch>
        </p:blipFill>
        <p:spPr bwMode="auto">
          <a:xfrm>
            <a:off x="214282" y="4572008"/>
            <a:ext cx="2928926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EFIR3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8248"/>
            <a:ext cx="24479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7215206" y="135729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Souches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034" y="63579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Grains de Kéfir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94" y="4714884"/>
            <a:ext cx="27051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  <p:bldP spid="6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0575" t="31250" r="16504" b="50574"/>
          <a:stretch>
            <a:fillRect/>
          </a:stretch>
        </p:blipFill>
        <p:spPr bwMode="auto">
          <a:xfrm>
            <a:off x="500034" y="785794"/>
            <a:ext cx="814393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183" t="57757" r="16504" b="31640"/>
          <a:stretch>
            <a:fillRect/>
          </a:stretch>
        </p:blipFill>
        <p:spPr bwMode="auto">
          <a:xfrm>
            <a:off x="785786" y="4143380"/>
            <a:ext cx="79296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36506" t="31856" r="11181" b="57119"/>
          <a:stretch>
            <a:fillRect/>
          </a:stretch>
        </p:blipFill>
        <p:spPr bwMode="auto">
          <a:xfrm>
            <a:off x="857224" y="1857364"/>
            <a:ext cx="77867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845" t="11719" r="17969" b="6250"/>
          <a:stretch>
            <a:fillRect/>
          </a:stretch>
        </p:blipFill>
        <p:spPr bwMode="auto">
          <a:xfrm>
            <a:off x="214282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1998" y="71414"/>
            <a:ext cx="260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b="1" dirty="0" smtClean="0">
                <a:solidFill>
                  <a:srgbClr val="FF0000"/>
                </a:solidFill>
              </a:rPr>
              <a:t>5. La préparation du Kéfir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57224" y="620713"/>
            <a:ext cx="1805013" cy="339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 smtClean="0">
                <a:solidFill>
                  <a:srgbClr val="0070C0"/>
                </a:solidFill>
              </a:rPr>
              <a:t>1.Grain </a:t>
            </a:r>
            <a:r>
              <a:rPr lang="fr-FR" sz="1600" b="1" dirty="0">
                <a:solidFill>
                  <a:srgbClr val="0070C0"/>
                </a:solidFill>
              </a:rPr>
              <a:t>de Kéfir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508625" y="692150"/>
            <a:ext cx="2520950" cy="339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Lait</a:t>
            </a:r>
          </a:p>
        </p:txBody>
      </p:sp>
      <p:sp>
        <p:nvSpPr>
          <p:cNvPr id="8" name="AutoShape 62"/>
          <p:cNvSpPr>
            <a:spLocks noChangeArrowheads="1"/>
          </p:cNvSpPr>
          <p:nvPr/>
        </p:nvSpPr>
        <p:spPr bwMode="auto">
          <a:xfrm rot="12007336" flipV="1">
            <a:off x="5916613" y="3771900"/>
            <a:ext cx="533400" cy="1223962"/>
          </a:xfrm>
          <a:prstGeom prst="curvedRightArrow">
            <a:avLst>
              <a:gd name="adj1" fmla="val 40326"/>
              <a:gd name="adj2" fmla="val 91786"/>
              <a:gd name="adj3" fmla="val 43083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dirty="0">
              <a:latin typeface="Times New Roman" pitchFamily="18" charset="0"/>
            </a:endParaRPr>
          </a:p>
        </p:txBody>
      </p:sp>
      <p:sp>
        <p:nvSpPr>
          <p:cNvPr id="9" name="AutoShape 62"/>
          <p:cNvSpPr>
            <a:spLocks noChangeArrowheads="1"/>
          </p:cNvSpPr>
          <p:nvPr/>
        </p:nvSpPr>
        <p:spPr bwMode="auto">
          <a:xfrm rot="455030">
            <a:off x="6653213" y="3792538"/>
            <a:ext cx="509587" cy="1157287"/>
          </a:xfrm>
          <a:prstGeom prst="curvedRightArrow">
            <a:avLst>
              <a:gd name="adj1" fmla="val 39911"/>
              <a:gd name="adj2" fmla="val 90841"/>
              <a:gd name="adj3" fmla="val 7423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79388" y="1268413"/>
            <a:ext cx="3535356" cy="5854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/>
              <a:t>Macération dans eau bouillie tiède / une demi-douzaine d’heure (6h)</a:t>
            </a:r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 flipH="1">
            <a:off x="1852613" y="912813"/>
            <a:ext cx="0" cy="360362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50825" y="2147888"/>
            <a:ext cx="3749671" cy="5854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/>
              <a:t>Immergés dans lait pasteurisé tiède / au moins 24 h (rajeunir les ferments)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0" y="3025775"/>
            <a:ext cx="2992437" cy="339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Grains prêts à être utilisés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724525" y="1412875"/>
            <a:ext cx="2520950" cy="339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Pasteurisation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580063" y="2133600"/>
            <a:ext cx="2520950" cy="339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Refroidissement à 20°C</a:t>
            </a:r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 flipH="1">
            <a:off x="1835150" y="1785938"/>
            <a:ext cx="0" cy="360362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 flipH="1">
            <a:off x="1835150" y="2652713"/>
            <a:ext cx="0" cy="360362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 flipH="1">
            <a:off x="6859588" y="1019175"/>
            <a:ext cx="0" cy="360362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44"/>
          <p:cNvSpPr>
            <a:spLocks noChangeShapeType="1"/>
          </p:cNvSpPr>
          <p:nvPr/>
        </p:nvSpPr>
        <p:spPr bwMode="auto">
          <a:xfrm flipH="1">
            <a:off x="6877050" y="1747838"/>
            <a:ext cx="0" cy="360362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 rot="20603685">
            <a:off x="3708400" y="2669388"/>
            <a:ext cx="1655762" cy="523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400" b="1" dirty="0"/>
              <a:t>Ensemencement (2%)</a:t>
            </a: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4929190" y="2924175"/>
            <a:ext cx="3963985" cy="954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Après 24h:</a:t>
            </a:r>
          </a:p>
          <a:p>
            <a:pPr marL="342900" indent="-342900">
              <a:spcBef>
                <a:spcPct val="50000"/>
              </a:spcBef>
            </a:pPr>
            <a:r>
              <a:rPr lang="fr-FR" sz="1600" b="1" dirty="0"/>
              <a:t>       -Coagulation du lait           </a:t>
            </a:r>
            <a:r>
              <a:rPr lang="fr-FR" sz="1600" b="1" dirty="0" smtClean="0"/>
              <a:t>                            </a:t>
            </a:r>
            <a:r>
              <a:rPr lang="fr-FR" sz="1600" b="1" dirty="0"/>
              <a:t>- Séparation des grains par tamisage</a:t>
            </a:r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H="1">
            <a:off x="6877050" y="2492375"/>
            <a:ext cx="0" cy="360362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7164388" y="4581525"/>
            <a:ext cx="1441450" cy="339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/>
              <a:t>Grains de Kéfir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6707188" y="5322888"/>
            <a:ext cx="2233612" cy="954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Conservation:</a:t>
            </a:r>
          </a:p>
          <a:p>
            <a:pPr marL="342900" indent="-342900">
              <a:spcBef>
                <a:spcPct val="50000"/>
              </a:spcBef>
            </a:pPr>
            <a:r>
              <a:rPr lang="fr-FR" sz="1600" b="1" dirty="0"/>
              <a:t>Lavage tous les 4 /5J par </a:t>
            </a:r>
            <a:r>
              <a:rPr lang="fr-FR" sz="1600" b="1" dirty="0" err="1"/>
              <a:t>NaOH</a:t>
            </a:r>
            <a:r>
              <a:rPr lang="fr-FR" sz="1600" b="1" dirty="0"/>
              <a:t> à 1%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3563938" y="4508500"/>
            <a:ext cx="2233612" cy="5854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Lait coagulé: mise en bouteilles fermées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0" y="4378325"/>
            <a:ext cx="3428992" cy="11240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/>
              <a:t>Conservation: 1 à 4J à 15°C</a:t>
            </a:r>
          </a:p>
          <a:p>
            <a:pPr marL="342900" indent="-342900">
              <a:spcBef>
                <a:spcPct val="50000"/>
              </a:spcBef>
            </a:pPr>
            <a:r>
              <a:rPr lang="fr-FR" sz="1600" b="1" dirty="0" err="1"/>
              <a:t>Dvpment</a:t>
            </a:r>
            <a:r>
              <a:rPr lang="fr-FR" sz="1600" b="1" dirty="0"/>
              <a:t> fermentation alcoolique</a:t>
            </a:r>
          </a:p>
          <a:p>
            <a:pPr marL="342900" indent="-342900" algn="ctr"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Kéfir: PF</a:t>
            </a:r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 flipH="1">
            <a:off x="7812088" y="4916488"/>
            <a:ext cx="0" cy="360362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 flipH="1">
            <a:off x="3046413" y="4721225"/>
            <a:ext cx="503237" cy="0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>
            <a:off x="1571604" y="100010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bas 30"/>
          <p:cNvSpPr/>
          <p:nvPr/>
        </p:nvSpPr>
        <p:spPr>
          <a:xfrm>
            <a:off x="1571604" y="178592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>
            <a:off x="1571604" y="271462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6715140" y="100010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6786578" y="178592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6858016" y="257174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643834" y="492919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gauche 36"/>
          <p:cNvSpPr/>
          <p:nvPr/>
        </p:nvSpPr>
        <p:spPr>
          <a:xfrm>
            <a:off x="3286116" y="4714884"/>
            <a:ext cx="42862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 rot="20591004">
            <a:off x="3119427" y="2604521"/>
            <a:ext cx="2456607" cy="180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143240" y="57148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2.Levain du Kéfir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1" name="Flèche vers le bas 40"/>
          <p:cNvSpPr/>
          <p:nvPr/>
        </p:nvSpPr>
        <p:spPr>
          <a:xfrm rot="18592668">
            <a:off x="4961734" y="787850"/>
            <a:ext cx="357190" cy="157163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 rot="2326250">
            <a:off x="4573724" y="1127364"/>
            <a:ext cx="1655762" cy="308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400" b="1" dirty="0" smtClean="0"/>
              <a:t>Ensemencement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071546"/>
            <a:ext cx="8286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Le kéfir représente </a:t>
            </a:r>
            <a:r>
              <a:rPr lang="fr-FR" sz="1600" b="1" dirty="0" smtClean="0">
                <a:solidFill>
                  <a:srgbClr val="FF0000"/>
                </a:solidFill>
              </a:rPr>
              <a:t>une association typique </a:t>
            </a:r>
            <a:r>
              <a:rPr lang="fr-FR" sz="1600" b="1" dirty="0" smtClean="0"/>
              <a:t>de groupes microbiens ayant des demandes différentes pour les </a:t>
            </a:r>
            <a:r>
              <a:rPr lang="fr-FR" sz="1600" b="1" dirty="0" smtClean="0">
                <a:solidFill>
                  <a:srgbClr val="FF0000"/>
                </a:solidFill>
              </a:rPr>
              <a:t>facteurs de croissance</a:t>
            </a:r>
            <a:r>
              <a:rPr lang="fr-FR" sz="1600" b="1" dirty="0" smtClean="0"/>
              <a:t>. Plusieurs relations particulières de dépendance ont été mises en évidence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000364" y="428604"/>
            <a:ext cx="266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b="1" dirty="0" smtClean="0">
                <a:solidFill>
                  <a:srgbClr val="FF0000"/>
                </a:solidFill>
              </a:rPr>
              <a:t> La microbiologie du Kéfir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071678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lactobacilles</a:t>
            </a:r>
            <a:r>
              <a:rPr lang="fr-FR" sz="1600" b="1" dirty="0" smtClean="0"/>
              <a:t> et les </a:t>
            </a:r>
            <a:r>
              <a:rPr lang="fr-FR" sz="1600" b="1" dirty="0" smtClean="0">
                <a:solidFill>
                  <a:srgbClr val="FF0000"/>
                </a:solidFill>
              </a:rPr>
              <a:t>levures</a:t>
            </a:r>
            <a:r>
              <a:rPr lang="fr-FR" sz="1600" b="1" dirty="0" smtClean="0"/>
              <a:t> sont étroitement liés à bénéfices réciproques.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285720" y="2571744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b="1" dirty="0" smtClean="0"/>
              <a:t>Les </a:t>
            </a:r>
            <a:r>
              <a:rPr lang="fr-FR" sz="1600" b="1" dirty="0" smtClean="0">
                <a:solidFill>
                  <a:srgbClr val="FF0000"/>
                </a:solidFill>
              </a:rPr>
              <a:t>lactobacilles</a:t>
            </a:r>
            <a:r>
              <a:rPr lang="fr-FR" sz="1600" b="1" dirty="0" smtClean="0"/>
              <a:t> hydrolysent le lactose en </a:t>
            </a:r>
            <a:r>
              <a:rPr lang="fr-FR" sz="1600" b="1" dirty="0" smtClean="0">
                <a:solidFill>
                  <a:srgbClr val="FF0000"/>
                </a:solidFill>
              </a:rPr>
              <a:t>Glu + Gal</a:t>
            </a:r>
            <a:r>
              <a:rPr lang="fr-FR" sz="1600" b="1" dirty="0" smtClean="0"/>
              <a:t>;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b="1" dirty="0" smtClean="0"/>
              <a:t>Ces sucres sont </a:t>
            </a:r>
            <a:r>
              <a:rPr lang="fr-FR" sz="1600" b="1" dirty="0" smtClean="0">
                <a:solidFill>
                  <a:srgbClr val="FF0000"/>
                </a:solidFill>
              </a:rPr>
              <a:t>fermentés</a:t>
            </a:r>
            <a:r>
              <a:rPr lang="fr-FR" sz="1600" b="1" dirty="0" smtClean="0"/>
              <a:t> avec une production </a:t>
            </a:r>
            <a:r>
              <a:rPr lang="fr-FR" sz="1600" b="1" dirty="0" smtClean="0">
                <a:solidFill>
                  <a:srgbClr val="FF0000"/>
                </a:solidFill>
              </a:rPr>
              <a:t>d’acide lactique, d’éthanol, d’</a:t>
            </a:r>
            <a:r>
              <a:rPr lang="fr-FR" sz="1600" b="1" dirty="0" err="1" smtClean="0">
                <a:solidFill>
                  <a:srgbClr val="FF0000"/>
                </a:solidFill>
              </a:rPr>
              <a:t>aldehyde</a:t>
            </a:r>
            <a:r>
              <a:rPr lang="fr-FR" sz="1600" b="1" dirty="0" smtClean="0">
                <a:solidFill>
                  <a:srgbClr val="FF0000"/>
                </a:solidFill>
              </a:rPr>
              <a:t> et de  CO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2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/>
              <a:t>La synthèse par les bactéries lactiques </a:t>
            </a:r>
            <a:r>
              <a:rPr lang="fr-FR" sz="1600" b="1" dirty="0" smtClean="0">
                <a:solidFill>
                  <a:srgbClr val="FF0000"/>
                </a:solidFill>
              </a:rPr>
              <a:t>d'une </a:t>
            </a:r>
            <a:r>
              <a:rPr lang="el-GR" sz="1600" b="1" dirty="0" smtClean="0">
                <a:solidFill>
                  <a:srgbClr val="FF0000"/>
                </a:solidFill>
              </a:rPr>
              <a:t>β</a:t>
            </a:r>
            <a:r>
              <a:rPr lang="fr-FR" sz="1600" b="1" dirty="0" smtClean="0">
                <a:solidFill>
                  <a:srgbClr val="FF0000"/>
                </a:solidFill>
              </a:rPr>
              <a:t>-galactosidase </a:t>
            </a:r>
            <a:r>
              <a:rPr lang="fr-FR" sz="1600" b="1" dirty="0" smtClean="0"/>
              <a:t>(lactase) qui hydrolyse le lactose </a:t>
            </a:r>
            <a:r>
              <a:rPr lang="fr-FR" sz="1600" b="1" dirty="0" smtClean="0">
                <a:solidFill>
                  <a:srgbClr val="FF0000"/>
                </a:solidFill>
              </a:rPr>
              <a:t>favorise les levures</a:t>
            </a:r>
            <a:r>
              <a:rPr lang="fr-FR" sz="1600" b="1" dirty="0" smtClean="0"/>
              <a:t>, si celles-ci ne peuvent pas utiliser ce sucre contrairement au glucose et/ ou au galactose qui en résultent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4357694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fr-FR" sz="1600" b="1" dirty="0" smtClean="0"/>
              <a:t>Les sucres simple sont </a:t>
            </a:r>
            <a:r>
              <a:rPr lang="fr-FR" sz="1600" b="1" dirty="0" smtClean="0">
                <a:solidFill>
                  <a:srgbClr val="FF0000"/>
                </a:solidFill>
              </a:rPr>
              <a:t>transformés en alcool par la levure </a:t>
            </a:r>
            <a:r>
              <a:rPr lang="fr-FR" sz="1600" b="1" dirty="0" smtClean="0"/>
              <a:t>(Fermentation Alcoolique);</a:t>
            </a: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214282" y="507207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Les levures, en s'</a:t>
            </a:r>
            <a:r>
              <a:rPr lang="fr-FR" sz="1600" b="1" dirty="0" err="1" smtClean="0">
                <a:solidFill>
                  <a:srgbClr val="FF0000"/>
                </a:solidFill>
              </a:rPr>
              <a:t>autolysant</a:t>
            </a:r>
            <a:r>
              <a:rPr lang="fr-FR" sz="1600" b="1" dirty="0" smtClean="0"/>
              <a:t>, libèrent des acides aminés et des facteurs de croissance permettant la survie et la multiplication des lactobacilles qui ont des difficultés à utiliser les acides aminés et la caséine du lait (ainsi </a:t>
            </a:r>
            <a:r>
              <a:rPr lang="fr-FR" sz="1600" b="1" dirty="0" smtClean="0">
                <a:solidFill>
                  <a:srgbClr val="FF0000"/>
                </a:solidFill>
              </a:rPr>
              <a:t>le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Lb.caucasicus</a:t>
            </a:r>
            <a:r>
              <a:rPr lang="fr-FR" sz="1600" b="1" dirty="0" smtClean="0">
                <a:solidFill>
                  <a:srgbClr val="FF0000"/>
                </a:solidFill>
              </a:rPr>
              <a:t> trouve les facteurs de croissance dont il a besoin </a:t>
            </a:r>
            <a:r>
              <a:rPr lang="fr-FR" sz="1600" b="1" dirty="0" smtClean="0"/>
              <a:t>)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571612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Les bactéries acétiques </a:t>
            </a:r>
            <a:r>
              <a:rPr lang="fr-FR" sz="1600" b="1" dirty="0" smtClean="0"/>
              <a:t>synthétisent la </a:t>
            </a:r>
            <a:r>
              <a:rPr lang="fr-FR" sz="1600" b="1" dirty="0" smtClean="0">
                <a:solidFill>
                  <a:srgbClr val="FF0000"/>
                </a:solidFill>
              </a:rPr>
              <a:t>vitamine B12</a:t>
            </a:r>
            <a:r>
              <a:rPr lang="fr-FR" sz="1600" b="1" dirty="0" smtClean="0"/>
              <a:t>, à la différence des bactéries lactiques et des levures. Les bactéries acétiques isolées du kéfir </a:t>
            </a:r>
            <a:r>
              <a:rPr lang="fr-FR" sz="1600" b="1" dirty="0" smtClean="0">
                <a:solidFill>
                  <a:srgbClr val="FF0000"/>
                </a:solidFill>
              </a:rPr>
              <a:t>oxydent l'acide lactique </a:t>
            </a:r>
            <a:r>
              <a:rPr lang="fr-FR" sz="1600" b="1" dirty="0" smtClean="0"/>
              <a:t>produit durant la fermentation lactique et </a:t>
            </a:r>
            <a:r>
              <a:rPr lang="fr-FR" sz="1600" b="1" dirty="0" smtClean="0">
                <a:solidFill>
                  <a:srgbClr val="FF0000"/>
                </a:solidFill>
              </a:rPr>
              <a:t>utilisent l'éthanol </a:t>
            </a:r>
            <a:r>
              <a:rPr lang="fr-FR" sz="1600" b="1" dirty="0" smtClean="0"/>
              <a:t>produit par les levures et les bactéries lactiques </a:t>
            </a:r>
            <a:r>
              <a:rPr lang="fr-FR" sz="1600" b="1" dirty="0" err="1" smtClean="0"/>
              <a:t>hétérofermentaires</a:t>
            </a:r>
            <a:r>
              <a:rPr lang="fr-FR" sz="1600" b="1" dirty="0" smtClean="0"/>
              <a:t>, pour la biosynthèse de </a:t>
            </a:r>
            <a:r>
              <a:rPr lang="fr-FR" sz="1600" b="1" dirty="0" smtClean="0">
                <a:solidFill>
                  <a:srgbClr val="FF0000"/>
                </a:solidFill>
              </a:rPr>
              <a:t>l'acide acétique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428596" y="4071942"/>
            <a:ext cx="8286808" cy="708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 smtClean="0">
                <a:solidFill>
                  <a:srgbClr val="FF0000"/>
                </a:solidFill>
              </a:rPr>
              <a:t>Remarques: Le </a:t>
            </a:r>
            <a:r>
              <a:rPr lang="fr-FR" sz="1600" b="1" dirty="0">
                <a:solidFill>
                  <a:srgbClr val="FF0000"/>
                </a:solidFill>
              </a:rPr>
              <a:t>bon Kéfir titre: </a:t>
            </a:r>
            <a:r>
              <a:rPr lang="fr-FR" sz="1600" b="1" dirty="0" smtClean="0"/>
              <a:t> </a:t>
            </a:r>
            <a:r>
              <a:rPr lang="fr-FR" sz="1600" b="1" dirty="0"/>
              <a:t>0.6- 0.9% </a:t>
            </a:r>
            <a:r>
              <a:rPr lang="fr-FR" sz="1600" b="1" dirty="0" err="1"/>
              <a:t>Ac</a:t>
            </a:r>
            <a:r>
              <a:rPr lang="fr-FR" sz="1600" b="1" dirty="0"/>
              <a:t>. lactique;  0.6 – 0.8% Alcool; 50% en volume de CO</a:t>
            </a:r>
            <a:r>
              <a:rPr lang="fr-FR" sz="1600" b="1" baseline="-25000" dirty="0"/>
              <a:t>2</a:t>
            </a:r>
            <a:r>
              <a:rPr lang="fr-FR" sz="1600" b="1" dirty="0"/>
              <a:t>         </a:t>
            </a:r>
            <a:endParaRPr lang="fr-FR" sz="1600" b="1" dirty="0" smtClean="0"/>
          </a:p>
          <a:p>
            <a:pPr marL="342900" indent="-342900" algn="just">
              <a:spcBef>
                <a:spcPct val="50000"/>
              </a:spcBef>
            </a:pPr>
            <a:r>
              <a:rPr lang="fr-FR" sz="1600" b="1" dirty="0" smtClean="0"/>
              <a:t> </a:t>
            </a:r>
            <a:r>
              <a:rPr lang="fr-FR" sz="1600" b="1" dirty="0"/>
              <a:t>– En URSS, la consommation du Kéfir représente 75% de celle des laits fermentés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240" t="23437" r="20166" b="14062"/>
          <a:stretch>
            <a:fillRect/>
          </a:stretch>
        </p:blipFill>
        <p:spPr bwMode="auto">
          <a:xfrm>
            <a:off x="714348" y="428604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928926" y="5214950"/>
            <a:ext cx="49292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Processus Général de la préparation du Kéfir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071670" y="428604"/>
            <a:ext cx="3067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/>
              <a:t>le lait de vache, de brebis ou de chèvre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929322" y="5072074"/>
            <a:ext cx="27146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11" descr="kefi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068388"/>
            <a:ext cx="2139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kef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150" y="3068638"/>
            <a:ext cx="29210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4282" y="500042"/>
            <a:ext cx="63579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FF0000"/>
                </a:solidFill>
              </a:rPr>
              <a:t>1.Définition</a:t>
            </a:r>
          </a:p>
          <a:p>
            <a:pPr algn="just">
              <a:spcBef>
                <a:spcPct val="50000"/>
              </a:spcBef>
            </a:pPr>
            <a:r>
              <a:rPr lang="fr-FR" sz="1600" b="1" dirty="0" smtClean="0">
                <a:solidFill>
                  <a:srgbClr val="FF0000"/>
                </a:solidFill>
              </a:rPr>
              <a:t>1. </a:t>
            </a:r>
            <a:r>
              <a:rPr lang="fr-FR" sz="1600" b="1" dirty="0" smtClean="0"/>
              <a:t>Le Kéfir est une </a:t>
            </a:r>
            <a:r>
              <a:rPr lang="fr-FR" sz="1600" b="1" dirty="0" smtClean="0">
                <a:solidFill>
                  <a:srgbClr val="FF0000"/>
                </a:solidFill>
              </a:rPr>
              <a:t>boisson gazeuse</a:t>
            </a:r>
            <a:r>
              <a:rPr lang="fr-FR" sz="1600" b="1" dirty="0" smtClean="0"/>
              <a:t>, </a:t>
            </a:r>
            <a:r>
              <a:rPr lang="fr-FR" sz="1600" b="1" dirty="0" smtClean="0">
                <a:solidFill>
                  <a:srgbClr val="FF0000"/>
                </a:solidFill>
              </a:rPr>
              <a:t>acide et alcoolisée</a:t>
            </a:r>
            <a:r>
              <a:rPr lang="fr-FR" sz="1600" b="1" dirty="0" smtClean="0"/>
              <a:t>, originaire du Caucase</a:t>
            </a:r>
          </a:p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2</a:t>
            </a:r>
            <a:r>
              <a:rPr lang="fr-FR" sz="1600" b="1" dirty="0" smtClean="0"/>
              <a:t>. Le kéfir est un </a:t>
            </a:r>
            <a:r>
              <a:rPr lang="fr-FR" sz="1600" b="1" dirty="0" smtClean="0">
                <a:solidFill>
                  <a:srgbClr val="FF0000"/>
                </a:solidFill>
              </a:rPr>
              <a:t>lait fermenté</a:t>
            </a:r>
            <a:r>
              <a:rPr lang="fr-FR" sz="1600" b="1" dirty="0" smtClean="0"/>
              <a:t>, </a:t>
            </a:r>
            <a:r>
              <a:rPr lang="fr-FR" sz="1600" b="1" dirty="0" smtClean="0">
                <a:solidFill>
                  <a:srgbClr val="FF0000"/>
                </a:solidFill>
              </a:rPr>
              <a:t>acide et alcoolisé</a:t>
            </a:r>
            <a:r>
              <a:rPr lang="fr-FR" sz="1600" b="1" dirty="0" smtClean="0"/>
              <a:t>, produit principalement à partir des laits de vache, de brebis ou de chèvre à l'aide de « grains de kéfir ».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56" y="2142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FF0000"/>
                </a:solidFill>
              </a:rPr>
              <a:t>2.Technologie de préparation</a:t>
            </a:r>
          </a:p>
          <a:p>
            <a:pPr marL="342900" indent="-342900"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FF0000"/>
                </a:solidFill>
              </a:rPr>
              <a:t>a. Préparation des Grains de Kéfir: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52488" y="1785926"/>
            <a:ext cx="2449513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/>
              <a:t>Dans une </a:t>
            </a:r>
            <a:r>
              <a:rPr lang="fr-FR" sz="1600" b="1" dirty="0">
                <a:solidFill>
                  <a:srgbClr val="FF0000"/>
                </a:solidFill>
              </a:rPr>
              <a:t>outre</a:t>
            </a:r>
            <a:r>
              <a:rPr lang="fr-FR" sz="1600" b="1" dirty="0"/>
              <a:t> contenant du lait de Vache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122863" y="1811326"/>
            <a:ext cx="2520950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/>
              <a:t>Fragment </a:t>
            </a:r>
            <a:r>
              <a:rPr lang="fr-FR" sz="1600" b="1" dirty="0">
                <a:solidFill>
                  <a:srgbClr val="FF0000"/>
                </a:solidFill>
              </a:rPr>
              <a:t>d’estomac</a:t>
            </a:r>
            <a:r>
              <a:rPr lang="fr-FR" sz="1600" b="1" dirty="0"/>
              <a:t> de mouton ou de veau</a:t>
            </a:r>
          </a:p>
        </p:txBody>
      </p:sp>
      <p:sp>
        <p:nvSpPr>
          <p:cNvPr id="8" name="AutoShape 62"/>
          <p:cNvSpPr>
            <a:spLocks noChangeArrowheads="1"/>
          </p:cNvSpPr>
          <p:nvPr/>
        </p:nvSpPr>
        <p:spPr bwMode="auto">
          <a:xfrm rot="10001025" flipV="1">
            <a:off x="3419475" y="1882764"/>
            <a:ext cx="576263" cy="936625"/>
          </a:xfrm>
          <a:prstGeom prst="curvedRightArrow">
            <a:avLst>
              <a:gd name="adj1" fmla="val 28564"/>
              <a:gd name="adj2" fmla="val 65014"/>
              <a:gd name="adj3" fmla="val 43083"/>
            </a:avLst>
          </a:prstGeom>
          <a:solidFill>
            <a:srgbClr val="FF99CC"/>
          </a:solid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>
              <a:latin typeface="Times New Roman" pitchFamily="18" charset="0"/>
            </a:endParaRPr>
          </a:p>
        </p:txBody>
      </p:sp>
      <p:sp>
        <p:nvSpPr>
          <p:cNvPr id="9" name="AutoShape 62"/>
          <p:cNvSpPr>
            <a:spLocks noChangeArrowheads="1"/>
          </p:cNvSpPr>
          <p:nvPr/>
        </p:nvSpPr>
        <p:spPr bwMode="auto">
          <a:xfrm rot="455030">
            <a:off x="4572000" y="1954201"/>
            <a:ext cx="431800" cy="922338"/>
          </a:xfrm>
          <a:prstGeom prst="curvedRightArrow">
            <a:avLst>
              <a:gd name="adj1" fmla="val 37539"/>
              <a:gd name="adj2" fmla="val 85441"/>
              <a:gd name="adj3" fmla="val 74236"/>
            </a:avLst>
          </a:prstGeom>
          <a:solidFill>
            <a:srgbClr val="FF99CC"/>
          </a:solid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>
              <a:latin typeface="Times New Roman" pitchFamily="18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560638" y="2784464"/>
            <a:ext cx="3455988" cy="712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>
                <a:solidFill>
                  <a:srgbClr val="FF0000"/>
                </a:solidFill>
              </a:rPr>
              <a:t>- Macération </a:t>
            </a:r>
          </a:p>
          <a:p>
            <a:pPr marL="342900" indent="-342900" algn="ctr">
              <a:spcBef>
                <a:spcPct val="50000"/>
              </a:spcBef>
            </a:pPr>
            <a:r>
              <a:rPr lang="fr-FR" sz="1600" b="1" dirty="0">
                <a:solidFill>
                  <a:srgbClr val="FF0000"/>
                </a:solidFill>
              </a:rPr>
              <a:t>- Coagulation rapide et spontanée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755650" y="4340241"/>
            <a:ext cx="7848600" cy="144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sz="1600" b="1" dirty="0">
                <a:solidFill>
                  <a:srgbClr val="FF0000"/>
                </a:solidFill>
              </a:rPr>
              <a:t>Après quelques semaines:</a:t>
            </a:r>
          </a:p>
          <a:p>
            <a:pPr marL="342900" indent="-342900">
              <a:spcBef>
                <a:spcPct val="50000"/>
              </a:spcBef>
            </a:pP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- </a:t>
            </a:r>
            <a:r>
              <a:rPr lang="fr-FR" sz="1600" b="1" dirty="0"/>
              <a:t>Apparition progressive d’une croûte spongieuse sur la paroi interne de l’outre;</a:t>
            </a:r>
          </a:p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fr-FR" sz="1600" b="1" dirty="0"/>
              <a:t>- Cette croûte est divisée puis séchée: </a:t>
            </a:r>
            <a:r>
              <a:rPr lang="fr-FR" sz="1600" b="1" dirty="0">
                <a:solidFill>
                  <a:srgbClr val="FF0000"/>
                </a:solidFill>
              </a:rPr>
              <a:t>Grain de Kéfir</a:t>
            </a:r>
          </a:p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fr-FR" sz="1600" b="1" dirty="0">
                <a:solidFill>
                  <a:srgbClr val="FF0000"/>
                </a:solidFill>
              </a:rPr>
              <a:t>			Ces Grains: petites masses jaunâtres mamelonnées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3929058" y="357187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74" y="500042"/>
            <a:ext cx="408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fr-FR" b="1" dirty="0" smtClean="0">
                <a:solidFill>
                  <a:srgbClr val="FF0000"/>
                </a:solidFill>
              </a:rPr>
              <a:t>3. Aspect microbiologie du Grain de Kéfir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142873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grains de kéfir </a:t>
            </a:r>
            <a:r>
              <a:rPr lang="fr-FR" b="1" dirty="0" smtClean="0"/>
              <a:t>sont des </a:t>
            </a:r>
            <a:r>
              <a:rPr lang="fr-FR" b="1" dirty="0" smtClean="0">
                <a:solidFill>
                  <a:srgbClr val="FF0000"/>
                </a:solidFill>
              </a:rPr>
              <a:t>masses gélatineuses</a:t>
            </a:r>
            <a:r>
              <a:rPr lang="fr-FR" b="1" dirty="0" smtClean="0"/>
              <a:t>, irrégulières, de </a:t>
            </a:r>
            <a:r>
              <a:rPr lang="fr-FR" b="1" dirty="0" smtClean="0">
                <a:solidFill>
                  <a:srgbClr val="FF0000"/>
                </a:solidFill>
              </a:rPr>
              <a:t>taille variable</a:t>
            </a:r>
            <a:r>
              <a:rPr lang="fr-FR" b="1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insolubles dans l'eau </a:t>
            </a:r>
            <a:r>
              <a:rPr lang="fr-FR" b="1" dirty="0" smtClean="0"/>
              <a:t>et dans la plupart des solvants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5720" y="250030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Les grains de kéfir sont décrits comme: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"</a:t>
            </a:r>
            <a:r>
              <a:rPr lang="fr-FR" b="1" dirty="0" smtClean="0">
                <a:solidFill>
                  <a:srgbClr val="FF0000"/>
                </a:solidFill>
              </a:rPr>
              <a:t>petites</a:t>
            </a:r>
            <a:r>
              <a:rPr lang="fr-FR" b="1" dirty="0" smtClean="0"/>
              <a:t> masses ridées, à consistance gélatineuse, de grosseur variable »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"</a:t>
            </a:r>
            <a:r>
              <a:rPr lang="fr-FR" b="1" dirty="0" smtClean="0">
                <a:solidFill>
                  <a:srgbClr val="FF0000"/>
                </a:solidFill>
              </a:rPr>
              <a:t>granules</a:t>
            </a:r>
            <a:r>
              <a:rPr lang="fr-FR" b="1" dirty="0" smtClean="0"/>
              <a:t> irréguliers gélatineux, blanchâtres ou jaunâtres, de la taille d'une noix« 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ou encore de "</a:t>
            </a:r>
            <a:r>
              <a:rPr lang="fr-FR" b="1" dirty="0" smtClean="0">
                <a:solidFill>
                  <a:srgbClr val="FF0000"/>
                </a:solidFill>
              </a:rPr>
              <a:t>petites masses </a:t>
            </a:r>
            <a:r>
              <a:rPr lang="fr-FR" b="1" dirty="0" smtClean="0"/>
              <a:t>blanches élastiques, en forme de chou-fleur</a:t>
            </a:r>
            <a:r>
              <a:rPr lang="fr-FR" dirty="0" smtClean="0"/>
              <a:t>"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5720" y="414338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Les  grains de kéfir mettent en lumière une microflore complexe, souvent composée de plusieurs espèces de </a:t>
            </a:r>
            <a:r>
              <a:rPr lang="fr-FR" b="1" dirty="0" smtClean="0">
                <a:solidFill>
                  <a:srgbClr val="FF0000"/>
                </a:solidFill>
              </a:rPr>
              <a:t>bactéries lactiques et de levures</a:t>
            </a:r>
            <a:r>
              <a:rPr lang="fr-FR" b="1" dirty="0" smtClean="0"/>
              <a:t>, parfois associées à d’autres </a:t>
            </a:r>
            <a:r>
              <a:rPr lang="fr-FR" b="1" dirty="0" smtClean="0">
                <a:solidFill>
                  <a:srgbClr val="FF0000"/>
                </a:solidFill>
              </a:rPr>
              <a:t>micro-organismes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714356"/>
            <a:ext cx="86439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a. La majorité des espèces de </a:t>
            </a:r>
            <a:r>
              <a:rPr lang="fr-FR" b="1" dirty="0" smtClean="0">
                <a:solidFill>
                  <a:srgbClr val="0070C0"/>
                </a:solidFill>
              </a:rPr>
              <a:t>bactéries lactiques  </a:t>
            </a:r>
            <a:r>
              <a:rPr lang="fr-FR" b="1" dirty="0" smtClean="0">
                <a:solidFill>
                  <a:srgbClr val="FF0000"/>
                </a:solidFill>
              </a:rPr>
              <a:t>appartient au genre </a:t>
            </a:r>
            <a:r>
              <a:rPr lang="fr-FR" b="1" i="1" dirty="0" err="1" smtClean="0">
                <a:solidFill>
                  <a:srgbClr val="0070C0"/>
                </a:solidFill>
              </a:rPr>
              <a:t>Lactobacillus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  <a:r>
              <a:rPr lang="fr-FR" b="1" dirty="0" smtClean="0"/>
              <a:t>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Les </a:t>
            </a:r>
            <a:r>
              <a:rPr lang="fr-FR" sz="1600" b="1" dirty="0" err="1" smtClean="0">
                <a:solidFill>
                  <a:srgbClr val="FF0000"/>
                </a:solidFill>
              </a:rPr>
              <a:t>homofer</a:t>
            </a:r>
            <a:r>
              <a:rPr lang="fr-FR" sz="1600" b="1" dirty="0" smtClean="0"/>
              <a:t>: </a:t>
            </a:r>
            <a:r>
              <a:rPr lang="fr-FR" sz="1600" b="1" i="1" dirty="0" smtClean="0"/>
              <a:t>Lb. </a:t>
            </a:r>
            <a:r>
              <a:rPr lang="fr-FR" sz="1600" b="1" i="1" dirty="0" err="1" smtClean="0"/>
              <a:t>acidophilus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crispatus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delbrueckii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gallinarum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gasseri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helveticus</a:t>
            </a:r>
            <a:r>
              <a:rPr lang="fr-FR" sz="1600" b="1" i="1" dirty="0" smtClean="0"/>
              <a:t>, </a:t>
            </a:r>
            <a:r>
              <a:rPr lang="fr-FR" sz="1600" b="1" i="1" dirty="0" smtClean="0">
                <a:solidFill>
                  <a:srgbClr val="FF0000"/>
                </a:solidFill>
              </a:rPr>
              <a:t>Lb.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kefiranofaciens</a:t>
            </a:r>
            <a:r>
              <a:rPr lang="fr-FR" sz="16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; </a:t>
            </a:r>
          </a:p>
          <a:p>
            <a:pPr>
              <a:buFont typeface="Wingdings" pitchFamily="2" charset="2"/>
              <a:buChar char="ü"/>
            </a:pPr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Les </a:t>
            </a:r>
            <a:r>
              <a:rPr lang="fr-FR" sz="1600" b="1" dirty="0" err="1" smtClean="0">
                <a:solidFill>
                  <a:srgbClr val="FF0000"/>
                </a:solidFill>
              </a:rPr>
              <a:t>hétérofer</a:t>
            </a:r>
            <a:r>
              <a:rPr lang="fr-FR" sz="1600" b="1" dirty="0" smtClean="0">
                <a:solidFill>
                  <a:srgbClr val="FF0000"/>
                </a:solidFill>
              </a:rPr>
              <a:t> F ou O </a:t>
            </a:r>
            <a:r>
              <a:rPr lang="fr-FR" sz="1600" b="1" dirty="0" smtClean="0"/>
              <a:t>: </a:t>
            </a:r>
            <a:r>
              <a:rPr lang="fr-FR" sz="1600" b="1" i="1" dirty="0" smtClean="0"/>
              <a:t>Lb. </a:t>
            </a:r>
            <a:r>
              <a:rPr lang="fr-FR" sz="1600" b="1" i="1" dirty="0" err="1" smtClean="0"/>
              <a:t>brevis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curvatus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fermentum</a:t>
            </a:r>
            <a:r>
              <a:rPr lang="fr-FR" sz="1600" b="1" i="1" dirty="0" smtClean="0"/>
              <a:t>, </a:t>
            </a:r>
            <a:r>
              <a:rPr lang="fr-FR" sz="1600" b="1" i="1" dirty="0" smtClean="0">
                <a:solidFill>
                  <a:srgbClr val="FF0000"/>
                </a:solidFill>
              </a:rPr>
              <a:t>Lb.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kefiri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paracasei</a:t>
            </a:r>
            <a:r>
              <a:rPr lang="fr-FR" sz="1600" b="1" i="1" dirty="0" smtClean="0"/>
              <a:t>, </a:t>
            </a:r>
            <a:r>
              <a:rPr lang="fr-FR" sz="1600" b="1" i="1" dirty="0" smtClean="0">
                <a:solidFill>
                  <a:srgbClr val="FF0000"/>
                </a:solidFill>
              </a:rPr>
              <a:t>Lb.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parakefiri</a:t>
            </a:r>
            <a:r>
              <a:rPr lang="fr-FR" sz="1600" b="1" i="1" dirty="0" smtClean="0"/>
              <a:t>, Lb. </a:t>
            </a:r>
            <a:r>
              <a:rPr lang="fr-FR" sz="1600" b="1" i="1" dirty="0" err="1" smtClean="0"/>
              <a:t>plantarum</a:t>
            </a:r>
            <a:r>
              <a:rPr lang="fr-FR" sz="1600" b="1" i="1" dirty="0" smtClean="0"/>
              <a:t> et Lb. </a:t>
            </a:r>
            <a:r>
              <a:rPr lang="fr-FR" sz="1600" b="1" i="1" dirty="0" err="1" smtClean="0"/>
              <a:t>rhamnosus</a:t>
            </a:r>
            <a:r>
              <a:rPr lang="fr-FR" sz="1600" b="1" dirty="0" smtClean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3857628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Les autres bactéries lactiques</a:t>
            </a:r>
          </a:p>
          <a:p>
            <a:pPr algn="ctr"/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sz="1600" b="1" dirty="0" err="1" smtClean="0">
                <a:solidFill>
                  <a:srgbClr val="FF0000"/>
                </a:solidFill>
              </a:rPr>
              <a:t>Homofer</a:t>
            </a:r>
            <a:r>
              <a:rPr lang="fr-FR" sz="1600" b="1" dirty="0" smtClean="0"/>
              <a:t>: </a:t>
            </a:r>
            <a:r>
              <a:rPr lang="fr-FR" sz="1600" b="1" i="1" dirty="0" err="1" smtClean="0"/>
              <a:t>Lactococcus</a:t>
            </a:r>
            <a:r>
              <a:rPr lang="fr-FR" sz="1600" b="1" i="1" dirty="0" smtClean="0"/>
              <a:t> (Lc.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), </a:t>
            </a:r>
            <a:r>
              <a:rPr lang="fr-FR" sz="1600" b="1" i="1" dirty="0" err="1" smtClean="0"/>
              <a:t>Pediococcus</a:t>
            </a:r>
            <a:r>
              <a:rPr lang="fr-FR" sz="1600" b="1" i="1" dirty="0" smtClean="0"/>
              <a:t> </a:t>
            </a:r>
            <a:r>
              <a:rPr lang="fr-FR" sz="1600" b="1" dirty="0" smtClean="0"/>
              <a:t>et </a:t>
            </a:r>
            <a:r>
              <a:rPr lang="fr-FR" sz="1600" b="1" i="1" dirty="0" err="1" smtClean="0"/>
              <a:t>Streptococcus</a:t>
            </a:r>
            <a:r>
              <a:rPr lang="fr-FR" sz="1600" b="1" dirty="0" smtClean="0"/>
              <a:t> (</a:t>
            </a:r>
            <a:r>
              <a:rPr lang="fr-FR" sz="1600" b="1" i="1" dirty="0" smtClean="0"/>
              <a:t>St. </a:t>
            </a:r>
            <a:r>
              <a:rPr lang="fr-FR" sz="1600" b="1" i="1" dirty="0" err="1" smtClean="0"/>
              <a:t>thermophilus</a:t>
            </a:r>
            <a:r>
              <a:rPr lang="fr-FR" sz="1600" b="1" dirty="0" smtClean="0"/>
              <a:t>)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sz="1600" b="1" dirty="0" err="1" smtClean="0">
                <a:solidFill>
                  <a:srgbClr val="FF0000"/>
                </a:solidFill>
              </a:rPr>
              <a:t>Hétérofer</a:t>
            </a:r>
            <a:r>
              <a:rPr lang="fr-FR" sz="1600" b="1" dirty="0" smtClean="0"/>
              <a:t>: </a:t>
            </a:r>
            <a:r>
              <a:rPr lang="fr-FR" sz="1600" b="1" i="1" dirty="0" err="1" smtClean="0"/>
              <a:t>Leuconostoc</a:t>
            </a:r>
            <a:r>
              <a:rPr lang="fr-FR" sz="1600" b="1" i="1" dirty="0" smtClean="0"/>
              <a:t> (Ln. </a:t>
            </a:r>
            <a:r>
              <a:rPr lang="fr-FR" sz="1600" b="1" i="1" dirty="0" err="1" smtClean="0"/>
              <a:t>mesenteroides</a:t>
            </a:r>
            <a:r>
              <a:rPr lang="fr-FR" sz="1600" b="1" i="1" dirty="0" smtClean="0"/>
              <a:t> </a:t>
            </a:r>
            <a:r>
              <a:rPr lang="fr-FR" sz="1600" b="1" dirty="0" smtClean="0"/>
              <a:t>et </a:t>
            </a:r>
            <a:r>
              <a:rPr lang="fr-FR" sz="1600" b="1" i="1" dirty="0" smtClean="0"/>
              <a:t>Ln. </a:t>
            </a:r>
            <a:r>
              <a:rPr lang="fr-FR" sz="1600" b="1" i="1" dirty="0" err="1" smtClean="0"/>
              <a:t>lactis</a:t>
            </a:r>
            <a:r>
              <a:rPr lang="fr-FR" sz="1600" b="1" dirty="0" smtClean="0"/>
              <a:t>) et </a:t>
            </a:r>
            <a:r>
              <a:rPr lang="fr-FR" sz="1600" b="1" i="1" dirty="0" err="1" smtClean="0"/>
              <a:t>Weissella</a:t>
            </a:r>
            <a:r>
              <a:rPr lang="fr-FR" sz="1600" b="1" i="1" dirty="0" smtClean="0"/>
              <a:t> (</a:t>
            </a:r>
            <a:r>
              <a:rPr lang="fr-FR" sz="1600" b="1" i="1" dirty="0" smtClean="0">
                <a:solidFill>
                  <a:srgbClr val="FF0000"/>
                </a:solidFill>
              </a:rPr>
              <a:t>W.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viridescens</a:t>
            </a:r>
            <a:r>
              <a:rPr lang="fr-FR" sz="1600" b="1" dirty="0" smtClean="0"/>
              <a:t>). 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66"/>
            <a:ext cx="87154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b. Les levures </a:t>
            </a:r>
            <a:r>
              <a:rPr lang="fr-FR" b="1" dirty="0" smtClean="0"/>
              <a:t>isolées des grains comprennent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Des espèces incapables de fermenter le lactose </a:t>
            </a:r>
            <a:r>
              <a:rPr lang="fr-FR" sz="1600" b="1" dirty="0" smtClean="0"/>
              <a:t>: </a:t>
            </a:r>
            <a:r>
              <a:rPr lang="fr-FR" sz="1600" b="1" i="1" dirty="0" smtClean="0"/>
              <a:t>Candida </a:t>
            </a:r>
            <a:r>
              <a:rPr lang="fr-FR" sz="1600" b="1" i="1" dirty="0" err="1" smtClean="0"/>
              <a:t>friedrichii</a:t>
            </a:r>
            <a:r>
              <a:rPr lang="fr-FR" sz="1600" b="1" i="1" dirty="0" smtClean="0"/>
              <a:t>, Candida </a:t>
            </a:r>
            <a:r>
              <a:rPr lang="fr-FR" sz="1600" b="1" i="1" dirty="0" err="1" smtClean="0"/>
              <a:t>inconspicua</a:t>
            </a:r>
            <a:r>
              <a:rPr lang="fr-FR" sz="1600" b="1" i="1" dirty="0" smtClean="0"/>
              <a:t>, Candida maris, Candida </a:t>
            </a:r>
            <a:r>
              <a:rPr lang="fr-FR" sz="1600" b="1" i="1" dirty="0" err="1" smtClean="0"/>
              <a:t>tenuis</a:t>
            </a:r>
            <a:r>
              <a:rPr lang="fr-FR" sz="1600" b="1" i="1" dirty="0" smtClean="0"/>
              <a:t>,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Kazachstania</a:t>
            </a:r>
            <a:r>
              <a:rPr lang="fr-FR" sz="1600" b="1" i="1" dirty="0" smtClean="0">
                <a:solidFill>
                  <a:srgbClr val="FF0000"/>
                </a:solidFill>
              </a:rPr>
              <a:t>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exigua</a:t>
            </a:r>
            <a:r>
              <a:rPr lang="fr-FR" sz="1600" b="1" i="1" dirty="0" smtClean="0"/>
              <a:t>, </a:t>
            </a:r>
            <a:r>
              <a:rPr lang="fr-FR" sz="1600" b="1" i="1" dirty="0" err="1" smtClean="0"/>
              <a:t>Pichia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fermentans</a:t>
            </a:r>
            <a:r>
              <a:rPr lang="fr-FR" sz="1600" b="1" i="1" dirty="0" smtClean="0"/>
              <a:t>, Saccharomyces </a:t>
            </a:r>
            <a:r>
              <a:rPr lang="fr-FR" sz="1600" b="1" i="1" dirty="0" err="1" smtClean="0"/>
              <a:t>cerevisiae</a:t>
            </a:r>
            <a:r>
              <a:rPr lang="fr-FR" sz="1600" b="1" i="1" dirty="0" smtClean="0"/>
              <a:t>, Saccharomyces </a:t>
            </a:r>
            <a:r>
              <a:rPr lang="fr-FR" sz="1600" b="1" i="1" dirty="0" err="1" smtClean="0"/>
              <a:t>unisporus</a:t>
            </a:r>
            <a:r>
              <a:rPr lang="fr-FR" sz="1600" b="1" i="1" dirty="0" smtClean="0"/>
              <a:t>, </a:t>
            </a:r>
            <a:r>
              <a:rPr lang="fr-FR" sz="1600" b="1" i="1" dirty="0" err="1" smtClean="0"/>
              <a:t>Torasporula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delbrueckii</a:t>
            </a:r>
            <a:r>
              <a:rPr lang="fr-FR" sz="1600" b="1" i="1" dirty="0" smtClean="0"/>
              <a:t>, </a:t>
            </a:r>
            <a:r>
              <a:rPr lang="fr-FR" sz="1600" b="1" i="1" dirty="0" err="1" smtClean="0"/>
              <a:t>Yarrowia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lipolytica</a:t>
            </a:r>
            <a:r>
              <a:rPr lang="fr-FR" sz="1600" b="1" i="1" dirty="0" smtClean="0"/>
              <a:t>, </a:t>
            </a:r>
            <a:r>
              <a:rPr lang="fr-FR" sz="1600" b="1" i="1" dirty="0" err="1" smtClean="0"/>
              <a:t>Zygosaccharomyces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sp</a:t>
            </a:r>
            <a:r>
              <a:rPr lang="fr-FR" sz="1600" b="1" i="1" dirty="0" smtClean="0"/>
              <a:t>.,</a:t>
            </a:r>
          </a:p>
          <a:p>
            <a:pPr algn="just"/>
            <a:r>
              <a:rPr lang="fr-F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Deux espèces capables de fermenter le lactose </a:t>
            </a:r>
            <a:r>
              <a:rPr lang="fr-FR" sz="1600" b="1" dirty="0" smtClean="0"/>
              <a:t>: </a:t>
            </a:r>
            <a:r>
              <a:rPr lang="fr-FR" sz="1600" b="1" i="1" dirty="0" err="1" smtClean="0"/>
              <a:t>Kluyveromyces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  <a:r>
              <a:rPr lang="fr-FR" sz="1600" b="1" dirty="0" smtClean="0"/>
              <a:t>et </a:t>
            </a:r>
            <a:r>
              <a:rPr lang="fr-FR" sz="1600" b="1" i="1" dirty="0" err="1" smtClean="0"/>
              <a:t>Kluyveromyces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marxianus</a:t>
            </a:r>
            <a:r>
              <a:rPr lang="fr-FR" sz="1600" b="1" i="1" dirty="0" smtClean="0"/>
              <a:t>. </a:t>
            </a:r>
            <a:endParaRPr lang="fr-FR" sz="1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14282" y="3643314"/>
            <a:ext cx="85725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c. Les autres micro-organismes, </a:t>
            </a:r>
            <a:r>
              <a:rPr lang="fr-FR" b="1" dirty="0" smtClean="0"/>
              <a:t>identifiés occasionnellement dans des grains de kéfir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Des bactéries d'intérêt alimentaire </a:t>
            </a:r>
            <a:r>
              <a:rPr lang="fr-FR" sz="1600" b="1" dirty="0" smtClean="0"/>
              <a:t>: </a:t>
            </a:r>
            <a:r>
              <a:rPr lang="fr-FR" sz="1600" b="1" i="1" dirty="0" err="1" smtClean="0"/>
              <a:t>Acetobacter</a:t>
            </a:r>
            <a:r>
              <a:rPr lang="fr-FR" sz="1600" b="1" i="1" dirty="0" smtClean="0"/>
              <a:t> </a:t>
            </a:r>
            <a:r>
              <a:rPr lang="fr-FR" sz="1600" b="1" dirty="0" err="1" smtClean="0"/>
              <a:t>sp</a:t>
            </a:r>
            <a:r>
              <a:rPr lang="fr-FR" sz="1600" b="1" dirty="0" smtClean="0"/>
              <a:t>. et </a:t>
            </a:r>
            <a:r>
              <a:rPr lang="fr-FR" sz="1600" b="1" i="1" dirty="0" err="1" smtClean="0"/>
              <a:t>Micrococcus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sp</a:t>
            </a:r>
            <a:r>
              <a:rPr lang="fr-FR" sz="1600" b="1" dirty="0" smtClean="0"/>
              <a:t>.,</a:t>
            </a:r>
          </a:p>
          <a:p>
            <a:pPr algn="just"/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Des bactéries contaminantes </a:t>
            </a:r>
            <a:r>
              <a:rPr lang="fr-FR" sz="1600" b="1" dirty="0" smtClean="0"/>
              <a:t>: </a:t>
            </a:r>
            <a:r>
              <a:rPr lang="fr-FR" sz="1600" b="1" i="1" dirty="0" err="1" smtClean="0"/>
              <a:t>Acinetobacter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sp</a:t>
            </a:r>
            <a:r>
              <a:rPr lang="fr-FR" sz="1600" b="1" dirty="0" smtClean="0"/>
              <a:t>., </a:t>
            </a:r>
            <a:r>
              <a:rPr lang="fr-FR" sz="1600" b="1" i="1" dirty="0" err="1" smtClean="0"/>
              <a:t>Bacillus</a:t>
            </a:r>
            <a:r>
              <a:rPr lang="fr-FR" sz="1600" b="1" i="1" dirty="0" smtClean="0"/>
              <a:t> </a:t>
            </a:r>
            <a:r>
              <a:rPr lang="fr-FR" sz="1600" b="1" dirty="0" err="1" smtClean="0"/>
              <a:t>sp</a:t>
            </a:r>
            <a:r>
              <a:rPr lang="fr-FR" sz="1600" b="1" dirty="0" smtClean="0"/>
              <a:t>., </a:t>
            </a:r>
            <a:r>
              <a:rPr lang="fr-FR" sz="1600" b="1" i="1" dirty="0" err="1" smtClean="0"/>
              <a:t>Enterobacter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sp</a:t>
            </a:r>
            <a:r>
              <a:rPr lang="fr-FR" sz="1600" b="1" dirty="0" smtClean="0"/>
              <a:t>., </a:t>
            </a:r>
            <a:r>
              <a:rPr lang="fr-FR" sz="1600" b="1" i="1" dirty="0" err="1" smtClean="0"/>
              <a:t>E.coli</a:t>
            </a:r>
            <a:r>
              <a:rPr lang="fr-FR" sz="1600" b="1" dirty="0" smtClean="0"/>
              <a:t>, </a:t>
            </a:r>
            <a:r>
              <a:rPr lang="fr-FR" sz="1600" b="1" i="1" dirty="0" err="1" smtClean="0"/>
              <a:t>Pseudomonas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sp</a:t>
            </a:r>
            <a:r>
              <a:rPr lang="fr-FR" sz="1600" b="1" dirty="0" smtClean="0"/>
              <a:t>. et </a:t>
            </a:r>
            <a:r>
              <a:rPr lang="fr-FR" sz="1600" b="1" i="1" dirty="0" err="1" smtClean="0"/>
              <a:t>Sphingobacterium</a:t>
            </a:r>
            <a:r>
              <a:rPr lang="fr-FR" sz="1600" b="1" i="1" dirty="0" smtClean="0"/>
              <a:t> </a:t>
            </a:r>
            <a:r>
              <a:rPr lang="fr-FR" sz="1600" b="1" dirty="0" err="1" smtClean="0"/>
              <a:t>sp</a:t>
            </a:r>
            <a:r>
              <a:rPr lang="fr-FR" sz="1600" b="1" dirty="0" smtClean="0"/>
              <a:t>. 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7422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4. Composition microbienne de grains de kéfir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D’un grain à un autre, la flore peut varier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4678" y="1571612"/>
            <a:ext cx="2071702" cy="135421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acidophilus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brevis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Lc.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subsp</a:t>
            </a:r>
            <a:r>
              <a:rPr lang="fr-FR" sz="1600" b="1" i="1" dirty="0" smtClean="0"/>
              <a:t>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"Ln. </a:t>
            </a:r>
            <a:r>
              <a:rPr lang="fr-FR" sz="1600" b="1" i="1" dirty="0" err="1" smtClean="0"/>
              <a:t>kephir</a:t>
            </a:r>
            <a:r>
              <a:rPr lang="fr-FR" sz="1600" b="1" i="1" dirty="0" smtClean="0"/>
              <a:t>" </a:t>
            </a:r>
          </a:p>
          <a:p>
            <a:r>
              <a:rPr lang="fr-FR" sz="1600" b="1" i="1" dirty="0" err="1" smtClean="0"/>
              <a:t>Kluyveromyces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  <a:r>
              <a:rPr lang="fr-FR" dirty="0" smtClean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428868"/>
            <a:ext cx="2428876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1600" b="1" i="1" dirty="0" err="1" smtClean="0"/>
              <a:t>Lb.acidophilus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brevis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Lc.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subsp</a:t>
            </a:r>
            <a:r>
              <a:rPr lang="fr-FR" sz="1600" b="1" i="1" dirty="0" smtClean="0"/>
              <a:t>. </a:t>
            </a:r>
            <a:r>
              <a:rPr lang="fr-FR" sz="1600" b="1" i="1" dirty="0" err="1" smtClean="0"/>
              <a:t>Lactis</a:t>
            </a:r>
            <a:endParaRPr lang="fr-FR" sz="1600" b="1" i="1" dirty="0" smtClean="0"/>
          </a:p>
          <a:p>
            <a:r>
              <a:rPr lang="fr-FR" sz="1600" b="1" i="1" dirty="0" smtClean="0"/>
              <a:t>Candida </a:t>
            </a:r>
            <a:r>
              <a:rPr lang="fr-FR" sz="1600" b="1" i="1" dirty="0" err="1" smtClean="0"/>
              <a:t>tenuis</a:t>
            </a:r>
            <a:r>
              <a:rPr lang="fr-FR" sz="1600" b="1" i="1" dirty="0" smtClean="0"/>
              <a:t> 	</a:t>
            </a:r>
          </a:p>
          <a:p>
            <a:r>
              <a:rPr lang="fr-FR" sz="1600" b="1" i="1" dirty="0" err="1" smtClean="0"/>
              <a:t>Acetobacter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pasteurianus</a:t>
            </a:r>
            <a:endParaRPr lang="fr-FR" sz="1600" b="1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85918" y="4429132"/>
            <a:ext cx="2428892" cy="156966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acidophilus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brevis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Lc.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subsp</a:t>
            </a:r>
            <a:r>
              <a:rPr lang="fr-FR" sz="1600" b="1" i="1" dirty="0" smtClean="0"/>
              <a:t>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"Ln. </a:t>
            </a:r>
            <a:r>
              <a:rPr lang="fr-FR" sz="1600" b="1" i="1" dirty="0" err="1" smtClean="0"/>
              <a:t>kephir</a:t>
            </a:r>
            <a:r>
              <a:rPr lang="fr-FR" sz="1600" b="1" i="1" dirty="0" smtClean="0"/>
              <a:t>" </a:t>
            </a:r>
          </a:p>
          <a:p>
            <a:r>
              <a:rPr lang="fr-FR" sz="1600" b="1" i="1" dirty="0" err="1" smtClean="0"/>
              <a:t>Kluyveromyces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lactis</a:t>
            </a:r>
            <a:endParaRPr lang="fr-FR" sz="1600" b="1" i="1" dirty="0" smtClean="0"/>
          </a:p>
          <a:p>
            <a:r>
              <a:rPr lang="fr-FR" sz="1600" b="1" i="1" dirty="0" smtClean="0"/>
              <a:t>Saccharomyces </a:t>
            </a:r>
            <a:r>
              <a:rPr lang="fr-FR" sz="1600" b="1" i="1" dirty="0" err="1" smtClean="0"/>
              <a:t>cerevisiae</a:t>
            </a:r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00760" y="1214422"/>
            <a:ext cx="2428876" cy="1323439"/>
          </a:xfrm>
          <a:prstGeom prst="rect">
            <a:avLst/>
          </a:prstGeom>
          <a:ln>
            <a:solidFill>
              <a:srgbClr val="824475"/>
            </a:solidFill>
          </a:ln>
        </p:spPr>
        <p:txBody>
          <a:bodyPr wrap="square">
            <a:spAutoFit/>
          </a:bodyPr>
          <a:lstStyle/>
          <a:p>
            <a:r>
              <a:rPr lang="fr-FR" sz="1600" b="1" i="1" dirty="0" err="1" smtClean="0"/>
              <a:t>Lb.acidophilus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brevis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Lc.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subsp</a:t>
            </a:r>
            <a:r>
              <a:rPr lang="fr-FR" sz="1600" b="1" i="1" dirty="0" smtClean="0"/>
              <a:t>. </a:t>
            </a:r>
            <a:r>
              <a:rPr lang="fr-FR" sz="1600" b="1" i="1" dirty="0" err="1" smtClean="0"/>
              <a:t>Lactis</a:t>
            </a:r>
            <a:endParaRPr lang="fr-FR" sz="1600" b="1" i="1" dirty="0" smtClean="0"/>
          </a:p>
          <a:p>
            <a:r>
              <a:rPr lang="fr-FR" sz="1600" b="1" i="1" dirty="0" err="1" smtClean="0"/>
              <a:t>Kluyveromyces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marxianus</a:t>
            </a:r>
            <a:r>
              <a:rPr lang="fr-FR" sz="1600" b="1" i="1" dirty="0" smtClean="0"/>
              <a:t>  </a:t>
            </a:r>
            <a:r>
              <a:rPr lang="fr-FR" sz="1600" b="1" i="1" dirty="0" err="1" smtClean="0"/>
              <a:t>Bacillus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subtilis</a:t>
            </a:r>
            <a:r>
              <a:rPr lang="fr-FR" sz="1600" b="1" i="1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3636" y="3643314"/>
            <a:ext cx="250033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fermentum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kefiri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Lb. </a:t>
            </a:r>
            <a:r>
              <a:rPr lang="fr-FR" sz="1600" b="1" i="1" dirty="0" err="1" smtClean="0"/>
              <a:t>paracasei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                 </a:t>
            </a:r>
            <a:r>
              <a:rPr lang="fr-FR" sz="1600" b="1" i="1" dirty="0" err="1" smtClean="0"/>
              <a:t>subsp</a:t>
            </a:r>
            <a:r>
              <a:rPr lang="fr-FR" sz="1600" b="1" i="1" dirty="0" smtClean="0"/>
              <a:t>. </a:t>
            </a:r>
            <a:r>
              <a:rPr lang="fr-FR" sz="1600" b="1" i="1" dirty="0" err="1" smtClean="0"/>
              <a:t>tolerans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                </a:t>
            </a:r>
            <a:r>
              <a:rPr lang="fr-FR" sz="1600" b="1" i="1" dirty="0" err="1" smtClean="0"/>
              <a:t>subsp</a:t>
            </a:r>
            <a:r>
              <a:rPr lang="fr-FR" sz="1600" b="1" i="1" dirty="0" smtClean="0"/>
              <a:t>. </a:t>
            </a:r>
            <a:r>
              <a:rPr lang="fr-FR" sz="1600" b="1" i="1" dirty="0" err="1" smtClean="0"/>
              <a:t>paracasei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smtClean="0"/>
              <a:t>Lc.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subsp</a:t>
            </a:r>
            <a:r>
              <a:rPr lang="fr-FR" sz="1600" b="1" i="1" dirty="0" smtClean="0"/>
              <a:t>. </a:t>
            </a:r>
            <a:r>
              <a:rPr lang="fr-FR" sz="1600" b="1" i="1" dirty="0" err="1" smtClean="0"/>
              <a:t>Lactis</a:t>
            </a:r>
            <a:endParaRPr lang="fr-FR" sz="1600" b="1" i="1" dirty="0" smtClean="0"/>
          </a:p>
          <a:p>
            <a:r>
              <a:rPr lang="fr-FR" sz="1600" b="1" i="1" dirty="0" err="1" smtClean="0"/>
              <a:t>Kluyveromyces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lactis</a:t>
            </a:r>
            <a:r>
              <a:rPr lang="fr-FR" sz="1600" b="1" i="1" dirty="0" smtClean="0"/>
              <a:t> </a:t>
            </a:r>
          </a:p>
          <a:p>
            <a:r>
              <a:rPr lang="fr-FR" sz="1600" b="1" i="1" dirty="0" err="1" smtClean="0"/>
              <a:t>Torulaspora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delbrueckii</a:t>
            </a:r>
            <a:endParaRPr lang="fr-FR" sz="1600" b="1" i="1" dirty="0" smtClean="0"/>
          </a:p>
          <a:p>
            <a:r>
              <a:rPr lang="fr-FR" sz="1600" b="1" i="1" dirty="0" err="1" smtClean="0"/>
              <a:t>Acetobacter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sp</a:t>
            </a:r>
            <a:r>
              <a:rPr lang="fr-FR" sz="1600" b="1" i="1" dirty="0" smtClean="0"/>
              <a:t>. </a:t>
            </a:r>
          </a:p>
          <a:p>
            <a:r>
              <a:rPr lang="fr-FR" sz="1600" b="1" i="1" dirty="0" smtClean="0"/>
              <a:t>Escherichia coli </a:t>
            </a:r>
            <a:r>
              <a:rPr lang="fr-FR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494" t="43945" r="15771" b="37500"/>
          <a:stretch>
            <a:fillRect/>
          </a:stretch>
        </p:blipFill>
        <p:spPr bwMode="auto">
          <a:xfrm>
            <a:off x="1357290" y="1785926"/>
            <a:ext cx="63579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436" t="10742" r="12109" b="50431"/>
          <a:stretch>
            <a:fillRect/>
          </a:stretch>
        </p:blipFill>
        <p:spPr bwMode="auto">
          <a:xfrm>
            <a:off x="857224" y="642918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1011</Words>
  <Application>Microsoft Office PowerPoint</Application>
  <PresentationFormat>Affichage à l'écran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</dc:title>
  <dc:creator>bleuxp</dc:creator>
  <cp:lastModifiedBy>hp</cp:lastModifiedBy>
  <cp:revision>419</cp:revision>
  <dcterms:created xsi:type="dcterms:W3CDTF">2011-07-02T13:19:35Z</dcterms:created>
  <dcterms:modified xsi:type="dcterms:W3CDTF">2016-11-18T09:41:32Z</dcterms:modified>
</cp:coreProperties>
</file>