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7" r:id="rId3"/>
    <p:sldId id="258" r:id="rId4"/>
    <p:sldId id="270" r:id="rId5"/>
    <p:sldId id="259" r:id="rId6"/>
    <p:sldId id="272" r:id="rId7"/>
    <p:sldId id="271" r:id="rId8"/>
    <p:sldId id="273" r:id="rId9"/>
    <p:sldId id="260" r:id="rId10"/>
    <p:sldId id="261" r:id="rId11"/>
    <p:sldId id="262" r:id="rId12"/>
    <p:sldId id="269" r:id="rId13"/>
    <p:sldId id="263" r:id="rId14"/>
    <p:sldId id="264" r:id="rId15"/>
    <p:sldId id="265" r:id="rId16"/>
    <p:sldId id="266" r:id="rId17"/>
    <p:sldId id="267" r:id="rId18"/>
    <p:sldId id="268"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3038DAE-87FC-4A0A-A6C0-BEA1E7F4B319}" type="datetimeFigureOut">
              <a:rPr lang="fr-FR" smtClean="0"/>
              <a:pPr/>
              <a:t>01/01/2021</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C2C7E0-5DE1-4791-A586-3A31813A4BBF}" type="slidenum">
              <a:rPr lang="fr-FR" smtClean="0"/>
              <a:pPr/>
              <a:t>‹N°›</a:t>
            </a:fld>
            <a:endParaRPr lang="fr-FR"/>
          </a:p>
        </p:txBody>
      </p:sp>
    </p:spTree>
    <p:extLst>
      <p:ext uri="{BB962C8B-B14F-4D97-AF65-F5344CB8AC3E}">
        <p14:creationId xmlns:p14="http://schemas.microsoft.com/office/powerpoint/2010/main" val="14013595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769D67-95F9-4413-AA1A-20CB269322DC}" type="datetimeFigureOut">
              <a:rPr lang="fr-FR" smtClean="0"/>
              <a:t>01/01/2021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0E1511-F0BA-42B1-8766-B56EB7DD9581}" type="slidenum">
              <a:rPr lang="fr-FR" smtClean="0"/>
              <a:t>‹N°›</a:t>
            </a:fld>
            <a:endParaRPr lang="fr-FR"/>
          </a:p>
        </p:txBody>
      </p:sp>
    </p:spTree>
    <p:extLst>
      <p:ext uri="{BB962C8B-B14F-4D97-AF65-F5344CB8AC3E}">
        <p14:creationId xmlns:p14="http://schemas.microsoft.com/office/powerpoint/2010/main" val="2839948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B0E1511-F0BA-42B1-8766-B56EB7DD9581}" type="slidenum">
              <a:rPr lang="fr-FR" smtClean="0"/>
              <a:t>1</a:t>
            </a:fld>
            <a:endParaRPr lang="fr-FR"/>
          </a:p>
        </p:txBody>
      </p:sp>
    </p:spTree>
    <p:extLst>
      <p:ext uri="{BB962C8B-B14F-4D97-AF65-F5344CB8AC3E}">
        <p14:creationId xmlns:p14="http://schemas.microsoft.com/office/powerpoint/2010/main" val="1844009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2737DBE-0A30-434F-9478-6B5FDABD384D}" type="datetime1">
              <a:rPr lang="fr-FR" smtClean="0"/>
              <a:t>01/01/2021</a:t>
            </a:fld>
            <a:endParaRPr lang="fr-FR"/>
          </a:p>
        </p:txBody>
      </p:sp>
      <p:sp>
        <p:nvSpPr>
          <p:cNvPr id="5" name="Espace réservé du pied de page 4"/>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2D6F60B-7857-45AC-AF38-5916E432D7B7}" type="datetime1">
              <a:rPr lang="fr-FR" smtClean="0"/>
              <a:t>01/01/2021</a:t>
            </a:fld>
            <a:endParaRPr lang="fr-FR"/>
          </a:p>
        </p:txBody>
      </p:sp>
      <p:sp>
        <p:nvSpPr>
          <p:cNvPr id="5" name="Espace réservé du pied de page 4"/>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55E27D-4634-42CC-9D66-4D3D9012C66F}" type="datetime1">
              <a:rPr lang="fr-FR" smtClean="0"/>
              <a:t>01/01/2021</a:t>
            </a:fld>
            <a:endParaRPr lang="fr-FR"/>
          </a:p>
        </p:txBody>
      </p:sp>
      <p:sp>
        <p:nvSpPr>
          <p:cNvPr id="5" name="Espace réservé du pied de page 4"/>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A4908F7-0A92-4C70-ACD3-0270D40590FB}" type="datetime1">
              <a:rPr lang="fr-FR" smtClean="0"/>
              <a:t>01/01/2021</a:t>
            </a:fld>
            <a:endParaRPr lang="fr-FR"/>
          </a:p>
        </p:txBody>
      </p:sp>
      <p:sp>
        <p:nvSpPr>
          <p:cNvPr id="5" name="Espace réservé du pied de page 4"/>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5BFD8B0-9979-42D2-8562-C66161B7E0B5}" type="datetime1">
              <a:rPr lang="fr-FR" smtClean="0"/>
              <a:t>01/01/2021</a:t>
            </a:fld>
            <a:endParaRPr lang="fr-FR"/>
          </a:p>
        </p:txBody>
      </p:sp>
      <p:sp>
        <p:nvSpPr>
          <p:cNvPr id="5" name="Espace réservé du pied de page 4"/>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7971DF4-350F-4173-BDD0-873C6E70A07E}" type="datetime1">
              <a:rPr lang="fr-FR" smtClean="0"/>
              <a:t>01/01/2021</a:t>
            </a:fld>
            <a:endParaRPr lang="fr-FR"/>
          </a:p>
        </p:txBody>
      </p:sp>
      <p:sp>
        <p:nvSpPr>
          <p:cNvPr id="6" name="Espace réservé du pied de page 5"/>
          <p:cNvSpPr>
            <a:spLocks noGrp="1"/>
          </p:cNvSpPr>
          <p:nvPr>
            <p:ph type="ftr" sz="quarter" idx="11"/>
          </p:nvPr>
        </p:nvSpPr>
        <p:spPr/>
        <p:txBody>
          <a:bodyPr/>
          <a:lstStyle/>
          <a:p>
            <a:r>
              <a:rPr lang="fr-FR" smtClean="0"/>
              <a:t>ENS: A. HAMANE</a:t>
            </a:r>
            <a:endParaRPr lang="fr-FR"/>
          </a:p>
        </p:txBody>
      </p:sp>
      <p:sp>
        <p:nvSpPr>
          <p:cNvPr id="7" name="Espace réservé du numéro de diapositive 6"/>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3040CE7-047B-42D8-8621-67FA976C9A01}" type="datetime1">
              <a:rPr lang="fr-FR" smtClean="0"/>
              <a:t>01/01/2021</a:t>
            </a:fld>
            <a:endParaRPr lang="fr-FR"/>
          </a:p>
        </p:txBody>
      </p:sp>
      <p:sp>
        <p:nvSpPr>
          <p:cNvPr id="8" name="Espace réservé du pied de page 7"/>
          <p:cNvSpPr>
            <a:spLocks noGrp="1"/>
          </p:cNvSpPr>
          <p:nvPr>
            <p:ph type="ftr" sz="quarter" idx="11"/>
          </p:nvPr>
        </p:nvSpPr>
        <p:spPr/>
        <p:txBody>
          <a:bodyPr/>
          <a:lstStyle/>
          <a:p>
            <a:r>
              <a:rPr lang="fr-FR" smtClean="0"/>
              <a:t>ENS: A. HAMANE</a:t>
            </a:r>
            <a:endParaRPr lang="fr-FR"/>
          </a:p>
        </p:txBody>
      </p:sp>
      <p:sp>
        <p:nvSpPr>
          <p:cNvPr id="9" name="Espace réservé du numéro de diapositive 8"/>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0938CD4-3E50-44E6-A0D8-1CCA03265790}" type="datetime1">
              <a:rPr lang="fr-FR" smtClean="0"/>
              <a:t>01/01/2021</a:t>
            </a:fld>
            <a:endParaRPr lang="fr-FR"/>
          </a:p>
        </p:txBody>
      </p:sp>
      <p:sp>
        <p:nvSpPr>
          <p:cNvPr id="4" name="Espace réservé du pied de page 3"/>
          <p:cNvSpPr>
            <a:spLocks noGrp="1"/>
          </p:cNvSpPr>
          <p:nvPr>
            <p:ph type="ftr" sz="quarter" idx="11"/>
          </p:nvPr>
        </p:nvSpPr>
        <p:spPr/>
        <p:txBody>
          <a:bodyPr/>
          <a:lstStyle/>
          <a:p>
            <a:r>
              <a:rPr lang="fr-FR" smtClean="0"/>
              <a:t>ENS: A. HAMANE</a:t>
            </a:r>
            <a:endParaRPr lang="fr-FR"/>
          </a:p>
        </p:txBody>
      </p:sp>
      <p:sp>
        <p:nvSpPr>
          <p:cNvPr id="5" name="Espace réservé du numéro de diapositive 4"/>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A3B13A0-6A95-47AD-BA42-C94076BADE7B}"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4" name="Espace réservé du numéro de diapositive 3"/>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8631E15-FC13-4C7B-ADDD-562523ED8430}" type="datetime1">
              <a:rPr lang="fr-FR" smtClean="0"/>
              <a:t>01/01/2021</a:t>
            </a:fld>
            <a:endParaRPr lang="fr-FR"/>
          </a:p>
        </p:txBody>
      </p:sp>
      <p:sp>
        <p:nvSpPr>
          <p:cNvPr id="6" name="Espace réservé du pied de page 5"/>
          <p:cNvSpPr>
            <a:spLocks noGrp="1"/>
          </p:cNvSpPr>
          <p:nvPr>
            <p:ph type="ftr" sz="quarter" idx="11"/>
          </p:nvPr>
        </p:nvSpPr>
        <p:spPr/>
        <p:txBody>
          <a:bodyPr/>
          <a:lstStyle/>
          <a:p>
            <a:r>
              <a:rPr lang="fr-FR" smtClean="0"/>
              <a:t>ENS: A. HAMANE</a:t>
            </a:r>
            <a:endParaRPr lang="fr-FR"/>
          </a:p>
        </p:txBody>
      </p:sp>
      <p:sp>
        <p:nvSpPr>
          <p:cNvPr id="7" name="Espace réservé du numéro de diapositive 6"/>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62267C7-3B1A-4614-B78A-E2673BA26DCF}" type="datetime1">
              <a:rPr lang="fr-FR" smtClean="0"/>
              <a:t>01/01/2021</a:t>
            </a:fld>
            <a:endParaRPr lang="fr-FR"/>
          </a:p>
        </p:txBody>
      </p:sp>
      <p:sp>
        <p:nvSpPr>
          <p:cNvPr id="6" name="Espace réservé du pied de page 5"/>
          <p:cNvSpPr>
            <a:spLocks noGrp="1"/>
          </p:cNvSpPr>
          <p:nvPr>
            <p:ph type="ftr" sz="quarter" idx="11"/>
          </p:nvPr>
        </p:nvSpPr>
        <p:spPr/>
        <p:txBody>
          <a:bodyPr/>
          <a:lstStyle/>
          <a:p>
            <a:r>
              <a:rPr lang="fr-FR" smtClean="0"/>
              <a:t>ENS: A. HAMANE</a:t>
            </a:r>
            <a:endParaRPr lang="fr-FR"/>
          </a:p>
        </p:txBody>
      </p:sp>
      <p:sp>
        <p:nvSpPr>
          <p:cNvPr id="7" name="Espace réservé du numéro de diapositive 6"/>
          <p:cNvSpPr>
            <a:spLocks noGrp="1"/>
          </p:cNvSpPr>
          <p:nvPr>
            <p:ph type="sldNum" sz="quarter" idx="12"/>
          </p:nvPr>
        </p:nvSpPr>
        <p:spPr/>
        <p:txBody>
          <a:bodyPr/>
          <a:lstStyle/>
          <a:p>
            <a:fld id="{474D9AD9-A02D-4517-AE92-8C385EB6DCF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06EBB8-1306-42E2-A0CE-FAE3BED98A30}" type="datetime1">
              <a:rPr lang="fr-FR" smtClean="0"/>
              <a:t>01/01/2021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ENS: A. HAMANE</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4D9AD9-A02D-4517-AE92-8C385EB6DCF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r.wikipedia.org/wiki/Septembre_1882" TargetMode="External"/><Relationship Id="rId2" Type="http://schemas.openxmlformats.org/officeDocument/2006/relationships/hyperlink" Target="https://fr.wikipedia.org/wiki/4_septembre" TargetMode="External"/><Relationship Id="rId1" Type="http://schemas.openxmlformats.org/officeDocument/2006/relationships/slideLayout" Target="../slideLayouts/slideLayout2.xml"/><Relationship Id="rId4" Type="http://schemas.openxmlformats.org/officeDocument/2006/relationships/hyperlink" Target="https://fr.wikipedia.org/wiki/1882"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00174"/>
            <a:ext cx="7772400" cy="1470025"/>
          </a:xfrm>
        </p:spPr>
        <p:txBody>
          <a:bodyPr/>
          <a:lstStyle/>
          <a:p>
            <a:r>
              <a:rPr lang="fr-FR"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Chapitre 01</a:t>
            </a:r>
            <a:endParaRPr lang="fr-F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Sous-titre 2"/>
          <p:cNvSpPr>
            <a:spLocks noGrp="1"/>
          </p:cNvSpPr>
          <p:nvPr>
            <p:ph type="subTitle" idx="1"/>
          </p:nvPr>
        </p:nvSpPr>
        <p:spPr>
          <a:xfrm>
            <a:off x="642910" y="3357562"/>
            <a:ext cx="8072494" cy="1928826"/>
          </a:xfrm>
        </p:spPr>
        <p:txBody>
          <a:bodyPr/>
          <a:lstStyle/>
          <a:p>
            <a:pPr marL="514350" indent="-514350" algn="l">
              <a:buFont typeface="+mj-lt"/>
              <a:buAutoNum type="arabicPeriod"/>
            </a:pPr>
            <a:r>
              <a:rPr lang="fr-FR" dirty="0" smtClean="0">
                <a:solidFill>
                  <a:schemeClr val="tx1"/>
                </a:solidFill>
              </a:rPr>
              <a:t>Historique de la production d’électricité</a:t>
            </a:r>
          </a:p>
          <a:p>
            <a:pPr marL="514350" indent="-514350" algn="l">
              <a:buFont typeface="+mj-lt"/>
              <a:buAutoNum type="arabicPeriod"/>
            </a:pPr>
            <a:r>
              <a:rPr lang="fr-FR" dirty="0" smtClean="0">
                <a:solidFill>
                  <a:schemeClr val="tx1"/>
                </a:solidFill>
              </a:rPr>
              <a:t>Historique de l’évolution de la production de l’énergie électrique en Algérie </a:t>
            </a:r>
          </a:p>
        </p:txBody>
      </p:sp>
      <p:sp>
        <p:nvSpPr>
          <p:cNvPr id="4" name="Espace réservé de la date 3"/>
          <p:cNvSpPr>
            <a:spLocks noGrp="1"/>
          </p:cNvSpPr>
          <p:nvPr>
            <p:ph type="dt" sz="half" idx="10"/>
          </p:nvPr>
        </p:nvSpPr>
        <p:spPr/>
        <p:txBody>
          <a:bodyPr/>
          <a:lstStyle/>
          <a:p>
            <a:fld id="{54A7420B-6751-470B-A501-16D78270B7D8}" type="datetime1">
              <a:rPr lang="fr-FR" smtClean="0"/>
              <a:t>01/01/2021</a:t>
            </a:fld>
            <a:endParaRPr lang="fr-FR"/>
          </a:p>
        </p:txBody>
      </p:sp>
      <p:sp>
        <p:nvSpPr>
          <p:cNvPr id="5" name="Espace réservé du pied de page 4"/>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la production d’électricité </a:t>
            </a:r>
            <a:endParaRPr lang="fr-FR" sz="3600" dirty="0"/>
          </a:p>
        </p:txBody>
      </p:sp>
      <p:sp>
        <p:nvSpPr>
          <p:cNvPr id="5" name="Espace réservé du contenu 2"/>
          <p:cNvSpPr>
            <a:spLocks noGrp="1"/>
          </p:cNvSpPr>
          <p:nvPr>
            <p:ph idx="1"/>
          </p:nvPr>
        </p:nvSpPr>
        <p:spPr>
          <a:xfrm>
            <a:off x="428596" y="928670"/>
            <a:ext cx="8229600" cy="5572164"/>
          </a:xfrm>
        </p:spPr>
        <p:txBody>
          <a:bodyPr>
            <a:normAutofit/>
          </a:bodyPr>
          <a:lstStyle/>
          <a:p>
            <a:pPr algn="just">
              <a:buNone/>
            </a:pPr>
            <a:r>
              <a:rPr lang="fr-FR" sz="1800" dirty="0" smtClean="0"/>
              <a:t>	La première centrale électrique des États-Unis, la </a:t>
            </a:r>
            <a:r>
              <a:rPr lang="fr-FR" sz="1800" i="1" dirty="0" smtClean="0"/>
              <a:t>Pearl Street Station</a:t>
            </a:r>
            <a:r>
              <a:rPr lang="fr-FR" sz="1800" dirty="0" smtClean="0"/>
              <a:t>, a été mise en service le </a:t>
            </a:r>
            <a:r>
              <a:rPr lang="fr-FR" sz="1800" dirty="0" smtClean="0">
                <a:hlinkClick r:id="rId2" tooltip="4 septembre"/>
              </a:rPr>
              <a:t>4</a:t>
            </a:r>
            <a:r>
              <a:rPr lang="fr-FR" sz="1800" dirty="0" smtClean="0"/>
              <a:t> </a:t>
            </a:r>
            <a:r>
              <a:rPr lang="fr-FR" sz="1800" dirty="0" smtClean="0">
                <a:hlinkClick r:id="rId3" tooltip="Septembre 1882"/>
              </a:rPr>
              <a:t>septembre</a:t>
            </a:r>
            <a:r>
              <a:rPr lang="fr-FR" sz="1800" dirty="0" smtClean="0"/>
              <a:t> </a:t>
            </a:r>
            <a:r>
              <a:rPr lang="fr-FR" sz="1800" dirty="0" smtClean="0">
                <a:hlinkClick r:id="rId4" tooltip="1882"/>
              </a:rPr>
              <a:t>1882</a:t>
            </a:r>
            <a:r>
              <a:rPr lang="fr-FR" sz="1800" dirty="0" smtClean="0"/>
              <a:t> par </a:t>
            </a:r>
            <a:r>
              <a:rPr lang="fr-FR" sz="1800" b="1" dirty="0" smtClean="0"/>
              <a:t>Thomas Edison </a:t>
            </a:r>
            <a:r>
              <a:rPr lang="fr-FR" sz="1800" dirty="0" smtClean="0"/>
              <a:t>dans le bas-Manhattan, ce qui a permis de faire fonctionner l'éclairage électrique des bureaux du New York Times et d'autres bâtiments aux alentours de Wall Street. La centrale ne délivrant que du courant continu ne pouvait alimenter efficacement qu'un petit secteur géographique (~800m</a:t>
            </a:r>
            <a:r>
              <a:rPr lang="fr-FR" sz="1800" baseline="30000" dirty="0" smtClean="0"/>
              <a:t>2</a:t>
            </a:r>
            <a:r>
              <a:rPr lang="fr-FR" sz="1800" dirty="0" smtClean="0"/>
              <a:t>). Le premier générateur, baptisé « Jumbo », était bien moins efficient que ceux d'aujourd'hui : il avait un rendement de 3 à 4 % de l'énergie du charbon utilisé. Quelques années plus tard, Edison a cependant vu l'intérêt de la </a:t>
            </a:r>
            <a:r>
              <a:rPr lang="fr-FR" sz="1800" dirty="0" smtClean="0">
                <a:solidFill>
                  <a:srgbClr val="0070C0"/>
                </a:solidFill>
              </a:rPr>
              <a:t>cogénération</a:t>
            </a:r>
            <a:r>
              <a:rPr lang="fr-FR" sz="1800" dirty="0" smtClean="0"/>
              <a:t> en utilisant l’excédent de chaleur produit par le générateur électrique pour chauffer les bâtiments.</a:t>
            </a:r>
          </a:p>
          <a:p>
            <a:pPr algn="just">
              <a:buNone/>
            </a:pPr>
            <a:r>
              <a:rPr lang="fr-FR" sz="1800" dirty="0" smtClean="0"/>
              <a:t>	Six années après la première centrale d'Edison, les travaux sur le courant alternatif de </a:t>
            </a:r>
            <a:r>
              <a:rPr lang="fr-FR" sz="1800" b="1" dirty="0" smtClean="0"/>
              <a:t>Nikola Tesla</a:t>
            </a:r>
            <a:r>
              <a:rPr lang="fr-FR" sz="1800" dirty="0" smtClean="0"/>
              <a:t> permettent de transporter le courant électrique à bien plus grande distance que le courant continu grâce à l'alternateur et au transformateur et aux lignes hautes tension, et donc de limiter le nombre de centrales nécessaires mais aussi de réduire les pertes en ligne ohmiques tout en utilisant moins de cuivre qu'avec une ligne basse tension. </a:t>
            </a:r>
          </a:p>
          <a:p>
            <a:pPr algn="just">
              <a:buNone/>
            </a:pPr>
            <a:r>
              <a:rPr lang="fr-FR" sz="1800" dirty="0" smtClean="0"/>
              <a:t>	En 1884, </a:t>
            </a:r>
            <a:r>
              <a:rPr lang="fr-FR" sz="1800" b="1" dirty="0" smtClean="0"/>
              <a:t>Lucien </a:t>
            </a:r>
            <a:r>
              <a:rPr lang="fr-FR" sz="1800" b="1" dirty="0" err="1" smtClean="0"/>
              <a:t>Gaulard</a:t>
            </a:r>
            <a:r>
              <a:rPr lang="fr-FR" sz="1800" dirty="0" smtClean="0"/>
              <a:t> (1850-1888) invente le transformateur qui permet d'élever la tension délivrée par un alternateur et facilite ainsi le transport de l'énergie électrique par des lignes à haute tension.</a:t>
            </a:r>
            <a:endParaRPr lang="fr-FR" sz="1800" dirty="0"/>
          </a:p>
        </p:txBody>
      </p:sp>
      <p:sp>
        <p:nvSpPr>
          <p:cNvPr id="2" name="Espace réservé de la date 1"/>
          <p:cNvSpPr>
            <a:spLocks noGrp="1"/>
          </p:cNvSpPr>
          <p:nvPr>
            <p:ph type="dt" sz="half" idx="10"/>
          </p:nvPr>
        </p:nvSpPr>
        <p:spPr/>
        <p:txBody>
          <a:bodyPr/>
          <a:lstStyle/>
          <a:p>
            <a:fld id="{4798759A-A228-45D2-B1CB-26729F6E2462}"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la production d’électricité </a:t>
            </a:r>
            <a:endParaRPr lang="fr-FR" sz="3600" dirty="0"/>
          </a:p>
        </p:txBody>
      </p:sp>
      <p:sp>
        <p:nvSpPr>
          <p:cNvPr id="5" name="Espace réservé du contenu 2"/>
          <p:cNvSpPr>
            <a:spLocks noGrp="1"/>
          </p:cNvSpPr>
          <p:nvPr>
            <p:ph idx="1"/>
          </p:nvPr>
        </p:nvSpPr>
        <p:spPr>
          <a:xfrm>
            <a:off x="428596" y="928670"/>
            <a:ext cx="8229600" cy="5572164"/>
          </a:xfrm>
        </p:spPr>
        <p:txBody>
          <a:bodyPr>
            <a:normAutofit lnSpcReduction="10000"/>
          </a:bodyPr>
          <a:lstStyle/>
          <a:p>
            <a:pPr algn="just">
              <a:buNone/>
            </a:pPr>
            <a:r>
              <a:rPr lang="fr-FR" sz="1800" dirty="0" smtClean="0"/>
              <a:t>	Le premier fer à repasser électrique date de 1888, la </a:t>
            </a:r>
            <a:r>
              <a:rPr lang="fr-FR" sz="1800" u="sng" dirty="0" smtClean="0"/>
              <a:t>p</a:t>
            </a:r>
            <a:r>
              <a:rPr lang="fr-FR" sz="1800" dirty="0" smtClean="0"/>
              <a:t>remière cuisinière électrique de 1893 et le premier </a:t>
            </a:r>
            <a:r>
              <a:rPr lang="fr-FR" sz="1800" u="sng" dirty="0" smtClean="0"/>
              <a:t>a</a:t>
            </a:r>
            <a:r>
              <a:rPr lang="fr-FR" sz="1800" dirty="0" smtClean="0"/>
              <a:t>spirateur électrique de 1906.</a:t>
            </a:r>
          </a:p>
          <a:p>
            <a:pPr algn="just">
              <a:buNone/>
            </a:pPr>
            <a:r>
              <a:rPr lang="fr-FR" sz="1800" dirty="0" smtClean="0"/>
              <a:t>	Il faudra attendre 1920 pour que les machines à laver soient équipées d'un moteur électrique.</a:t>
            </a:r>
          </a:p>
          <a:p>
            <a:pPr algn="just">
              <a:buNone/>
            </a:pPr>
            <a:endParaRPr lang="fr-FR" sz="1800" dirty="0" smtClean="0"/>
          </a:p>
          <a:p>
            <a:pPr algn="just">
              <a:buNone/>
            </a:pPr>
            <a:r>
              <a:rPr lang="fr-FR" sz="1800" b="1" dirty="0" smtClean="0"/>
              <a:t>5.    Développement des réseaux avec la production d'électricité éloignée</a:t>
            </a:r>
          </a:p>
          <a:p>
            <a:pPr lvl="0" algn="just"/>
            <a:r>
              <a:rPr lang="fr-FR" sz="1800" dirty="0" smtClean="0"/>
              <a:t>1911: Première ligne 110 kV, de </a:t>
            </a:r>
            <a:r>
              <a:rPr lang="fr-FR" sz="1800" dirty="0" err="1" smtClean="0"/>
              <a:t>Lauchhammer</a:t>
            </a:r>
            <a:r>
              <a:rPr lang="fr-FR" sz="1800" dirty="0" smtClean="0"/>
              <a:t> à Riesa en Allemagne.</a:t>
            </a:r>
          </a:p>
          <a:p>
            <a:pPr lvl="0" algn="just"/>
            <a:r>
              <a:rPr lang="fr-FR" sz="1800" dirty="0" smtClean="0"/>
              <a:t>1923: Une ligne aérienne à 220 kV est mise en service pour la première fois aux États-Unis.</a:t>
            </a:r>
          </a:p>
          <a:p>
            <a:pPr lvl="0" algn="just"/>
            <a:r>
              <a:rPr lang="fr-FR" sz="1800" dirty="0" smtClean="0"/>
              <a:t>1924: Début de la construction d'une ligne aérienne nord-sud à 110 kV reliant les centrales à charbon en Allemagne situées près du Rhin aux centrales hydrauliques alpines. Le premier tronçon de </a:t>
            </a:r>
            <a:r>
              <a:rPr lang="fr-FR" sz="1800" dirty="0" err="1" smtClean="0"/>
              <a:t>Neuenahr</a:t>
            </a:r>
            <a:r>
              <a:rPr lang="fr-FR" sz="1800" dirty="0" smtClean="0"/>
              <a:t> à </a:t>
            </a:r>
            <a:r>
              <a:rPr lang="fr-FR" sz="1800" dirty="0" err="1" smtClean="0"/>
              <a:t>Rheinau</a:t>
            </a:r>
            <a:r>
              <a:rPr lang="fr-FR" sz="1800" dirty="0" smtClean="0"/>
              <a:t> est prévu pour être alimenté en 380 kV ce qui permet une augmentation ultérieure de la puissance disponible (mise en service partielle en 1929 avec 110 kV et en 1930 avec 220 kV).</a:t>
            </a:r>
          </a:p>
          <a:p>
            <a:pPr lvl="0" algn="just"/>
            <a:r>
              <a:rPr lang="fr-FR" sz="1800" dirty="0" smtClean="0"/>
              <a:t>1932: Première ligne 287 kV, aux États-Unis de Boulder Dam à Los Angeles.</a:t>
            </a:r>
          </a:p>
          <a:p>
            <a:pPr lvl="0" algn="just"/>
            <a:r>
              <a:rPr lang="fr-FR" sz="1800" dirty="0" smtClean="0"/>
              <a:t>1937: Le premier turbo-alternateur refroidi à l'hydrogène est mis en service aux États-Unis (puissance de 100 MW).</a:t>
            </a:r>
          </a:p>
          <a:p>
            <a:pPr algn="just"/>
            <a:r>
              <a:rPr lang="fr-FR" sz="1800" dirty="0" smtClean="0"/>
              <a:t>1946: Nationalisation en France de l'électricité et du gaz. Naissance d'EDF et GDF.</a:t>
            </a:r>
          </a:p>
          <a:p>
            <a:pPr algn="just">
              <a:buNone/>
            </a:pPr>
            <a:r>
              <a:rPr lang="fr-FR" sz="1800" dirty="0" smtClean="0"/>
              <a:t>	</a:t>
            </a:r>
          </a:p>
          <a:p>
            <a:pPr algn="just">
              <a:buNone/>
            </a:pPr>
            <a:endParaRPr lang="fr-FR" sz="1800" dirty="0"/>
          </a:p>
        </p:txBody>
      </p:sp>
      <p:sp>
        <p:nvSpPr>
          <p:cNvPr id="2" name="Espace réservé de la date 1"/>
          <p:cNvSpPr>
            <a:spLocks noGrp="1"/>
          </p:cNvSpPr>
          <p:nvPr>
            <p:ph type="dt" sz="half" idx="10"/>
          </p:nvPr>
        </p:nvSpPr>
        <p:spPr/>
        <p:txBody>
          <a:bodyPr/>
          <a:lstStyle/>
          <a:p>
            <a:fld id="{2CA3243A-2DCC-4FB3-8FB4-ABF16133B335}"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la production d’électricité </a:t>
            </a:r>
            <a:endParaRPr lang="fr-FR" sz="3600" dirty="0"/>
          </a:p>
        </p:txBody>
      </p:sp>
      <p:sp>
        <p:nvSpPr>
          <p:cNvPr id="5" name="Espace réservé du contenu 2"/>
          <p:cNvSpPr>
            <a:spLocks noGrp="1"/>
          </p:cNvSpPr>
          <p:nvPr>
            <p:ph idx="1"/>
          </p:nvPr>
        </p:nvSpPr>
        <p:spPr>
          <a:xfrm>
            <a:off x="428596" y="928670"/>
            <a:ext cx="8229600" cy="5572164"/>
          </a:xfrm>
        </p:spPr>
        <p:txBody>
          <a:bodyPr>
            <a:normAutofit fontScale="92500" lnSpcReduction="10000"/>
          </a:bodyPr>
          <a:lstStyle/>
          <a:p>
            <a:pPr lvl="0" algn="just"/>
            <a:r>
              <a:rPr lang="fr-FR" sz="1800" dirty="0" smtClean="0"/>
              <a:t>1952: Première ligne 380 kV, en Suède de </a:t>
            </a:r>
            <a:r>
              <a:rPr lang="fr-FR" sz="1800" dirty="0" err="1" smtClean="0"/>
              <a:t>Harsprånget</a:t>
            </a:r>
            <a:r>
              <a:rPr lang="fr-FR" sz="1800" dirty="0" smtClean="0"/>
              <a:t> à </a:t>
            </a:r>
            <a:r>
              <a:rPr lang="fr-FR" sz="1800" dirty="0" err="1" smtClean="0"/>
              <a:t>Hallsberg</a:t>
            </a:r>
            <a:r>
              <a:rPr lang="fr-FR" sz="1800" dirty="0" smtClean="0"/>
              <a:t>.</a:t>
            </a:r>
          </a:p>
          <a:p>
            <a:pPr lvl="0" algn="just"/>
            <a:r>
              <a:rPr lang="fr-FR" sz="1800" dirty="0" smtClean="0"/>
              <a:t>1960: Première ligne 525 kV en URSS, de Moscou à Volgograd.</a:t>
            </a:r>
          </a:p>
          <a:p>
            <a:pPr lvl="0" algn="just"/>
            <a:r>
              <a:rPr lang="fr-FR" sz="1800" dirty="0" smtClean="0"/>
              <a:t>1965: Première ligne 735 kV, au Québec, de Montréal à Manicouagan.</a:t>
            </a:r>
          </a:p>
          <a:p>
            <a:pPr lvl="0" algn="just"/>
            <a:r>
              <a:rPr lang="fr-FR" sz="1800" dirty="0" smtClean="0"/>
              <a:t>1967: Raccordement au réseau de la première centrale marémotrice du monde (240 MW) située sur l'estuaire de la Rance France.</a:t>
            </a:r>
          </a:p>
          <a:p>
            <a:pPr lvl="0" algn="just"/>
            <a:r>
              <a:rPr lang="fr-FR" sz="1800" dirty="0" smtClean="0"/>
              <a:t>1967: Les réseaux à très haute tension (380 kV) de la France, de la République fédérale d'Allemagne et de la Suisse sont interconnectés pour la première fois à </a:t>
            </a:r>
            <a:r>
              <a:rPr lang="fr-FR" sz="1800" dirty="0" err="1" smtClean="0"/>
              <a:t>Laufenburg</a:t>
            </a:r>
            <a:r>
              <a:rPr lang="fr-FR" sz="1800" dirty="0" smtClean="0"/>
              <a:t>.</a:t>
            </a:r>
          </a:p>
          <a:p>
            <a:pPr lvl="0" algn="just"/>
            <a:r>
              <a:rPr lang="fr-FR" sz="1800" dirty="0" smtClean="0"/>
              <a:t>1983: Mise en service de la première grande installation éolienne à </a:t>
            </a:r>
            <a:r>
              <a:rPr lang="fr-FR" sz="1800" dirty="0" err="1" smtClean="0"/>
              <a:t>Growian</a:t>
            </a:r>
            <a:r>
              <a:rPr lang="fr-FR" sz="1800" dirty="0" smtClean="0"/>
              <a:t> près de </a:t>
            </a:r>
            <a:r>
              <a:rPr lang="fr-FR" sz="1800" dirty="0" err="1" smtClean="0"/>
              <a:t>Brunsbüttel</a:t>
            </a:r>
            <a:r>
              <a:rPr lang="fr-FR" sz="1800" dirty="0" smtClean="0"/>
              <a:t> Allemagne (rotor de 100 m de diamètre ; arrêt en 1986 à la suite de problèmes de matériau).</a:t>
            </a:r>
          </a:p>
          <a:p>
            <a:pPr lvl="0" algn="just"/>
            <a:r>
              <a:rPr lang="fr-FR" sz="1800" dirty="0" smtClean="0"/>
              <a:t>1989: Une ligne très haute tension de 1 150 kV relie l’Oural et la Silésie (Russie-Allemagne).</a:t>
            </a:r>
          </a:p>
          <a:p>
            <a:pPr algn="just">
              <a:buAutoNum type="arabicPeriod" startAt="6"/>
            </a:pPr>
            <a:r>
              <a:rPr lang="fr-FR" sz="1800" b="1" dirty="0" smtClean="0"/>
              <a:t>L'électronucléaire, une production thermique nouvelle au 20</a:t>
            </a:r>
            <a:r>
              <a:rPr lang="fr-FR" sz="1800" b="1" baseline="30000" dirty="0" smtClean="0"/>
              <a:t>e</a:t>
            </a:r>
            <a:r>
              <a:rPr lang="fr-FR" sz="1800" b="1" dirty="0" smtClean="0"/>
              <a:t> S</a:t>
            </a:r>
            <a:r>
              <a:rPr lang="fr-FR" sz="1800" dirty="0" smtClean="0"/>
              <a:t>: </a:t>
            </a:r>
          </a:p>
          <a:p>
            <a:pPr lvl="0" algn="just"/>
            <a:r>
              <a:rPr lang="fr-FR" sz="1800" dirty="0" smtClean="0"/>
              <a:t>1951: Le 20 décembre est mise en service la première centrale nucléaire du monde. Il s'agit de l'</a:t>
            </a:r>
            <a:r>
              <a:rPr lang="fr-FR" sz="1800" dirty="0" err="1" smtClean="0"/>
              <a:t>Experimental</a:t>
            </a:r>
            <a:r>
              <a:rPr lang="fr-FR" sz="1800" dirty="0" smtClean="0"/>
              <a:t> Breeder </a:t>
            </a:r>
            <a:r>
              <a:rPr lang="fr-FR" sz="1800" dirty="0" err="1" smtClean="0"/>
              <a:t>Reactor</a:t>
            </a:r>
            <a:r>
              <a:rPr lang="fr-FR" sz="1800" dirty="0" smtClean="0"/>
              <a:t> I (EBR-I), construit au laboratoire national de l'Idaho aux États-Unis. Sa puissance est de quelques centaines de watts.</a:t>
            </a:r>
          </a:p>
          <a:p>
            <a:pPr lvl="0" algn="just"/>
            <a:r>
              <a:rPr lang="fr-FR" sz="1800" dirty="0" smtClean="0"/>
              <a:t>1955: En Angleterre, mise en exploitation commerciale de la première centrale nucléaire d'Europe (9 MW) à Calder Hall.</a:t>
            </a:r>
          </a:p>
          <a:p>
            <a:pPr lvl="0" algn="just"/>
            <a:r>
              <a:rPr lang="fr-FR" sz="1800" dirty="0" smtClean="0"/>
              <a:t>1974: En France deux tranches PWR (900 MW) par an sont construites à la suite du choc pétrolier de 1974. Elles succèdent à l'UNGG des années 1950-60 et précèdent l'EPR de 1990-2000.</a:t>
            </a:r>
          </a:p>
          <a:p>
            <a:pPr algn="just">
              <a:buNone/>
            </a:pPr>
            <a:endParaRPr lang="fr-FR" sz="1800" dirty="0"/>
          </a:p>
        </p:txBody>
      </p:sp>
      <p:sp>
        <p:nvSpPr>
          <p:cNvPr id="2" name="Espace réservé de la date 1"/>
          <p:cNvSpPr>
            <a:spLocks noGrp="1"/>
          </p:cNvSpPr>
          <p:nvPr>
            <p:ph type="dt" sz="half" idx="10"/>
          </p:nvPr>
        </p:nvSpPr>
        <p:spPr/>
        <p:txBody>
          <a:bodyPr/>
          <a:lstStyle/>
          <a:p>
            <a:fld id="{8C7880A4-AB25-40A1-A039-0B58259C517D}"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12</a:t>
            </a:fld>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a:bodyPr>
          <a:lstStyle/>
          <a:p>
            <a:r>
              <a:rPr lang="fr-FR" sz="3200" dirty="0" smtClean="0"/>
              <a:t>Historique de l’énergie électrique en Algérie </a:t>
            </a:r>
            <a:endParaRPr lang="fr-FR" sz="3600" dirty="0"/>
          </a:p>
        </p:txBody>
      </p:sp>
      <p:sp>
        <p:nvSpPr>
          <p:cNvPr id="5" name="Espace réservé du contenu 2"/>
          <p:cNvSpPr>
            <a:spLocks noGrp="1"/>
          </p:cNvSpPr>
          <p:nvPr>
            <p:ph idx="1"/>
          </p:nvPr>
        </p:nvSpPr>
        <p:spPr>
          <a:xfrm>
            <a:off x="428596" y="1357298"/>
            <a:ext cx="8229600" cy="4857784"/>
          </a:xfrm>
        </p:spPr>
        <p:txBody>
          <a:bodyPr>
            <a:normAutofit/>
          </a:bodyPr>
          <a:lstStyle/>
          <a:p>
            <a:pPr lvl="0">
              <a:buFont typeface="+mj-lt"/>
              <a:buAutoNum type="arabicParenR"/>
            </a:pPr>
            <a:r>
              <a:rPr lang="fr-FR" sz="1800" b="1" dirty="0" smtClean="0"/>
              <a:t>Les débuts de l'électricité en Algérie</a:t>
            </a:r>
            <a:endParaRPr lang="fr-FR" sz="1800" dirty="0" smtClean="0"/>
          </a:p>
          <a:p>
            <a:pPr algn="just">
              <a:buNone/>
            </a:pPr>
            <a:r>
              <a:rPr lang="fr-FR" sz="1800" dirty="0" smtClean="0"/>
              <a:t>	Au début du 20</a:t>
            </a:r>
            <a:r>
              <a:rPr lang="fr-FR" sz="1800" baseline="30000" dirty="0" smtClean="0"/>
              <a:t>ième</a:t>
            </a:r>
            <a:r>
              <a:rPr lang="fr-FR" sz="1800" dirty="0" smtClean="0"/>
              <a:t> siècle, 16 sociétés se partageaient les concessions électriques en Algérie, le groupe Lebon (Compagnie Centrale d'éclairage par le Gaz) et la Société algérienne d'éclairage et de force (SAEF) au centre et à l'ouest, la Compagnie Du Bourbonnais à l'est ainsi que les usines Lévy à Constantine.</a:t>
            </a:r>
          </a:p>
          <a:p>
            <a:pPr algn="just">
              <a:buNone/>
            </a:pPr>
            <a:r>
              <a:rPr lang="fr-FR" sz="1800" dirty="0" smtClean="0"/>
              <a:t>	Par décret du </a:t>
            </a:r>
            <a:r>
              <a:rPr lang="fr-FR" sz="1800" b="1" dirty="0" smtClean="0"/>
              <a:t>16 août 1947</a:t>
            </a:r>
            <a:r>
              <a:rPr lang="fr-FR" sz="1800" dirty="0" smtClean="0"/>
              <a:t>, ces 16 compagnies concessionnaires sont transférées à EGA. Elles détenaient alors 90% des propriétés industrielles électriques et gazières du pays.</a:t>
            </a:r>
          </a:p>
          <a:p>
            <a:pPr>
              <a:buNone/>
            </a:pPr>
            <a:endParaRPr lang="fr-FR" sz="1800" dirty="0" smtClean="0"/>
          </a:p>
          <a:p>
            <a:pPr lvl="0">
              <a:buNone/>
            </a:pPr>
            <a:r>
              <a:rPr lang="fr-FR" sz="1800" b="1" dirty="0" smtClean="0"/>
              <a:t>2)   1962 -1969 Soutenir le développement économique et social de l'Algérie</a:t>
            </a:r>
            <a:endParaRPr lang="fr-FR" sz="1800" dirty="0" smtClean="0"/>
          </a:p>
          <a:p>
            <a:pPr algn="just">
              <a:buNone/>
            </a:pPr>
            <a:r>
              <a:rPr lang="fr-FR" sz="1800" dirty="0" smtClean="0"/>
              <a:t>	La prodigieuse trajectoire de cette grande entreprise nationale reflète celle de la nation algérienne qui, depuis son accession à l'indépendance en 1962, a su mobiliser ses efforts pour réorganiser son économie et répondre aux nombreux besoins sociaux d'une population à forte croissance. </a:t>
            </a:r>
          </a:p>
          <a:p>
            <a:pPr>
              <a:buNone/>
            </a:pPr>
            <a:endParaRPr lang="fr-FR" sz="1800" dirty="0"/>
          </a:p>
        </p:txBody>
      </p:sp>
      <p:sp>
        <p:nvSpPr>
          <p:cNvPr id="2" name="Espace réservé de la date 1"/>
          <p:cNvSpPr>
            <a:spLocks noGrp="1"/>
          </p:cNvSpPr>
          <p:nvPr>
            <p:ph type="dt" sz="half" idx="10"/>
          </p:nvPr>
        </p:nvSpPr>
        <p:spPr/>
        <p:txBody>
          <a:bodyPr/>
          <a:lstStyle/>
          <a:p>
            <a:fld id="{4B4A5EAD-A608-48F0-9FBB-7ABEFBCCE9C0}"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13</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 calcmode="lin" valueType="num">
                                      <p:cBhvr additive="base">
                                        <p:cTn id="1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 calcmode="lin" valueType="num">
                                      <p:cBhvr additive="base">
                                        <p:cTn id="2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l’énergie électrique en Algérie </a:t>
            </a:r>
            <a:endParaRPr lang="fr-FR" sz="3600" dirty="0"/>
          </a:p>
        </p:txBody>
      </p:sp>
      <p:sp>
        <p:nvSpPr>
          <p:cNvPr id="5" name="Espace réservé du contenu 2"/>
          <p:cNvSpPr>
            <a:spLocks noGrp="1"/>
          </p:cNvSpPr>
          <p:nvPr>
            <p:ph idx="1"/>
          </p:nvPr>
        </p:nvSpPr>
        <p:spPr>
          <a:xfrm>
            <a:off x="428596" y="1214422"/>
            <a:ext cx="8229600" cy="5286412"/>
          </a:xfrm>
        </p:spPr>
        <p:txBody>
          <a:bodyPr>
            <a:normAutofit/>
          </a:bodyPr>
          <a:lstStyle/>
          <a:p>
            <a:pPr lvl="0">
              <a:buNone/>
            </a:pPr>
            <a:r>
              <a:rPr lang="fr-FR" sz="1800" b="1" dirty="0" smtClean="0"/>
              <a:t>3)   1969 Création de Sonelgaz</a:t>
            </a:r>
            <a:endParaRPr lang="fr-FR" sz="1800" dirty="0" smtClean="0"/>
          </a:p>
          <a:p>
            <a:pPr algn="just">
              <a:buNone/>
            </a:pPr>
            <a:r>
              <a:rPr lang="fr-FR" sz="1800" dirty="0" smtClean="0"/>
              <a:t>	Par  ordonnance  n°6959  du  26  juillet  1969  parue  dans  le  journal  officiel  du  1er  Août  1969,  la  Société Nationale de l'Électricité et du Gaz (SONELGAZ) est créée en substitution à EGA (1947-1969) dissout par ce même décret.  L'ordonnance  lui assigne pour mission générale de  s'intégrer de  façon harmonieuse dans  la politique énergétique  intérieure du pays. Le monopole de  la production, du  transport, de  la distribution, de l'importation  et  de  l'exportation  de  l'énergie  électrique  attribué  à  SONELGAZ  a  été  renforcé.  De même, SONELGAZ s'est vue attribuer le monopole de la commercialisation du gaz naturel à l'intérieur du pays, et ce pour  tous  les  types  de  clients  (industries,  centrales  de  production  de  l'énergie  électrique,  clients domestiques). Pour ce faire, elle réalise et gère des canalisations de transport et un réseau de distribution.</a:t>
            </a:r>
          </a:p>
          <a:p>
            <a:pPr>
              <a:buNone/>
            </a:pPr>
            <a:endParaRPr lang="fr-FR" sz="1800" dirty="0" smtClean="0"/>
          </a:p>
          <a:p>
            <a:pPr lvl="0">
              <a:buNone/>
            </a:pPr>
            <a:r>
              <a:rPr lang="fr-FR" sz="1800" b="1" dirty="0" smtClean="0"/>
              <a:t>4)   1977 Plan National d'Electrification</a:t>
            </a:r>
            <a:endParaRPr lang="fr-FR" sz="1800" dirty="0" smtClean="0"/>
          </a:p>
          <a:p>
            <a:pPr>
              <a:buNone/>
            </a:pPr>
            <a:r>
              <a:rPr lang="fr-FR" sz="1800" dirty="0" smtClean="0"/>
              <a:t>	A partir de 1977, son action s'est concentrée sur le programme d'électrification totale du pays. Ainsi, elle a largement contribué à la modernisation de l'économie et à l'amélioration des conditions de vie des citoyens en Algérie.</a:t>
            </a:r>
          </a:p>
          <a:p>
            <a:pPr algn="just">
              <a:buNone/>
            </a:pPr>
            <a:endParaRPr lang="fr-FR" sz="1800" dirty="0" smtClean="0"/>
          </a:p>
          <a:p>
            <a:pPr algn="just">
              <a:buNone/>
            </a:pPr>
            <a:endParaRPr lang="fr-FR" sz="1800" dirty="0"/>
          </a:p>
        </p:txBody>
      </p:sp>
      <p:sp>
        <p:nvSpPr>
          <p:cNvPr id="2" name="Espace réservé de la date 1"/>
          <p:cNvSpPr>
            <a:spLocks noGrp="1"/>
          </p:cNvSpPr>
          <p:nvPr>
            <p:ph type="dt" sz="half" idx="10"/>
          </p:nvPr>
        </p:nvSpPr>
        <p:spPr/>
        <p:txBody>
          <a:bodyPr/>
          <a:lstStyle/>
          <a:p>
            <a:fld id="{DA199126-5BF9-4428-BAB2-93DCE60729B0}"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l’énergie électrique en Algérie </a:t>
            </a:r>
            <a:endParaRPr lang="fr-FR" sz="3600" dirty="0"/>
          </a:p>
        </p:txBody>
      </p:sp>
      <p:sp>
        <p:nvSpPr>
          <p:cNvPr id="5" name="Espace réservé du contenu 2"/>
          <p:cNvSpPr>
            <a:spLocks noGrp="1"/>
          </p:cNvSpPr>
          <p:nvPr>
            <p:ph idx="1"/>
          </p:nvPr>
        </p:nvSpPr>
        <p:spPr>
          <a:xfrm>
            <a:off x="428596" y="1071546"/>
            <a:ext cx="8229600" cy="5429288"/>
          </a:xfrm>
        </p:spPr>
        <p:txBody>
          <a:bodyPr>
            <a:normAutofit/>
          </a:bodyPr>
          <a:lstStyle/>
          <a:p>
            <a:pPr lvl="0">
              <a:buNone/>
            </a:pPr>
            <a:r>
              <a:rPr lang="fr-FR" sz="1800" b="1" dirty="0" smtClean="0"/>
              <a:t>5)   1983 Première restructuration : naissance des filiales travaux</a:t>
            </a:r>
            <a:endParaRPr lang="fr-FR" sz="1800" dirty="0" smtClean="0"/>
          </a:p>
          <a:p>
            <a:pPr algn="just">
              <a:buNone/>
            </a:pPr>
            <a:r>
              <a:rPr lang="fr-FR" sz="1800" dirty="0" smtClean="0"/>
              <a:t>	Sonelgaz s'est restructurée une première fois et a donné naissance à cinq (05) entreprises travaux spécialisées ainsi qu'une entreprise de fabrication :</a:t>
            </a:r>
          </a:p>
          <a:p>
            <a:r>
              <a:rPr lang="fr-FR" sz="1800" dirty="0" smtClean="0"/>
              <a:t>KAHRIF pour l'électrification rurale;</a:t>
            </a:r>
          </a:p>
          <a:p>
            <a:r>
              <a:rPr lang="fr-FR" sz="1800" dirty="0" smtClean="0"/>
              <a:t>KAHRAKIB pour les infrastructures et installations électriques.</a:t>
            </a:r>
          </a:p>
          <a:p>
            <a:r>
              <a:rPr lang="fr-FR" sz="1800" dirty="0" smtClean="0"/>
              <a:t>KANAGHAZ pour la réalisation des réseaux gaz.</a:t>
            </a:r>
          </a:p>
          <a:p>
            <a:r>
              <a:rPr lang="fr-FR" sz="1800" dirty="0" smtClean="0"/>
              <a:t>INERGA pour le Génie Civil.</a:t>
            </a:r>
          </a:p>
          <a:p>
            <a:r>
              <a:rPr lang="fr-FR" sz="1800" dirty="0" smtClean="0"/>
              <a:t>ETTERKIB pour le montage industriel.</a:t>
            </a:r>
          </a:p>
          <a:p>
            <a:r>
              <a:rPr lang="fr-FR" sz="1800" dirty="0" smtClean="0"/>
              <a:t>AMC pour la fabrication des compteurs et appareils de mesure et de contrôle.</a:t>
            </a:r>
          </a:p>
          <a:p>
            <a:pPr>
              <a:buNone/>
            </a:pPr>
            <a:r>
              <a:rPr lang="fr-FR" sz="1800" dirty="0" smtClean="0"/>
              <a:t>	C'est grâce à ces sociétés que Sonelgaz dispose actuellement d'infrastructures électriques et gazières répondant aux besoins du développement économique et social du pays.</a:t>
            </a:r>
          </a:p>
          <a:p>
            <a:pPr>
              <a:buNone/>
            </a:pPr>
            <a:endParaRPr lang="fr-FR" sz="1800" dirty="0" smtClean="0"/>
          </a:p>
          <a:p>
            <a:pPr lvl="0">
              <a:buNone/>
            </a:pPr>
            <a:r>
              <a:rPr lang="fr-FR" sz="1800" b="1" dirty="0" smtClean="0"/>
              <a:t>6)   1991 : Nouveau statut de SONELGAZ </a:t>
            </a:r>
            <a:endParaRPr lang="fr-FR" sz="1800" dirty="0" smtClean="0"/>
          </a:p>
          <a:p>
            <a:pPr>
              <a:buNone/>
            </a:pPr>
            <a:r>
              <a:rPr lang="fr-FR" sz="1800" dirty="0" smtClean="0"/>
              <a:t>	SONELGAZ :  Société  Nationale  d’Électricité  et  du  Gaz  change  de  nature  juridique  et  devient  un Établissement  Public  à  Caractère  Industriel  et  Commercial  (décret  exécutif  n°91-475  du  14  Décembre 1991). </a:t>
            </a:r>
          </a:p>
          <a:p>
            <a:pPr algn="just">
              <a:buNone/>
            </a:pPr>
            <a:endParaRPr lang="fr-FR" sz="1800" dirty="0" smtClean="0"/>
          </a:p>
          <a:p>
            <a:pPr algn="just">
              <a:buNone/>
            </a:pPr>
            <a:endParaRPr lang="fr-FR" sz="1800" dirty="0"/>
          </a:p>
        </p:txBody>
      </p:sp>
      <p:sp>
        <p:nvSpPr>
          <p:cNvPr id="2" name="Espace réservé de la date 1"/>
          <p:cNvSpPr>
            <a:spLocks noGrp="1"/>
          </p:cNvSpPr>
          <p:nvPr>
            <p:ph type="dt" sz="half" idx="10"/>
          </p:nvPr>
        </p:nvSpPr>
        <p:spPr/>
        <p:txBody>
          <a:bodyPr/>
          <a:lstStyle/>
          <a:p>
            <a:fld id="{B1CC36E6-716A-4A80-84A2-80C9B2985CF4}"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l’énergie électrique en Algérie </a:t>
            </a:r>
            <a:endParaRPr lang="fr-FR" sz="3600" dirty="0"/>
          </a:p>
        </p:txBody>
      </p:sp>
      <p:sp>
        <p:nvSpPr>
          <p:cNvPr id="5" name="Espace réservé du contenu 2"/>
          <p:cNvSpPr>
            <a:spLocks noGrp="1"/>
          </p:cNvSpPr>
          <p:nvPr>
            <p:ph idx="1"/>
          </p:nvPr>
        </p:nvSpPr>
        <p:spPr>
          <a:xfrm>
            <a:off x="428596" y="928670"/>
            <a:ext cx="8229600" cy="5572164"/>
          </a:xfrm>
        </p:spPr>
        <p:txBody>
          <a:bodyPr>
            <a:normAutofit/>
          </a:bodyPr>
          <a:lstStyle/>
          <a:p>
            <a:pPr lvl="0">
              <a:buNone/>
            </a:pPr>
            <a:r>
              <a:rPr lang="fr-FR" sz="1800" b="1" dirty="0" smtClean="0"/>
              <a:t>7)   1995 : SONELGAZ (EPIC) </a:t>
            </a:r>
            <a:endParaRPr lang="fr-FR" sz="1800" dirty="0" smtClean="0"/>
          </a:p>
          <a:p>
            <a:pPr algn="just">
              <a:buNone/>
            </a:pPr>
            <a:r>
              <a:rPr lang="fr-FR" sz="1800" dirty="0" smtClean="0"/>
              <a:t>	Sonelgaz devient Etablissement Public à caractère Industriel et Commercial (EPIC) en 1991.</a:t>
            </a:r>
          </a:p>
          <a:p>
            <a:pPr algn="just">
              <a:buNone/>
            </a:pPr>
            <a:r>
              <a:rPr lang="fr-FR" sz="1800" dirty="0" smtClean="0"/>
              <a:t>	Le décret exécutif N° 95-280 du 17 septembre 1995 confirme la nature de Sonelgaz en tant qu' Etablissement Public à caractère Industriel et Commercial placé sous tutelle du Ministre chargé de l'énergie et des mines et doté de la personnalité morale tout en jouissant de l'autonomie financière.</a:t>
            </a:r>
          </a:p>
          <a:p>
            <a:pPr lvl="0">
              <a:buNone/>
            </a:pPr>
            <a:endParaRPr lang="fr-FR" sz="1800" dirty="0" smtClean="0"/>
          </a:p>
          <a:p>
            <a:pPr lvl="0">
              <a:buNone/>
            </a:pPr>
            <a:r>
              <a:rPr lang="fr-FR" sz="1800" b="1" dirty="0" smtClean="0"/>
              <a:t>8)   2002 La transformation en SPA</a:t>
            </a:r>
            <a:endParaRPr lang="fr-FR" sz="1800" dirty="0" smtClean="0"/>
          </a:p>
          <a:p>
            <a:pPr algn="just">
              <a:buNone/>
            </a:pPr>
            <a:r>
              <a:rPr lang="fr-FR" sz="1800" dirty="0" smtClean="0"/>
              <a:t>	Suite à la promulgation de la loi N°02/01 du 5 février 2002 relative à l'électricité et la distribution du gaz par canalisations, Sonelgaz devient Société Algérienne de l'Electricité et du Gaz, une Société par Actions (SPA).</a:t>
            </a:r>
          </a:p>
          <a:p>
            <a:pPr algn="just">
              <a:buNone/>
            </a:pPr>
            <a:r>
              <a:rPr lang="fr-FR" sz="1800" dirty="0" smtClean="0"/>
              <a:t>	Ce statut lui donne la possibilité d'élargir ses activités à d'autres domaines relevant du secteur de l'énergie et aussi d'intervenir hors des frontières de l'Algérie.</a:t>
            </a:r>
          </a:p>
          <a:p>
            <a:pPr algn="just">
              <a:buNone/>
            </a:pPr>
            <a:r>
              <a:rPr lang="fr-FR" sz="1800" dirty="0" smtClean="0"/>
              <a:t>	En tant que SPA, elle doit détenir un portefeuille d'actions et autres valeurs mobilières et a la possibilité de prendre des participations dans d'autres sociétés.</a:t>
            </a:r>
          </a:p>
          <a:p>
            <a:pPr algn="just">
              <a:buNone/>
            </a:pPr>
            <a:r>
              <a:rPr lang="fr-FR" sz="1800" dirty="0" smtClean="0"/>
              <a:t>	Cela annonce l'évolution de 2004 où; Sonelgaz devient un Groupe Industriel.</a:t>
            </a:r>
          </a:p>
          <a:p>
            <a:pPr algn="just">
              <a:buNone/>
            </a:pPr>
            <a:endParaRPr lang="fr-FR" sz="1800" dirty="0"/>
          </a:p>
        </p:txBody>
      </p:sp>
      <p:sp>
        <p:nvSpPr>
          <p:cNvPr id="2" name="Espace réservé de la date 1"/>
          <p:cNvSpPr>
            <a:spLocks noGrp="1"/>
          </p:cNvSpPr>
          <p:nvPr>
            <p:ph type="dt" sz="half" idx="10"/>
          </p:nvPr>
        </p:nvSpPr>
        <p:spPr/>
        <p:txBody>
          <a:bodyPr/>
          <a:lstStyle/>
          <a:p>
            <a:fld id="{F7297753-678F-45D9-8225-ABA7C49A2502}"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l’énergie électrique en Algérie </a:t>
            </a:r>
            <a:endParaRPr lang="fr-FR" sz="3600" dirty="0"/>
          </a:p>
        </p:txBody>
      </p:sp>
      <p:sp>
        <p:nvSpPr>
          <p:cNvPr id="5" name="Espace réservé du contenu 2"/>
          <p:cNvSpPr>
            <a:spLocks noGrp="1"/>
          </p:cNvSpPr>
          <p:nvPr>
            <p:ph idx="1"/>
          </p:nvPr>
        </p:nvSpPr>
        <p:spPr>
          <a:xfrm>
            <a:off x="428596" y="928670"/>
            <a:ext cx="8229600" cy="5572164"/>
          </a:xfrm>
        </p:spPr>
        <p:txBody>
          <a:bodyPr>
            <a:normAutofit lnSpcReduction="10000"/>
          </a:bodyPr>
          <a:lstStyle/>
          <a:p>
            <a:pPr lvl="0">
              <a:buNone/>
            </a:pPr>
            <a:r>
              <a:rPr lang="fr-FR" sz="1800" b="1" dirty="0" smtClean="0"/>
              <a:t>9)   2004 - 2006 Le Groupe Sonelgaz: l'expansion</a:t>
            </a:r>
            <a:endParaRPr lang="fr-FR" sz="1800" dirty="0" smtClean="0"/>
          </a:p>
          <a:p>
            <a:pPr>
              <a:buNone/>
            </a:pPr>
            <a:r>
              <a:rPr lang="fr-FR" sz="1800" dirty="0" smtClean="0"/>
              <a:t>	En 2004, Sonelgaz devient une holding de sociétés.</a:t>
            </a:r>
          </a:p>
          <a:p>
            <a:pPr>
              <a:buNone/>
            </a:pPr>
            <a:r>
              <a:rPr lang="fr-FR" sz="1800" dirty="0" smtClean="0"/>
              <a:t>	Une partie de ses entités en charge de ses métiers de base sont érigées en filiales assurant ces activités :</a:t>
            </a:r>
          </a:p>
          <a:p>
            <a:r>
              <a:rPr lang="fr-FR" sz="1800" dirty="0" smtClean="0"/>
              <a:t>Société Algérienne de Production de l'Electricité (SPE).</a:t>
            </a:r>
          </a:p>
          <a:p>
            <a:r>
              <a:rPr lang="fr-FR" sz="1800" dirty="0" smtClean="0"/>
              <a:t>Société Algérienne de Gestion du Réseau de Transport de l'Electricité (GRTE).</a:t>
            </a:r>
          </a:p>
          <a:p>
            <a:r>
              <a:rPr lang="fr-FR" sz="1800" dirty="0" smtClean="0"/>
              <a:t>Société Algérienne de Gestion du Réseau de Transport du Gaz (GRTG).</a:t>
            </a:r>
          </a:p>
          <a:p>
            <a:pPr>
              <a:buNone/>
            </a:pPr>
            <a:r>
              <a:rPr lang="fr-FR" sz="1800" dirty="0" smtClean="0"/>
              <a:t> </a:t>
            </a:r>
          </a:p>
          <a:p>
            <a:pPr lvl="0">
              <a:buNone/>
            </a:pPr>
            <a:r>
              <a:rPr lang="fr-FR" sz="1800" b="1" dirty="0" smtClean="0"/>
              <a:t>10) En 2006, cinq (05) autres sociétés sont créées. Il s'agit de :</a:t>
            </a:r>
            <a:endParaRPr lang="fr-FR" sz="1800" dirty="0" smtClean="0"/>
          </a:p>
          <a:p>
            <a:r>
              <a:rPr lang="fr-FR" sz="1800" dirty="0" smtClean="0"/>
              <a:t>Opérateur du Système Electrique (OS), chargé de la conduite du système Production / Transport de l'électricité.</a:t>
            </a:r>
          </a:p>
          <a:p>
            <a:r>
              <a:rPr lang="fr-FR" sz="1800" dirty="0" smtClean="0"/>
              <a:t>Société Algérienne de Distribution de l'Electricité et du Gaz d'Alger (SDA).</a:t>
            </a:r>
          </a:p>
          <a:p>
            <a:r>
              <a:rPr lang="fr-FR" sz="1800" dirty="0" smtClean="0"/>
              <a:t>Société Algérienne de Distribution de l'Electricité et du Gaz du Centre (SDC).</a:t>
            </a:r>
          </a:p>
          <a:p>
            <a:r>
              <a:rPr lang="fr-FR" sz="1800" dirty="0" smtClean="0"/>
              <a:t>Société Algérienne de Distribution de l'Electricité et du Gaz de l'Est (SDE).</a:t>
            </a:r>
          </a:p>
          <a:p>
            <a:r>
              <a:rPr lang="fr-FR" sz="1800" dirty="0" smtClean="0"/>
              <a:t>Société Algérienne de Distribution de l'Electricité et du Gaz de l'Ouest (SDO).</a:t>
            </a:r>
          </a:p>
          <a:p>
            <a:pPr>
              <a:buNone/>
            </a:pPr>
            <a:r>
              <a:rPr lang="fr-FR" sz="1800" dirty="0" smtClean="0"/>
              <a:t>	Durant cette même année, les cinq (05) entreprises travaux ont réintégré le Groupe.</a:t>
            </a:r>
          </a:p>
          <a:p>
            <a:pPr>
              <a:buNone/>
            </a:pPr>
            <a:r>
              <a:rPr lang="fr-FR" sz="1800" dirty="0" smtClean="0"/>
              <a:t>	Au-delà de cette évolution, assurer le service public reste la mission essentielle de Sonelgaz et constitue le fondement de sa culture d'entreprise.</a:t>
            </a:r>
          </a:p>
          <a:p>
            <a:pPr algn="just">
              <a:buNone/>
            </a:pPr>
            <a:endParaRPr lang="fr-FR" sz="1800" dirty="0"/>
          </a:p>
        </p:txBody>
      </p:sp>
      <p:sp>
        <p:nvSpPr>
          <p:cNvPr id="2" name="Espace réservé de la date 1"/>
          <p:cNvSpPr>
            <a:spLocks noGrp="1"/>
          </p:cNvSpPr>
          <p:nvPr>
            <p:ph type="dt" sz="half" idx="10"/>
          </p:nvPr>
        </p:nvSpPr>
        <p:spPr/>
        <p:txBody>
          <a:bodyPr/>
          <a:lstStyle/>
          <a:p>
            <a:fld id="{C1B75AE5-6425-4070-B786-D5B9430E288F}"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17</a:t>
            </a:fld>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l’énergie électrique en Algérie </a:t>
            </a:r>
            <a:endParaRPr lang="fr-FR" sz="3600" dirty="0"/>
          </a:p>
        </p:txBody>
      </p:sp>
      <p:sp>
        <p:nvSpPr>
          <p:cNvPr id="5" name="Espace réservé du contenu 2"/>
          <p:cNvSpPr>
            <a:spLocks noGrp="1"/>
          </p:cNvSpPr>
          <p:nvPr>
            <p:ph idx="1"/>
          </p:nvPr>
        </p:nvSpPr>
        <p:spPr>
          <a:xfrm>
            <a:off x="428596" y="1714488"/>
            <a:ext cx="8229600" cy="4786346"/>
          </a:xfrm>
        </p:spPr>
        <p:txBody>
          <a:bodyPr>
            <a:normAutofit/>
          </a:bodyPr>
          <a:lstStyle/>
          <a:p>
            <a:pPr lvl="0">
              <a:buNone/>
            </a:pPr>
            <a:r>
              <a:rPr lang="fr-FR" sz="1800" b="1" dirty="0" smtClean="0"/>
              <a:t>11) 2007 – 2009… à ce jour. Parachèvement de la restructuration : Le renouveau</a:t>
            </a:r>
            <a:endParaRPr lang="fr-FR" sz="1800" dirty="0" smtClean="0"/>
          </a:p>
          <a:p>
            <a:pPr algn="just">
              <a:buNone/>
            </a:pPr>
            <a:r>
              <a:rPr lang="fr-FR" sz="1800" dirty="0" smtClean="0"/>
              <a:t>	Réorganiser pour mieux progresser, telle est la démarche poursuivie par le Groupe Sonelgaz durant ces dernières années, l'enjeu étant la qualité du service rendu à la clientèle; un projet mûri au sein de l'entreprise, pour aboutir à la finalisation de son organisation en Groupe Industriel (maison mère / filiales) constitué de trente- trois (33) filiales et de six (06) sociétés en participation directe.</a:t>
            </a:r>
          </a:p>
          <a:p>
            <a:pPr algn="just">
              <a:buNone/>
            </a:pPr>
            <a:r>
              <a:rPr lang="fr-FR" sz="1800" dirty="0" smtClean="0"/>
              <a:t>	Cette période reste marquée par la détermination de Sonelgaz à faire plus et mieux, en mobilisant des financements importants afin de développer et renforcer ses infrastructures électriques et gazières.</a:t>
            </a:r>
          </a:p>
          <a:p>
            <a:pPr algn="just">
              <a:buNone/>
            </a:pPr>
            <a:r>
              <a:rPr lang="fr-FR" sz="1800" dirty="0" smtClean="0"/>
              <a:t>	La dynamique d'investissement a concerné tous les métiers et toutes les zones géographiques, pour assurer un approvisionnement en énergie et assurer un service de qualité à la clientèle.</a:t>
            </a:r>
          </a:p>
          <a:p>
            <a:pPr algn="just">
              <a:buNone/>
            </a:pPr>
            <a:endParaRPr lang="fr-FR" sz="1800" dirty="0"/>
          </a:p>
        </p:txBody>
      </p:sp>
      <p:sp>
        <p:nvSpPr>
          <p:cNvPr id="2" name="Espace réservé de la date 1"/>
          <p:cNvSpPr>
            <a:spLocks noGrp="1"/>
          </p:cNvSpPr>
          <p:nvPr>
            <p:ph type="dt" sz="half" idx="10"/>
          </p:nvPr>
        </p:nvSpPr>
        <p:spPr/>
        <p:txBody>
          <a:bodyPr/>
          <a:lstStyle/>
          <a:p>
            <a:fld id="{A24449A5-7F9E-42B4-93DF-ADAE8D80659F}"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18</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rmAutofit fontScale="90000"/>
          </a:bodyPr>
          <a:lstStyle/>
          <a:p>
            <a:r>
              <a:rPr lang="fr-FR" sz="3600" dirty="0" smtClean="0"/>
              <a:t>Historique de la production d’électricité </a:t>
            </a:r>
            <a:endParaRPr lang="fr-FR" sz="3600" dirty="0"/>
          </a:p>
        </p:txBody>
      </p:sp>
      <p:sp>
        <p:nvSpPr>
          <p:cNvPr id="3" name="Espace réservé du contenu 2"/>
          <p:cNvSpPr>
            <a:spLocks noGrp="1"/>
          </p:cNvSpPr>
          <p:nvPr>
            <p:ph idx="1"/>
          </p:nvPr>
        </p:nvSpPr>
        <p:spPr>
          <a:xfrm>
            <a:off x="457200" y="928670"/>
            <a:ext cx="8229600" cy="5572164"/>
          </a:xfrm>
        </p:spPr>
        <p:txBody>
          <a:bodyPr>
            <a:normAutofit lnSpcReduction="10000"/>
          </a:bodyPr>
          <a:lstStyle/>
          <a:p>
            <a:pPr algn="just">
              <a:buNone/>
            </a:pPr>
            <a:r>
              <a:rPr lang="fr-FR" b="1" dirty="0"/>
              <a:t>	</a:t>
            </a:r>
            <a:r>
              <a:rPr lang="fr-FR" sz="2400" b="1" dirty="0" smtClean="0"/>
              <a:t>Alors </a:t>
            </a:r>
            <a:r>
              <a:rPr lang="fr-FR" sz="2400" b="1" dirty="0"/>
              <a:t>que l'électricité et le magnétisme </a:t>
            </a:r>
            <a:r>
              <a:rPr lang="fr-FR" sz="2400" b="1" dirty="0" smtClean="0"/>
              <a:t>sont deux </a:t>
            </a:r>
            <a:r>
              <a:rPr lang="fr-FR" sz="2400" b="1" dirty="0"/>
              <a:t>phénomènes connus depuis </a:t>
            </a:r>
            <a:r>
              <a:rPr lang="fr-FR" sz="2400" b="1" dirty="0" smtClean="0"/>
              <a:t>l’Antiquité, la compréhension </a:t>
            </a:r>
            <a:r>
              <a:rPr lang="fr-FR" sz="2400" b="1" dirty="0"/>
              <a:t>des </a:t>
            </a:r>
            <a:r>
              <a:rPr lang="fr-FR" sz="2400" b="1" dirty="0" smtClean="0"/>
              <a:t>phénomènes électriques </a:t>
            </a:r>
            <a:r>
              <a:rPr lang="fr-FR" sz="2400" b="1" dirty="0"/>
              <a:t>est relativement récente. Grâce aux premières expérimentations au cours du 18</a:t>
            </a:r>
            <a:r>
              <a:rPr lang="fr-FR" sz="2400" b="1" baseline="30000" dirty="0"/>
              <a:t>ième</a:t>
            </a:r>
            <a:r>
              <a:rPr lang="fr-FR" sz="2400" b="1" dirty="0"/>
              <a:t> siècle, la maîtrise du courant électrique a permis l'avènement de la </a:t>
            </a:r>
            <a:r>
              <a:rPr lang="fr-FR" sz="2400" b="1" dirty="0" smtClean="0"/>
              <a:t>seconde </a:t>
            </a:r>
            <a:r>
              <a:rPr lang="fr-FR" sz="2400" b="1" dirty="0"/>
              <a:t>révolution industrielle</a:t>
            </a:r>
            <a:r>
              <a:rPr lang="fr-FR" sz="2400" b="1" dirty="0" smtClean="0"/>
              <a:t>.</a:t>
            </a:r>
          </a:p>
          <a:p>
            <a:pPr>
              <a:buFont typeface="+mj-lt"/>
              <a:buAutoNum type="arabicPeriod"/>
            </a:pPr>
            <a:r>
              <a:rPr lang="fr-FR" sz="1800" b="1" dirty="0">
                <a:solidFill>
                  <a:schemeClr val="tx2">
                    <a:lumMod val="75000"/>
                  </a:schemeClr>
                </a:solidFill>
              </a:rPr>
              <a:t>Des origines anciennes</a:t>
            </a:r>
          </a:p>
          <a:p>
            <a:pPr algn="just">
              <a:buNone/>
            </a:pPr>
            <a:r>
              <a:rPr lang="fr-FR" sz="1800" dirty="0" smtClean="0"/>
              <a:t>	Le </a:t>
            </a:r>
            <a:r>
              <a:rPr lang="fr-FR" sz="1800" dirty="0"/>
              <a:t>nom d’</a:t>
            </a:r>
            <a:r>
              <a:rPr lang="fr-FR" sz="1800" b="1" dirty="0"/>
              <a:t>électricité</a:t>
            </a:r>
            <a:r>
              <a:rPr lang="fr-FR" sz="1800" dirty="0"/>
              <a:t> dérive directement du mot grec "</a:t>
            </a:r>
            <a:r>
              <a:rPr lang="fr-FR" sz="1800" dirty="0" err="1"/>
              <a:t>elektron</a:t>
            </a:r>
            <a:r>
              <a:rPr lang="fr-FR" sz="1800" dirty="0"/>
              <a:t>" désignant l'ambre jaune, une matière dont les propriétés électrostatiques étaient déjà connues </a:t>
            </a:r>
            <a:r>
              <a:rPr lang="fr-FR" sz="1800" dirty="0" smtClean="0"/>
              <a:t>des Grecs.</a:t>
            </a:r>
          </a:p>
          <a:p>
            <a:pPr algn="just">
              <a:buNone/>
            </a:pPr>
            <a:r>
              <a:rPr lang="fr-FR" sz="1800" dirty="0"/>
              <a:t/>
            </a:r>
            <a:br>
              <a:rPr lang="fr-FR" sz="1800" dirty="0"/>
            </a:br>
            <a:r>
              <a:rPr lang="fr-FR" sz="1800" dirty="0"/>
              <a:t>De même, le terme "magnétisme" fait référence à la pierre de magnésie, un aimant naturel utilisé dès la Haute </a:t>
            </a:r>
            <a:r>
              <a:rPr lang="fr-FR" sz="1800" dirty="0" smtClean="0"/>
              <a:t>Antiquité.</a:t>
            </a:r>
          </a:p>
          <a:p>
            <a:pPr algn="just">
              <a:buNone/>
            </a:pPr>
            <a:r>
              <a:rPr lang="fr-FR" sz="1800" dirty="0"/>
              <a:t/>
            </a:r>
            <a:br>
              <a:rPr lang="fr-FR" sz="1800" dirty="0"/>
            </a:br>
            <a:r>
              <a:rPr lang="fr-FR" sz="1800" dirty="0"/>
              <a:t>Ces étymologies prouvent que les effets de ces deux phénomènes physiques ont été découverts tôt par le biais d’observations empiriques des phénomènes naturels (la foudre, l'aimantation naturelle, l'électricité statique de certaines matières).</a:t>
            </a:r>
          </a:p>
          <a:p>
            <a:pPr algn="just">
              <a:buNone/>
            </a:pPr>
            <a:endParaRPr lang="fr-FR" sz="1800" dirty="0"/>
          </a:p>
        </p:txBody>
      </p:sp>
      <p:sp>
        <p:nvSpPr>
          <p:cNvPr id="4" name="Espace réservé de la date 3"/>
          <p:cNvSpPr>
            <a:spLocks noGrp="1"/>
          </p:cNvSpPr>
          <p:nvPr>
            <p:ph type="dt" sz="half" idx="10"/>
          </p:nvPr>
        </p:nvSpPr>
        <p:spPr/>
        <p:txBody>
          <a:bodyPr/>
          <a:lstStyle/>
          <a:p>
            <a:fld id="{14B95725-EB2B-4CA3-BE43-7EB49765E6EA}" type="datetime1">
              <a:rPr lang="fr-FR" smtClean="0"/>
              <a:t>01/01/2021</a:t>
            </a:fld>
            <a:endParaRPr lang="fr-FR"/>
          </a:p>
        </p:txBody>
      </p:sp>
      <p:sp>
        <p:nvSpPr>
          <p:cNvPr id="5" name="Espace réservé du pied de page 4"/>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2</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la production d’électricité </a:t>
            </a:r>
            <a:endParaRPr lang="fr-FR" sz="3600" dirty="0"/>
          </a:p>
        </p:txBody>
      </p:sp>
      <p:sp>
        <p:nvSpPr>
          <p:cNvPr id="5" name="Espace réservé du contenu 2"/>
          <p:cNvSpPr>
            <a:spLocks noGrp="1"/>
          </p:cNvSpPr>
          <p:nvPr>
            <p:ph idx="1"/>
          </p:nvPr>
        </p:nvSpPr>
        <p:spPr>
          <a:xfrm>
            <a:off x="457200" y="928670"/>
            <a:ext cx="8229600" cy="5572164"/>
          </a:xfrm>
        </p:spPr>
        <p:txBody>
          <a:bodyPr>
            <a:normAutofit fontScale="92500" lnSpcReduction="10000"/>
          </a:bodyPr>
          <a:lstStyle/>
          <a:p>
            <a:pPr>
              <a:buFont typeface="+mj-lt"/>
              <a:buAutoNum type="arabicPeriod" startAt="2"/>
            </a:pPr>
            <a:r>
              <a:rPr lang="fr-FR" sz="1800" b="1" dirty="0">
                <a:solidFill>
                  <a:schemeClr val="tx2">
                    <a:lumMod val="75000"/>
                  </a:schemeClr>
                </a:solidFill>
              </a:rPr>
              <a:t>Les premières découvertes</a:t>
            </a:r>
          </a:p>
          <a:p>
            <a:pPr algn="just">
              <a:buNone/>
            </a:pPr>
            <a:r>
              <a:rPr lang="fr-FR" sz="1800" dirty="0" smtClean="0"/>
              <a:t>	Les </a:t>
            </a:r>
            <a:r>
              <a:rPr lang="fr-FR" sz="1800" dirty="0"/>
              <a:t>premières recherches se sont concentrées sur les phénomènes électrostatiques. </a:t>
            </a:r>
            <a:br>
              <a:rPr lang="fr-FR" sz="1800" dirty="0"/>
            </a:br>
            <a:r>
              <a:rPr lang="fr-FR" sz="1800" dirty="0"/>
              <a:t>Au 16</a:t>
            </a:r>
            <a:r>
              <a:rPr lang="fr-FR" sz="1800" baseline="30000" dirty="0"/>
              <a:t>ième</a:t>
            </a:r>
            <a:r>
              <a:rPr lang="fr-FR" sz="1800" dirty="0"/>
              <a:t> siècle, le médecin anglais </a:t>
            </a:r>
            <a:r>
              <a:rPr lang="fr-FR" sz="1800" b="1" dirty="0"/>
              <a:t>William Gilbert</a:t>
            </a:r>
            <a:r>
              <a:rPr lang="fr-FR" sz="1800" dirty="0"/>
              <a:t> (1544 – 1603), suggère d'appeler "électricité" la force d'attraction des matériaux quand on les </a:t>
            </a:r>
            <a:r>
              <a:rPr lang="fr-FR" sz="1800" dirty="0" smtClean="0"/>
              <a:t>frotte.</a:t>
            </a:r>
            <a:endParaRPr lang="fr-FR" sz="1800" dirty="0"/>
          </a:p>
          <a:p>
            <a:pPr>
              <a:buNone/>
            </a:pPr>
            <a:endParaRPr lang="fr-FR" sz="1800" dirty="0" smtClean="0"/>
          </a:p>
          <a:p>
            <a:pPr algn="just">
              <a:buNone/>
            </a:pPr>
            <a:r>
              <a:rPr lang="fr-FR" sz="1800" dirty="0" smtClean="0"/>
              <a:t>	Les </a:t>
            </a:r>
            <a:r>
              <a:rPr lang="fr-FR" sz="1800" dirty="0"/>
              <a:t>premiers générateurs électrostatiques qui produisent du courant par frottement sont apparus au 17</a:t>
            </a:r>
            <a:r>
              <a:rPr lang="fr-FR" sz="1800" baseline="30000" dirty="0"/>
              <a:t>ième</a:t>
            </a:r>
            <a:r>
              <a:rPr lang="fr-FR" sz="1800" dirty="0"/>
              <a:t> siècle, mais l'expérimentation sur ce sujet s’est surtout développée au 18</a:t>
            </a:r>
            <a:r>
              <a:rPr lang="fr-FR" sz="1800" baseline="30000" dirty="0"/>
              <a:t>ième</a:t>
            </a:r>
            <a:r>
              <a:rPr lang="fr-FR" sz="1800" dirty="0"/>
              <a:t> et 19</a:t>
            </a:r>
            <a:r>
              <a:rPr lang="fr-FR" sz="1800" baseline="30000" dirty="0"/>
              <a:t>ième</a:t>
            </a:r>
            <a:r>
              <a:rPr lang="fr-FR" sz="1800" dirty="0"/>
              <a:t> </a:t>
            </a:r>
            <a:r>
              <a:rPr lang="fr-FR" sz="1800" dirty="0" smtClean="0"/>
              <a:t>siècle.</a:t>
            </a:r>
            <a:endParaRPr lang="fr-FR" sz="1800" dirty="0"/>
          </a:p>
          <a:p>
            <a:pPr>
              <a:buNone/>
            </a:pPr>
            <a:endParaRPr lang="fr-FR" sz="1800" dirty="0" smtClean="0"/>
          </a:p>
          <a:p>
            <a:pPr algn="just">
              <a:buNone/>
            </a:pPr>
            <a:r>
              <a:rPr lang="fr-FR" sz="1800" dirty="0" smtClean="0"/>
              <a:t>	En </a:t>
            </a:r>
            <a:r>
              <a:rPr lang="fr-FR" sz="1800" b="1" dirty="0"/>
              <a:t>1752</a:t>
            </a:r>
            <a:r>
              <a:rPr lang="fr-FR" sz="1800" dirty="0"/>
              <a:t>, </a:t>
            </a:r>
            <a:r>
              <a:rPr lang="fr-FR" sz="1800" b="1" dirty="0"/>
              <a:t>Benjamin Franklin</a:t>
            </a:r>
            <a:r>
              <a:rPr lang="fr-FR" sz="1800" dirty="0"/>
              <a:t> (1706 - 1790) réalise sa célèbre expérience du cerf-volant et démontre que la foudre est un phénomène lié à l'électricité.</a:t>
            </a:r>
            <a:br>
              <a:rPr lang="fr-FR" sz="1800" dirty="0"/>
            </a:br>
            <a:r>
              <a:rPr lang="fr-FR" sz="1800" dirty="0"/>
              <a:t>Cette expérience le conduit à l'invention du paratonnerre pour s'en </a:t>
            </a:r>
            <a:r>
              <a:rPr lang="fr-FR" sz="1800" dirty="0" smtClean="0"/>
              <a:t>protéger.</a:t>
            </a:r>
            <a:endParaRPr lang="fr-FR" sz="1800" dirty="0"/>
          </a:p>
          <a:p>
            <a:pPr>
              <a:buNone/>
            </a:pPr>
            <a:endParaRPr lang="fr-FR" sz="1800" dirty="0" smtClean="0"/>
          </a:p>
          <a:p>
            <a:pPr algn="just">
              <a:buNone/>
            </a:pPr>
            <a:r>
              <a:rPr lang="fr-FR" sz="1800" dirty="0" smtClean="0"/>
              <a:t>	En </a:t>
            </a:r>
            <a:r>
              <a:rPr lang="fr-FR" sz="1800" b="1" dirty="0"/>
              <a:t>1785</a:t>
            </a:r>
            <a:r>
              <a:rPr lang="fr-FR" sz="1800" dirty="0"/>
              <a:t>, </a:t>
            </a:r>
            <a:r>
              <a:rPr lang="fr-FR" sz="1800" b="1" dirty="0"/>
              <a:t>Charles de Coulomb</a:t>
            </a:r>
            <a:r>
              <a:rPr lang="fr-FR" sz="1800" dirty="0"/>
              <a:t> expose la loi selon laquelle les corps chargés électriquement </a:t>
            </a:r>
            <a:r>
              <a:rPr lang="fr-FR" sz="1800" dirty="0" smtClean="0"/>
              <a:t>interagissent.</a:t>
            </a:r>
            <a:endParaRPr lang="fr-FR" sz="1800" dirty="0"/>
          </a:p>
          <a:p>
            <a:pPr>
              <a:buNone/>
            </a:pPr>
            <a:endParaRPr lang="fr-FR" sz="1800" dirty="0" smtClean="0"/>
          </a:p>
          <a:p>
            <a:pPr algn="just">
              <a:buNone/>
            </a:pPr>
            <a:r>
              <a:rPr lang="fr-FR" sz="1800" dirty="0" smtClean="0"/>
              <a:t>	En </a:t>
            </a:r>
            <a:r>
              <a:rPr lang="fr-FR" sz="1800" b="1" dirty="0"/>
              <a:t>1799</a:t>
            </a:r>
            <a:r>
              <a:rPr lang="fr-FR" sz="1800" dirty="0"/>
              <a:t>, le physicien italien </a:t>
            </a:r>
            <a:r>
              <a:rPr lang="fr-FR" sz="1800" b="1" dirty="0"/>
              <a:t>Alessandro Volta</a:t>
            </a:r>
            <a:r>
              <a:rPr lang="fr-FR" sz="1800" dirty="0"/>
              <a:t> (1745-1827) invente </a:t>
            </a:r>
            <a:r>
              <a:rPr lang="fr-FR" sz="1800" dirty="0">
                <a:hlinkClick r:id="" action="ppaction://hlinkshowjump?jump=nextslide"/>
              </a:rPr>
              <a:t>la pile électrique </a:t>
            </a:r>
            <a:r>
              <a:rPr lang="fr-FR" sz="1800" dirty="0"/>
              <a:t>en empilant alternativement des disques de métaux différents (cuivre, zinc) séparés par des disques de feutre imbibés d’acide.</a:t>
            </a:r>
          </a:p>
          <a:p>
            <a:pPr algn="just">
              <a:buNone/>
            </a:pPr>
            <a:r>
              <a:rPr lang="fr-FR" sz="1800" dirty="0" smtClean="0"/>
              <a:t>	En </a:t>
            </a:r>
            <a:r>
              <a:rPr lang="fr-FR" sz="1800" b="1" dirty="0"/>
              <a:t>1822</a:t>
            </a:r>
            <a:r>
              <a:rPr lang="fr-FR" sz="1800" dirty="0"/>
              <a:t>, le physicien français </a:t>
            </a:r>
            <a:r>
              <a:rPr lang="fr-FR" sz="1800" b="1" dirty="0"/>
              <a:t>André-Marie Ampère</a:t>
            </a:r>
            <a:r>
              <a:rPr lang="fr-FR" sz="1800" dirty="0"/>
              <a:t> (1775-1836) décrit l'action des courants sur les aimants et des courants entre eux, créant ainsi l'électrodynamique.</a:t>
            </a:r>
            <a:endParaRPr lang="fr-FR" sz="1800" b="1" dirty="0" smtClean="0"/>
          </a:p>
        </p:txBody>
      </p:sp>
      <p:sp>
        <p:nvSpPr>
          <p:cNvPr id="6" name="Flèche vers le bas 5">
            <a:hlinkClick r:id="rId2" action="ppaction://hlinksldjump"/>
          </p:cNvPr>
          <p:cNvSpPr/>
          <p:nvPr/>
        </p:nvSpPr>
        <p:spPr>
          <a:xfrm>
            <a:off x="8572528" y="6286520"/>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e la date 1"/>
          <p:cNvSpPr>
            <a:spLocks noGrp="1"/>
          </p:cNvSpPr>
          <p:nvPr>
            <p:ph type="dt" sz="half" idx="10"/>
          </p:nvPr>
        </p:nvSpPr>
        <p:spPr/>
        <p:txBody>
          <a:bodyPr/>
          <a:lstStyle/>
          <a:p>
            <a:fld id="{AFB4CE05-2D25-4D88-88C9-B564FC92CFA1}"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7" name="Espace réservé du numéro de diapositive 6"/>
          <p:cNvSpPr>
            <a:spLocks noGrp="1"/>
          </p:cNvSpPr>
          <p:nvPr>
            <p:ph type="sldNum" sz="quarter" idx="12"/>
          </p:nvPr>
        </p:nvSpPr>
        <p:spPr/>
        <p:txBody>
          <a:bodyPr/>
          <a:lstStyle/>
          <a:p>
            <a:fld id="{474D9AD9-A02D-4517-AE92-8C385EB6DCF7}" type="slidenum">
              <a:rPr lang="fr-FR" smtClean="0"/>
              <a:pPr/>
              <a:t>3</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collectionhistorique.orange.com/var/usine/storage/images/media/collectionhistorique-media/objets/cht00120_235/209469-2-fre-FR/CHT00120_235.jpg"/>
          <p:cNvPicPr>
            <a:picLocks noChangeAspect="1" noChangeArrowheads="1"/>
          </p:cNvPicPr>
          <p:nvPr/>
        </p:nvPicPr>
        <p:blipFill>
          <a:blip r:embed="rId2"/>
          <a:srcRect/>
          <a:stretch>
            <a:fillRect/>
          </a:stretch>
        </p:blipFill>
        <p:spPr bwMode="auto">
          <a:xfrm>
            <a:off x="500033" y="71414"/>
            <a:ext cx="5214433" cy="5857916"/>
          </a:xfrm>
          <a:prstGeom prst="rect">
            <a:avLst/>
          </a:prstGeom>
          <a:noFill/>
        </p:spPr>
      </p:pic>
      <p:sp>
        <p:nvSpPr>
          <p:cNvPr id="5" name="Rectangle 4"/>
          <p:cNvSpPr/>
          <p:nvPr/>
        </p:nvSpPr>
        <p:spPr>
          <a:xfrm>
            <a:off x="1928794" y="6143644"/>
            <a:ext cx="1377172" cy="369332"/>
          </a:xfrm>
          <a:prstGeom prst="rect">
            <a:avLst/>
          </a:prstGeom>
        </p:spPr>
        <p:txBody>
          <a:bodyPr wrap="none">
            <a:spAutoFit/>
          </a:bodyPr>
          <a:lstStyle/>
          <a:p>
            <a:r>
              <a:rPr lang="fr-FR" b="1" dirty="0" smtClean="0"/>
              <a:t>pile de Volta</a:t>
            </a:r>
            <a:endParaRPr lang="fr-FR" b="1" dirty="0"/>
          </a:p>
        </p:txBody>
      </p:sp>
      <p:sp>
        <p:nvSpPr>
          <p:cNvPr id="6" name="Rectangle 5"/>
          <p:cNvSpPr/>
          <p:nvPr/>
        </p:nvSpPr>
        <p:spPr>
          <a:xfrm>
            <a:off x="5643570" y="2285992"/>
            <a:ext cx="3143272" cy="1477328"/>
          </a:xfrm>
          <a:prstGeom prst="rect">
            <a:avLst/>
          </a:prstGeom>
        </p:spPr>
        <p:txBody>
          <a:bodyPr wrap="square">
            <a:spAutoFit/>
          </a:bodyPr>
          <a:lstStyle/>
          <a:p>
            <a:r>
              <a:rPr lang="fr-FR" b="1" dirty="0" smtClean="0"/>
              <a:t>inventeur</a:t>
            </a:r>
            <a:r>
              <a:rPr lang="fr-FR" dirty="0" smtClean="0"/>
              <a:t> : Alessandro Volta</a:t>
            </a:r>
            <a:br>
              <a:rPr lang="fr-FR" dirty="0" smtClean="0"/>
            </a:br>
            <a:r>
              <a:rPr lang="fr-FR" b="1" dirty="0" smtClean="0"/>
              <a:t>date de création</a:t>
            </a:r>
            <a:r>
              <a:rPr lang="fr-FR" dirty="0" smtClean="0"/>
              <a:t> : 1800</a:t>
            </a:r>
            <a:br>
              <a:rPr lang="fr-FR" dirty="0" smtClean="0"/>
            </a:br>
            <a:r>
              <a:rPr lang="fr-FR" b="1" dirty="0" smtClean="0"/>
              <a:t>largeur </a:t>
            </a:r>
            <a:r>
              <a:rPr lang="fr-FR" dirty="0" smtClean="0"/>
              <a:t>: 28 cm</a:t>
            </a:r>
            <a:br>
              <a:rPr lang="fr-FR" dirty="0" smtClean="0"/>
            </a:br>
            <a:r>
              <a:rPr lang="fr-FR" b="1" dirty="0" smtClean="0"/>
              <a:t>hauteur </a:t>
            </a:r>
            <a:r>
              <a:rPr lang="fr-FR" dirty="0" smtClean="0"/>
              <a:t>: 32.6 cm</a:t>
            </a:r>
            <a:br>
              <a:rPr lang="fr-FR" dirty="0" smtClean="0"/>
            </a:br>
            <a:r>
              <a:rPr lang="fr-FR" b="1" dirty="0" smtClean="0"/>
              <a:t>profondeur </a:t>
            </a:r>
            <a:r>
              <a:rPr lang="fr-FR" dirty="0" smtClean="0"/>
              <a:t>: 16 cm</a:t>
            </a:r>
            <a:endParaRPr lang="fr-FR" dirty="0"/>
          </a:p>
        </p:txBody>
      </p:sp>
      <p:sp>
        <p:nvSpPr>
          <p:cNvPr id="2" name="Espace réservé de la date 1"/>
          <p:cNvSpPr>
            <a:spLocks noGrp="1"/>
          </p:cNvSpPr>
          <p:nvPr>
            <p:ph type="dt" sz="half" idx="10"/>
          </p:nvPr>
        </p:nvSpPr>
        <p:spPr/>
        <p:txBody>
          <a:bodyPr/>
          <a:lstStyle/>
          <a:p>
            <a:fld id="{34A8267C-2701-484B-ADD0-B0E24AC1E8B0}"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4" name="Espace réservé du numéro de diapositive 3"/>
          <p:cNvSpPr>
            <a:spLocks noGrp="1"/>
          </p:cNvSpPr>
          <p:nvPr>
            <p:ph type="sldNum" sz="quarter" idx="12"/>
          </p:nvPr>
        </p:nvSpPr>
        <p:spPr/>
        <p:txBody>
          <a:bodyPr/>
          <a:lstStyle/>
          <a:p>
            <a:fld id="{474D9AD9-A02D-4517-AE92-8C385EB6DCF7}"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la production d’électricité </a:t>
            </a:r>
            <a:endParaRPr lang="fr-FR" sz="3600" dirty="0"/>
          </a:p>
        </p:txBody>
      </p:sp>
      <p:sp>
        <p:nvSpPr>
          <p:cNvPr id="5" name="Espace réservé du contenu 2"/>
          <p:cNvSpPr>
            <a:spLocks noGrp="1"/>
          </p:cNvSpPr>
          <p:nvPr>
            <p:ph idx="1"/>
          </p:nvPr>
        </p:nvSpPr>
        <p:spPr>
          <a:xfrm>
            <a:off x="428596" y="928670"/>
            <a:ext cx="8229600" cy="5572164"/>
          </a:xfrm>
        </p:spPr>
        <p:txBody>
          <a:bodyPr>
            <a:normAutofit lnSpcReduction="10000"/>
          </a:bodyPr>
          <a:lstStyle/>
          <a:p>
            <a:pPr algn="just">
              <a:buNone/>
            </a:pPr>
            <a:r>
              <a:rPr lang="fr-FR" sz="1800" dirty="0" smtClean="0"/>
              <a:t>	</a:t>
            </a:r>
            <a:r>
              <a:rPr lang="fr-FR" sz="1700" dirty="0" smtClean="0"/>
              <a:t>En </a:t>
            </a:r>
            <a:r>
              <a:rPr lang="fr-FR" sz="1700" b="1" dirty="0" smtClean="0"/>
              <a:t>1831</a:t>
            </a:r>
            <a:r>
              <a:rPr lang="fr-FR" sz="1700" dirty="0" smtClean="0"/>
              <a:t>, </a:t>
            </a:r>
            <a:r>
              <a:rPr lang="fr-FR" sz="1700" b="1" dirty="0" smtClean="0"/>
              <a:t>Michael Faraday</a:t>
            </a:r>
            <a:r>
              <a:rPr lang="fr-FR" sz="1700" dirty="0" smtClean="0"/>
              <a:t> (1791-1867) découvre l'induction électromagnétique, c’est-à-dire la possibilité de créer un courant dans un conducteur à partir d'un champ magnétique.</a:t>
            </a:r>
          </a:p>
          <a:p>
            <a:pPr algn="just">
              <a:buNone/>
            </a:pPr>
            <a:r>
              <a:rPr lang="fr-FR" sz="1700" dirty="0" smtClean="0"/>
              <a:t>	L’année suivante, </a:t>
            </a:r>
            <a:r>
              <a:rPr lang="fr-FR" sz="1700" b="1" dirty="0" smtClean="0"/>
              <a:t>Hippolyte </a:t>
            </a:r>
            <a:r>
              <a:rPr lang="fr-FR" sz="1700" b="1" dirty="0" err="1" smtClean="0"/>
              <a:t>Pixii</a:t>
            </a:r>
            <a:r>
              <a:rPr lang="fr-FR" sz="1700" dirty="0" smtClean="0"/>
              <a:t>, réalise la </a:t>
            </a:r>
            <a:r>
              <a:rPr lang="fr-FR" sz="1700" dirty="0" smtClean="0">
                <a:solidFill>
                  <a:srgbClr val="C00000"/>
                </a:solidFill>
                <a:hlinkClick r:id="" action="ppaction://hlinkshowjump?jump=nextslide"/>
              </a:rPr>
              <a:t>première</a:t>
            </a:r>
            <a:r>
              <a:rPr lang="fr-FR" sz="1700" dirty="0" smtClean="0"/>
              <a:t> machine électrique à induction : un générateur </a:t>
            </a:r>
            <a:r>
              <a:rPr lang="fr-FR" sz="1800" dirty="0" smtClean="0">
                <a:solidFill>
                  <a:srgbClr val="0070C0"/>
                </a:solidFill>
              </a:rPr>
              <a:t>de courant alternatif</a:t>
            </a:r>
            <a:r>
              <a:rPr lang="fr-FR" sz="1700" dirty="0" smtClean="0"/>
              <a:t> qui permet d'obtenir du courant continu grâce au commutateur d’Ampère. </a:t>
            </a:r>
          </a:p>
          <a:p>
            <a:pPr>
              <a:buNone/>
            </a:pPr>
            <a:endParaRPr lang="fr-FR" sz="1700" dirty="0" smtClean="0"/>
          </a:p>
          <a:p>
            <a:pPr algn="just">
              <a:buNone/>
            </a:pPr>
            <a:r>
              <a:rPr lang="fr-FR" sz="1700" dirty="0" smtClean="0"/>
              <a:t>	En </a:t>
            </a:r>
            <a:r>
              <a:rPr lang="fr-FR" sz="1700" b="1" dirty="0" smtClean="0"/>
              <a:t>1865</a:t>
            </a:r>
            <a:r>
              <a:rPr lang="fr-FR" sz="1700" dirty="0" smtClean="0"/>
              <a:t>, le physicien écossais </a:t>
            </a:r>
            <a:r>
              <a:rPr lang="fr-FR" sz="1700" b="1" dirty="0" smtClean="0"/>
              <a:t>James </a:t>
            </a:r>
            <a:r>
              <a:rPr lang="fr-FR" sz="1700" b="1" dirty="0" err="1" smtClean="0"/>
              <a:t>Clerk</a:t>
            </a:r>
            <a:r>
              <a:rPr lang="fr-FR" sz="1700" b="1" dirty="0" smtClean="0"/>
              <a:t> Maxwell</a:t>
            </a:r>
            <a:r>
              <a:rPr lang="fr-FR" sz="1700" dirty="0" smtClean="0"/>
              <a:t> (1831-1879) publie son traité d'électricité et de magnétisme, qui est le fondement de l'électromagnétisme moderne.</a:t>
            </a:r>
          </a:p>
          <a:p>
            <a:pPr algn="just">
              <a:buNone/>
            </a:pPr>
            <a:endParaRPr lang="fr-FR" sz="1700" dirty="0" smtClean="0"/>
          </a:p>
          <a:p>
            <a:pPr algn="just">
              <a:buNone/>
            </a:pPr>
            <a:r>
              <a:rPr lang="fr-FR" sz="1700" b="1" dirty="0" smtClean="0">
                <a:solidFill>
                  <a:schemeClr val="tx2">
                    <a:lumMod val="75000"/>
                  </a:schemeClr>
                </a:solidFill>
              </a:rPr>
              <a:t>3.    Les premières machines</a:t>
            </a:r>
          </a:p>
          <a:p>
            <a:pPr algn="just">
              <a:buNone/>
            </a:pPr>
            <a:r>
              <a:rPr lang="fr-FR" sz="1800" dirty="0" smtClean="0"/>
              <a:t>	En </a:t>
            </a:r>
            <a:r>
              <a:rPr lang="fr-FR" sz="1800" b="1" dirty="0" smtClean="0"/>
              <a:t>1822</a:t>
            </a:r>
            <a:r>
              <a:rPr lang="fr-FR" sz="1800" dirty="0" smtClean="0"/>
              <a:t>, </a:t>
            </a:r>
            <a:r>
              <a:rPr lang="fr-FR" sz="1800" b="1" dirty="0" smtClean="0"/>
              <a:t>Peter Barlow</a:t>
            </a:r>
            <a:r>
              <a:rPr lang="fr-FR" sz="1800" dirty="0" smtClean="0"/>
              <a:t> construit la "</a:t>
            </a:r>
            <a:r>
              <a:rPr lang="fr-FR" sz="1800" dirty="0" smtClean="0">
                <a:hlinkClick r:id="rId2" action="ppaction://hlinksldjump"/>
              </a:rPr>
              <a:t>roue de Barlow</a:t>
            </a:r>
            <a:r>
              <a:rPr lang="fr-FR" sz="1800" dirty="0" smtClean="0"/>
              <a:t>", une machine qui peut être considérée comme le premier moteur électrique de l'histoire.</a:t>
            </a:r>
            <a:br>
              <a:rPr lang="fr-FR" sz="1800" dirty="0" smtClean="0"/>
            </a:br>
            <a:r>
              <a:rPr lang="fr-FR" sz="1800" dirty="0" smtClean="0"/>
              <a:t>En 1834, le russe </a:t>
            </a:r>
            <a:r>
              <a:rPr lang="fr-FR" sz="1800" b="1" dirty="0" smtClean="0"/>
              <a:t>Hermann </a:t>
            </a:r>
            <a:r>
              <a:rPr lang="fr-FR" sz="1800" b="1" dirty="0" err="1" smtClean="0"/>
              <a:t>von</a:t>
            </a:r>
            <a:r>
              <a:rPr lang="fr-FR" sz="1800" b="1" dirty="0" smtClean="0"/>
              <a:t> Jacobi</a:t>
            </a:r>
            <a:r>
              <a:rPr lang="fr-FR" sz="1800" dirty="0" smtClean="0"/>
              <a:t> met au point un moteur d'une puissance d'un cheval-vapeur capable de propulser un bateau à roue à aubes sur la Neva, à Saint-Pétersbourg. </a:t>
            </a:r>
          </a:p>
          <a:p>
            <a:pPr algn="just">
              <a:buNone/>
            </a:pPr>
            <a:r>
              <a:rPr lang="fr-FR" sz="1800" dirty="0" smtClean="0"/>
              <a:t/>
            </a:r>
            <a:br>
              <a:rPr lang="fr-FR" sz="1800" dirty="0" smtClean="0"/>
            </a:br>
            <a:r>
              <a:rPr lang="fr-FR" sz="1800" dirty="0" smtClean="0"/>
              <a:t>En 1856, </a:t>
            </a:r>
            <a:r>
              <a:rPr lang="fr-FR" sz="1800" b="1" dirty="0" smtClean="0"/>
              <a:t>Heinrich Ruhmkorff</a:t>
            </a:r>
            <a:r>
              <a:rPr lang="fr-FR" sz="1800" dirty="0" smtClean="0"/>
              <a:t> met au point et commercialise la bobine qui porte son nom.</a:t>
            </a:r>
          </a:p>
          <a:p>
            <a:pPr algn="just">
              <a:buNone/>
            </a:pPr>
            <a:r>
              <a:rPr lang="fr-FR" sz="1800" dirty="0" smtClean="0"/>
              <a:t>	En 1859, </a:t>
            </a:r>
            <a:r>
              <a:rPr lang="fr-FR" sz="1800" b="1" dirty="0" smtClean="0"/>
              <a:t>Gaston Planté</a:t>
            </a:r>
            <a:r>
              <a:rPr lang="fr-FR" sz="1800" dirty="0" smtClean="0"/>
              <a:t> (1834-1889) invente l'accumulateur. </a:t>
            </a:r>
            <a:endParaRPr lang="fr-FR" sz="1800" b="1" dirty="0" smtClean="0"/>
          </a:p>
        </p:txBody>
      </p:sp>
      <p:sp>
        <p:nvSpPr>
          <p:cNvPr id="7" name="Flèche vers le bas 6">
            <a:hlinkClick r:id="rId3" action="ppaction://hlinksldjump"/>
          </p:cNvPr>
          <p:cNvSpPr/>
          <p:nvPr/>
        </p:nvSpPr>
        <p:spPr>
          <a:xfrm>
            <a:off x="8215338" y="5929330"/>
            <a:ext cx="357190"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e la date 1"/>
          <p:cNvSpPr>
            <a:spLocks noGrp="1"/>
          </p:cNvSpPr>
          <p:nvPr>
            <p:ph type="dt" sz="half" idx="10"/>
          </p:nvPr>
        </p:nvSpPr>
        <p:spPr/>
        <p:txBody>
          <a:bodyPr/>
          <a:lstStyle/>
          <a:p>
            <a:fld id="{BE35AA69-14FC-494A-B25E-1342BEF55BC6}"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5</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media.gettyimages.com/photos/reproduction-of-the-mechanical-generator-made-by-french-instrument-picture-id90741558?k=6&amp;m=90741558&amp;s=612x612&amp;w=0&amp;h=is8EFU97OcYypj3OCnw77G9Jh8K9s3g79o5pexXe5k4="/>
          <p:cNvPicPr>
            <a:picLocks noChangeAspect="1" noChangeArrowheads="1"/>
          </p:cNvPicPr>
          <p:nvPr/>
        </p:nvPicPr>
        <p:blipFill>
          <a:blip r:embed="rId2"/>
          <a:srcRect/>
          <a:stretch>
            <a:fillRect/>
          </a:stretch>
        </p:blipFill>
        <p:spPr bwMode="auto">
          <a:xfrm>
            <a:off x="428596" y="357166"/>
            <a:ext cx="4143404" cy="6184789"/>
          </a:xfrm>
          <a:prstGeom prst="rect">
            <a:avLst/>
          </a:prstGeom>
          <a:noFill/>
        </p:spPr>
      </p:pic>
      <p:sp>
        <p:nvSpPr>
          <p:cNvPr id="5" name="Rectangle 4"/>
          <p:cNvSpPr/>
          <p:nvPr/>
        </p:nvSpPr>
        <p:spPr>
          <a:xfrm>
            <a:off x="5786446" y="3000372"/>
            <a:ext cx="2007281" cy="369332"/>
          </a:xfrm>
          <a:prstGeom prst="rect">
            <a:avLst/>
          </a:prstGeom>
        </p:spPr>
        <p:txBody>
          <a:bodyPr wrap="none">
            <a:spAutoFit/>
          </a:bodyPr>
          <a:lstStyle/>
          <a:p>
            <a:r>
              <a:rPr lang="fr-FR" b="1" dirty="0" smtClean="0"/>
              <a:t>La machine de </a:t>
            </a:r>
            <a:r>
              <a:rPr lang="fr-FR" b="1" dirty="0" err="1" smtClean="0">
                <a:solidFill>
                  <a:schemeClr val="tx2"/>
                </a:solidFill>
                <a:hlinkClick r:id="" action="ppaction://hlinkshowjump?jump=previousslide"/>
              </a:rPr>
              <a:t>Pixii</a:t>
            </a:r>
            <a:endParaRPr lang="fr-FR" dirty="0">
              <a:solidFill>
                <a:schemeClr val="tx2"/>
              </a:solidFill>
            </a:endParaRPr>
          </a:p>
        </p:txBody>
      </p:sp>
      <p:sp>
        <p:nvSpPr>
          <p:cNvPr id="2" name="Espace réservé de la date 1"/>
          <p:cNvSpPr>
            <a:spLocks noGrp="1"/>
          </p:cNvSpPr>
          <p:nvPr>
            <p:ph type="dt" sz="half" idx="10"/>
          </p:nvPr>
        </p:nvSpPr>
        <p:spPr/>
        <p:txBody>
          <a:bodyPr/>
          <a:lstStyle/>
          <a:p>
            <a:fld id="{B06413E8-964E-4235-A5EA-997E6AEAF7DF}"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6" name="Espace réservé du numéro de diapositive 5"/>
          <p:cNvSpPr>
            <a:spLocks noGrp="1"/>
          </p:cNvSpPr>
          <p:nvPr>
            <p:ph type="sldNum" sz="quarter" idx="12"/>
          </p:nvPr>
        </p:nvSpPr>
        <p:spPr/>
        <p:txBody>
          <a:bodyPr/>
          <a:lstStyle/>
          <a:p>
            <a:fld id="{474D9AD9-A02D-4517-AE92-8C385EB6DCF7}" type="slidenum">
              <a:rPr lang="fr-FR" smtClean="0"/>
              <a:pPr/>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s://media.paruvendu.fr/image/roue-barlow/WB15/5/5/WB155530873_1.jpeg"/>
          <p:cNvPicPr>
            <a:picLocks noChangeAspect="1" noChangeArrowheads="1"/>
          </p:cNvPicPr>
          <p:nvPr/>
        </p:nvPicPr>
        <p:blipFill>
          <a:blip r:embed="rId2"/>
          <a:srcRect/>
          <a:stretch>
            <a:fillRect/>
          </a:stretch>
        </p:blipFill>
        <p:spPr bwMode="auto">
          <a:xfrm>
            <a:off x="928662" y="357166"/>
            <a:ext cx="7143800" cy="5357849"/>
          </a:xfrm>
          <a:prstGeom prst="rect">
            <a:avLst/>
          </a:prstGeom>
          <a:noFill/>
        </p:spPr>
      </p:pic>
      <p:sp>
        <p:nvSpPr>
          <p:cNvPr id="7" name="Rectangle 6"/>
          <p:cNvSpPr/>
          <p:nvPr/>
        </p:nvSpPr>
        <p:spPr>
          <a:xfrm>
            <a:off x="3571868" y="5786454"/>
            <a:ext cx="1879232" cy="369332"/>
          </a:xfrm>
          <a:prstGeom prst="rect">
            <a:avLst/>
          </a:prstGeom>
        </p:spPr>
        <p:txBody>
          <a:bodyPr wrap="none">
            <a:spAutoFit/>
          </a:bodyPr>
          <a:lstStyle/>
          <a:p>
            <a:r>
              <a:rPr lang="fr-FR" dirty="0" smtClean="0">
                <a:hlinkClick r:id="rId3" action="ppaction://hlinksldjump"/>
              </a:rPr>
              <a:t>La roue de Barlow</a:t>
            </a:r>
            <a:endParaRPr lang="fr-FR" dirty="0"/>
          </a:p>
        </p:txBody>
      </p:sp>
      <p:sp>
        <p:nvSpPr>
          <p:cNvPr id="2" name="Espace réservé de la date 1"/>
          <p:cNvSpPr>
            <a:spLocks noGrp="1"/>
          </p:cNvSpPr>
          <p:nvPr>
            <p:ph type="dt" sz="half" idx="10"/>
          </p:nvPr>
        </p:nvSpPr>
        <p:spPr/>
        <p:txBody>
          <a:bodyPr/>
          <a:lstStyle/>
          <a:p>
            <a:fld id="{0211821A-007D-4BFB-91AB-1B46EF694901}"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4" name="Espace réservé du numéro de diapositive 3"/>
          <p:cNvSpPr>
            <a:spLocks noGrp="1"/>
          </p:cNvSpPr>
          <p:nvPr>
            <p:ph type="sldNum" sz="quarter" idx="12"/>
          </p:nvPr>
        </p:nvSpPr>
        <p:spPr/>
        <p:txBody>
          <a:bodyPr/>
          <a:lstStyle/>
          <a:p>
            <a:fld id="{474D9AD9-A02D-4517-AE92-8C385EB6DCF7}" type="slidenum">
              <a:rPr lang="fr-FR" smtClean="0"/>
              <a:pPr/>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upload.wikimedia.org/wikipedia/commons/thumb/8/84/GrammeMachine.jpg/800px-GrammeMachine.jpg"/>
          <p:cNvPicPr>
            <a:picLocks noChangeAspect="1" noChangeArrowheads="1"/>
          </p:cNvPicPr>
          <p:nvPr/>
        </p:nvPicPr>
        <p:blipFill>
          <a:blip r:embed="rId2"/>
          <a:srcRect/>
          <a:stretch>
            <a:fillRect/>
          </a:stretch>
        </p:blipFill>
        <p:spPr bwMode="auto">
          <a:xfrm>
            <a:off x="285720" y="214290"/>
            <a:ext cx="3714776" cy="5572165"/>
          </a:xfrm>
          <a:prstGeom prst="rect">
            <a:avLst/>
          </a:prstGeom>
          <a:noFill/>
        </p:spPr>
      </p:pic>
      <p:pic>
        <p:nvPicPr>
          <p:cNvPr id="1028" name="Picture 4" descr="https://www.polytechnique.edu/patrimoine/images/309_ivr11_97910354xa_b.jpg"/>
          <p:cNvPicPr>
            <a:picLocks noChangeAspect="1" noChangeArrowheads="1"/>
          </p:cNvPicPr>
          <p:nvPr/>
        </p:nvPicPr>
        <p:blipFill>
          <a:blip r:embed="rId3"/>
          <a:srcRect/>
          <a:stretch>
            <a:fillRect/>
          </a:stretch>
        </p:blipFill>
        <p:spPr bwMode="auto">
          <a:xfrm>
            <a:off x="4357686" y="214290"/>
            <a:ext cx="4447506" cy="5572164"/>
          </a:xfrm>
          <a:prstGeom prst="rect">
            <a:avLst/>
          </a:prstGeom>
          <a:noFill/>
        </p:spPr>
      </p:pic>
      <p:sp>
        <p:nvSpPr>
          <p:cNvPr id="6" name="Rectangle 5"/>
          <p:cNvSpPr/>
          <p:nvPr/>
        </p:nvSpPr>
        <p:spPr>
          <a:xfrm>
            <a:off x="357158" y="6072206"/>
            <a:ext cx="3555845" cy="369332"/>
          </a:xfrm>
          <a:prstGeom prst="rect">
            <a:avLst/>
          </a:prstGeom>
        </p:spPr>
        <p:txBody>
          <a:bodyPr wrap="none">
            <a:spAutoFit/>
          </a:bodyPr>
          <a:lstStyle/>
          <a:p>
            <a:r>
              <a:rPr lang="fr-FR" dirty="0" smtClean="0"/>
              <a:t>Dynamo Gramme (modèle de 1878)</a:t>
            </a:r>
            <a:endParaRPr lang="fr-FR" dirty="0"/>
          </a:p>
        </p:txBody>
      </p:sp>
      <p:sp>
        <p:nvSpPr>
          <p:cNvPr id="1030" name="Rectangle 6"/>
          <p:cNvSpPr>
            <a:spLocks noChangeArrowheads="1"/>
          </p:cNvSpPr>
          <p:nvPr/>
        </p:nvSpPr>
        <p:spPr bwMode="auto">
          <a:xfrm>
            <a:off x="4357686" y="5607152"/>
            <a:ext cx="4696607" cy="110799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charset="0"/>
                <a:cs typeface="Arial" charset="0"/>
              </a:rPr>
              <a:t>Machine dynamo-électrique de Gramme.</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Arial" charset="0"/>
                <a:cs typeface="Arial" charset="0"/>
              </a:rPr>
              <a:t>Paris </a:t>
            </a:r>
            <a:r>
              <a:rPr kumimoji="0" lang="fr-FR" sz="1600" b="0" i="0" u="none" strike="noStrike" cap="none" normalizeH="0" baseline="0" dirty="0" err="1" smtClean="0">
                <a:ln>
                  <a:noFill/>
                </a:ln>
                <a:solidFill>
                  <a:schemeClr val="tx1"/>
                </a:solidFill>
                <a:effectLst/>
                <a:latin typeface="Arial" charset="0"/>
                <a:cs typeface="Arial" charset="0"/>
              </a:rPr>
              <a:t>Bréguet</a:t>
            </a:r>
            <a:r>
              <a:rPr kumimoji="0" lang="fr-FR" sz="1600" b="0" i="0" u="none" strike="noStrike" cap="none" normalizeH="0" baseline="0" dirty="0" smtClean="0">
                <a:ln>
                  <a:noFill/>
                </a:ln>
                <a:solidFill>
                  <a:schemeClr val="tx1"/>
                </a:solidFill>
                <a:effectLst/>
                <a:latin typeface="Arial" charset="0"/>
                <a:cs typeface="Arial" charset="0"/>
              </a:rPr>
              <a:t> [1869]</a:t>
            </a:r>
            <a:endParaRPr lang="fr-FR" sz="1600" dirty="0" smtClean="0">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i="0" u="none" strike="noStrike" cap="none" normalizeH="0" baseline="0" dirty="0" smtClean="0">
                <a:ln>
                  <a:noFill/>
                </a:ln>
                <a:solidFill>
                  <a:schemeClr val="tx1"/>
                </a:solidFill>
                <a:effectLst/>
                <a:latin typeface="Arial" charset="0"/>
                <a:cs typeface="Arial" charset="0"/>
              </a:rPr>
              <a:t>Gramme, </a:t>
            </a:r>
            <a:r>
              <a:rPr kumimoji="0" lang="fr-FR" sz="1600" i="0" u="none" strike="noStrike" cap="none" normalizeH="0" baseline="0" dirty="0" err="1" smtClean="0">
                <a:ln>
                  <a:noFill/>
                </a:ln>
                <a:solidFill>
                  <a:schemeClr val="tx1"/>
                </a:solidFill>
                <a:effectLst/>
                <a:latin typeface="Arial" charset="0"/>
                <a:cs typeface="Arial" charset="0"/>
              </a:rPr>
              <a:t>Zénobe</a:t>
            </a:r>
            <a:r>
              <a:rPr kumimoji="0" lang="fr-FR" sz="1600" i="0" u="none" strike="noStrike" cap="none" normalizeH="0" baseline="0" dirty="0" smtClean="0">
                <a:ln>
                  <a:noFill/>
                </a:ln>
                <a:solidFill>
                  <a:schemeClr val="tx1"/>
                </a:solidFill>
                <a:effectLst/>
                <a:latin typeface="Arial" charset="0"/>
                <a:cs typeface="Arial" charset="0"/>
              </a:rPr>
              <a:t> Théophile 1826-1901 Inventeur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charset="0"/>
              <a:cs typeface="Arial" charset="0"/>
            </a:endParaRPr>
          </a:p>
        </p:txBody>
      </p:sp>
      <p:sp>
        <p:nvSpPr>
          <p:cNvPr id="2" name="Espace réservé de la date 1"/>
          <p:cNvSpPr>
            <a:spLocks noGrp="1"/>
          </p:cNvSpPr>
          <p:nvPr>
            <p:ph type="dt" sz="half" idx="10"/>
          </p:nvPr>
        </p:nvSpPr>
        <p:spPr/>
        <p:txBody>
          <a:bodyPr/>
          <a:lstStyle/>
          <a:p>
            <a:fld id="{1FC7C88B-C59F-4E52-A549-71803562256D}"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4" name="Espace réservé du numéro de diapositive 3"/>
          <p:cNvSpPr>
            <a:spLocks noGrp="1"/>
          </p:cNvSpPr>
          <p:nvPr>
            <p:ph type="sldNum" sz="quarter" idx="12"/>
          </p:nvPr>
        </p:nvSpPr>
        <p:spPr/>
        <p:txBody>
          <a:bodyPr/>
          <a:lstStyle/>
          <a:p>
            <a:fld id="{474D9AD9-A02D-4517-AE92-8C385EB6DCF7}" type="slidenum">
              <a:rPr lang="fr-FR" smtClean="0"/>
              <a:pPr/>
              <a:t>8</a:t>
            </a:fld>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582594"/>
          </a:xfrm>
        </p:spPr>
        <p:txBody>
          <a:bodyPr>
            <a:normAutofit fontScale="90000"/>
          </a:bodyPr>
          <a:lstStyle/>
          <a:p>
            <a:r>
              <a:rPr lang="fr-FR" sz="3600" dirty="0" smtClean="0"/>
              <a:t>Historique de la production d’électricité </a:t>
            </a:r>
            <a:endParaRPr lang="fr-FR" sz="3600" dirty="0"/>
          </a:p>
        </p:txBody>
      </p:sp>
      <p:sp>
        <p:nvSpPr>
          <p:cNvPr id="5" name="Espace réservé du contenu 2"/>
          <p:cNvSpPr>
            <a:spLocks noGrp="1"/>
          </p:cNvSpPr>
          <p:nvPr>
            <p:ph idx="1"/>
          </p:nvPr>
        </p:nvSpPr>
        <p:spPr>
          <a:xfrm>
            <a:off x="428596" y="928670"/>
            <a:ext cx="8229600" cy="5572164"/>
          </a:xfrm>
        </p:spPr>
        <p:txBody>
          <a:bodyPr>
            <a:normAutofit/>
          </a:bodyPr>
          <a:lstStyle/>
          <a:p>
            <a:pPr algn="just">
              <a:buNone/>
            </a:pPr>
            <a:r>
              <a:rPr lang="fr-FR" sz="1800" dirty="0" smtClean="0"/>
              <a:t>	 En 1868, l'Anglais </a:t>
            </a:r>
            <a:r>
              <a:rPr lang="fr-FR" sz="1800" b="1" dirty="0" smtClean="0"/>
              <a:t>Wilde</a:t>
            </a:r>
            <a:r>
              <a:rPr lang="fr-FR" sz="1800" dirty="0" smtClean="0"/>
              <a:t> réalise la </a:t>
            </a:r>
            <a:r>
              <a:rPr lang="fr-FR" sz="1800" dirty="0" smtClean="0">
                <a:solidFill>
                  <a:srgbClr val="0070C0"/>
                </a:solidFill>
              </a:rPr>
              <a:t>première</a:t>
            </a:r>
            <a:r>
              <a:rPr lang="fr-FR" sz="1800" dirty="0" smtClean="0"/>
              <a:t> dynamo.</a:t>
            </a:r>
          </a:p>
          <a:p>
            <a:pPr algn="just">
              <a:buNone/>
            </a:pPr>
            <a:r>
              <a:rPr lang="fr-FR" sz="1800" dirty="0" smtClean="0"/>
              <a:t> 	Son invention sera améliorée à partir de 1871, avec la </a:t>
            </a:r>
            <a:r>
              <a:rPr lang="fr-FR" sz="1800" b="1" dirty="0" smtClean="0">
                <a:hlinkClick r:id="rId2" action="ppaction://hlinksldjump"/>
              </a:rPr>
              <a:t>dynamo Gramme</a:t>
            </a:r>
            <a:r>
              <a:rPr lang="fr-FR" sz="1800" dirty="0" smtClean="0"/>
              <a:t>, qui produit une électricité puissante, stable et transportable.</a:t>
            </a:r>
          </a:p>
          <a:p>
            <a:pPr algn="just">
              <a:buNone/>
            </a:pPr>
            <a:endParaRPr lang="fr-FR" sz="1800" dirty="0" smtClean="0"/>
          </a:p>
          <a:p>
            <a:pPr algn="just">
              <a:buNone/>
            </a:pPr>
            <a:r>
              <a:rPr lang="fr-FR" sz="1800" dirty="0" smtClean="0"/>
              <a:t>	En </a:t>
            </a:r>
            <a:r>
              <a:rPr lang="fr-FR" sz="1800" b="1" dirty="0" smtClean="0"/>
              <a:t>1878</a:t>
            </a:r>
            <a:r>
              <a:rPr lang="fr-FR" sz="1800" dirty="0" smtClean="0"/>
              <a:t>, l’inventeur américain </a:t>
            </a:r>
            <a:r>
              <a:rPr lang="fr-FR" sz="1800" b="1" dirty="0" smtClean="0"/>
              <a:t>Thomas Edison</a:t>
            </a:r>
            <a:r>
              <a:rPr lang="fr-FR" sz="1800" dirty="0" smtClean="0"/>
              <a:t> invente la lampe électrique à incandescence (avec des filaments de carbone) qui reste allumée 45 heures. </a:t>
            </a:r>
          </a:p>
          <a:p>
            <a:pPr algn="just">
              <a:buNone/>
            </a:pPr>
            <a:endParaRPr lang="fr-FR" sz="1800" dirty="0" smtClean="0"/>
          </a:p>
          <a:p>
            <a:pPr algn="just">
              <a:buAutoNum type="arabicPeriod" startAt="4"/>
            </a:pPr>
            <a:r>
              <a:rPr lang="fr-FR" sz="1700" b="1" dirty="0" smtClean="0">
                <a:solidFill>
                  <a:schemeClr val="tx2">
                    <a:lumMod val="75000"/>
                  </a:schemeClr>
                </a:solidFill>
              </a:rPr>
              <a:t>L’entrée de l’électricité dans les foyers</a:t>
            </a:r>
          </a:p>
          <a:p>
            <a:pPr algn="just">
              <a:buNone/>
            </a:pPr>
            <a:r>
              <a:rPr lang="fr-FR" sz="1800" dirty="0" smtClean="0"/>
              <a:t>	A la fin du 19</a:t>
            </a:r>
            <a:r>
              <a:rPr lang="fr-FR" sz="1800" baseline="30000" dirty="0" smtClean="0"/>
              <a:t>ième</a:t>
            </a:r>
            <a:r>
              <a:rPr lang="fr-FR" sz="1800" dirty="0" smtClean="0"/>
              <a:t> siècle, la production industrielle d'électricité devient possible et les premières applications techniques apparaissent comme le moteur électrique, l’éclairage électrique, le </a:t>
            </a:r>
            <a:r>
              <a:rPr lang="fr-FR" sz="1800" b="1" dirty="0" smtClean="0"/>
              <a:t>Télégraphe</a:t>
            </a:r>
            <a:r>
              <a:rPr lang="fr-FR" sz="1800" dirty="0" smtClean="0"/>
              <a:t> et le téléphone.</a:t>
            </a:r>
          </a:p>
          <a:p>
            <a:pPr algn="just">
              <a:buNone/>
            </a:pPr>
            <a:r>
              <a:rPr lang="fr-FR" sz="1800" dirty="0" smtClean="0"/>
              <a:t>	</a:t>
            </a:r>
          </a:p>
          <a:p>
            <a:pPr algn="just">
              <a:buNone/>
            </a:pPr>
            <a:r>
              <a:rPr lang="fr-FR" sz="1800" dirty="0" smtClean="0"/>
              <a:t>	En 1878, une centrale hydraulique de 7 kW est construite à Saint-Moritz en Europe. </a:t>
            </a:r>
          </a:p>
          <a:p>
            <a:pPr algn="just">
              <a:buNone/>
            </a:pPr>
            <a:endParaRPr lang="fr-FR" sz="1700" b="1" dirty="0" smtClean="0">
              <a:solidFill>
                <a:schemeClr val="tx2">
                  <a:lumMod val="75000"/>
                </a:schemeClr>
              </a:solidFill>
            </a:endParaRPr>
          </a:p>
          <a:p>
            <a:pPr algn="just">
              <a:buNone/>
            </a:pPr>
            <a:r>
              <a:rPr lang="fr-FR" sz="1800" dirty="0" smtClean="0"/>
              <a:t>	En 1882, les premières usines électriques produisant des tensions continues sont construites à Londres et New York .</a:t>
            </a:r>
            <a:endParaRPr lang="fr-FR" sz="1700" b="1" dirty="0" smtClean="0">
              <a:solidFill>
                <a:schemeClr val="tx2">
                  <a:lumMod val="75000"/>
                </a:schemeClr>
              </a:solidFill>
            </a:endParaRPr>
          </a:p>
        </p:txBody>
      </p:sp>
      <p:sp>
        <p:nvSpPr>
          <p:cNvPr id="6" name="Flèche vers le haut 5">
            <a:hlinkClick r:id="rId3" action="ppaction://hlinksldjump"/>
          </p:cNvPr>
          <p:cNvSpPr/>
          <p:nvPr/>
        </p:nvSpPr>
        <p:spPr>
          <a:xfrm>
            <a:off x="8072462" y="6072206"/>
            <a:ext cx="428628"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e la date 1"/>
          <p:cNvSpPr>
            <a:spLocks noGrp="1"/>
          </p:cNvSpPr>
          <p:nvPr>
            <p:ph type="dt" sz="half" idx="10"/>
          </p:nvPr>
        </p:nvSpPr>
        <p:spPr/>
        <p:txBody>
          <a:bodyPr/>
          <a:lstStyle/>
          <a:p>
            <a:fld id="{582C6C04-DCFD-4B9B-9E3A-91CF8C275585}" type="datetime1">
              <a:rPr lang="fr-FR" smtClean="0"/>
              <a:t>01/01/2021</a:t>
            </a:fld>
            <a:endParaRPr lang="fr-FR"/>
          </a:p>
        </p:txBody>
      </p:sp>
      <p:sp>
        <p:nvSpPr>
          <p:cNvPr id="3" name="Espace réservé du pied de page 2"/>
          <p:cNvSpPr>
            <a:spLocks noGrp="1"/>
          </p:cNvSpPr>
          <p:nvPr>
            <p:ph type="ftr" sz="quarter" idx="11"/>
          </p:nvPr>
        </p:nvSpPr>
        <p:spPr/>
        <p:txBody>
          <a:bodyPr/>
          <a:lstStyle/>
          <a:p>
            <a:r>
              <a:rPr lang="fr-FR" smtClean="0"/>
              <a:t>ENS: A. HAMANE</a:t>
            </a:r>
            <a:endParaRPr lang="fr-FR"/>
          </a:p>
        </p:txBody>
      </p:sp>
      <p:sp>
        <p:nvSpPr>
          <p:cNvPr id="7" name="Espace réservé du numéro de diapositive 6"/>
          <p:cNvSpPr>
            <a:spLocks noGrp="1"/>
          </p:cNvSpPr>
          <p:nvPr>
            <p:ph type="sldNum" sz="quarter" idx="12"/>
          </p:nvPr>
        </p:nvSpPr>
        <p:spPr/>
        <p:txBody>
          <a:bodyPr/>
          <a:lstStyle/>
          <a:p>
            <a:fld id="{474D9AD9-A02D-4517-AE92-8C385EB6DCF7}" type="slidenum">
              <a:rPr lang="fr-FR" smtClean="0"/>
              <a:pPr/>
              <a:t>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6670</TotalTime>
  <Words>439</Words>
  <Application>Microsoft Office PowerPoint</Application>
  <PresentationFormat>Affichage à l'écran (4:3)</PresentationFormat>
  <Paragraphs>191</Paragraphs>
  <Slides>18</Slides>
  <Notes>1</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Chapitre 01</vt:lpstr>
      <vt:lpstr>Historique de la production d’électricité </vt:lpstr>
      <vt:lpstr>Historique de la production d’électricité </vt:lpstr>
      <vt:lpstr>Présentation PowerPoint</vt:lpstr>
      <vt:lpstr>Historique de la production d’électricité </vt:lpstr>
      <vt:lpstr>Présentation PowerPoint</vt:lpstr>
      <vt:lpstr>Présentation PowerPoint</vt:lpstr>
      <vt:lpstr>Présentation PowerPoint</vt:lpstr>
      <vt:lpstr>Historique de la production d’électricité </vt:lpstr>
      <vt:lpstr>Historique de la production d’électricité </vt:lpstr>
      <vt:lpstr>Historique de la production d’électricité </vt:lpstr>
      <vt:lpstr>Historique de la production d’électricité </vt:lpstr>
      <vt:lpstr>Historique de l’énergie électrique en Algérie </vt:lpstr>
      <vt:lpstr>Historique de l’énergie électrique en Algérie </vt:lpstr>
      <vt:lpstr>Historique de l’énergie électrique en Algérie </vt:lpstr>
      <vt:lpstr>Historique de l’énergie électrique en Algérie </vt:lpstr>
      <vt:lpstr>Historique de l’énergie électrique en Algérie </vt:lpstr>
      <vt:lpstr>Historique de l’énergie électrique en Algérie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01</dc:title>
  <dc:creator>ACER</dc:creator>
  <cp:lastModifiedBy>Utilisateur Windows</cp:lastModifiedBy>
  <cp:revision>121</cp:revision>
  <dcterms:created xsi:type="dcterms:W3CDTF">2018-03-07T09:05:50Z</dcterms:created>
  <dcterms:modified xsi:type="dcterms:W3CDTF">2021-01-01T22:43:09Z</dcterms:modified>
</cp:coreProperties>
</file>