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71" r:id="rId8"/>
    <p:sldId id="262" r:id="rId9"/>
    <p:sldId id="263" r:id="rId10"/>
    <p:sldId id="264" r:id="rId11"/>
    <p:sldId id="274" r:id="rId12"/>
    <p:sldId id="272" r:id="rId13"/>
    <p:sldId id="273" r:id="rId14"/>
    <p:sldId id="276" r:id="rId15"/>
    <p:sldId id="275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4645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4935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2851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315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2230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0432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728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7280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37748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6174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0452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4D61-F733-4A1B-A12F-F519AE9CDB6A}" type="datetimeFigureOut">
              <a:rPr lang="fr-FR" smtClean="0"/>
              <a:pPr/>
              <a:t>05/01/2021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D6B7C-B700-43B6-9A4A-FF56E3AD58E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7561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VRD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898484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II.6.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Ouvrages annexes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Dans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VRD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on trouve d'autres ouvrages, que l'on peut désigner comme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ouvrages annexes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  <a:buNone/>
            </a:pPr>
            <a:endParaRPr lang="fr-FR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Certains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travaux de maçonnerie comme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murs de soutènement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murets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sont réalisés dans le cadre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  de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travaux de VRD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murs de soutènement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sont des ouvrages retenant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   la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terre, dans le cas d'un remblai par exemple.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337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Pour tout ce qui est des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réseaux enterrés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50000"/>
              </a:lnSpc>
              <a:buNone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il est impératif de respecter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l’espacement entre chaque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canalisation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 ainsi que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codes couleurs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pour chaque type de réseau.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://idata.over-blog.com/2/68/48/94/divers/canalisatio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8" name="AutoShape 4" descr="http://idata.over-blog.com/2/68/48/94/divers/canalisation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 descr="C:\Users\7seven\Desktop\canalisatio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857233"/>
            <a:ext cx="9144000" cy="45872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7seven\Desktop\tranchee.jpg"/>
          <p:cNvPicPr>
            <a:picLocks noChangeAspect="1" noChangeArrowheads="1"/>
          </p:cNvPicPr>
          <p:nvPr/>
        </p:nvPicPr>
        <p:blipFill>
          <a:blip r:embed="rId2">
            <a:lum bright="-10000" contrast="40000"/>
          </a:blip>
          <a:srcRect/>
          <a:stretch>
            <a:fillRect/>
          </a:stretch>
        </p:blipFill>
        <p:spPr bwMode="auto">
          <a:xfrm>
            <a:off x="5024421" y="142852"/>
            <a:ext cx="4119579" cy="666926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85720" y="357166"/>
            <a:ext cx="4788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 grillage avertisseur </a:t>
            </a:r>
          </a:p>
          <a:p>
            <a:endParaRPr lang="fr-FR" sz="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Ce grillage prévient de la présence d'un réseau enterré en profondeur. </a:t>
            </a:r>
            <a:endParaRPr lang="fr-FR" sz="2800" b="1" smtClean="0">
              <a:latin typeface="Times New Roman" pitchFamily="18" charset="0"/>
              <a:cs typeface="Times New Roman" pitchFamily="18" charset="0"/>
            </a:endParaRPr>
          </a:p>
          <a:p>
            <a:endParaRPr lang="fr-FR" sz="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Ce dispositif d'avertissement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est un matériau à mailles larges généralement en plastique et dont la couleur indique le type de réseau enterré.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 descr="https://i.pinimg.com/564x/de/98/e3/de98e3b564b1956318c5677be9e11b0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1748" name="AutoShape 4" descr="https://i.pinimg.com/564x/de/98/e3/de98e3b564b1956318c5677be9e11b0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1749" name="Picture 5" descr="C:\Users\7seven\Desktop\de98e3b564b1956318c5677be9e11b0c.jpg"/>
          <p:cNvPicPr>
            <a:picLocks noChangeAspect="1" noChangeArrowheads="1"/>
          </p:cNvPicPr>
          <p:nvPr/>
        </p:nvPicPr>
        <p:blipFill>
          <a:blip r:embed="rId2"/>
          <a:srcRect t="12500" b="15625"/>
          <a:stretch>
            <a:fillRect/>
          </a:stretch>
        </p:blipFill>
        <p:spPr bwMode="auto">
          <a:xfrm>
            <a:off x="1714480" y="0"/>
            <a:ext cx="672675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Grillage avertisseur détectable</a:t>
            </a: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785926"/>
            <a:ext cx="8786842" cy="550070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fr-FR" dirty="0" smtClean="0"/>
              <a:t>  </a:t>
            </a:r>
            <a:r>
              <a:rPr lang="fr-FR" b="1" dirty="0" smtClean="0"/>
              <a:t>Ces dispositifs avertisseurs, </a:t>
            </a:r>
            <a:r>
              <a:rPr lang="fr-FR" b="1" dirty="0" smtClean="0"/>
              <a:t>intègrent </a:t>
            </a:r>
            <a:r>
              <a:rPr lang="fr-FR" b="1" dirty="0" smtClean="0"/>
              <a:t>dans leur trame un fil inox</a:t>
            </a:r>
            <a:r>
              <a:rPr lang="fr-FR" b="1" dirty="0" smtClean="0"/>
              <a:t>,   elles </a:t>
            </a:r>
            <a:r>
              <a:rPr lang="fr-FR" b="1" dirty="0" smtClean="0"/>
              <a:t>sont posés au-dessus du réseau et reliés entre eux par des connexions étanches (cosses et gaines thermo rétractables</a:t>
            </a:r>
            <a:r>
              <a:rPr lang="fr-FR" b="1" dirty="0" smtClean="0"/>
              <a:t>).</a:t>
            </a:r>
          </a:p>
          <a:p>
            <a:pPr>
              <a:lnSpc>
                <a:spcPct val="120000"/>
              </a:lnSpc>
              <a:buNone/>
            </a:pPr>
            <a:endParaRPr lang="fr-FR" sz="1100" b="1" dirty="0" smtClean="0"/>
          </a:p>
          <a:p>
            <a:pPr>
              <a:lnSpc>
                <a:spcPct val="170000"/>
              </a:lnSpc>
            </a:pPr>
            <a:r>
              <a:rPr lang="fr-FR" b="1" dirty="0" smtClean="0"/>
              <a:t>La </a:t>
            </a:r>
            <a:r>
              <a:rPr lang="fr-FR" b="1" dirty="0" smtClean="0"/>
              <a:t>détectabilité du grillage avertisseur est assurée ensuite </a:t>
            </a:r>
            <a:r>
              <a:rPr lang="fr-FR" b="1" dirty="0" smtClean="0"/>
              <a:t>par                 une </a:t>
            </a:r>
            <a:r>
              <a:rPr lang="fr-FR" b="1" dirty="0" smtClean="0"/>
              <a:t>injection de courant électrique à travers le fil </a:t>
            </a:r>
            <a:r>
              <a:rPr lang="fr-FR" b="1" dirty="0" smtClean="0"/>
              <a:t>inox.</a:t>
            </a:r>
          </a:p>
          <a:p>
            <a:pPr>
              <a:lnSpc>
                <a:spcPct val="120000"/>
              </a:lnSpc>
              <a:buNone/>
            </a:pPr>
            <a:endParaRPr lang="fr-FR" sz="1100" b="1" dirty="0" smtClean="0"/>
          </a:p>
          <a:p>
            <a:pPr>
              <a:lnSpc>
                <a:spcPct val="170000"/>
              </a:lnSpc>
            </a:pPr>
            <a:r>
              <a:rPr lang="fr-FR" b="1" dirty="0" smtClean="0"/>
              <a:t>Il </a:t>
            </a:r>
            <a:r>
              <a:rPr lang="fr-FR" b="1" dirty="0" smtClean="0"/>
              <a:t>sera alors très facile de détecter ce signal en surface et de localiser </a:t>
            </a:r>
            <a:r>
              <a:rPr lang="fr-FR" b="1" dirty="0" smtClean="0"/>
              <a:t>  le </a:t>
            </a:r>
            <a:r>
              <a:rPr lang="fr-FR" b="1" dirty="0" smtClean="0"/>
              <a:t>réseau en plan et en profondeur avec le détecteur des métaux.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I. Généralités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4"/>
            <a:ext cx="8686800" cy="5257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terme VRD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signifie Voirie et Réseau Divers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fr-FR" sz="800" b="1" dirty="0" smtClean="0"/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désigne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réalisation des voies d'accès, la mise en œuvre des réseaux d'alimentation en eau, en électricité et en télécommunication.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VRD concernent aussi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construction et l'entretien des réseaux d'évacuation d'eau de pluie, ou d'eaux usées. Ces réseaux permettent à un terrain de recevoir une construction.</a:t>
            </a:r>
          </a:p>
          <a:p>
            <a:pPr marL="0" indent="0">
              <a:lnSpc>
                <a:spcPct val="150000"/>
              </a:lnSpc>
              <a:buNone/>
            </a:pPr>
            <a:endParaRPr lang="fr-FR" sz="800" b="1" dirty="0" smtClean="0"/>
          </a:p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Ces travaux permettent aussi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l'embellissement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d'un environnement urbain ou rural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lors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 travaux d'enfouissement des réseaux, 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pavage des rues ou de réfection des trottoirs.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639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VRD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sont fonction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l'aménagement prévu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des besoins de la population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fr-FR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Ainsi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ils sont différents suivant que l'on projette de construire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lotissement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une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zone commerciale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une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zone industrielle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ou un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espace public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184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II. Types d'ouvrages entrant dans les travaux de VRD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642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II.1. Terrassement</a:t>
            </a: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C'est l'étape primordiale qui va permettre de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préparer le terrain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sur lequel est projetée la construction d'un bâtiment d'habitation, industriel, commercial ou d'un ouvrage d'art (ponts, route...).</a:t>
            </a:r>
          </a:p>
          <a:p>
            <a:endParaRPr lang="fr-FR" sz="2400" dirty="0" smtClean="0"/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L’entreprise, qui a en charge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travaux de terrassement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, réalise : des fouilles, des déblais, des remblais, des talutages et des décapages.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305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II.2. Travaux de voirie</a:t>
            </a: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 travaux de voirie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consistent à réaliser des voies de circulation et des aires de stationnement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 Les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routes, les chemins, les trottoirs, les voies piétonnes, 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les parkings,…</a:t>
            </a:r>
          </a:p>
          <a:p>
            <a:pPr>
              <a:lnSpc>
                <a:spcPct val="150000"/>
              </a:lnSpc>
              <a:buNone/>
            </a:pPr>
            <a:endParaRPr lang="fr-FR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Ces ouvrages sont essentiels à la circulation des populations.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68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II.3. Réseau d’AEP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57364"/>
            <a:ext cx="8686800" cy="5000636"/>
          </a:xfrm>
        </p:spPr>
        <p:txBody>
          <a:bodyPr>
            <a:normAutofit/>
          </a:bodyPr>
          <a:lstStyle/>
          <a:p>
            <a:endParaRPr lang="fr-FR" sz="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réseau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d’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limentation en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au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otable </a:t>
            </a:r>
            <a:r>
              <a:rPr lang="fr-FR" sz="2400" b="1" dirty="0" smtClean="0"/>
              <a:t>représente </a:t>
            </a:r>
            <a:r>
              <a:rPr lang="fr-FR" sz="2400" b="1" dirty="0" smtClean="0"/>
              <a:t>graphiquement les objets permettant le transport de l’eau potable. Il comporte </a:t>
            </a:r>
            <a:r>
              <a:rPr lang="fr-FR" sz="2400" b="1" dirty="0" smtClean="0">
                <a:solidFill>
                  <a:srgbClr val="FF0000"/>
                </a:solidFill>
              </a:rPr>
              <a:t>les canalisations</a:t>
            </a:r>
            <a:r>
              <a:rPr lang="fr-FR" sz="2400" b="1" dirty="0" smtClean="0"/>
              <a:t>, </a:t>
            </a:r>
            <a:r>
              <a:rPr lang="fr-FR" sz="2400" b="1" dirty="0" smtClean="0">
                <a:solidFill>
                  <a:srgbClr val="FF0000"/>
                </a:solidFill>
              </a:rPr>
              <a:t>les ouvrages de stockage 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/>
              <a:t>et </a:t>
            </a:r>
            <a:r>
              <a:rPr lang="fr-FR" sz="2400" b="1" dirty="0" smtClean="0"/>
              <a:t>les autres éléments du réseau comme </a:t>
            </a:r>
            <a:r>
              <a:rPr lang="fr-FR" sz="2400" b="1" dirty="0" smtClean="0">
                <a:solidFill>
                  <a:srgbClr val="FF0000"/>
                </a:solidFill>
              </a:rPr>
              <a:t>les équipements spéciaux </a:t>
            </a:r>
            <a:r>
              <a:rPr lang="fr-FR" sz="2400" b="1" dirty="0" smtClean="0"/>
              <a:t>(compteurs, vannes, vidanges, ventouses </a:t>
            </a:r>
            <a:r>
              <a:rPr lang="fr-FR" sz="2400" b="1" dirty="0" smtClean="0"/>
              <a:t>) </a:t>
            </a:r>
            <a:r>
              <a:rPr lang="fr-FR" sz="2400" b="1" dirty="0" smtClean="0"/>
              <a:t>ainsi que l’enregistrement des incidents se produisant sur les réseaux. 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II.4.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Assainissement</a:t>
            </a: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66" y="1500198"/>
            <a:ext cx="8715404" cy="55721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Ce terme désigne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les réseaux d'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évacuation des eaux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usées et des eaux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pluie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qui seront par la suite dirigées vers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une station d'épuration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pour être traitées et éviter tout risque environnemental de pollution :</a:t>
            </a:r>
          </a:p>
          <a:p>
            <a:pPr>
              <a:lnSpc>
                <a:spcPct val="170000"/>
              </a:lnSpc>
            </a:pPr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réseau d'assainissement sert également à la récupération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eaux de pluie, qui sont généralement transférées vers le milieu naturel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L’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assainissement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peut être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collectif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autonome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dans le cas </a:t>
            </a:r>
          </a:p>
          <a:p>
            <a:pPr>
              <a:lnSpc>
                <a:spcPct val="170000"/>
              </a:lnSpc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   des zones peu urbanisées.</a:t>
            </a:r>
          </a:p>
          <a:p>
            <a:pPr>
              <a:lnSpc>
                <a:spcPct val="170000"/>
              </a:lnSpc>
              <a:buNone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3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II.5.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Réseaux divers</a:t>
            </a: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Ce terme englobe :</a:t>
            </a:r>
          </a:p>
          <a:p>
            <a:pPr>
              <a:lnSpc>
                <a:spcPct val="150000"/>
              </a:lnSpc>
              <a:buNone/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réseau de distribution électrique 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réseau de distribution en gaz 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télécommunications </a:t>
            </a:r>
          </a:p>
          <a:p>
            <a:pPr>
              <a:lnSpc>
                <a:spcPct val="150000"/>
              </a:lnSpc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Plus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généralement, tout ce qui correspond aux besoins spécifiques des populations.</a:t>
            </a: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476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2075</TotalTime>
  <Words>519</Words>
  <Application>Microsoft Office PowerPoint</Application>
  <PresentationFormat>Affichage à l'écran (4:3)</PresentationFormat>
  <Paragraphs>62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Les VRD</vt:lpstr>
      <vt:lpstr>I. Généralités</vt:lpstr>
      <vt:lpstr>Diapositive 3</vt:lpstr>
      <vt:lpstr>II. Types d'ouvrages entrant dans les travaux de VRD</vt:lpstr>
      <vt:lpstr>II.1. Terrassement</vt:lpstr>
      <vt:lpstr>II.2. Travaux de voirie</vt:lpstr>
      <vt:lpstr>II.3. Réseau d’AEP</vt:lpstr>
      <vt:lpstr>II.4. Assainissement</vt:lpstr>
      <vt:lpstr>II.5. Réseaux divers</vt:lpstr>
      <vt:lpstr>II.6. Ouvrages annexes</vt:lpstr>
      <vt:lpstr>Diapositive 11</vt:lpstr>
      <vt:lpstr>Diapositive 12</vt:lpstr>
      <vt:lpstr>Diapositive 13</vt:lpstr>
      <vt:lpstr>Diapositive 14</vt:lpstr>
      <vt:lpstr>Grillage avertisseur détectable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infosate</dc:creator>
  <cp:lastModifiedBy>7seven</cp:lastModifiedBy>
  <cp:revision>19</cp:revision>
  <dcterms:created xsi:type="dcterms:W3CDTF">2018-10-16T08:17:07Z</dcterms:created>
  <dcterms:modified xsi:type="dcterms:W3CDTF">2021-01-05T05:50:58Z</dcterms:modified>
</cp:coreProperties>
</file>