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8F4FA-651C-4A81-8259-692276CF7CAB}" type="datetimeFigureOut">
              <a:rPr lang="fr-FR" smtClean="0"/>
              <a:t>10/01/2021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9BE2C-853B-4FED-8588-422806ECA1E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B770F83-2C6A-49EE-BFBA-C3D1A893D5A9}" type="slidenum">
              <a:rPr lang="es-ES_tradnl" smtClean="0">
                <a:latin typeface="Arial" pitchFamily="34" charset="0"/>
              </a:rPr>
              <a:pPr/>
              <a:t>2</a:t>
            </a:fld>
            <a:endParaRPr lang="es-ES_tradnl" smtClean="0">
              <a:latin typeface="Arial" pitchFamily="34"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GB" i="1" smtClean="0">
                <a:latin typeface="Arial" pitchFamily="34" charset="0"/>
              </a:rPr>
              <a:t>With a large capsule representing a medicine, ask students:</a:t>
            </a:r>
          </a:p>
          <a:p>
            <a:pPr eaLnBrk="1" hangingPunct="1"/>
            <a:r>
              <a:rPr lang="en-GB" i="1" smtClean="0">
                <a:latin typeface="Arial" pitchFamily="34" charset="0"/>
              </a:rPr>
              <a:t>What is it? What’s inside?</a:t>
            </a:r>
          </a:p>
          <a:p>
            <a:pPr eaLnBrk="1" hangingPunct="1"/>
            <a:r>
              <a:rPr lang="en-GB" i="1" smtClean="0">
                <a:latin typeface="Arial" pitchFamily="34" charset="0"/>
              </a:rPr>
              <a:t>(They will probably know that it’s a medicine):</a:t>
            </a:r>
          </a:p>
          <a:p>
            <a:pPr eaLnBrk="1" hangingPunct="1"/>
            <a:endParaRPr lang="en-GB" smtClean="0">
              <a:latin typeface="Arial" pitchFamily="34" charset="0"/>
            </a:endParaRPr>
          </a:p>
          <a:p>
            <a:pPr eaLnBrk="1" hangingPunct="1"/>
            <a:r>
              <a:rPr lang="en-GB" smtClean="0">
                <a:latin typeface="Arial" pitchFamily="34" charset="0"/>
              </a:rPr>
              <a:t>A medicine consists of an</a:t>
            </a:r>
            <a:r>
              <a:rPr lang="en-GB" b="1" smtClean="0">
                <a:latin typeface="Arial" pitchFamily="34" charset="0"/>
              </a:rPr>
              <a:t> active substance or substances</a:t>
            </a:r>
            <a:r>
              <a:rPr lang="en-GB" smtClean="0">
                <a:latin typeface="Arial" pitchFamily="34" charset="0"/>
              </a:rPr>
              <a:t> and excipients.</a:t>
            </a:r>
          </a:p>
          <a:p>
            <a:pPr lvl="1" eaLnBrk="1" hangingPunct="1"/>
            <a:endParaRPr lang="es-ES_tradnl" sz="1400" smtClean="0">
              <a:latin typeface="Arial" pitchFamily="34" charset="0"/>
            </a:endParaRPr>
          </a:p>
          <a:p>
            <a:pPr eaLnBrk="1" hangingPunct="1"/>
            <a:endParaRPr lang="es-ES_tradnl" i="1"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CAF0B3DB-98A9-4C22-92D8-1F5BAC12C0D4}" type="slidenum">
              <a:rPr lang="es-ES_tradnl" smtClean="0">
                <a:latin typeface="Arial" pitchFamily="34" charset="0"/>
              </a:rPr>
              <a:pPr/>
              <a:t>14</a:t>
            </a:fld>
            <a:endParaRPr lang="es-ES_tradnl" smtClean="0">
              <a:latin typeface="Arial" pitchFamily="34"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342900" indent="-342900" eaLnBrk="1" hangingPunct="1"/>
            <a:r>
              <a:rPr lang="en-GB" i="1" smtClean="0">
                <a:latin typeface="Arial" pitchFamily="34" charset="0"/>
              </a:rPr>
              <a:t>Before testing a drug in humans, we have to conduct a </a:t>
            </a:r>
            <a:r>
              <a:rPr lang="en-GB" b="1" i="1" smtClean="0">
                <a:latin typeface="Arial" pitchFamily="34" charset="0"/>
              </a:rPr>
              <a:t>thorough </a:t>
            </a:r>
            <a:r>
              <a:rPr lang="en-GB" i="1" smtClean="0">
                <a:latin typeface="Arial" pitchFamily="34" charset="0"/>
              </a:rPr>
              <a:t>and </a:t>
            </a:r>
            <a:r>
              <a:rPr lang="en-GB" b="1" i="1" smtClean="0">
                <a:latin typeface="Arial" pitchFamily="34" charset="0"/>
              </a:rPr>
              <a:t>complete </a:t>
            </a:r>
            <a:r>
              <a:rPr lang="en-GB" i="1" smtClean="0">
                <a:latin typeface="Arial" pitchFamily="34" charset="0"/>
              </a:rPr>
              <a:t>preclinical study. This is what we call </a:t>
            </a:r>
            <a:r>
              <a:rPr lang="en-GB" b="1" i="1" smtClean="0">
                <a:latin typeface="Arial" pitchFamily="34" charset="0"/>
              </a:rPr>
              <a:t>preclinical development.</a:t>
            </a:r>
            <a:endParaRPr lang="en-GB" i="1" smtClean="0">
              <a:latin typeface="Arial" pitchFamily="34" charset="0"/>
            </a:endParaRPr>
          </a:p>
          <a:p>
            <a:pPr marL="342900" indent="-342900" eaLnBrk="1" hangingPunct="1"/>
            <a:endParaRPr lang="en-GB" i="1" smtClean="0">
              <a:latin typeface="Arial" pitchFamily="34" charset="0"/>
            </a:endParaRPr>
          </a:p>
          <a:p>
            <a:pPr marL="342900" indent="-342900" eaLnBrk="1" hangingPunct="1"/>
            <a:r>
              <a:rPr lang="en-GB" smtClean="0">
                <a:latin typeface="Arial" pitchFamily="34" charset="0"/>
              </a:rPr>
              <a:t>All these studies give us an idea of the drug’s efficacy and toxicity, helping us to detect possible undesirable side effects. They will also show us how the drug acts in the body (what the drug does to the body and what the body does to the drug – absorption, distribution, metabolism and the drug’s elimination)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505829C-A2A3-40BF-8FEC-A617BA049ECF}" type="slidenum">
              <a:rPr lang="es-ES_tradnl" smtClean="0">
                <a:latin typeface="Arial" pitchFamily="34" charset="0"/>
              </a:rPr>
              <a:pPr/>
              <a:t>15</a:t>
            </a:fld>
            <a:endParaRPr lang="es-ES_tradnl" smtClean="0">
              <a:latin typeface="Arial" pitchFamily="34"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GB" dirty="0" smtClean="0">
                <a:latin typeface="Arial" pitchFamily="34" charset="0"/>
              </a:rPr>
              <a:t>If the preclinical development phase is successful, the drug is tested in humans in what is called</a:t>
            </a:r>
            <a:r>
              <a:rPr lang="en-GB" b="1" dirty="0" smtClean="0">
                <a:latin typeface="Arial" pitchFamily="34" charset="0"/>
              </a:rPr>
              <a:t> clinical development. </a:t>
            </a:r>
            <a:r>
              <a:rPr lang="en-GB" dirty="0" smtClean="0">
                <a:latin typeface="Arial" pitchFamily="34" charset="0"/>
              </a:rPr>
              <a:t>This is the longest and most costly stage in the process of searching for new medicines. It consists of three phases:</a:t>
            </a:r>
          </a:p>
          <a:p>
            <a:pPr eaLnBrk="1" hangingPunct="1"/>
            <a:r>
              <a:rPr lang="en-GB" dirty="0" smtClean="0">
                <a:latin typeface="Arial" pitchFamily="34" charset="0"/>
              </a:rPr>
              <a:t>In Phase I, the drug is tested in healthy volunteers.</a:t>
            </a:r>
          </a:p>
          <a:p>
            <a:pPr eaLnBrk="1" hangingPunct="1"/>
            <a:r>
              <a:rPr lang="en-GB" dirty="0" smtClean="0">
                <a:latin typeface="Arial" pitchFamily="34" charset="0"/>
              </a:rPr>
              <a:t>Ask:</a:t>
            </a:r>
          </a:p>
          <a:p>
            <a:pPr eaLnBrk="1" hangingPunct="1"/>
            <a:r>
              <a:rPr lang="en-GB" dirty="0" smtClean="0">
                <a:latin typeface="Arial" pitchFamily="34" charset="0"/>
              </a:rPr>
              <a:t>Why?</a:t>
            </a:r>
          </a:p>
          <a:p>
            <a:pPr eaLnBrk="1" hangingPunct="1"/>
            <a:r>
              <a:rPr lang="en-GB" dirty="0" smtClean="0">
                <a:latin typeface="Arial" pitchFamily="34" charset="0"/>
              </a:rPr>
              <a:t>(Because this will give us an idea of the drug’s safety and toxicity and the best route of administration. Also, remember that if it causes many side effects in a healthy person, it could be fatal in someone who is ill).</a:t>
            </a:r>
          </a:p>
          <a:p>
            <a:pPr eaLnBrk="1" hangingPunct="1"/>
            <a:endParaRPr lang="en-GB" dirty="0" smtClean="0">
              <a:latin typeface="Arial" pitchFamily="34" charset="0"/>
            </a:endParaRPr>
          </a:p>
          <a:p>
            <a:pPr eaLnBrk="1" hangingPunct="1"/>
            <a:r>
              <a:rPr lang="en-GB" dirty="0" smtClean="0">
                <a:latin typeface="Arial" pitchFamily="34" charset="0"/>
              </a:rPr>
              <a:t>In the second phase, the drug is tested in patients, administering the drug and a placebo at random.</a:t>
            </a:r>
          </a:p>
          <a:p>
            <a:pPr eaLnBrk="1" hangingPunct="1"/>
            <a:r>
              <a:rPr lang="en-GB" dirty="0" smtClean="0">
                <a:latin typeface="Arial" pitchFamily="34" charset="0"/>
              </a:rPr>
              <a:t>Ask:</a:t>
            </a:r>
          </a:p>
          <a:p>
            <a:pPr eaLnBrk="1" hangingPunct="1"/>
            <a:r>
              <a:rPr lang="en-GB" dirty="0" smtClean="0">
                <a:latin typeface="Arial" pitchFamily="34" charset="0"/>
              </a:rPr>
              <a:t>Do you know what a placebo is? Why do you think it is used?</a:t>
            </a:r>
          </a:p>
          <a:p>
            <a:pPr eaLnBrk="1" hangingPunct="1"/>
            <a:r>
              <a:rPr lang="en-GB" dirty="0" smtClean="0">
                <a:latin typeface="Arial" pitchFamily="34" charset="0"/>
              </a:rPr>
              <a:t>(A placebo is the medicine but without the active substance. We can then assess the psychological effects on the patients and discover whether an improvement is really due to the active substance. Short-term side effects are also assessed in this phase).</a:t>
            </a:r>
          </a:p>
          <a:p>
            <a:pPr eaLnBrk="1" hangingPunct="1"/>
            <a:endParaRPr lang="en-GB" dirty="0" smtClean="0">
              <a:latin typeface="Arial" pitchFamily="34" charset="0"/>
            </a:endParaRPr>
          </a:p>
          <a:p>
            <a:pPr eaLnBrk="1" hangingPunct="1"/>
            <a:r>
              <a:rPr lang="en-GB" dirty="0" smtClean="0">
                <a:latin typeface="Arial" pitchFamily="34" charset="0"/>
              </a:rPr>
              <a:t>And in the third phase, the drug is tested in a large number of patients, in different hospitals and countries. The idea is to assess its long-term effects.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27E9C04E-F930-40C5-9F99-8650D24F9844}" type="slidenum">
              <a:rPr lang="es-ES_tradnl" smtClean="0">
                <a:latin typeface="Arial" pitchFamily="34" charset="0"/>
              </a:rPr>
              <a:pPr/>
              <a:t>24</a:t>
            </a:fld>
            <a:endParaRPr lang="es-ES_tradnl" smtClean="0">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GB" smtClean="0">
                <a:latin typeface="Arial" pitchFamily="34" charset="0"/>
              </a:rPr>
              <a:t>The drug will reach the market if these 3 phases are successful.</a:t>
            </a:r>
          </a:p>
          <a:p>
            <a:pPr eaLnBrk="1" hangingPunct="1"/>
            <a:r>
              <a:rPr lang="en-GB" smtClean="0">
                <a:latin typeface="Arial" pitchFamily="34" charset="0"/>
              </a:rPr>
              <a:t>Once it is marketed, we can forget about it, can’t we?</a:t>
            </a:r>
          </a:p>
          <a:p>
            <a:pPr eaLnBrk="1" hangingPunct="1"/>
            <a:r>
              <a:rPr lang="en-GB" smtClean="0">
                <a:latin typeface="Arial" pitchFamily="34" charset="0"/>
              </a:rPr>
              <a:t>Ask:</a:t>
            </a:r>
          </a:p>
          <a:p>
            <a:pPr eaLnBrk="1" hangingPunct="1"/>
            <a:r>
              <a:rPr lang="en-GB" smtClean="0">
                <a:latin typeface="Arial" pitchFamily="34" charset="0"/>
              </a:rPr>
              <a:t>Do you think that we can?</a:t>
            </a:r>
          </a:p>
          <a:p>
            <a:pPr eaLnBrk="1" hangingPunct="1"/>
            <a:r>
              <a:rPr lang="en-GB" smtClean="0">
                <a:latin typeface="Arial" pitchFamily="34" charset="0"/>
              </a:rPr>
              <a:t>(Answer: NO. It then enters Phase IV, a period in which the long-term side effects will continue to be studied. This is a very important phase. Indeed, some drugs have eventually been found to be unsafe, and they were withdrawn from the market).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694E0440-4975-4665-9A24-5830269D8454}" type="slidenum">
              <a:rPr lang="es-ES_tradnl" smtClean="0">
                <a:latin typeface="Arial" pitchFamily="34" charset="0"/>
              </a:rPr>
              <a:pPr/>
              <a:t>3</a:t>
            </a:fld>
            <a:endParaRPr lang="es-ES_tradnl" smtClean="0">
              <a:latin typeface="Arial"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GB" i="1" smtClean="0">
                <a:latin typeface="Arial" pitchFamily="34" charset="0"/>
              </a:rPr>
              <a:t>You then open the capsule, which contains different objects representing the contents of a medicine:</a:t>
            </a:r>
          </a:p>
          <a:p>
            <a:pPr eaLnBrk="1" hangingPunct="1"/>
            <a:r>
              <a:rPr lang="en-GB" i="1" smtClean="0">
                <a:latin typeface="Arial" pitchFamily="34" charset="0"/>
              </a:rPr>
              <a:t>A chemical structure made from molecular models that represents the active substance,</a:t>
            </a:r>
          </a:p>
          <a:p>
            <a:pPr eaLnBrk="1" hangingPunct="1"/>
            <a:r>
              <a:rPr lang="en-GB" i="1" smtClean="0">
                <a:latin typeface="Arial" pitchFamily="34" charset="0"/>
              </a:rPr>
              <a:t>A plastic lemon that represents the aroma,</a:t>
            </a:r>
          </a:p>
          <a:p>
            <a:pPr eaLnBrk="1" hangingPunct="1"/>
            <a:r>
              <a:rPr lang="en-GB" i="1" smtClean="0">
                <a:latin typeface="Arial" pitchFamily="34" charset="0"/>
              </a:rPr>
              <a:t>A small packet of sugar, representing a nice flavour,</a:t>
            </a:r>
          </a:p>
          <a:p>
            <a:pPr eaLnBrk="1" hangingPunct="1"/>
            <a:r>
              <a:rPr lang="en-GB" i="1" smtClean="0">
                <a:latin typeface="Arial" pitchFamily="34" charset="0"/>
              </a:rPr>
              <a:t>A plastic strawberry, representing colour,</a:t>
            </a:r>
          </a:p>
          <a:p>
            <a:pPr eaLnBrk="1" hangingPunct="1"/>
            <a:r>
              <a:rPr lang="en-GB" i="1" smtClean="0">
                <a:latin typeface="Arial" pitchFamily="34" charset="0"/>
              </a:rPr>
              <a:t>Some coloured balls, to improve its appearance,</a:t>
            </a:r>
          </a:p>
          <a:p>
            <a:pPr eaLnBrk="1" hangingPunct="1"/>
            <a:r>
              <a:rPr lang="en-GB" i="1" smtClean="0">
                <a:latin typeface="Arial" pitchFamily="34" charset="0"/>
              </a:rPr>
              <a:t>Some plastic bubbles for protection,</a:t>
            </a:r>
          </a:p>
          <a:p>
            <a:pPr eaLnBrk="1" hangingPunct="1"/>
            <a:r>
              <a:rPr lang="en-GB" i="1" smtClean="0">
                <a:latin typeface="Arial" pitchFamily="34" charset="0"/>
              </a:rPr>
              <a:t>etc… </a:t>
            </a:r>
          </a:p>
          <a:p>
            <a:pPr eaLnBrk="1" hangingPunct="1"/>
            <a:endParaRPr lang="en-GB" i="1" smtClean="0">
              <a:latin typeface="Arial" pitchFamily="34" charset="0"/>
            </a:endParaRPr>
          </a:p>
          <a:p>
            <a:pPr eaLnBrk="1" hangingPunct="1"/>
            <a:r>
              <a:rPr lang="en-GB" smtClean="0">
                <a:latin typeface="Arial" pitchFamily="34" charset="0"/>
              </a:rPr>
              <a:t>The most important part of a medicine is the</a:t>
            </a:r>
            <a:r>
              <a:rPr lang="en-GB" b="1" smtClean="0">
                <a:latin typeface="Arial" pitchFamily="34" charset="0"/>
              </a:rPr>
              <a:t> active ingredient</a:t>
            </a:r>
            <a:r>
              <a:rPr lang="en-GB" smtClean="0">
                <a:latin typeface="Arial" pitchFamily="34" charset="0"/>
              </a:rPr>
              <a:t>, which is the biologically active substance that is capable of altering the metabolism of the cells that it affects. A</a:t>
            </a:r>
            <a:r>
              <a:rPr lang="en-GB" b="1" smtClean="0">
                <a:latin typeface="Arial" pitchFamily="34" charset="0"/>
              </a:rPr>
              <a:t> medicine </a:t>
            </a:r>
            <a:r>
              <a:rPr lang="en-GB" smtClean="0">
                <a:latin typeface="Arial" pitchFamily="34" charset="0"/>
              </a:rPr>
              <a:t>is a</a:t>
            </a:r>
            <a:r>
              <a:rPr lang="en-GB" b="1" smtClean="0">
                <a:latin typeface="Arial" pitchFamily="34" charset="0"/>
              </a:rPr>
              <a:t> drug</a:t>
            </a:r>
            <a:r>
              <a:rPr lang="en-GB" smtClean="0">
                <a:latin typeface="Arial" pitchFamily="34" charset="0"/>
              </a:rPr>
              <a:t>, or set of drugs, that have properties capable of </a:t>
            </a:r>
            <a:r>
              <a:rPr lang="en-GB" b="1" smtClean="0">
                <a:latin typeface="Arial" pitchFamily="34" charset="0"/>
              </a:rPr>
              <a:t>preventing, treating, relieving or curing diseases</a:t>
            </a:r>
            <a:r>
              <a:rPr lang="en-GB" smtClean="0">
                <a:latin typeface="Arial" pitchFamily="34" charset="0"/>
              </a:rPr>
              <a:t> or illnesses. </a:t>
            </a:r>
          </a:p>
          <a:p>
            <a:pPr eaLnBrk="1" hangingPunct="1"/>
            <a:r>
              <a:rPr lang="en-GB" smtClean="0">
                <a:latin typeface="Arial" pitchFamily="34" charset="0"/>
              </a:rPr>
              <a:t>Excipients are pharmacologically inactive substances. There are many kinds of excipient and their functions are: to improve flavour, colour and appearance, to make the medicine soluble or protect the active substance, etc.</a:t>
            </a:r>
          </a:p>
          <a:p>
            <a:pPr eaLnBrk="1" hangingPunct="1"/>
            <a:endParaRPr lang="es-ES_tradnl" i="1"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E3A1F905-F084-49F6-ACFE-8BBD104EE0CE}" type="slidenum">
              <a:rPr lang="es-ES_tradnl" smtClean="0">
                <a:latin typeface="Arial" pitchFamily="34" charset="0"/>
              </a:rPr>
              <a:pPr/>
              <a:t>4</a:t>
            </a:fld>
            <a:endParaRPr lang="es-ES_tradnl" smtClean="0">
              <a:latin typeface="Arial" pitchFamily="34"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GB" i="1" smtClean="0">
                <a:latin typeface="Arial" pitchFamily="34" charset="0"/>
              </a:rPr>
              <a:t>Now imagine that the active substance is like a piece of a jigsaw puzzle. Ask:</a:t>
            </a:r>
          </a:p>
          <a:p>
            <a:pPr eaLnBrk="1" hangingPunct="1"/>
            <a:r>
              <a:rPr lang="en-GB" i="1" smtClean="0">
                <a:latin typeface="Arial" pitchFamily="34" charset="0"/>
              </a:rPr>
              <a:t>What do you think that this molecule does when it enters the body?</a:t>
            </a:r>
          </a:p>
          <a:p>
            <a:pPr eaLnBrk="1" hangingPunct="1"/>
            <a:r>
              <a:rPr lang="en-GB" i="1" smtClean="0">
                <a:latin typeface="Arial" pitchFamily="34" charset="0"/>
              </a:rPr>
              <a:t>(Students must think about what happens when we ingest a medicinal capsule and how it arrives at the right place to have an effect [digestive system, circulatory system, etc.]).</a:t>
            </a:r>
          </a:p>
          <a:p>
            <a:pPr eaLnBrk="1" hangingPunct="1"/>
            <a:endParaRPr lang="en-GB" smtClean="0">
              <a:latin typeface="Arial" pitchFamily="34" charset="0"/>
            </a:endParaRPr>
          </a:p>
          <a:p>
            <a:pPr eaLnBrk="1" hangingPunct="1"/>
            <a:r>
              <a:rPr lang="en-GB" smtClean="0">
                <a:latin typeface="Arial" pitchFamily="34" charset="0"/>
              </a:rPr>
              <a:t>The shape of the piece of the jigsaw should help us work out where it fits. If we imagine that it is an arrow, it has to have a target. We can then explain that the drug looks for its “target”, in this case a “therapeutical” target, to have an effect and cure the disease.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AB41715B-ED33-4D7D-AD54-33F814C3C2BC}" type="slidenum">
              <a:rPr lang="es-ES_tradnl" smtClean="0">
                <a:latin typeface="Arial" pitchFamily="34" charset="0"/>
              </a:rPr>
              <a:pPr/>
              <a:t>5</a:t>
            </a:fld>
            <a:endParaRPr lang="es-ES_tradnl" smtClean="0">
              <a:latin typeface="Arial" pitchFamily="34" charset="0"/>
            </a:endParaRPr>
          </a:p>
        </p:txBody>
      </p:sp>
      <p:sp>
        <p:nvSpPr>
          <p:cNvPr id="28674" name="Rectangle 7"/>
          <p:cNvSpPr txBox="1">
            <a:spLocks noGrp="1" noChangeArrowheads="1"/>
          </p:cNvSpPr>
          <p:nvPr/>
        </p:nvSpPr>
        <p:spPr bwMode="auto">
          <a:xfrm>
            <a:off x="3901469" y="8712610"/>
            <a:ext cx="2943719" cy="407993"/>
          </a:xfrm>
          <a:prstGeom prst="rect">
            <a:avLst/>
          </a:prstGeom>
          <a:noFill/>
          <a:ln w="9525">
            <a:noFill/>
            <a:miter lim="800000"/>
            <a:headEnd/>
            <a:tailEnd/>
          </a:ln>
        </p:spPr>
        <p:txBody>
          <a:bodyPr lIns="87374" tIns="43689" rIns="87374" bIns="43689" anchor="b"/>
          <a:lstStyle/>
          <a:p>
            <a:pPr algn="r" defTabSz="874713" eaLnBrk="0" hangingPunct="0"/>
            <a:fld id="{AF1EDE9B-B674-4049-A685-145E8A10AACD}" type="slidenum">
              <a:rPr lang="es-ES" sz="1200">
                <a:latin typeface="News Gothic"/>
              </a:rPr>
              <a:pPr algn="r" defTabSz="874713" eaLnBrk="0" hangingPunct="0"/>
              <a:t>5</a:t>
            </a:fld>
            <a:endParaRPr lang="es-ES" sz="1200">
              <a:latin typeface="News Gothic"/>
            </a:endParaRPr>
          </a:p>
        </p:txBody>
      </p:sp>
      <p:sp>
        <p:nvSpPr>
          <p:cNvPr id="28675" name="Rectangle 2"/>
          <p:cNvSpPr>
            <a:spLocks noGrp="1" noRot="1" noChangeAspect="1" noChangeArrowheads="1" noTextEdit="1"/>
          </p:cNvSpPr>
          <p:nvPr>
            <p:ph type="sldImg"/>
          </p:nvPr>
        </p:nvSpPr>
        <p:spPr>
          <a:xfrm>
            <a:off x="1189038" y="681038"/>
            <a:ext cx="4540250" cy="3405187"/>
          </a:xfrm>
          <a:ln/>
        </p:spPr>
      </p:sp>
      <p:sp>
        <p:nvSpPr>
          <p:cNvPr id="28676" name="Rectangle 3"/>
          <p:cNvSpPr>
            <a:spLocks noGrp="1" noChangeArrowheads="1"/>
          </p:cNvSpPr>
          <p:nvPr>
            <p:ph type="body" idx="1"/>
          </p:nvPr>
        </p:nvSpPr>
        <p:spPr>
          <a:xfrm>
            <a:off x="882476" y="4357767"/>
            <a:ext cx="5080237" cy="4084311"/>
          </a:xfrm>
          <a:noFill/>
          <a:ln/>
        </p:spPr>
        <p:txBody>
          <a:bodyPr lIns="87374" tIns="43689" rIns="87374" bIns="43689"/>
          <a:lstStyle/>
          <a:p>
            <a:pPr eaLnBrk="1" hangingPunct="1"/>
            <a:r>
              <a:rPr lang="en-GB" i="1" smtClean="0">
                <a:latin typeface="Arial" pitchFamily="34" charset="0"/>
              </a:rPr>
              <a:t>The slide shows a drawing of a cell with some of its components.</a:t>
            </a:r>
          </a:p>
          <a:p>
            <a:pPr eaLnBrk="1" hangingPunct="1"/>
            <a:r>
              <a:rPr lang="en-GB" i="1" smtClean="0">
                <a:latin typeface="Arial" pitchFamily="34" charset="0"/>
              </a:rPr>
              <a:t>The purpose of the active substance is to find its therapeutic target, the place where we want the drug to act. In this case, the therapeutic target is a protein found in the cell’s membrane. </a:t>
            </a:r>
          </a:p>
          <a:p>
            <a:pPr eaLnBrk="1" hangingPunct="1"/>
            <a:endParaRPr lang="es-ES" i="1"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DC50DE62-CCD7-41ED-80E5-672625518EB3}" type="slidenum">
              <a:rPr lang="es-ES_tradnl" smtClean="0">
                <a:latin typeface="Arial" pitchFamily="34" charset="0"/>
              </a:rPr>
              <a:pPr/>
              <a:t>6</a:t>
            </a:fld>
            <a:endParaRPr lang="es-ES_tradnl" smtClean="0">
              <a:latin typeface="Arial" pitchFamily="34" charset="0"/>
            </a:endParaRPr>
          </a:p>
        </p:txBody>
      </p:sp>
      <p:sp>
        <p:nvSpPr>
          <p:cNvPr id="30722" name="Rectangle 7"/>
          <p:cNvSpPr txBox="1">
            <a:spLocks noGrp="1" noChangeArrowheads="1"/>
          </p:cNvSpPr>
          <p:nvPr/>
        </p:nvSpPr>
        <p:spPr bwMode="auto">
          <a:xfrm>
            <a:off x="3901469" y="8712610"/>
            <a:ext cx="2943719" cy="407993"/>
          </a:xfrm>
          <a:prstGeom prst="rect">
            <a:avLst/>
          </a:prstGeom>
          <a:noFill/>
          <a:ln w="9525">
            <a:noFill/>
            <a:miter lim="800000"/>
            <a:headEnd/>
            <a:tailEnd/>
          </a:ln>
        </p:spPr>
        <p:txBody>
          <a:bodyPr lIns="87374" tIns="43689" rIns="87374" bIns="43689" anchor="b"/>
          <a:lstStyle/>
          <a:p>
            <a:pPr algn="r" defTabSz="874713" eaLnBrk="0" hangingPunct="0"/>
            <a:fld id="{E4639ED4-C650-4B3E-B528-49257651B215}" type="slidenum">
              <a:rPr lang="es-ES" sz="1200">
                <a:latin typeface="News Gothic"/>
              </a:rPr>
              <a:pPr algn="r" defTabSz="874713" eaLnBrk="0" hangingPunct="0"/>
              <a:t>6</a:t>
            </a:fld>
            <a:endParaRPr lang="es-ES" sz="1200">
              <a:latin typeface="News Gothic"/>
            </a:endParaRPr>
          </a:p>
        </p:txBody>
      </p:sp>
      <p:sp>
        <p:nvSpPr>
          <p:cNvPr id="30723" name="Rectangle 2"/>
          <p:cNvSpPr>
            <a:spLocks noGrp="1" noRot="1" noChangeAspect="1" noChangeArrowheads="1" noTextEdit="1"/>
          </p:cNvSpPr>
          <p:nvPr>
            <p:ph type="sldImg"/>
          </p:nvPr>
        </p:nvSpPr>
        <p:spPr>
          <a:xfrm>
            <a:off x="1189038" y="681038"/>
            <a:ext cx="4540250" cy="3405187"/>
          </a:xfrm>
          <a:ln/>
        </p:spPr>
      </p:sp>
      <p:sp>
        <p:nvSpPr>
          <p:cNvPr id="30724" name="Rectangle 3"/>
          <p:cNvSpPr>
            <a:spLocks noGrp="1" noChangeArrowheads="1"/>
          </p:cNvSpPr>
          <p:nvPr>
            <p:ph type="body" idx="1"/>
          </p:nvPr>
        </p:nvSpPr>
        <p:spPr>
          <a:xfrm>
            <a:off x="882476" y="4357767"/>
            <a:ext cx="5080237" cy="4084311"/>
          </a:xfrm>
          <a:noFill/>
          <a:ln/>
        </p:spPr>
        <p:txBody>
          <a:bodyPr lIns="87374" tIns="43689" rIns="87374" bIns="43689"/>
          <a:lstStyle/>
          <a:p>
            <a:pPr eaLnBrk="1" hangingPunct="1"/>
            <a:r>
              <a:rPr lang="en-GB" i="1" smtClean="0">
                <a:latin typeface="Arial" pitchFamily="34" charset="0"/>
              </a:rPr>
              <a:t>As soon as the active substance reaches the therapeutic target, a series of reactions occur that provoke the desired cell response that could solve the problem.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0DB5705-1C0C-43ED-B2BC-EAF8C25E5EEE}" type="slidenum">
              <a:rPr lang="es-ES_tradnl" smtClean="0">
                <a:latin typeface="Arial" pitchFamily="34" charset="0"/>
              </a:rPr>
              <a:pPr/>
              <a:t>7</a:t>
            </a:fld>
            <a:endParaRPr lang="es-ES_tradnl" smtClean="0">
              <a:latin typeface="Arial" pitchFamily="34"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GB" i="1" smtClean="0">
                <a:latin typeface="Arial" pitchFamily="34" charset="0"/>
              </a:rPr>
              <a:t>Going back to the initial capsule, we can ask students:</a:t>
            </a:r>
          </a:p>
          <a:p>
            <a:pPr eaLnBrk="1" hangingPunct="1"/>
            <a:r>
              <a:rPr lang="en-GB" i="1" smtClean="0">
                <a:latin typeface="Arial" pitchFamily="34" charset="0"/>
              </a:rPr>
              <a:t>How are medicines developed? What process should a drug follow to reach the market?</a:t>
            </a:r>
          </a:p>
          <a:p>
            <a:pPr eaLnBrk="1" hangingPunct="1"/>
            <a:r>
              <a:rPr lang="en-GB" i="1" smtClean="0">
                <a:latin typeface="Arial" pitchFamily="34" charset="0"/>
              </a:rPr>
              <a:t>How long do you think it takes to launch a medicine on the market?</a:t>
            </a:r>
          </a:p>
          <a:p>
            <a:pPr eaLnBrk="1" hangingPunct="1"/>
            <a:endParaRPr lang="es-ES_tradnl" i="1"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A8BD7D8-8767-44B5-840F-38DE22A66B07}" type="slidenum">
              <a:rPr lang="es-ES_tradnl" smtClean="0">
                <a:latin typeface="Arial" pitchFamily="34" charset="0"/>
              </a:rPr>
              <a:pPr/>
              <a:t>8</a:t>
            </a:fld>
            <a:endParaRPr lang="es-ES_tradnl"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GB" i="1" smtClean="0">
                <a:latin typeface="Arial" pitchFamily="34" charset="0"/>
              </a:rPr>
              <a:t>The search for a medicine is a long, complex and very costly process (the phases are then briefly described, as they are explained in detail on the following slides).</a:t>
            </a:r>
          </a:p>
          <a:p>
            <a:pPr eaLnBrk="1" hangingPunct="1"/>
            <a:endParaRPr lang="en-GB" i="1" smtClean="0">
              <a:latin typeface="Arial" pitchFamily="34" charset="0"/>
            </a:endParaRPr>
          </a:p>
          <a:p>
            <a:pPr eaLnBrk="1" hangingPunct="1"/>
            <a:r>
              <a:rPr lang="en-GB" smtClean="0">
                <a:latin typeface="Arial" pitchFamily="34" charset="0"/>
              </a:rPr>
              <a:t>Launching a drug on the market is a very long process, taking an average of 20 years. It is very complex and requires huge economic investment. It consists of several stages: the first is the research and development of a possible drug candidate, the aim of which is to find a substance that could be a good active ingredient for the disease being studied. This stage is combined with the preclinical study stage, consisting of testing the drug candidate in cells and animals. If the results of these studies are positive and no side effects are detected, the drug candidate would enter the clinical development stage, which consists of testing it in humans. If this stage is passed, with no or very reduced side effects, the drug will reach the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E15DEC07-0DDE-49B9-A180-C65BE4423426}" type="slidenum">
              <a:rPr lang="es-ES_tradnl" smtClean="0">
                <a:latin typeface="Arial" pitchFamily="34" charset="0"/>
              </a:rPr>
              <a:pPr/>
              <a:t>12</a:t>
            </a:fld>
            <a:endParaRPr lang="es-ES_tradnl" smtClean="0">
              <a:latin typeface="Arial" pitchFamily="34"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85480" y="4239319"/>
            <a:ext cx="5487041" cy="4113556"/>
          </a:xfrm>
          <a:noFill/>
          <a:ln/>
        </p:spPr>
        <p:txBody>
          <a:bodyPr/>
          <a:lstStyle/>
          <a:p>
            <a:pPr eaLnBrk="1" hangingPunct="1"/>
            <a:r>
              <a:rPr lang="en-GB" sz="1100" dirty="0" smtClean="0">
                <a:latin typeface="Arial" pitchFamily="34" charset="0"/>
              </a:rPr>
              <a:t>A drug candidate can be discovered in different ways:</a:t>
            </a:r>
          </a:p>
          <a:p>
            <a:pPr eaLnBrk="1" hangingPunct="1">
              <a:buFontTx/>
              <a:buChar char="-"/>
            </a:pPr>
            <a:r>
              <a:rPr lang="en-GB" sz="1100" dirty="0" smtClean="0">
                <a:latin typeface="Arial" pitchFamily="34" charset="0"/>
              </a:rPr>
              <a:t>One way would be to discover the key by chance or serendipity along the way. In the medicines world, there are many examples of drugs that have been discovered by chance. One example is Viagra. The drug was initially intended to reduce the blood pressure of people with hypertension. When it was tested in patients, it was found that the volunteers were enjoying the tests, despite its low anti-hypertensive effect. It was then discovered that one side effect (erection) was more important than its therapeutic effect. As there was no medicine available for erectile dysfunction at the time, that is how Viagra came about.</a:t>
            </a:r>
          </a:p>
          <a:p>
            <a:pPr eaLnBrk="1" hangingPunct="1">
              <a:buFontTx/>
              <a:buChar char="-"/>
            </a:pPr>
            <a:r>
              <a:rPr lang="en-GB" sz="1100" dirty="0" smtClean="0">
                <a:latin typeface="Arial" pitchFamily="34" charset="0"/>
              </a:rPr>
              <a:t>Another procedure is massive screening: it consists of testing many different compounds (of animal, marine or vegetable origin, etc.) to see whether any of them are active in the disease under study.</a:t>
            </a:r>
          </a:p>
          <a:p>
            <a:pPr eaLnBrk="1" hangingPunct="1">
              <a:buFontTx/>
              <a:buChar char="-"/>
            </a:pPr>
            <a:r>
              <a:rPr lang="en-GB" sz="1100" dirty="0" smtClean="0">
                <a:latin typeface="Arial" pitchFamily="34" charset="0"/>
              </a:rPr>
              <a:t>Chemical modification: this would be like having a key that doesn’t fit properly in the lock, but if we modify it (by filing it down or adding a piece, for example) we are able to create the key that opens the safe. Sometimes we want to improve the characteristics of a drug that we know is active, so we chemically modify part of the molecule to obtain the desired effect. </a:t>
            </a:r>
          </a:p>
          <a:p>
            <a:pPr eaLnBrk="1" hangingPunct="1">
              <a:buFontTx/>
              <a:buChar char="-"/>
            </a:pPr>
            <a:r>
              <a:rPr lang="en-GB" sz="1100" dirty="0" smtClean="0">
                <a:latin typeface="Arial" pitchFamily="34" charset="0"/>
              </a:rPr>
              <a:t>Finally, rational design consists of making a mould of the lock and then making a key to fit it perfectly. In research labs, this can be done by studying the therapeutic target. For example, if we know the structure of the protein affected by the dysfunction, we can design a molecule to fit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GB" i="1" smtClean="0">
                <a:latin typeface="Arial" pitchFamily="34" charset="0"/>
              </a:rPr>
              <a:t>Now that we have a drug candidate,</a:t>
            </a:r>
          </a:p>
          <a:p>
            <a:r>
              <a:rPr lang="en-GB" i="1" smtClean="0">
                <a:latin typeface="Arial" pitchFamily="34" charset="0"/>
              </a:rPr>
              <a:t>ask:</a:t>
            </a:r>
          </a:p>
          <a:p>
            <a:r>
              <a:rPr lang="en-GB" smtClean="0">
                <a:latin typeface="Arial" pitchFamily="34" charset="0"/>
              </a:rPr>
              <a:t>Do you think that we can go ahead and give it to patients?</a:t>
            </a:r>
          </a:p>
          <a:p>
            <a:r>
              <a:rPr lang="en-GB" smtClean="0">
                <a:latin typeface="Arial" pitchFamily="34" charset="0"/>
              </a:rPr>
              <a:t>If not, why?</a:t>
            </a:r>
          </a:p>
          <a:p>
            <a:endParaRPr lang="es-ES" i="1" smtClean="0">
              <a:latin typeface="Arial" pitchFamily="34" charset="0"/>
            </a:endParaRPr>
          </a:p>
          <a:p>
            <a:endParaRPr lang="es-ES_tradnl" i="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D40A64D6-1D64-4D8D-B0D1-62CDD529070F}" type="datetimeFigureOut">
              <a:rPr lang="fr-FR" smtClean="0"/>
              <a:t>10/01/2021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91A21C5A-50CB-463B-9187-44CF650B59AC}"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40A64D6-1D64-4D8D-B0D1-62CDD529070F}"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A21C5A-50CB-463B-9187-44CF650B59A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40A64D6-1D64-4D8D-B0D1-62CDD529070F}"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A21C5A-50CB-463B-9187-44CF650B59AC}"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D40A64D6-1D64-4D8D-B0D1-62CDD529070F}"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A21C5A-50CB-463B-9187-44CF650B59AC}"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40A64D6-1D64-4D8D-B0D1-62CDD529070F}" type="datetimeFigureOut">
              <a:rPr lang="fr-FR" smtClean="0"/>
              <a:t>10/01/2021</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91A21C5A-50CB-463B-9187-44CF650B59AC}"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40A64D6-1D64-4D8D-B0D1-62CDD529070F}" type="datetimeFigureOut">
              <a:rPr lang="fr-FR" smtClean="0"/>
              <a:t>10/01/2021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A21C5A-50CB-463B-9187-44CF650B59AC}"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D40A64D6-1D64-4D8D-B0D1-62CDD529070F}" type="datetimeFigureOut">
              <a:rPr lang="fr-FR" smtClean="0"/>
              <a:t>10/01/2021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A21C5A-50CB-463B-9187-44CF650B59AC}"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40A64D6-1D64-4D8D-B0D1-62CDD529070F}" type="datetimeFigureOut">
              <a:rPr lang="fr-FR" smtClean="0"/>
              <a:t>10/01/2021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A21C5A-50CB-463B-9187-44CF650B59A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0A64D6-1D64-4D8D-B0D1-62CDD529070F}" type="datetimeFigureOut">
              <a:rPr lang="fr-FR" smtClean="0"/>
              <a:t>10/01/2021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A21C5A-50CB-463B-9187-44CF650B59A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40A64D6-1D64-4D8D-B0D1-62CDD529070F}" type="datetimeFigureOut">
              <a:rPr lang="fr-FR" smtClean="0"/>
              <a:t>10/01/2021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A21C5A-50CB-463B-9187-44CF650B59AC}"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40A64D6-1D64-4D8D-B0D1-62CDD529070F}" type="datetimeFigureOut">
              <a:rPr lang="fr-FR" smtClean="0"/>
              <a:t>10/01/2021</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91A21C5A-50CB-463B-9187-44CF650B59AC}"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40A64D6-1D64-4D8D-B0D1-62CDD529070F}" type="datetimeFigureOut">
              <a:rPr lang="fr-FR" smtClean="0"/>
              <a:t>10/01/2021</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1A21C5A-50CB-463B-9187-44CF650B59A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1643050"/>
            <a:ext cx="8229600" cy="1143008"/>
          </a:xfrm>
        </p:spPr>
        <p:txBody>
          <a:bodyPr>
            <a:normAutofit/>
          </a:bodyPr>
          <a:lstStyle/>
          <a:p>
            <a:r>
              <a:rPr lang="fr-FR" dirty="0" smtClean="0"/>
              <a:t>Pharmacologie générale</a:t>
            </a:r>
            <a:endParaRPr lang="fr-FR" dirty="0"/>
          </a:p>
        </p:txBody>
      </p:sp>
      <p:sp>
        <p:nvSpPr>
          <p:cNvPr id="4" name="ZoneTexte 3"/>
          <p:cNvSpPr txBox="1"/>
          <p:nvPr/>
        </p:nvSpPr>
        <p:spPr>
          <a:xfrm>
            <a:off x="1928794" y="0"/>
            <a:ext cx="5112568" cy="1323439"/>
          </a:xfrm>
          <a:prstGeom prst="rect">
            <a:avLst/>
          </a:prstGeom>
          <a:noFill/>
        </p:spPr>
        <p:txBody>
          <a:bodyPr wrap="square" rtlCol="0">
            <a:spAutoFit/>
          </a:bodyPr>
          <a:lstStyle/>
          <a:p>
            <a:pPr algn="ctr"/>
            <a:r>
              <a:rPr lang="fr-FR" sz="2000" b="1" dirty="0" smtClean="0"/>
              <a:t>Université de Jijel</a:t>
            </a:r>
          </a:p>
          <a:p>
            <a:pPr algn="ctr"/>
            <a:r>
              <a:rPr lang="fr-FR" sz="2000" b="1" dirty="0" smtClean="0"/>
              <a:t>Faculté des sciences de la nature et de la vie </a:t>
            </a:r>
          </a:p>
          <a:p>
            <a:pPr algn="ctr"/>
            <a:r>
              <a:rPr lang="fr-FR" sz="2000" b="1" dirty="0" smtClean="0"/>
              <a:t>Département de biologie moléculaire et cellulaire</a:t>
            </a:r>
            <a:endParaRPr lang="fr-FR" sz="2000" b="1" dirty="0"/>
          </a:p>
        </p:txBody>
      </p:sp>
      <p:sp>
        <p:nvSpPr>
          <p:cNvPr id="5" name="ZoneTexte 4"/>
          <p:cNvSpPr txBox="1"/>
          <p:nvPr/>
        </p:nvSpPr>
        <p:spPr>
          <a:xfrm>
            <a:off x="642910" y="3214686"/>
            <a:ext cx="8001056" cy="2062103"/>
          </a:xfrm>
          <a:prstGeom prst="rect">
            <a:avLst/>
          </a:prstGeom>
          <a:noFill/>
        </p:spPr>
        <p:txBody>
          <a:bodyPr wrap="square" rtlCol="0">
            <a:spAutoFit/>
          </a:bodyPr>
          <a:lstStyle/>
          <a:p>
            <a:pPr algn="ctr"/>
            <a:r>
              <a:rPr lang="fr-FR" dirty="0" smtClean="0"/>
              <a:t> </a:t>
            </a:r>
            <a:r>
              <a:rPr lang="fr-FR" sz="3200" b="1" dirty="0" smtClean="0"/>
              <a:t>Chapitre 1: Notions générales de pharmacologie</a:t>
            </a:r>
          </a:p>
          <a:p>
            <a:pPr algn="ctr"/>
            <a:endParaRPr lang="fr-FR" sz="3200" b="1" dirty="0" smtClean="0">
              <a:solidFill>
                <a:schemeClr val="accent2">
                  <a:lumMod val="60000"/>
                  <a:lumOff val="40000"/>
                </a:schemeClr>
              </a:solidFill>
            </a:endParaRPr>
          </a:p>
          <a:p>
            <a:pPr algn="ctr"/>
            <a:r>
              <a:rPr lang="fr-FR" sz="3200" b="1" dirty="0" smtClean="0">
                <a:solidFill>
                  <a:schemeClr val="accent2">
                    <a:lumMod val="60000"/>
                    <a:lumOff val="40000"/>
                  </a:schemeClr>
                </a:solidFill>
              </a:rPr>
              <a:t>2. Etapes de recherche d’un médicament</a:t>
            </a:r>
            <a:endParaRPr lang="fr-FR" sz="3200" b="1" dirty="0">
              <a:solidFill>
                <a:schemeClr val="accent2">
                  <a:lumMod val="60000"/>
                  <a:lumOff val="40000"/>
                </a:schemeClr>
              </a:solidFill>
            </a:endParaRP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19457" name="Picture 1"/>
          <p:cNvPicPr>
            <a:picLocks noChangeAspect="1" noChangeArrowheads="1"/>
          </p:cNvPicPr>
          <p:nvPr/>
        </p:nvPicPr>
        <p:blipFill>
          <a:blip r:embed="rId2"/>
          <a:srcRect/>
          <a:stretch>
            <a:fillRect/>
          </a:stretch>
        </p:blipFill>
        <p:spPr bwMode="auto">
          <a:xfrm>
            <a:off x="428596" y="428604"/>
            <a:ext cx="807061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8433" name="Picture 1"/>
          <p:cNvPicPr>
            <a:picLocks noGrp="1" noChangeAspect="1" noChangeArrowheads="1"/>
          </p:cNvPicPr>
          <p:nvPr>
            <p:ph sz="quarter" idx="1"/>
          </p:nvPr>
        </p:nvPicPr>
        <p:blipFill>
          <a:blip r:embed="rId2"/>
          <a:srcRect/>
          <a:stretch>
            <a:fillRect/>
          </a:stretch>
        </p:blipFill>
        <p:spPr bwMode="auto">
          <a:xfrm>
            <a:off x="428596" y="785794"/>
            <a:ext cx="8143932"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4294967295"/>
          </p:nvPr>
        </p:nvSpPr>
        <p:spPr bwMode="auto">
          <a:xfrm>
            <a:off x="0" y="1125538"/>
            <a:ext cx="7705725" cy="865187"/>
          </a:xfrm>
          <a:prstGeom prst="rect">
            <a:avLst/>
          </a:prstGeom>
          <a:noFill/>
          <a:ln>
            <a:miter lim="800000"/>
            <a:headEnd/>
            <a:tailEnd/>
          </a:ln>
        </p:spPr>
        <p:txBody>
          <a:bodyPr/>
          <a:lstStyle/>
          <a:p>
            <a:pPr eaLnBrk="1" hangingPunct="1"/>
            <a:r>
              <a:rPr lang="fr-FR" sz="2400" smtClean="0"/>
              <a:t>Un </a:t>
            </a:r>
            <a:r>
              <a:rPr lang="fr-FR" sz="2400" b="1" smtClean="0"/>
              <a:t>candidat</a:t>
            </a:r>
            <a:r>
              <a:rPr lang="fr-FR" sz="2400" smtClean="0"/>
              <a:t> médicament peut être découvert de différentes manières </a:t>
            </a:r>
            <a:r>
              <a:rPr lang="es-ES" sz="2400" smtClean="0"/>
              <a:t>:</a:t>
            </a:r>
          </a:p>
          <a:p>
            <a:pPr eaLnBrk="1" hangingPunct="1">
              <a:buFont typeface="Arial" pitchFamily="34" charset="0"/>
              <a:buNone/>
            </a:pPr>
            <a:endParaRPr lang="es-ES" sz="2400" smtClean="0"/>
          </a:p>
        </p:txBody>
      </p:sp>
      <p:sp>
        <p:nvSpPr>
          <p:cNvPr id="592899" name="Rectangle 3"/>
          <p:cNvSpPr>
            <a:spLocks noChangeArrowheads="1"/>
          </p:cNvSpPr>
          <p:nvPr/>
        </p:nvSpPr>
        <p:spPr bwMode="auto">
          <a:xfrm>
            <a:off x="684213" y="288925"/>
            <a:ext cx="6119812" cy="476250"/>
          </a:xfrm>
          <a:prstGeom prst="rect">
            <a:avLst/>
          </a:prstGeom>
          <a:noFill/>
          <a:ln w="9525">
            <a:noFill/>
            <a:miter lim="800000"/>
            <a:headEnd/>
            <a:tailEnd/>
          </a:ln>
          <a:effectLst/>
        </p:spPr>
        <p:txBody>
          <a:bodyPr anchor="ctr"/>
          <a:lstStyle/>
          <a:p>
            <a:pPr>
              <a:defRPr/>
            </a:pPr>
            <a:endParaRPr lang="ca-ES" sz="3200">
              <a:solidFill>
                <a:schemeClr val="bg2"/>
              </a:solidFill>
              <a:effectLst>
                <a:outerShdw blurRad="38100" dist="38100" dir="2700000" algn="tl">
                  <a:srgbClr val="C0C0C0"/>
                </a:outerShdw>
              </a:effectLst>
              <a:latin typeface="Arial" charset="0"/>
            </a:endParaRPr>
          </a:p>
        </p:txBody>
      </p:sp>
      <p:grpSp>
        <p:nvGrpSpPr>
          <p:cNvPr id="2" name="19 Grupo"/>
          <p:cNvGrpSpPr>
            <a:grpSpLocks/>
          </p:cNvGrpSpPr>
          <p:nvPr/>
        </p:nvGrpSpPr>
        <p:grpSpPr bwMode="auto">
          <a:xfrm>
            <a:off x="1258888" y="1844675"/>
            <a:ext cx="6769100" cy="4176713"/>
            <a:chOff x="1042988" y="1916113"/>
            <a:chExt cx="7216775" cy="4852987"/>
          </a:xfrm>
        </p:grpSpPr>
        <p:sp>
          <p:nvSpPr>
            <p:cNvPr id="592916" name="AutoShape 20"/>
            <p:cNvSpPr>
              <a:spLocks noChangeArrowheads="1"/>
            </p:cNvSpPr>
            <p:nvPr/>
          </p:nvSpPr>
          <p:spPr bwMode="auto">
            <a:xfrm>
              <a:off x="4859551" y="4651567"/>
              <a:ext cx="3384979" cy="2117533"/>
            </a:xfrm>
            <a:prstGeom prst="roundRect">
              <a:avLst>
                <a:gd name="adj" fmla="val 16667"/>
              </a:avLst>
            </a:prstGeom>
            <a:solidFill>
              <a:schemeClr val="bg1"/>
            </a:solidFill>
            <a:ln w="12700" algn="ctr">
              <a:solidFill>
                <a:schemeClr val="tx1"/>
              </a:solidFill>
              <a:round/>
              <a:headEnd/>
              <a:tailEnd/>
            </a:ln>
            <a:effectLst>
              <a:outerShdw dist="35921" dir="2700000" algn="ctr" rotWithShape="0">
                <a:srgbClr val="808080"/>
              </a:outerShdw>
            </a:effectLst>
          </p:spPr>
          <p:txBody>
            <a:bodyPr wrap="none" anchor="ctr"/>
            <a:lstStyle/>
            <a:p>
              <a:pPr algn="ctr">
                <a:defRPr/>
              </a:pPr>
              <a:endParaRPr lang="es-ES">
                <a:latin typeface="Arial" charset="0"/>
              </a:endParaRPr>
            </a:p>
          </p:txBody>
        </p:sp>
        <p:sp>
          <p:nvSpPr>
            <p:cNvPr id="592918" name="AutoShape 22"/>
            <p:cNvSpPr>
              <a:spLocks noChangeArrowheads="1"/>
            </p:cNvSpPr>
            <p:nvPr/>
          </p:nvSpPr>
          <p:spPr bwMode="auto">
            <a:xfrm>
              <a:off x="1042988" y="1916113"/>
              <a:ext cx="3312201" cy="2447706"/>
            </a:xfrm>
            <a:prstGeom prst="roundRect">
              <a:avLst>
                <a:gd name="adj" fmla="val 16667"/>
              </a:avLst>
            </a:prstGeom>
            <a:solidFill>
              <a:schemeClr val="bg1"/>
            </a:solidFill>
            <a:ln w="12700" algn="ctr">
              <a:solidFill>
                <a:schemeClr val="tx1"/>
              </a:solidFill>
              <a:round/>
              <a:headEnd/>
              <a:tailEnd/>
            </a:ln>
            <a:effectLst>
              <a:outerShdw dist="35921" dir="2700000" algn="ctr" rotWithShape="0">
                <a:srgbClr val="808080"/>
              </a:outerShdw>
            </a:effectLst>
          </p:spPr>
          <p:txBody>
            <a:bodyPr wrap="none" anchor="ctr"/>
            <a:lstStyle/>
            <a:p>
              <a:pPr algn="ctr">
                <a:defRPr/>
              </a:pPr>
              <a:endParaRPr lang="es-ES">
                <a:latin typeface="Arial" charset="0"/>
              </a:endParaRPr>
            </a:p>
          </p:txBody>
        </p:sp>
        <p:sp>
          <p:nvSpPr>
            <p:cNvPr id="592919" name="AutoShape 23"/>
            <p:cNvSpPr>
              <a:spLocks noChangeArrowheads="1"/>
            </p:cNvSpPr>
            <p:nvPr/>
          </p:nvSpPr>
          <p:spPr bwMode="auto">
            <a:xfrm>
              <a:off x="4730922" y="1916113"/>
              <a:ext cx="3528841" cy="2449550"/>
            </a:xfrm>
            <a:prstGeom prst="roundRect">
              <a:avLst>
                <a:gd name="adj" fmla="val 16667"/>
              </a:avLst>
            </a:prstGeom>
            <a:solidFill>
              <a:schemeClr val="bg1"/>
            </a:solidFill>
            <a:ln w="12700" algn="ctr">
              <a:solidFill>
                <a:schemeClr val="tx1"/>
              </a:solidFill>
              <a:round/>
              <a:headEnd/>
              <a:tailEnd/>
            </a:ln>
            <a:effectLst>
              <a:outerShdw dist="35921" dir="2700000" algn="ctr" rotWithShape="0">
                <a:srgbClr val="808080"/>
              </a:outerShdw>
            </a:effectLst>
          </p:spPr>
          <p:txBody>
            <a:bodyPr wrap="none" anchor="ctr"/>
            <a:lstStyle/>
            <a:p>
              <a:pPr algn="ctr">
                <a:defRPr/>
              </a:pPr>
              <a:endParaRPr lang="es-ES">
                <a:latin typeface="Arial" charset="0"/>
              </a:endParaRPr>
            </a:p>
          </p:txBody>
        </p:sp>
        <p:sp>
          <p:nvSpPr>
            <p:cNvPr id="592920" name="AutoShape 24"/>
            <p:cNvSpPr>
              <a:spLocks noChangeArrowheads="1"/>
            </p:cNvSpPr>
            <p:nvPr/>
          </p:nvSpPr>
          <p:spPr bwMode="auto">
            <a:xfrm>
              <a:off x="1042988" y="4703214"/>
              <a:ext cx="3312201" cy="2043751"/>
            </a:xfrm>
            <a:prstGeom prst="roundRect">
              <a:avLst>
                <a:gd name="adj" fmla="val 16667"/>
              </a:avLst>
            </a:prstGeom>
            <a:solidFill>
              <a:schemeClr val="bg1"/>
            </a:solidFill>
            <a:ln w="12700" algn="ctr">
              <a:solidFill>
                <a:schemeClr val="tx1"/>
              </a:solidFill>
              <a:round/>
              <a:headEnd/>
              <a:tailEnd/>
            </a:ln>
            <a:effectLst>
              <a:outerShdw dist="35921" dir="2700000" algn="ctr" rotWithShape="0">
                <a:srgbClr val="808080"/>
              </a:outerShdw>
            </a:effectLst>
          </p:spPr>
          <p:txBody>
            <a:bodyPr wrap="none" anchor="ctr"/>
            <a:lstStyle/>
            <a:p>
              <a:pPr algn="ctr">
                <a:defRPr/>
              </a:pPr>
              <a:endParaRPr lang="es-ES">
                <a:latin typeface="Arial" charset="0"/>
              </a:endParaRPr>
            </a:p>
          </p:txBody>
        </p:sp>
        <p:sp>
          <p:nvSpPr>
            <p:cNvPr id="37898" name="Text Box 12"/>
            <p:cNvSpPr txBox="1">
              <a:spLocks noChangeArrowheads="1"/>
            </p:cNvSpPr>
            <p:nvPr/>
          </p:nvSpPr>
          <p:spPr bwMode="auto">
            <a:xfrm>
              <a:off x="1198697" y="4802819"/>
              <a:ext cx="3026171" cy="461136"/>
            </a:xfrm>
            <a:prstGeom prst="rect">
              <a:avLst/>
            </a:prstGeom>
            <a:noFill/>
            <a:ln w="9525" algn="ctr">
              <a:noFill/>
              <a:miter lim="800000"/>
              <a:headEnd/>
              <a:tailEnd/>
            </a:ln>
          </p:spPr>
          <p:txBody>
            <a:bodyPr>
              <a:spAutoFit/>
            </a:bodyPr>
            <a:lstStyle/>
            <a:p>
              <a:pPr algn="ctr"/>
              <a:r>
                <a:rPr lang="fr-FR" sz="2000">
                  <a:latin typeface="Calibri" pitchFamily="34" charset="0"/>
                </a:rPr>
                <a:t>Modification chimique</a:t>
              </a:r>
            </a:p>
          </p:txBody>
        </p:sp>
        <p:pic>
          <p:nvPicPr>
            <p:cNvPr id="37899" name="Picture 26" descr="pharmac02clr"/>
            <p:cNvPicPr>
              <a:picLocks noChangeAspect="1" noChangeArrowheads="1"/>
            </p:cNvPicPr>
            <p:nvPr/>
          </p:nvPicPr>
          <p:blipFill>
            <a:blip r:embed="rId3"/>
            <a:srcRect/>
            <a:stretch>
              <a:fillRect/>
            </a:stretch>
          </p:blipFill>
          <p:spPr bwMode="auto">
            <a:xfrm>
              <a:off x="5148263" y="2492375"/>
              <a:ext cx="2735262" cy="1803400"/>
            </a:xfrm>
            <a:prstGeom prst="rect">
              <a:avLst/>
            </a:prstGeom>
            <a:noFill/>
            <a:ln w="9525">
              <a:noFill/>
              <a:miter lim="800000"/>
              <a:headEnd/>
              <a:tailEnd/>
            </a:ln>
          </p:spPr>
        </p:pic>
        <p:pic>
          <p:nvPicPr>
            <p:cNvPr id="37900" name="Picture 27" descr="pharmac04clr"/>
            <p:cNvPicPr>
              <a:picLocks noChangeAspect="1" noChangeArrowheads="1"/>
            </p:cNvPicPr>
            <p:nvPr/>
          </p:nvPicPr>
          <p:blipFill>
            <a:blip r:embed="rId4"/>
            <a:srcRect/>
            <a:stretch>
              <a:fillRect/>
            </a:stretch>
          </p:blipFill>
          <p:spPr bwMode="auto">
            <a:xfrm>
              <a:off x="5148263" y="4940300"/>
              <a:ext cx="2808287" cy="1695450"/>
            </a:xfrm>
            <a:prstGeom prst="rect">
              <a:avLst/>
            </a:prstGeom>
            <a:noFill/>
            <a:ln w="9525">
              <a:noFill/>
              <a:miter lim="800000"/>
              <a:headEnd/>
              <a:tailEnd/>
            </a:ln>
          </p:spPr>
        </p:pic>
        <p:pic>
          <p:nvPicPr>
            <p:cNvPr id="37901" name="Picture 28" descr="pharmac03clr"/>
            <p:cNvPicPr>
              <a:picLocks noChangeAspect="1" noChangeArrowheads="1"/>
            </p:cNvPicPr>
            <p:nvPr/>
          </p:nvPicPr>
          <p:blipFill>
            <a:blip r:embed="rId5"/>
            <a:srcRect/>
            <a:stretch>
              <a:fillRect/>
            </a:stretch>
          </p:blipFill>
          <p:spPr bwMode="auto">
            <a:xfrm>
              <a:off x="1547813" y="5418138"/>
              <a:ext cx="2160587" cy="1184275"/>
            </a:xfrm>
            <a:prstGeom prst="rect">
              <a:avLst/>
            </a:prstGeom>
            <a:noFill/>
            <a:ln w="9525">
              <a:noFill/>
              <a:miter lim="800000"/>
              <a:headEnd/>
              <a:tailEnd/>
            </a:ln>
          </p:spPr>
        </p:pic>
        <p:pic>
          <p:nvPicPr>
            <p:cNvPr id="37902" name="Picture 29" descr="pharmac01clr"/>
            <p:cNvPicPr>
              <a:picLocks noChangeAspect="1" noChangeArrowheads="1"/>
            </p:cNvPicPr>
            <p:nvPr/>
          </p:nvPicPr>
          <p:blipFill>
            <a:blip r:embed="rId6"/>
            <a:srcRect/>
            <a:stretch>
              <a:fillRect/>
            </a:stretch>
          </p:blipFill>
          <p:spPr bwMode="auto">
            <a:xfrm>
              <a:off x="1258888" y="2492375"/>
              <a:ext cx="2736850" cy="1809750"/>
            </a:xfrm>
            <a:prstGeom prst="rect">
              <a:avLst/>
            </a:prstGeom>
            <a:noFill/>
            <a:ln w="9525">
              <a:noFill/>
              <a:miter lim="800000"/>
              <a:headEnd/>
              <a:tailEnd/>
            </a:ln>
          </p:spPr>
        </p:pic>
        <p:sp>
          <p:nvSpPr>
            <p:cNvPr id="37903" name="Text Box 9"/>
            <p:cNvSpPr txBox="1">
              <a:spLocks noChangeArrowheads="1"/>
            </p:cNvSpPr>
            <p:nvPr/>
          </p:nvSpPr>
          <p:spPr bwMode="auto">
            <a:xfrm>
              <a:off x="1741986" y="1916113"/>
              <a:ext cx="1783884" cy="815287"/>
            </a:xfrm>
            <a:prstGeom prst="rect">
              <a:avLst/>
            </a:prstGeom>
            <a:noFill/>
            <a:ln w="9525" algn="ctr">
              <a:noFill/>
              <a:miter lim="800000"/>
              <a:headEnd/>
              <a:tailEnd/>
            </a:ln>
          </p:spPr>
          <p:txBody>
            <a:bodyPr>
              <a:spAutoFit/>
            </a:bodyPr>
            <a:lstStyle/>
            <a:p>
              <a:pPr algn="ctr"/>
              <a:r>
                <a:rPr lang="fr-FR" sz="2000">
                  <a:latin typeface="Calibri" pitchFamily="34" charset="0"/>
                </a:rPr>
                <a:t>Hasard</a:t>
              </a:r>
            </a:p>
            <a:p>
              <a:pPr algn="ctr"/>
              <a:endParaRPr lang="es-ES" sz="2000">
                <a:latin typeface="Calibri" pitchFamily="34" charset="0"/>
              </a:endParaRPr>
            </a:p>
          </p:txBody>
        </p:sp>
        <p:sp>
          <p:nvSpPr>
            <p:cNvPr id="37904" name="Text Box 11"/>
            <p:cNvSpPr txBox="1">
              <a:spLocks noChangeArrowheads="1"/>
            </p:cNvSpPr>
            <p:nvPr/>
          </p:nvSpPr>
          <p:spPr bwMode="auto">
            <a:xfrm>
              <a:off x="5434998" y="2059987"/>
              <a:ext cx="2440570" cy="461135"/>
            </a:xfrm>
            <a:prstGeom prst="rect">
              <a:avLst/>
            </a:prstGeom>
            <a:noFill/>
            <a:ln w="9525" algn="ctr">
              <a:noFill/>
              <a:miter lim="800000"/>
              <a:headEnd/>
              <a:tailEnd/>
            </a:ln>
          </p:spPr>
          <p:txBody>
            <a:bodyPr>
              <a:spAutoFit/>
            </a:bodyPr>
            <a:lstStyle/>
            <a:p>
              <a:pPr algn="ctr"/>
              <a:r>
                <a:rPr lang="fr-FR" sz="2000">
                  <a:latin typeface="Calibri" pitchFamily="34" charset="0"/>
                </a:rPr>
                <a:t>Sélection de masse</a:t>
              </a:r>
            </a:p>
          </p:txBody>
        </p:sp>
        <p:sp>
          <p:nvSpPr>
            <p:cNvPr id="37905" name="Text Box 14"/>
            <p:cNvSpPr txBox="1">
              <a:spLocks noChangeArrowheads="1"/>
            </p:cNvSpPr>
            <p:nvPr/>
          </p:nvSpPr>
          <p:spPr bwMode="auto">
            <a:xfrm>
              <a:off x="5076190" y="4723504"/>
              <a:ext cx="3107225" cy="464894"/>
            </a:xfrm>
            <a:prstGeom prst="rect">
              <a:avLst/>
            </a:prstGeom>
            <a:noFill/>
            <a:ln w="9525" algn="ctr">
              <a:noFill/>
              <a:miter lim="800000"/>
              <a:headEnd/>
              <a:tailEnd/>
            </a:ln>
          </p:spPr>
          <p:txBody>
            <a:bodyPr>
              <a:spAutoFit/>
            </a:bodyPr>
            <a:lstStyle/>
            <a:p>
              <a:pPr algn="ctr"/>
              <a:r>
                <a:rPr lang="fr-FR" sz="2000">
                  <a:latin typeface="Calibri" pitchFamily="34" charset="0"/>
                </a:rPr>
                <a:t>Conception rationnelle</a:t>
              </a:r>
            </a:p>
          </p:txBody>
        </p:sp>
      </p:grpSp>
      <p:sp>
        <p:nvSpPr>
          <p:cNvPr id="37892" name="Rectangle 3"/>
          <p:cNvSpPr>
            <a:spLocks noChangeArrowheads="1"/>
          </p:cNvSpPr>
          <p:nvPr/>
        </p:nvSpPr>
        <p:spPr bwMode="auto">
          <a:xfrm>
            <a:off x="898525" y="573088"/>
            <a:ext cx="7777163" cy="369887"/>
          </a:xfrm>
          <a:prstGeom prst="rect">
            <a:avLst/>
          </a:prstGeom>
          <a:noFill/>
          <a:ln w="9525">
            <a:noFill/>
            <a:miter lim="800000"/>
            <a:headEnd/>
            <a:tailEnd/>
          </a:ln>
        </p:spPr>
        <p:txBody>
          <a:bodyPr lIns="0" tIns="0" rIns="0" bIns="0">
            <a:spAutoFit/>
          </a:bodyPr>
          <a:lstStyle/>
          <a:p>
            <a:r>
              <a:rPr lang="fr-FR" sz="2400" b="1">
                <a:solidFill>
                  <a:srgbClr val="27ABAF"/>
                </a:solidFill>
                <a:latin typeface="Calibri" pitchFamily="34" charset="0"/>
              </a:rPr>
              <a:t>COMMENT DÉCOUVRE-T-ON UN CANDIDAT MÉDICAMENT ?</a:t>
            </a:r>
          </a:p>
        </p:txBody>
      </p:sp>
      <p:pic>
        <p:nvPicPr>
          <p:cNvPr id="37893" name="Picture 25"/>
          <p:cNvPicPr>
            <a:picLocks noChangeAspect="1" noChangeArrowheads="1"/>
          </p:cNvPicPr>
          <p:nvPr/>
        </p:nvPicPr>
        <p:blipFill>
          <a:blip r:embed="rId7"/>
          <a:srcRect/>
          <a:stretch>
            <a:fillRect/>
          </a:stretch>
        </p:blipFill>
        <p:spPr bwMode="auto">
          <a:xfrm>
            <a:off x="571500" y="582613"/>
            <a:ext cx="223838" cy="20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898525" y="573088"/>
            <a:ext cx="7777163" cy="369887"/>
          </a:xfrm>
          <a:prstGeom prst="rect">
            <a:avLst/>
          </a:prstGeom>
          <a:noFill/>
          <a:ln w="9525">
            <a:noFill/>
            <a:miter lim="800000"/>
            <a:headEnd/>
            <a:tailEnd/>
          </a:ln>
        </p:spPr>
        <p:txBody>
          <a:bodyPr lIns="0" tIns="0" rIns="0" bIns="0">
            <a:spAutoFit/>
          </a:bodyPr>
          <a:lstStyle/>
          <a:p>
            <a:r>
              <a:rPr lang="fr-FR" sz="2400" b="1">
                <a:solidFill>
                  <a:srgbClr val="27ABAF"/>
                </a:solidFill>
                <a:latin typeface="Calibri" pitchFamily="34" charset="0"/>
              </a:rPr>
              <a:t>NOUS AVONS MAINTENANT UN CANDIDAT MÉDICAMENT</a:t>
            </a:r>
          </a:p>
        </p:txBody>
      </p:sp>
      <p:pic>
        <p:nvPicPr>
          <p:cNvPr id="39938" name="Picture 25"/>
          <p:cNvPicPr>
            <a:picLocks noChangeAspect="1" noChangeArrowheads="1"/>
          </p:cNvPicPr>
          <p:nvPr/>
        </p:nvPicPr>
        <p:blipFill>
          <a:blip r:embed="rId3"/>
          <a:srcRect/>
          <a:stretch>
            <a:fillRect/>
          </a:stretch>
        </p:blipFill>
        <p:spPr bwMode="auto">
          <a:xfrm>
            <a:off x="571500" y="582613"/>
            <a:ext cx="223838" cy="207962"/>
          </a:xfrm>
          <a:prstGeom prst="rect">
            <a:avLst/>
          </a:prstGeom>
          <a:noFill/>
          <a:ln w="9525">
            <a:noFill/>
            <a:miter lim="800000"/>
            <a:headEnd/>
            <a:tailEnd/>
          </a:ln>
        </p:spPr>
      </p:pic>
      <p:pic>
        <p:nvPicPr>
          <p:cNvPr id="39939" name="Picture 4" descr="pharmac09 clr"/>
          <p:cNvPicPr>
            <a:picLocks noChangeAspect="1" noChangeArrowheads="1"/>
          </p:cNvPicPr>
          <p:nvPr/>
        </p:nvPicPr>
        <p:blipFill>
          <a:blip r:embed="rId4"/>
          <a:srcRect l="25967" t="11183" r="65092" b="59079"/>
          <a:stretch>
            <a:fillRect/>
          </a:stretch>
        </p:blipFill>
        <p:spPr bwMode="auto">
          <a:xfrm>
            <a:off x="4500563" y="2276475"/>
            <a:ext cx="1438275" cy="2879725"/>
          </a:xfrm>
          <a:prstGeom prst="rect">
            <a:avLst/>
          </a:prstGeom>
          <a:noFill/>
          <a:ln w="9525">
            <a:noFill/>
            <a:miter lim="800000"/>
            <a:headEnd/>
            <a:tailEnd/>
          </a:ln>
        </p:spPr>
      </p:pic>
      <p:pic>
        <p:nvPicPr>
          <p:cNvPr id="39940" name="Picture 5" descr="pastilla"/>
          <p:cNvPicPr>
            <a:picLocks noChangeAspect="1" noChangeArrowheads="1"/>
          </p:cNvPicPr>
          <p:nvPr/>
        </p:nvPicPr>
        <p:blipFill>
          <a:blip r:embed="rId5">
            <a:clrChange>
              <a:clrFrom>
                <a:srgbClr val="FFFFFF"/>
              </a:clrFrom>
              <a:clrTo>
                <a:srgbClr val="FFFFFF">
                  <a:alpha val="0"/>
                </a:srgbClr>
              </a:clrTo>
            </a:clrChange>
          </a:blip>
          <a:srcRect t="30000" b="26471"/>
          <a:stretch>
            <a:fillRect/>
          </a:stretch>
        </p:blipFill>
        <p:spPr bwMode="auto">
          <a:xfrm>
            <a:off x="2843213" y="3500438"/>
            <a:ext cx="933450" cy="40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33" name="Rectangle 25"/>
          <p:cNvSpPr>
            <a:spLocks noChangeArrowheads="1"/>
          </p:cNvSpPr>
          <p:nvPr/>
        </p:nvSpPr>
        <p:spPr bwMode="auto">
          <a:xfrm>
            <a:off x="323850" y="908050"/>
            <a:ext cx="7704138" cy="6165850"/>
          </a:xfrm>
          <a:prstGeom prst="rect">
            <a:avLst/>
          </a:prstGeom>
          <a:noFill/>
          <a:ln w="9525">
            <a:noFill/>
            <a:miter lim="800000"/>
            <a:headEnd/>
            <a:tailEnd/>
          </a:ln>
        </p:spPr>
        <p:txBody>
          <a:bodyPr/>
          <a:lstStyle/>
          <a:p>
            <a:pPr marL="342900" indent="-342900">
              <a:lnSpc>
                <a:spcPct val="90000"/>
              </a:lnSpc>
              <a:spcBef>
                <a:spcPct val="20000"/>
              </a:spcBef>
              <a:buClr>
                <a:schemeClr val="bg2"/>
              </a:buClr>
              <a:buFontTx/>
              <a:buChar char="•"/>
            </a:pPr>
            <a:endParaRPr lang="fr-FR" sz="2400">
              <a:latin typeface="Calibri" pitchFamily="34" charset="0"/>
            </a:endParaRPr>
          </a:p>
          <a:p>
            <a:pPr marL="342900" indent="-342900">
              <a:lnSpc>
                <a:spcPct val="90000"/>
              </a:lnSpc>
              <a:spcBef>
                <a:spcPct val="20000"/>
              </a:spcBef>
              <a:buClr>
                <a:schemeClr val="bg2"/>
              </a:buClr>
              <a:buFontTx/>
              <a:buChar char="•"/>
            </a:pPr>
            <a:r>
              <a:rPr lang="fr-FR" sz="2400">
                <a:latin typeface="Calibri" pitchFamily="34" charset="0"/>
              </a:rPr>
              <a:t>Avant d’essayer un médicament sur des humains, nous devons effectuer une étude préclinique très </a:t>
            </a:r>
            <a:r>
              <a:rPr lang="fr-FR" sz="2400" b="1">
                <a:latin typeface="Calibri" pitchFamily="34" charset="0"/>
              </a:rPr>
              <a:t>exhaustive</a:t>
            </a:r>
            <a:r>
              <a:rPr lang="fr-FR" sz="2400">
                <a:latin typeface="Calibri" pitchFamily="34" charset="0"/>
              </a:rPr>
              <a:t> et </a:t>
            </a:r>
            <a:r>
              <a:rPr lang="fr-FR" sz="2400" b="1">
                <a:latin typeface="Calibri" pitchFamily="34" charset="0"/>
              </a:rPr>
              <a:t>complète </a:t>
            </a:r>
            <a:r>
              <a:rPr lang="fr-FR" sz="2400">
                <a:latin typeface="Calibri" pitchFamily="34" charset="0"/>
              </a:rPr>
              <a:t>:</a:t>
            </a:r>
          </a:p>
          <a:p>
            <a:pPr marL="342900" indent="-342900">
              <a:lnSpc>
                <a:spcPct val="90000"/>
              </a:lnSpc>
              <a:spcBef>
                <a:spcPct val="20000"/>
              </a:spcBef>
              <a:buClr>
                <a:schemeClr val="bg2"/>
              </a:buClr>
            </a:pPr>
            <a:endParaRPr lang="fr-FR" sz="1600">
              <a:latin typeface="Calibri" pitchFamily="34" charset="0"/>
            </a:endParaRPr>
          </a:p>
          <a:p>
            <a:pPr marL="342900" indent="-342900">
              <a:lnSpc>
                <a:spcPct val="90000"/>
              </a:lnSpc>
              <a:spcBef>
                <a:spcPct val="20000"/>
              </a:spcBef>
              <a:buClr>
                <a:schemeClr val="bg2"/>
              </a:buClr>
            </a:pPr>
            <a:endParaRPr lang="fr-FR" sz="800">
              <a:latin typeface="Calibri" pitchFamily="34" charset="0"/>
            </a:endParaRPr>
          </a:p>
          <a:p>
            <a:pPr marL="342900" indent="-342900">
              <a:spcBef>
                <a:spcPct val="20000"/>
              </a:spcBef>
              <a:buClr>
                <a:schemeClr val="bg2"/>
              </a:buClr>
              <a:buFontTx/>
              <a:buChar char="•"/>
            </a:pPr>
            <a:r>
              <a:rPr lang="fr-FR" sz="2400">
                <a:latin typeface="Calibri" pitchFamily="34" charset="0"/>
              </a:rPr>
              <a:t>Les </a:t>
            </a:r>
            <a:r>
              <a:rPr lang="fr-FR" sz="2400" b="1">
                <a:latin typeface="Calibri" pitchFamily="34" charset="0"/>
              </a:rPr>
              <a:t>études précliniques </a:t>
            </a:r>
            <a:r>
              <a:rPr lang="fr-FR" sz="2400">
                <a:latin typeface="Calibri" pitchFamily="34" charset="0"/>
              </a:rPr>
              <a:t>incluent :</a:t>
            </a:r>
          </a:p>
          <a:p>
            <a:pPr marL="342900" indent="-342900">
              <a:spcBef>
                <a:spcPct val="20000"/>
              </a:spcBef>
              <a:buClr>
                <a:schemeClr val="bg2"/>
              </a:buClr>
              <a:buFontTx/>
              <a:buChar char="•"/>
            </a:pPr>
            <a:endParaRPr lang="fr-FR" sz="800">
              <a:latin typeface="Calibri" pitchFamily="34" charset="0"/>
            </a:endParaRPr>
          </a:p>
          <a:p>
            <a:pPr marL="742950" lvl="1" indent="-285750">
              <a:spcBef>
                <a:spcPct val="20000"/>
              </a:spcBef>
              <a:buClr>
                <a:srgbClr val="FFCC00"/>
              </a:buClr>
              <a:buFont typeface="Arial" pitchFamily="34" charset="0"/>
              <a:buChar char="–"/>
            </a:pPr>
            <a:r>
              <a:rPr lang="fr-FR" sz="2200">
                <a:latin typeface="Calibri" pitchFamily="34" charset="0"/>
              </a:rPr>
              <a:t>des études de stabilité et de toxicité,</a:t>
            </a:r>
          </a:p>
          <a:p>
            <a:pPr marL="742950" lvl="1" indent="-285750">
              <a:spcBef>
                <a:spcPct val="20000"/>
              </a:spcBef>
              <a:buClr>
                <a:srgbClr val="FFCC00"/>
              </a:buClr>
              <a:buFont typeface="Arial" pitchFamily="34" charset="0"/>
              <a:buChar char="–"/>
            </a:pPr>
            <a:endParaRPr lang="fr-FR" sz="2200">
              <a:latin typeface="Calibri" pitchFamily="34" charset="0"/>
            </a:endParaRPr>
          </a:p>
          <a:p>
            <a:pPr marL="742950" lvl="1" indent="-285750">
              <a:spcBef>
                <a:spcPct val="20000"/>
              </a:spcBef>
              <a:buClr>
                <a:srgbClr val="FFCC00"/>
              </a:buClr>
              <a:buFont typeface="Arial" pitchFamily="34" charset="0"/>
              <a:buChar char="–"/>
            </a:pPr>
            <a:r>
              <a:rPr lang="fr-FR" sz="2200">
                <a:latin typeface="Calibri" pitchFamily="34" charset="0"/>
              </a:rPr>
              <a:t>des essais </a:t>
            </a:r>
            <a:r>
              <a:rPr lang="fr-FR" sz="2200" b="1" i="1">
                <a:latin typeface="Calibri" pitchFamily="34" charset="0"/>
              </a:rPr>
              <a:t>in vitro</a:t>
            </a:r>
            <a:r>
              <a:rPr lang="fr-FR" sz="2200" i="1">
                <a:latin typeface="Calibri" pitchFamily="34" charset="0"/>
              </a:rPr>
              <a:t> </a:t>
            </a:r>
            <a:r>
              <a:rPr lang="fr-FR" sz="2200">
                <a:latin typeface="Calibri" pitchFamily="34" charset="0"/>
              </a:rPr>
              <a:t>(</a:t>
            </a:r>
            <a:r>
              <a:rPr lang="fr-FR" sz="2000">
                <a:latin typeface="Calibri" pitchFamily="34" charset="0"/>
              </a:rPr>
              <a:t>protéines, cellules, tissus et organes</a:t>
            </a:r>
            <a:r>
              <a:rPr lang="fr-FR" sz="2200">
                <a:latin typeface="Calibri" pitchFamily="34" charset="0"/>
              </a:rPr>
              <a:t>),</a:t>
            </a:r>
          </a:p>
          <a:p>
            <a:pPr marL="742950" lvl="1" indent="-285750">
              <a:spcBef>
                <a:spcPct val="20000"/>
              </a:spcBef>
              <a:buClr>
                <a:srgbClr val="FFCC00"/>
              </a:buClr>
              <a:buFont typeface="Arial" pitchFamily="34" charset="0"/>
              <a:buChar char="–"/>
            </a:pPr>
            <a:endParaRPr lang="fr-FR" sz="2200">
              <a:latin typeface="Calibri" pitchFamily="34" charset="0"/>
            </a:endParaRPr>
          </a:p>
          <a:p>
            <a:pPr marL="742950" lvl="1" indent="-285750">
              <a:spcBef>
                <a:spcPct val="20000"/>
              </a:spcBef>
              <a:buClr>
                <a:srgbClr val="FFCC00"/>
              </a:buClr>
              <a:buFont typeface="Arial" pitchFamily="34" charset="0"/>
              <a:buChar char="–"/>
            </a:pPr>
            <a:r>
              <a:rPr lang="fr-FR" sz="2200">
                <a:latin typeface="Calibri" pitchFamily="34" charset="0"/>
              </a:rPr>
              <a:t>des essais </a:t>
            </a:r>
            <a:r>
              <a:rPr lang="fr-FR" sz="2200" b="1" i="1">
                <a:latin typeface="Calibri" pitchFamily="34" charset="0"/>
              </a:rPr>
              <a:t>in vivo</a:t>
            </a:r>
            <a:r>
              <a:rPr lang="fr-FR" sz="2200" i="1">
                <a:latin typeface="Calibri" pitchFamily="34" charset="0"/>
              </a:rPr>
              <a:t> </a:t>
            </a:r>
            <a:r>
              <a:rPr lang="fr-FR" sz="2200">
                <a:latin typeface="Calibri" pitchFamily="34" charset="0"/>
              </a:rPr>
              <a:t>(</a:t>
            </a:r>
            <a:r>
              <a:rPr lang="fr-FR" sz="2000">
                <a:latin typeface="Calibri" pitchFamily="34" charset="0"/>
              </a:rPr>
              <a:t>animaux</a:t>
            </a:r>
            <a:r>
              <a:rPr lang="fr-FR" sz="2200">
                <a:latin typeface="Calibri" pitchFamily="34" charset="0"/>
              </a:rPr>
              <a:t>).</a:t>
            </a:r>
          </a:p>
          <a:p>
            <a:pPr marL="742950" lvl="1" indent="-285750">
              <a:spcBef>
                <a:spcPct val="20000"/>
              </a:spcBef>
              <a:buClr>
                <a:srgbClr val="FFCC00"/>
              </a:buClr>
              <a:buFont typeface="Arial" pitchFamily="34" charset="0"/>
              <a:buNone/>
            </a:pPr>
            <a:endParaRPr lang="fr-FR" sz="2200" i="1">
              <a:latin typeface="Calibri" pitchFamily="34" charset="0"/>
            </a:endParaRPr>
          </a:p>
        </p:txBody>
      </p:sp>
      <p:sp>
        <p:nvSpPr>
          <p:cNvPr id="41986" name="Rectangle 3"/>
          <p:cNvSpPr>
            <a:spLocks noChangeArrowheads="1"/>
          </p:cNvSpPr>
          <p:nvPr/>
        </p:nvSpPr>
        <p:spPr bwMode="auto">
          <a:xfrm>
            <a:off x="898525" y="573088"/>
            <a:ext cx="7777163" cy="369887"/>
          </a:xfrm>
          <a:prstGeom prst="rect">
            <a:avLst/>
          </a:prstGeom>
          <a:noFill/>
          <a:ln w="9525">
            <a:noFill/>
            <a:miter lim="800000"/>
            <a:headEnd/>
            <a:tailEnd/>
          </a:ln>
        </p:spPr>
        <p:txBody>
          <a:bodyPr lIns="0" tIns="0" rIns="0" bIns="0">
            <a:spAutoFit/>
          </a:bodyPr>
          <a:lstStyle/>
          <a:p>
            <a:r>
              <a:rPr lang="fr-FR" sz="2400" b="1">
                <a:solidFill>
                  <a:srgbClr val="27ABAF"/>
                </a:solidFill>
                <a:latin typeface="Calibri" pitchFamily="34" charset="0"/>
              </a:rPr>
              <a:t>DÉVELOPPEMENT PRÉCLINIQUE</a:t>
            </a:r>
          </a:p>
        </p:txBody>
      </p:sp>
      <p:pic>
        <p:nvPicPr>
          <p:cNvPr id="41987" name="Picture 25"/>
          <p:cNvPicPr>
            <a:picLocks noChangeAspect="1" noChangeArrowheads="1"/>
          </p:cNvPicPr>
          <p:nvPr/>
        </p:nvPicPr>
        <p:blipFill>
          <a:blip r:embed="rId3"/>
          <a:srcRect/>
          <a:stretch>
            <a:fillRect/>
          </a:stretch>
        </p:blipFill>
        <p:spPr bwMode="auto">
          <a:xfrm>
            <a:off x="571500" y="582613"/>
            <a:ext cx="223838" cy="207962"/>
          </a:xfrm>
          <a:prstGeom prst="rect">
            <a:avLst/>
          </a:prstGeom>
          <a:noFill/>
          <a:ln w="9525">
            <a:noFill/>
            <a:miter lim="800000"/>
            <a:headEnd/>
            <a:tailEnd/>
          </a:ln>
        </p:spPr>
      </p:pic>
      <p:pic>
        <p:nvPicPr>
          <p:cNvPr id="10" name="Picture 10" descr="pharmac07a ratoli clr"/>
          <p:cNvPicPr>
            <a:picLocks noChangeAspect="1" noChangeArrowheads="1"/>
          </p:cNvPicPr>
          <p:nvPr/>
        </p:nvPicPr>
        <p:blipFill>
          <a:blip r:embed="rId4"/>
          <a:srcRect/>
          <a:stretch>
            <a:fillRect/>
          </a:stretch>
        </p:blipFill>
        <p:spPr bwMode="auto">
          <a:xfrm>
            <a:off x="6011863" y="5013325"/>
            <a:ext cx="1223962" cy="1050925"/>
          </a:xfrm>
          <a:prstGeom prst="rect">
            <a:avLst/>
          </a:prstGeom>
          <a:noFill/>
          <a:ln w="9525">
            <a:noFill/>
            <a:miter lim="800000"/>
            <a:headEnd/>
            <a:tailEnd/>
          </a:ln>
        </p:spPr>
      </p:pic>
      <p:pic>
        <p:nvPicPr>
          <p:cNvPr id="11" name="Picture 11" descr="pharmac06a celula clr"/>
          <p:cNvPicPr>
            <a:picLocks noChangeAspect="1" noChangeArrowheads="1"/>
          </p:cNvPicPr>
          <p:nvPr/>
        </p:nvPicPr>
        <p:blipFill>
          <a:blip r:embed="rId5" cstate="print"/>
          <a:srcRect/>
          <a:stretch>
            <a:fillRect/>
          </a:stretch>
        </p:blipFill>
        <p:spPr bwMode="auto">
          <a:xfrm>
            <a:off x="7667625" y="4221163"/>
            <a:ext cx="1041400" cy="846137"/>
          </a:xfrm>
          <a:prstGeom prst="rect">
            <a:avLst/>
          </a:prstGeom>
          <a:noFill/>
          <a:ln w="9525">
            <a:noFill/>
            <a:miter lim="800000"/>
            <a:headEnd/>
            <a:tailEnd/>
          </a:ln>
        </p:spPr>
      </p:pic>
      <p:pic>
        <p:nvPicPr>
          <p:cNvPr id="12" name="Picture 12" descr="pharmac06b mosca clr"/>
          <p:cNvPicPr>
            <a:picLocks noChangeAspect="1" noChangeArrowheads="1"/>
          </p:cNvPicPr>
          <p:nvPr/>
        </p:nvPicPr>
        <p:blipFill>
          <a:blip r:embed="rId6" cstate="print"/>
          <a:srcRect/>
          <a:stretch>
            <a:fillRect/>
          </a:stretch>
        </p:blipFill>
        <p:spPr bwMode="auto">
          <a:xfrm>
            <a:off x="4787900" y="5229225"/>
            <a:ext cx="863600" cy="779463"/>
          </a:xfrm>
          <a:prstGeom prst="rect">
            <a:avLst/>
          </a:prstGeom>
          <a:noFill/>
          <a:ln w="9525">
            <a:noFill/>
            <a:miter lim="800000"/>
            <a:headEnd/>
            <a:tailEnd/>
          </a:ln>
        </p:spPr>
      </p:pic>
      <p:pic>
        <p:nvPicPr>
          <p:cNvPr id="41991" name="9 Imagen" descr="The Gatheringpp.jpg"/>
          <p:cNvPicPr>
            <a:picLocks noChangeAspect="1"/>
          </p:cNvPicPr>
          <p:nvPr/>
        </p:nvPicPr>
        <p:blipFill>
          <a:blip r:embed="rId7"/>
          <a:srcRect/>
          <a:stretch>
            <a:fillRect/>
          </a:stretch>
        </p:blipFill>
        <p:spPr bwMode="auto">
          <a:xfrm>
            <a:off x="6948488" y="2060575"/>
            <a:ext cx="1587500" cy="1649413"/>
          </a:xfrm>
          <a:prstGeom prst="rect">
            <a:avLst/>
          </a:prstGeom>
          <a:noFill/>
          <a:ln w="9525">
            <a:noFill/>
            <a:miter lim="800000"/>
            <a:headEnd/>
            <a:tailEnd/>
          </a:ln>
        </p:spPr>
      </p:pic>
      <p:sp>
        <p:nvSpPr>
          <p:cNvPr id="41992" name="13 CuadroTexto"/>
          <p:cNvSpPr txBox="1">
            <a:spLocks noChangeArrowheads="1"/>
          </p:cNvSpPr>
          <p:nvPr/>
        </p:nvSpPr>
        <p:spPr bwMode="auto">
          <a:xfrm>
            <a:off x="6732588" y="3716338"/>
            <a:ext cx="2087562" cy="185737"/>
          </a:xfrm>
          <a:prstGeom prst="rect">
            <a:avLst/>
          </a:prstGeom>
          <a:noFill/>
          <a:ln w="9525">
            <a:noFill/>
            <a:miter lim="800000"/>
            <a:headEnd/>
            <a:tailEnd/>
          </a:ln>
        </p:spPr>
        <p:txBody>
          <a:bodyPr>
            <a:spAutoFit/>
          </a:bodyPr>
          <a:lstStyle/>
          <a:p>
            <a:r>
              <a:rPr lang="fr-FR" sz="600"/>
              <a:t>©P</a:t>
            </a:r>
            <a:r>
              <a:rPr lang="es-ES" sz="600"/>
              <a:t>arc Científic Barcelona. Author: J. Planagumà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33">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78233">
                                            <p:txEl>
                                              <p:pRg st="6" end="6"/>
                                            </p:txEl>
                                          </p:spTgt>
                                        </p:tgtEl>
                                        <p:attrNameLst>
                                          <p:attrName>style.visibility</p:attrName>
                                        </p:attrNameLst>
                                      </p:cBhvr>
                                      <p:to>
                                        <p:strVal val="visible"/>
                                      </p:to>
                                    </p:set>
                                    <p:animEffect transition="in" filter="fade">
                                      <p:cBhvr>
                                        <p:cTn id="9" dur="2000"/>
                                        <p:tgtEl>
                                          <p:spTgt spid="478233">
                                            <p:txEl>
                                              <p:pRg st="6" end="6"/>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478233">
                                            <p:txEl>
                                              <p:pRg st="8" end="8"/>
                                            </p:txEl>
                                          </p:spTgt>
                                        </p:tgtEl>
                                        <p:attrNameLst>
                                          <p:attrName>style.visibility</p:attrName>
                                        </p:attrNameLst>
                                      </p:cBhvr>
                                      <p:to>
                                        <p:strVal val="visible"/>
                                      </p:to>
                                    </p:set>
                                    <p:animEffect transition="in" filter="fade">
                                      <p:cBhvr>
                                        <p:cTn id="12" dur="2000"/>
                                        <p:tgtEl>
                                          <p:spTgt spid="478233">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78233">
                                            <p:txEl>
                                              <p:pRg st="10" end="10"/>
                                            </p:txEl>
                                          </p:spTgt>
                                        </p:tgtEl>
                                        <p:attrNameLst>
                                          <p:attrName>style.visibility</p:attrName>
                                        </p:attrNameLst>
                                      </p:cBhvr>
                                      <p:to>
                                        <p:strVal val="visible"/>
                                      </p:to>
                                    </p:set>
                                    <p:animEffect transition="in" filter="fade">
                                      <p:cBhvr>
                                        <p:cTn id="15" dur="2000"/>
                                        <p:tgtEl>
                                          <p:spTgt spid="478233">
                                            <p:txEl>
                                              <p:pRg st="10" end="10"/>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6"/>
          <p:cNvSpPr>
            <a:spLocks noChangeArrowheads="1"/>
          </p:cNvSpPr>
          <p:nvPr/>
        </p:nvSpPr>
        <p:spPr bwMode="auto">
          <a:xfrm>
            <a:off x="647700" y="1052513"/>
            <a:ext cx="8101013" cy="1008062"/>
          </a:xfrm>
          <a:prstGeom prst="rect">
            <a:avLst/>
          </a:prstGeom>
          <a:noFill/>
          <a:ln w="9525">
            <a:noFill/>
            <a:miter lim="800000"/>
            <a:headEnd/>
            <a:tailEnd/>
          </a:ln>
        </p:spPr>
        <p:txBody>
          <a:bodyPr/>
          <a:lstStyle/>
          <a:p>
            <a:pPr marL="342900" indent="-342900">
              <a:spcBef>
                <a:spcPct val="20000"/>
              </a:spcBef>
              <a:buClr>
                <a:schemeClr val="bg2"/>
              </a:buClr>
              <a:buFontTx/>
              <a:buChar char="•"/>
            </a:pPr>
            <a:r>
              <a:rPr lang="fr-FR" sz="2400">
                <a:latin typeface="Calibri" pitchFamily="34" charset="0"/>
              </a:rPr>
              <a:t>Le </a:t>
            </a:r>
            <a:r>
              <a:rPr lang="fr-FR" sz="2400" b="1">
                <a:latin typeface="Calibri" pitchFamily="34" charset="0"/>
              </a:rPr>
              <a:t>développement clinique </a:t>
            </a:r>
            <a:r>
              <a:rPr lang="fr-FR" sz="2400">
                <a:latin typeface="Calibri" pitchFamily="34" charset="0"/>
              </a:rPr>
              <a:t>est l’étape la plus longue et la plus chère dans le processus de recherche de nouveaux médicaments. Il comporte trois phases :</a:t>
            </a:r>
          </a:p>
        </p:txBody>
      </p:sp>
      <p:sp>
        <p:nvSpPr>
          <p:cNvPr id="2055" name="AutoShape 18"/>
          <p:cNvSpPr>
            <a:spLocks noChangeArrowheads="1"/>
          </p:cNvSpPr>
          <p:nvPr/>
        </p:nvSpPr>
        <p:spPr bwMode="auto">
          <a:xfrm>
            <a:off x="2819400" y="3175000"/>
            <a:ext cx="279400" cy="234950"/>
          </a:xfrm>
          <a:prstGeom prst="rightArrow">
            <a:avLst>
              <a:gd name="adj1" fmla="val 50000"/>
              <a:gd name="adj2" fmla="val 25034"/>
            </a:avLst>
          </a:prstGeom>
          <a:gradFill rotWithShape="1">
            <a:gsLst>
              <a:gs pos="0">
                <a:srgbClr val="FFFFFF"/>
              </a:gs>
              <a:gs pos="50000">
                <a:srgbClr val="FF9900"/>
              </a:gs>
              <a:gs pos="100000">
                <a:srgbClr val="FFFFFF"/>
              </a:gs>
            </a:gsLst>
            <a:lin ang="5400000" scaled="1"/>
          </a:gradFill>
          <a:ln w="9525" algn="ctr">
            <a:solidFill>
              <a:srgbClr val="FF6600"/>
            </a:solidFill>
            <a:miter lim="800000"/>
            <a:headEnd/>
            <a:tailEnd/>
          </a:ln>
        </p:spPr>
        <p:txBody>
          <a:bodyPr wrap="none" anchor="ctr"/>
          <a:lstStyle/>
          <a:p>
            <a:pPr algn="ctr"/>
            <a:endParaRPr lang="fr-FR">
              <a:latin typeface="Calibri" pitchFamily="34" charset="0"/>
            </a:endParaRPr>
          </a:p>
        </p:txBody>
      </p:sp>
      <p:sp>
        <p:nvSpPr>
          <p:cNvPr id="2056" name="AutoShape 19"/>
          <p:cNvSpPr>
            <a:spLocks noChangeArrowheads="1"/>
          </p:cNvSpPr>
          <p:nvPr/>
        </p:nvSpPr>
        <p:spPr bwMode="auto">
          <a:xfrm>
            <a:off x="5762625" y="3175000"/>
            <a:ext cx="349250" cy="234950"/>
          </a:xfrm>
          <a:prstGeom prst="rightArrow">
            <a:avLst>
              <a:gd name="adj1" fmla="val 50000"/>
              <a:gd name="adj2" fmla="val 31120"/>
            </a:avLst>
          </a:prstGeom>
          <a:gradFill rotWithShape="1">
            <a:gsLst>
              <a:gs pos="0">
                <a:srgbClr val="FFFFFF"/>
              </a:gs>
              <a:gs pos="50000">
                <a:srgbClr val="FF9900"/>
              </a:gs>
              <a:gs pos="100000">
                <a:srgbClr val="FFFFFF"/>
              </a:gs>
            </a:gsLst>
            <a:lin ang="5400000" scaled="1"/>
          </a:gradFill>
          <a:ln w="9525" algn="ctr">
            <a:solidFill>
              <a:srgbClr val="FF6600"/>
            </a:solidFill>
            <a:miter lim="800000"/>
            <a:headEnd/>
            <a:tailEnd/>
          </a:ln>
        </p:spPr>
        <p:txBody>
          <a:bodyPr wrap="none" anchor="ctr"/>
          <a:lstStyle/>
          <a:p>
            <a:pPr algn="ctr"/>
            <a:endParaRPr lang="fr-FR">
              <a:latin typeface="Calibri" pitchFamily="34" charset="0"/>
            </a:endParaRPr>
          </a:p>
        </p:txBody>
      </p:sp>
      <p:sp>
        <p:nvSpPr>
          <p:cNvPr id="2057" name="Text Box 21"/>
          <p:cNvSpPr txBox="1">
            <a:spLocks noChangeArrowheads="1"/>
          </p:cNvSpPr>
          <p:nvPr/>
        </p:nvSpPr>
        <p:spPr bwMode="auto">
          <a:xfrm>
            <a:off x="1143000" y="2439988"/>
            <a:ext cx="1011238" cy="400050"/>
          </a:xfrm>
          <a:prstGeom prst="rect">
            <a:avLst/>
          </a:prstGeom>
          <a:noFill/>
          <a:ln w="9525" algn="ctr">
            <a:noFill/>
            <a:miter lim="800000"/>
            <a:headEnd/>
            <a:tailEnd/>
          </a:ln>
        </p:spPr>
        <p:txBody>
          <a:bodyPr wrap="none">
            <a:spAutoFit/>
          </a:bodyPr>
          <a:lstStyle/>
          <a:p>
            <a:pPr algn="ctr"/>
            <a:r>
              <a:rPr lang="fr-FR" sz="2000" b="1">
                <a:solidFill>
                  <a:srgbClr val="FF6600"/>
                </a:solidFill>
                <a:latin typeface="Calibri" pitchFamily="34" charset="0"/>
              </a:rPr>
              <a:t>PHASE I</a:t>
            </a:r>
          </a:p>
        </p:txBody>
      </p:sp>
      <p:sp>
        <p:nvSpPr>
          <p:cNvPr id="2058" name="Text Box 22"/>
          <p:cNvSpPr txBox="1">
            <a:spLocks noChangeArrowheads="1"/>
          </p:cNvSpPr>
          <p:nvPr/>
        </p:nvSpPr>
        <p:spPr bwMode="auto">
          <a:xfrm>
            <a:off x="3846513" y="2206625"/>
            <a:ext cx="1079500" cy="400050"/>
          </a:xfrm>
          <a:prstGeom prst="rect">
            <a:avLst/>
          </a:prstGeom>
          <a:noFill/>
          <a:ln w="9525" algn="ctr">
            <a:noFill/>
            <a:miter lim="800000"/>
            <a:headEnd/>
            <a:tailEnd/>
          </a:ln>
        </p:spPr>
        <p:txBody>
          <a:bodyPr wrap="none">
            <a:spAutoFit/>
          </a:bodyPr>
          <a:lstStyle/>
          <a:p>
            <a:pPr algn="ctr"/>
            <a:r>
              <a:rPr lang="fr-FR" sz="2000" b="1">
                <a:solidFill>
                  <a:srgbClr val="FF6600"/>
                </a:solidFill>
                <a:latin typeface="Calibri" pitchFamily="34" charset="0"/>
              </a:rPr>
              <a:t>PHASE II</a:t>
            </a:r>
          </a:p>
        </p:txBody>
      </p:sp>
      <p:sp>
        <p:nvSpPr>
          <p:cNvPr id="2059" name="Text Box 24"/>
          <p:cNvSpPr txBox="1">
            <a:spLocks noChangeArrowheads="1"/>
          </p:cNvSpPr>
          <p:nvPr/>
        </p:nvSpPr>
        <p:spPr bwMode="auto">
          <a:xfrm>
            <a:off x="6997700" y="2058988"/>
            <a:ext cx="1150938" cy="400050"/>
          </a:xfrm>
          <a:prstGeom prst="rect">
            <a:avLst/>
          </a:prstGeom>
          <a:noFill/>
          <a:ln w="9525" algn="ctr">
            <a:noFill/>
            <a:miter lim="800000"/>
            <a:headEnd/>
            <a:tailEnd/>
          </a:ln>
        </p:spPr>
        <p:txBody>
          <a:bodyPr wrap="none">
            <a:spAutoFit/>
          </a:bodyPr>
          <a:lstStyle/>
          <a:p>
            <a:pPr algn="ctr"/>
            <a:r>
              <a:rPr lang="fr-FR" sz="2000" b="1">
                <a:solidFill>
                  <a:srgbClr val="FF6600"/>
                </a:solidFill>
                <a:latin typeface="Calibri" pitchFamily="34" charset="0"/>
              </a:rPr>
              <a:t>PHASE III</a:t>
            </a:r>
          </a:p>
        </p:txBody>
      </p:sp>
      <p:sp>
        <p:nvSpPr>
          <p:cNvPr id="476187" name="AutoShape 27"/>
          <p:cNvSpPr>
            <a:spLocks noChangeArrowheads="1"/>
          </p:cNvSpPr>
          <p:nvPr/>
        </p:nvSpPr>
        <p:spPr bwMode="auto">
          <a:xfrm>
            <a:off x="786164" y="3879498"/>
            <a:ext cx="2033440" cy="703879"/>
          </a:xfrm>
          <a:prstGeom prst="downArrowCallout">
            <a:avLst>
              <a:gd name="adj1" fmla="val 49570"/>
              <a:gd name="adj2" fmla="val 55001"/>
              <a:gd name="adj3" fmla="val 16727"/>
              <a:gd name="adj4" fmla="val 56801"/>
            </a:avLst>
          </a:prstGeom>
          <a:gradFill rotWithShape="1">
            <a:gsLst>
              <a:gs pos="0">
                <a:srgbClr val="3366FF">
                  <a:alpha val="50999"/>
                </a:srgbClr>
              </a:gs>
              <a:gs pos="50000">
                <a:srgbClr val="FFFFFF"/>
              </a:gs>
              <a:gs pos="100000">
                <a:srgbClr val="3366FF">
                  <a:alpha val="50999"/>
                </a:srgbClr>
              </a:gs>
            </a:gsLst>
            <a:lin ang="5400000" scaled="1"/>
          </a:gradFill>
          <a:ln w="9525" algn="ctr">
            <a:solidFill>
              <a:schemeClr val="bg2"/>
            </a:solidFill>
            <a:miter lim="800000"/>
            <a:headEnd/>
            <a:tailEnd/>
          </a:ln>
          <a:effectLst/>
        </p:spPr>
        <p:txBody>
          <a:bodyPr wrap="none" anchor="ctr"/>
          <a:lstStyle/>
          <a:p>
            <a:pPr algn="ctr">
              <a:defRPr/>
            </a:pPr>
            <a:r>
              <a:rPr lang="fr-FR" b="1" dirty="0">
                <a:latin typeface="Calibri" pitchFamily="34" charset="0"/>
              </a:rPr>
              <a:t>Volontaires sains</a:t>
            </a:r>
          </a:p>
        </p:txBody>
      </p:sp>
      <p:sp>
        <p:nvSpPr>
          <p:cNvPr id="476188" name="AutoShape 28"/>
          <p:cNvSpPr>
            <a:spLocks noChangeArrowheads="1"/>
          </p:cNvSpPr>
          <p:nvPr/>
        </p:nvSpPr>
        <p:spPr bwMode="auto">
          <a:xfrm>
            <a:off x="1067385" y="4584671"/>
            <a:ext cx="1401466" cy="469684"/>
          </a:xfrm>
          <a:prstGeom prst="flowChartProcess">
            <a:avLst/>
          </a:prstGeom>
          <a:gradFill rotWithShape="1">
            <a:gsLst>
              <a:gs pos="0">
                <a:srgbClr val="0066FF">
                  <a:alpha val="50999"/>
                </a:srgbClr>
              </a:gs>
              <a:gs pos="50000">
                <a:srgbClr val="FFFFFF"/>
              </a:gs>
              <a:gs pos="100000">
                <a:srgbClr val="0066FF">
                  <a:alpha val="50999"/>
                </a:srgbClr>
              </a:gs>
            </a:gsLst>
            <a:lin ang="5400000" scaled="1"/>
          </a:gradFill>
          <a:ln w="9525" algn="ctr">
            <a:solidFill>
              <a:schemeClr val="bg2"/>
            </a:solidFill>
            <a:miter lim="800000"/>
            <a:headEnd/>
            <a:tailEnd/>
          </a:ln>
          <a:effectLst/>
        </p:spPr>
        <p:txBody>
          <a:bodyPr anchor="ctr"/>
          <a:lstStyle/>
          <a:p>
            <a:pPr algn="ctr">
              <a:defRPr/>
            </a:pPr>
            <a:r>
              <a:rPr lang="fr-FR" b="1" dirty="0">
                <a:latin typeface="Calibri" pitchFamily="34" charset="0"/>
              </a:rPr>
              <a:t>Sécurité et dose</a:t>
            </a:r>
          </a:p>
        </p:txBody>
      </p:sp>
      <p:sp>
        <p:nvSpPr>
          <p:cNvPr id="476189" name="AutoShape 29"/>
          <p:cNvSpPr>
            <a:spLocks noChangeArrowheads="1"/>
          </p:cNvSpPr>
          <p:nvPr/>
        </p:nvSpPr>
        <p:spPr bwMode="auto">
          <a:xfrm>
            <a:off x="3450033" y="4055468"/>
            <a:ext cx="2102972" cy="1058406"/>
          </a:xfrm>
          <a:prstGeom prst="downArrowCallout">
            <a:avLst>
              <a:gd name="adj1" fmla="val 31659"/>
              <a:gd name="adj2" fmla="val 32213"/>
              <a:gd name="adj3" fmla="val 18912"/>
              <a:gd name="adj4" fmla="val 68565"/>
            </a:avLst>
          </a:prstGeom>
          <a:gradFill rotWithShape="1">
            <a:gsLst>
              <a:gs pos="0">
                <a:srgbClr val="3366FF">
                  <a:alpha val="50999"/>
                </a:srgbClr>
              </a:gs>
              <a:gs pos="50000">
                <a:srgbClr val="FFFFFF"/>
              </a:gs>
              <a:gs pos="100000">
                <a:srgbClr val="3366FF">
                  <a:alpha val="50999"/>
                </a:srgbClr>
              </a:gs>
            </a:gsLst>
            <a:lin ang="5400000" scaled="1"/>
          </a:gradFill>
          <a:ln w="9525" algn="ctr">
            <a:solidFill>
              <a:schemeClr val="bg2"/>
            </a:solidFill>
            <a:miter lim="800000"/>
            <a:headEnd/>
            <a:tailEnd/>
          </a:ln>
          <a:effectLst/>
        </p:spPr>
        <p:txBody>
          <a:bodyPr wrap="none" anchor="ctr"/>
          <a:lstStyle/>
          <a:p>
            <a:pPr algn="ctr">
              <a:defRPr/>
            </a:pPr>
            <a:r>
              <a:rPr lang="fr-FR" b="1" dirty="0">
                <a:latin typeface="Calibri" pitchFamily="34" charset="0"/>
              </a:rPr>
              <a:t>Malades</a:t>
            </a:r>
          </a:p>
          <a:p>
            <a:pPr algn="ctr">
              <a:defRPr/>
            </a:pPr>
            <a:r>
              <a:rPr lang="fr-FR" b="1" dirty="0">
                <a:latin typeface="Calibri" pitchFamily="34" charset="0"/>
              </a:rPr>
              <a:t>(100-300)</a:t>
            </a:r>
          </a:p>
          <a:p>
            <a:pPr algn="ctr">
              <a:defRPr/>
            </a:pPr>
            <a:r>
              <a:rPr lang="fr-FR" b="1" dirty="0">
                <a:latin typeface="Calibri" pitchFamily="34" charset="0"/>
              </a:rPr>
              <a:t>(médicament ou placebo)</a:t>
            </a:r>
          </a:p>
        </p:txBody>
      </p:sp>
      <p:sp>
        <p:nvSpPr>
          <p:cNvPr id="476190" name="AutoShape 30"/>
          <p:cNvSpPr>
            <a:spLocks noChangeArrowheads="1"/>
          </p:cNvSpPr>
          <p:nvPr/>
        </p:nvSpPr>
        <p:spPr bwMode="auto">
          <a:xfrm>
            <a:off x="3800785" y="5113874"/>
            <a:ext cx="1470999" cy="763398"/>
          </a:xfrm>
          <a:prstGeom prst="flowChartProcess">
            <a:avLst/>
          </a:prstGeom>
          <a:gradFill rotWithShape="1">
            <a:gsLst>
              <a:gs pos="0">
                <a:srgbClr val="0066FF">
                  <a:alpha val="50999"/>
                </a:srgbClr>
              </a:gs>
              <a:gs pos="50000">
                <a:srgbClr val="FFFFFF"/>
              </a:gs>
              <a:gs pos="100000">
                <a:srgbClr val="0066FF">
                  <a:alpha val="50999"/>
                </a:srgbClr>
              </a:gs>
            </a:gsLst>
            <a:lin ang="5400000" scaled="1"/>
          </a:gradFill>
          <a:ln w="9525" algn="ctr">
            <a:solidFill>
              <a:schemeClr val="bg2"/>
            </a:solidFill>
            <a:miter lim="800000"/>
            <a:headEnd/>
            <a:tailEnd/>
          </a:ln>
          <a:effectLst/>
        </p:spPr>
        <p:txBody>
          <a:bodyPr wrap="none" anchor="ctr"/>
          <a:lstStyle/>
          <a:p>
            <a:pPr algn="ctr">
              <a:defRPr/>
            </a:pPr>
            <a:endParaRPr lang="fr-FR" b="1" dirty="0">
              <a:latin typeface="Calibri" pitchFamily="34" charset="0"/>
            </a:endParaRPr>
          </a:p>
          <a:p>
            <a:pPr algn="ctr">
              <a:defRPr/>
            </a:pPr>
            <a:r>
              <a:rPr lang="fr-FR" b="1" dirty="0">
                <a:latin typeface="Calibri" pitchFamily="34" charset="0"/>
              </a:rPr>
              <a:t>Efficacité et </a:t>
            </a:r>
          </a:p>
          <a:p>
            <a:pPr algn="ctr">
              <a:defRPr/>
            </a:pPr>
            <a:r>
              <a:rPr lang="fr-FR" b="1" dirty="0">
                <a:latin typeface="Calibri" pitchFamily="34" charset="0"/>
              </a:rPr>
              <a:t>effets</a:t>
            </a:r>
          </a:p>
          <a:p>
            <a:pPr algn="ctr">
              <a:defRPr/>
            </a:pPr>
            <a:r>
              <a:rPr lang="fr-FR" b="1" dirty="0">
                <a:latin typeface="Calibri" pitchFamily="34" charset="0"/>
              </a:rPr>
              <a:t>indésirables</a:t>
            </a:r>
          </a:p>
          <a:p>
            <a:pPr algn="ctr">
              <a:defRPr/>
            </a:pPr>
            <a:endParaRPr lang="fr-FR" b="1" dirty="0">
              <a:latin typeface="Calibri" pitchFamily="34" charset="0"/>
            </a:endParaRPr>
          </a:p>
        </p:txBody>
      </p:sp>
      <p:sp>
        <p:nvSpPr>
          <p:cNvPr id="476191" name="AutoShape 31"/>
          <p:cNvSpPr>
            <a:spLocks noChangeArrowheads="1"/>
          </p:cNvSpPr>
          <p:nvPr/>
        </p:nvSpPr>
        <p:spPr bwMode="auto">
          <a:xfrm>
            <a:off x="6393576" y="4407407"/>
            <a:ext cx="2102973" cy="703879"/>
          </a:xfrm>
          <a:prstGeom prst="downArrowCallout">
            <a:avLst>
              <a:gd name="adj1" fmla="val 47581"/>
              <a:gd name="adj2" fmla="val 55040"/>
              <a:gd name="adj3" fmla="val 11764"/>
              <a:gd name="adj4" fmla="val 68565"/>
            </a:avLst>
          </a:prstGeom>
          <a:gradFill rotWithShape="1">
            <a:gsLst>
              <a:gs pos="0">
                <a:srgbClr val="3366FF">
                  <a:alpha val="50999"/>
                </a:srgbClr>
              </a:gs>
              <a:gs pos="50000">
                <a:srgbClr val="FFFFFF"/>
              </a:gs>
              <a:gs pos="100000">
                <a:srgbClr val="3366FF">
                  <a:alpha val="50999"/>
                </a:srgbClr>
              </a:gs>
            </a:gsLst>
            <a:lin ang="5400000" scaled="1"/>
          </a:gradFill>
          <a:ln w="9525" algn="ctr">
            <a:solidFill>
              <a:schemeClr val="bg2"/>
            </a:solidFill>
            <a:miter lim="800000"/>
            <a:headEnd/>
            <a:tailEnd/>
          </a:ln>
          <a:effectLst/>
        </p:spPr>
        <p:txBody>
          <a:bodyPr wrap="none" anchor="ctr"/>
          <a:lstStyle/>
          <a:p>
            <a:pPr algn="ctr">
              <a:defRPr/>
            </a:pPr>
            <a:r>
              <a:rPr lang="fr-FR" b="1" dirty="0">
                <a:latin typeface="Calibri" pitchFamily="34" charset="0"/>
              </a:rPr>
              <a:t>Malades</a:t>
            </a:r>
          </a:p>
          <a:p>
            <a:pPr algn="ctr">
              <a:defRPr/>
            </a:pPr>
            <a:r>
              <a:rPr lang="fr-FR" b="1" dirty="0">
                <a:latin typeface="Calibri" pitchFamily="34" charset="0"/>
              </a:rPr>
              <a:t>(1300-3000)</a:t>
            </a:r>
          </a:p>
        </p:txBody>
      </p:sp>
      <p:sp>
        <p:nvSpPr>
          <p:cNvPr id="476192" name="AutoShape 32"/>
          <p:cNvSpPr>
            <a:spLocks noChangeArrowheads="1"/>
          </p:cNvSpPr>
          <p:nvPr/>
        </p:nvSpPr>
        <p:spPr bwMode="auto">
          <a:xfrm>
            <a:off x="6939020" y="5111286"/>
            <a:ext cx="981181" cy="763398"/>
          </a:xfrm>
          <a:prstGeom prst="flowChartProcess">
            <a:avLst/>
          </a:prstGeom>
          <a:gradFill rotWithShape="1">
            <a:gsLst>
              <a:gs pos="0">
                <a:srgbClr val="0066FF">
                  <a:alpha val="50999"/>
                </a:srgbClr>
              </a:gs>
              <a:gs pos="50000">
                <a:srgbClr val="FFFFFF"/>
              </a:gs>
              <a:gs pos="100000">
                <a:srgbClr val="0066FF">
                  <a:alpha val="50999"/>
                </a:srgbClr>
              </a:gs>
            </a:gsLst>
            <a:lin ang="5400000" scaled="1"/>
          </a:gradFill>
          <a:ln w="9525" algn="ctr">
            <a:solidFill>
              <a:schemeClr val="bg2"/>
            </a:solidFill>
            <a:miter lim="800000"/>
            <a:headEnd/>
            <a:tailEnd/>
          </a:ln>
          <a:effectLst/>
        </p:spPr>
        <p:txBody>
          <a:bodyPr wrap="none" anchor="ctr"/>
          <a:lstStyle/>
          <a:p>
            <a:pPr algn="ctr">
              <a:defRPr/>
            </a:pPr>
            <a:r>
              <a:rPr lang="fr-FR" b="1" dirty="0">
                <a:latin typeface="Calibri" pitchFamily="34" charset="0"/>
              </a:rPr>
              <a:t>Effets </a:t>
            </a:r>
          </a:p>
          <a:p>
            <a:pPr algn="ctr">
              <a:defRPr/>
            </a:pPr>
            <a:r>
              <a:rPr lang="fr-FR" b="1" dirty="0">
                <a:latin typeface="Calibri" pitchFamily="34" charset="0"/>
              </a:rPr>
              <a:t>à long</a:t>
            </a:r>
          </a:p>
          <a:p>
            <a:pPr algn="ctr">
              <a:defRPr/>
            </a:pPr>
            <a:r>
              <a:rPr lang="fr-FR" b="1" dirty="0">
                <a:latin typeface="Calibri" pitchFamily="34" charset="0"/>
              </a:rPr>
              <a:t>terme</a:t>
            </a:r>
          </a:p>
        </p:txBody>
      </p:sp>
      <p:pic>
        <p:nvPicPr>
          <p:cNvPr id="2083" name="Picture 35" descr="pharmac08clr"/>
          <p:cNvPicPr>
            <a:picLocks noChangeAspect="1" noChangeArrowheads="1"/>
          </p:cNvPicPr>
          <p:nvPr/>
        </p:nvPicPr>
        <p:blipFill>
          <a:blip r:embed="rId3"/>
          <a:srcRect/>
          <a:stretch>
            <a:fillRect/>
          </a:stretch>
        </p:blipFill>
        <p:spPr bwMode="auto">
          <a:xfrm>
            <a:off x="611188" y="2941638"/>
            <a:ext cx="2136775" cy="785812"/>
          </a:xfrm>
          <a:prstGeom prst="rect">
            <a:avLst/>
          </a:prstGeom>
          <a:noFill/>
          <a:ln w="9525">
            <a:noFill/>
            <a:miter lim="800000"/>
            <a:headEnd/>
            <a:tailEnd/>
          </a:ln>
        </p:spPr>
      </p:pic>
      <p:pic>
        <p:nvPicPr>
          <p:cNvPr id="2084" name="Picture 36" descr="pharmac09 clr"/>
          <p:cNvPicPr>
            <a:picLocks noChangeAspect="1" noChangeArrowheads="1"/>
          </p:cNvPicPr>
          <p:nvPr/>
        </p:nvPicPr>
        <p:blipFill>
          <a:blip r:embed="rId4"/>
          <a:srcRect/>
          <a:stretch>
            <a:fillRect/>
          </a:stretch>
        </p:blipFill>
        <p:spPr bwMode="auto">
          <a:xfrm>
            <a:off x="3240088" y="2763838"/>
            <a:ext cx="2592387" cy="1306512"/>
          </a:xfrm>
          <a:prstGeom prst="rect">
            <a:avLst/>
          </a:prstGeom>
          <a:noFill/>
          <a:ln w="9525">
            <a:noFill/>
            <a:miter lim="800000"/>
            <a:headEnd/>
            <a:tailEnd/>
          </a:ln>
        </p:spPr>
      </p:pic>
      <p:pic>
        <p:nvPicPr>
          <p:cNvPr id="2085" name="Picture 37" descr="pharmac10 clr"/>
          <p:cNvPicPr>
            <a:picLocks noChangeAspect="1" noChangeArrowheads="1"/>
          </p:cNvPicPr>
          <p:nvPr/>
        </p:nvPicPr>
        <p:blipFill>
          <a:blip r:embed="rId5"/>
          <a:srcRect/>
          <a:stretch>
            <a:fillRect/>
          </a:stretch>
        </p:blipFill>
        <p:spPr bwMode="auto">
          <a:xfrm>
            <a:off x="6392863" y="2530475"/>
            <a:ext cx="2103437" cy="1716088"/>
          </a:xfrm>
          <a:prstGeom prst="rect">
            <a:avLst/>
          </a:prstGeom>
          <a:noFill/>
          <a:ln w="9525">
            <a:noFill/>
            <a:miter lim="800000"/>
            <a:headEnd/>
            <a:tailEnd/>
          </a:ln>
        </p:spPr>
      </p:pic>
      <p:sp>
        <p:nvSpPr>
          <p:cNvPr id="44060" name="Rectangle 3"/>
          <p:cNvSpPr>
            <a:spLocks noChangeArrowheads="1"/>
          </p:cNvSpPr>
          <p:nvPr/>
        </p:nvSpPr>
        <p:spPr bwMode="auto">
          <a:xfrm>
            <a:off x="898525" y="573088"/>
            <a:ext cx="7777163" cy="304800"/>
          </a:xfrm>
          <a:prstGeom prst="rect">
            <a:avLst/>
          </a:prstGeom>
          <a:noFill/>
          <a:ln w="9525">
            <a:noFill/>
            <a:miter lim="800000"/>
            <a:headEnd/>
            <a:tailEnd/>
          </a:ln>
        </p:spPr>
        <p:txBody>
          <a:bodyPr lIns="0" tIns="0" rIns="0" bIns="0">
            <a:spAutoFit/>
          </a:bodyPr>
          <a:lstStyle/>
          <a:p>
            <a:r>
              <a:rPr lang="fr-FR" sz="2000" b="1">
                <a:solidFill>
                  <a:srgbClr val="27ABAF"/>
                </a:solidFill>
                <a:latin typeface="Calibri" pitchFamily="34" charset="0"/>
              </a:rPr>
              <a:t>DÉVELOPPEMENT CLINIQUE</a:t>
            </a:r>
          </a:p>
        </p:txBody>
      </p:sp>
      <p:pic>
        <p:nvPicPr>
          <p:cNvPr id="44061" name="Picture 25"/>
          <p:cNvPicPr>
            <a:picLocks noChangeAspect="1" noChangeArrowheads="1"/>
          </p:cNvPicPr>
          <p:nvPr/>
        </p:nvPicPr>
        <p:blipFill>
          <a:blip r:embed="rId6"/>
          <a:srcRect/>
          <a:stretch>
            <a:fillRect/>
          </a:stretch>
        </p:blipFill>
        <p:spPr bwMode="auto">
          <a:xfrm>
            <a:off x="571500" y="582613"/>
            <a:ext cx="223838" cy="207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blinds(horizontal)">
                                      <p:cBhvr>
                                        <p:cTn id="10" dur="500"/>
                                        <p:tgtEl>
                                          <p:spTgt spid="205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57"/>
                                        </p:tgtEl>
                                        <p:attrNameLst>
                                          <p:attrName>style.visibility</p:attrName>
                                        </p:attrNameLst>
                                      </p:cBhvr>
                                      <p:to>
                                        <p:strVal val="visible"/>
                                      </p:to>
                                    </p:set>
                                    <p:animEffect transition="in" filter="blinds(horizontal)">
                                      <p:cBhvr>
                                        <p:cTn id="13" dur="500"/>
                                        <p:tgtEl>
                                          <p:spTgt spid="20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blinds(horizontal)">
                                      <p:cBhvr>
                                        <p:cTn id="16" dur="500"/>
                                        <p:tgtEl>
                                          <p:spTgt spid="205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59"/>
                                        </p:tgtEl>
                                        <p:attrNameLst>
                                          <p:attrName>style.visibility</p:attrName>
                                        </p:attrNameLst>
                                      </p:cBhvr>
                                      <p:to>
                                        <p:strVal val="visible"/>
                                      </p:to>
                                    </p:set>
                                    <p:animEffect transition="in" filter="blinds(horizontal)">
                                      <p:cBhvr>
                                        <p:cTn id="19" dur="500"/>
                                        <p:tgtEl>
                                          <p:spTgt spid="2059"/>
                                        </p:tgtEl>
                                      </p:cBhvr>
                                    </p:animEffect>
                                  </p:childTnLst>
                                </p:cTn>
                              </p:par>
                              <p:par>
                                <p:cTn id="20" presetID="3" presetClass="entr" presetSubtype="10" fill="hold" nodeType="withEffect">
                                  <p:stCondLst>
                                    <p:cond delay="0"/>
                                  </p:stCondLst>
                                  <p:childTnLst>
                                    <p:set>
                                      <p:cBhvr>
                                        <p:cTn id="21" dur="1" fill="hold">
                                          <p:stCondLst>
                                            <p:cond delay="0"/>
                                          </p:stCondLst>
                                        </p:cTn>
                                        <p:tgtEl>
                                          <p:spTgt spid="476187"/>
                                        </p:tgtEl>
                                        <p:attrNameLst>
                                          <p:attrName>style.visibility</p:attrName>
                                        </p:attrNameLst>
                                      </p:cBhvr>
                                      <p:to>
                                        <p:strVal val="visible"/>
                                      </p:to>
                                    </p:set>
                                    <p:animEffect transition="in" filter="blinds(horizontal)">
                                      <p:cBhvr>
                                        <p:cTn id="22" dur="500"/>
                                        <p:tgtEl>
                                          <p:spTgt spid="476187"/>
                                        </p:tgtEl>
                                      </p:cBhvr>
                                    </p:animEffect>
                                  </p:childTnLst>
                                </p:cTn>
                              </p:par>
                              <p:par>
                                <p:cTn id="23" presetID="3" presetClass="entr" presetSubtype="10" fill="hold" nodeType="withEffect">
                                  <p:stCondLst>
                                    <p:cond delay="0"/>
                                  </p:stCondLst>
                                  <p:childTnLst>
                                    <p:set>
                                      <p:cBhvr>
                                        <p:cTn id="24" dur="1" fill="hold">
                                          <p:stCondLst>
                                            <p:cond delay="0"/>
                                          </p:stCondLst>
                                        </p:cTn>
                                        <p:tgtEl>
                                          <p:spTgt spid="476188"/>
                                        </p:tgtEl>
                                        <p:attrNameLst>
                                          <p:attrName>style.visibility</p:attrName>
                                        </p:attrNameLst>
                                      </p:cBhvr>
                                      <p:to>
                                        <p:strVal val="visible"/>
                                      </p:to>
                                    </p:set>
                                    <p:animEffect transition="in" filter="blinds(horizontal)">
                                      <p:cBhvr>
                                        <p:cTn id="25" dur="500"/>
                                        <p:tgtEl>
                                          <p:spTgt spid="476188"/>
                                        </p:tgtEl>
                                      </p:cBhvr>
                                    </p:animEffect>
                                  </p:childTnLst>
                                </p:cTn>
                              </p:par>
                              <p:par>
                                <p:cTn id="26" presetID="3" presetClass="entr" presetSubtype="10" fill="hold" nodeType="withEffect">
                                  <p:stCondLst>
                                    <p:cond delay="0"/>
                                  </p:stCondLst>
                                  <p:childTnLst>
                                    <p:set>
                                      <p:cBhvr>
                                        <p:cTn id="27" dur="1" fill="hold">
                                          <p:stCondLst>
                                            <p:cond delay="0"/>
                                          </p:stCondLst>
                                        </p:cTn>
                                        <p:tgtEl>
                                          <p:spTgt spid="476189"/>
                                        </p:tgtEl>
                                        <p:attrNameLst>
                                          <p:attrName>style.visibility</p:attrName>
                                        </p:attrNameLst>
                                      </p:cBhvr>
                                      <p:to>
                                        <p:strVal val="visible"/>
                                      </p:to>
                                    </p:set>
                                    <p:animEffect transition="in" filter="blinds(horizontal)">
                                      <p:cBhvr>
                                        <p:cTn id="28" dur="500"/>
                                        <p:tgtEl>
                                          <p:spTgt spid="476189"/>
                                        </p:tgtEl>
                                      </p:cBhvr>
                                    </p:animEffect>
                                  </p:childTnLst>
                                </p:cTn>
                              </p:par>
                              <p:par>
                                <p:cTn id="29" presetID="3" presetClass="entr" presetSubtype="10" fill="hold" nodeType="withEffect">
                                  <p:stCondLst>
                                    <p:cond delay="0"/>
                                  </p:stCondLst>
                                  <p:childTnLst>
                                    <p:set>
                                      <p:cBhvr>
                                        <p:cTn id="30" dur="1" fill="hold">
                                          <p:stCondLst>
                                            <p:cond delay="0"/>
                                          </p:stCondLst>
                                        </p:cTn>
                                        <p:tgtEl>
                                          <p:spTgt spid="476190"/>
                                        </p:tgtEl>
                                        <p:attrNameLst>
                                          <p:attrName>style.visibility</p:attrName>
                                        </p:attrNameLst>
                                      </p:cBhvr>
                                      <p:to>
                                        <p:strVal val="visible"/>
                                      </p:to>
                                    </p:set>
                                    <p:animEffect transition="in" filter="blinds(horizontal)">
                                      <p:cBhvr>
                                        <p:cTn id="31" dur="500"/>
                                        <p:tgtEl>
                                          <p:spTgt spid="476190"/>
                                        </p:tgtEl>
                                      </p:cBhvr>
                                    </p:animEffect>
                                  </p:childTnLst>
                                </p:cTn>
                              </p:par>
                              <p:par>
                                <p:cTn id="32" presetID="3" presetClass="entr" presetSubtype="10" fill="hold" nodeType="withEffect">
                                  <p:stCondLst>
                                    <p:cond delay="0"/>
                                  </p:stCondLst>
                                  <p:childTnLst>
                                    <p:set>
                                      <p:cBhvr>
                                        <p:cTn id="33" dur="1" fill="hold">
                                          <p:stCondLst>
                                            <p:cond delay="0"/>
                                          </p:stCondLst>
                                        </p:cTn>
                                        <p:tgtEl>
                                          <p:spTgt spid="476191"/>
                                        </p:tgtEl>
                                        <p:attrNameLst>
                                          <p:attrName>style.visibility</p:attrName>
                                        </p:attrNameLst>
                                      </p:cBhvr>
                                      <p:to>
                                        <p:strVal val="visible"/>
                                      </p:to>
                                    </p:set>
                                    <p:animEffect transition="in" filter="blinds(horizontal)">
                                      <p:cBhvr>
                                        <p:cTn id="34" dur="500"/>
                                        <p:tgtEl>
                                          <p:spTgt spid="476191"/>
                                        </p:tgtEl>
                                      </p:cBhvr>
                                    </p:animEffect>
                                  </p:childTnLst>
                                </p:cTn>
                              </p:par>
                              <p:par>
                                <p:cTn id="35" presetID="3" presetClass="entr" presetSubtype="10" fill="hold" nodeType="withEffect">
                                  <p:stCondLst>
                                    <p:cond delay="0"/>
                                  </p:stCondLst>
                                  <p:childTnLst>
                                    <p:set>
                                      <p:cBhvr>
                                        <p:cTn id="36" dur="1" fill="hold">
                                          <p:stCondLst>
                                            <p:cond delay="0"/>
                                          </p:stCondLst>
                                        </p:cTn>
                                        <p:tgtEl>
                                          <p:spTgt spid="476192"/>
                                        </p:tgtEl>
                                        <p:attrNameLst>
                                          <p:attrName>style.visibility</p:attrName>
                                        </p:attrNameLst>
                                      </p:cBhvr>
                                      <p:to>
                                        <p:strVal val="visible"/>
                                      </p:to>
                                    </p:set>
                                    <p:animEffect transition="in" filter="blinds(horizontal)">
                                      <p:cBhvr>
                                        <p:cTn id="37" dur="500"/>
                                        <p:tgtEl>
                                          <p:spTgt spid="476192"/>
                                        </p:tgtEl>
                                      </p:cBhvr>
                                    </p:animEffect>
                                  </p:childTnLst>
                                </p:cTn>
                              </p:par>
                              <p:par>
                                <p:cTn id="38" presetID="3" presetClass="entr" presetSubtype="10" fill="hold" nodeType="withEffect">
                                  <p:stCondLst>
                                    <p:cond delay="0"/>
                                  </p:stCondLst>
                                  <p:childTnLst>
                                    <p:set>
                                      <p:cBhvr>
                                        <p:cTn id="39" dur="1" fill="hold">
                                          <p:stCondLst>
                                            <p:cond delay="0"/>
                                          </p:stCondLst>
                                        </p:cTn>
                                        <p:tgtEl>
                                          <p:spTgt spid="2083"/>
                                        </p:tgtEl>
                                        <p:attrNameLst>
                                          <p:attrName>style.visibility</p:attrName>
                                        </p:attrNameLst>
                                      </p:cBhvr>
                                      <p:to>
                                        <p:strVal val="visible"/>
                                      </p:to>
                                    </p:set>
                                    <p:animEffect transition="in" filter="blinds(horizontal)">
                                      <p:cBhvr>
                                        <p:cTn id="40" dur="500"/>
                                        <p:tgtEl>
                                          <p:spTgt spid="2083"/>
                                        </p:tgtEl>
                                      </p:cBhvr>
                                    </p:animEffect>
                                  </p:childTnLst>
                                </p:cTn>
                              </p:par>
                              <p:par>
                                <p:cTn id="41" presetID="3" presetClass="entr" presetSubtype="10" fill="hold" nodeType="withEffect">
                                  <p:stCondLst>
                                    <p:cond delay="0"/>
                                  </p:stCondLst>
                                  <p:childTnLst>
                                    <p:set>
                                      <p:cBhvr>
                                        <p:cTn id="42" dur="1" fill="hold">
                                          <p:stCondLst>
                                            <p:cond delay="0"/>
                                          </p:stCondLst>
                                        </p:cTn>
                                        <p:tgtEl>
                                          <p:spTgt spid="2084"/>
                                        </p:tgtEl>
                                        <p:attrNameLst>
                                          <p:attrName>style.visibility</p:attrName>
                                        </p:attrNameLst>
                                      </p:cBhvr>
                                      <p:to>
                                        <p:strVal val="visible"/>
                                      </p:to>
                                    </p:set>
                                    <p:animEffect transition="in" filter="blinds(horizontal)">
                                      <p:cBhvr>
                                        <p:cTn id="43" dur="500"/>
                                        <p:tgtEl>
                                          <p:spTgt spid="2084"/>
                                        </p:tgtEl>
                                      </p:cBhvr>
                                    </p:animEffect>
                                  </p:childTnLst>
                                </p:cTn>
                              </p:par>
                              <p:par>
                                <p:cTn id="44" presetID="3" presetClass="entr" presetSubtype="10" fill="hold" nodeType="withEffect">
                                  <p:stCondLst>
                                    <p:cond delay="0"/>
                                  </p:stCondLst>
                                  <p:childTnLst>
                                    <p:set>
                                      <p:cBhvr>
                                        <p:cTn id="45" dur="1" fill="hold">
                                          <p:stCondLst>
                                            <p:cond delay="0"/>
                                          </p:stCondLst>
                                        </p:cTn>
                                        <p:tgtEl>
                                          <p:spTgt spid="2085"/>
                                        </p:tgtEl>
                                        <p:attrNameLst>
                                          <p:attrName>style.visibility</p:attrName>
                                        </p:attrNameLst>
                                      </p:cBhvr>
                                      <p:to>
                                        <p:strVal val="visible"/>
                                      </p:to>
                                    </p:set>
                                    <p:animEffect transition="in" filter="blinds(horizontal)">
                                      <p:cBhvr>
                                        <p:cTn id="46" dur="500"/>
                                        <p:tgtEl>
                                          <p:spTgt spid="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p:bldP spid="2058" grpId="0"/>
      <p:bldP spid="20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17409" name="Picture 1"/>
          <p:cNvPicPr>
            <a:picLocks noChangeAspect="1" noChangeArrowheads="1"/>
          </p:cNvPicPr>
          <p:nvPr/>
        </p:nvPicPr>
        <p:blipFill>
          <a:blip r:embed="rId2"/>
          <a:srcRect/>
          <a:stretch>
            <a:fillRect/>
          </a:stretch>
        </p:blipFill>
        <p:spPr bwMode="auto">
          <a:xfrm>
            <a:off x="785786" y="357166"/>
            <a:ext cx="7929617"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65538" name="Picture 2"/>
          <p:cNvPicPr>
            <a:picLocks noChangeAspect="1" noChangeArrowheads="1"/>
          </p:cNvPicPr>
          <p:nvPr/>
        </p:nvPicPr>
        <p:blipFill>
          <a:blip r:embed="rId2"/>
          <a:srcRect/>
          <a:stretch>
            <a:fillRect/>
          </a:stretch>
        </p:blipFill>
        <p:spPr bwMode="auto">
          <a:xfrm>
            <a:off x="857224" y="357166"/>
            <a:ext cx="7858180"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6562" name="Picture 2"/>
          <p:cNvPicPr>
            <a:picLocks noGrp="1" noChangeAspect="1" noChangeArrowheads="1"/>
          </p:cNvPicPr>
          <p:nvPr>
            <p:ph sz="quarter" idx="1"/>
          </p:nvPr>
        </p:nvPicPr>
        <p:blipFill>
          <a:blip r:embed="rId2"/>
          <a:srcRect/>
          <a:stretch>
            <a:fillRect/>
          </a:stretch>
        </p:blipFill>
        <p:spPr bwMode="auto">
          <a:xfrm>
            <a:off x="785786" y="285728"/>
            <a:ext cx="7929618"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67586" name="Picture 2"/>
          <p:cNvPicPr>
            <a:picLocks noChangeAspect="1" noChangeArrowheads="1"/>
          </p:cNvPicPr>
          <p:nvPr/>
        </p:nvPicPr>
        <p:blipFill>
          <a:blip r:embed="rId2"/>
          <a:srcRect/>
          <a:stretch>
            <a:fillRect/>
          </a:stretch>
        </p:blipFill>
        <p:spPr bwMode="auto">
          <a:xfrm>
            <a:off x="928662" y="785794"/>
            <a:ext cx="7358113"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4294967295"/>
          </p:nvPr>
        </p:nvSpPr>
        <p:spPr bwMode="auto">
          <a:xfrm>
            <a:off x="914400" y="587375"/>
            <a:ext cx="8229600" cy="5434013"/>
          </a:xfrm>
          <a:prstGeom prst="rect">
            <a:avLst/>
          </a:prstGeom>
          <a:noFill/>
          <a:ln>
            <a:miter lim="800000"/>
            <a:headEnd/>
            <a:tailEnd/>
          </a:ln>
        </p:spPr>
        <p:txBody>
          <a:bodyPr/>
          <a:lstStyle/>
          <a:p>
            <a:pPr algn="ctr" eaLnBrk="1" hangingPunct="1">
              <a:buFont typeface="Arial" pitchFamily="34" charset="0"/>
              <a:buNone/>
            </a:pPr>
            <a:r>
              <a:rPr lang="fr-FR" b="1" smtClean="0"/>
              <a:t>Qu’est-ce que c’est ?</a:t>
            </a:r>
          </a:p>
          <a:p>
            <a:pPr algn="ctr" eaLnBrk="1" hangingPunct="1">
              <a:buFont typeface="Arial" pitchFamily="34" charset="0"/>
              <a:buNone/>
            </a:pPr>
            <a:r>
              <a:rPr lang="fr-FR" b="1" smtClean="0"/>
              <a:t>Qu’y a-t-il à l’intérieur ?</a:t>
            </a:r>
          </a:p>
        </p:txBody>
      </p:sp>
      <p:pic>
        <p:nvPicPr>
          <p:cNvPr id="21506" name="Picture 5" descr="pastilla"/>
          <p:cNvPicPr>
            <a:picLocks noChangeAspect="1" noChangeArrowheads="1"/>
          </p:cNvPicPr>
          <p:nvPr/>
        </p:nvPicPr>
        <p:blipFill>
          <a:blip r:embed="rId3">
            <a:clrChange>
              <a:clrFrom>
                <a:srgbClr val="FFFFFF"/>
              </a:clrFrom>
              <a:clrTo>
                <a:srgbClr val="FFFFFF">
                  <a:alpha val="0"/>
                </a:srgbClr>
              </a:clrTo>
            </a:clrChange>
          </a:blip>
          <a:srcRect t="30000" b="26471"/>
          <a:stretch>
            <a:fillRect/>
          </a:stretch>
        </p:blipFill>
        <p:spPr bwMode="auto">
          <a:xfrm>
            <a:off x="1476375" y="1833563"/>
            <a:ext cx="6477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68610" name="Picture 2"/>
          <p:cNvPicPr>
            <a:picLocks noChangeAspect="1" noChangeArrowheads="1"/>
          </p:cNvPicPr>
          <p:nvPr/>
        </p:nvPicPr>
        <p:blipFill>
          <a:blip r:embed="rId2"/>
          <a:srcRect/>
          <a:stretch>
            <a:fillRect/>
          </a:stretch>
        </p:blipFill>
        <p:spPr bwMode="auto">
          <a:xfrm>
            <a:off x="928662" y="428604"/>
            <a:ext cx="7715303"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9634" name="Picture 2"/>
          <p:cNvPicPr>
            <a:picLocks noGrp="1" noChangeAspect="1" noChangeArrowheads="1"/>
          </p:cNvPicPr>
          <p:nvPr>
            <p:ph sz="quarter" idx="1"/>
          </p:nvPr>
        </p:nvPicPr>
        <p:blipFill>
          <a:blip r:embed="rId2"/>
          <a:srcRect/>
          <a:stretch>
            <a:fillRect/>
          </a:stretch>
        </p:blipFill>
        <p:spPr bwMode="auto">
          <a:xfrm>
            <a:off x="785786" y="714356"/>
            <a:ext cx="7715304"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0658" name="Picture 2"/>
          <p:cNvPicPr>
            <a:picLocks noGrp="1" noChangeAspect="1" noChangeArrowheads="1"/>
          </p:cNvPicPr>
          <p:nvPr>
            <p:ph sz="quarter" idx="1"/>
          </p:nvPr>
        </p:nvPicPr>
        <p:blipFill>
          <a:blip r:embed="rId2"/>
          <a:srcRect/>
          <a:stretch>
            <a:fillRect/>
          </a:stretch>
        </p:blipFill>
        <p:spPr bwMode="auto">
          <a:xfrm>
            <a:off x="785786" y="785794"/>
            <a:ext cx="7929618" cy="5143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682" name="Picture 2"/>
          <p:cNvPicPr>
            <a:picLocks noGrp="1" noChangeAspect="1" noChangeArrowheads="1"/>
          </p:cNvPicPr>
          <p:nvPr>
            <p:ph sz="quarter" idx="1"/>
          </p:nvPr>
        </p:nvPicPr>
        <p:blipFill>
          <a:blip r:embed="rId2"/>
          <a:srcRect/>
          <a:stretch>
            <a:fillRect/>
          </a:stretch>
        </p:blipFill>
        <p:spPr bwMode="auto">
          <a:xfrm>
            <a:off x="571472" y="785794"/>
            <a:ext cx="8072493"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2"/>
          <p:cNvSpPr>
            <a:spLocks noChangeArrowheads="1"/>
          </p:cNvSpPr>
          <p:nvPr/>
        </p:nvSpPr>
        <p:spPr bwMode="auto">
          <a:xfrm>
            <a:off x="468313" y="1341438"/>
            <a:ext cx="7920037" cy="2232025"/>
          </a:xfrm>
          <a:prstGeom prst="rect">
            <a:avLst/>
          </a:prstGeom>
          <a:noFill/>
          <a:ln w="9525">
            <a:noFill/>
            <a:miter lim="800000"/>
            <a:headEnd/>
            <a:tailEnd/>
          </a:ln>
        </p:spPr>
        <p:txBody>
          <a:bodyPr/>
          <a:lstStyle/>
          <a:p>
            <a:pPr marL="342900" indent="-342900">
              <a:spcBef>
                <a:spcPct val="20000"/>
              </a:spcBef>
              <a:buClr>
                <a:schemeClr val="bg2"/>
              </a:buClr>
              <a:buFontTx/>
              <a:buChar char="•"/>
            </a:pPr>
            <a:r>
              <a:rPr lang="fr-FR" sz="2600">
                <a:latin typeface="Calibri" pitchFamily="34" charset="0"/>
              </a:rPr>
              <a:t>Une fois que le médicament a passé les trois phases cliniques, il est lancé sur le </a:t>
            </a:r>
            <a:r>
              <a:rPr lang="fr-FR" sz="2600" b="1">
                <a:latin typeface="Calibri" pitchFamily="34" charset="0"/>
              </a:rPr>
              <a:t>marché</a:t>
            </a:r>
            <a:r>
              <a:rPr lang="fr-FR" sz="2600">
                <a:latin typeface="Calibri" pitchFamily="34" charset="0"/>
              </a:rPr>
              <a:t>, mais l’étude continue encore (</a:t>
            </a:r>
            <a:r>
              <a:rPr lang="fr-FR" sz="2600" b="1">
                <a:latin typeface="Calibri" pitchFamily="34" charset="0"/>
              </a:rPr>
              <a:t>Phase IV</a:t>
            </a:r>
            <a:r>
              <a:rPr lang="fr-FR" sz="2600">
                <a:latin typeface="Calibri" pitchFamily="34" charset="0"/>
              </a:rPr>
              <a:t>).</a:t>
            </a:r>
          </a:p>
        </p:txBody>
      </p:sp>
      <p:sp>
        <p:nvSpPr>
          <p:cNvPr id="46082" name="Rectangle 23"/>
          <p:cNvSpPr>
            <a:spLocks noChangeArrowheads="1"/>
          </p:cNvSpPr>
          <p:nvPr/>
        </p:nvSpPr>
        <p:spPr bwMode="auto">
          <a:xfrm>
            <a:off x="2266950" y="2852738"/>
            <a:ext cx="4608513" cy="3095625"/>
          </a:xfrm>
          <a:prstGeom prst="rect">
            <a:avLst/>
          </a:prstGeom>
          <a:solidFill>
            <a:schemeClr val="tx1"/>
          </a:solidFill>
          <a:ln w="31750" algn="ctr">
            <a:solidFill>
              <a:schemeClr val="tx1"/>
            </a:solidFill>
            <a:miter lim="800000"/>
            <a:headEnd/>
            <a:tailEnd/>
          </a:ln>
        </p:spPr>
        <p:txBody>
          <a:bodyPr wrap="none" anchor="ctr"/>
          <a:lstStyle/>
          <a:p>
            <a:pPr algn="ctr"/>
            <a:endParaRPr lang="fr-FR">
              <a:latin typeface="Arial" pitchFamily="34" charset="0"/>
            </a:endParaRPr>
          </a:p>
        </p:txBody>
      </p:sp>
      <p:sp>
        <p:nvSpPr>
          <p:cNvPr id="46083" name="Rectangle 15"/>
          <p:cNvSpPr>
            <a:spLocks noChangeArrowheads="1"/>
          </p:cNvSpPr>
          <p:nvPr/>
        </p:nvSpPr>
        <p:spPr bwMode="auto">
          <a:xfrm>
            <a:off x="3705225" y="5011738"/>
            <a:ext cx="936625" cy="720725"/>
          </a:xfrm>
          <a:prstGeom prst="rect">
            <a:avLst/>
          </a:prstGeom>
          <a:solidFill>
            <a:srgbClr val="FFCC00"/>
          </a:solidFill>
          <a:ln w="31750" algn="ctr">
            <a:noFill/>
            <a:miter lim="800000"/>
            <a:headEnd/>
            <a:tailEnd/>
          </a:ln>
        </p:spPr>
        <p:txBody>
          <a:bodyPr wrap="none"/>
          <a:lstStyle/>
          <a:p>
            <a:pPr algn="ctr"/>
            <a:r>
              <a:rPr lang="fr-FR">
                <a:latin typeface="Britannic Bold" pitchFamily="34" charset="0"/>
              </a:rPr>
              <a:t>PHASE II</a:t>
            </a:r>
          </a:p>
        </p:txBody>
      </p:sp>
      <p:sp>
        <p:nvSpPr>
          <p:cNvPr id="46084" name="Rectangle 16"/>
          <p:cNvSpPr>
            <a:spLocks noChangeArrowheads="1"/>
          </p:cNvSpPr>
          <p:nvPr/>
        </p:nvSpPr>
        <p:spPr bwMode="auto">
          <a:xfrm>
            <a:off x="4572000" y="4651375"/>
            <a:ext cx="935038" cy="1081088"/>
          </a:xfrm>
          <a:prstGeom prst="rect">
            <a:avLst/>
          </a:prstGeom>
          <a:solidFill>
            <a:srgbClr val="FFCC00"/>
          </a:solidFill>
          <a:ln w="31750" algn="ctr">
            <a:noFill/>
            <a:miter lim="800000"/>
            <a:headEnd/>
            <a:tailEnd/>
          </a:ln>
        </p:spPr>
        <p:txBody>
          <a:bodyPr wrap="none"/>
          <a:lstStyle/>
          <a:p>
            <a:pPr algn="ctr"/>
            <a:r>
              <a:rPr lang="fr-FR">
                <a:latin typeface="Britannic Bold" pitchFamily="34" charset="0"/>
              </a:rPr>
              <a:t>PHASE III</a:t>
            </a:r>
          </a:p>
        </p:txBody>
      </p:sp>
      <p:sp>
        <p:nvSpPr>
          <p:cNvPr id="46085" name="Rectangle 17"/>
          <p:cNvSpPr>
            <a:spLocks noChangeArrowheads="1"/>
          </p:cNvSpPr>
          <p:nvPr/>
        </p:nvSpPr>
        <p:spPr bwMode="auto">
          <a:xfrm>
            <a:off x="5507038" y="4292600"/>
            <a:ext cx="1008062" cy="1439863"/>
          </a:xfrm>
          <a:prstGeom prst="rect">
            <a:avLst/>
          </a:prstGeom>
          <a:solidFill>
            <a:srgbClr val="FFCC00"/>
          </a:solidFill>
          <a:ln w="31750" algn="ctr">
            <a:noFill/>
            <a:miter lim="800000"/>
            <a:headEnd/>
            <a:tailEnd/>
          </a:ln>
        </p:spPr>
        <p:txBody>
          <a:bodyPr wrap="none" anchor="b"/>
          <a:lstStyle/>
          <a:p>
            <a:pPr algn="ctr"/>
            <a:r>
              <a:rPr lang="fr-FR">
                <a:latin typeface="Britannic Bold" pitchFamily="34" charset="0"/>
              </a:rPr>
              <a:t>PHASE IV</a:t>
            </a:r>
          </a:p>
        </p:txBody>
      </p:sp>
      <p:pic>
        <p:nvPicPr>
          <p:cNvPr id="46086" name="Picture 2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7588" y="3268663"/>
            <a:ext cx="409575" cy="584200"/>
          </a:xfrm>
          <a:prstGeom prst="rect">
            <a:avLst/>
          </a:prstGeom>
          <a:noFill/>
          <a:ln w="9525">
            <a:noFill/>
            <a:miter lim="800000"/>
            <a:headEnd/>
            <a:tailEnd/>
          </a:ln>
        </p:spPr>
      </p:pic>
      <p:pic>
        <p:nvPicPr>
          <p:cNvPr id="46087" name="Picture 2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59413" y="3311525"/>
            <a:ext cx="407987" cy="576263"/>
          </a:xfrm>
          <a:prstGeom prst="rect">
            <a:avLst/>
          </a:prstGeom>
          <a:noFill/>
          <a:ln w="9525">
            <a:noFill/>
            <a:miter lim="800000"/>
            <a:headEnd/>
            <a:tailEnd/>
          </a:ln>
        </p:spPr>
      </p:pic>
      <p:pic>
        <p:nvPicPr>
          <p:cNvPr id="46088" name="Picture 3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95963" y="3355975"/>
            <a:ext cx="349250" cy="936625"/>
          </a:xfrm>
          <a:prstGeom prst="rect">
            <a:avLst/>
          </a:prstGeom>
          <a:noFill/>
          <a:ln w="9525">
            <a:noFill/>
            <a:miter lim="800000"/>
            <a:headEnd/>
            <a:tailEnd/>
          </a:ln>
        </p:spPr>
      </p:pic>
      <p:sp>
        <p:nvSpPr>
          <p:cNvPr id="46089" name="Rectangle 37"/>
          <p:cNvSpPr>
            <a:spLocks noChangeArrowheads="1"/>
          </p:cNvSpPr>
          <p:nvPr/>
        </p:nvSpPr>
        <p:spPr bwMode="auto">
          <a:xfrm>
            <a:off x="2770188" y="5227638"/>
            <a:ext cx="936625" cy="504825"/>
          </a:xfrm>
          <a:prstGeom prst="rect">
            <a:avLst/>
          </a:prstGeom>
          <a:solidFill>
            <a:srgbClr val="FFCC00"/>
          </a:solidFill>
          <a:ln w="31750" algn="ctr">
            <a:noFill/>
            <a:miter lim="800000"/>
            <a:headEnd/>
            <a:tailEnd/>
          </a:ln>
        </p:spPr>
        <p:txBody>
          <a:bodyPr wrap="none"/>
          <a:lstStyle/>
          <a:p>
            <a:pPr algn="ctr"/>
            <a:r>
              <a:rPr lang="fr-FR">
                <a:latin typeface="Britannic Bold" pitchFamily="34" charset="0"/>
              </a:rPr>
              <a:t>PHASE I</a:t>
            </a:r>
          </a:p>
        </p:txBody>
      </p:sp>
      <p:sp>
        <p:nvSpPr>
          <p:cNvPr id="517158" name="Text Box 38"/>
          <p:cNvSpPr txBox="1">
            <a:spLocks noChangeArrowheads="1"/>
          </p:cNvSpPr>
          <p:nvPr/>
        </p:nvSpPr>
        <p:spPr bwMode="auto">
          <a:xfrm rot="18565668">
            <a:off x="5461794" y="4683919"/>
            <a:ext cx="1154113" cy="339725"/>
          </a:xfrm>
          <a:prstGeom prst="rect">
            <a:avLst/>
          </a:prstGeom>
          <a:gradFill rotWithShape="1">
            <a:gsLst>
              <a:gs pos="0">
                <a:srgbClr val="0066FF"/>
              </a:gs>
              <a:gs pos="50000">
                <a:schemeClr val="bg1"/>
              </a:gs>
              <a:gs pos="100000">
                <a:srgbClr val="0066FF"/>
              </a:gs>
            </a:gsLst>
            <a:lin ang="5400000" scaled="1"/>
          </a:gradFill>
          <a:ln w="25400" algn="ctr">
            <a:solidFill>
              <a:schemeClr val="tx1"/>
            </a:solidFill>
            <a:miter lim="800000"/>
            <a:headEnd/>
            <a:tailEnd/>
          </a:ln>
          <a:effectLst/>
        </p:spPr>
        <p:txBody>
          <a:bodyPr>
            <a:spAutoFit/>
          </a:bodyPr>
          <a:lstStyle/>
          <a:p>
            <a:pPr algn="ctr">
              <a:defRPr/>
            </a:pPr>
            <a:r>
              <a:rPr lang="fr-FR" sz="1600" b="1" dirty="0">
                <a:latin typeface="Calibri" pitchFamily="34" charset="0"/>
              </a:rPr>
              <a:t>MARCHÉ</a:t>
            </a:r>
          </a:p>
        </p:txBody>
      </p:sp>
      <p:sp>
        <p:nvSpPr>
          <p:cNvPr id="46091" name="AutoShape 40"/>
          <p:cNvSpPr>
            <a:spLocks noChangeArrowheads="1"/>
          </p:cNvSpPr>
          <p:nvPr/>
        </p:nvSpPr>
        <p:spPr bwMode="auto">
          <a:xfrm rot="-1714643">
            <a:off x="4114800" y="4291013"/>
            <a:ext cx="935038" cy="504825"/>
          </a:xfrm>
          <a:prstGeom prst="curvedDownArrow">
            <a:avLst>
              <a:gd name="adj1" fmla="val 12425"/>
              <a:gd name="adj2" fmla="val 45508"/>
              <a:gd name="adj3" fmla="val 31657"/>
            </a:avLst>
          </a:prstGeom>
          <a:solidFill>
            <a:schemeClr val="bg1"/>
          </a:solidFill>
          <a:ln w="31750">
            <a:solidFill>
              <a:schemeClr val="bg2"/>
            </a:solidFill>
            <a:miter lim="800000"/>
            <a:headEnd/>
            <a:tailEnd/>
          </a:ln>
        </p:spPr>
        <p:txBody>
          <a:bodyPr wrap="none" anchor="ctr"/>
          <a:lstStyle/>
          <a:p>
            <a:pPr algn="ctr"/>
            <a:endParaRPr lang="fr-FR">
              <a:latin typeface="Arial" pitchFamily="34" charset="0"/>
            </a:endParaRPr>
          </a:p>
        </p:txBody>
      </p:sp>
      <p:sp>
        <p:nvSpPr>
          <p:cNvPr id="46092" name="AutoShape 41"/>
          <p:cNvSpPr>
            <a:spLocks noChangeArrowheads="1"/>
          </p:cNvSpPr>
          <p:nvPr/>
        </p:nvSpPr>
        <p:spPr bwMode="auto">
          <a:xfrm rot="-1598805">
            <a:off x="4995863" y="3952875"/>
            <a:ext cx="771525" cy="482600"/>
          </a:xfrm>
          <a:prstGeom prst="curvedDownArrow">
            <a:avLst>
              <a:gd name="adj1" fmla="val 10725"/>
              <a:gd name="adj2" fmla="val 39279"/>
              <a:gd name="adj3" fmla="val 31657"/>
            </a:avLst>
          </a:prstGeom>
          <a:solidFill>
            <a:schemeClr val="bg1"/>
          </a:solidFill>
          <a:ln w="31750">
            <a:solidFill>
              <a:schemeClr val="bg2"/>
            </a:solidFill>
            <a:miter lim="800000"/>
            <a:headEnd/>
            <a:tailEnd/>
          </a:ln>
        </p:spPr>
        <p:txBody>
          <a:bodyPr wrap="none" anchor="ctr"/>
          <a:lstStyle/>
          <a:p>
            <a:pPr algn="ctr"/>
            <a:endParaRPr lang="fr-FR">
              <a:latin typeface="Arial" pitchFamily="34" charset="0"/>
            </a:endParaRPr>
          </a:p>
        </p:txBody>
      </p:sp>
      <p:sp>
        <p:nvSpPr>
          <p:cNvPr id="46093" name="AutoShape 42"/>
          <p:cNvSpPr>
            <a:spLocks noChangeArrowheads="1"/>
          </p:cNvSpPr>
          <p:nvPr/>
        </p:nvSpPr>
        <p:spPr bwMode="auto">
          <a:xfrm rot="-1206256">
            <a:off x="3130550" y="4578350"/>
            <a:ext cx="935038" cy="504825"/>
          </a:xfrm>
          <a:prstGeom prst="curvedDownArrow">
            <a:avLst>
              <a:gd name="adj1" fmla="val 12425"/>
              <a:gd name="adj2" fmla="val 45508"/>
              <a:gd name="adj3" fmla="val 31657"/>
            </a:avLst>
          </a:prstGeom>
          <a:solidFill>
            <a:schemeClr val="bg1"/>
          </a:solidFill>
          <a:ln w="31750">
            <a:solidFill>
              <a:schemeClr val="bg2"/>
            </a:solidFill>
            <a:miter lim="800000"/>
            <a:headEnd/>
            <a:tailEnd/>
          </a:ln>
        </p:spPr>
        <p:txBody>
          <a:bodyPr wrap="none" anchor="ctr"/>
          <a:lstStyle/>
          <a:p>
            <a:pPr algn="ctr"/>
            <a:endParaRPr lang="fr-FR">
              <a:latin typeface="Arial" pitchFamily="34" charset="0"/>
            </a:endParaRPr>
          </a:p>
        </p:txBody>
      </p:sp>
      <p:sp>
        <p:nvSpPr>
          <p:cNvPr id="46094" name="Rectangle 3"/>
          <p:cNvSpPr>
            <a:spLocks noChangeArrowheads="1"/>
          </p:cNvSpPr>
          <p:nvPr/>
        </p:nvSpPr>
        <p:spPr bwMode="auto">
          <a:xfrm>
            <a:off x="898525" y="573088"/>
            <a:ext cx="7777163" cy="369887"/>
          </a:xfrm>
          <a:prstGeom prst="rect">
            <a:avLst/>
          </a:prstGeom>
          <a:noFill/>
          <a:ln w="9525">
            <a:noFill/>
            <a:miter lim="800000"/>
            <a:headEnd/>
            <a:tailEnd/>
          </a:ln>
        </p:spPr>
        <p:txBody>
          <a:bodyPr lIns="0" tIns="0" rIns="0" bIns="0">
            <a:spAutoFit/>
          </a:bodyPr>
          <a:lstStyle/>
          <a:p>
            <a:r>
              <a:rPr lang="fr-FR" sz="2400" b="1">
                <a:solidFill>
                  <a:srgbClr val="27ABAF"/>
                </a:solidFill>
                <a:latin typeface="Calibri" pitchFamily="34" charset="0"/>
              </a:rPr>
              <a:t>ET ENFIN… LE MÉDICAMENT ARRIVE SUR LE MARCHÉ !</a:t>
            </a:r>
          </a:p>
        </p:txBody>
      </p:sp>
      <p:pic>
        <p:nvPicPr>
          <p:cNvPr id="46095" name="Picture 25"/>
          <p:cNvPicPr>
            <a:picLocks noChangeAspect="1" noChangeArrowheads="1"/>
          </p:cNvPicPr>
          <p:nvPr/>
        </p:nvPicPr>
        <p:blipFill>
          <a:blip r:embed="rId6"/>
          <a:srcRect/>
          <a:stretch>
            <a:fillRect/>
          </a:stretch>
        </p:blipFill>
        <p:spPr bwMode="auto">
          <a:xfrm>
            <a:off x="571500" y="582613"/>
            <a:ext cx="223838" cy="20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72706" name="Picture 2"/>
          <p:cNvPicPr>
            <a:picLocks noChangeAspect="1" noChangeArrowheads="1"/>
          </p:cNvPicPr>
          <p:nvPr/>
        </p:nvPicPr>
        <p:blipFill>
          <a:blip r:embed="rId2"/>
          <a:srcRect/>
          <a:stretch>
            <a:fillRect/>
          </a:stretch>
        </p:blipFill>
        <p:spPr bwMode="auto">
          <a:xfrm>
            <a:off x="714348" y="571480"/>
            <a:ext cx="7786742"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3730" name="Picture 2"/>
          <p:cNvPicPr>
            <a:picLocks noGrp="1" noChangeAspect="1" noChangeArrowheads="1"/>
          </p:cNvPicPr>
          <p:nvPr>
            <p:ph sz="quarter" idx="1"/>
          </p:nvPr>
        </p:nvPicPr>
        <p:blipFill>
          <a:blip r:embed="rId2"/>
          <a:srcRect/>
          <a:stretch>
            <a:fillRect/>
          </a:stretch>
        </p:blipFill>
        <p:spPr bwMode="auto">
          <a:xfrm>
            <a:off x="714348" y="357166"/>
            <a:ext cx="8001056" cy="57864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74754" name="Picture 2"/>
          <p:cNvPicPr>
            <a:picLocks noChangeAspect="1" noChangeArrowheads="1"/>
          </p:cNvPicPr>
          <p:nvPr/>
        </p:nvPicPr>
        <p:blipFill>
          <a:blip r:embed="rId2"/>
          <a:srcRect/>
          <a:stretch>
            <a:fillRect/>
          </a:stretch>
        </p:blipFill>
        <p:spPr bwMode="auto">
          <a:xfrm>
            <a:off x="714348" y="571480"/>
            <a:ext cx="8001056"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5778" name="Picture 2"/>
          <p:cNvPicPr>
            <a:picLocks noGrp="1" noChangeAspect="1" noChangeArrowheads="1"/>
          </p:cNvPicPr>
          <p:nvPr>
            <p:ph sz="quarter" idx="1"/>
          </p:nvPr>
        </p:nvPicPr>
        <p:blipFill>
          <a:blip r:embed="rId2"/>
          <a:srcRect/>
          <a:stretch>
            <a:fillRect/>
          </a:stretch>
        </p:blipFill>
        <p:spPr bwMode="auto">
          <a:xfrm>
            <a:off x="428596" y="500042"/>
            <a:ext cx="8286808"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76802" name="Picture 2"/>
          <p:cNvPicPr>
            <a:picLocks noChangeAspect="1" noChangeArrowheads="1"/>
          </p:cNvPicPr>
          <p:nvPr/>
        </p:nvPicPr>
        <p:blipFill>
          <a:blip r:embed="rId2"/>
          <a:srcRect/>
          <a:stretch>
            <a:fillRect/>
          </a:stretch>
        </p:blipFill>
        <p:spPr bwMode="auto">
          <a:xfrm>
            <a:off x="714348" y="285728"/>
            <a:ext cx="7929618"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59113" y="2520950"/>
            <a:ext cx="2376487" cy="1419225"/>
          </a:xfrm>
          <a:prstGeom prst="rect">
            <a:avLst/>
          </a:prstGeom>
          <a:noFill/>
          <a:ln w="31750" algn="ctr">
            <a:noFill/>
            <a:miter lim="800000"/>
            <a:headEnd/>
            <a:tailEnd/>
          </a:ln>
        </p:spPr>
      </p:pic>
      <p:pic>
        <p:nvPicPr>
          <p:cNvPr id="588803" name="Picture 3"/>
          <p:cNvPicPr>
            <a:picLocks noChangeAspect="1" noChangeArrowheads="1"/>
          </p:cNvPicPr>
          <p:nvPr/>
        </p:nvPicPr>
        <p:blipFill>
          <a:blip r:embed="rId4"/>
          <a:srcRect/>
          <a:stretch>
            <a:fillRect/>
          </a:stretch>
        </p:blipFill>
        <p:spPr bwMode="auto">
          <a:xfrm>
            <a:off x="4151313" y="2420938"/>
            <a:ext cx="1704975" cy="1252537"/>
          </a:xfrm>
          <a:prstGeom prst="rect">
            <a:avLst/>
          </a:prstGeom>
          <a:noFill/>
          <a:ln w="31750" algn="ctr">
            <a:noFill/>
            <a:miter lim="800000"/>
            <a:headEnd/>
            <a:tailEnd/>
          </a:ln>
        </p:spPr>
      </p:pic>
      <p:pic>
        <p:nvPicPr>
          <p:cNvPr id="588804"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35375" y="3213100"/>
            <a:ext cx="749300" cy="757238"/>
          </a:xfrm>
          <a:prstGeom prst="rect">
            <a:avLst/>
          </a:prstGeom>
          <a:noFill/>
          <a:ln w="31750" algn="ctr">
            <a:noFill/>
            <a:miter lim="800000"/>
            <a:headEnd/>
            <a:tailEnd/>
          </a:ln>
        </p:spPr>
      </p:pic>
      <p:pic>
        <p:nvPicPr>
          <p:cNvPr id="588805" name="Picture 5"/>
          <p:cNvPicPr>
            <a:picLocks noChangeAspect="1" noChangeArrowheads="1"/>
          </p:cNvPicPr>
          <p:nvPr/>
        </p:nvPicPr>
        <p:blipFill>
          <a:blip r:embed="rId6"/>
          <a:srcRect t="2777" r="9027" b="2777"/>
          <a:stretch>
            <a:fillRect/>
          </a:stretch>
        </p:blipFill>
        <p:spPr bwMode="auto">
          <a:xfrm>
            <a:off x="2916238" y="2997200"/>
            <a:ext cx="692150" cy="719138"/>
          </a:xfrm>
          <a:prstGeom prst="rect">
            <a:avLst/>
          </a:prstGeom>
          <a:noFill/>
          <a:ln w="31750" algn="ctr">
            <a:noFill/>
            <a:miter lim="800000"/>
            <a:headEnd/>
            <a:tailEnd/>
          </a:ln>
        </p:spPr>
      </p:pic>
      <p:grpSp>
        <p:nvGrpSpPr>
          <p:cNvPr id="2" name="Group 6"/>
          <p:cNvGrpSpPr>
            <a:grpSpLocks/>
          </p:cNvGrpSpPr>
          <p:nvPr/>
        </p:nvGrpSpPr>
        <p:grpSpPr bwMode="auto">
          <a:xfrm>
            <a:off x="827088" y="1412875"/>
            <a:ext cx="7270750" cy="2890838"/>
            <a:chOff x="521" y="890"/>
            <a:chExt cx="4580" cy="1821"/>
          </a:xfrm>
        </p:grpSpPr>
        <p:pic>
          <p:nvPicPr>
            <p:cNvPr id="23559" name="Picture 5" descr="pastilla"/>
            <p:cNvPicPr>
              <a:picLocks noChangeAspect="1" noChangeArrowheads="1"/>
            </p:cNvPicPr>
            <p:nvPr/>
          </p:nvPicPr>
          <p:blipFill>
            <a:blip r:embed="rId7">
              <a:clrChange>
                <a:clrFrom>
                  <a:srgbClr val="FFFFFF"/>
                </a:clrFrom>
                <a:clrTo>
                  <a:srgbClr val="FFFFFF">
                    <a:alpha val="0"/>
                  </a:srgbClr>
                </a:clrTo>
              </a:clrChange>
            </a:blip>
            <a:srcRect l="45564" t="30000" b="26471"/>
            <a:stretch>
              <a:fillRect/>
            </a:stretch>
          </p:blipFill>
          <p:spPr bwMode="auto">
            <a:xfrm rot="-804518">
              <a:off x="2880" y="890"/>
              <a:ext cx="2221" cy="1776"/>
            </a:xfrm>
            <a:prstGeom prst="rect">
              <a:avLst/>
            </a:prstGeom>
            <a:noFill/>
            <a:ln w="9525">
              <a:noFill/>
              <a:miter lim="800000"/>
              <a:headEnd/>
              <a:tailEnd/>
            </a:ln>
          </p:spPr>
        </p:pic>
        <p:pic>
          <p:nvPicPr>
            <p:cNvPr id="23560" name="Picture 5" descr="pastilla"/>
            <p:cNvPicPr>
              <a:picLocks noChangeAspect="1" noChangeArrowheads="1"/>
            </p:cNvPicPr>
            <p:nvPr/>
          </p:nvPicPr>
          <p:blipFill>
            <a:blip r:embed="rId7">
              <a:clrChange>
                <a:clrFrom>
                  <a:srgbClr val="FFFFFF"/>
                </a:clrFrom>
                <a:clrTo>
                  <a:srgbClr val="FFFFFF">
                    <a:alpha val="0"/>
                  </a:srgbClr>
                </a:clrTo>
              </a:clrChange>
            </a:blip>
            <a:srcRect t="30000" r="55539" b="26471"/>
            <a:stretch>
              <a:fillRect/>
            </a:stretch>
          </p:blipFill>
          <p:spPr bwMode="auto">
            <a:xfrm rot="828101">
              <a:off x="521" y="935"/>
              <a:ext cx="1814" cy="1776"/>
            </a:xfrm>
            <a:prstGeom prst="rect">
              <a:avLst/>
            </a:prstGeom>
            <a:noFill/>
            <a:ln w="9525">
              <a:noFill/>
              <a:miter lim="800000"/>
              <a:headEnd/>
              <a:tailEnd/>
            </a:ln>
          </p:spPr>
        </p:pic>
      </p:grpSp>
      <p:sp>
        <p:nvSpPr>
          <p:cNvPr id="23558" name="Rectangle 10"/>
          <p:cNvSpPr>
            <a:spLocks noChangeArrowheads="1"/>
          </p:cNvSpPr>
          <p:nvPr/>
        </p:nvSpPr>
        <p:spPr bwMode="auto">
          <a:xfrm>
            <a:off x="288925" y="936625"/>
            <a:ext cx="8531225" cy="476250"/>
          </a:xfrm>
          <a:prstGeom prst="rect">
            <a:avLst/>
          </a:prstGeom>
          <a:noFill/>
          <a:ln w="9525">
            <a:noFill/>
            <a:miter lim="800000"/>
            <a:headEnd/>
            <a:tailEnd/>
          </a:ln>
        </p:spPr>
        <p:txBody>
          <a:bodyPr anchor="ctr"/>
          <a:lstStyle/>
          <a:p>
            <a:pPr algn="ctr"/>
            <a:r>
              <a:rPr lang="fr-FR" sz="3200" b="1">
                <a:latin typeface="Calibri" pitchFamily="34" charset="0"/>
              </a:rPr>
              <a:t>Qu’y a-t-il à l’intérieur d’un médicament ?</a:t>
            </a:r>
            <a:endParaRPr lang="fr-FR" sz="3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80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500"/>
                                  </p:stCondLst>
                                  <p:childTnLst>
                                    <p:animMotion origin="layout" path="M -2.22222E-6 8.67052E-7 C -0.00417 0.00231 -0.0092 0.00231 -0.01267 0.00624 C -0.01476 0.00855 -0.01545 0.01248 -0.01736 0.0148 C -0.02014 0.01826 -0.02691 0.02312 -0.02691 0.02312 C -0.02951 0.03422 -0.03438 0.04347 -0.03646 0.0548 C -0.03594 0.07376 -0.03576 0.09295 -0.0349 0.11191 C -0.0342 0.12601 -0.02622 0.13942 -0.02222 0.15214 C -0.01875 0.16277 -0.01493 0.17341 -0.01111 0.18381 C -0.01007 0.18636 -0.01059 0.18983 -0.00955 0.19237 C -0.00556 0.20162 0.00243 0.20809 0.00799 0.21549 C 0.01181 0.23098 0.01024 0.22381 0.01267 0.23676 C 0.0099 0.25526 0.00972 0.26058 0.00156 0.27468 C -0.00174 0.29318 0.00278 0.27422 -0.00469 0.28948 C -0.01181 0.30404 -0.00278 0.29133 -0.00781 0.29803 " pathEditMode="relative" ptsTypes="fffffffffffffA">
                                      <p:cBhvr>
                                        <p:cTn id="9" dur="3000" fill="hold"/>
                                        <p:tgtEl>
                                          <p:spTgt spid="588802"/>
                                        </p:tgtEl>
                                        <p:attrNameLst>
                                          <p:attrName>ppt_x</p:attrName>
                                          <p:attrName>ppt_y</p:attrName>
                                        </p:attrNameLst>
                                      </p:cBhvr>
                                    </p:animMotion>
                                  </p:childTnLst>
                                </p:cTn>
                              </p:par>
                            </p:childTnLst>
                          </p:cTn>
                        </p:par>
                        <p:par>
                          <p:cTn id="10" fill="hold">
                            <p:stCondLst>
                              <p:cond delay="3500"/>
                            </p:stCondLst>
                            <p:childTnLst>
                              <p:par>
                                <p:cTn id="11" presetID="1" presetClass="entr" presetSubtype="0" fill="hold" nodeType="afterEffect">
                                  <p:stCondLst>
                                    <p:cond delay="2900"/>
                                  </p:stCondLst>
                                  <p:childTnLst>
                                    <p:set>
                                      <p:cBhvr>
                                        <p:cTn id="12" dur="1" fill="hold">
                                          <p:stCondLst>
                                            <p:cond delay="0"/>
                                          </p:stCondLst>
                                        </p:cTn>
                                        <p:tgtEl>
                                          <p:spTgt spid="588803"/>
                                        </p:tgtEl>
                                        <p:attrNameLst>
                                          <p:attrName>style.visibility</p:attrName>
                                        </p:attrNameLst>
                                      </p:cBhvr>
                                      <p:to>
                                        <p:strVal val="visible"/>
                                      </p:to>
                                    </p:set>
                                  </p:childTnLst>
                                </p:cTn>
                              </p:par>
                              <p:par>
                                <p:cTn id="13" presetID="0" presetClass="path" presetSubtype="0" accel="50000" decel="50000" fill="hold" nodeType="withEffect">
                                  <p:stCondLst>
                                    <p:cond delay="2900"/>
                                  </p:stCondLst>
                                  <p:childTnLst>
                                    <p:animMotion origin="layout" path="M 0 3.58382E-6 C -0.01094 0.00393 -0.02049 0.00971 -0.02986 0.01711 C -0.03229 0.02127 -0.0349 0.02589 -0.03733 0.03005 C -0.03958 0.03398 -0.04497 0.03306 -0.04861 0.03445 C -0.05052 0.03514 -0.05417 0.03653 -0.05417 0.03676 C -0.06806 0.05179 -0.07465 0.07329 -0.0783 0.09479 C -0.07656 0.1163 -0.07552 0.13803 -0.07292 0.15953 C -0.07101 0.17341 -0.0533 0.18289 -0.04497 0.18982 C -0.03594 0.19722 -0.03663 0.19722 -0.02795 0.20716 C -0.01944 0.21664 -0.02083 0.21133 -0.01319 0.21572 C -0.00781 0.21896 -0.00347 0.22381 0.00174 0.22659 C 0.01233 0.23237 0.02448 0.23514 0.03542 0.23977 C 0.05052 0.23676 0.06337 0.23005 0.0783 0.22659 C 0.09497 0.22728 0.11198 0.22705 0.12865 0.2289 C 0.15747 0.23167 0.16406 0.25271 0.1809 0.27214 C 0.18385 0.28277 0.18837 0.28994 0.19757 0.29364 C 0.20382 0.29109 0.20174 0.29271 0.20521 0.28924 " pathEditMode="relative" rAng="0" ptsTypes="ffffffffffffffffA">
                                      <p:cBhvr>
                                        <p:cTn id="14" dur="1900" fill="hold"/>
                                        <p:tgtEl>
                                          <p:spTgt spid="588803"/>
                                        </p:tgtEl>
                                        <p:attrNameLst>
                                          <p:attrName>ppt_x</p:attrName>
                                          <p:attrName>ppt_y</p:attrName>
                                        </p:attrNameLst>
                                      </p:cBhvr>
                                      <p:rCtr x="63" y="147"/>
                                    </p:animMotion>
                                  </p:childTnLst>
                                </p:cTn>
                              </p:par>
                            </p:childTnLst>
                          </p:cTn>
                        </p:par>
                        <p:par>
                          <p:cTn id="15" fill="hold">
                            <p:stCondLst>
                              <p:cond delay="8300"/>
                            </p:stCondLst>
                            <p:childTnLst>
                              <p:par>
                                <p:cTn id="16" presetID="1" presetClass="entr" presetSubtype="0" fill="hold" nodeType="afterEffect">
                                  <p:stCondLst>
                                    <p:cond delay="600"/>
                                  </p:stCondLst>
                                  <p:childTnLst>
                                    <p:set>
                                      <p:cBhvr>
                                        <p:cTn id="17" dur="1" fill="hold">
                                          <p:stCondLst>
                                            <p:cond delay="0"/>
                                          </p:stCondLst>
                                        </p:cTn>
                                        <p:tgtEl>
                                          <p:spTgt spid="588805"/>
                                        </p:tgtEl>
                                        <p:attrNameLst>
                                          <p:attrName>style.visibility</p:attrName>
                                        </p:attrNameLst>
                                      </p:cBhvr>
                                      <p:to>
                                        <p:strVal val="visible"/>
                                      </p:to>
                                    </p:set>
                                  </p:childTnLst>
                                </p:cTn>
                              </p:par>
                              <p:par>
                                <p:cTn id="18" presetID="0" presetClass="path" presetSubtype="0" accel="50000" decel="50000" fill="hold" nodeType="withEffect">
                                  <p:stCondLst>
                                    <p:cond delay="1400"/>
                                  </p:stCondLst>
                                  <p:childTnLst>
                                    <p:animMotion origin="layout" path="M -0.00035 3.87283E-6 C 0.00191 0.00971 0.00399 0.01988 0.00642 0.02982 C 0.00573 0.03768 0.00608 0.04555 0.00469 0.05318 C 0.00139 0.06913 -0.00417 0.07838 -0.01371 0.08555 C -0.03594 0.10242 -0.03507 0.1015 -0.06371 0.10404 C -0.06979 0.10589 -0.07483 0.10635 -0.08038 0.11075 C -0.09358 0.12161 -0.07274 0.11052 -0.08854 0.11792 C -0.09479 0.12601 -0.09531 0.13687 -0.09705 0.1482 C -0.09531 0.16254 -0.09566 0.17757 -0.09375 0.1919 C -0.0934 0.19468 -0.09132 0.19653 -0.09045 0.19907 C -0.0868 0.2104 -0.08437 0.22242 -0.08038 0.23375 C -0.07986 0.23745 -0.07986 0.24161 -0.07882 0.24531 C -0.07812 0.24786 -0.07517 0.24948 -0.07535 0.25225 C -0.07691 0.28115 -0.0776 0.26982 -0.08698 0.28231 C -0.08837 0.28439 -0.08889 0.28739 -0.09045 0.28924 C -0.09219 0.29156 -0.09496 0.29179 -0.09705 0.2941 C -0.1066 0.30497 -0.11163 0.31375 -0.12361 0.3193 C -0.12847 0.32624 -0.1342 0.33133 -0.14028 0.33572 " pathEditMode="relative" rAng="0" ptsTypes="fffffffffffffffffA">
                                      <p:cBhvr>
                                        <p:cTn id="19" dur="2000" fill="hold"/>
                                        <p:tgtEl>
                                          <p:spTgt spid="588805"/>
                                        </p:tgtEl>
                                        <p:attrNameLst>
                                          <p:attrName>ppt_x</p:attrName>
                                          <p:attrName>ppt_y</p:attrName>
                                        </p:attrNameLst>
                                      </p:cBhvr>
                                      <p:rCtr x="-67" y="168"/>
                                    </p:animMotion>
                                  </p:childTnLst>
                                </p:cTn>
                              </p:par>
                            </p:childTnLst>
                          </p:cTn>
                        </p:par>
                        <p:par>
                          <p:cTn id="20" fill="hold">
                            <p:stCondLst>
                              <p:cond delay="11700"/>
                            </p:stCondLst>
                            <p:childTnLst>
                              <p:par>
                                <p:cTn id="21" presetID="1" presetClass="entr" presetSubtype="0" fill="hold" nodeType="afterEffect">
                                  <p:stCondLst>
                                    <p:cond delay="0"/>
                                  </p:stCondLst>
                                  <p:childTnLst>
                                    <p:set>
                                      <p:cBhvr>
                                        <p:cTn id="22" dur="1" fill="hold">
                                          <p:stCondLst>
                                            <p:cond delay="0"/>
                                          </p:stCondLst>
                                        </p:cTn>
                                        <p:tgtEl>
                                          <p:spTgt spid="588804"/>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1.66667E-6 4.21965E-6 C -0.00764 0.01387 -0.00278 0.01063 -0.01198 0.0141 C -0.01701 0.01803 -0.02205 0.02011 -0.02708 0.02427 C -0.03472 0.03815 -0.02535 0.02404 -0.03559 0.03237 C -0.04062 0.0363 -0.04323 0.0437 -0.04739 0.04855 C -0.04861 0.05133 -0.04948 0.0541 -0.05069 0.05687 C -0.05278 0.06104 -0.05764 0.06913 -0.05764 0.06936 C -0.06024 0.08161 -0.05764 0.07514 -0.06753 0.08716 C -0.07031 0.09086 -0.07222 0.09549 -0.07448 0.09942 C -0.07691 0.10404 -0.08125 0.10635 -0.08455 0.10982 C -0.08732 0.11237 -0.08993 0.11583 -0.09305 0.11768 C -0.09618 0.11953 -0.1033 0.12185 -0.1033 0.12208 C -0.11319 0.12046 -0.12083 0.1193 -0.13021 0.11583 C -0.14288 0.11791 -0.1434 0.11676 -0.14705 0.12994 C -0.14757 0.13757 -0.14357 0.14797 -0.14878 0.15237 C -0.15191 0.15514 -0.17205 0.15005 -0.17934 0.1482 C -0.1842 0.1489 -0.18993 0.14728 -0.19444 0.15028 C -0.19791 0.15237 -0.20121 0.16254 -0.20121 0.16277 C -0.20347 0.17364 -0.20555 0.17595 -0.21476 0.17872 C -0.21753 0.17803 -0.22066 0.17826 -0.22326 0.17664 C -0.22639 0.17456 -0.22899 0.17156 -0.2316 0.16855 C -0.23351 0.1667 -0.23455 0.1637 -0.2368 0.16254 C -0.23993 0.16046 -0.24687 0.15838 -0.24687 0.15861 C -0.25243 0.16069 -0.25677 0.16416 -0.26215 0.1667 C -0.26319 0.16855 -0.26371 0.17133 -0.26545 0.17271 C -0.2684 0.17479 -0.27569 0.17664 -0.27569 0.17687 C -0.28298 0.18612 -0.29097 0.18497 -0.30087 0.18497 " pathEditMode="relative" rAng="0" ptsTypes="ffffffffffffffffffffffffffA">
                                      <p:cBhvr>
                                        <p:cTn id="24" dur="2000" fill="hold"/>
                                        <p:tgtEl>
                                          <p:spTgt spid="588804"/>
                                        </p:tgtEl>
                                        <p:attrNameLst>
                                          <p:attrName>ppt_x</p:attrName>
                                          <p:attrName>ppt_y</p:attrName>
                                        </p:attrNameLst>
                                      </p:cBhvr>
                                      <p:rCtr x="-15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7826" name="Picture 2"/>
          <p:cNvPicPr>
            <a:picLocks noGrp="1" noChangeAspect="1" noChangeArrowheads="1"/>
          </p:cNvPicPr>
          <p:nvPr>
            <p:ph sz="quarter" idx="1"/>
          </p:nvPr>
        </p:nvPicPr>
        <p:blipFill>
          <a:blip r:embed="rId2"/>
          <a:srcRect/>
          <a:stretch>
            <a:fillRect/>
          </a:stretch>
        </p:blipFill>
        <p:spPr bwMode="auto">
          <a:xfrm>
            <a:off x="571472" y="571480"/>
            <a:ext cx="8143931" cy="5429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8850" name="Picture 2"/>
          <p:cNvPicPr>
            <a:picLocks noGrp="1" noChangeAspect="1" noChangeArrowheads="1"/>
          </p:cNvPicPr>
          <p:nvPr>
            <p:ph sz="quarter" idx="1"/>
          </p:nvPr>
        </p:nvPicPr>
        <p:blipFill>
          <a:blip r:embed="rId2"/>
          <a:srcRect/>
          <a:stretch>
            <a:fillRect/>
          </a:stretch>
        </p:blipFill>
        <p:spPr bwMode="auto">
          <a:xfrm>
            <a:off x="714348" y="428604"/>
            <a:ext cx="8072494"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9874" name="Picture 2"/>
          <p:cNvPicPr>
            <a:picLocks noGrp="1" noChangeAspect="1" noChangeArrowheads="1"/>
          </p:cNvPicPr>
          <p:nvPr>
            <p:ph sz="quarter" idx="1"/>
          </p:nvPr>
        </p:nvPicPr>
        <p:blipFill>
          <a:blip r:embed="rId2"/>
          <a:srcRect/>
          <a:stretch>
            <a:fillRect/>
          </a:stretch>
        </p:blipFill>
        <p:spPr bwMode="auto">
          <a:xfrm>
            <a:off x="714348" y="785794"/>
            <a:ext cx="7929618" cy="5286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pPr>
              <a:buNone/>
            </a:pPr>
            <a:endParaRPr lang="fr-FR" sz="3600" dirty="0" smtClean="0"/>
          </a:p>
          <a:p>
            <a:pPr>
              <a:buNone/>
            </a:pPr>
            <a:endParaRPr lang="fr-FR" sz="3600" dirty="0" smtClean="0"/>
          </a:p>
          <a:p>
            <a:pPr>
              <a:buNone/>
            </a:pPr>
            <a:endParaRPr lang="fr-FR" sz="3600" dirty="0" smtClean="0"/>
          </a:p>
          <a:p>
            <a:pPr>
              <a:buNone/>
            </a:pPr>
            <a:r>
              <a:rPr lang="fr-FR" sz="3600" dirty="0" smtClean="0"/>
              <a:t> </a:t>
            </a:r>
            <a:r>
              <a:rPr lang="fr-FR" sz="3600" dirty="0" smtClean="0"/>
              <a:t>        Merci pour votre attention</a:t>
            </a:r>
            <a:endParaRPr lang="fr-F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1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87675" y="4551363"/>
            <a:ext cx="2305050" cy="1376362"/>
          </a:xfrm>
          <a:prstGeom prst="rect">
            <a:avLst/>
          </a:prstGeom>
          <a:noFill/>
          <a:ln w="31750" algn="ctr">
            <a:noFill/>
            <a:miter lim="800000"/>
            <a:headEnd/>
            <a:tailEnd/>
          </a:ln>
        </p:spPr>
      </p:pic>
      <p:grpSp>
        <p:nvGrpSpPr>
          <p:cNvPr id="2" name="Group 10"/>
          <p:cNvGrpSpPr>
            <a:grpSpLocks/>
          </p:cNvGrpSpPr>
          <p:nvPr/>
        </p:nvGrpSpPr>
        <p:grpSpPr bwMode="auto">
          <a:xfrm>
            <a:off x="827088" y="1412875"/>
            <a:ext cx="7270750" cy="2890838"/>
            <a:chOff x="521" y="890"/>
            <a:chExt cx="4580" cy="1821"/>
          </a:xfrm>
        </p:grpSpPr>
        <p:pic>
          <p:nvPicPr>
            <p:cNvPr id="25604" name="Picture 5" descr="pastilla"/>
            <p:cNvPicPr>
              <a:picLocks noChangeAspect="1" noChangeArrowheads="1"/>
            </p:cNvPicPr>
            <p:nvPr/>
          </p:nvPicPr>
          <p:blipFill>
            <a:blip r:embed="rId4">
              <a:clrChange>
                <a:clrFrom>
                  <a:srgbClr val="FFFFFF"/>
                </a:clrFrom>
                <a:clrTo>
                  <a:srgbClr val="FFFFFF">
                    <a:alpha val="0"/>
                  </a:srgbClr>
                </a:clrTo>
              </a:clrChange>
            </a:blip>
            <a:srcRect l="45564" t="30000" b="26471"/>
            <a:stretch>
              <a:fillRect/>
            </a:stretch>
          </p:blipFill>
          <p:spPr bwMode="auto">
            <a:xfrm rot="-804518">
              <a:off x="2880" y="890"/>
              <a:ext cx="2221" cy="1776"/>
            </a:xfrm>
            <a:prstGeom prst="rect">
              <a:avLst/>
            </a:prstGeom>
            <a:noFill/>
            <a:ln w="9525">
              <a:noFill/>
              <a:miter lim="800000"/>
              <a:headEnd/>
              <a:tailEnd/>
            </a:ln>
          </p:spPr>
        </p:pic>
        <p:pic>
          <p:nvPicPr>
            <p:cNvPr id="25605" name="Picture 5" descr="pastilla"/>
            <p:cNvPicPr>
              <a:picLocks noChangeAspect="1" noChangeArrowheads="1"/>
            </p:cNvPicPr>
            <p:nvPr/>
          </p:nvPicPr>
          <p:blipFill>
            <a:blip r:embed="rId4">
              <a:clrChange>
                <a:clrFrom>
                  <a:srgbClr val="FFFFFF"/>
                </a:clrFrom>
                <a:clrTo>
                  <a:srgbClr val="FFFFFF">
                    <a:alpha val="0"/>
                  </a:srgbClr>
                </a:clrTo>
              </a:clrChange>
            </a:blip>
            <a:srcRect t="30000" r="55539" b="26471"/>
            <a:stretch>
              <a:fillRect/>
            </a:stretch>
          </p:blipFill>
          <p:spPr bwMode="auto">
            <a:xfrm rot="828101">
              <a:off x="521" y="935"/>
              <a:ext cx="1814" cy="1776"/>
            </a:xfrm>
            <a:prstGeom prst="rect">
              <a:avLst/>
            </a:prstGeom>
            <a:noFill/>
            <a:ln w="9525">
              <a:noFill/>
              <a:miter lim="800000"/>
              <a:headEnd/>
              <a:tailEnd/>
            </a:ln>
          </p:spPr>
        </p:pic>
      </p:grpSp>
      <p:sp>
        <p:nvSpPr>
          <p:cNvPr id="405537" name="Freeform 33"/>
          <p:cNvSpPr>
            <a:spLocks/>
          </p:cNvSpPr>
          <p:nvPr/>
        </p:nvSpPr>
        <p:spPr bwMode="auto">
          <a:xfrm>
            <a:off x="2973388" y="4148138"/>
            <a:ext cx="2376487" cy="2376487"/>
          </a:xfrm>
          <a:custGeom>
            <a:avLst/>
            <a:gdLst>
              <a:gd name="T0" fmla="*/ 2147483647 w 1296"/>
              <a:gd name="T1" fmla="*/ 0 h 1632"/>
              <a:gd name="T2" fmla="*/ 0 w 1296"/>
              <a:gd name="T3" fmla="*/ 2147483647 h 1632"/>
              <a:gd name="T4" fmla="*/ 0 w 1296"/>
              <a:gd name="T5" fmla="*/ 2147483647 h 1632"/>
              <a:gd name="T6" fmla="*/ 2147483647 w 1296"/>
              <a:gd name="T7" fmla="*/ 2147483647 h 1632"/>
              <a:gd name="T8" fmla="*/ 2147483647 w 1296"/>
              <a:gd name="T9" fmla="*/ 2147483647 h 1632"/>
              <a:gd name="T10" fmla="*/ 2147483647 w 1296"/>
              <a:gd name="T11" fmla="*/ 2147483647 h 1632"/>
              <a:gd name="T12" fmla="*/ 2147483647 w 1296"/>
              <a:gd name="T13" fmla="*/ 2147483647 h 1632"/>
              <a:gd name="T14" fmla="*/ 2147483647 w 1296"/>
              <a:gd name="T15" fmla="*/ 2147483647 h 1632"/>
              <a:gd name="T16" fmla="*/ 2147483647 w 1296"/>
              <a:gd name="T17" fmla="*/ 2147483647 h 1632"/>
              <a:gd name="T18" fmla="*/ 2147483647 w 129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6"/>
              <a:gd name="T31" fmla="*/ 0 h 1632"/>
              <a:gd name="T32" fmla="*/ 1296 w 1296"/>
              <a:gd name="T33" fmla="*/ 1632 h 1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6" h="1632">
                <a:moveTo>
                  <a:pt x="768" y="0"/>
                </a:moveTo>
                <a:lnTo>
                  <a:pt x="0" y="576"/>
                </a:lnTo>
                <a:lnTo>
                  <a:pt x="0" y="1104"/>
                </a:lnTo>
                <a:lnTo>
                  <a:pt x="432" y="1104"/>
                </a:lnTo>
                <a:lnTo>
                  <a:pt x="432" y="1632"/>
                </a:lnTo>
                <a:lnTo>
                  <a:pt x="1296" y="1632"/>
                </a:lnTo>
                <a:lnTo>
                  <a:pt x="864" y="864"/>
                </a:lnTo>
                <a:lnTo>
                  <a:pt x="1296" y="864"/>
                </a:lnTo>
                <a:lnTo>
                  <a:pt x="1296" y="480"/>
                </a:lnTo>
                <a:lnTo>
                  <a:pt x="768" y="0"/>
                </a:lnTo>
                <a:close/>
              </a:path>
            </a:pathLst>
          </a:custGeom>
          <a:solidFill>
            <a:srgbClr val="5E767A"/>
          </a:solidFill>
          <a:ln w="9525">
            <a:solidFill>
              <a:srgbClr val="5E767A"/>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05537"/>
                                        </p:tgtEl>
                                        <p:attrNameLst>
                                          <p:attrName>style.visibility</p:attrName>
                                        </p:attrNameLst>
                                      </p:cBhvr>
                                      <p:to>
                                        <p:strVal val="visible"/>
                                      </p:to>
                                    </p:set>
                                    <p:anim calcmode="lin" valueType="num">
                                      <p:cBhvr>
                                        <p:cTn id="11" dur="1000" fill="hold"/>
                                        <p:tgtEl>
                                          <p:spTgt spid="405537"/>
                                        </p:tgtEl>
                                        <p:attrNameLst>
                                          <p:attrName>ppt_w</p:attrName>
                                        </p:attrNameLst>
                                      </p:cBhvr>
                                      <p:tavLst>
                                        <p:tav tm="0">
                                          <p:val>
                                            <p:fltVal val="0"/>
                                          </p:val>
                                        </p:tav>
                                        <p:tav tm="100000">
                                          <p:val>
                                            <p:strVal val="#ppt_w"/>
                                          </p:val>
                                        </p:tav>
                                      </p:tavLst>
                                    </p:anim>
                                    <p:anim calcmode="lin" valueType="num">
                                      <p:cBhvr>
                                        <p:cTn id="12" dur="1000" fill="hold"/>
                                        <p:tgtEl>
                                          <p:spTgt spid="40553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05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37" grpId="0" animBg="1"/>
      <p:bldP spid="40553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2486025" y="1557338"/>
            <a:ext cx="1296988" cy="965200"/>
            <a:chOff x="1882" y="981"/>
            <a:chExt cx="817" cy="608"/>
          </a:xfrm>
        </p:grpSpPr>
        <p:sp>
          <p:nvSpPr>
            <p:cNvPr id="27673" name="Text Box 38"/>
            <p:cNvSpPr txBox="1">
              <a:spLocks noChangeArrowheads="1"/>
            </p:cNvSpPr>
            <p:nvPr/>
          </p:nvSpPr>
          <p:spPr bwMode="auto">
            <a:xfrm>
              <a:off x="1882" y="981"/>
              <a:ext cx="817" cy="213"/>
            </a:xfrm>
            <a:prstGeom prst="rect">
              <a:avLst/>
            </a:prstGeom>
            <a:noFill/>
            <a:ln w="9525">
              <a:noFill/>
              <a:miter lim="800000"/>
              <a:headEnd/>
              <a:tailEnd/>
            </a:ln>
          </p:spPr>
          <p:txBody>
            <a:bodyPr wrap="none">
              <a:spAutoFit/>
            </a:bodyPr>
            <a:lstStyle/>
            <a:p>
              <a:r>
                <a:rPr lang="fr-FR" sz="1600" b="1">
                  <a:latin typeface="Calibri" pitchFamily="34" charset="0"/>
                </a:rPr>
                <a:t>Principe actif</a:t>
              </a:r>
            </a:p>
          </p:txBody>
        </p:sp>
        <p:sp>
          <p:nvSpPr>
            <p:cNvPr id="27674" name="Freeform 39"/>
            <p:cNvSpPr>
              <a:spLocks/>
            </p:cNvSpPr>
            <p:nvPr/>
          </p:nvSpPr>
          <p:spPr bwMode="auto">
            <a:xfrm>
              <a:off x="2157" y="1205"/>
              <a:ext cx="305" cy="384"/>
            </a:xfrm>
            <a:custGeom>
              <a:avLst/>
              <a:gdLst>
                <a:gd name="T0" fmla="*/ 0 w 1296"/>
                <a:gd name="T1" fmla="*/ 0 h 1632"/>
                <a:gd name="T2" fmla="*/ 0 w 1296"/>
                <a:gd name="T3" fmla="*/ 0 h 1632"/>
                <a:gd name="T4" fmla="*/ 0 w 1296"/>
                <a:gd name="T5" fmla="*/ 0 h 1632"/>
                <a:gd name="T6" fmla="*/ 0 w 1296"/>
                <a:gd name="T7" fmla="*/ 0 h 1632"/>
                <a:gd name="T8" fmla="*/ 0 w 1296"/>
                <a:gd name="T9" fmla="*/ 0 h 1632"/>
                <a:gd name="T10" fmla="*/ 0 w 1296"/>
                <a:gd name="T11" fmla="*/ 0 h 1632"/>
                <a:gd name="T12" fmla="*/ 0 w 1296"/>
                <a:gd name="T13" fmla="*/ 0 h 1632"/>
                <a:gd name="T14" fmla="*/ 0 w 1296"/>
                <a:gd name="T15" fmla="*/ 0 h 1632"/>
                <a:gd name="T16" fmla="*/ 0 w 1296"/>
                <a:gd name="T17" fmla="*/ 0 h 1632"/>
                <a:gd name="T18" fmla="*/ 0 w 129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6"/>
                <a:gd name="T31" fmla="*/ 0 h 1632"/>
                <a:gd name="T32" fmla="*/ 1296 w 1296"/>
                <a:gd name="T33" fmla="*/ 1632 h 1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6" h="1632">
                  <a:moveTo>
                    <a:pt x="768" y="0"/>
                  </a:moveTo>
                  <a:lnTo>
                    <a:pt x="0" y="576"/>
                  </a:lnTo>
                  <a:lnTo>
                    <a:pt x="0" y="1104"/>
                  </a:lnTo>
                  <a:lnTo>
                    <a:pt x="432" y="1104"/>
                  </a:lnTo>
                  <a:lnTo>
                    <a:pt x="432" y="1632"/>
                  </a:lnTo>
                  <a:lnTo>
                    <a:pt x="1296" y="1632"/>
                  </a:lnTo>
                  <a:lnTo>
                    <a:pt x="864" y="864"/>
                  </a:lnTo>
                  <a:lnTo>
                    <a:pt x="1296" y="864"/>
                  </a:lnTo>
                  <a:lnTo>
                    <a:pt x="1296" y="480"/>
                  </a:lnTo>
                  <a:lnTo>
                    <a:pt x="768" y="0"/>
                  </a:lnTo>
                  <a:close/>
                </a:path>
              </a:pathLst>
            </a:custGeom>
            <a:solidFill>
              <a:srgbClr val="5E767A"/>
            </a:solidFill>
            <a:ln w="9525">
              <a:solidFill>
                <a:srgbClr val="5E767A"/>
              </a:solidFill>
              <a:round/>
              <a:headEnd/>
              <a:tailEnd/>
            </a:ln>
          </p:spPr>
          <p:txBody>
            <a:bodyPr/>
            <a:lstStyle/>
            <a:p>
              <a:endParaRPr lang="fr-FR"/>
            </a:p>
          </p:txBody>
        </p:sp>
      </p:grpSp>
      <p:sp>
        <p:nvSpPr>
          <p:cNvPr id="27650" name="Rectangle 66"/>
          <p:cNvSpPr>
            <a:spLocks noChangeArrowheads="1"/>
          </p:cNvSpPr>
          <p:nvPr/>
        </p:nvSpPr>
        <p:spPr bwMode="auto">
          <a:xfrm>
            <a:off x="503238" y="2971800"/>
            <a:ext cx="3276600" cy="1200150"/>
          </a:xfrm>
          <a:prstGeom prst="rect">
            <a:avLst/>
          </a:prstGeom>
          <a:noFill/>
          <a:ln w="9525">
            <a:noFill/>
            <a:miter lim="800000"/>
            <a:headEnd/>
            <a:tailEnd/>
          </a:ln>
        </p:spPr>
        <p:txBody>
          <a:bodyPr>
            <a:spAutoFit/>
          </a:bodyPr>
          <a:lstStyle/>
          <a:p>
            <a:r>
              <a:rPr lang="fr-FR" sz="2400" b="1">
                <a:latin typeface="Calibri" pitchFamily="34" charset="0"/>
              </a:rPr>
              <a:t>Il cherche la cible thérapeutique pour agir et soigner la maladie</a:t>
            </a:r>
          </a:p>
        </p:txBody>
      </p:sp>
      <p:grpSp>
        <p:nvGrpSpPr>
          <p:cNvPr id="3" name="Group 63"/>
          <p:cNvGrpSpPr>
            <a:grpSpLocks/>
          </p:cNvGrpSpPr>
          <p:nvPr/>
        </p:nvGrpSpPr>
        <p:grpSpPr bwMode="auto">
          <a:xfrm>
            <a:off x="3384550" y="2590800"/>
            <a:ext cx="6019800" cy="5105400"/>
            <a:chOff x="2448" y="1632"/>
            <a:chExt cx="3792" cy="3216"/>
          </a:xfrm>
        </p:grpSpPr>
        <p:sp>
          <p:nvSpPr>
            <p:cNvPr id="27652" name="Oval 42"/>
            <p:cNvSpPr>
              <a:spLocks noChangeArrowheads="1"/>
            </p:cNvSpPr>
            <p:nvPr/>
          </p:nvSpPr>
          <p:spPr bwMode="auto">
            <a:xfrm>
              <a:off x="2688" y="2352"/>
              <a:ext cx="3552" cy="2496"/>
            </a:xfrm>
            <a:prstGeom prst="ellipse">
              <a:avLst/>
            </a:prstGeom>
            <a:solidFill>
              <a:srgbClr val="F3EAD5"/>
            </a:solidFill>
            <a:ln w="41275">
              <a:solidFill>
                <a:schemeClr val="tx1"/>
              </a:solidFill>
              <a:round/>
              <a:headEnd/>
              <a:tailEnd/>
            </a:ln>
          </p:spPr>
          <p:txBody>
            <a:bodyPr wrap="none" anchor="ctr"/>
            <a:lstStyle/>
            <a:p>
              <a:endParaRPr lang="fr-FR" sz="2400" b="1">
                <a:latin typeface="Calibri" pitchFamily="34" charset="0"/>
              </a:endParaRPr>
            </a:p>
          </p:txBody>
        </p:sp>
        <p:sp>
          <p:nvSpPr>
            <p:cNvPr id="27653" name="Oval 43"/>
            <p:cNvSpPr>
              <a:spLocks noChangeArrowheads="1"/>
            </p:cNvSpPr>
            <p:nvPr/>
          </p:nvSpPr>
          <p:spPr bwMode="auto">
            <a:xfrm>
              <a:off x="4416" y="3312"/>
              <a:ext cx="1536" cy="1152"/>
            </a:xfrm>
            <a:prstGeom prst="ellipse">
              <a:avLst/>
            </a:prstGeom>
            <a:gradFill rotWithShape="0">
              <a:gsLst>
                <a:gs pos="0">
                  <a:srgbClr val="96896B"/>
                </a:gs>
                <a:gs pos="100000">
                  <a:srgbClr val="5C481A"/>
                </a:gs>
              </a:gsLst>
              <a:lin ang="0" scaled="1"/>
            </a:gradFill>
            <a:ln w="9525">
              <a:solidFill>
                <a:schemeClr val="tx1"/>
              </a:solidFill>
              <a:round/>
              <a:headEnd/>
              <a:tailEnd/>
            </a:ln>
          </p:spPr>
          <p:txBody>
            <a:bodyPr wrap="none" anchor="ctr"/>
            <a:lstStyle/>
            <a:p>
              <a:endParaRPr lang="fr-FR" sz="2400" b="1">
                <a:latin typeface="Calibri" pitchFamily="34" charset="0"/>
              </a:endParaRPr>
            </a:p>
          </p:txBody>
        </p:sp>
        <p:sp>
          <p:nvSpPr>
            <p:cNvPr id="27654" name="Oval 44"/>
            <p:cNvSpPr>
              <a:spLocks noChangeArrowheads="1"/>
            </p:cNvSpPr>
            <p:nvPr/>
          </p:nvSpPr>
          <p:spPr bwMode="auto">
            <a:xfrm>
              <a:off x="3072" y="3264"/>
              <a:ext cx="528" cy="240"/>
            </a:xfrm>
            <a:prstGeom prst="ellipse">
              <a:avLst/>
            </a:prstGeom>
            <a:solidFill>
              <a:schemeClr val="bg1"/>
            </a:solidFill>
            <a:ln w="9525">
              <a:solidFill>
                <a:schemeClr val="tx1"/>
              </a:solidFill>
              <a:round/>
              <a:headEnd/>
              <a:tailEnd/>
            </a:ln>
          </p:spPr>
          <p:txBody>
            <a:bodyPr wrap="none" anchor="ctr"/>
            <a:lstStyle/>
            <a:p>
              <a:endParaRPr lang="fr-FR" sz="2400" b="1">
                <a:latin typeface="Calibri" pitchFamily="34" charset="0"/>
              </a:endParaRPr>
            </a:p>
          </p:txBody>
        </p:sp>
        <p:sp>
          <p:nvSpPr>
            <p:cNvPr id="27655" name="Freeform 45"/>
            <p:cNvSpPr>
              <a:spLocks/>
            </p:cNvSpPr>
            <p:nvPr/>
          </p:nvSpPr>
          <p:spPr bwMode="auto">
            <a:xfrm>
              <a:off x="3112" y="3304"/>
              <a:ext cx="448" cy="160"/>
            </a:xfrm>
            <a:custGeom>
              <a:avLst/>
              <a:gdLst>
                <a:gd name="T0" fmla="*/ 8 w 448"/>
                <a:gd name="T1" fmla="*/ 104 h 160"/>
                <a:gd name="T2" fmla="*/ 8 w 448"/>
                <a:gd name="T3" fmla="*/ 56 h 160"/>
                <a:gd name="T4" fmla="*/ 56 w 448"/>
                <a:gd name="T5" fmla="*/ 56 h 160"/>
                <a:gd name="T6" fmla="*/ 56 w 448"/>
                <a:gd name="T7" fmla="*/ 8 h 160"/>
                <a:gd name="T8" fmla="*/ 104 w 448"/>
                <a:gd name="T9" fmla="*/ 8 h 160"/>
                <a:gd name="T10" fmla="*/ 104 w 448"/>
                <a:gd name="T11" fmla="*/ 56 h 160"/>
                <a:gd name="T12" fmla="*/ 152 w 448"/>
                <a:gd name="T13" fmla="*/ 56 h 160"/>
                <a:gd name="T14" fmla="*/ 152 w 448"/>
                <a:gd name="T15" fmla="*/ 8 h 160"/>
                <a:gd name="T16" fmla="*/ 200 w 448"/>
                <a:gd name="T17" fmla="*/ 8 h 160"/>
                <a:gd name="T18" fmla="*/ 200 w 448"/>
                <a:gd name="T19" fmla="*/ 56 h 160"/>
                <a:gd name="T20" fmla="*/ 248 w 448"/>
                <a:gd name="T21" fmla="*/ 56 h 160"/>
                <a:gd name="T22" fmla="*/ 248 w 448"/>
                <a:gd name="T23" fmla="*/ 8 h 160"/>
                <a:gd name="T24" fmla="*/ 296 w 448"/>
                <a:gd name="T25" fmla="*/ 8 h 160"/>
                <a:gd name="T26" fmla="*/ 296 w 448"/>
                <a:gd name="T27" fmla="*/ 56 h 160"/>
                <a:gd name="T28" fmla="*/ 344 w 448"/>
                <a:gd name="T29" fmla="*/ 56 h 160"/>
                <a:gd name="T30" fmla="*/ 344 w 448"/>
                <a:gd name="T31" fmla="*/ 8 h 160"/>
                <a:gd name="T32" fmla="*/ 392 w 448"/>
                <a:gd name="T33" fmla="*/ 8 h 160"/>
                <a:gd name="T34" fmla="*/ 392 w 448"/>
                <a:gd name="T35" fmla="*/ 56 h 160"/>
                <a:gd name="T36" fmla="*/ 440 w 448"/>
                <a:gd name="T37" fmla="*/ 56 h 160"/>
                <a:gd name="T38" fmla="*/ 440 w 448"/>
                <a:gd name="T39" fmla="*/ 104 h 160"/>
                <a:gd name="T40" fmla="*/ 392 w 448"/>
                <a:gd name="T41" fmla="*/ 104 h 160"/>
                <a:gd name="T42" fmla="*/ 392 w 448"/>
                <a:gd name="T43" fmla="*/ 152 h 160"/>
                <a:gd name="T44" fmla="*/ 344 w 448"/>
                <a:gd name="T45" fmla="*/ 152 h 160"/>
                <a:gd name="T46" fmla="*/ 344 w 448"/>
                <a:gd name="T47" fmla="*/ 104 h 160"/>
                <a:gd name="T48" fmla="*/ 296 w 448"/>
                <a:gd name="T49" fmla="*/ 104 h 160"/>
                <a:gd name="T50" fmla="*/ 296 w 448"/>
                <a:gd name="T51" fmla="*/ 152 h 160"/>
                <a:gd name="T52" fmla="*/ 248 w 448"/>
                <a:gd name="T53" fmla="*/ 152 h 160"/>
                <a:gd name="T54" fmla="*/ 248 w 448"/>
                <a:gd name="T55" fmla="*/ 104 h 160"/>
                <a:gd name="T56" fmla="*/ 200 w 448"/>
                <a:gd name="T57" fmla="*/ 104 h 160"/>
                <a:gd name="T58" fmla="*/ 200 w 448"/>
                <a:gd name="T59" fmla="*/ 152 h 160"/>
                <a:gd name="T60" fmla="*/ 152 w 448"/>
                <a:gd name="T61" fmla="*/ 152 h 160"/>
                <a:gd name="T62" fmla="*/ 152 w 448"/>
                <a:gd name="T63" fmla="*/ 104 h 160"/>
                <a:gd name="T64" fmla="*/ 104 w 448"/>
                <a:gd name="T65" fmla="*/ 104 h 160"/>
                <a:gd name="T66" fmla="*/ 104 w 448"/>
                <a:gd name="T67" fmla="*/ 152 h 160"/>
                <a:gd name="T68" fmla="*/ 56 w 448"/>
                <a:gd name="T69" fmla="*/ 104 h 160"/>
                <a:gd name="T70" fmla="*/ 8 w 448"/>
                <a:gd name="T71" fmla="*/ 104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8"/>
                <a:gd name="T109" fmla="*/ 0 h 160"/>
                <a:gd name="T110" fmla="*/ 448 w 448"/>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8" h="160">
                  <a:moveTo>
                    <a:pt x="8" y="104"/>
                  </a:moveTo>
                  <a:cubicBezTo>
                    <a:pt x="0" y="96"/>
                    <a:pt x="0" y="64"/>
                    <a:pt x="8" y="56"/>
                  </a:cubicBezTo>
                  <a:cubicBezTo>
                    <a:pt x="16" y="48"/>
                    <a:pt x="48" y="64"/>
                    <a:pt x="56" y="56"/>
                  </a:cubicBezTo>
                  <a:cubicBezTo>
                    <a:pt x="64" y="48"/>
                    <a:pt x="48" y="16"/>
                    <a:pt x="56" y="8"/>
                  </a:cubicBezTo>
                  <a:cubicBezTo>
                    <a:pt x="64" y="0"/>
                    <a:pt x="96" y="0"/>
                    <a:pt x="104" y="8"/>
                  </a:cubicBezTo>
                  <a:cubicBezTo>
                    <a:pt x="112" y="16"/>
                    <a:pt x="96" y="48"/>
                    <a:pt x="104" y="56"/>
                  </a:cubicBezTo>
                  <a:cubicBezTo>
                    <a:pt x="112" y="64"/>
                    <a:pt x="144" y="64"/>
                    <a:pt x="152" y="56"/>
                  </a:cubicBezTo>
                  <a:cubicBezTo>
                    <a:pt x="160" y="48"/>
                    <a:pt x="144" y="16"/>
                    <a:pt x="152" y="8"/>
                  </a:cubicBezTo>
                  <a:cubicBezTo>
                    <a:pt x="160" y="0"/>
                    <a:pt x="192" y="0"/>
                    <a:pt x="200" y="8"/>
                  </a:cubicBezTo>
                  <a:cubicBezTo>
                    <a:pt x="208" y="16"/>
                    <a:pt x="192" y="48"/>
                    <a:pt x="200" y="56"/>
                  </a:cubicBezTo>
                  <a:cubicBezTo>
                    <a:pt x="208" y="64"/>
                    <a:pt x="240" y="64"/>
                    <a:pt x="248" y="56"/>
                  </a:cubicBezTo>
                  <a:cubicBezTo>
                    <a:pt x="256" y="48"/>
                    <a:pt x="240" y="16"/>
                    <a:pt x="248" y="8"/>
                  </a:cubicBezTo>
                  <a:cubicBezTo>
                    <a:pt x="256" y="0"/>
                    <a:pt x="288" y="0"/>
                    <a:pt x="296" y="8"/>
                  </a:cubicBezTo>
                  <a:cubicBezTo>
                    <a:pt x="304" y="16"/>
                    <a:pt x="288" y="48"/>
                    <a:pt x="296" y="56"/>
                  </a:cubicBezTo>
                  <a:cubicBezTo>
                    <a:pt x="304" y="64"/>
                    <a:pt x="336" y="64"/>
                    <a:pt x="344" y="56"/>
                  </a:cubicBezTo>
                  <a:cubicBezTo>
                    <a:pt x="352" y="48"/>
                    <a:pt x="336" y="16"/>
                    <a:pt x="344" y="8"/>
                  </a:cubicBezTo>
                  <a:cubicBezTo>
                    <a:pt x="352" y="0"/>
                    <a:pt x="384" y="0"/>
                    <a:pt x="392" y="8"/>
                  </a:cubicBezTo>
                  <a:cubicBezTo>
                    <a:pt x="400" y="16"/>
                    <a:pt x="384" y="48"/>
                    <a:pt x="392" y="56"/>
                  </a:cubicBezTo>
                  <a:cubicBezTo>
                    <a:pt x="400" y="64"/>
                    <a:pt x="432" y="48"/>
                    <a:pt x="440" y="56"/>
                  </a:cubicBezTo>
                  <a:cubicBezTo>
                    <a:pt x="448" y="64"/>
                    <a:pt x="448" y="96"/>
                    <a:pt x="440" y="104"/>
                  </a:cubicBezTo>
                  <a:cubicBezTo>
                    <a:pt x="432" y="112"/>
                    <a:pt x="400" y="96"/>
                    <a:pt x="392" y="104"/>
                  </a:cubicBezTo>
                  <a:cubicBezTo>
                    <a:pt x="384" y="112"/>
                    <a:pt x="400" y="144"/>
                    <a:pt x="392" y="152"/>
                  </a:cubicBezTo>
                  <a:cubicBezTo>
                    <a:pt x="384" y="160"/>
                    <a:pt x="352" y="160"/>
                    <a:pt x="344" y="152"/>
                  </a:cubicBezTo>
                  <a:cubicBezTo>
                    <a:pt x="336" y="144"/>
                    <a:pt x="352" y="112"/>
                    <a:pt x="344" y="104"/>
                  </a:cubicBezTo>
                  <a:cubicBezTo>
                    <a:pt x="336" y="96"/>
                    <a:pt x="304" y="96"/>
                    <a:pt x="296" y="104"/>
                  </a:cubicBezTo>
                  <a:cubicBezTo>
                    <a:pt x="288" y="112"/>
                    <a:pt x="304" y="144"/>
                    <a:pt x="296" y="152"/>
                  </a:cubicBezTo>
                  <a:cubicBezTo>
                    <a:pt x="288" y="160"/>
                    <a:pt x="256" y="160"/>
                    <a:pt x="248" y="152"/>
                  </a:cubicBezTo>
                  <a:cubicBezTo>
                    <a:pt x="240" y="144"/>
                    <a:pt x="256" y="112"/>
                    <a:pt x="248" y="104"/>
                  </a:cubicBezTo>
                  <a:cubicBezTo>
                    <a:pt x="240" y="96"/>
                    <a:pt x="208" y="96"/>
                    <a:pt x="200" y="104"/>
                  </a:cubicBezTo>
                  <a:cubicBezTo>
                    <a:pt x="192" y="112"/>
                    <a:pt x="208" y="144"/>
                    <a:pt x="200" y="152"/>
                  </a:cubicBezTo>
                  <a:cubicBezTo>
                    <a:pt x="192" y="160"/>
                    <a:pt x="160" y="160"/>
                    <a:pt x="152" y="152"/>
                  </a:cubicBezTo>
                  <a:cubicBezTo>
                    <a:pt x="144" y="144"/>
                    <a:pt x="160" y="112"/>
                    <a:pt x="152" y="104"/>
                  </a:cubicBezTo>
                  <a:cubicBezTo>
                    <a:pt x="144" y="96"/>
                    <a:pt x="112" y="96"/>
                    <a:pt x="104" y="104"/>
                  </a:cubicBezTo>
                  <a:cubicBezTo>
                    <a:pt x="96" y="112"/>
                    <a:pt x="112" y="152"/>
                    <a:pt x="104" y="152"/>
                  </a:cubicBezTo>
                  <a:cubicBezTo>
                    <a:pt x="96" y="152"/>
                    <a:pt x="72" y="112"/>
                    <a:pt x="56" y="104"/>
                  </a:cubicBezTo>
                  <a:cubicBezTo>
                    <a:pt x="40" y="96"/>
                    <a:pt x="16" y="112"/>
                    <a:pt x="8" y="104"/>
                  </a:cubicBezTo>
                  <a:close/>
                </a:path>
              </a:pathLst>
            </a:custGeom>
            <a:solidFill>
              <a:srgbClr val="F4DC98"/>
            </a:solidFill>
            <a:ln w="9525">
              <a:solidFill>
                <a:schemeClr val="tx1"/>
              </a:solidFill>
              <a:round/>
              <a:headEnd/>
              <a:tailEnd/>
            </a:ln>
          </p:spPr>
          <p:txBody>
            <a:bodyPr/>
            <a:lstStyle/>
            <a:p>
              <a:endParaRPr lang="fr-FR"/>
            </a:p>
          </p:txBody>
        </p:sp>
        <p:sp>
          <p:nvSpPr>
            <p:cNvPr id="27656" name="Oval 46"/>
            <p:cNvSpPr>
              <a:spLocks noChangeArrowheads="1"/>
            </p:cNvSpPr>
            <p:nvPr/>
          </p:nvSpPr>
          <p:spPr bwMode="auto">
            <a:xfrm>
              <a:off x="3560" y="3944"/>
              <a:ext cx="528" cy="240"/>
            </a:xfrm>
            <a:prstGeom prst="ellipse">
              <a:avLst/>
            </a:prstGeom>
            <a:solidFill>
              <a:schemeClr val="bg1"/>
            </a:solidFill>
            <a:ln w="9525">
              <a:solidFill>
                <a:schemeClr val="tx1"/>
              </a:solidFill>
              <a:round/>
              <a:headEnd/>
              <a:tailEnd/>
            </a:ln>
          </p:spPr>
          <p:txBody>
            <a:bodyPr wrap="none" anchor="ctr"/>
            <a:lstStyle/>
            <a:p>
              <a:endParaRPr lang="fr-FR" sz="2400" b="1">
                <a:latin typeface="Calibri" pitchFamily="34" charset="0"/>
              </a:endParaRPr>
            </a:p>
          </p:txBody>
        </p:sp>
        <p:sp>
          <p:nvSpPr>
            <p:cNvPr id="27657" name="Freeform 47"/>
            <p:cNvSpPr>
              <a:spLocks/>
            </p:cNvSpPr>
            <p:nvPr/>
          </p:nvSpPr>
          <p:spPr bwMode="auto">
            <a:xfrm>
              <a:off x="3600" y="3984"/>
              <a:ext cx="448" cy="160"/>
            </a:xfrm>
            <a:custGeom>
              <a:avLst/>
              <a:gdLst>
                <a:gd name="T0" fmla="*/ 8 w 448"/>
                <a:gd name="T1" fmla="*/ 104 h 160"/>
                <a:gd name="T2" fmla="*/ 8 w 448"/>
                <a:gd name="T3" fmla="*/ 56 h 160"/>
                <a:gd name="T4" fmla="*/ 56 w 448"/>
                <a:gd name="T5" fmla="*/ 56 h 160"/>
                <a:gd name="T6" fmla="*/ 56 w 448"/>
                <a:gd name="T7" fmla="*/ 8 h 160"/>
                <a:gd name="T8" fmla="*/ 104 w 448"/>
                <a:gd name="T9" fmla="*/ 8 h 160"/>
                <a:gd name="T10" fmla="*/ 104 w 448"/>
                <a:gd name="T11" fmla="*/ 56 h 160"/>
                <a:gd name="T12" fmla="*/ 152 w 448"/>
                <a:gd name="T13" fmla="*/ 56 h 160"/>
                <a:gd name="T14" fmla="*/ 152 w 448"/>
                <a:gd name="T15" fmla="*/ 8 h 160"/>
                <a:gd name="T16" fmla="*/ 200 w 448"/>
                <a:gd name="T17" fmla="*/ 8 h 160"/>
                <a:gd name="T18" fmla="*/ 200 w 448"/>
                <a:gd name="T19" fmla="*/ 56 h 160"/>
                <a:gd name="T20" fmla="*/ 248 w 448"/>
                <a:gd name="T21" fmla="*/ 56 h 160"/>
                <a:gd name="T22" fmla="*/ 248 w 448"/>
                <a:gd name="T23" fmla="*/ 8 h 160"/>
                <a:gd name="T24" fmla="*/ 296 w 448"/>
                <a:gd name="T25" fmla="*/ 8 h 160"/>
                <a:gd name="T26" fmla="*/ 296 w 448"/>
                <a:gd name="T27" fmla="*/ 56 h 160"/>
                <a:gd name="T28" fmla="*/ 344 w 448"/>
                <a:gd name="T29" fmla="*/ 56 h 160"/>
                <a:gd name="T30" fmla="*/ 344 w 448"/>
                <a:gd name="T31" fmla="*/ 8 h 160"/>
                <a:gd name="T32" fmla="*/ 392 w 448"/>
                <a:gd name="T33" fmla="*/ 8 h 160"/>
                <a:gd name="T34" fmla="*/ 392 w 448"/>
                <a:gd name="T35" fmla="*/ 56 h 160"/>
                <a:gd name="T36" fmla="*/ 440 w 448"/>
                <a:gd name="T37" fmla="*/ 56 h 160"/>
                <a:gd name="T38" fmla="*/ 440 w 448"/>
                <a:gd name="T39" fmla="*/ 104 h 160"/>
                <a:gd name="T40" fmla="*/ 392 w 448"/>
                <a:gd name="T41" fmla="*/ 104 h 160"/>
                <a:gd name="T42" fmla="*/ 392 w 448"/>
                <a:gd name="T43" fmla="*/ 152 h 160"/>
                <a:gd name="T44" fmla="*/ 344 w 448"/>
                <a:gd name="T45" fmla="*/ 152 h 160"/>
                <a:gd name="T46" fmla="*/ 344 w 448"/>
                <a:gd name="T47" fmla="*/ 104 h 160"/>
                <a:gd name="T48" fmla="*/ 296 w 448"/>
                <a:gd name="T49" fmla="*/ 104 h 160"/>
                <a:gd name="T50" fmla="*/ 296 w 448"/>
                <a:gd name="T51" fmla="*/ 152 h 160"/>
                <a:gd name="T52" fmla="*/ 248 w 448"/>
                <a:gd name="T53" fmla="*/ 152 h 160"/>
                <a:gd name="T54" fmla="*/ 248 w 448"/>
                <a:gd name="T55" fmla="*/ 104 h 160"/>
                <a:gd name="T56" fmla="*/ 200 w 448"/>
                <a:gd name="T57" fmla="*/ 104 h 160"/>
                <a:gd name="T58" fmla="*/ 200 w 448"/>
                <a:gd name="T59" fmla="*/ 152 h 160"/>
                <a:gd name="T60" fmla="*/ 152 w 448"/>
                <a:gd name="T61" fmla="*/ 152 h 160"/>
                <a:gd name="T62" fmla="*/ 152 w 448"/>
                <a:gd name="T63" fmla="*/ 104 h 160"/>
                <a:gd name="T64" fmla="*/ 104 w 448"/>
                <a:gd name="T65" fmla="*/ 104 h 160"/>
                <a:gd name="T66" fmla="*/ 104 w 448"/>
                <a:gd name="T67" fmla="*/ 152 h 160"/>
                <a:gd name="T68" fmla="*/ 56 w 448"/>
                <a:gd name="T69" fmla="*/ 104 h 160"/>
                <a:gd name="T70" fmla="*/ 8 w 448"/>
                <a:gd name="T71" fmla="*/ 104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8"/>
                <a:gd name="T109" fmla="*/ 0 h 160"/>
                <a:gd name="T110" fmla="*/ 448 w 448"/>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8" h="160">
                  <a:moveTo>
                    <a:pt x="8" y="104"/>
                  </a:moveTo>
                  <a:cubicBezTo>
                    <a:pt x="0" y="96"/>
                    <a:pt x="0" y="64"/>
                    <a:pt x="8" y="56"/>
                  </a:cubicBezTo>
                  <a:cubicBezTo>
                    <a:pt x="16" y="48"/>
                    <a:pt x="48" y="64"/>
                    <a:pt x="56" y="56"/>
                  </a:cubicBezTo>
                  <a:cubicBezTo>
                    <a:pt x="64" y="48"/>
                    <a:pt x="48" y="16"/>
                    <a:pt x="56" y="8"/>
                  </a:cubicBezTo>
                  <a:cubicBezTo>
                    <a:pt x="64" y="0"/>
                    <a:pt x="96" y="0"/>
                    <a:pt x="104" y="8"/>
                  </a:cubicBezTo>
                  <a:cubicBezTo>
                    <a:pt x="112" y="16"/>
                    <a:pt x="96" y="48"/>
                    <a:pt x="104" y="56"/>
                  </a:cubicBezTo>
                  <a:cubicBezTo>
                    <a:pt x="112" y="64"/>
                    <a:pt x="144" y="64"/>
                    <a:pt x="152" y="56"/>
                  </a:cubicBezTo>
                  <a:cubicBezTo>
                    <a:pt x="160" y="48"/>
                    <a:pt x="144" y="16"/>
                    <a:pt x="152" y="8"/>
                  </a:cubicBezTo>
                  <a:cubicBezTo>
                    <a:pt x="160" y="0"/>
                    <a:pt x="192" y="0"/>
                    <a:pt x="200" y="8"/>
                  </a:cubicBezTo>
                  <a:cubicBezTo>
                    <a:pt x="208" y="16"/>
                    <a:pt x="192" y="48"/>
                    <a:pt x="200" y="56"/>
                  </a:cubicBezTo>
                  <a:cubicBezTo>
                    <a:pt x="208" y="64"/>
                    <a:pt x="240" y="64"/>
                    <a:pt x="248" y="56"/>
                  </a:cubicBezTo>
                  <a:cubicBezTo>
                    <a:pt x="256" y="48"/>
                    <a:pt x="240" y="16"/>
                    <a:pt x="248" y="8"/>
                  </a:cubicBezTo>
                  <a:cubicBezTo>
                    <a:pt x="256" y="0"/>
                    <a:pt x="288" y="0"/>
                    <a:pt x="296" y="8"/>
                  </a:cubicBezTo>
                  <a:cubicBezTo>
                    <a:pt x="304" y="16"/>
                    <a:pt x="288" y="48"/>
                    <a:pt x="296" y="56"/>
                  </a:cubicBezTo>
                  <a:cubicBezTo>
                    <a:pt x="304" y="64"/>
                    <a:pt x="336" y="64"/>
                    <a:pt x="344" y="56"/>
                  </a:cubicBezTo>
                  <a:cubicBezTo>
                    <a:pt x="352" y="48"/>
                    <a:pt x="336" y="16"/>
                    <a:pt x="344" y="8"/>
                  </a:cubicBezTo>
                  <a:cubicBezTo>
                    <a:pt x="352" y="0"/>
                    <a:pt x="384" y="0"/>
                    <a:pt x="392" y="8"/>
                  </a:cubicBezTo>
                  <a:cubicBezTo>
                    <a:pt x="400" y="16"/>
                    <a:pt x="384" y="48"/>
                    <a:pt x="392" y="56"/>
                  </a:cubicBezTo>
                  <a:cubicBezTo>
                    <a:pt x="400" y="64"/>
                    <a:pt x="432" y="48"/>
                    <a:pt x="440" y="56"/>
                  </a:cubicBezTo>
                  <a:cubicBezTo>
                    <a:pt x="448" y="64"/>
                    <a:pt x="448" y="96"/>
                    <a:pt x="440" y="104"/>
                  </a:cubicBezTo>
                  <a:cubicBezTo>
                    <a:pt x="432" y="112"/>
                    <a:pt x="400" y="96"/>
                    <a:pt x="392" y="104"/>
                  </a:cubicBezTo>
                  <a:cubicBezTo>
                    <a:pt x="384" y="112"/>
                    <a:pt x="400" y="144"/>
                    <a:pt x="392" y="152"/>
                  </a:cubicBezTo>
                  <a:cubicBezTo>
                    <a:pt x="384" y="160"/>
                    <a:pt x="352" y="160"/>
                    <a:pt x="344" y="152"/>
                  </a:cubicBezTo>
                  <a:cubicBezTo>
                    <a:pt x="336" y="144"/>
                    <a:pt x="352" y="112"/>
                    <a:pt x="344" y="104"/>
                  </a:cubicBezTo>
                  <a:cubicBezTo>
                    <a:pt x="336" y="96"/>
                    <a:pt x="304" y="96"/>
                    <a:pt x="296" y="104"/>
                  </a:cubicBezTo>
                  <a:cubicBezTo>
                    <a:pt x="288" y="112"/>
                    <a:pt x="304" y="144"/>
                    <a:pt x="296" y="152"/>
                  </a:cubicBezTo>
                  <a:cubicBezTo>
                    <a:pt x="288" y="160"/>
                    <a:pt x="256" y="160"/>
                    <a:pt x="248" y="152"/>
                  </a:cubicBezTo>
                  <a:cubicBezTo>
                    <a:pt x="240" y="144"/>
                    <a:pt x="256" y="112"/>
                    <a:pt x="248" y="104"/>
                  </a:cubicBezTo>
                  <a:cubicBezTo>
                    <a:pt x="240" y="96"/>
                    <a:pt x="208" y="96"/>
                    <a:pt x="200" y="104"/>
                  </a:cubicBezTo>
                  <a:cubicBezTo>
                    <a:pt x="192" y="112"/>
                    <a:pt x="208" y="144"/>
                    <a:pt x="200" y="152"/>
                  </a:cubicBezTo>
                  <a:cubicBezTo>
                    <a:pt x="192" y="160"/>
                    <a:pt x="160" y="160"/>
                    <a:pt x="152" y="152"/>
                  </a:cubicBezTo>
                  <a:cubicBezTo>
                    <a:pt x="144" y="144"/>
                    <a:pt x="160" y="112"/>
                    <a:pt x="152" y="104"/>
                  </a:cubicBezTo>
                  <a:cubicBezTo>
                    <a:pt x="144" y="96"/>
                    <a:pt x="112" y="96"/>
                    <a:pt x="104" y="104"/>
                  </a:cubicBezTo>
                  <a:cubicBezTo>
                    <a:pt x="96" y="112"/>
                    <a:pt x="112" y="152"/>
                    <a:pt x="104" y="152"/>
                  </a:cubicBezTo>
                  <a:cubicBezTo>
                    <a:pt x="96" y="152"/>
                    <a:pt x="72" y="112"/>
                    <a:pt x="56" y="104"/>
                  </a:cubicBezTo>
                  <a:cubicBezTo>
                    <a:pt x="40" y="96"/>
                    <a:pt x="16" y="112"/>
                    <a:pt x="8" y="104"/>
                  </a:cubicBezTo>
                  <a:close/>
                </a:path>
              </a:pathLst>
            </a:custGeom>
            <a:solidFill>
              <a:srgbClr val="F4DC98"/>
            </a:solidFill>
            <a:ln w="9525">
              <a:solidFill>
                <a:schemeClr val="tx1"/>
              </a:solidFill>
              <a:round/>
              <a:headEnd/>
              <a:tailEnd/>
            </a:ln>
          </p:spPr>
          <p:txBody>
            <a:bodyPr/>
            <a:lstStyle/>
            <a:p>
              <a:endParaRPr lang="fr-FR"/>
            </a:p>
          </p:txBody>
        </p:sp>
        <p:sp>
          <p:nvSpPr>
            <p:cNvPr id="27658" name="Oval 48"/>
            <p:cNvSpPr>
              <a:spLocks noChangeArrowheads="1"/>
            </p:cNvSpPr>
            <p:nvPr/>
          </p:nvSpPr>
          <p:spPr bwMode="auto">
            <a:xfrm>
              <a:off x="3944" y="2792"/>
              <a:ext cx="528" cy="240"/>
            </a:xfrm>
            <a:prstGeom prst="ellipse">
              <a:avLst/>
            </a:prstGeom>
            <a:solidFill>
              <a:schemeClr val="bg1"/>
            </a:solidFill>
            <a:ln w="9525">
              <a:solidFill>
                <a:schemeClr val="tx1"/>
              </a:solidFill>
              <a:round/>
              <a:headEnd/>
              <a:tailEnd/>
            </a:ln>
          </p:spPr>
          <p:txBody>
            <a:bodyPr wrap="none" anchor="ctr"/>
            <a:lstStyle/>
            <a:p>
              <a:endParaRPr lang="fr-FR" sz="2400" b="1">
                <a:latin typeface="Calibri" pitchFamily="34" charset="0"/>
              </a:endParaRPr>
            </a:p>
          </p:txBody>
        </p:sp>
        <p:sp>
          <p:nvSpPr>
            <p:cNvPr id="27659" name="Freeform 49"/>
            <p:cNvSpPr>
              <a:spLocks/>
            </p:cNvSpPr>
            <p:nvPr/>
          </p:nvSpPr>
          <p:spPr bwMode="auto">
            <a:xfrm>
              <a:off x="3984" y="2832"/>
              <a:ext cx="448" cy="160"/>
            </a:xfrm>
            <a:custGeom>
              <a:avLst/>
              <a:gdLst>
                <a:gd name="T0" fmla="*/ 8 w 448"/>
                <a:gd name="T1" fmla="*/ 104 h 160"/>
                <a:gd name="T2" fmla="*/ 8 w 448"/>
                <a:gd name="T3" fmla="*/ 56 h 160"/>
                <a:gd name="T4" fmla="*/ 56 w 448"/>
                <a:gd name="T5" fmla="*/ 56 h 160"/>
                <a:gd name="T6" fmla="*/ 56 w 448"/>
                <a:gd name="T7" fmla="*/ 8 h 160"/>
                <a:gd name="T8" fmla="*/ 104 w 448"/>
                <a:gd name="T9" fmla="*/ 8 h 160"/>
                <a:gd name="T10" fmla="*/ 104 w 448"/>
                <a:gd name="T11" fmla="*/ 56 h 160"/>
                <a:gd name="T12" fmla="*/ 152 w 448"/>
                <a:gd name="T13" fmla="*/ 56 h 160"/>
                <a:gd name="T14" fmla="*/ 152 w 448"/>
                <a:gd name="T15" fmla="*/ 8 h 160"/>
                <a:gd name="T16" fmla="*/ 200 w 448"/>
                <a:gd name="T17" fmla="*/ 8 h 160"/>
                <a:gd name="T18" fmla="*/ 200 w 448"/>
                <a:gd name="T19" fmla="*/ 56 h 160"/>
                <a:gd name="T20" fmla="*/ 248 w 448"/>
                <a:gd name="T21" fmla="*/ 56 h 160"/>
                <a:gd name="T22" fmla="*/ 248 w 448"/>
                <a:gd name="T23" fmla="*/ 8 h 160"/>
                <a:gd name="T24" fmla="*/ 296 w 448"/>
                <a:gd name="T25" fmla="*/ 8 h 160"/>
                <a:gd name="T26" fmla="*/ 296 w 448"/>
                <a:gd name="T27" fmla="*/ 56 h 160"/>
                <a:gd name="T28" fmla="*/ 344 w 448"/>
                <a:gd name="T29" fmla="*/ 56 h 160"/>
                <a:gd name="T30" fmla="*/ 344 w 448"/>
                <a:gd name="T31" fmla="*/ 8 h 160"/>
                <a:gd name="T32" fmla="*/ 392 w 448"/>
                <a:gd name="T33" fmla="*/ 8 h 160"/>
                <a:gd name="T34" fmla="*/ 392 w 448"/>
                <a:gd name="T35" fmla="*/ 56 h 160"/>
                <a:gd name="T36" fmla="*/ 440 w 448"/>
                <a:gd name="T37" fmla="*/ 56 h 160"/>
                <a:gd name="T38" fmla="*/ 440 w 448"/>
                <a:gd name="T39" fmla="*/ 104 h 160"/>
                <a:gd name="T40" fmla="*/ 392 w 448"/>
                <a:gd name="T41" fmla="*/ 104 h 160"/>
                <a:gd name="T42" fmla="*/ 392 w 448"/>
                <a:gd name="T43" fmla="*/ 152 h 160"/>
                <a:gd name="T44" fmla="*/ 344 w 448"/>
                <a:gd name="T45" fmla="*/ 152 h 160"/>
                <a:gd name="T46" fmla="*/ 344 w 448"/>
                <a:gd name="T47" fmla="*/ 104 h 160"/>
                <a:gd name="T48" fmla="*/ 296 w 448"/>
                <a:gd name="T49" fmla="*/ 104 h 160"/>
                <a:gd name="T50" fmla="*/ 296 w 448"/>
                <a:gd name="T51" fmla="*/ 152 h 160"/>
                <a:gd name="T52" fmla="*/ 248 w 448"/>
                <a:gd name="T53" fmla="*/ 152 h 160"/>
                <a:gd name="T54" fmla="*/ 248 w 448"/>
                <a:gd name="T55" fmla="*/ 104 h 160"/>
                <a:gd name="T56" fmla="*/ 200 w 448"/>
                <a:gd name="T57" fmla="*/ 104 h 160"/>
                <a:gd name="T58" fmla="*/ 200 w 448"/>
                <a:gd name="T59" fmla="*/ 152 h 160"/>
                <a:gd name="T60" fmla="*/ 152 w 448"/>
                <a:gd name="T61" fmla="*/ 152 h 160"/>
                <a:gd name="T62" fmla="*/ 152 w 448"/>
                <a:gd name="T63" fmla="*/ 104 h 160"/>
                <a:gd name="T64" fmla="*/ 104 w 448"/>
                <a:gd name="T65" fmla="*/ 104 h 160"/>
                <a:gd name="T66" fmla="*/ 104 w 448"/>
                <a:gd name="T67" fmla="*/ 152 h 160"/>
                <a:gd name="T68" fmla="*/ 56 w 448"/>
                <a:gd name="T69" fmla="*/ 104 h 160"/>
                <a:gd name="T70" fmla="*/ 8 w 448"/>
                <a:gd name="T71" fmla="*/ 104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8"/>
                <a:gd name="T109" fmla="*/ 0 h 160"/>
                <a:gd name="T110" fmla="*/ 448 w 448"/>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8" h="160">
                  <a:moveTo>
                    <a:pt x="8" y="104"/>
                  </a:moveTo>
                  <a:cubicBezTo>
                    <a:pt x="0" y="96"/>
                    <a:pt x="0" y="64"/>
                    <a:pt x="8" y="56"/>
                  </a:cubicBezTo>
                  <a:cubicBezTo>
                    <a:pt x="16" y="48"/>
                    <a:pt x="48" y="64"/>
                    <a:pt x="56" y="56"/>
                  </a:cubicBezTo>
                  <a:cubicBezTo>
                    <a:pt x="64" y="48"/>
                    <a:pt x="48" y="16"/>
                    <a:pt x="56" y="8"/>
                  </a:cubicBezTo>
                  <a:cubicBezTo>
                    <a:pt x="64" y="0"/>
                    <a:pt x="96" y="0"/>
                    <a:pt x="104" y="8"/>
                  </a:cubicBezTo>
                  <a:cubicBezTo>
                    <a:pt x="112" y="16"/>
                    <a:pt x="96" y="48"/>
                    <a:pt x="104" y="56"/>
                  </a:cubicBezTo>
                  <a:cubicBezTo>
                    <a:pt x="112" y="64"/>
                    <a:pt x="144" y="64"/>
                    <a:pt x="152" y="56"/>
                  </a:cubicBezTo>
                  <a:cubicBezTo>
                    <a:pt x="160" y="48"/>
                    <a:pt x="144" y="16"/>
                    <a:pt x="152" y="8"/>
                  </a:cubicBezTo>
                  <a:cubicBezTo>
                    <a:pt x="160" y="0"/>
                    <a:pt x="192" y="0"/>
                    <a:pt x="200" y="8"/>
                  </a:cubicBezTo>
                  <a:cubicBezTo>
                    <a:pt x="208" y="16"/>
                    <a:pt x="192" y="48"/>
                    <a:pt x="200" y="56"/>
                  </a:cubicBezTo>
                  <a:cubicBezTo>
                    <a:pt x="208" y="64"/>
                    <a:pt x="240" y="64"/>
                    <a:pt x="248" y="56"/>
                  </a:cubicBezTo>
                  <a:cubicBezTo>
                    <a:pt x="256" y="48"/>
                    <a:pt x="240" y="16"/>
                    <a:pt x="248" y="8"/>
                  </a:cubicBezTo>
                  <a:cubicBezTo>
                    <a:pt x="256" y="0"/>
                    <a:pt x="288" y="0"/>
                    <a:pt x="296" y="8"/>
                  </a:cubicBezTo>
                  <a:cubicBezTo>
                    <a:pt x="304" y="16"/>
                    <a:pt x="288" y="48"/>
                    <a:pt x="296" y="56"/>
                  </a:cubicBezTo>
                  <a:cubicBezTo>
                    <a:pt x="304" y="64"/>
                    <a:pt x="336" y="64"/>
                    <a:pt x="344" y="56"/>
                  </a:cubicBezTo>
                  <a:cubicBezTo>
                    <a:pt x="352" y="48"/>
                    <a:pt x="336" y="16"/>
                    <a:pt x="344" y="8"/>
                  </a:cubicBezTo>
                  <a:cubicBezTo>
                    <a:pt x="352" y="0"/>
                    <a:pt x="384" y="0"/>
                    <a:pt x="392" y="8"/>
                  </a:cubicBezTo>
                  <a:cubicBezTo>
                    <a:pt x="400" y="16"/>
                    <a:pt x="384" y="48"/>
                    <a:pt x="392" y="56"/>
                  </a:cubicBezTo>
                  <a:cubicBezTo>
                    <a:pt x="400" y="64"/>
                    <a:pt x="432" y="48"/>
                    <a:pt x="440" y="56"/>
                  </a:cubicBezTo>
                  <a:cubicBezTo>
                    <a:pt x="448" y="64"/>
                    <a:pt x="448" y="96"/>
                    <a:pt x="440" y="104"/>
                  </a:cubicBezTo>
                  <a:cubicBezTo>
                    <a:pt x="432" y="112"/>
                    <a:pt x="400" y="96"/>
                    <a:pt x="392" y="104"/>
                  </a:cubicBezTo>
                  <a:cubicBezTo>
                    <a:pt x="384" y="112"/>
                    <a:pt x="400" y="144"/>
                    <a:pt x="392" y="152"/>
                  </a:cubicBezTo>
                  <a:cubicBezTo>
                    <a:pt x="384" y="160"/>
                    <a:pt x="352" y="160"/>
                    <a:pt x="344" y="152"/>
                  </a:cubicBezTo>
                  <a:cubicBezTo>
                    <a:pt x="336" y="144"/>
                    <a:pt x="352" y="112"/>
                    <a:pt x="344" y="104"/>
                  </a:cubicBezTo>
                  <a:cubicBezTo>
                    <a:pt x="336" y="96"/>
                    <a:pt x="304" y="96"/>
                    <a:pt x="296" y="104"/>
                  </a:cubicBezTo>
                  <a:cubicBezTo>
                    <a:pt x="288" y="112"/>
                    <a:pt x="304" y="144"/>
                    <a:pt x="296" y="152"/>
                  </a:cubicBezTo>
                  <a:cubicBezTo>
                    <a:pt x="288" y="160"/>
                    <a:pt x="256" y="160"/>
                    <a:pt x="248" y="152"/>
                  </a:cubicBezTo>
                  <a:cubicBezTo>
                    <a:pt x="240" y="144"/>
                    <a:pt x="256" y="112"/>
                    <a:pt x="248" y="104"/>
                  </a:cubicBezTo>
                  <a:cubicBezTo>
                    <a:pt x="240" y="96"/>
                    <a:pt x="208" y="96"/>
                    <a:pt x="200" y="104"/>
                  </a:cubicBezTo>
                  <a:cubicBezTo>
                    <a:pt x="192" y="112"/>
                    <a:pt x="208" y="144"/>
                    <a:pt x="200" y="152"/>
                  </a:cubicBezTo>
                  <a:cubicBezTo>
                    <a:pt x="192" y="160"/>
                    <a:pt x="160" y="160"/>
                    <a:pt x="152" y="152"/>
                  </a:cubicBezTo>
                  <a:cubicBezTo>
                    <a:pt x="144" y="144"/>
                    <a:pt x="160" y="112"/>
                    <a:pt x="152" y="104"/>
                  </a:cubicBezTo>
                  <a:cubicBezTo>
                    <a:pt x="144" y="96"/>
                    <a:pt x="112" y="96"/>
                    <a:pt x="104" y="104"/>
                  </a:cubicBezTo>
                  <a:cubicBezTo>
                    <a:pt x="96" y="112"/>
                    <a:pt x="112" y="152"/>
                    <a:pt x="104" y="152"/>
                  </a:cubicBezTo>
                  <a:cubicBezTo>
                    <a:pt x="96" y="152"/>
                    <a:pt x="72" y="112"/>
                    <a:pt x="56" y="104"/>
                  </a:cubicBezTo>
                  <a:cubicBezTo>
                    <a:pt x="40" y="96"/>
                    <a:pt x="16" y="112"/>
                    <a:pt x="8" y="104"/>
                  </a:cubicBezTo>
                  <a:close/>
                </a:path>
              </a:pathLst>
            </a:custGeom>
            <a:solidFill>
              <a:srgbClr val="F4DC98"/>
            </a:solidFill>
            <a:ln w="9525">
              <a:solidFill>
                <a:schemeClr val="tx1"/>
              </a:solidFill>
              <a:round/>
              <a:headEnd/>
              <a:tailEnd/>
            </a:ln>
          </p:spPr>
          <p:txBody>
            <a:bodyPr/>
            <a:lstStyle/>
            <a:p>
              <a:endParaRPr lang="fr-FR"/>
            </a:p>
          </p:txBody>
        </p:sp>
        <p:sp>
          <p:nvSpPr>
            <p:cNvPr id="27660" name="Oval 50"/>
            <p:cNvSpPr>
              <a:spLocks noChangeArrowheads="1"/>
            </p:cNvSpPr>
            <p:nvPr/>
          </p:nvSpPr>
          <p:spPr bwMode="auto">
            <a:xfrm>
              <a:off x="3552" y="2832"/>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7661" name="Oval 51"/>
            <p:cNvSpPr>
              <a:spLocks noChangeArrowheads="1"/>
            </p:cNvSpPr>
            <p:nvPr/>
          </p:nvSpPr>
          <p:spPr bwMode="auto">
            <a:xfrm>
              <a:off x="3120" y="3696"/>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7662" name="Oval 52"/>
            <p:cNvSpPr>
              <a:spLocks noChangeArrowheads="1"/>
            </p:cNvSpPr>
            <p:nvPr/>
          </p:nvSpPr>
          <p:spPr bwMode="auto">
            <a:xfrm>
              <a:off x="3744" y="3504"/>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7663" name="Oval 53"/>
            <p:cNvSpPr>
              <a:spLocks noChangeArrowheads="1"/>
            </p:cNvSpPr>
            <p:nvPr/>
          </p:nvSpPr>
          <p:spPr bwMode="auto">
            <a:xfrm>
              <a:off x="4992" y="2784"/>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7664" name="Freeform 54"/>
            <p:cNvSpPr>
              <a:spLocks/>
            </p:cNvSpPr>
            <p:nvPr/>
          </p:nvSpPr>
          <p:spPr bwMode="auto">
            <a:xfrm>
              <a:off x="2928" y="2496"/>
              <a:ext cx="432" cy="336"/>
            </a:xfrm>
            <a:custGeom>
              <a:avLst/>
              <a:gdLst>
                <a:gd name="T0" fmla="*/ 0 w 432"/>
                <a:gd name="T1" fmla="*/ 192 h 336"/>
                <a:gd name="T2" fmla="*/ 240 w 432"/>
                <a:gd name="T3" fmla="*/ 336 h 336"/>
                <a:gd name="T4" fmla="*/ 432 w 432"/>
                <a:gd name="T5" fmla="*/ 240 h 336"/>
                <a:gd name="T6" fmla="*/ 432 w 432"/>
                <a:gd name="T7" fmla="*/ 0 h 336"/>
                <a:gd name="T8" fmla="*/ 336 w 432"/>
                <a:gd name="T9" fmla="*/ 48 h 336"/>
                <a:gd name="T10" fmla="*/ 288 w 432"/>
                <a:gd name="T11" fmla="*/ 192 h 336"/>
                <a:gd name="T12" fmla="*/ 144 w 432"/>
                <a:gd name="T13" fmla="*/ 144 h 336"/>
                <a:gd name="T14" fmla="*/ 0 w 432"/>
                <a:gd name="T15" fmla="*/ 192 h 336"/>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336"/>
                <a:gd name="T26" fmla="*/ 432 w 432"/>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336">
                  <a:moveTo>
                    <a:pt x="0" y="192"/>
                  </a:moveTo>
                  <a:lnTo>
                    <a:pt x="240" y="336"/>
                  </a:lnTo>
                  <a:lnTo>
                    <a:pt x="432" y="240"/>
                  </a:lnTo>
                  <a:lnTo>
                    <a:pt x="432" y="0"/>
                  </a:lnTo>
                  <a:lnTo>
                    <a:pt x="336" y="48"/>
                  </a:lnTo>
                  <a:lnTo>
                    <a:pt x="288" y="192"/>
                  </a:lnTo>
                  <a:lnTo>
                    <a:pt x="144" y="144"/>
                  </a:lnTo>
                  <a:lnTo>
                    <a:pt x="0" y="192"/>
                  </a:lnTo>
                  <a:close/>
                </a:path>
              </a:pathLst>
            </a:custGeom>
            <a:solidFill>
              <a:schemeClr val="bg2"/>
            </a:solidFill>
            <a:ln w="9525">
              <a:solidFill>
                <a:schemeClr val="tx1"/>
              </a:solidFill>
              <a:round/>
              <a:headEnd/>
              <a:tailEnd/>
            </a:ln>
          </p:spPr>
          <p:txBody>
            <a:bodyPr/>
            <a:lstStyle/>
            <a:p>
              <a:endParaRPr lang="fr-FR"/>
            </a:p>
          </p:txBody>
        </p:sp>
        <p:sp>
          <p:nvSpPr>
            <p:cNvPr id="27665" name="Freeform 55"/>
            <p:cNvSpPr>
              <a:spLocks/>
            </p:cNvSpPr>
            <p:nvPr/>
          </p:nvSpPr>
          <p:spPr bwMode="auto">
            <a:xfrm>
              <a:off x="2448" y="3504"/>
              <a:ext cx="384" cy="336"/>
            </a:xfrm>
            <a:custGeom>
              <a:avLst/>
              <a:gdLst>
                <a:gd name="T0" fmla="*/ 144 w 384"/>
                <a:gd name="T1" fmla="*/ 0 h 336"/>
                <a:gd name="T2" fmla="*/ 384 w 384"/>
                <a:gd name="T3" fmla="*/ 96 h 336"/>
                <a:gd name="T4" fmla="*/ 336 w 384"/>
                <a:gd name="T5" fmla="*/ 336 h 336"/>
                <a:gd name="T6" fmla="*/ 96 w 384"/>
                <a:gd name="T7" fmla="*/ 336 h 336"/>
                <a:gd name="T8" fmla="*/ 144 w 384"/>
                <a:gd name="T9" fmla="*/ 240 h 336"/>
                <a:gd name="T10" fmla="*/ 48 w 384"/>
                <a:gd name="T11" fmla="*/ 144 h 336"/>
                <a:gd name="T12" fmla="*/ 192 w 384"/>
                <a:gd name="T13" fmla="*/ 144 h 336"/>
                <a:gd name="T14" fmla="*/ 0 w 384"/>
                <a:gd name="T15" fmla="*/ 48 h 336"/>
                <a:gd name="T16" fmla="*/ 144 w 384"/>
                <a:gd name="T17" fmla="*/ 0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336"/>
                <a:gd name="T29" fmla="*/ 384 w 384"/>
                <a:gd name="T30" fmla="*/ 336 h 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336">
                  <a:moveTo>
                    <a:pt x="144" y="0"/>
                  </a:moveTo>
                  <a:lnTo>
                    <a:pt x="384" y="96"/>
                  </a:lnTo>
                  <a:lnTo>
                    <a:pt x="336" y="336"/>
                  </a:lnTo>
                  <a:lnTo>
                    <a:pt x="96" y="336"/>
                  </a:lnTo>
                  <a:lnTo>
                    <a:pt x="144" y="240"/>
                  </a:lnTo>
                  <a:lnTo>
                    <a:pt x="48" y="144"/>
                  </a:lnTo>
                  <a:lnTo>
                    <a:pt x="192" y="144"/>
                  </a:lnTo>
                  <a:lnTo>
                    <a:pt x="0" y="48"/>
                  </a:lnTo>
                  <a:lnTo>
                    <a:pt x="144" y="0"/>
                  </a:lnTo>
                  <a:close/>
                </a:path>
              </a:pathLst>
            </a:custGeom>
            <a:solidFill>
              <a:srgbClr val="EC8036"/>
            </a:solidFill>
            <a:ln w="9525">
              <a:solidFill>
                <a:schemeClr val="tx1"/>
              </a:solidFill>
              <a:round/>
              <a:headEnd/>
              <a:tailEnd/>
            </a:ln>
          </p:spPr>
          <p:txBody>
            <a:bodyPr/>
            <a:lstStyle/>
            <a:p>
              <a:endParaRPr lang="fr-FR"/>
            </a:p>
          </p:txBody>
        </p:sp>
        <p:grpSp>
          <p:nvGrpSpPr>
            <p:cNvPr id="4" name="Group 56"/>
            <p:cNvGrpSpPr>
              <a:grpSpLocks/>
            </p:cNvGrpSpPr>
            <p:nvPr/>
          </p:nvGrpSpPr>
          <p:grpSpPr bwMode="auto">
            <a:xfrm>
              <a:off x="4130" y="1632"/>
              <a:ext cx="787" cy="672"/>
              <a:chOff x="4173" y="1696"/>
              <a:chExt cx="714" cy="608"/>
            </a:xfrm>
          </p:grpSpPr>
          <p:sp>
            <p:nvSpPr>
              <p:cNvPr id="27671" name="Text Box 57"/>
              <p:cNvSpPr txBox="1">
                <a:spLocks noChangeArrowheads="1"/>
              </p:cNvSpPr>
              <p:nvPr/>
            </p:nvSpPr>
            <p:spPr bwMode="auto">
              <a:xfrm>
                <a:off x="4173" y="1696"/>
                <a:ext cx="714" cy="193"/>
              </a:xfrm>
              <a:prstGeom prst="rect">
                <a:avLst/>
              </a:prstGeom>
              <a:solidFill>
                <a:schemeClr val="bg1"/>
              </a:solidFill>
              <a:ln w="9525">
                <a:noFill/>
                <a:miter lim="800000"/>
                <a:headEnd/>
                <a:tailEnd/>
              </a:ln>
            </p:spPr>
            <p:txBody>
              <a:bodyPr wrap="none">
                <a:spAutoFit/>
              </a:bodyPr>
              <a:lstStyle/>
              <a:p>
                <a:r>
                  <a:rPr lang="fr-FR" sz="1600" b="1">
                    <a:solidFill>
                      <a:schemeClr val="bg1"/>
                    </a:solidFill>
                    <a:latin typeface="Calibri" pitchFamily="34" charset="0"/>
                  </a:rPr>
                  <a:t>médicament</a:t>
                </a:r>
              </a:p>
            </p:txBody>
          </p:sp>
          <p:sp>
            <p:nvSpPr>
              <p:cNvPr id="27672" name="Freeform 58"/>
              <p:cNvSpPr>
                <a:spLocks/>
              </p:cNvSpPr>
              <p:nvPr/>
            </p:nvSpPr>
            <p:spPr bwMode="auto">
              <a:xfrm>
                <a:off x="4224" y="1920"/>
                <a:ext cx="305" cy="384"/>
              </a:xfrm>
              <a:custGeom>
                <a:avLst/>
                <a:gdLst>
                  <a:gd name="T0" fmla="*/ 0 w 1296"/>
                  <a:gd name="T1" fmla="*/ 0 h 1632"/>
                  <a:gd name="T2" fmla="*/ 0 w 1296"/>
                  <a:gd name="T3" fmla="*/ 0 h 1632"/>
                  <a:gd name="T4" fmla="*/ 0 w 1296"/>
                  <a:gd name="T5" fmla="*/ 0 h 1632"/>
                  <a:gd name="T6" fmla="*/ 0 w 1296"/>
                  <a:gd name="T7" fmla="*/ 0 h 1632"/>
                  <a:gd name="T8" fmla="*/ 0 w 1296"/>
                  <a:gd name="T9" fmla="*/ 0 h 1632"/>
                  <a:gd name="T10" fmla="*/ 0 w 1296"/>
                  <a:gd name="T11" fmla="*/ 0 h 1632"/>
                  <a:gd name="T12" fmla="*/ 0 w 1296"/>
                  <a:gd name="T13" fmla="*/ 0 h 1632"/>
                  <a:gd name="T14" fmla="*/ 0 w 1296"/>
                  <a:gd name="T15" fmla="*/ 0 h 1632"/>
                  <a:gd name="T16" fmla="*/ 0 w 1296"/>
                  <a:gd name="T17" fmla="*/ 0 h 1632"/>
                  <a:gd name="T18" fmla="*/ 0 w 129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6"/>
                  <a:gd name="T31" fmla="*/ 0 h 1632"/>
                  <a:gd name="T32" fmla="*/ 1296 w 1296"/>
                  <a:gd name="T33" fmla="*/ 1632 h 1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6" h="1632">
                    <a:moveTo>
                      <a:pt x="768" y="0"/>
                    </a:moveTo>
                    <a:lnTo>
                      <a:pt x="0" y="576"/>
                    </a:lnTo>
                    <a:lnTo>
                      <a:pt x="0" y="1104"/>
                    </a:lnTo>
                    <a:lnTo>
                      <a:pt x="432" y="1104"/>
                    </a:lnTo>
                    <a:lnTo>
                      <a:pt x="432" y="1632"/>
                    </a:lnTo>
                    <a:lnTo>
                      <a:pt x="1296" y="1632"/>
                    </a:lnTo>
                    <a:lnTo>
                      <a:pt x="864" y="864"/>
                    </a:lnTo>
                    <a:lnTo>
                      <a:pt x="1296" y="864"/>
                    </a:lnTo>
                    <a:lnTo>
                      <a:pt x="1296" y="480"/>
                    </a:lnTo>
                    <a:lnTo>
                      <a:pt x="768" y="0"/>
                    </a:lnTo>
                    <a:close/>
                  </a:path>
                </a:pathLst>
              </a:custGeom>
              <a:solidFill>
                <a:schemeClr val="bg1"/>
              </a:solidFill>
              <a:ln w="9525">
                <a:noFill/>
                <a:round/>
                <a:headEnd/>
                <a:tailEnd/>
              </a:ln>
            </p:spPr>
            <p:txBody>
              <a:bodyPr/>
              <a:lstStyle/>
              <a:p>
                <a:endParaRPr lang="fr-FR"/>
              </a:p>
            </p:txBody>
          </p:sp>
        </p:grpSp>
        <p:grpSp>
          <p:nvGrpSpPr>
            <p:cNvPr id="5" name="Group 59"/>
            <p:cNvGrpSpPr>
              <a:grpSpLocks/>
            </p:cNvGrpSpPr>
            <p:nvPr/>
          </p:nvGrpSpPr>
          <p:grpSpPr bwMode="auto">
            <a:xfrm>
              <a:off x="4080" y="2064"/>
              <a:ext cx="1733" cy="432"/>
              <a:chOff x="4080" y="2064"/>
              <a:chExt cx="1733" cy="432"/>
            </a:xfrm>
          </p:grpSpPr>
          <p:sp>
            <p:nvSpPr>
              <p:cNvPr id="27669" name="Rectangle 60"/>
              <p:cNvSpPr>
                <a:spLocks noChangeArrowheads="1"/>
              </p:cNvSpPr>
              <p:nvPr/>
            </p:nvSpPr>
            <p:spPr bwMode="auto">
              <a:xfrm>
                <a:off x="4632" y="2144"/>
                <a:ext cx="1181" cy="213"/>
              </a:xfrm>
              <a:prstGeom prst="rect">
                <a:avLst/>
              </a:prstGeom>
              <a:noFill/>
              <a:ln w="9525">
                <a:noFill/>
                <a:miter lim="800000"/>
                <a:headEnd/>
                <a:tailEnd/>
              </a:ln>
            </p:spPr>
            <p:txBody>
              <a:bodyPr wrap="none">
                <a:spAutoFit/>
              </a:bodyPr>
              <a:lstStyle/>
              <a:p>
                <a:r>
                  <a:rPr lang="fr-FR" sz="1600" b="1">
                    <a:latin typeface="Calibri" pitchFamily="34" charset="0"/>
                  </a:rPr>
                  <a:t>Cible thérapeutique</a:t>
                </a:r>
              </a:p>
            </p:txBody>
          </p:sp>
          <p:sp>
            <p:nvSpPr>
              <p:cNvPr id="27670" name="Freeform 61"/>
              <p:cNvSpPr>
                <a:spLocks/>
              </p:cNvSpPr>
              <p:nvPr/>
            </p:nvSpPr>
            <p:spPr bwMode="auto">
              <a:xfrm>
                <a:off x="4080" y="2064"/>
                <a:ext cx="528" cy="432"/>
              </a:xfrm>
              <a:custGeom>
                <a:avLst/>
                <a:gdLst>
                  <a:gd name="T0" fmla="*/ 432 w 528"/>
                  <a:gd name="T1" fmla="*/ 0 h 432"/>
                  <a:gd name="T2" fmla="*/ 432 w 528"/>
                  <a:gd name="T3" fmla="*/ 48 h 432"/>
                  <a:gd name="T4" fmla="*/ 336 w 528"/>
                  <a:gd name="T5" fmla="*/ 48 h 432"/>
                  <a:gd name="T6" fmla="*/ 480 w 528"/>
                  <a:gd name="T7" fmla="*/ 240 h 432"/>
                  <a:gd name="T8" fmla="*/ 192 w 528"/>
                  <a:gd name="T9" fmla="*/ 240 h 432"/>
                  <a:gd name="T10" fmla="*/ 192 w 528"/>
                  <a:gd name="T11" fmla="*/ 96 h 432"/>
                  <a:gd name="T12" fmla="*/ 96 w 528"/>
                  <a:gd name="T13" fmla="*/ 96 h 432"/>
                  <a:gd name="T14" fmla="*/ 96 w 528"/>
                  <a:gd name="T15" fmla="*/ 0 h 432"/>
                  <a:gd name="T16" fmla="*/ 0 w 528"/>
                  <a:gd name="T17" fmla="*/ 0 h 432"/>
                  <a:gd name="T18" fmla="*/ 0 w 528"/>
                  <a:gd name="T19" fmla="*/ 432 h 432"/>
                  <a:gd name="T20" fmla="*/ 240 w 528"/>
                  <a:gd name="T21" fmla="*/ 432 h 432"/>
                  <a:gd name="T22" fmla="*/ 240 w 528"/>
                  <a:gd name="T23" fmla="*/ 384 h 432"/>
                  <a:gd name="T24" fmla="*/ 432 w 528"/>
                  <a:gd name="T25" fmla="*/ 384 h 432"/>
                  <a:gd name="T26" fmla="*/ 432 w 528"/>
                  <a:gd name="T27" fmla="*/ 432 h 432"/>
                  <a:gd name="T28" fmla="*/ 528 w 528"/>
                  <a:gd name="T29" fmla="*/ 432 h 432"/>
                  <a:gd name="T30" fmla="*/ 528 w 528"/>
                  <a:gd name="T31" fmla="*/ 0 h 432"/>
                  <a:gd name="T32" fmla="*/ 432 w 528"/>
                  <a:gd name="T33" fmla="*/ 0 h 4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8"/>
                  <a:gd name="T52" fmla="*/ 0 h 432"/>
                  <a:gd name="T53" fmla="*/ 528 w 528"/>
                  <a:gd name="T54" fmla="*/ 432 h 4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8" h="432">
                    <a:moveTo>
                      <a:pt x="432" y="0"/>
                    </a:moveTo>
                    <a:lnTo>
                      <a:pt x="432" y="48"/>
                    </a:lnTo>
                    <a:lnTo>
                      <a:pt x="336" y="48"/>
                    </a:lnTo>
                    <a:lnTo>
                      <a:pt x="480" y="240"/>
                    </a:lnTo>
                    <a:lnTo>
                      <a:pt x="192" y="240"/>
                    </a:lnTo>
                    <a:lnTo>
                      <a:pt x="192" y="96"/>
                    </a:lnTo>
                    <a:lnTo>
                      <a:pt x="96" y="96"/>
                    </a:lnTo>
                    <a:lnTo>
                      <a:pt x="96" y="0"/>
                    </a:lnTo>
                    <a:lnTo>
                      <a:pt x="0" y="0"/>
                    </a:lnTo>
                    <a:lnTo>
                      <a:pt x="0" y="432"/>
                    </a:lnTo>
                    <a:lnTo>
                      <a:pt x="240" y="432"/>
                    </a:lnTo>
                    <a:lnTo>
                      <a:pt x="240" y="384"/>
                    </a:lnTo>
                    <a:lnTo>
                      <a:pt x="432" y="384"/>
                    </a:lnTo>
                    <a:lnTo>
                      <a:pt x="432" y="432"/>
                    </a:lnTo>
                    <a:lnTo>
                      <a:pt x="528" y="432"/>
                    </a:lnTo>
                    <a:lnTo>
                      <a:pt x="528" y="0"/>
                    </a:lnTo>
                    <a:lnTo>
                      <a:pt x="432" y="0"/>
                    </a:lnTo>
                    <a:close/>
                  </a:path>
                </a:pathLst>
              </a:custGeom>
              <a:solidFill>
                <a:srgbClr val="B3C2C5"/>
              </a:solidFill>
              <a:ln w="9525">
                <a:solidFill>
                  <a:srgbClr val="5E767A"/>
                </a:solidFill>
                <a:round/>
                <a:headEnd/>
                <a:tailEnd/>
              </a:ln>
            </p:spPr>
            <p:txBody>
              <a:bodyPr/>
              <a:lstStyle/>
              <a:p>
                <a:endParaRPr lang="fr-FR"/>
              </a:p>
            </p:txBody>
          </p:sp>
        </p:grpSp>
        <p:sp>
          <p:nvSpPr>
            <p:cNvPr id="27668" name="Rectangle 62"/>
            <p:cNvSpPr>
              <a:spLocks noChangeArrowheads="1"/>
            </p:cNvSpPr>
            <p:nvPr/>
          </p:nvSpPr>
          <p:spPr bwMode="auto">
            <a:xfrm>
              <a:off x="4344" y="2544"/>
              <a:ext cx="144" cy="96"/>
            </a:xfrm>
            <a:prstGeom prst="rect">
              <a:avLst/>
            </a:prstGeom>
            <a:solidFill>
              <a:srgbClr val="F4DC98"/>
            </a:solidFill>
            <a:ln w="9525">
              <a:solidFill>
                <a:schemeClr val="tx1"/>
              </a:solidFill>
              <a:miter lim="800000"/>
              <a:headEnd/>
              <a:tailEnd/>
            </a:ln>
          </p:spPr>
          <p:txBody>
            <a:bodyPr wrap="none" anchor="ctr"/>
            <a:lstStyle/>
            <a:p>
              <a:endParaRPr lang="fr-FR" sz="2400" b="1">
                <a:latin typeface="Calibri"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
          <p:cNvGrpSpPr>
            <a:grpSpLocks/>
          </p:cNvGrpSpPr>
          <p:nvPr/>
        </p:nvGrpSpPr>
        <p:grpSpPr bwMode="auto">
          <a:xfrm>
            <a:off x="3376613" y="2651125"/>
            <a:ext cx="6019800" cy="5045075"/>
            <a:chOff x="2127" y="1670"/>
            <a:chExt cx="3792" cy="3178"/>
          </a:xfrm>
        </p:grpSpPr>
        <p:grpSp>
          <p:nvGrpSpPr>
            <p:cNvPr id="3" name="Group 104"/>
            <p:cNvGrpSpPr>
              <a:grpSpLocks/>
            </p:cNvGrpSpPr>
            <p:nvPr/>
          </p:nvGrpSpPr>
          <p:grpSpPr bwMode="auto">
            <a:xfrm>
              <a:off x="2127" y="2064"/>
              <a:ext cx="3792" cy="2784"/>
              <a:chOff x="2127" y="2064"/>
              <a:chExt cx="3792" cy="2784"/>
            </a:xfrm>
          </p:grpSpPr>
          <p:sp>
            <p:nvSpPr>
              <p:cNvPr id="29703" name="Oval 42"/>
              <p:cNvSpPr>
                <a:spLocks noChangeArrowheads="1"/>
              </p:cNvSpPr>
              <p:nvPr/>
            </p:nvSpPr>
            <p:spPr bwMode="auto">
              <a:xfrm>
                <a:off x="2367" y="2352"/>
                <a:ext cx="3552" cy="2496"/>
              </a:xfrm>
              <a:prstGeom prst="ellipse">
                <a:avLst/>
              </a:prstGeom>
              <a:solidFill>
                <a:srgbClr val="F3EAD5"/>
              </a:solidFill>
              <a:ln w="41275">
                <a:solidFill>
                  <a:schemeClr val="tx1"/>
                </a:solidFill>
                <a:round/>
                <a:headEnd/>
                <a:tailEnd/>
              </a:ln>
            </p:spPr>
            <p:txBody>
              <a:bodyPr wrap="none" anchor="ctr"/>
              <a:lstStyle/>
              <a:p>
                <a:endParaRPr lang="fr-FR" sz="2400" b="1">
                  <a:latin typeface="Calibri" pitchFamily="34" charset="0"/>
                </a:endParaRPr>
              </a:p>
            </p:txBody>
          </p:sp>
          <p:sp>
            <p:nvSpPr>
              <p:cNvPr id="29704" name="Oval 43"/>
              <p:cNvSpPr>
                <a:spLocks noChangeArrowheads="1"/>
              </p:cNvSpPr>
              <p:nvPr/>
            </p:nvSpPr>
            <p:spPr bwMode="auto">
              <a:xfrm>
                <a:off x="4095" y="3312"/>
                <a:ext cx="1536" cy="1152"/>
              </a:xfrm>
              <a:prstGeom prst="ellipse">
                <a:avLst/>
              </a:prstGeom>
              <a:gradFill rotWithShape="0">
                <a:gsLst>
                  <a:gs pos="0">
                    <a:srgbClr val="96896B"/>
                  </a:gs>
                  <a:gs pos="100000">
                    <a:srgbClr val="5C481A"/>
                  </a:gs>
                </a:gsLst>
                <a:lin ang="0" scaled="1"/>
              </a:gradFill>
              <a:ln w="9525">
                <a:solidFill>
                  <a:schemeClr val="tx1"/>
                </a:solidFill>
                <a:round/>
                <a:headEnd/>
                <a:tailEnd/>
              </a:ln>
            </p:spPr>
            <p:txBody>
              <a:bodyPr wrap="none" anchor="ctr"/>
              <a:lstStyle/>
              <a:p>
                <a:endParaRPr lang="fr-FR" sz="2400" b="1">
                  <a:latin typeface="Calibri" pitchFamily="34" charset="0"/>
                </a:endParaRPr>
              </a:p>
            </p:txBody>
          </p:sp>
          <p:sp>
            <p:nvSpPr>
              <p:cNvPr id="29705" name="Oval 44"/>
              <p:cNvSpPr>
                <a:spLocks noChangeArrowheads="1"/>
              </p:cNvSpPr>
              <p:nvPr/>
            </p:nvSpPr>
            <p:spPr bwMode="auto">
              <a:xfrm>
                <a:off x="2751" y="3264"/>
                <a:ext cx="528" cy="240"/>
              </a:xfrm>
              <a:prstGeom prst="ellipse">
                <a:avLst/>
              </a:prstGeom>
              <a:solidFill>
                <a:schemeClr val="bg1"/>
              </a:solidFill>
              <a:ln w="9525">
                <a:solidFill>
                  <a:schemeClr val="tx1"/>
                </a:solidFill>
                <a:round/>
                <a:headEnd/>
                <a:tailEnd/>
              </a:ln>
            </p:spPr>
            <p:txBody>
              <a:bodyPr wrap="none" anchor="ctr"/>
              <a:lstStyle/>
              <a:p>
                <a:endParaRPr lang="fr-FR" sz="2400" b="1">
                  <a:latin typeface="Calibri" pitchFamily="34" charset="0"/>
                </a:endParaRPr>
              </a:p>
            </p:txBody>
          </p:sp>
          <p:sp>
            <p:nvSpPr>
              <p:cNvPr id="29706" name="Freeform 45"/>
              <p:cNvSpPr>
                <a:spLocks/>
              </p:cNvSpPr>
              <p:nvPr/>
            </p:nvSpPr>
            <p:spPr bwMode="auto">
              <a:xfrm>
                <a:off x="2791" y="3304"/>
                <a:ext cx="448" cy="160"/>
              </a:xfrm>
              <a:custGeom>
                <a:avLst/>
                <a:gdLst>
                  <a:gd name="T0" fmla="*/ 8 w 448"/>
                  <a:gd name="T1" fmla="*/ 104 h 160"/>
                  <a:gd name="T2" fmla="*/ 8 w 448"/>
                  <a:gd name="T3" fmla="*/ 56 h 160"/>
                  <a:gd name="T4" fmla="*/ 56 w 448"/>
                  <a:gd name="T5" fmla="*/ 56 h 160"/>
                  <a:gd name="T6" fmla="*/ 56 w 448"/>
                  <a:gd name="T7" fmla="*/ 8 h 160"/>
                  <a:gd name="T8" fmla="*/ 104 w 448"/>
                  <a:gd name="T9" fmla="*/ 8 h 160"/>
                  <a:gd name="T10" fmla="*/ 104 w 448"/>
                  <a:gd name="T11" fmla="*/ 56 h 160"/>
                  <a:gd name="T12" fmla="*/ 152 w 448"/>
                  <a:gd name="T13" fmla="*/ 56 h 160"/>
                  <a:gd name="T14" fmla="*/ 152 w 448"/>
                  <a:gd name="T15" fmla="*/ 8 h 160"/>
                  <a:gd name="T16" fmla="*/ 200 w 448"/>
                  <a:gd name="T17" fmla="*/ 8 h 160"/>
                  <a:gd name="T18" fmla="*/ 200 w 448"/>
                  <a:gd name="T19" fmla="*/ 56 h 160"/>
                  <a:gd name="T20" fmla="*/ 248 w 448"/>
                  <a:gd name="T21" fmla="*/ 56 h 160"/>
                  <a:gd name="T22" fmla="*/ 248 w 448"/>
                  <a:gd name="T23" fmla="*/ 8 h 160"/>
                  <a:gd name="T24" fmla="*/ 296 w 448"/>
                  <a:gd name="T25" fmla="*/ 8 h 160"/>
                  <a:gd name="T26" fmla="*/ 296 w 448"/>
                  <a:gd name="T27" fmla="*/ 56 h 160"/>
                  <a:gd name="T28" fmla="*/ 344 w 448"/>
                  <a:gd name="T29" fmla="*/ 56 h 160"/>
                  <a:gd name="T30" fmla="*/ 344 w 448"/>
                  <a:gd name="T31" fmla="*/ 8 h 160"/>
                  <a:gd name="T32" fmla="*/ 392 w 448"/>
                  <a:gd name="T33" fmla="*/ 8 h 160"/>
                  <a:gd name="T34" fmla="*/ 392 w 448"/>
                  <a:gd name="T35" fmla="*/ 56 h 160"/>
                  <a:gd name="T36" fmla="*/ 440 w 448"/>
                  <a:gd name="T37" fmla="*/ 56 h 160"/>
                  <a:gd name="T38" fmla="*/ 440 w 448"/>
                  <a:gd name="T39" fmla="*/ 104 h 160"/>
                  <a:gd name="T40" fmla="*/ 392 w 448"/>
                  <a:gd name="T41" fmla="*/ 104 h 160"/>
                  <a:gd name="T42" fmla="*/ 392 w 448"/>
                  <a:gd name="T43" fmla="*/ 152 h 160"/>
                  <a:gd name="T44" fmla="*/ 344 w 448"/>
                  <a:gd name="T45" fmla="*/ 152 h 160"/>
                  <a:gd name="T46" fmla="*/ 344 w 448"/>
                  <a:gd name="T47" fmla="*/ 104 h 160"/>
                  <a:gd name="T48" fmla="*/ 296 w 448"/>
                  <a:gd name="T49" fmla="*/ 104 h 160"/>
                  <a:gd name="T50" fmla="*/ 296 w 448"/>
                  <a:gd name="T51" fmla="*/ 152 h 160"/>
                  <a:gd name="T52" fmla="*/ 248 w 448"/>
                  <a:gd name="T53" fmla="*/ 152 h 160"/>
                  <a:gd name="T54" fmla="*/ 248 w 448"/>
                  <a:gd name="T55" fmla="*/ 104 h 160"/>
                  <a:gd name="T56" fmla="*/ 200 w 448"/>
                  <a:gd name="T57" fmla="*/ 104 h 160"/>
                  <a:gd name="T58" fmla="*/ 200 w 448"/>
                  <a:gd name="T59" fmla="*/ 152 h 160"/>
                  <a:gd name="T60" fmla="*/ 152 w 448"/>
                  <a:gd name="T61" fmla="*/ 152 h 160"/>
                  <a:gd name="T62" fmla="*/ 152 w 448"/>
                  <a:gd name="T63" fmla="*/ 104 h 160"/>
                  <a:gd name="T64" fmla="*/ 104 w 448"/>
                  <a:gd name="T65" fmla="*/ 104 h 160"/>
                  <a:gd name="T66" fmla="*/ 104 w 448"/>
                  <a:gd name="T67" fmla="*/ 152 h 160"/>
                  <a:gd name="T68" fmla="*/ 56 w 448"/>
                  <a:gd name="T69" fmla="*/ 104 h 160"/>
                  <a:gd name="T70" fmla="*/ 8 w 448"/>
                  <a:gd name="T71" fmla="*/ 104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8"/>
                  <a:gd name="T109" fmla="*/ 0 h 160"/>
                  <a:gd name="T110" fmla="*/ 448 w 448"/>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8" h="160">
                    <a:moveTo>
                      <a:pt x="8" y="104"/>
                    </a:moveTo>
                    <a:cubicBezTo>
                      <a:pt x="0" y="96"/>
                      <a:pt x="0" y="64"/>
                      <a:pt x="8" y="56"/>
                    </a:cubicBezTo>
                    <a:cubicBezTo>
                      <a:pt x="16" y="48"/>
                      <a:pt x="48" y="64"/>
                      <a:pt x="56" y="56"/>
                    </a:cubicBezTo>
                    <a:cubicBezTo>
                      <a:pt x="64" y="48"/>
                      <a:pt x="48" y="16"/>
                      <a:pt x="56" y="8"/>
                    </a:cubicBezTo>
                    <a:cubicBezTo>
                      <a:pt x="64" y="0"/>
                      <a:pt x="96" y="0"/>
                      <a:pt x="104" y="8"/>
                    </a:cubicBezTo>
                    <a:cubicBezTo>
                      <a:pt x="112" y="16"/>
                      <a:pt x="96" y="48"/>
                      <a:pt x="104" y="56"/>
                    </a:cubicBezTo>
                    <a:cubicBezTo>
                      <a:pt x="112" y="64"/>
                      <a:pt x="144" y="64"/>
                      <a:pt x="152" y="56"/>
                    </a:cubicBezTo>
                    <a:cubicBezTo>
                      <a:pt x="160" y="48"/>
                      <a:pt x="144" y="16"/>
                      <a:pt x="152" y="8"/>
                    </a:cubicBezTo>
                    <a:cubicBezTo>
                      <a:pt x="160" y="0"/>
                      <a:pt x="192" y="0"/>
                      <a:pt x="200" y="8"/>
                    </a:cubicBezTo>
                    <a:cubicBezTo>
                      <a:pt x="208" y="16"/>
                      <a:pt x="192" y="48"/>
                      <a:pt x="200" y="56"/>
                    </a:cubicBezTo>
                    <a:cubicBezTo>
                      <a:pt x="208" y="64"/>
                      <a:pt x="240" y="64"/>
                      <a:pt x="248" y="56"/>
                    </a:cubicBezTo>
                    <a:cubicBezTo>
                      <a:pt x="256" y="48"/>
                      <a:pt x="240" y="16"/>
                      <a:pt x="248" y="8"/>
                    </a:cubicBezTo>
                    <a:cubicBezTo>
                      <a:pt x="256" y="0"/>
                      <a:pt x="288" y="0"/>
                      <a:pt x="296" y="8"/>
                    </a:cubicBezTo>
                    <a:cubicBezTo>
                      <a:pt x="304" y="16"/>
                      <a:pt x="288" y="48"/>
                      <a:pt x="296" y="56"/>
                    </a:cubicBezTo>
                    <a:cubicBezTo>
                      <a:pt x="304" y="64"/>
                      <a:pt x="336" y="64"/>
                      <a:pt x="344" y="56"/>
                    </a:cubicBezTo>
                    <a:cubicBezTo>
                      <a:pt x="352" y="48"/>
                      <a:pt x="336" y="16"/>
                      <a:pt x="344" y="8"/>
                    </a:cubicBezTo>
                    <a:cubicBezTo>
                      <a:pt x="352" y="0"/>
                      <a:pt x="384" y="0"/>
                      <a:pt x="392" y="8"/>
                    </a:cubicBezTo>
                    <a:cubicBezTo>
                      <a:pt x="400" y="16"/>
                      <a:pt x="384" y="48"/>
                      <a:pt x="392" y="56"/>
                    </a:cubicBezTo>
                    <a:cubicBezTo>
                      <a:pt x="400" y="64"/>
                      <a:pt x="432" y="48"/>
                      <a:pt x="440" y="56"/>
                    </a:cubicBezTo>
                    <a:cubicBezTo>
                      <a:pt x="448" y="64"/>
                      <a:pt x="448" y="96"/>
                      <a:pt x="440" y="104"/>
                    </a:cubicBezTo>
                    <a:cubicBezTo>
                      <a:pt x="432" y="112"/>
                      <a:pt x="400" y="96"/>
                      <a:pt x="392" y="104"/>
                    </a:cubicBezTo>
                    <a:cubicBezTo>
                      <a:pt x="384" y="112"/>
                      <a:pt x="400" y="144"/>
                      <a:pt x="392" y="152"/>
                    </a:cubicBezTo>
                    <a:cubicBezTo>
                      <a:pt x="384" y="160"/>
                      <a:pt x="352" y="160"/>
                      <a:pt x="344" y="152"/>
                    </a:cubicBezTo>
                    <a:cubicBezTo>
                      <a:pt x="336" y="144"/>
                      <a:pt x="352" y="112"/>
                      <a:pt x="344" y="104"/>
                    </a:cubicBezTo>
                    <a:cubicBezTo>
                      <a:pt x="336" y="96"/>
                      <a:pt x="304" y="96"/>
                      <a:pt x="296" y="104"/>
                    </a:cubicBezTo>
                    <a:cubicBezTo>
                      <a:pt x="288" y="112"/>
                      <a:pt x="304" y="144"/>
                      <a:pt x="296" y="152"/>
                    </a:cubicBezTo>
                    <a:cubicBezTo>
                      <a:pt x="288" y="160"/>
                      <a:pt x="256" y="160"/>
                      <a:pt x="248" y="152"/>
                    </a:cubicBezTo>
                    <a:cubicBezTo>
                      <a:pt x="240" y="144"/>
                      <a:pt x="256" y="112"/>
                      <a:pt x="248" y="104"/>
                    </a:cubicBezTo>
                    <a:cubicBezTo>
                      <a:pt x="240" y="96"/>
                      <a:pt x="208" y="96"/>
                      <a:pt x="200" y="104"/>
                    </a:cubicBezTo>
                    <a:cubicBezTo>
                      <a:pt x="192" y="112"/>
                      <a:pt x="208" y="144"/>
                      <a:pt x="200" y="152"/>
                    </a:cubicBezTo>
                    <a:cubicBezTo>
                      <a:pt x="192" y="160"/>
                      <a:pt x="160" y="160"/>
                      <a:pt x="152" y="152"/>
                    </a:cubicBezTo>
                    <a:cubicBezTo>
                      <a:pt x="144" y="144"/>
                      <a:pt x="160" y="112"/>
                      <a:pt x="152" y="104"/>
                    </a:cubicBezTo>
                    <a:cubicBezTo>
                      <a:pt x="144" y="96"/>
                      <a:pt x="112" y="96"/>
                      <a:pt x="104" y="104"/>
                    </a:cubicBezTo>
                    <a:cubicBezTo>
                      <a:pt x="96" y="112"/>
                      <a:pt x="112" y="152"/>
                      <a:pt x="104" y="152"/>
                    </a:cubicBezTo>
                    <a:cubicBezTo>
                      <a:pt x="96" y="152"/>
                      <a:pt x="72" y="112"/>
                      <a:pt x="56" y="104"/>
                    </a:cubicBezTo>
                    <a:cubicBezTo>
                      <a:pt x="40" y="96"/>
                      <a:pt x="16" y="112"/>
                      <a:pt x="8" y="104"/>
                    </a:cubicBezTo>
                    <a:close/>
                  </a:path>
                </a:pathLst>
              </a:custGeom>
              <a:solidFill>
                <a:srgbClr val="F4DC98"/>
              </a:solidFill>
              <a:ln w="9525">
                <a:solidFill>
                  <a:schemeClr val="tx1"/>
                </a:solidFill>
                <a:round/>
                <a:headEnd/>
                <a:tailEnd/>
              </a:ln>
            </p:spPr>
            <p:txBody>
              <a:bodyPr/>
              <a:lstStyle/>
              <a:p>
                <a:endParaRPr lang="fr-FR"/>
              </a:p>
            </p:txBody>
          </p:sp>
          <p:sp>
            <p:nvSpPr>
              <p:cNvPr id="29707" name="Oval 46"/>
              <p:cNvSpPr>
                <a:spLocks noChangeArrowheads="1"/>
              </p:cNvSpPr>
              <p:nvPr/>
            </p:nvSpPr>
            <p:spPr bwMode="auto">
              <a:xfrm>
                <a:off x="3239" y="3944"/>
                <a:ext cx="528" cy="240"/>
              </a:xfrm>
              <a:prstGeom prst="ellipse">
                <a:avLst/>
              </a:prstGeom>
              <a:solidFill>
                <a:schemeClr val="bg1"/>
              </a:solidFill>
              <a:ln w="9525">
                <a:solidFill>
                  <a:schemeClr val="tx1"/>
                </a:solidFill>
                <a:round/>
                <a:headEnd/>
                <a:tailEnd/>
              </a:ln>
            </p:spPr>
            <p:txBody>
              <a:bodyPr wrap="none" anchor="ctr"/>
              <a:lstStyle/>
              <a:p>
                <a:endParaRPr lang="fr-FR" sz="2400" b="1">
                  <a:latin typeface="Calibri" pitchFamily="34" charset="0"/>
                </a:endParaRPr>
              </a:p>
            </p:txBody>
          </p:sp>
          <p:sp>
            <p:nvSpPr>
              <p:cNvPr id="29708" name="Freeform 47"/>
              <p:cNvSpPr>
                <a:spLocks/>
              </p:cNvSpPr>
              <p:nvPr/>
            </p:nvSpPr>
            <p:spPr bwMode="auto">
              <a:xfrm>
                <a:off x="3279" y="3984"/>
                <a:ext cx="448" cy="160"/>
              </a:xfrm>
              <a:custGeom>
                <a:avLst/>
                <a:gdLst>
                  <a:gd name="T0" fmla="*/ 8 w 448"/>
                  <a:gd name="T1" fmla="*/ 104 h 160"/>
                  <a:gd name="T2" fmla="*/ 8 w 448"/>
                  <a:gd name="T3" fmla="*/ 56 h 160"/>
                  <a:gd name="T4" fmla="*/ 56 w 448"/>
                  <a:gd name="T5" fmla="*/ 56 h 160"/>
                  <a:gd name="T6" fmla="*/ 56 w 448"/>
                  <a:gd name="T7" fmla="*/ 8 h 160"/>
                  <a:gd name="T8" fmla="*/ 104 w 448"/>
                  <a:gd name="T9" fmla="*/ 8 h 160"/>
                  <a:gd name="T10" fmla="*/ 104 w 448"/>
                  <a:gd name="T11" fmla="*/ 56 h 160"/>
                  <a:gd name="T12" fmla="*/ 152 w 448"/>
                  <a:gd name="T13" fmla="*/ 56 h 160"/>
                  <a:gd name="T14" fmla="*/ 152 w 448"/>
                  <a:gd name="T15" fmla="*/ 8 h 160"/>
                  <a:gd name="T16" fmla="*/ 200 w 448"/>
                  <a:gd name="T17" fmla="*/ 8 h 160"/>
                  <a:gd name="T18" fmla="*/ 200 w 448"/>
                  <a:gd name="T19" fmla="*/ 56 h 160"/>
                  <a:gd name="T20" fmla="*/ 248 w 448"/>
                  <a:gd name="T21" fmla="*/ 56 h 160"/>
                  <a:gd name="T22" fmla="*/ 248 w 448"/>
                  <a:gd name="T23" fmla="*/ 8 h 160"/>
                  <a:gd name="T24" fmla="*/ 296 w 448"/>
                  <a:gd name="T25" fmla="*/ 8 h 160"/>
                  <a:gd name="T26" fmla="*/ 296 w 448"/>
                  <a:gd name="T27" fmla="*/ 56 h 160"/>
                  <a:gd name="T28" fmla="*/ 344 w 448"/>
                  <a:gd name="T29" fmla="*/ 56 h 160"/>
                  <a:gd name="T30" fmla="*/ 344 w 448"/>
                  <a:gd name="T31" fmla="*/ 8 h 160"/>
                  <a:gd name="T32" fmla="*/ 392 w 448"/>
                  <a:gd name="T33" fmla="*/ 8 h 160"/>
                  <a:gd name="T34" fmla="*/ 392 w 448"/>
                  <a:gd name="T35" fmla="*/ 56 h 160"/>
                  <a:gd name="T36" fmla="*/ 440 w 448"/>
                  <a:gd name="T37" fmla="*/ 56 h 160"/>
                  <a:gd name="T38" fmla="*/ 440 w 448"/>
                  <a:gd name="T39" fmla="*/ 104 h 160"/>
                  <a:gd name="T40" fmla="*/ 392 w 448"/>
                  <a:gd name="T41" fmla="*/ 104 h 160"/>
                  <a:gd name="T42" fmla="*/ 392 w 448"/>
                  <a:gd name="T43" fmla="*/ 152 h 160"/>
                  <a:gd name="T44" fmla="*/ 344 w 448"/>
                  <a:gd name="T45" fmla="*/ 152 h 160"/>
                  <a:gd name="T46" fmla="*/ 344 w 448"/>
                  <a:gd name="T47" fmla="*/ 104 h 160"/>
                  <a:gd name="T48" fmla="*/ 296 w 448"/>
                  <a:gd name="T49" fmla="*/ 104 h 160"/>
                  <a:gd name="T50" fmla="*/ 296 w 448"/>
                  <a:gd name="T51" fmla="*/ 152 h 160"/>
                  <a:gd name="T52" fmla="*/ 248 w 448"/>
                  <a:gd name="T53" fmla="*/ 152 h 160"/>
                  <a:gd name="T54" fmla="*/ 248 w 448"/>
                  <a:gd name="T55" fmla="*/ 104 h 160"/>
                  <a:gd name="T56" fmla="*/ 200 w 448"/>
                  <a:gd name="T57" fmla="*/ 104 h 160"/>
                  <a:gd name="T58" fmla="*/ 200 w 448"/>
                  <a:gd name="T59" fmla="*/ 152 h 160"/>
                  <a:gd name="T60" fmla="*/ 152 w 448"/>
                  <a:gd name="T61" fmla="*/ 152 h 160"/>
                  <a:gd name="T62" fmla="*/ 152 w 448"/>
                  <a:gd name="T63" fmla="*/ 104 h 160"/>
                  <a:gd name="T64" fmla="*/ 104 w 448"/>
                  <a:gd name="T65" fmla="*/ 104 h 160"/>
                  <a:gd name="T66" fmla="*/ 104 w 448"/>
                  <a:gd name="T67" fmla="*/ 152 h 160"/>
                  <a:gd name="T68" fmla="*/ 56 w 448"/>
                  <a:gd name="T69" fmla="*/ 104 h 160"/>
                  <a:gd name="T70" fmla="*/ 8 w 448"/>
                  <a:gd name="T71" fmla="*/ 104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8"/>
                  <a:gd name="T109" fmla="*/ 0 h 160"/>
                  <a:gd name="T110" fmla="*/ 448 w 448"/>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8" h="160">
                    <a:moveTo>
                      <a:pt x="8" y="104"/>
                    </a:moveTo>
                    <a:cubicBezTo>
                      <a:pt x="0" y="96"/>
                      <a:pt x="0" y="64"/>
                      <a:pt x="8" y="56"/>
                    </a:cubicBezTo>
                    <a:cubicBezTo>
                      <a:pt x="16" y="48"/>
                      <a:pt x="48" y="64"/>
                      <a:pt x="56" y="56"/>
                    </a:cubicBezTo>
                    <a:cubicBezTo>
                      <a:pt x="64" y="48"/>
                      <a:pt x="48" y="16"/>
                      <a:pt x="56" y="8"/>
                    </a:cubicBezTo>
                    <a:cubicBezTo>
                      <a:pt x="64" y="0"/>
                      <a:pt x="96" y="0"/>
                      <a:pt x="104" y="8"/>
                    </a:cubicBezTo>
                    <a:cubicBezTo>
                      <a:pt x="112" y="16"/>
                      <a:pt x="96" y="48"/>
                      <a:pt x="104" y="56"/>
                    </a:cubicBezTo>
                    <a:cubicBezTo>
                      <a:pt x="112" y="64"/>
                      <a:pt x="144" y="64"/>
                      <a:pt x="152" y="56"/>
                    </a:cubicBezTo>
                    <a:cubicBezTo>
                      <a:pt x="160" y="48"/>
                      <a:pt x="144" y="16"/>
                      <a:pt x="152" y="8"/>
                    </a:cubicBezTo>
                    <a:cubicBezTo>
                      <a:pt x="160" y="0"/>
                      <a:pt x="192" y="0"/>
                      <a:pt x="200" y="8"/>
                    </a:cubicBezTo>
                    <a:cubicBezTo>
                      <a:pt x="208" y="16"/>
                      <a:pt x="192" y="48"/>
                      <a:pt x="200" y="56"/>
                    </a:cubicBezTo>
                    <a:cubicBezTo>
                      <a:pt x="208" y="64"/>
                      <a:pt x="240" y="64"/>
                      <a:pt x="248" y="56"/>
                    </a:cubicBezTo>
                    <a:cubicBezTo>
                      <a:pt x="256" y="48"/>
                      <a:pt x="240" y="16"/>
                      <a:pt x="248" y="8"/>
                    </a:cubicBezTo>
                    <a:cubicBezTo>
                      <a:pt x="256" y="0"/>
                      <a:pt x="288" y="0"/>
                      <a:pt x="296" y="8"/>
                    </a:cubicBezTo>
                    <a:cubicBezTo>
                      <a:pt x="304" y="16"/>
                      <a:pt x="288" y="48"/>
                      <a:pt x="296" y="56"/>
                    </a:cubicBezTo>
                    <a:cubicBezTo>
                      <a:pt x="304" y="64"/>
                      <a:pt x="336" y="64"/>
                      <a:pt x="344" y="56"/>
                    </a:cubicBezTo>
                    <a:cubicBezTo>
                      <a:pt x="352" y="48"/>
                      <a:pt x="336" y="16"/>
                      <a:pt x="344" y="8"/>
                    </a:cubicBezTo>
                    <a:cubicBezTo>
                      <a:pt x="352" y="0"/>
                      <a:pt x="384" y="0"/>
                      <a:pt x="392" y="8"/>
                    </a:cubicBezTo>
                    <a:cubicBezTo>
                      <a:pt x="400" y="16"/>
                      <a:pt x="384" y="48"/>
                      <a:pt x="392" y="56"/>
                    </a:cubicBezTo>
                    <a:cubicBezTo>
                      <a:pt x="400" y="64"/>
                      <a:pt x="432" y="48"/>
                      <a:pt x="440" y="56"/>
                    </a:cubicBezTo>
                    <a:cubicBezTo>
                      <a:pt x="448" y="64"/>
                      <a:pt x="448" y="96"/>
                      <a:pt x="440" y="104"/>
                    </a:cubicBezTo>
                    <a:cubicBezTo>
                      <a:pt x="432" y="112"/>
                      <a:pt x="400" y="96"/>
                      <a:pt x="392" y="104"/>
                    </a:cubicBezTo>
                    <a:cubicBezTo>
                      <a:pt x="384" y="112"/>
                      <a:pt x="400" y="144"/>
                      <a:pt x="392" y="152"/>
                    </a:cubicBezTo>
                    <a:cubicBezTo>
                      <a:pt x="384" y="160"/>
                      <a:pt x="352" y="160"/>
                      <a:pt x="344" y="152"/>
                    </a:cubicBezTo>
                    <a:cubicBezTo>
                      <a:pt x="336" y="144"/>
                      <a:pt x="352" y="112"/>
                      <a:pt x="344" y="104"/>
                    </a:cubicBezTo>
                    <a:cubicBezTo>
                      <a:pt x="336" y="96"/>
                      <a:pt x="304" y="96"/>
                      <a:pt x="296" y="104"/>
                    </a:cubicBezTo>
                    <a:cubicBezTo>
                      <a:pt x="288" y="112"/>
                      <a:pt x="304" y="144"/>
                      <a:pt x="296" y="152"/>
                    </a:cubicBezTo>
                    <a:cubicBezTo>
                      <a:pt x="288" y="160"/>
                      <a:pt x="256" y="160"/>
                      <a:pt x="248" y="152"/>
                    </a:cubicBezTo>
                    <a:cubicBezTo>
                      <a:pt x="240" y="144"/>
                      <a:pt x="256" y="112"/>
                      <a:pt x="248" y="104"/>
                    </a:cubicBezTo>
                    <a:cubicBezTo>
                      <a:pt x="240" y="96"/>
                      <a:pt x="208" y="96"/>
                      <a:pt x="200" y="104"/>
                    </a:cubicBezTo>
                    <a:cubicBezTo>
                      <a:pt x="192" y="112"/>
                      <a:pt x="208" y="144"/>
                      <a:pt x="200" y="152"/>
                    </a:cubicBezTo>
                    <a:cubicBezTo>
                      <a:pt x="192" y="160"/>
                      <a:pt x="160" y="160"/>
                      <a:pt x="152" y="152"/>
                    </a:cubicBezTo>
                    <a:cubicBezTo>
                      <a:pt x="144" y="144"/>
                      <a:pt x="160" y="112"/>
                      <a:pt x="152" y="104"/>
                    </a:cubicBezTo>
                    <a:cubicBezTo>
                      <a:pt x="144" y="96"/>
                      <a:pt x="112" y="96"/>
                      <a:pt x="104" y="104"/>
                    </a:cubicBezTo>
                    <a:cubicBezTo>
                      <a:pt x="96" y="112"/>
                      <a:pt x="112" y="152"/>
                      <a:pt x="104" y="152"/>
                    </a:cubicBezTo>
                    <a:cubicBezTo>
                      <a:pt x="96" y="152"/>
                      <a:pt x="72" y="112"/>
                      <a:pt x="56" y="104"/>
                    </a:cubicBezTo>
                    <a:cubicBezTo>
                      <a:pt x="40" y="96"/>
                      <a:pt x="16" y="112"/>
                      <a:pt x="8" y="104"/>
                    </a:cubicBezTo>
                    <a:close/>
                  </a:path>
                </a:pathLst>
              </a:custGeom>
              <a:solidFill>
                <a:srgbClr val="F4DC98"/>
              </a:solidFill>
              <a:ln w="9525">
                <a:solidFill>
                  <a:schemeClr val="tx1"/>
                </a:solidFill>
                <a:round/>
                <a:headEnd/>
                <a:tailEnd/>
              </a:ln>
            </p:spPr>
            <p:txBody>
              <a:bodyPr/>
              <a:lstStyle/>
              <a:p>
                <a:endParaRPr lang="fr-FR"/>
              </a:p>
            </p:txBody>
          </p:sp>
          <p:sp>
            <p:nvSpPr>
              <p:cNvPr id="29709" name="Oval 48"/>
              <p:cNvSpPr>
                <a:spLocks noChangeArrowheads="1"/>
              </p:cNvSpPr>
              <p:nvPr/>
            </p:nvSpPr>
            <p:spPr bwMode="auto">
              <a:xfrm>
                <a:off x="3623" y="2792"/>
                <a:ext cx="528" cy="240"/>
              </a:xfrm>
              <a:prstGeom prst="ellipse">
                <a:avLst/>
              </a:prstGeom>
              <a:solidFill>
                <a:schemeClr val="bg1"/>
              </a:solidFill>
              <a:ln w="9525">
                <a:solidFill>
                  <a:schemeClr val="tx1"/>
                </a:solidFill>
                <a:round/>
                <a:headEnd/>
                <a:tailEnd/>
              </a:ln>
            </p:spPr>
            <p:txBody>
              <a:bodyPr wrap="none" anchor="ctr"/>
              <a:lstStyle/>
              <a:p>
                <a:endParaRPr lang="fr-FR" sz="2400" b="1">
                  <a:latin typeface="Calibri" pitchFamily="34" charset="0"/>
                </a:endParaRPr>
              </a:p>
            </p:txBody>
          </p:sp>
          <p:sp>
            <p:nvSpPr>
              <p:cNvPr id="29710" name="Freeform 49"/>
              <p:cNvSpPr>
                <a:spLocks/>
              </p:cNvSpPr>
              <p:nvPr/>
            </p:nvSpPr>
            <p:spPr bwMode="auto">
              <a:xfrm>
                <a:off x="3663" y="2832"/>
                <a:ext cx="448" cy="160"/>
              </a:xfrm>
              <a:custGeom>
                <a:avLst/>
                <a:gdLst>
                  <a:gd name="T0" fmla="*/ 8 w 448"/>
                  <a:gd name="T1" fmla="*/ 104 h 160"/>
                  <a:gd name="T2" fmla="*/ 8 w 448"/>
                  <a:gd name="T3" fmla="*/ 56 h 160"/>
                  <a:gd name="T4" fmla="*/ 56 w 448"/>
                  <a:gd name="T5" fmla="*/ 56 h 160"/>
                  <a:gd name="T6" fmla="*/ 56 w 448"/>
                  <a:gd name="T7" fmla="*/ 8 h 160"/>
                  <a:gd name="T8" fmla="*/ 104 w 448"/>
                  <a:gd name="T9" fmla="*/ 8 h 160"/>
                  <a:gd name="T10" fmla="*/ 104 w 448"/>
                  <a:gd name="T11" fmla="*/ 56 h 160"/>
                  <a:gd name="T12" fmla="*/ 152 w 448"/>
                  <a:gd name="T13" fmla="*/ 56 h 160"/>
                  <a:gd name="T14" fmla="*/ 152 w 448"/>
                  <a:gd name="T15" fmla="*/ 8 h 160"/>
                  <a:gd name="T16" fmla="*/ 200 w 448"/>
                  <a:gd name="T17" fmla="*/ 8 h 160"/>
                  <a:gd name="T18" fmla="*/ 200 w 448"/>
                  <a:gd name="T19" fmla="*/ 56 h 160"/>
                  <a:gd name="T20" fmla="*/ 248 w 448"/>
                  <a:gd name="T21" fmla="*/ 56 h 160"/>
                  <a:gd name="T22" fmla="*/ 248 w 448"/>
                  <a:gd name="T23" fmla="*/ 8 h 160"/>
                  <a:gd name="T24" fmla="*/ 296 w 448"/>
                  <a:gd name="T25" fmla="*/ 8 h 160"/>
                  <a:gd name="T26" fmla="*/ 296 w 448"/>
                  <a:gd name="T27" fmla="*/ 56 h 160"/>
                  <a:gd name="T28" fmla="*/ 344 w 448"/>
                  <a:gd name="T29" fmla="*/ 56 h 160"/>
                  <a:gd name="T30" fmla="*/ 344 w 448"/>
                  <a:gd name="T31" fmla="*/ 8 h 160"/>
                  <a:gd name="T32" fmla="*/ 392 w 448"/>
                  <a:gd name="T33" fmla="*/ 8 h 160"/>
                  <a:gd name="T34" fmla="*/ 392 w 448"/>
                  <a:gd name="T35" fmla="*/ 56 h 160"/>
                  <a:gd name="T36" fmla="*/ 440 w 448"/>
                  <a:gd name="T37" fmla="*/ 56 h 160"/>
                  <a:gd name="T38" fmla="*/ 440 w 448"/>
                  <a:gd name="T39" fmla="*/ 104 h 160"/>
                  <a:gd name="T40" fmla="*/ 392 w 448"/>
                  <a:gd name="T41" fmla="*/ 104 h 160"/>
                  <a:gd name="T42" fmla="*/ 392 w 448"/>
                  <a:gd name="T43" fmla="*/ 152 h 160"/>
                  <a:gd name="T44" fmla="*/ 344 w 448"/>
                  <a:gd name="T45" fmla="*/ 152 h 160"/>
                  <a:gd name="T46" fmla="*/ 344 w 448"/>
                  <a:gd name="T47" fmla="*/ 104 h 160"/>
                  <a:gd name="T48" fmla="*/ 296 w 448"/>
                  <a:gd name="T49" fmla="*/ 104 h 160"/>
                  <a:gd name="T50" fmla="*/ 296 w 448"/>
                  <a:gd name="T51" fmla="*/ 152 h 160"/>
                  <a:gd name="T52" fmla="*/ 248 w 448"/>
                  <a:gd name="T53" fmla="*/ 152 h 160"/>
                  <a:gd name="T54" fmla="*/ 248 w 448"/>
                  <a:gd name="T55" fmla="*/ 104 h 160"/>
                  <a:gd name="T56" fmla="*/ 200 w 448"/>
                  <a:gd name="T57" fmla="*/ 104 h 160"/>
                  <a:gd name="T58" fmla="*/ 200 w 448"/>
                  <a:gd name="T59" fmla="*/ 152 h 160"/>
                  <a:gd name="T60" fmla="*/ 152 w 448"/>
                  <a:gd name="T61" fmla="*/ 152 h 160"/>
                  <a:gd name="T62" fmla="*/ 152 w 448"/>
                  <a:gd name="T63" fmla="*/ 104 h 160"/>
                  <a:gd name="T64" fmla="*/ 104 w 448"/>
                  <a:gd name="T65" fmla="*/ 104 h 160"/>
                  <a:gd name="T66" fmla="*/ 104 w 448"/>
                  <a:gd name="T67" fmla="*/ 152 h 160"/>
                  <a:gd name="T68" fmla="*/ 56 w 448"/>
                  <a:gd name="T69" fmla="*/ 104 h 160"/>
                  <a:gd name="T70" fmla="*/ 8 w 448"/>
                  <a:gd name="T71" fmla="*/ 104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8"/>
                  <a:gd name="T109" fmla="*/ 0 h 160"/>
                  <a:gd name="T110" fmla="*/ 448 w 448"/>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8" h="160">
                    <a:moveTo>
                      <a:pt x="8" y="104"/>
                    </a:moveTo>
                    <a:cubicBezTo>
                      <a:pt x="0" y="96"/>
                      <a:pt x="0" y="64"/>
                      <a:pt x="8" y="56"/>
                    </a:cubicBezTo>
                    <a:cubicBezTo>
                      <a:pt x="16" y="48"/>
                      <a:pt x="48" y="64"/>
                      <a:pt x="56" y="56"/>
                    </a:cubicBezTo>
                    <a:cubicBezTo>
                      <a:pt x="64" y="48"/>
                      <a:pt x="48" y="16"/>
                      <a:pt x="56" y="8"/>
                    </a:cubicBezTo>
                    <a:cubicBezTo>
                      <a:pt x="64" y="0"/>
                      <a:pt x="96" y="0"/>
                      <a:pt x="104" y="8"/>
                    </a:cubicBezTo>
                    <a:cubicBezTo>
                      <a:pt x="112" y="16"/>
                      <a:pt x="96" y="48"/>
                      <a:pt x="104" y="56"/>
                    </a:cubicBezTo>
                    <a:cubicBezTo>
                      <a:pt x="112" y="64"/>
                      <a:pt x="144" y="64"/>
                      <a:pt x="152" y="56"/>
                    </a:cubicBezTo>
                    <a:cubicBezTo>
                      <a:pt x="160" y="48"/>
                      <a:pt x="144" y="16"/>
                      <a:pt x="152" y="8"/>
                    </a:cubicBezTo>
                    <a:cubicBezTo>
                      <a:pt x="160" y="0"/>
                      <a:pt x="192" y="0"/>
                      <a:pt x="200" y="8"/>
                    </a:cubicBezTo>
                    <a:cubicBezTo>
                      <a:pt x="208" y="16"/>
                      <a:pt x="192" y="48"/>
                      <a:pt x="200" y="56"/>
                    </a:cubicBezTo>
                    <a:cubicBezTo>
                      <a:pt x="208" y="64"/>
                      <a:pt x="240" y="64"/>
                      <a:pt x="248" y="56"/>
                    </a:cubicBezTo>
                    <a:cubicBezTo>
                      <a:pt x="256" y="48"/>
                      <a:pt x="240" y="16"/>
                      <a:pt x="248" y="8"/>
                    </a:cubicBezTo>
                    <a:cubicBezTo>
                      <a:pt x="256" y="0"/>
                      <a:pt x="288" y="0"/>
                      <a:pt x="296" y="8"/>
                    </a:cubicBezTo>
                    <a:cubicBezTo>
                      <a:pt x="304" y="16"/>
                      <a:pt x="288" y="48"/>
                      <a:pt x="296" y="56"/>
                    </a:cubicBezTo>
                    <a:cubicBezTo>
                      <a:pt x="304" y="64"/>
                      <a:pt x="336" y="64"/>
                      <a:pt x="344" y="56"/>
                    </a:cubicBezTo>
                    <a:cubicBezTo>
                      <a:pt x="352" y="48"/>
                      <a:pt x="336" y="16"/>
                      <a:pt x="344" y="8"/>
                    </a:cubicBezTo>
                    <a:cubicBezTo>
                      <a:pt x="352" y="0"/>
                      <a:pt x="384" y="0"/>
                      <a:pt x="392" y="8"/>
                    </a:cubicBezTo>
                    <a:cubicBezTo>
                      <a:pt x="400" y="16"/>
                      <a:pt x="384" y="48"/>
                      <a:pt x="392" y="56"/>
                    </a:cubicBezTo>
                    <a:cubicBezTo>
                      <a:pt x="400" y="64"/>
                      <a:pt x="432" y="48"/>
                      <a:pt x="440" y="56"/>
                    </a:cubicBezTo>
                    <a:cubicBezTo>
                      <a:pt x="448" y="64"/>
                      <a:pt x="448" y="96"/>
                      <a:pt x="440" y="104"/>
                    </a:cubicBezTo>
                    <a:cubicBezTo>
                      <a:pt x="432" y="112"/>
                      <a:pt x="400" y="96"/>
                      <a:pt x="392" y="104"/>
                    </a:cubicBezTo>
                    <a:cubicBezTo>
                      <a:pt x="384" y="112"/>
                      <a:pt x="400" y="144"/>
                      <a:pt x="392" y="152"/>
                    </a:cubicBezTo>
                    <a:cubicBezTo>
                      <a:pt x="384" y="160"/>
                      <a:pt x="352" y="160"/>
                      <a:pt x="344" y="152"/>
                    </a:cubicBezTo>
                    <a:cubicBezTo>
                      <a:pt x="336" y="144"/>
                      <a:pt x="352" y="112"/>
                      <a:pt x="344" y="104"/>
                    </a:cubicBezTo>
                    <a:cubicBezTo>
                      <a:pt x="336" y="96"/>
                      <a:pt x="304" y="96"/>
                      <a:pt x="296" y="104"/>
                    </a:cubicBezTo>
                    <a:cubicBezTo>
                      <a:pt x="288" y="112"/>
                      <a:pt x="304" y="144"/>
                      <a:pt x="296" y="152"/>
                    </a:cubicBezTo>
                    <a:cubicBezTo>
                      <a:pt x="288" y="160"/>
                      <a:pt x="256" y="160"/>
                      <a:pt x="248" y="152"/>
                    </a:cubicBezTo>
                    <a:cubicBezTo>
                      <a:pt x="240" y="144"/>
                      <a:pt x="256" y="112"/>
                      <a:pt x="248" y="104"/>
                    </a:cubicBezTo>
                    <a:cubicBezTo>
                      <a:pt x="240" y="96"/>
                      <a:pt x="208" y="96"/>
                      <a:pt x="200" y="104"/>
                    </a:cubicBezTo>
                    <a:cubicBezTo>
                      <a:pt x="192" y="112"/>
                      <a:pt x="208" y="144"/>
                      <a:pt x="200" y="152"/>
                    </a:cubicBezTo>
                    <a:cubicBezTo>
                      <a:pt x="192" y="160"/>
                      <a:pt x="160" y="160"/>
                      <a:pt x="152" y="152"/>
                    </a:cubicBezTo>
                    <a:cubicBezTo>
                      <a:pt x="144" y="144"/>
                      <a:pt x="160" y="112"/>
                      <a:pt x="152" y="104"/>
                    </a:cubicBezTo>
                    <a:cubicBezTo>
                      <a:pt x="144" y="96"/>
                      <a:pt x="112" y="96"/>
                      <a:pt x="104" y="104"/>
                    </a:cubicBezTo>
                    <a:cubicBezTo>
                      <a:pt x="96" y="112"/>
                      <a:pt x="112" y="152"/>
                      <a:pt x="104" y="152"/>
                    </a:cubicBezTo>
                    <a:cubicBezTo>
                      <a:pt x="96" y="152"/>
                      <a:pt x="72" y="112"/>
                      <a:pt x="56" y="104"/>
                    </a:cubicBezTo>
                    <a:cubicBezTo>
                      <a:pt x="40" y="96"/>
                      <a:pt x="16" y="112"/>
                      <a:pt x="8" y="104"/>
                    </a:cubicBezTo>
                    <a:close/>
                  </a:path>
                </a:pathLst>
              </a:custGeom>
              <a:solidFill>
                <a:srgbClr val="F4DC98"/>
              </a:solidFill>
              <a:ln w="9525">
                <a:solidFill>
                  <a:schemeClr val="tx1"/>
                </a:solidFill>
                <a:round/>
                <a:headEnd/>
                <a:tailEnd/>
              </a:ln>
            </p:spPr>
            <p:txBody>
              <a:bodyPr/>
              <a:lstStyle/>
              <a:p>
                <a:endParaRPr lang="fr-FR"/>
              </a:p>
            </p:txBody>
          </p:sp>
          <p:sp>
            <p:nvSpPr>
              <p:cNvPr id="29711" name="Oval 50"/>
              <p:cNvSpPr>
                <a:spLocks noChangeArrowheads="1"/>
              </p:cNvSpPr>
              <p:nvPr/>
            </p:nvSpPr>
            <p:spPr bwMode="auto">
              <a:xfrm>
                <a:off x="3231" y="2832"/>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9712" name="Oval 51"/>
              <p:cNvSpPr>
                <a:spLocks noChangeArrowheads="1"/>
              </p:cNvSpPr>
              <p:nvPr/>
            </p:nvSpPr>
            <p:spPr bwMode="auto">
              <a:xfrm>
                <a:off x="2799" y="3696"/>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9713" name="Oval 52"/>
              <p:cNvSpPr>
                <a:spLocks noChangeArrowheads="1"/>
              </p:cNvSpPr>
              <p:nvPr/>
            </p:nvSpPr>
            <p:spPr bwMode="auto">
              <a:xfrm>
                <a:off x="3423" y="3504"/>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9714" name="Oval 53"/>
              <p:cNvSpPr>
                <a:spLocks noChangeArrowheads="1"/>
              </p:cNvSpPr>
              <p:nvPr/>
            </p:nvSpPr>
            <p:spPr bwMode="auto">
              <a:xfrm>
                <a:off x="4671" y="2784"/>
                <a:ext cx="144" cy="144"/>
              </a:xfrm>
              <a:prstGeom prst="ellipse">
                <a:avLst/>
              </a:prstGeom>
              <a:solidFill>
                <a:srgbClr val="F2A774"/>
              </a:solidFill>
              <a:ln w="9525">
                <a:solidFill>
                  <a:schemeClr val="tx1"/>
                </a:solidFill>
                <a:round/>
                <a:headEnd/>
                <a:tailEnd/>
              </a:ln>
            </p:spPr>
            <p:txBody>
              <a:bodyPr wrap="none" anchor="ctr"/>
              <a:lstStyle/>
              <a:p>
                <a:endParaRPr lang="fr-FR" sz="2400" b="1">
                  <a:latin typeface="Calibri" pitchFamily="34" charset="0"/>
                </a:endParaRPr>
              </a:p>
            </p:txBody>
          </p:sp>
          <p:sp>
            <p:nvSpPr>
              <p:cNvPr id="29715" name="Freeform 54"/>
              <p:cNvSpPr>
                <a:spLocks/>
              </p:cNvSpPr>
              <p:nvPr/>
            </p:nvSpPr>
            <p:spPr bwMode="auto">
              <a:xfrm>
                <a:off x="2607" y="2496"/>
                <a:ext cx="432" cy="336"/>
              </a:xfrm>
              <a:custGeom>
                <a:avLst/>
                <a:gdLst>
                  <a:gd name="T0" fmla="*/ 0 w 432"/>
                  <a:gd name="T1" fmla="*/ 192 h 336"/>
                  <a:gd name="T2" fmla="*/ 240 w 432"/>
                  <a:gd name="T3" fmla="*/ 336 h 336"/>
                  <a:gd name="T4" fmla="*/ 432 w 432"/>
                  <a:gd name="T5" fmla="*/ 240 h 336"/>
                  <a:gd name="T6" fmla="*/ 432 w 432"/>
                  <a:gd name="T7" fmla="*/ 0 h 336"/>
                  <a:gd name="T8" fmla="*/ 336 w 432"/>
                  <a:gd name="T9" fmla="*/ 48 h 336"/>
                  <a:gd name="T10" fmla="*/ 288 w 432"/>
                  <a:gd name="T11" fmla="*/ 192 h 336"/>
                  <a:gd name="T12" fmla="*/ 144 w 432"/>
                  <a:gd name="T13" fmla="*/ 144 h 336"/>
                  <a:gd name="T14" fmla="*/ 0 w 432"/>
                  <a:gd name="T15" fmla="*/ 192 h 336"/>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336"/>
                  <a:gd name="T26" fmla="*/ 432 w 432"/>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336">
                    <a:moveTo>
                      <a:pt x="0" y="192"/>
                    </a:moveTo>
                    <a:lnTo>
                      <a:pt x="240" y="336"/>
                    </a:lnTo>
                    <a:lnTo>
                      <a:pt x="432" y="240"/>
                    </a:lnTo>
                    <a:lnTo>
                      <a:pt x="432" y="0"/>
                    </a:lnTo>
                    <a:lnTo>
                      <a:pt x="336" y="48"/>
                    </a:lnTo>
                    <a:lnTo>
                      <a:pt x="288" y="192"/>
                    </a:lnTo>
                    <a:lnTo>
                      <a:pt x="144" y="144"/>
                    </a:lnTo>
                    <a:lnTo>
                      <a:pt x="0" y="192"/>
                    </a:lnTo>
                    <a:close/>
                  </a:path>
                </a:pathLst>
              </a:custGeom>
              <a:solidFill>
                <a:schemeClr val="bg2"/>
              </a:solidFill>
              <a:ln w="9525">
                <a:solidFill>
                  <a:schemeClr val="tx1"/>
                </a:solidFill>
                <a:round/>
                <a:headEnd/>
                <a:tailEnd/>
              </a:ln>
            </p:spPr>
            <p:txBody>
              <a:bodyPr/>
              <a:lstStyle/>
              <a:p>
                <a:endParaRPr lang="fr-FR"/>
              </a:p>
            </p:txBody>
          </p:sp>
          <p:sp>
            <p:nvSpPr>
              <p:cNvPr id="29716" name="Freeform 55"/>
              <p:cNvSpPr>
                <a:spLocks/>
              </p:cNvSpPr>
              <p:nvPr/>
            </p:nvSpPr>
            <p:spPr bwMode="auto">
              <a:xfrm>
                <a:off x="2127" y="3504"/>
                <a:ext cx="384" cy="336"/>
              </a:xfrm>
              <a:custGeom>
                <a:avLst/>
                <a:gdLst>
                  <a:gd name="T0" fmla="*/ 144 w 384"/>
                  <a:gd name="T1" fmla="*/ 0 h 336"/>
                  <a:gd name="T2" fmla="*/ 384 w 384"/>
                  <a:gd name="T3" fmla="*/ 96 h 336"/>
                  <a:gd name="T4" fmla="*/ 336 w 384"/>
                  <a:gd name="T5" fmla="*/ 336 h 336"/>
                  <a:gd name="T6" fmla="*/ 96 w 384"/>
                  <a:gd name="T7" fmla="*/ 336 h 336"/>
                  <a:gd name="T8" fmla="*/ 144 w 384"/>
                  <a:gd name="T9" fmla="*/ 240 h 336"/>
                  <a:gd name="T10" fmla="*/ 48 w 384"/>
                  <a:gd name="T11" fmla="*/ 144 h 336"/>
                  <a:gd name="T12" fmla="*/ 192 w 384"/>
                  <a:gd name="T13" fmla="*/ 144 h 336"/>
                  <a:gd name="T14" fmla="*/ 0 w 384"/>
                  <a:gd name="T15" fmla="*/ 48 h 336"/>
                  <a:gd name="T16" fmla="*/ 144 w 384"/>
                  <a:gd name="T17" fmla="*/ 0 h 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336"/>
                  <a:gd name="T29" fmla="*/ 384 w 384"/>
                  <a:gd name="T30" fmla="*/ 336 h 3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336">
                    <a:moveTo>
                      <a:pt x="144" y="0"/>
                    </a:moveTo>
                    <a:lnTo>
                      <a:pt x="384" y="96"/>
                    </a:lnTo>
                    <a:lnTo>
                      <a:pt x="336" y="336"/>
                    </a:lnTo>
                    <a:lnTo>
                      <a:pt x="96" y="336"/>
                    </a:lnTo>
                    <a:lnTo>
                      <a:pt x="144" y="240"/>
                    </a:lnTo>
                    <a:lnTo>
                      <a:pt x="48" y="144"/>
                    </a:lnTo>
                    <a:lnTo>
                      <a:pt x="192" y="144"/>
                    </a:lnTo>
                    <a:lnTo>
                      <a:pt x="0" y="48"/>
                    </a:lnTo>
                    <a:lnTo>
                      <a:pt x="144" y="0"/>
                    </a:lnTo>
                    <a:close/>
                  </a:path>
                </a:pathLst>
              </a:custGeom>
              <a:solidFill>
                <a:srgbClr val="EC8036"/>
              </a:solidFill>
              <a:ln w="9525">
                <a:solidFill>
                  <a:schemeClr val="tx1"/>
                </a:solidFill>
                <a:round/>
                <a:headEnd/>
                <a:tailEnd/>
              </a:ln>
            </p:spPr>
            <p:txBody>
              <a:bodyPr/>
              <a:lstStyle/>
              <a:p>
                <a:endParaRPr lang="fr-FR"/>
              </a:p>
            </p:txBody>
          </p:sp>
          <p:grpSp>
            <p:nvGrpSpPr>
              <p:cNvPr id="4" name="Group 59"/>
              <p:cNvGrpSpPr>
                <a:grpSpLocks/>
              </p:cNvGrpSpPr>
              <p:nvPr/>
            </p:nvGrpSpPr>
            <p:grpSpPr bwMode="auto">
              <a:xfrm>
                <a:off x="3759" y="2064"/>
                <a:ext cx="1733" cy="432"/>
                <a:chOff x="4080" y="2064"/>
                <a:chExt cx="1733" cy="432"/>
              </a:xfrm>
            </p:grpSpPr>
            <p:sp>
              <p:nvSpPr>
                <p:cNvPr id="29719" name="Rectangle 60"/>
                <p:cNvSpPr>
                  <a:spLocks noChangeArrowheads="1"/>
                </p:cNvSpPr>
                <p:nvPr/>
              </p:nvSpPr>
              <p:spPr bwMode="auto">
                <a:xfrm>
                  <a:off x="4632" y="2144"/>
                  <a:ext cx="1181" cy="213"/>
                </a:xfrm>
                <a:prstGeom prst="rect">
                  <a:avLst/>
                </a:prstGeom>
                <a:noFill/>
                <a:ln w="9525">
                  <a:noFill/>
                  <a:miter lim="800000"/>
                  <a:headEnd/>
                  <a:tailEnd/>
                </a:ln>
              </p:spPr>
              <p:txBody>
                <a:bodyPr wrap="none">
                  <a:spAutoFit/>
                </a:bodyPr>
                <a:lstStyle/>
                <a:p>
                  <a:r>
                    <a:rPr lang="fr-FR" sz="1600" b="1">
                      <a:latin typeface="Calibri" pitchFamily="34" charset="0"/>
                    </a:rPr>
                    <a:t>Cible thérapeutique</a:t>
                  </a:r>
                </a:p>
              </p:txBody>
            </p:sp>
            <p:sp>
              <p:nvSpPr>
                <p:cNvPr id="29720" name="Freeform 61"/>
                <p:cNvSpPr>
                  <a:spLocks/>
                </p:cNvSpPr>
                <p:nvPr/>
              </p:nvSpPr>
              <p:spPr bwMode="auto">
                <a:xfrm>
                  <a:off x="4080" y="2064"/>
                  <a:ext cx="528" cy="432"/>
                </a:xfrm>
                <a:custGeom>
                  <a:avLst/>
                  <a:gdLst>
                    <a:gd name="T0" fmla="*/ 432 w 528"/>
                    <a:gd name="T1" fmla="*/ 0 h 432"/>
                    <a:gd name="T2" fmla="*/ 432 w 528"/>
                    <a:gd name="T3" fmla="*/ 48 h 432"/>
                    <a:gd name="T4" fmla="*/ 336 w 528"/>
                    <a:gd name="T5" fmla="*/ 48 h 432"/>
                    <a:gd name="T6" fmla="*/ 480 w 528"/>
                    <a:gd name="T7" fmla="*/ 240 h 432"/>
                    <a:gd name="T8" fmla="*/ 192 w 528"/>
                    <a:gd name="T9" fmla="*/ 240 h 432"/>
                    <a:gd name="T10" fmla="*/ 192 w 528"/>
                    <a:gd name="T11" fmla="*/ 96 h 432"/>
                    <a:gd name="T12" fmla="*/ 96 w 528"/>
                    <a:gd name="T13" fmla="*/ 96 h 432"/>
                    <a:gd name="T14" fmla="*/ 96 w 528"/>
                    <a:gd name="T15" fmla="*/ 0 h 432"/>
                    <a:gd name="T16" fmla="*/ 0 w 528"/>
                    <a:gd name="T17" fmla="*/ 0 h 432"/>
                    <a:gd name="T18" fmla="*/ 0 w 528"/>
                    <a:gd name="T19" fmla="*/ 432 h 432"/>
                    <a:gd name="T20" fmla="*/ 240 w 528"/>
                    <a:gd name="T21" fmla="*/ 432 h 432"/>
                    <a:gd name="T22" fmla="*/ 240 w 528"/>
                    <a:gd name="T23" fmla="*/ 384 h 432"/>
                    <a:gd name="T24" fmla="*/ 432 w 528"/>
                    <a:gd name="T25" fmla="*/ 384 h 432"/>
                    <a:gd name="T26" fmla="*/ 432 w 528"/>
                    <a:gd name="T27" fmla="*/ 432 h 432"/>
                    <a:gd name="T28" fmla="*/ 528 w 528"/>
                    <a:gd name="T29" fmla="*/ 432 h 432"/>
                    <a:gd name="T30" fmla="*/ 528 w 528"/>
                    <a:gd name="T31" fmla="*/ 0 h 432"/>
                    <a:gd name="T32" fmla="*/ 432 w 528"/>
                    <a:gd name="T33" fmla="*/ 0 h 4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8"/>
                    <a:gd name="T52" fmla="*/ 0 h 432"/>
                    <a:gd name="T53" fmla="*/ 528 w 528"/>
                    <a:gd name="T54" fmla="*/ 432 h 4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8" h="432">
                      <a:moveTo>
                        <a:pt x="432" y="0"/>
                      </a:moveTo>
                      <a:lnTo>
                        <a:pt x="432" y="48"/>
                      </a:lnTo>
                      <a:lnTo>
                        <a:pt x="336" y="48"/>
                      </a:lnTo>
                      <a:lnTo>
                        <a:pt x="480" y="240"/>
                      </a:lnTo>
                      <a:lnTo>
                        <a:pt x="192" y="240"/>
                      </a:lnTo>
                      <a:lnTo>
                        <a:pt x="192" y="96"/>
                      </a:lnTo>
                      <a:lnTo>
                        <a:pt x="96" y="96"/>
                      </a:lnTo>
                      <a:lnTo>
                        <a:pt x="96" y="0"/>
                      </a:lnTo>
                      <a:lnTo>
                        <a:pt x="0" y="0"/>
                      </a:lnTo>
                      <a:lnTo>
                        <a:pt x="0" y="432"/>
                      </a:lnTo>
                      <a:lnTo>
                        <a:pt x="240" y="432"/>
                      </a:lnTo>
                      <a:lnTo>
                        <a:pt x="240" y="384"/>
                      </a:lnTo>
                      <a:lnTo>
                        <a:pt x="432" y="384"/>
                      </a:lnTo>
                      <a:lnTo>
                        <a:pt x="432" y="432"/>
                      </a:lnTo>
                      <a:lnTo>
                        <a:pt x="528" y="432"/>
                      </a:lnTo>
                      <a:lnTo>
                        <a:pt x="528" y="0"/>
                      </a:lnTo>
                      <a:lnTo>
                        <a:pt x="432" y="0"/>
                      </a:lnTo>
                      <a:close/>
                    </a:path>
                  </a:pathLst>
                </a:custGeom>
                <a:solidFill>
                  <a:srgbClr val="B3C2C5"/>
                </a:solidFill>
                <a:ln w="9525">
                  <a:solidFill>
                    <a:srgbClr val="5E767A"/>
                  </a:solidFill>
                  <a:round/>
                  <a:headEnd/>
                  <a:tailEnd/>
                </a:ln>
              </p:spPr>
              <p:txBody>
                <a:bodyPr/>
                <a:lstStyle/>
                <a:p>
                  <a:endParaRPr lang="fr-FR"/>
                </a:p>
              </p:txBody>
            </p:sp>
          </p:grpSp>
          <p:sp>
            <p:nvSpPr>
              <p:cNvPr id="29718" name="Rectangle 62"/>
              <p:cNvSpPr>
                <a:spLocks noChangeArrowheads="1"/>
              </p:cNvSpPr>
              <p:nvPr/>
            </p:nvSpPr>
            <p:spPr bwMode="auto">
              <a:xfrm>
                <a:off x="4023" y="2544"/>
                <a:ext cx="144" cy="96"/>
              </a:xfrm>
              <a:prstGeom prst="rect">
                <a:avLst/>
              </a:prstGeom>
              <a:solidFill>
                <a:srgbClr val="F4DC98"/>
              </a:solidFill>
              <a:ln w="9525">
                <a:solidFill>
                  <a:schemeClr val="tx1"/>
                </a:solidFill>
                <a:miter lim="800000"/>
                <a:headEnd/>
                <a:tailEnd/>
              </a:ln>
            </p:spPr>
            <p:txBody>
              <a:bodyPr wrap="none" anchor="ctr"/>
              <a:lstStyle/>
              <a:p>
                <a:endParaRPr lang="fr-FR" sz="2400" b="1">
                  <a:latin typeface="Calibri" pitchFamily="34" charset="0"/>
                </a:endParaRPr>
              </a:p>
            </p:txBody>
          </p:sp>
        </p:grpSp>
        <p:grpSp>
          <p:nvGrpSpPr>
            <p:cNvPr id="5" name="Group 2"/>
            <p:cNvGrpSpPr>
              <a:grpSpLocks/>
            </p:cNvGrpSpPr>
            <p:nvPr/>
          </p:nvGrpSpPr>
          <p:grpSpPr bwMode="auto">
            <a:xfrm>
              <a:off x="3597" y="1670"/>
              <a:ext cx="817" cy="608"/>
              <a:chOff x="1882" y="981"/>
              <a:chExt cx="817" cy="608"/>
            </a:xfrm>
          </p:grpSpPr>
          <p:sp>
            <p:nvSpPr>
              <p:cNvPr id="29701" name="Text Box 38"/>
              <p:cNvSpPr txBox="1">
                <a:spLocks noChangeArrowheads="1"/>
              </p:cNvSpPr>
              <p:nvPr/>
            </p:nvSpPr>
            <p:spPr bwMode="auto">
              <a:xfrm>
                <a:off x="1882" y="981"/>
                <a:ext cx="817" cy="213"/>
              </a:xfrm>
              <a:prstGeom prst="rect">
                <a:avLst/>
              </a:prstGeom>
              <a:noFill/>
              <a:ln w="9525">
                <a:noFill/>
                <a:miter lim="800000"/>
                <a:headEnd/>
                <a:tailEnd/>
              </a:ln>
            </p:spPr>
            <p:txBody>
              <a:bodyPr wrap="none">
                <a:spAutoFit/>
              </a:bodyPr>
              <a:lstStyle/>
              <a:p>
                <a:r>
                  <a:rPr lang="fr-FR" sz="1600" b="1">
                    <a:latin typeface="Calibri" pitchFamily="34" charset="0"/>
                  </a:rPr>
                  <a:t>Principe actif</a:t>
                </a:r>
              </a:p>
            </p:txBody>
          </p:sp>
          <p:sp>
            <p:nvSpPr>
              <p:cNvPr id="29702" name="Freeform 39"/>
              <p:cNvSpPr>
                <a:spLocks/>
              </p:cNvSpPr>
              <p:nvPr/>
            </p:nvSpPr>
            <p:spPr bwMode="auto">
              <a:xfrm>
                <a:off x="2157" y="1205"/>
                <a:ext cx="305" cy="384"/>
              </a:xfrm>
              <a:custGeom>
                <a:avLst/>
                <a:gdLst>
                  <a:gd name="T0" fmla="*/ 0 w 1296"/>
                  <a:gd name="T1" fmla="*/ 0 h 1632"/>
                  <a:gd name="T2" fmla="*/ 0 w 1296"/>
                  <a:gd name="T3" fmla="*/ 0 h 1632"/>
                  <a:gd name="T4" fmla="*/ 0 w 1296"/>
                  <a:gd name="T5" fmla="*/ 0 h 1632"/>
                  <a:gd name="T6" fmla="*/ 0 w 1296"/>
                  <a:gd name="T7" fmla="*/ 0 h 1632"/>
                  <a:gd name="T8" fmla="*/ 0 w 1296"/>
                  <a:gd name="T9" fmla="*/ 0 h 1632"/>
                  <a:gd name="T10" fmla="*/ 0 w 1296"/>
                  <a:gd name="T11" fmla="*/ 0 h 1632"/>
                  <a:gd name="T12" fmla="*/ 0 w 1296"/>
                  <a:gd name="T13" fmla="*/ 0 h 1632"/>
                  <a:gd name="T14" fmla="*/ 0 w 1296"/>
                  <a:gd name="T15" fmla="*/ 0 h 1632"/>
                  <a:gd name="T16" fmla="*/ 0 w 1296"/>
                  <a:gd name="T17" fmla="*/ 0 h 1632"/>
                  <a:gd name="T18" fmla="*/ 0 w 1296"/>
                  <a:gd name="T19" fmla="*/ 0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6"/>
                  <a:gd name="T31" fmla="*/ 0 h 1632"/>
                  <a:gd name="T32" fmla="*/ 1296 w 1296"/>
                  <a:gd name="T33" fmla="*/ 1632 h 1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6" h="1632">
                    <a:moveTo>
                      <a:pt x="768" y="0"/>
                    </a:moveTo>
                    <a:lnTo>
                      <a:pt x="0" y="576"/>
                    </a:lnTo>
                    <a:lnTo>
                      <a:pt x="0" y="1104"/>
                    </a:lnTo>
                    <a:lnTo>
                      <a:pt x="432" y="1104"/>
                    </a:lnTo>
                    <a:lnTo>
                      <a:pt x="432" y="1632"/>
                    </a:lnTo>
                    <a:lnTo>
                      <a:pt x="1296" y="1632"/>
                    </a:lnTo>
                    <a:lnTo>
                      <a:pt x="864" y="864"/>
                    </a:lnTo>
                    <a:lnTo>
                      <a:pt x="1296" y="864"/>
                    </a:lnTo>
                    <a:lnTo>
                      <a:pt x="1296" y="480"/>
                    </a:lnTo>
                    <a:lnTo>
                      <a:pt x="768" y="0"/>
                    </a:lnTo>
                    <a:close/>
                  </a:path>
                </a:pathLst>
              </a:custGeom>
              <a:solidFill>
                <a:srgbClr val="5E767A"/>
              </a:solidFill>
              <a:ln w="9525">
                <a:solidFill>
                  <a:srgbClr val="5E767A"/>
                </a:solidFill>
                <a:round/>
                <a:headEnd/>
                <a:tailEnd/>
              </a:ln>
            </p:spPr>
            <p:txBody>
              <a:bodyPr/>
              <a:lstStyle/>
              <a:p>
                <a:endParaRPr lang="fr-FR"/>
              </a:p>
            </p:txBody>
          </p:sp>
        </p:grpSp>
      </p:grpSp>
      <p:sp>
        <p:nvSpPr>
          <p:cNvPr id="29698" name="Rectangle 66"/>
          <p:cNvSpPr>
            <a:spLocks noChangeArrowheads="1"/>
          </p:cNvSpPr>
          <p:nvPr/>
        </p:nvSpPr>
        <p:spPr bwMode="auto">
          <a:xfrm>
            <a:off x="503238" y="2971800"/>
            <a:ext cx="3276600" cy="1200150"/>
          </a:xfrm>
          <a:prstGeom prst="rect">
            <a:avLst/>
          </a:prstGeom>
          <a:noFill/>
          <a:ln w="9525">
            <a:noFill/>
            <a:miter lim="800000"/>
            <a:headEnd/>
            <a:tailEnd/>
          </a:ln>
        </p:spPr>
        <p:txBody>
          <a:bodyPr>
            <a:spAutoFit/>
          </a:bodyPr>
          <a:lstStyle/>
          <a:p>
            <a:r>
              <a:rPr lang="fr-FR" sz="2400" b="1">
                <a:latin typeface="Calibri" pitchFamily="34" charset="0"/>
              </a:rPr>
              <a:t>Il cherche la cible thérapeutique pour agir et soigner la maladie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pastilla"/>
          <p:cNvPicPr>
            <a:picLocks noChangeAspect="1" noChangeArrowheads="1"/>
          </p:cNvPicPr>
          <p:nvPr/>
        </p:nvPicPr>
        <p:blipFill>
          <a:blip r:embed="rId3">
            <a:clrChange>
              <a:clrFrom>
                <a:srgbClr val="FFFFFF"/>
              </a:clrFrom>
              <a:clrTo>
                <a:srgbClr val="FFFFFF">
                  <a:alpha val="0"/>
                </a:srgbClr>
              </a:clrTo>
            </a:clrChange>
          </a:blip>
          <a:srcRect t="30000" b="26471"/>
          <a:stretch>
            <a:fillRect/>
          </a:stretch>
        </p:blipFill>
        <p:spPr bwMode="auto">
          <a:xfrm>
            <a:off x="1476375" y="2420938"/>
            <a:ext cx="6477000" cy="2819400"/>
          </a:xfrm>
          <a:prstGeom prst="rect">
            <a:avLst/>
          </a:prstGeom>
          <a:noFill/>
          <a:ln w="9525">
            <a:noFill/>
            <a:miter lim="800000"/>
            <a:headEnd/>
            <a:tailEnd/>
          </a:ln>
        </p:spPr>
      </p:pic>
      <p:sp>
        <p:nvSpPr>
          <p:cNvPr id="601093" name="Rectangle 5"/>
          <p:cNvSpPr>
            <a:spLocks noChangeArrowheads="1"/>
          </p:cNvSpPr>
          <p:nvPr/>
        </p:nvSpPr>
        <p:spPr bwMode="auto">
          <a:xfrm>
            <a:off x="395288" y="1628775"/>
            <a:ext cx="8531225" cy="476250"/>
          </a:xfrm>
          <a:prstGeom prst="rect">
            <a:avLst/>
          </a:prstGeom>
          <a:noFill/>
          <a:ln w="9525">
            <a:noFill/>
            <a:miter lim="800000"/>
            <a:headEnd/>
            <a:tailEnd/>
          </a:ln>
          <a:effectLst/>
        </p:spPr>
        <p:txBody>
          <a:bodyPr anchor="ctr"/>
          <a:lstStyle/>
          <a:p>
            <a:pPr algn="ctr">
              <a:defRPr/>
            </a:pPr>
            <a:r>
              <a:rPr lang="fr-FR" sz="3200" b="1" dirty="0">
                <a:latin typeface="+mj-lt"/>
              </a:rPr>
              <a:t>Comment les médicaments sont-ils mis au point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3"/>
          <p:cNvSpPr>
            <a:spLocks noChangeArrowheads="1"/>
          </p:cNvSpPr>
          <p:nvPr/>
        </p:nvSpPr>
        <p:spPr bwMode="auto">
          <a:xfrm>
            <a:off x="900113" y="1196975"/>
            <a:ext cx="7499350" cy="1223963"/>
          </a:xfrm>
          <a:prstGeom prst="rect">
            <a:avLst/>
          </a:prstGeom>
          <a:noFill/>
          <a:ln w="9525">
            <a:noFill/>
            <a:miter lim="800000"/>
            <a:headEnd/>
            <a:tailEnd/>
          </a:ln>
        </p:spPr>
        <p:txBody>
          <a:bodyPr/>
          <a:lstStyle/>
          <a:p>
            <a:pPr>
              <a:spcBef>
                <a:spcPct val="20000"/>
              </a:spcBef>
              <a:buClr>
                <a:schemeClr val="bg2"/>
              </a:buClr>
            </a:pPr>
            <a:r>
              <a:rPr lang="fr-FR" sz="2600">
                <a:latin typeface="Calibri" pitchFamily="34" charset="0"/>
              </a:rPr>
              <a:t>La recherche d’un médicament est un processus </a:t>
            </a:r>
            <a:r>
              <a:rPr lang="fr-FR" sz="2600" b="1">
                <a:latin typeface="Calibri" pitchFamily="34" charset="0"/>
              </a:rPr>
              <a:t>long</a:t>
            </a:r>
            <a:r>
              <a:rPr lang="fr-FR" sz="2600">
                <a:latin typeface="Calibri" pitchFamily="34" charset="0"/>
              </a:rPr>
              <a:t>  (entre 10 et 25 ans), complexe et </a:t>
            </a:r>
            <a:r>
              <a:rPr lang="fr-FR" sz="2600" b="1">
                <a:latin typeface="Calibri" pitchFamily="34" charset="0"/>
              </a:rPr>
              <a:t>coûteux</a:t>
            </a:r>
            <a:r>
              <a:rPr lang="fr-FR" sz="2600">
                <a:latin typeface="Calibri" pitchFamily="34" charset="0"/>
              </a:rPr>
              <a:t>, qui comporte différentes étapes</a:t>
            </a:r>
            <a:r>
              <a:rPr lang="es-ES" sz="2600">
                <a:latin typeface="Calibri" pitchFamily="34" charset="0"/>
              </a:rPr>
              <a:t>.</a:t>
            </a:r>
          </a:p>
          <a:p>
            <a:pPr>
              <a:spcBef>
                <a:spcPct val="20000"/>
              </a:spcBef>
              <a:buClr>
                <a:schemeClr val="bg2"/>
              </a:buClr>
            </a:pPr>
            <a:endParaRPr lang="es-ES" sz="2600">
              <a:latin typeface="Calibri" pitchFamily="34" charset="0"/>
            </a:endParaRPr>
          </a:p>
        </p:txBody>
      </p:sp>
      <p:sp>
        <p:nvSpPr>
          <p:cNvPr id="480269" name="AutoShape 13"/>
          <p:cNvSpPr>
            <a:spLocks noChangeArrowheads="1"/>
          </p:cNvSpPr>
          <p:nvPr/>
        </p:nvSpPr>
        <p:spPr bwMode="auto">
          <a:xfrm>
            <a:off x="638175" y="3141663"/>
            <a:ext cx="1773238" cy="1584325"/>
          </a:xfrm>
          <a:prstGeom prst="homePlate">
            <a:avLst>
              <a:gd name="adj" fmla="val 33064"/>
            </a:avLst>
          </a:prstGeom>
          <a:gradFill rotWithShape="1">
            <a:gsLst>
              <a:gs pos="0">
                <a:srgbClr val="FF9900"/>
              </a:gs>
              <a:gs pos="50000">
                <a:srgbClr val="FFFFFF"/>
              </a:gs>
              <a:gs pos="100000">
                <a:srgbClr val="FF9900"/>
              </a:gs>
            </a:gsLst>
            <a:lin ang="5400000" scaled="1"/>
          </a:gradFill>
          <a:ln w="9525" algn="ctr">
            <a:solidFill>
              <a:schemeClr val="bg2"/>
            </a:solidFill>
            <a:miter lim="800000"/>
            <a:headEnd/>
            <a:tailEnd/>
          </a:ln>
        </p:spPr>
        <p:txBody>
          <a:bodyPr wrap="none" anchor="ctr"/>
          <a:lstStyle/>
          <a:p>
            <a:r>
              <a:rPr lang="ca-ES" sz="1400" b="1">
                <a:latin typeface="Calibri" pitchFamily="34" charset="0"/>
              </a:rPr>
              <a:t>        R + D </a:t>
            </a:r>
          </a:p>
          <a:p>
            <a:r>
              <a:rPr lang="ca-ES" sz="1400" b="1">
                <a:latin typeface="Calibri" pitchFamily="34" charset="0"/>
              </a:rPr>
              <a:t>  du MÉDICAMENT</a:t>
            </a:r>
          </a:p>
          <a:p>
            <a:r>
              <a:rPr lang="ca-ES" sz="1400" b="1">
                <a:latin typeface="Calibri" pitchFamily="34" charset="0"/>
              </a:rPr>
              <a:t>   (</a:t>
            </a:r>
            <a:r>
              <a:rPr lang="ca-ES" sz="1400">
                <a:latin typeface="Calibri" pitchFamily="34" charset="0"/>
              </a:rPr>
              <a:t>2-10 ans</a:t>
            </a:r>
            <a:r>
              <a:rPr lang="ca-ES" sz="1400" b="1">
                <a:latin typeface="Calibri" pitchFamily="34" charset="0"/>
              </a:rPr>
              <a:t>)</a:t>
            </a:r>
          </a:p>
        </p:txBody>
      </p:sp>
      <p:sp>
        <p:nvSpPr>
          <p:cNvPr id="480271" name="AutoShape 15"/>
          <p:cNvSpPr>
            <a:spLocks noChangeArrowheads="1"/>
          </p:cNvSpPr>
          <p:nvPr/>
        </p:nvSpPr>
        <p:spPr bwMode="auto">
          <a:xfrm>
            <a:off x="3344863" y="3141663"/>
            <a:ext cx="4227512" cy="1584325"/>
          </a:xfrm>
          <a:prstGeom prst="chevron">
            <a:avLst>
              <a:gd name="adj" fmla="val 25547"/>
            </a:avLst>
          </a:prstGeom>
          <a:gradFill rotWithShape="1">
            <a:gsLst>
              <a:gs pos="0">
                <a:srgbClr val="FFFF00"/>
              </a:gs>
              <a:gs pos="50000">
                <a:srgbClr val="FFFFFF"/>
              </a:gs>
              <a:gs pos="100000">
                <a:srgbClr val="FFFF00"/>
              </a:gs>
            </a:gsLst>
            <a:lin ang="5400000" scaled="1"/>
          </a:gradFill>
          <a:ln w="9525" algn="ctr">
            <a:solidFill>
              <a:schemeClr val="bg2"/>
            </a:solidFill>
            <a:miter lim="800000"/>
            <a:headEnd/>
            <a:tailEnd/>
          </a:ln>
        </p:spPr>
        <p:txBody>
          <a:bodyPr wrap="none"/>
          <a:lstStyle/>
          <a:p>
            <a:pPr algn="ctr"/>
            <a:r>
              <a:rPr lang="ca-ES" sz="1600" b="1">
                <a:latin typeface="Calibri" pitchFamily="34" charset="0"/>
              </a:rPr>
              <a:t>              </a:t>
            </a:r>
          </a:p>
          <a:p>
            <a:pPr algn="ctr"/>
            <a:endParaRPr lang="ca-ES" sz="1600" b="1">
              <a:latin typeface="Calibri" pitchFamily="34" charset="0"/>
            </a:endParaRPr>
          </a:p>
          <a:p>
            <a:pPr algn="ctr"/>
            <a:r>
              <a:rPr lang="ca-ES" sz="1600" b="1">
                <a:latin typeface="Calibri" pitchFamily="34" charset="0"/>
              </a:rPr>
              <a:t>    DÉVELOPPEMENT   CLINIQUE</a:t>
            </a:r>
          </a:p>
          <a:p>
            <a:pPr algn="ctr"/>
            <a:endParaRPr lang="ca-ES" sz="800" b="1">
              <a:latin typeface="Calibri" pitchFamily="34" charset="0"/>
            </a:endParaRPr>
          </a:p>
          <a:p>
            <a:pPr algn="ctr"/>
            <a:endParaRPr lang="ca-ES" sz="800">
              <a:latin typeface="Calibri" pitchFamily="34" charset="0"/>
            </a:endParaRPr>
          </a:p>
          <a:p>
            <a:pPr algn="ctr"/>
            <a:r>
              <a:rPr lang="ca-ES" sz="1600">
                <a:latin typeface="Calibri" pitchFamily="34" charset="0"/>
              </a:rPr>
              <a:t>    </a:t>
            </a:r>
            <a:r>
              <a:rPr lang="ca-ES" sz="1600" b="1">
                <a:latin typeface="Calibri" pitchFamily="34" charset="0"/>
              </a:rPr>
              <a:t>PHASE I   </a:t>
            </a:r>
            <a:r>
              <a:rPr lang="ca-ES" sz="1600" b="1">
                <a:latin typeface="Calibri" pitchFamily="34" charset="0"/>
                <a:sym typeface="Wingdings" pitchFamily="2" charset="2"/>
              </a:rPr>
              <a:t>   PHASE II        PHASE III  </a:t>
            </a:r>
            <a:endParaRPr lang="ca-ES" sz="1600" b="1">
              <a:latin typeface="Calibri" pitchFamily="34" charset="0"/>
            </a:endParaRPr>
          </a:p>
        </p:txBody>
      </p:sp>
      <p:sp>
        <p:nvSpPr>
          <p:cNvPr id="480272" name="Oval 16"/>
          <p:cNvSpPr>
            <a:spLocks noChangeArrowheads="1"/>
          </p:cNvSpPr>
          <p:nvPr/>
        </p:nvSpPr>
        <p:spPr bwMode="auto">
          <a:xfrm>
            <a:off x="7666038" y="3338513"/>
            <a:ext cx="1154112" cy="1255712"/>
          </a:xfrm>
          <a:prstGeom prst="ellipse">
            <a:avLst/>
          </a:prstGeom>
          <a:gradFill rotWithShape="1">
            <a:gsLst>
              <a:gs pos="0">
                <a:srgbClr val="FFFFFF"/>
              </a:gs>
              <a:gs pos="100000">
                <a:srgbClr val="66FF66"/>
              </a:gs>
            </a:gsLst>
            <a:path path="shape">
              <a:fillToRect l="50000" t="50000" r="50000" b="50000"/>
            </a:path>
          </a:gradFill>
          <a:ln w="9525" algn="ctr">
            <a:solidFill>
              <a:srgbClr val="33CC33"/>
            </a:solidFill>
            <a:round/>
            <a:headEnd/>
            <a:tailEnd/>
          </a:ln>
          <a:effectLst>
            <a:outerShdw dist="71842" dir="2700000" algn="ctr" rotWithShape="0">
              <a:srgbClr val="808080"/>
            </a:outerShdw>
          </a:effectLst>
        </p:spPr>
        <p:txBody>
          <a:bodyPr wrap="none" anchor="ctr"/>
          <a:lstStyle/>
          <a:p>
            <a:pPr algn="ctr">
              <a:defRPr/>
            </a:pPr>
            <a:endParaRPr lang="ca-ES" sz="1400" b="1" dirty="0">
              <a:latin typeface="Calibri" pitchFamily="34" charset="0"/>
            </a:endParaRPr>
          </a:p>
          <a:p>
            <a:pPr algn="ctr">
              <a:defRPr/>
            </a:pPr>
            <a:r>
              <a:rPr lang="ca-ES" sz="1400" b="1" dirty="0">
                <a:latin typeface="Calibri" pitchFamily="34" charset="0"/>
              </a:rPr>
              <a:t>Lancement </a:t>
            </a:r>
          </a:p>
          <a:p>
            <a:pPr algn="ctr">
              <a:defRPr/>
            </a:pPr>
            <a:r>
              <a:rPr lang="ca-ES" sz="1400" b="1" dirty="0">
                <a:latin typeface="Calibri" pitchFamily="34" charset="0"/>
              </a:rPr>
              <a:t>du</a:t>
            </a:r>
          </a:p>
          <a:p>
            <a:pPr algn="ctr">
              <a:defRPr/>
            </a:pPr>
            <a:r>
              <a:rPr lang="ca-ES" sz="1400" b="1" dirty="0">
                <a:latin typeface="Calibri" pitchFamily="34" charset="0"/>
              </a:rPr>
              <a:t>médicament</a:t>
            </a:r>
          </a:p>
          <a:p>
            <a:pPr algn="ctr">
              <a:defRPr/>
            </a:pPr>
            <a:endParaRPr lang="ca-ES" sz="800" b="1" dirty="0">
              <a:latin typeface="Calibri" pitchFamily="34" charset="0"/>
            </a:endParaRPr>
          </a:p>
          <a:p>
            <a:pPr algn="ctr">
              <a:defRPr/>
            </a:pPr>
            <a:r>
              <a:rPr lang="ca-ES" sz="1400" b="1" dirty="0">
                <a:latin typeface="Calibri" pitchFamily="34" charset="0"/>
              </a:rPr>
              <a:t>PHASE IV</a:t>
            </a:r>
          </a:p>
        </p:txBody>
      </p:sp>
      <p:pic>
        <p:nvPicPr>
          <p:cNvPr id="21509" name="Picture 22" descr="pharmac10 clr"/>
          <p:cNvPicPr>
            <a:picLocks noChangeAspect="1" noChangeArrowheads="1"/>
          </p:cNvPicPr>
          <p:nvPr/>
        </p:nvPicPr>
        <p:blipFill>
          <a:blip r:embed="rId3" cstate="print"/>
          <a:srcRect/>
          <a:stretch>
            <a:fillRect/>
          </a:stretch>
        </p:blipFill>
        <p:spPr bwMode="auto">
          <a:xfrm>
            <a:off x="6186488" y="5122863"/>
            <a:ext cx="922337" cy="900112"/>
          </a:xfrm>
          <a:prstGeom prst="rect">
            <a:avLst/>
          </a:prstGeom>
          <a:noFill/>
          <a:ln w="9525">
            <a:noFill/>
            <a:miter lim="800000"/>
            <a:headEnd/>
            <a:tailEnd/>
          </a:ln>
        </p:spPr>
      </p:pic>
      <p:pic>
        <p:nvPicPr>
          <p:cNvPr id="21510" name="Picture 23" descr="pharmac08clr"/>
          <p:cNvPicPr>
            <a:picLocks noChangeAspect="1" noChangeArrowheads="1"/>
          </p:cNvPicPr>
          <p:nvPr/>
        </p:nvPicPr>
        <p:blipFill>
          <a:blip r:embed="rId4"/>
          <a:srcRect/>
          <a:stretch>
            <a:fillRect/>
          </a:stretch>
        </p:blipFill>
        <p:spPr bwMode="auto">
          <a:xfrm>
            <a:off x="3214688" y="5272088"/>
            <a:ext cx="1849437" cy="811212"/>
          </a:xfrm>
          <a:prstGeom prst="rect">
            <a:avLst/>
          </a:prstGeom>
          <a:noFill/>
          <a:ln w="9525">
            <a:noFill/>
            <a:miter lim="800000"/>
            <a:headEnd/>
            <a:tailEnd/>
          </a:ln>
        </p:spPr>
      </p:pic>
      <p:pic>
        <p:nvPicPr>
          <p:cNvPr id="21511" name="Picture 24" descr="pharmac09 clr"/>
          <p:cNvPicPr>
            <a:picLocks noChangeAspect="1" noChangeArrowheads="1"/>
          </p:cNvPicPr>
          <p:nvPr/>
        </p:nvPicPr>
        <p:blipFill>
          <a:blip r:embed="rId5"/>
          <a:srcRect/>
          <a:stretch>
            <a:fillRect/>
          </a:stretch>
        </p:blipFill>
        <p:spPr bwMode="auto">
          <a:xfrm>
            <a:off x="4876800" y="5270500"/>
            <a:ext cx="1309688" cy="787400"/>
          </a:xfrm>
          <a:prstGeom prst="rect">
            <a:avLst/>
          </a:prstGeom>
          <a:noFill/>
          <a:ln w="9525">
            <a:noFill/>
            <a:miter lim="800000"/>
            <a:headEnd/>
            <a:tailEnd/>
          </a:ln>
        </p:spPr>
      </p:pic>
      <p:pic>
        <p:nvPicPr>
          <p:cNvPr id="21512" name="Picture 26" descr="pharmac05clr"/>
          <p:cNvPicPr>
            <a:picLocks noChangeAspect="1" noChangeArrowheads="1"/>
          </p:cNvPicPr>
          <p:nvPr/>
        </p:nvPicPr>
        <p:blipFill>
          <a:blip r:embed="rId6"/>
          <a:srcRect/>
          <a:stretch>
            <a:fillRect/>
          </a:stretch>
        </p:blipFill>
        <p:spPr bwMode="auto">
          <a:xfrm>
            <a:off x="539750" y="4989513"/>
            <a:ext cx="1354138" cy="844550"/>
          </a:xfrm>
          <a:prstGeom prst="rect">
            <a:avLst/>
          </a:prstGeom>
          <a:noFill/>
          <a:ln w="9525">
            <a:noFill/>
            <a:miter lim="800000"/>
            <a:headEnd/>
            <a:tailEnd/>
          </a:ln>
        </p:spPr>
      </p:pic>
      <p:grpSp>
        <p:nvGrpSpPr>
          <p:cNvPr id="2" name="Group 20"/>
          <p:cNvGrpSpPr>
            <a:grpSpLocks/>
          </p:cNvGrpSpPr>
          <p:nvPr/>
        </p:nvGrpSpPr>
        <p:grpSpPr bwMode="auto">
          <a:xfrm>
            <a:off x="2024063" y="5122863"/>
            <a:ext cx="990600" cy="1004887"/>
            <a:chOff x="1275" y="3227"/>
            <a:chExt cx="624" cy="633"/>
          </a:xfrm>
        </p:grpSpPr>
        <p:pic>
          <p:nvPicPr>
            <p:cNvPr id="33808" name="Picture 27" descr="pharmac07a ratoli clr"/>
            <p:cNvPicPr>
              <a:picLocks noChangeAspect="1" noChangeArrowheads="1"/>
            </p:cNvPicPr>
            <p:nvPr/>
          </p:nvPicPr>
          <p:blipFill>
            <a:blip r:embed="rId7" cstate="print"/>
            <a:srcRect/>
            <a:stretch>
              <a:fillRect/>
            </a:stretch>
          </p:blipFill>
          <p:spPr bwMode="auto">
            <a:xfrm>
              <a:off x="1567" y="3560"/>
              <a:ext cx="332" cy="285"/>
            </a:xfrm>
            <a:prstGeom prst="rect">
              <a:avLst/>
            </a:prstGeom>
            <a:noFill/>
            <a:ln w="9525">
              <a:noFill/>
              <a:miter lim="800000"/>
              <a:headEnd/>
              <a:tailEnd/>
            </a:ln>
          </p:spPr>
        </p:pic>
        <p:pic>
          <p:nvPicPr>
            <p:cNvPr id="33809" name="Picture 28" descr="pharmac06a celula clr"/>
            <p:cNvPicPr>
              <a:picLocks noChangeAspect="1" noChangeArrowheads="1"/>
            </p:cNvPicPr>
            <p:nvPr/>
          </p:nvPicPr>
          <p:blipFill>
            <a:blip r:embed="rId8"/>
            <a:srcRect/>
            <a:stretch>
              <a:fillRect/>
            </a:stretch>
          </p:blipFill>
          <p:spPr bwMode="auto">
            <a:xfrm>
              <a:off x="1400" y="3227"/>
              <a:ext cx="332" cy="270"/>
            </a:xfrm>
            <a:prstGeom prst="rect">
              <a:avLst/>
            </a:prstGeom>
            <a:noFill/>
            <a:ln w="9525">
              <a:noFill/>
              <a:miter lim="800000"/>
              <a:headEnd/>
              <a:tailEnd/>
            </a:ln>
          </p:spPr>
        </p:pic>
        <p:pic>
          <p:nvPicPr>
            <p:cNvPr id="33810" name="Picture 29" descr="pharmac06b mosca clr"/>
            <p:cNvPicPr>
              <a:picLocks noChangeAspect="1" noChangeArrowheads="1"/>
            </p:cNvPicPr>
            <p:nvPr/>
          </p:nvPicPr>
          <p:blipFill>
            <a:blip r:embed="rId9" cstate="print"/>
            <a:srcRect/>
            <a:stretch>
              <a:fillRect/>
            </a:stretch>
          </p:blipFill>
          <p:spPr bwMode="auto">
            <a:xfrm>
              <a:off x="1275" y="3560"/>
              <a:ext cx="332" cy="300"/>
            </a:xfrm>
            <a:prstGeom prst="rect">
              <a:avLst/>
            </a:prstGeom>
            <a:noFill/>
            <a:ln w="9525">
              <a:noFill/>
              <a:miter lim="800000"/>
              <a:headEnd/>
              <a:tailEnd/>
            </a:ln>
          </p:spPr>
        </p:pic>
      </p:grpSp>
      <p:pic>
        <p:nvPicPr>
          <p:cNvPr id="21516" name="Picture 30" descr="pharmac11 clr"/>
          <p:cNvPicPr>
            <a:picLocks noChangeAspect="1" noChangeArrowheads="1"/>
          </p:cNvPicPr>
          <p:nvPr/>
        </p:nvPicPr>
        <p:blipFill>
          <a:blip r:embed="rId10"/>
          <a:srcRect/>
          <a:stretch>
            <a:fillRect/>
          </a:stretch>
        </p:blipFill>
        <p:spPr bwMode="auto">
          <a:xfrm>
            <a:off x="7373938" y="5254625"/>
            <a:ext cx="1287462" cy="577850"/>
          </a:xfrm>
          <a:prstGeom prst="rect">
            <a:avLst/>
          </a:prstGeom>
          <a:noFill/>
          <a:ln w="9525">
            <a:noFill/>
            <a:miter lim="800000"/>
            <a:headEnd/>
            <a:tailEnd/>
          </a:ln>
        </p:spPr>
      </p:pic>
      <p:sp>
        <p:nvSpPr>
          <p:cNvPr id="33803" name="Rectangle 3"/>
          <p:cNvSpPr>
            <a:spLocks noChangeArrowheads="1"/>
          </p:cNvSpPr>
          <p:nvPr/>
        </p:nvSpPr>
        <p:spPr bwMode="auto">
          <a:xfrm>
            <a:off x="898525" y="573088"/>
            <a:ext cx="7777163" cy="369887"/>
          </a:xfrm>
          <a:prstGeom prst="rect">
            <a:avLst/>
          </a:prstGeom>
          <a:noFill/>
          <a:ln w="9525">
            <a:noFill/>
            <a:miter lim="800000"/>
            <a:headEnd/>
            <a:tailEnd/>
          </a:ln>
        </p:spPr>
        <p:txBody>
          <a:bodyPr lIns="0" tIns="0" rIns="0" bIns="0">
            <a:spAutoFit/>
          </a:bodyPr>
          <a:lstStyle/>
          <a:p>
            <a:r>
              <a:rPr lang="fr-FR" sz="2400" b="1">
                <a:solidFill>
                  <a:srgbClr val="27ABAF"/>
                </a:solidFill>
                <a:latin typeface="Calibri" pitchFamily="34" charset="0"/>
              </a:rPr>
              <a:t>ÉTAPE DANS LA RECHERCHE D’UN MÉDICAMENT</a:t>
            </a:r>
          </a:p>
        </p:txBody>
      </p:sp>
      <p:pic>
        <p:nvPicPr>
          <p:cNvPr id="33804" name="Picture 25"/>
          <p:cNvPicPr>
            <a:picLocks noChangeAspect="1" noChangeArrowheads="1"/>
          </p:cNvPicPr>
          <p:nvPr/>
        </p:nvPicPr>
        <p:blipFill>
          <a:blip r:embed="rId11"/>
          <a:srcRect/>
          <a:stretch>
            <a:fillRect/>
          </a:stretch>
        </p:blipFill>
        <p:spPr bwMode="auto">
          <a:xfrm>
            <a:off x="571500" y="582613"/>
            <a:ext cx="223838" cy="207962"/>
          </a:xfrm>
          <a:prstGeom prst="rect">
            <a:avLst/>
          </a:prstGeom>
          <a:noFill/>
          <a:ln w="9525">
            <a:noFill/>
            <a:miter lim="800000"/>
            <a:headEnd/>
            <a:tailEnd/>
          </a:ln>
        </p:spPr>
      </p:pic>
      <p:grpSp>
        <p:nvGrpSpPr>
          <p:cNvPr id="3" name="Group 19"/>
          <p:cNvGrpSpPr>
            <a:grpSpLocks/>
          </p:cNvGrpSpPr>
          <p:nvPr/>
        </p:nvGrpSpPr>
        <p:grpSpPr bwMode="auto">
          <a:xfrm>
            <a:off x="1835150" y="3127375"/>
            <a:ext cx="2114550" cy="1670050"/>
            <a:chOff x="1156" y="1970"/>
            <a:chExt cx="1332" cy="1052"/>
          </a:xfrm>
        </p:grpSpPr>
        <p:pic>
          <p:nvPicPr>
            <p:cNvPr id="33806" name="AutoShape 14"/>
            <p:cNvPicPr>
              <a:picLocks noChangeArrowheads="1"/>
            </p:cNvPicPr>
            <p:nvPr/>
          </p:nvPicPr>
          <p:blipFill>
            <a:blip r:embed="rId12"/>
            <a:srcRect/>
            <a:stretch>
              <a:fillRect/>
            </a:stretch>
          </p:blipFill>
          <p:spPr bwMode="auto">
            <a:xfrm>
              <a:off x="1156" y="1970"/>
              <a:ext cx="1332" cy="1006"/>
            </a:xfrm>
            <a:prstGeom prst="rect">
              <a:avLst/>
            </a:prstGeom>
            <a:noFill/>
            <a:ln w="9525">
              <a:noFill/>
              <a:miter lim="800000"/>
              <a:headEnd/>
              <a:tailEnd/>
            </a:ln>
          </p:spPr>
        </p:pic>
        <p:sp>
          <p:nvSpPr>
            <p:cNvPr id="33807" name="Text Box 16"/>
            <p:cNvSpPr txBox="1">
              <a:spLocks noChangeArrowheads="1"/>
            </p:cNvSpPr>
            <p:nvPr/>
          </p:nvSpPr>
          <p:spPr bwMode="auto">
            <a:xfrm>
              <a:off x="1202" y="2251"/>
              <a:ext cx="1179" cy="771"/>
            </a:xfrm>
            <a:prstGeom prst="rect">
              <a:avLst/>
            </a:prstGeom>
            <a:noFill/>
            <a:ln w="9525">
              <a:noFill/>
              <a:miter lim="800000"/>
              <a:headEnd/>
              <a:tailEnd/>
            </a:ln>
          </p:spPr>
          <p:txBody>
            <a:bodyPr wrap="none"/>
            <a:lstStyle/>
            <a:p>
              <a:pPr algn="ctr"/>
              <a:r>
                <a:rPr lang="ca-ES" sz="1400" b="1">
                  <a:latin typeface="Calibri" pitchFamily="34" charset="0"/>
                </a:rPr>
                <a:t>ÉTUDES</a:t>
              </a:r>
            </a:p>
            <a:p>
              <a:pPr algn="ctr"/>
              <a:r>
                <a:rPr lang="ca-ES" sz="1400" b="1">
                  <a:latin typeface="Calibri" pitchFamily="34" charset="0"/>
                </a:rPr>
                <a:t>PRÉCLINIQUES</a:t>
              </a:r>
            </a:p>
            <a:p>
              <a:pPr algn="ctr"/>
              <a:r>
                <a:rPr lang="ca-ES" sz="1400" b="1">
                  <a:latin typeface="Calibri" pitchFamily="34" charset="0"/>
                </a:rPr>
                <a:t>(</a:t>
              </a:r>
              <a:r>
                <a:rPr lang="ca-ES" sz="1400">
                  <a:latin typeface="Calibri" pitchFamily="34" charset="0"/>
                </a:rPr>
                <a:t>2-6 ans</a:t>
              </a:r>
              <a:r>
                <a:rPr lang="ca-ES" sz="1400" b="1">
                  <a:latin typeface="Calibri" pitchFamily="34" charset="0"/>
                </a:rPr>
                <a:t>)</a:t>
              </a:r>
            </a:p>
            <a:p>
              <a:pPr algn="ctr"/>
              <a:endParaRPr lang="ca-ES" sz="800" b="1">
                <a:latin typeface="Calibri" pitchFamily="34" charset="0"/>
              </a:endParaRPr>
            </a:p>
            <a:p>
              <a:pPr algn="ctr"/>
              <a:r>
                <a:rPr lang="ca-ES" sz="1400" b="1">
                  <a:latin typeface="Calibri" pitchFamily="34" charset="0"/>
                </a:rPr>
                <a:t>  </a:t>
              </a:r>
              <a:r>
                <a:rPr lang="ca-ES" sz="1400" b="1" i="1">
                  <a:latin typeface="Calibri" pitchFamily="34" charset="0"/>
                </a:rPr>
                <a:t>In vitro-In vivo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269"/>
                                        </p:tgtEl>
                                        <p:attrNameLst>
                                          <p:attrName>style.visibility</p:attrName>
                                        </p:attrNameLst>
                                      </p:cBhvr>
                                      <p:to>
                                        <p:strVal val="visible"/>
                                      </p:to>
                                    </p:set>
                                    <p:animEffect transition="in" filter="fade">
                                      <p:cBhvr>
                                        <p:cTn id="7" dur="2000"/>
                                        <p:tgtEl>
                                          <p:spTgt spid="480269"/>
                                        </p:tgtEl>
                                      </p:cBhvr>
                                    </p:animEffect>
                                  </p:childTnLst>
                                </p:cTn>
                              </p:par>
                              <p:par>
                                <p:cTn id="8" presetID="10" presetClass="entr" presetSubtype="0" fill="hold" nodeType="withEffect">
                                  <p:stCondLst>
                                    <p:cond delay="0"/>
                                  </p:stCondLst>
                                  <p:childTnLst>
                                    <p:set>
                                      <p:cBhvr>
                                        <p:cTn id="9" dur="1" fill="hold">
                                          <p:stCondLst>
                                            <p:cond delay="0"/>
                                          </p:stCondLst>
                                        </p:cTn>
                                        <p:tgtEl>
                                          <p:spTgt spid="21512"/>
                                        </p:tgtEl>
                                        <p:attrNameLst>
                                          <p:attrName>style.visibility</p:attrName>
                                        </p:attrNameLst>
                                      </p:cBhvr>
                                      <p:to>
                                        <p:strVal val="visible"/>
                                      </p:to>
                                    </p:set>
                                    <p:animEffect transition="in" filter="fade">
                                      <p:cBhvr>
                                        <p:cTn id="10" dur="2000"/>
                                        <p:tgtEl>
                                          <p:spTgt spid="2151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80271"/>
                                        </p:tgtEl>
                                        <p:attrNameLst>
                                          <p:attrName>style.visibility</p:attrName>
                                        </p:attrNameLst>
                                      </p:cBhvr>
                                      <p:to>
                                        <p:strVal val="visible"/>
                                      </p:to>
                                    </p:set>
                                    <p:animEffect transition="in" filter="fade">
                                      <p:cBhvr>
                                        <p:cTn id="21" dur="2000"/>
                                        <p:tgtEl>
                                          <p:spTgt spid="480271"/>
                                        </p:tgtEl>
                                      </p:cBhvr>
                                    </p:animEffect>
                                  </p:childTnLst>
                                </p:cTn>
                              </p:par>
                              <p:par>
                                <p:cTn id="22" presetID="10" presetClass="entr" presetSubtype="0" fill="hold" nodeType="withEffect">
                                  <p:stCondLst>
                                    <p:cond delay="0"/>
                                  </p:stCondLst>
                                  <p:childTnLst>
                                    <p:set>
                                      <p:cBhvr>
                                        <p:cTn id="23" dur="1" fill="hold">
                                          <p:stCondLst>
                                            <p:cond delay="0"/>
                                          </p:stCondLst>
                                        </p:cTn>
                                        <p:tgtEl>
                                          <p:spTgt spid="21510"/>
                                        </p:tgtEl>
                                        <p:attrNameLst>
                                          <p:attrName>style.visibility</p:attrName>
                                        </p:attrNameLst>
                                      </p:cBhvr>
                                      <p:to>
                                        <p:strVal val="visible"/>
                                      </p:to>
                                    </p:set>
                                    <p:animEffect transition="in" filter="fade">
                                      <p:cBhvr>
                                        <p:cTn id="24" dur="2000"/>
                                        <p:tgtEl>
                                          <p:spTgt spid="21510"/>
                                        </p:tgtEl>
                                      </p:cBhvr>
                                    </p:animEffect>
                                  </p:childTnLst>
                                </p:cTn>
                              </p:par>
                              <p:par>
                                <p:cTn id="25" presetID="10" presetClass="entr" presetSubtype="0" fill="hold" nodeType="with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fade">
                                      <p:cBhvr>
                                        <p:cTn id="27" dur="2000"/>
                                        <p:tgtEl>
                                          <p:spTgt spid="21511"/>
                                        </p:tgtEl>
                                      </p:cBhvr>
                                    </p:animEffect>
                                  </p:childTnLst>
                                </p:cTn>
                              </p:par>
                              <p:par>
                                <p:cTn id="28" presetID="10" presetClass="entr" presetSubtype="0" fill="hold" nodeType="withEffect">
                                  <p:stCondLst>
                                    <p:cond delay="0"/>
                                  </p:stCondLst>
                                  <p:childTnLst>
                                    <p:set>
                                      <p:cBhvr>
                                        <p:cTn id="29" dur="1" fill="hold">
                                          <p:stCondLst>
                                            <p:cond delay="0"/>
                                          </p:stCondLst>
                                        </p:cTn>
                                        <p:tgtEl>
                                          <p:spTgt spid="21509"/>
                                        </p:tgtEl>
                                        <p:attrNameLst>
                                          <p:attrName>style.visibility</p:attrName>
                                        </p:attrNameLst>
                                      </p:cBhvr>
                                      <p:to>
                                        <p:strVal val="visible"/>
                                      </p:to>
                                    </p:set>
                                    <p:animEffect transition="in" filter="fade">
                                      <p:cBhvr>
                                        <p:cTn id="30" dur="2000"/>
                                        <p:tgtEl>
                                          <p:spTgt spid="21509"/>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480272"/>
                                        </p:tgtEl>
                                        <p:attrNameLst>
                                          <p:attrName>style.visibility</p:attrName>
                                        </p:attrNameLst>
                                      </p:cBhvr>
                                      <p:to>
                                        <p:strVal val="visible"/>
                                      </p:to>
                                    </p:set>
                                    <p:animEffect transition="in" filter="fade">
                                      <p:cBhvr>
                                        <p:cTn id="34" dur="2000"/>
                                        <p:tgtEl>
                                          <p:spTgt spid="480272"/>
                                        </p:tgtEl>
                                      </p:cBhvr>
                                    </p:animEffect>
                                  </p:childTnLst>
                                </p:cTn>
                              </p:par>
                              <p:par>
                                <p:cTn id="35" presetID="10" presetClass="entr" presetSubtype="0" fill="hold" nodeType="with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fade">
                                      <p:cBhvr>
                                        <p:cTn id="37" dur="2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9" grpId="0" animBg="1"/>
      <p:bldP spid="480271" grpId="0" animBg="1"/>
      <p:bldP spid="4802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481" name="Picture 1"/>
          <p:cNvPicPr>
            <a:picLocks noGrp="1" noChangeAspect="1" noChangeArrowheads="1"/>
          </p:cNvPicPr>
          <p:nvPr>
            <p:ph sz="quarter" idx="1"/>
          </p:nvPr>
        </p:nvPicPr>
        <p:blipFill>
          <a:blip r:embed="rId2"/>
          <a:srcRect/>
          <a:stretch>
            <a:fillRect/>
          </a:stretch>
        </p:blipFill>
        <p:spPr bwMode="auto">
          <a:xfrm>
            <a:off x="571472" y="428604"/>
            <a:ext cx="8001055"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1706</Words>
  <Application>Microsoft Office PowerPoint</Application>
  <PresentationFormat>Affichage à l'écran (4:3)</PresentationFormat>
  <Paragraphs>162</Paragraphs>
  <Slides>33</Slides>
  <Notes>12</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Capitaux</vt:lpstr>
      <vt:lpstr>Pharmacologie générale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Pharmacologie générale</dc:title>
  <dc:creator>onecs</dc:creator>
  <cp:lastModifiedBy>onecs</cp:lastModifiedBy>
  <cp:revision>1</cp:revision>
  <dcterms:created xsi:type="dcterms:W3CDTF">2021-01-10T19:07:59Z</dcterms:created>
  <dcterms:modified xsi:type="dcterms:W3CDTF">2021-01-10T19:09:45Z</dcterms:modified>
</cp:coreProperties>
</file>