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A3F34-B4BB-4FAD-BF2B-E1747F02EED9}" type="datetimeFigureOut">
              <a:rPr lang="fr-FR" smtClean="0"/>
              <a:t>10/01/2021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1B3C4-5BC9-4769-A74C-B2863A029C04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B9CEFE-48E3-485F-9504-1327BF849AE2}" type="slidenum">
              <a:rPr lang="fr-FR"/>
              <a:pPr/>
              <a:t>2</a:t>
            </a:fld>
            <a:endParaRPr lang="fr-FR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BC4293-AE18-48E1-A757-3FF7407F0ECA}" type="slidenum">
              <a:rPr lang="fr-FR"/>
              <a:pPr/>
              <a:t>11</a:t>
            </a:fld>
            <a:endParaRPr lang="fr-FR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2F79FA-EF04-4E08-9276-CA432AA8176C}" type="slidenum">
              <a:rPr lang="fr-FR"/>
              <a:pPr/>
              <a:t>12</a:t>
            </a:fld>
            <a:endParaRPr lang="fr-FR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57DA48-34FB-4C86-BB9B-F7D4E34811DC}" type="slidenum">
              <a:rPr lang="fr-FR"/>
              <a:pPr/>
              <a:t>13</a:t>
            </a:fld>
            <a:endParaRPr lang="fr-FR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20393E-A4C2-4D2F-9D3A-ABF00FFC824B}" type="slidenum">
              <a:rPr lang="fr-FR"/>
              <a:pPr/>
              <a:t>14</a:t>
            </a:fld>
            <a:endParaRPr lang="fr-FR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93FA02-3A57-4406-836F-66A6232884B8}" type="slidenum">
              <a:rPr lang="fr-FR"/>
              <a:pPr/>
              <a:t>15</a:t>
            </a:fld>
            <a:endParaRPr lang="fr-FR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F97B1B-5625-44AD-97F7-FD385156D9E2}" type="slidenum">
              <a:rPr lang="fr-FR"/>
              <a:pPr/>
              <a:t>16</a:t>
            </a:fld>
            <a:endParaRPr lang="fr-FR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EFF9F0-0A54-429D-A5AC-4C58FCBCFD1E}" type="slidenum">
              <a:rPr lang="fr-FR"/>
              <a:pPr/>
              <a:t>17</a:t>
            </a:fld>
            <a:endParaRPr lang="fr-FR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82C029-EA4B-4B6A-AD08-061FAF9EFA56}" type="slidenum">
              <a:rPr lang="fr-FR"/>
              <a:pPr/>
              <a:t>18</a:t>
            </a:fld>
            <a:endParaRPr lang="fr-FR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C99C40-57A0-4DBC-8366-9F260617C336}" type="slidenum">
              <a:rPr lang="fr-FR"/>
              <a:pPr/>
              <a:t>19</a:t>
            </a:fld>
            <a:endParaRPr lang="fr-FR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F2EC1F-BDA6-4C28-8224-5660225721E2}" type="slidenum">
              <a:rPr lang="fr-FR"/>
              <a:pPr/>
              <a:t>20</a:t>
            </a:fld>
            <a:endParaRPr lang="fr-FR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C93542-E7A9-42DD-933F-025A4145CDB1}" type="slidenum">
              <a:rPr lang="fr-FR"/>
              <a:pPr/>
              <a:t>3</a:t>
            </a:fld>
            <a:endParaRPr lang="fr-FR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92C673-3E0A-4A78-8712-43660EE3D598}" type="slidenum">
              <a:rPr lang="fr-FR"/>
              <a:pPr/>
              <a:t>21</a:t>
            </a:fld>
            <a:endParaRPr lang="fr-FR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BC8BD8-C079-472D-984D-77CC38E837F6}" type="slidenum">
              <a:rPr lang="fr-FR"/>
              <a:pPr/>
              <a:t>22</a:t>
            </a:fld>
            <a:endParaRPr lang="fr-FR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B28466-763E-40BB-950F-7FD32C9CD5E7}" type="slidenum">
              <a:rPr lang="fr-FR"/>
              <a:pPr/>
              <a:t>23</a:t>
            </a:fld>
            <a:endParaRPr lang="fr-FR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11BA57-C27B-486A-8939-E425BD0F49E6}" type="slidenum">
              <a:rPr lang="fr-FR"/>
              <a:pPr/>
              <a:t>24</a:t>
            </a:fld>
            <a:endParaRPr lang="fr-FR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2F7C1D-C939-4935-8360-75ECA1E62CF8}" type="slidenum">
              <a:rPr lang="fr-FR"/>
              <a:pPr/>
              <a:t>25</a:t>
            </a:fld>
            <a:endParaRPr lang="fr-FR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714680-1E9C-4DEE-B321-986EA77F011C}" type="slidenum">
              <a:rPr lang="fr-FR"/>
              <a:pPr/>
              <a:t>26</a:t>
            </a:fld>
            <a:endParaRPr lang="fr-FR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144D78-2D00-42F3-9432-008413423F7F}" type="slidenum">
              <a:rPr lang="fr-FR"/>
              <a:pPr/>
              <a:t>27</a:t>
            </a:fld>
            <a:endParaRPr lang="fr-FR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AA46B7-ECB0-4522-972F-D0824342F97A}" type="slidenum">
              <a:rPr lang="fr-FR"/>
              <a:pPr/>
              <a:t>28</a:t>
            </a:fld>
            <a:endParaRPr lang="fr-FR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F3BAA5-BFE7-4138-968C-C4F1A53B5DF0}" type="slidenum">
              <a:rPr lang="fr-FR"/>
              <a:pPr/>
              <a:t>29</a:t>
            </a:fld>
            <a:endParaRPr lang="fr-FR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D63C4E-31F5-45BF-9056-90EEA4DA43D8}" type="slidenum">
              <a:rPr lang="fr-FR"/>
              <a:pPr/>
              <a:t>30</a:t>
            </a:fld>
            <a:endParaRPr lang="fr-FR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E23C70-D812-43B1-B94C-7FFB7ED9EC59}" type="slidenum">
              <a:rPr lang="fr-FR"/>
              <a:pPr/>
              <a:t>4</a:t>
            </a:fld>
            <a:endParaRPr lang="fr-FR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719145-A2A8-4A54-8847-656E623B9EA5}" type="slidenum">
              <a:rPr lang="fr-FR"/>
              <a:pPr/>
              <a:t>31</a:t>
            </a:fld>
            <a:endParaRPr lang="fr-FR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437672-E5DD-4C5C-8329-066CFAEF2F4C}" type="slidenum">
              <a:rPr lang="fr-FR"/>
              <a:pPr/>
              <a:t>32</a:t>
            </a:fld>
            <a:endParaRPr lang="fr-FR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08E516-A19B-4B5D-B5E0-A299FCCFD651}" type="slidenum">
              <a:rPr lang="fr-FR"/>
              <a:pPr/>
              <a:t>33</a:t>
            </a:fld>
            <a:endParaRPr lang="fr-FR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479E25-3BEA-4A2B-B5E3-336CB211D6F6}" type="slidenum">
              <a:rPr lang="fr-FR"/>
              <a:pPr/>
              <a:t>34</a:t>
            </a:fld>
            <a:endParaRPr lang="fr-FR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C5AE49-34CC-4825-BD68-8302E5185E5B}" type="slidenum">
              <a:rPr lang="fr-FR"/>
              <a:pPr/>
              <a:t>35</a:t>
            </a:fld>
            <a:endParaRPr lang="fr-FR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B30DFF-5E26-4FEE-9A2B-3B9F73BF71E1}" type="slidenum">
              <a:rPr lang="fr-FR"/>
              <a:pPr/>
              <a:t>36</a:t>
            </a:fld>
            <a:endParaRPr lang="fr-FR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462019-A1BA-4700-BE0A-0DE0F10B156F}" type="slidenum">
              <a:rPr lang="fr-FR"/>
              <a:pPr/>
              <a:t>5</a:t>
            </a:fld>
            <a:endParaRPr lang="fr-FR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210CF1-D4C7-42F4-A7BB-B7104A84C784}" type="slidenum">
              <a:rPr lang="fr-FR"/>
              <a:pPr/>
              <a:t>6</a:t>
            </a:fld>
            <a:endParaRPr lang="fr-FR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420698-BDA4-494A-A30C-82AE290AA917}" type="slidenum">
              <a:rPr lang="fr-FR"/>
              <a:pPr/>
              <a:t>7</a:t>
            </a:fld>
            <a:endParaRPr lang="fr-FR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E33EEA-C2F8-4842-A3F4-522CBE8B5125}" type="slidenum">
              <a:rPr lang="fr-FR"/>
              <a:pPr/>
              <a:t>8</a:t>
            </a:fld>
            <a:endParaRPr lang="fr-FR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B44926-144C-4738-BF1E-C48AA2DA1042}" type="slidenum">
              <a:rPr lang="fr-FR"/>
              <a:pPr/>
              <a:t>9</a:t>
            </a:fld>
            <a:endParaRPr lang="fr-FR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D42FB5-2F24-48C1-8B1D-C9E1C0911461}" type="slidenum">
              <a:rPr lang="fr-FR"/>
              <a:pPr/>
              <a:t>10</a:t>
            </a:fld>
            <a:endParaRPr lang="fr-FR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6B2-7A6B-46E5-8952-99A523A58CBF}" type="datetimeFigureOut">
              <a:rPr lang="fr-FR" smtClean="0"/>
              <a:t>10/01/2021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C753ED2-8181-47B5-904B-C7985A4C3D27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6B2-7A6B-46E5-8952-99A523A58CBF}" type="datetimeFigureOut">
              <a:rPr lang="fr-FR" smtClean="0"/>
              <a:t>10/01/2021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3ED2-8181-47B5-904B-C7985A4C3D2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6B2-7A6B-46E5-8952-99A523A58CBF}" type="datetimeFigureOut">
              <a:rPr lang="fr-FR" smtClean="0"/>
              <a:t>10/01/2021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3ED2-8181-47B5-904B-C7985A4C3D2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6B2-7A6B-46E5-8952-99A523A58CBF}" type="datetimeFigureOut">
              <a:rPr lang="fr-FR" smtClean="0"/>
              <a:t>10/01/2021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3ED2-8181-47B5-904B-C7985A4C3D27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6B2-7A6B-46E5-8952-99A523A58CBF}" type="datetimeFigureOut">
              <a:rPr lang="fr-FR" smtClean="0"/>
              <a:t>10/01/2021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C753ED2-8181-47B5-904B-C7985A4C3D27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6B2-7A6B-46E5-8952-99A523A58CBF}" type="datetimeFigureOut">
              <a:rPr lang="fr-FR" smtClean="0"/>
              <a:t>10/01/2021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3ED2-8181-47B5-904B-C7985A4C3D27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6B2-7A6B-46E5-8952-99A523A58CBF}" type="datetimeFigureOut">
              <a:rPr lang="fr-FR" smtClean="0"/>
              <a:t>10/01/2021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3ED2-8181-47B5-904B-C7985A4C3D27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6B2-7A6B-46E5-8952-99A523A58CBF}" type="datetimeFigureOut">
              <a:rPr lang="fr-FR" smtClean="0"/>
              <a:t>10/01/2021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3ED2-8181-47B5-904B-C7985A4C3D2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6B2-7A6B-46E5-8952-99A523A58CBF}" type="datetimeFigureOut">
              <a:rPr lang="fr-FR" smtClean="0"/>
              <a:t>10/01/2021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3ED2-8181-47B5-904B-C7985A4C3D2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6B2-7A6B-46E5-8952-99A523A58CBF}" type="datetimeFigureOut">
              <a:rPr lang="fr-FR" smtClean="0"/>
              <a:t>10/01/2021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3ED2-8181-47B5-904B-C7985A4C3D27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26B2-7A6B-46E5-8952-99A523A58CBF}" type="datetimeFigureOut">
              <a:rPr lang="fr-FR" smtClean="0"/>
              <a:t>10/01/2021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C753ED2-8181-47B5-904B-C7985A4C3D27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14A26B2-7A6B-46E5-8952-99A523A58CBF}" type="datetimeFigureOut">
              <a:rPr lang="fr-FR" smtClean="0"/>
              <a:t>10/01/2021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C753ED2-8181-47B5-904B-C7985A4C3D2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1643050"/>
            <a:ext cx="8229600" cy="1143008"/>
          </a:xfrm>
        </p:spPr>
        <p:txBody>
          <a:bodyPr>
            <a:normAutofit/>
          </a:bodyPr>
          <a:lstStyle/>
          <a:p>
            <a:r>
              <a:rPr lang="fr-FR" dirty="0" smtClean="0"/>
              <a:t>Pharmacologie générale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928794" y="0"/>
            <a:ext cx="51125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Université de Jijel</a:t>
            </a:r>
          </a:p>
          <a:p>
            <a:pPr algn="ctr"/>
            <a:r>
              <a:rPr lang="fr-FR" sz="2000" b="1" dirty="0" smtClean="0"/>
              <a:t>Faculté des sciences de la nature et de la vie </a:t>
            </a:r>
          </a:p>
          <a:p>
            <a:pPr algn="ctr"/>
            <a:r>
              <a:rPr lang="fr-FR" sz="2000" b="1" dirty="0" smtClean="0"/>
              <a:t>Département de biologie moléculaire et cellulaire</a:t>
            </a:r>
            <a:endParaRPr lang="fr-FR" sz="20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642910" y="3214686"/>
            <a:ext cx="80010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 </a:t>
            </a:r>
            <a:r>
              <a:rPr lang="fr-FR" sz="3200" b="1" dirty="0" smtClean="0"/>
              <a:t>Chapitre 1: Notions générales de pharmacologie</a:t>
            </a:r>
          </a:p>
          <a:p>
            <a:pPr algn="ctr"/>
            <a:endParaRPr lang="fr-FR" sz="32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fr-FR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3. </a:t>
            </a:r>
            <a:r>
              <a:rPr lang="fr-FR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Catégories de médicaments</a:t>
            </a:r>
            <a:endParaRPr lang="fr-FR" sz="3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0825" y="1600200"/>
            <a:ext cx="8713788" cy="5068888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6 – Cardiologie (2)</a:t>
            </a:r>
          </a:p>
          <a:p>
            <a:pPr>
              <a:buFontTx/>
              <a:buNone/>
            </a:pPr>
            <a:r>
              <a:rPr lang="fr-FR" dirty="0"/>
              <a:t>Diurétiques	</a:t>
            </a:r>
          </a:p>
          <a:p>
            <a:pPr>
              <a:buFontTx/>
              <a:buNone/>
            </a:pPr>
            <a:r>
              <a:rPr lang="fr-FR" dirty="0">
                <a:sym typeface="Wingdings" pitchFamily="2" charset="2"/>
              </a:rPr>
              <a:t> </a:t>
            </a:r>
            <a:r>
              <a:rPr lang="fr-FR" dirty="0" err="1">
                <a:sym typeface="Wingdings" pitchFamily="2" charset="2"/>
              </a:rPr>
              <a:t>Hypokaliémiant</a:t>
            </a:r>
            <a:r>
              <a:rPr lang="fr-FR" dirty="0">
                <a:sym typeface="Wingdings" pitchFamily="2" charset="2"/>
              </a:rPr>
              <a:t>: LASILIX (</a:t>
            </a:r>
            <a:r>
              <a:rPr lang="fr-FR" dirty="0" err="1">
                <a:sym typeface="Wingdings" pitchFamily="2" charset="2"/>
              </a:rPr>
              <a:t>furosemide</a:t>
            </a:r>
            <a:r>
              <a:rPr lang="fr-FR" dirty="0">
                <a:sym typeface="Wingdings" pitchFamily="2" charset="2"/>
              </a:rPr>
              <a:t>)</a:t>
            </a:r>
          </a:p>
          <a:p>
            <a:pPr>
              <a:buFontTx/>
              <a:buNone/>
            </a:pPr>
            <a:r>
              <a:rPr lang="fr-FR" dirty="0">
                <a:sym typeface="Wingdings" pitchFamily="2" charset="2"/>
              </a:rPr>
              <a:t> </a:t>
            </a:r>
            <a:r>
              <a:rPr lang="fr-FR" dirty="0" err="1">
                <a:sym typeface="Wingdings" pitchFamily="2" charset="2"/>
              </a:rPr>
              <a:t>Hyperkaliémiant</a:t>
            </a:r>
            <a:r>
              <a:rPr lang="fr-FR" dirty="0">
                <a:sym typeface="Wingdings" pitchFamily="2" charset="2"/>
              </a:rPr>
              <a:t>: ALDACTONE (</a:t>
            </a:r>
            <a:r>
              <a:rPr lang="fr-FR" dirty="0" err="1">
                <a:sym typeface="Wingdings" pitchFamily="2" charset="2"/>
              </a:rPr>
              <a:t>spironolactone</a:t>
            </a:r>
            <a:r>
              <a:rPr lang="fr-FR" dirty="0">
                <a:sym typeface="Wingdings" pitchFamily="2" charset="2"/>
              </a:rPr>
              <a:t>)</a:t>
            </a:r>
            <a:endParaRPr lang="fr-FR" dirty="0"/>
          </a:p>
          <a:p>
            <a:pPr>
              <a:buFontTx/>
              <a:buNone/>
            </a:pPr>
            <a:r>
              <a:rPr lang="fr-FR" dirty="0"/>
              <a:t>Inhibiteurs de l’enzymes de conversion : IEC</a:t>
            </a:r>
          </a:p>
          <a:p>
            <a:pPr>
              <a:buFontTx/>
              <a:buNone/>
            </a:pPr>
            <a:r>
              <a:rPr lang="fr-FR" dirty="0"/>
              <a:t>	ZESTRIL (</a:t>
            </a:r>
            <a:r>
              <a:rPr lang="fr-FR" dirty="0" err="1"/>
              <a:t>lisinopril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Antagonistes de l’angiotensine II = </a:t>
            </a:r>
            <a:r>
              <a:rPr lang="fr-FR" dirty="0" err="1"/>
              <a:t>Sartans</a:t>
            </a:r>
            <a:r>
              <a:rPr lang="fr-FR" dirty="0"/>
              <a:t>: TAREG (</a:t>
            </a:r>
            <a:r>
              <a:rPr lang="fr-FR" dirty="0" err="1"/>
              <a:t>valsartan</a:t>
            </a:r>
            <a:r>
              <a:rPr lang="fr-FR" dirty="0"/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/>
              <a:t>Différentes catégories de médicaments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18488" cy="5257800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6 – Cardiologie (3)</a:t>
            </a:r>
          </a:p>
          <a:p>
            <a:pPr>
              <a:buFontTx/>
              <a:buNone/>
            </a:pPr>
            <a:r>
              <a:rPr lang="fr-FR" dirty="0"/>
              <a:t>Inhibiteurs calciques: ISOPTINE (</a:t>
            </a:r>
            <a:r>
              <a:rPr lang="fr-FR" dirty="0" err="1"/>
              <a:t>verapamil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Antihypertenseurs	 </a:t>
            </a:r>
          </a:p>
          <a:p>
            <a:pPr>
              <a:buFontTx/>
              <a:buNone/>
            </a:pPr>
            <a:r>
              <a:rPr lang="fr-FR" dirty="0"/>
              <a:t>	</a:t>
            </a:r>
            <a:r>
              <a:rPr lang="fr-FR" dirty="0">
                <a:sym typeface="Wingdings" pitchFamily="2" charset="2"/>
              </a:rPr>
              <a:t></a:t>
            </a:r>
            <a:r>
              <a:rPr lang="fr-FR" dirty="0"/>
              <a:t> alpha 1 bloquants: EUPRESSYL (</a:t>
            </a:r>
            <a:r>
              <a:rPr lang="fr-FR" dirty="0" err="1"/>
              <a:t>urapidil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	</a:t>
            </a:r>
            <a:r>
              <a:rPr lang="fr-FR" dirty="0">
                <a:sym typeface="Wingdings" pitchFamily="2" charset="2"/>
              </a:rPr>
              <a:t> Vasodilatateurs directs: NEPRESSOL (</a:t>
            </a:r>
            <a:r>
              <a:rPr lang="fr-FR" dirty="0" err="1">
                <a:sym typeface="Wingdings" pitchFamily="2" charset="2"/>
              </a:rPr>
              <a:t>dihydralazine</a:t>
            </a:r>
            <a:r>
              <a:rPr lang="fr-FR" dirty="0">
                <a:sym typeface="Wingdings" pitchFamily="2" charset="2"/>
              </a:rPr>
              <a:t>)</a:t>
            </a:r>
          </a:p>
          <a:p>
            <a:pPr>
              <a:buFontTx/>
              <a:buNone/>
            </a:pPr>
            <a:r>
              <a:rPr lang="fr-FR" dirty="0">
                <a:sym typeface="Wingdings" pitchFamily="2" charset="2"/>
              </a:rPr>
              <a:t>Antihypertenseurs d’action centrale: HYPERIUM (</a:t>
            </a:r>
            <a:r>
              <a:rPr lang="fr-FR" dirty="0" err="1">
                <a:sym typeface="Wingdings" pitchFamily="2" charset="2"/>
              </a:rPr>
              <a:t>rilmenidine</a:t>
            </a:r>
            <a:r>
              <a:rPr lang="fr-FR" dirty="0">
                <a:sym typeface="Wingdings" pitchFamily="2" charset="2"/>
              </a:rPr>
              <a:t>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6 – Cardiologie (4)</a:t>
            </a:r>
          </a:p>
          <a:p>
            <a:pPr>
              <a:buFontTx/>
              <a:buNone/>
            </a:pPr>
            <a:r>
              <a:rPr lang="fr-FR" dirty="0"/>
              <a:t>Anti-arythmiques: CORDARONE (</a:t>
            </a:r>
            <a:r>
              <a:rPr lang="fr-FR" dirty="0" err="1"/>
              <a:t>amiodarone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Correcteurs des bradycardies: atropine</a:t>
            </a:r>
          </a:p>
          <a:p>
            <a:pPr>
              <a:buFontTx/>
              <a:buNone/>
            </a:pPr>
            <a:r>
              <a:rPr lang="fr-FR" dirty="0"/>
              <a:t>Correcteurs des hypotensions: GUTRON (</a:t>
            </a:r>
            <a:r>
              <a:rPr lang="fr-FR" dirty="0" err="1"/>
              <a:t>midodrine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Anti-ischémiques: FONZYLANE (</a:t>
            </a:r>
            <a:r>
              <a:rPr lang="fr-FR" dirty="0" err="1"/>
              <a:t>buflomedil</a:t>
            </a:r>
            <a:r>
              <a:rPr lang="fr-F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9388" y="1600200"/>
            <a:ext cx="8964612" cy="5257800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7 – Dermatologie </a:t>
            </a:r>
          </a:p>
          <a:p>
            <a:pPr>
              <a:buFontTx/>
              <a:buNone/>
            </a:pPr>
            <a:r>
              <a:rPr lang="fr-FR" dirty="0"/>
              <a:t>Dermocorticoïdes</a:t>
            </a:r>
          </a:p>
          <a:p>
            <a:pPr>
              <a:buFontTx/>
              <a:buNone/>
            </a:pPr>
            <a:r>
              <a:rPr lang="fr-FR" dirty="0"/>
              <a:t>Anti-acnéiques: ROACCUTANE (</a:t>
            </a:r>
            <a:r>
              <a:rPr lang="fr-FR" dirty="0" err="1"/>
              <a:t>isotretinoïne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Antiseptiques externes: HIBITANE (</a:t>
            </a:r>
            <a:r>
              <a:rPr lang="fr-FR" dirty="0" err="1"/>
              <a:t>chlorhexidine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Agents de détersion des plaies et cicatrisants</a:t>
            </a:r>
          </a:p>
          <a:p>
            <a:pPr>
              <a:buFontTx/>
              <a:buNone/>
            </a:pPr>
            <a:r>
              <a:rPr lang="fr-FR" dirty="0" err="1"/>
              <a:t>Kératolytiques</a:t>
            </a:r>
            <a:r>
              <a:rPr lang="fr-FR" dirty="0"/>
              <a:t>, réducteurs et </a:t>
            </a:r>
            <a:r>
              <a:rPr lang="fr-FR" dirty="0" err="1"/>
              <a:t>antipsoriasiques</a:t>
            </a:r>
            <a:endParaRPr lang="fr-FR" dirty="0"/>
          </a:p>
          <a:p>
            <a:pPr>
              <a:buFontTx/>
              <a:buNone/>
            </a:pPr>
            <a:r>
              <a:rPr lang="fr-FR" dirty="0"/>
              <a:t>Médicaments agissant sur la pigmentation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8 – Diététique et nutrition</a:t>
            </a:r>
          </a:p>
          <a:p>
            <a:pPr>
              <a:buFontTx/>
              <a:buNone/>
            </a:pPr>
            <a:r>
              <a:rPr lang="fr-FR" dirty="0"/>
              <a:t>Nutrition artificielle </a:t>
            </a:r>
            <a:r>
              <a:rPr lang="fr-FR" dirty="0" err="1"/>
              <a:t>Entérale</a:t>
            </a:r>
            <a:endParaRPr lang="fr-FR" dirty="0"/>
          </a:p>
          <a:p>
            <a:pPr>
              <a:buFontTx/>
              <a:buNone/>
            </a:pPr>
            <a:r>
              <a:rPr lang="fr-FR" dirty="0"/>
              <a:t>Nutrition artificielle Parentérale: KABIVEN, OLICLINOMEL….</a:t>
            </a:r>
          </a:p>
          <a:p>
            <a:pPr>
              <a:buFontTx/>
              <a:buNone/>
            </a:pPr>
            <a:r>
              <a:rPr lang="fr-FR" dirty="0" err="1"/>
              <a:t>Mdc</a:t>
            </a:r>
            <a:r>
              <a:rPr lang="fr-FR" dirty="0"/>
              <a:t> utilisés dans les surcharges pondérales: COMPLIA (</a:t>
            </a:r>
            <a:r>
              <a:rPr lang="fr-FR" dirty="0" err="1"/>
              <a:t>rimonabant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Orexigènes</a:t>
            </a:r>
            <a:r>
              <a:rPr lang="fr-FR" dirty="0"/>
              <a:t> : FENUGRENE (fenugrec)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9 – Endocrinologie (1)</a:t>
            </a:r>
          </a:p>
          <a:p>
            <a:pPr>
              <a:buFontTx/>
              <a:buNone/>
            </a:pPr>
            <a:r>
              <a:rPr lang="fr-FR" dirty="0"/>
              <a:t>Hormones thyroïdiennes et antithyroïdiens: LEVOTHYROX (</a:t>
            </a:r>
            <a:r>
              <a:rPr lang="fr-FR" dirty="0" err="1"/>
              <a:t>levothyroxine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Hormones surrénaliennes et </a:t>
            </a:r>
            <a:r>
              <a:rPr lang="fr-FR" dirty="0" err="1"/>
              <a:t>anticortisoliques</a:t>
            </a:r>
            <a:r>
              <a:rPr lang="fr-FR" dirty="0"/>
              <a:t>: CORTISONE</a:t>
            </a:r>
          </a:p>
          <a:p>
            <a:pPr>
              <a:buFontTx/>
              <a:buNone/>
            </a:pPr>
            <a:r>
              <a:rPr lang="fr-FR" dirty="0" err="1"/>
              <a:t>Antioestrogènes</a:t>
            </a:r>
            <a:r>
              <a:rPr lang="fr-FR" dirty="0"/>
              <a:t>: DANATROL (</a:t>
            </a:r>
            <a:r>
              <a:rPr lang="fr-FR" dirty="0" err="1"/>
              <a:t>danazol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Antigonadotropes</a:t>
            </a:r>
            <a:r>
              <a:rPr lang="fr-FR" dirty="0"/>
              <a:t>: CYPROTERONE</a:t>
            </a:r>
          </a:p>
          <a:p>
            <a:pPr>
              <a:buFontTx/>
              <a:buNone/>
            </a:pPr>
            <a:r>
              <a:rPr lang="fr-FR" dirty="0"/>
              <a:t>Androgènes et </a:t>
            </a:r>
            <a:r>
              <a:rPr lang="fr-FR" dirty="0" err="1"/>
              <a:t>antiandrogènes</a:t>
            </a:r>
            <a:r>
              <a:rPr lang="fr-FR" dirty="0"/>
              <a:t>: ANDROGEL (testostérone)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r-FR" dirty="0"/>
              <a:t>9 – Endocrinologie (2)</a:t>
            </a:r>
          </a:p>
          <a:p>
            <a:pPr>
              <a:buFontTx/>
              <a:buNone/>
            </a:pPr>
            <a:r>
              <a:rPr lang="fr-FR" dirty="0"/>
              <a:t>Agonistes de la LH-RH / Analogues </a:t>
            </a:r>
            <a:r>
              <a:rPr lang="fr-FR" dirty="0" err="1"/>
              <a:t>Gn</a:t>
            </a:r>
            <a:r>
              <a:rPr lang="fr-FR" dirty="0"/>
              <a:t>-RH: ZOLADEX (</a:t>
            </a:r>
            <a:r>
              <a:rPr lang="fr-FR" dirty="0" err="1"/>
              <a:t>gosereline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Hormones de croissance et inhibiteurs de sa sécrétion: SOMATULINE (</a:t>
            </a:r>
            <a:r>
              <a:rPr lang="fr-FR" dirty="0" err="1"/>
              <a:t>lanréotide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Inhibiteurs de la sécrétion de prolactine</a:t>
            </a:r>
          </a:p>
          <a:p>
            <a:pPr>
              <a:buFontTx/>
              <a:buNone/>
            </a:pPr>
            <a:r>
              <a:rPr lang="fr-FR" dirty="0"/>
              <a:t>Analogue de l’hormone antidiurétique: MINIRIN (</a:t>
            </a:r>
            <a:r>
              <a:rPr lang="fr-FR" dirty="0" err="1"/>
              <a:t>desmopressine</a:t>
            </a:r>
            <a:r>
              <a:rPr lang="fr-F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7950" y="1600200"/>
            <a:ext cx="8686800" cy="5257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10 – Gastro-entérologie et Hépatologie (1)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 err="1"/>
              <a:t>Antireflux</a:t>
            </a:r>
            <a:r>
              <a:rPr lang="fr-FR" dirty="0"/>
              <a:t> </a:t>
            </a:r>
            <a:r>
              <a:rPr lang="fr-FR" dirty="0" err="1"/>
              <a:t>gastro</a:t>
            </a:r>
            <a:r>
              <a:rPr lang="fr-FR" dirty="0"/>
              <a:t>-</a:t>
            </a:r>
            <a:r>
              <a:rPr lang="fr-FR" dirty="0" err="1"/>
              <a:t>oesophagien</a:t>
            </a:r>
            <a:r>
              <a:rPr lang="fr-FR" dirty="0"/>
              <a:t>: MOTILIUM (</a:t>
            </a:r>
            <a:r>
              <a:rPr lang="fr-FR" dirty="0" err="1"/>
              <a:t>domperidone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Antiémétique: ZOPHREN (</a:t>
            </a:r>
            <a:r>
              <a:rPr lang="fr-FR" dirty="0" err="1"/>
              <a:t>ondansetron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Antiulcéreux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	Anti-H2: RANIPLEX (</a:t>
            </a:r>
            <a:r>
              <a:rPr lang="fr-FR" dirty="0" err="1"/>
              <a:t>ranitidine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	Inhibiteurs de la pompe à proton: MOPRAL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	Analogue des prostaglandines: CYTOTEC (</a:t>
            </a:r>
            <a:r>
              <a:rPr lang="fr-FR" dirty="0" err="1"/>
              <a:t>misoprostol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	Topiques: ULCAR (</a:t>
            </a:r>
            <a:r>
              <a:rPr lang="fr-FR" dirty="0" err="1"/>
              <a:t>sucralfate</a:t>
            </a:r>
            <a:r>
              <a:rPr lang="fr-F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1628775"/>
            <a:ext cx="9144000" cy="4968875"/>
          </a:xfrm>
        </p:spPr>
        <p:txBody>
          <a:bodyPr/>
          <a:lstStyle/>
          <a:p>
            <a:pPr>
              <a:buFontTx/>
              <a:buNone/>
            </a:pPr>
            <a:r>
              <a:rPr lang="fr-FR" sz="2800" dirty="0"/>
              <a:t>10 – Gastro-entérologie et Hépatologie (2)</a:t>
            </a:r>
          </a:p>
          <a:p>
            <a:pPr>
              <a:buFontTx/>
              <a:buNone/>
            </a:pPr>
            <a:r>
              <a:rPr lang="fr-FR" sz="2800" dirty="0" err="1"/>
              <a:t>Antidiarrhéiques</a:t>
            </a:r>
            <a:r>
              <a:rPr lang="fr-FR" sz="2800" dirty="0"/>
              <a:t>: IMODIUM (</a:t>
            </a:r>
            <a:r>
              <a:rPr lang="fr-FR" sz="2800" dirty="0" err="1"/>
              <a:t>loperamide</a:t>
            </a:r>
            <a:r>
              <a:rPr lang="fr-FR" sz="2800" dirty="0"/>
              <a:t>)</a:t>
            </a:r>
          </a:p>
          <a:p>
            <a:pPr>
              <a:buFontTx/>
              <a:buNone/>
            </a:pPr>
            <a:r>
              <a:rPr lang="fr-FR" sz="2800" dirty="0" err="1"/>
              <a:t>Antiinfectiieux</a:t>
            </a:r>
            <a:r>
              <a:rPr lang="fr-FR" sz="2800" dirty="0"/>
              <a:t> intestinaux: NIFUROXAZIDE</a:t>
            </a:r>
          </a:p>
          <a:p>
            <a:pPr>
              <a:buFontTx/>
              <a:buNone/>
            </a:pPr>
            <a:r>
              <a:rPr lang="fr-FR" sz="2800" dirty="0"/>
              <a:t>Anti-inflammatoires coliques: ROWASA (</a:t>
            </a:r>
            <a:r>
              <a:rPr lang="fr-FR" sz="2800" dirty="0" err="1"/>
              <a:t>mesalazine</a:t>
            </a:r>
            <a:r>
              <a:rPr lang="fr-FR" sz="2800" dirty="0"/>
              <a:t>)</a:t>
            </a:r>
          </a:p>
          <a:p>
            <a:pPr>
              <a:buFontTx/>
              <a:buNone/>
            </a:pPr>
            <a:r>
              <a:rPr lang="fr-FR" sz="2800" dirty="0"/>
              <a:t>Laxatifs: LACTULOSE</a:t>
            </a:r>
          </a:p>
          <a:p>
            <a:pPr>
              <a:buFontTx/>
              <a:buNone/>
            </a:pPr>
            <a:r>
              <a:rPr lang="fr-FR" sz="2800" dirty="0"/>
              <a:t>Pansements </a:t>
            </a:r>
            <a:r>
              <a:rPr lang="fr-FR" sz="2800" dirty="0" err="1"/>
              <a:t>gastrointestinaux</a:t>
            </a:r>
            <a:r>
              <a:rPr lang="fr-FR" sz="2800" dirty="0"/>
              <a:t>: GAVISCON (alginates)</a:t>
            </a:r>
          </a:p>
          <a:p>
            <a:pPr>
              <a:buFontTx/>
              <a:buNone/>
            </a:pPr>
            <a:r>
              <a:rPr lang="fr-FR" sz="2800" dirty="0"/>
              <a:t>Extraits pancréatiques: CREON</a:t>
            </a:r>
          </a:p>
          <a:p>
            <a:pPr>
              <a:buFontTx/>
              <a:buNone/>
            </a:pPr>
            <a:r>
              <a:rPr lang="fr-FR" sz="2800" dirty="0" err="1"/>
              <a:t>Mdc</a:t>
            </a:r>
            <a:r>
              <a:rPr lang="fr-FR" sz="2800" dirty="0"/>
              <a:t> des affections </a:t>
            </a:r>
            <a:r>
              <a:rPr lang="fr-FR" sz="2800" dirty="0" err="1"/>
              <a:t>hépato-biliaires</a:t>
            </a:r>
            <a:r>
              <a:rPr lang="fr-FR" sz="2800" dirty="0"/>
              <a:t>: QUESTRAN</a:t>
            </a:r>
          </a:p>
          <a:p>
            <a:pPr>
              <a:buFontTx/>
              <a:buNone/>
            </a:pPr>
            <a:r>
              <a:rPr lang="fr-FR" sz="2800" dirty="0" err="1"/>
              <a:t>Mdc</a:t>
            </a:r>
            <a:r>
              <a:rPr lang="fr-FR" sz="2800" dirty="0"/>
              <a:t> utilisés en soins intensifs: SOMATOSTATINE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7950" y="1600200"/>
            <a:ext cx="9036050" cy="5257800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11 – Gynécologie-obstétrique et contraception.</a:t>
            </a:r>
          </a:p>
          <a:p>
            <a:pPr>
              <a:buFontTx/>
              <a:buNone/>
            </a:pPr>
            <a:r>
              <a:rPr lang="fr-FR" dirty="0"/>
              <a:t>Contraception: NORLEVO.</a:t>
            </a:r>
          </a:p>
          <a:p>
            <a:pPr>
              <a:buFontTx/>
              <a:buNone/>
            </a:pPr>
            <a:r>
              <a:rPr lang="fr-FR" dirty="0"/>
              <a:t>Interruption de grossesse: MIFEGYNE (</a:t>
            </a:r>
            <a:r>
              <a:rPr lang="fr-FR" dirty="0" err="1"/>
              <a:t>mifepristone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Oestrogenes</a:t>
            </a:r>
            <a:r>
              <a:rPr lang="fr-FR" dirty="0"/>
              <a:t>, </a:t>
            </a:r>
            <a:r>
              <a:rPr lang="fr-FR" dirty="0" err="1"/>
              <a:t>progesterone</a:t>
            </a:r>
            <a:r>
              <a:rPr lang="fr-FR" dirty="0"/>
              <a:t>, progestatifs…</a:t>
            </a:r>
          </a:p>
          <a:p>
            <a:pPr>
              <a:buFontTx/>
              <a:buNone/>
            </a:pPr>
            <a:r>
              <a:rPr lang="fr-FR" dirty="0"/>
              <a:t>Inducteur de l’ovulation: CLOMID (</a:t>
            </a:r>
            <a:r>
              <a:rPr lang="fr-FR" dirty="0" err="1"/>
              <a:t>clomifene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Ocytociques: METHERGIN</a:t>
            </a:r>
          </a:p>
          <a:p>
            <a:pPr>
              <a:buFontTx/>
              <a:buNone/>
            </a:pPr>
            <a:r>
              <a:rPr lang="fr-FR" dirty="0" err="1"/>
              <a:t>Uterorelaxants</a:t>
            </a:r>
            <a:r>
              <a:rPr lang="fr-FR" dirty="0"/>
              <a:t>: DUPHASTON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/>
              <a:t>Classification par spécialités médicale = thérapeutique.</a:t>
            </a:r>
          </a:p>
          <a:p>
            <a:r>
              <a:rPr lang="fr-FR"/>
              <a:t>Dénomination d’un médicament:</a:t>
            </a:r>
          </a:p>
          <a:p>
            <a:pPr>
              <a:buFontTx/>
              <a:buNone/>
            </a:pPr>
            <a:r>
              <a:rPr lang="fr-FR"/>
              <a:t>		DCI = minuscule</a:t>
            </a:r>
          </a:p>
          <a:p>
            <a:pPr>
              <a:buFontTx/>
              <a:buNone/>
            </a:pPr>
            <a:r>
              <a:rPr lang="fr-FR"/>
              <a:t>		Spécialité = majuscules + ®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12 – Hématologie</a:t>
            </a:r>
          </a:p>
          <a:p>
            <a:pPr>
              <a:buFontTx/>
              <a:buNone/>
            </a:pPr>
            <a:r>
              <a:rPr lang="fr-FR" dirty="0"/>
              <a:t>Antianémiques: SPECIAFOLDINE (</a:t>
            </a:r>
            <a:r>
              <a:rPr lang="fr-FR" dirty="0" err="1"/>
              <a:t>ac</a:t>
            </a:r>
            <a:r>
              <a:rPr lang="fr-FR" dirty="0"/>
              <a:t> folique)</a:t>
            </a:r>
          </a:p>
          <a:p>
            <a:pPr>
              <a:buFontTx/>
              <a:buNone/>
            </a:pPr>
            <a:r>
              <a:rPr lang="fr-FR" dirty="0"/>
              <a:t>Anticoagulants</a:t>
            </a:r>
          </a:p>
          <a:p>
            <a:pPr>
              <a:buFontTx/>
              <a:buNone/>
            </a:pPr>
            <a:r>
              <a:rPr lang="fr-FR" dirty="0"/>
              <a:t>	</a:t>
            </a:r>
            <a:r>
              <a:rPr lang="fr-FR" dirty="0" err="1"/>
              <a:t>Heparines</a:t>
            </a:r>
            <a:r>
              <a:rPr lang="fr-FR" dirty="0"/>
              <a:t>: LOVENOX</a:t>
            </a:r>
          </a:p>
          <a:p>
            <a:pPr>
              <a:buFontTx/>
              <a:buNone/>
            </a:pPr>
            <a:r>
              <a:rPr lang="fr-FR" dirty="0"/>
              <a:t>	</a:t>
            </a:r>
            <a:r>
              <a:rPr lang="fr-FR" dirty="0" err="1"/>
              <a:t>Antivitamines</a:t>
            </a:r>
            <a:r>
              <a:rPr lang="fr-FR" dirty="0"/>
              <a:t> K: COUMADINE</a:t>
            </a:r>
          </a:p>
          <a:p>
            <a:pPr>
              <a:buFontTx/>
              <a:buNone/>
            </a:pPr>
            <a:r>
              <a:rPr lang="fr-FR" dirty="0" err="1"/>
              <a:t>Antiaggrégant</a:t>
            </a:r>
            <a:r>
              <a:rPr lang="fr-FR" dirty="0"/>
              <a:t> plaquettaire: PLAVIX (</a:t>
            </a:r>
            <a:r>
              <a:rPr lang="fr-FR" dirty="0" err="1"/>
              <a:t>clopidogrel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Thrombolytiques</a:t>
            </a:r>
            <a:r>
              <a:rPr lang="fr-FR" dirty="0"/>
              <a:t>: ACTILYSE (</a:t>
            </a:r>
            <a:r>
              <a:rPr lang="fr-FR" dirty="0" err="1"/>
              <a:t>alteplase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Hémostatiques: ADVATE (</a:t>
            </a:r>
            <a:r>
              <a:rPr lang="fr-FR" dirty="0" err="1"/>
              <a:t>Fact</a:t>
            </a:r>
            <a:r>
              <a:rPr lang="fr-FR" dirty="0"/>
              <a:t> VIII)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1600200"/>
            <a:ext cx="8748712" cy="4997450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13 – Immunologie –allergologie</a:t>
            </a:r>
          </a:p>
          <a:p>
            <a:pPr>
              <a:buFontTx/>
              <a:buNone/>
            </a:pPr>
            <a:r>
              <a:rPr lang="fr-FR" dirty="0"/>
              <a:t>Corticoïdes</a:t>
            </a:r>
          </a:p>
          <a:p>
            <a:pPr>
              <a:buFontTx/>
              <a:buNone/>
            </a:pPr>
            <a:r>
              <a:rPr lang="fr-FR" dirty="0"/>
              <a:t>Anti histaminiques: ZYRTEC</a:t>
            </a:r>
          </a:p>
          <a:p>
            <a:pPr>
              <a:buFontTx/>
              <a:buNone/>
            </a:pPr>
            <a:r>
              <a:rPr lang="fr-FR" dirty="0" err="1"/>
              <a:t>Immunodepresseurs</a:t>
            </a:r>
            <a:r>
              <a:rPr lang="fr-FR" dirty="0"/>
              <a:t>: PROGRAF (</a:t>
            </a:r>
            <a:r>
              <a:rPr lang="fr-FR" dirty="0" err="1"/>
              <a:t>tacrolimus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	Anti </a:t>
            </a:r>
            <a:r>
              <a:rPr lang="fr-FR" dirty="0" err="1"/>
              <a:t>TNF</a:t>
            </a:r>
            <a:r>
              <a:rPr lang="fr-FR" dirty="0" err="1">
                <a:latin typeface="Symbol" pitchFamily="18" charset="2"/>
              </a:rPr>
              <a:t>a</a:t>
            </a:r>
            <a:r>
              <a:rPr lang="fr-FR" dirty="0"/>
              <a:t>: REMICADE</a:t>
            </a:r>
          </a:p>
          <a:p>
            <a:pPr>
              <a:buFontTx/>
              <a:buNone/>
            </a:pPr>
            <a:r>
              <a:rPr lang="fr-FR" dirty="0"/>
              <a:t>Interférons: PEGASYS</a:t>
            </a:r>
          </a:p>
          <a:p>
            <a:pPr>
              <a:buFontTx/>
              <a:buNone/>
            </a:pPr>
            <a:r>
              <a:rPr lang="fr-FR" dirty="0" err="1"/>
              <a:t>Immunomodulateurs</a:t>
            </a:r>
            <a:r>
              <a:rPr lang="fr-FR" dirty="0"/>
              <a:t>: SOLIRIS (</a:t>
            </a:r>
            <a:r>
              <a:rPr lang="fr-FR" dirty="0" err="1"/>
              <a:t>eculizumab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Immunostimulant: ISOPRINOSINE (</a:t>
            </a:r>
            <a:r>
              <a:rPr lang="fr-FR" dirty="0" err="1"/>
              <a:t>inosine</a:t>
            </a:r>
            <a:r>
              <a:rPr lang="fr-F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41438"/>
            <a:ext cx="8229600" cy="5256212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14 – </a:t>
            </a:r>
            <a:r>
              <a:rPr lang="fr-FR" dirty="0" err="1"/>
              <a:t>Mdc</a:t>
            </a:r>
            <a:r>
              <a:rPr lang="fr-FR" dirty="0"/>
              <a:t> des troubles métaboliques (1)</a:t>
            </a:r>
          </a:p>
          <a:p>
            <a:pPr>
              <a:buFontTx/>
              <a:buNone/>
            </a:pPr>
            <a:r>
              <a:rPr lang="fr-FR" dirty="0"/>
              <a:t>Insulinothérapie: NOVORAPID, MIXTARD.</a:t>
            </a:r>
          </a:p>
          <a:p>
            <a:pPr>
              <a:buFontTx/>
              <a:buNone/>
            </a:pPr>
            <a:r>
              <a:rPr lang="fr-FR" dirty="0"/>
              <a:t>Antidiabétiques oraux: </a:t>
            </a:r>
          </a:p>
          <a:p>
            <a:pPr>
              <a:buFontTx/>
              <a:buNone/>
            </a:pPr>
            <a:r>
              <a:rPr lang="fr-FR" dirty="0"/>
              <a:t>	GLUCOPHAGE (</a:t>
            </a:r>
            <a:r>
              <a:rPr lang="fr-FR" dirty="0" err="1"/>
              <a:t>metformine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	DAONIL (</a:t>
            </a:r>
            <a:r>
              <a:rPr lang="fr-FR" dirty="0" err="1"/>
              <a:t>glibenclamide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Mdc</a:t>
            </a:r>
            <a:r>
              <a:rPr lang="fr-FR" dirty="0"/>
              <a:t> hyperglycémiants: GLUCAGEN</a:t>
            </a:r>
          </a:p>
          <a:p>
            <a:pPr>
              <a:buFontTx/>
              <a:buNone/>
            </a:pPr>
            <a:r>
              <a:rPr lang="fr-FR" dirty="0" err="1"/>
              <a:t>Hypolipémiants</a:t>
            </a:r>
            <a:endParaRPr lang="fr-FR" dirty="0"/>
          </a:p>
          <a:p>
            <a:pPr>
              <a:buFontTx/>
              <a:buNone/>
            </a:pPr>
            <a:r>
              <a:rPr lang="fr-FR" dirty="0"/>
              <a:t>	Statines: ELISOR (</a:t>
            </a:r>
            <a:r>
              <a:rPr lang="fr-FR" dirty="0" err="1"/>
              <a:t>pravastatine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	</a:t>
            </a:r>
            <a:r>
              <a:rPr lang="fr-FR" dirty="0" err="1"/>
              <a:t>Fibrates</a:t>
            </a:r>
            <a:r>
              <a:rPr lang="fr-FR" dirty="0"/>
              <a:t>: LIPANTHYL (</a:t>
            </a:r>
            <a:r>
              <a:rPr lang="fr-FR" dirty="0" err="1"/>
              <a:t>fenofibrates</a:t>
            </a:r>
            <a:r>
              <a:rPr lang="fr-F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628775"/>
            <a:ext cx="8218487" cy="4895850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14 – </a:t>
            </a:r>
            <a:r>
              <a:rPr lang="fr-FR" dirty="0" err="1"/>
              <a:t>Mdc</a:t>
            </a:r>
            <a:r>
              <a:rPr lang="fr-FR" dirty="0"/>
              <a:t> des troubles métaboliques (2)</a:t>
            </a:r>
          </a:p>
          <a:p>
            <a:pPr>
              <a:buFontTx/>
              <a:buNone/>
            </a:pPr>
            <a:r>
              <a:rPr lang="fr-FR" dirty="0" err="1"/>
              <a:t>Metab</a:t>
            </a:r>
            <a:r>
              <a:rPr lang="fr-FR" dirty="0"/>
              <a:t> potassium: DIFFU K</a:t>
            </a:r>
          </a:p>
          <a:p>
            <a:pPr>
              <a:buFontTx/>
              <a:buNone/>
            </a:pPr>
            <a:r>
              <a:rPr lang="fr-FR" dirty="0" err="1"/>
              <a:t>Metab</a:t>
            </a:r>
            <a:r>
              <a:rPr lang="fr-FR" dirty="0"/>
              <a:t> Phosphocalcique: CACIT D3</a:t>
            </a:r>
          </a:p>
          <a:p>
            <a:pPr>
              <a:buFontTx/>
              <a:buNone/>
            </a:pPr>
            <a:r>
              <a:rPr lang="fr-FR" dirty="0"/>
              <a:t>Vitamines: CERNEVIT</a:t>
            </a:r>
          </a:p>
          <a:p>
            <a:pPr>
              <a:buFontTx/>
              <a:buNone/>
            </a:pPr>
            <a:r>
              <a:rPr lang="fr-FR" dirty="0"/>
              <a:t>Ions: Na, Mg…</a:t>
            </a:r>
          </a:p>
          <a:p>
            <a:pPr>
              <a:buFontTx/>
              <a:buNone/>
            </a:pPr>
            <a:r>
              <a:rPr lang="fr-FR" dirty="0"/>
              <a:t>Oligo-éléments: DECAN</a:t>
            </a:r>
          </a:p>
          <a:p>
            <a:pPr>
              <a:buFontTx/>
              <a:buNone/>
            </a:pPr>
            <a:r>
              <a:rPr lang="fr-FR" dirty="0"/>
              <a:t>LEVOCARNIL (L-</a:t>
            </a:r>
            <a:r>
              <a:rPr lang="fr-FR" dirty="0" err="1"/>
              <a:t>carnitine</a:t>
            </a:r>
            <a:r>
              <a:rPr lang="fr-F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1412875"/>
            <a:ext cx="9144000" cy="5445125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15 – Neurologie</a:t>
            </a:r>
          </a:p>
          <a:p>
            <a:pPr>
              <a:buFontTx/>
              <a:buNone/>
            </a:pPr>
            <a:r>
              <a:rPr lang="fr-FR" dirty="0" err="1"/>
              <a:t>Antiepileptiques</a:t>
            </a:r>
            <a:r>
              <a:rPr lang="fr-FR" dirty="0"/>
              <a:t>: DEPAKINE (</a:t>
            </a:r>
            <a:r>
              <a:rPr lang="fr-FR" dirty="0" err="1"/>
              <a:t>valproate</a:t>
            </a:r>
            <a:r>
              <a:rPr lang="fr-FR" dirty="0"/>
              <a:t> de sodium)</a:t>
            </a:r>
          </a:p>
          <a:p>
            <a:pPr>
              <a:buFontTx/>
              <a:buNone/>
            </a:pPr>
            <a:r>
              <a:rPr lang="fr-FR" dirty="0"/>
              <a:t>Antimigraineux: ZOMIG (</a:t>
            </a:r>
            <a:r>
              <a:rPr lang="fr-FR" dirty="0" err="1"/>
              <a:t>zolmitriptan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Antiparkinsonniens</a:t>
            </a:r>
            <a:r>
              <a:rPr lang="fr-FR" dirty="0"/>
              <a:t>: MODOPAR (L Dopa + </a:t>
            </a:r>
            <a:r>
              <a:rPr lang="fr-FR" dirty="0" err="1"/>
              <a:t>benserazide</a:t>
            </a:r>
            <a:r>
              <a:rPr lang="fr-FR" dirty="0"/>
              <a:t>) REQUIP (</a:t>
            </a:r>
            <a:r>
              <a:rPr lang="fr-FR" dirty="0" err="1"/>
              <a:t>ropinirole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Antioedémateux</a:t>
            </a:r>
            <a:r>
              <a:rPr lang="fr-FR" dirty="0"/>
              <a:t>: SYNACTHENE (</a:t>
            </a:r>
            <a:r>
              <a:rPr lang="fr-FR" dirty="0" err="1"/>
              <a:t>tetracoside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ACh</a:t>
            </a:r>
            <a:r>
              <a:rPr lang="fr-FR" baseline="30000" dirty="0"/>
              <a:t>-</a:t>
            </a:r>
            <a:r>
              <a:rPr lang="fr-FR" dirty="0"/>
              <a:t> (myasthénie): NEOSTIGMINE</a:t>
            </a:r>
          </a:p>
          <a:p>
            <a:pPr>
              <a:buFontTx/>
              <a:buNone/>
            </a:pPr>
            <a:r>
              <a:rPr lang="fr-FR" dirty="0"/>
              <a:t>Alzheimer: ARICEPT (</a:t>
            </a:r>
            <a:r>
              <a:rPr lang="fr-FR" dirty="0" err="1"/>
              <a:t>donepezil</a:t>
            </a:r>
            <a:r>
              <a:rPr lang="fr-F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7950" y="1600200"/>
            <a:ext cx="9036050" cy="5257800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16 – Oncologie (1)</a:t>
            </a:r>
          </a:p>
          <a:p>
            <a:pPr>
              <a:buFontTx/>
              <a:buNone/>
            </a:pPr>
            <a:r>
              <a:rPr lang="fr-FR" dirty="0" err="1"/>
              <a:t>Antimétabolites</a:t>
            </a:r>
            <a:r>
              <a:rPr lang="fr-FR" dirty="0"/>
              <a:t>: METHOTREXATE</a:t>
            </a:r>
          </a:p>
          <a:p>
            <a:pPr>
              <a:buFontTx/>
              <a:buNone/>
            </a:pPr>
            <a:r>
              <a:rPr lang="fr-FR" dirty="0" err="1"/>
              <a:t>Alkylants</a:t>
            </a:r>
            <a:r>
              <a:rPr lang="fr-FR" dirty="0"/>
              <a:t>: ENDOXAN (</a:t>
            </a:r>
            <a:r>
              <a:rPr lang="fr-FR" dirty="0" err="1"/>
              <a:t>cyclophosphamide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Intercalants</a:t>
            </a:r>
            <a:r>
              <a:rPr lang="fr-FR" dirty="0"/>
              <a:t>: CAMPTO (</a:t>
            </a:r>
            <a:r>
              <a:rPr lang="fr-FR" dirty="0" err="1"/>
              <a:t>irinotécan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Anthracyclines</a:t>
            </a:r>
            <a:r>
              <a:rPr lang="fr-FR" dirty="0"/>
              <a:t>: FARMORUBICINE (</a:t>
            </a:r>
            <a:r>
              <a:rPr lang="fr-FR" dirty="0" err="1"/>
              <a:t>épirubicine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Poison du fuseau: ONCOVIN (</a:t>
            </a:r>
            <a:r>
              <a:rPr lang="fr-FR" dirty="0" err="1"/>
              <a:t>eldisine</a:t>
            </a:r>
            <a:r>
              <a:rPr lang="fr-FR" dirty="0"/>
              <a:t>) TAXOTERE (</a:t>
            </a:r>
            <a:r>
              <a:rPr lang="fr-FR" dirty="0" err="1"/>
              <a:t>docétaxel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Anticorps monoclonaux: HERCEPTIN (</a:t>
            </a:r>
            <a:r>
              <a:rPr lang="fr-FR" dirty="0" err="1"/>
              <a:t>Trastuzumab</a:t>
            </a:r>
            <a:r>
              <a:rPr lang="fr-F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r-FR" dirty="0"/>
              <a:t>16 – Oncologie (2)</a:t>
            </a:r>
          </a:p>
          <a:p>
            <a:pPr>
              <a:buFontTx/>
              <a:buNone/>
            </a:pPr>
            <a:r>
              <a:rPr lang="fr-FR" dirty="0"/>
              <a:t>Hormonothérapie: DISTILBENE (</a:t>
            </a:r>
            <a:r>
              <a:rPr lang="fr-FR" dirty="0" err="1"/>
              <a:t>oestrogène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Cytokines: NEUPOGEN (</a:t>
            </a:r>
            <a:r>
              <a:rPr lang="fr-FR" dirty="0" err="1"/>
              <a:t>filgrastim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Cytoprotecteurs</a:t>
            </a:r>
            <a:r>
              <a:rPr lang="fr-FR" dirty="0"/>
              <a:t>: CARDIOXANE (</a:t>
            </a:r>
            <a:r>
              <a:rPr lang="fr-FR" dirty="0" err="1"/>
              <a:t>dexrazoxane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r-FR" dirty="0"/>
              <a:t>17 – Ophtalmologie</a:t>
            </a:r>
          </a:p>
          <a:p>
            <a:pPr>
              <a:buFontTx/>
              <a:buNone/>
            </a:pPr>
            <a:r>
              <a:rPr lang="fr-FR" dirty="0"/>
              <a:t>Mydriatiques: </a:t>
            </a:r>
            <a:r>
              <a:rPr lang="fr-FR" dirty="0" err="1"/>
              <a:t>néosynephrine</a:t>
            </a:r>
            <a:endParaRPr lang="fr-FR" dirty="0"/>
          </a:p>
          <a:p>
            <a:pPr>
              <a:buFontTx/>
              <a:buNone/>
            </a:pPr>
            <a:r>
              <a:rPr lang="fr-FR" dirty="0"/>
              <a:t>Anti-infectieux locaux: collyre fortifié</a:t>
            </a:r>
          </a:p>
          <a:p>
            <a:pPr>
              <a:buFontTx/>
              <a:buNone/>
            </a:pPr>
            <a:r>
              <a:rPr lang="fr-FR" dirty="0" err="1"/>
              <a:t>Antiglaucomateux</a:t>
            </a:r>
            <a:r>
              <a:rPr lang="fr-FR" dirty="0"/>
              <a:t>: DIAMOX (</a:t>
            </a:r>
            <a:r>
              <a:rPr lang="fr-FR" dirty="0" err="1"/>
              <a:t>acétazolamide</a:t>
            </a:r>
            <a:r>
              <a:rPr lang="fr-FR" dirty="0"/>
              <a:t>), </a:t>
            </a:r>
            <a:r>
              <a:rPr lang="fr-FR" dirty="0">
                <a:latin typeface="Symbol" pitchFamily="18" charset="2"/>
              </a:rPr>
              <a:t>b</a:t>
            </a:r>
            <a:r>
              <a:rPr lang="fr-FR" baseline="30000" dirty="0"/>
              <a:t>-</a:t>
            </a:r>
            <a:r>
              <a:rPr lang="fr-FR" dirty="0"/>
              <a:t>…</a:t>
            </a:r>
          </a:p>
          <a:p>
            <a:pPr>
              <a:buFontTx/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r-FR" dirty="0"/>
              <a:t>18 – ORL</a:t>
            </a:r>
          </a:p>
          <a:p>
            <a:pPr>
              <a:buFontTx/>
              <a:buNone/>
            </a:pPr>
            <a:r>
              <a:rPr lang="fr-FR" dirty="0"/>
              <a:t>Gouttes : OFLOCET</a:t>
            </a:r>
          </a:p>
          <a:p>
            <a:pPr>
              <a:buFontTx/>
              <a:buNone/>
            </a:pPr>
            <a:r>
              <a:rPr lang="fr-FR" dirty="0" err="1"/>
              <a:t>Antivertigineux</a:t>
            </a:r>
            <a:r>
              <a:rPr lang="fr-FR" dirty="0"/>
              <a:t>: SERC (</a:t>
            </a:r>
            <a:r>
              <a:rPr lang="fr-FR" dirty="0" err="1"/>
              <a:t>betahistine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Antiinfectieux</a:t>
            </a:r>
            <a:r>
              <a:rPr lang="fr-FR" dirty="0"/>
              <a:t> locaux: FUNGIZONE</a:t>
            </a:r>
          </a:p>
          <a:p>
            <a:pPr>
              <a:buFontTx/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r-FR" dirty="0"/>
              <a:t>19 – Parasitologie / Med Tropicale</a:t>
            </a:r>
          </a:p>
          <a:p>
            <a:pPr>
              <a:buFontTx/>
              <a:buNone/>
            </a:pPr>
            <a:r>
              <a:rPr lang="fr-FR" dirty="0" err="1"/>
              <a:t>Protozooses</a:t>
            </a:r>
            <a:r>
              <a:rPr lang="fr-FR" dirty="0"/>
              <a:t>: FLAGYL (</a:t>
            </a:r>
            <a:r>
              <a:rPr lang="fr-FR" dirty="0" err="1"/>
              <a:t>metronidazole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	NIVAQUINE (chloroquine)</a:t>
            </a:r>
          </a:p>
          <a:p>
            <a:pPr>
              <a:buFontTx/>
              <a:buNone/>
            </a:pPr>
            <a:r>
              <a:rPr lang="fr-FR" dirty="0"/>
              <a:t>	WELLVONE (</a:t>
            </a:r>
            <a:r>
              <a:rPr lang="fr-FR" dirty="0" err="1"/>
              <a:t>atovaquone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Anthelmintiques</a:t>
            </a:r>
            <a:r>
              <a:rPr lang="fr-FR" dirty="0"/>
              <a:t>: FLUVERMAL (</a:t>
            </a:r>
            <a:r>
              <a:rPr lang="fr-FR" dirty="0" err="1"/>
              <a:t>flubendazole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Antiparasitaire externe: PARA POUX…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r-FR" dirty="0"/>
              <a:t>1 - Analgésiques</a:t>
            </a:r>
          </a:p>
          <a:p>
            <a:pPr>
              <a:buFontTx/>
              <a:buNone/>
            </a:pPr>
            <a:r>
              <a:rPr lang="fr-FR" dirty="0"/>
              <a:t>Analgésiques d’action périphérique prépondérante: PERFALGAN (paracétamol)</a:t>
            </a:r>
          </a:p>
          <a:p>
            <a:pPr>
              <a:buFontTx/>
              <a:buNone/>
            </a:pPr>
            <a:r>
              <a:rPr lang="fr-FR" dirty="0"/>
              <a:t>Analgésiques d’action centrale prépondérante: ACUPAN (</a:t>
            </a:r>
            <a:r>
              <a:rPr lang="fr-FR" dirty="0" err="1"/>
              <a:t>néfopam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Antispasmodiques: SPASFON (</a:t>
            </a:r>
            <a:r>
              <a:rPr lang="fr-FR" dirty="0" err="1"/>
              <a:t>phloroglucinol</a:t>
            </a:r>
            <a:r>
              <a:rPr lang="fr-F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20 – Pneumologie</a:t>
            </a:r>
          </a:p>
          <a:p>
            <a:pPr>
              <a:buFontTx/>
              <a:buNone/>
            </a:pPr>
            <a:r>
              <a:rPr lang="fr-FR" dirty="0"/>
              <a:t>Antiasthmatiques</a:t>
            </a:r>
          </a:p>
          <a:p>
            <a:pPr>
              <a:buFontTx/>
              <a:buNone/>
            </a:pPr>
            <a:r>
              <a:rPr lang="fr-FR" dirty="0"/>
              <a:t>	</a:t>
            </a:r>
            <a:r>
              <a:rPr lang="fr-FR" dirty="0">
                <a:latin typeface="Symbol" pitchFamily="18" charset="2"/>
              </a:rPr>
              <a:t>b</a:t>
            </a:r>
            <a:r>
              <a:rPr lang="fr-FR" dirty="0"/>
              <a:t>2</a:t>
            </a:r>
            <a:r>
              <a:rPr lang="fr-FR" baseline="30000" dirty="0"/>
              <a:t>+</a:t>
            </a:r>
            <a:r>
              <a:rPr lang="fr-FR" dirty="0"/>
              <a:t> : VENTOLINE (</a:t>
            </a:r>
            <a:r>
              <a:rPr lang="fr-FR" dirty="0" err="1"/>
              <a:t>salbutamol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	</a:t>
            </a:r>
            <a:r>
              <a:rPr lang="fr-FR" dirty="0" err="1"/>
              <a:t>ACh</a:t>
            </a:r>
            <a:r>
              <a:rPr lang="fr-FR" baseline="30000" dirty="0"/>
              <a:t>-</a:t>
            </a:r>
            <a:r>
              <a:rPr lang="fr-FR" dirty="0"/>
              <a:t> : ATROVENT (</a:t>
            </a:r>
            <a:r>
              <a:rPr lang="fr-FR" dirty="0" err="1"/>
              <a:t>ipratropium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	Corticoïdes: FLIXOTIDE DISKUS (</a:t>
            </a:r>
            <a:r>
              <a:rPr lang="fr-FR" dirty="0" err="1"/>
              <a:t>fluticasone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Fluidifiant: MUCOMYST </a:t>
            </a:r>
          </a:p>
          <a:p>
            <a:pPr>
              <a:buFontTx/>
              <a:buNone/>
            </a:pPr>
            <a:r>
              <a:rPr lang="fr-FR" dirty="0"/>
              <a:t>Antitussifs</a:t>
            </a:r>
          </a:p>
          <a:p>
            <a:pPr>
              <a:buFontTx/>
              <a:buNone/>
            </a:pPr>
            <a:r>
              <a:rPr lang="fr-FR" dirty="0"/>
              <a:t>Surfactants: CUROSURF (</a:t>
            </a:r>
            <a:r>
              <a:rPr lang="fr-FR" dirty="0" err="1"/>
              <a:t>poractant</a:t>
            </a:r>
            <a:r>
              <a:rPr lang="fr-F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507413" cy="50688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21 – Psychiatrie / </a:t>
            </a:r>
            <a:r>
              <a:rPr lang="fr-FR" dirty="0" err="1"/>
              <a:t>addictologie</a:t>
            </a:r>
            <a:endParaRPr lang="fr-FR" dirty="0"/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Anxiolytiques: LEXOMIL (</a:t>
            </a:r>
            <a:r>
              <a:rPr lang="fr-FR" dirty="0" err="1"/>
              <a:t>bromazepam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	ATARAX (</a:t>
            </a:r>
            <a:r>
              <a:rPr lang="fr-FR" dirty="0" err="1"/>
              <a:t>hydroxyzine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Hypnotiques : IMOVANE (</a:t>
            </a:r>
            <a:r>
              <a:rPr lang="fr-FR" dirty="0" err="1"/>
              <a:t>zopiclone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Antidépresseur: PROZAC (</a:t>
            </a:r>
            <a:r>
              <a:rPr lang="fr-FR" dirty="0" err="1"/>
              <a:t>fluoxetine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 err="1"/>
              <a:t>Normothymiques</a:t>
            </a:r>
            <a:r>
              <a:rPr lang="fr-FR" dirty="0"/>
              <a:t>: DEPAKOTE (</a:t>
            </a:r>
            <a:r>
              <a:rPr lang="fr-FR" dirty="0" err="1"/>
              <a:t>divalproate</a:t>
            </a:r>
            <a:r>
              <a:rPr lang="fr-FR" dirty="0"/>
              <a:t> de sodium)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Neuroleptiques: HALDOL (halopéridol)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TT Toxicomanies: SUBUTEX (</a:t>
            </a:r>
            <a:r>
              <a:rPr lang="fr-FR" dirty="0" err="1"/>
              <a:t>buprenorphine</a:t>
            </a:r>
            <a:r>
              <a:rPr lang="fr-F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57224" y="1428736"/>
            <a:ext cx="7772400" cy="4572000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22 – Solutés de perfusion</a:t>
            </a:r>
          </a:p>
          <a:p>
            <a:pPr>
              <a:buFontTx/>
              <a:buNone/>
            </a:pPr>
            <a:r>
              <a:rPr lang="fr-FR" dirty="0" err="1"/>
              <a:t>Serum</a:t>
            </a:r>
            <a:r>
              <a:rPr lang="fr-FR" dirty="0"/>
              <a:t> </a:t>
            </a:r>
            <a:r>
              <a:rPr lang="fr-FR" dirty="0" err="1"/>
              <a:t>phy</a:t>
            </a:r>
            <a:r>
              <a:rPr lang="fr-FR" dirty="0"/>
              <a:t>: </a:t>
            </a:r>
            <a:r>
              <a:rPr lang="fr-FR" dirty="0" err="1"/>
              <a:t>NaCl</a:t>
            </a:r>
            <a:r>
              <a:rPr lang="fr-FR" dirty="0"/>
              <a:t> 0,9%</a:t>
            </a:r>
          </a:p>
          <a:p>
            <a:pPr>
              <a:buFontTx/>
              <a:buNone/>
            </a:pPr>
            <a:r>
              <a:rPr lang="fr-FR" dirty="0"/>
              <a:t>Glucosé 5% (G5)</a:t>
            </a:r>
          </a:p>
          <a:p>
            <a:pPr>
              <a:buFontTx/>
              <a:buNone/>
            </a:pPr>
            <a:r>
              <a:rPr lang="fr-FR" dirty="0" err="1"/>
              <a:t>Bionolyte</a:t>
            </a:r>
            <a:r>
              <a:rPr lang="fr-FR" dirty="0"/>
              <a:t> G5</a:t>
            </a:r>
          </a:p>
          <a:p>
            <a:pPr>
              <a:buFontTx/>
              <a:buNone/>
            </a:pPr>
            <a:r>
              <a:rPr lang="fr-FR" dirty="0"/>
              <a:t>Remplissage vasculaire: PLASMION (gélatine)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r-FR" dirty="0"/>
              <a:t>23 – Toxicologie</a:t>
            </a:r>
          </a:p>
          <a:p>
            <a:pPr>
              <a:buFontTx/>
              <a:buNone/>
            </a:pPr>
            <a:r>
              <a:rPr lang="fr-FR" dirty="0"/>
              <a:t>Emétisant: sirop d’Ipéca, APOKINON </a:t>
            </a:r>
          </a:p>
          <a:p>
            <a:pPr>
              <a:buFontTx/>
              <a:buNone/>
            </a:pPr>
            <a:r>
              <a:rPr lang="fr-FR" dirty="0"/>
              <a:t>Adsorbant: CARBOMIX (charbon)</a:t>
            </a:r>
          </a:p>
          <a:p>
            <a:pPr>
              <a:buFontTx/>
              <a:buNone/>
            </a:pPr>
            <a:r>
              <a:rPr lang="fr-FR" dirty="0"/>
              <a:t>Antidotes: Bleu de méthylène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24 – Rhumatologie</a:t>
            </a:r>
          </a:p>
          <a:p>
            <a:pPr>
              <a:buFontTx/>
              <a:buNone/>
            </a:pPr>
            <a:r>
              <a:rPr lang="fr-FR" dirty="0"/>
              <a:t>AIS / AINS</a:t>
            </a:r>
          </a:p>
          <a:p>
            <a:pPr>
              <a:buFontTx/>
              <a:buNone/>
            </a:pPr>
            <a:r>
              <a:rPr lang="fr-FR" dirty="0"/>
              <a:t>Antigoutteux: COLCHIMAX (</a:t>
            </a:r>
            <a:r>
              <a:rPr lang="fr-FR" dirty="0" err="1"/>
              <a:t>colchimax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Biphosphonates</a:t>
            </a:r>
            <a:r>
              <a:rPr lang="fr-FR" dirty="0"/>
              <a:t>: AREDIA (</a:t>
            </a:r>
            <a:r>
              <a:rPr lang="fr-FR" dirty="0" err="1"/>
              <a:t>ac</a:t>
            </a:r>
            <a:r>
              <a:rPr lang="fr-FR" dirty="0"/>
              <a:t> </a:t>
            </a:r>
            <a:r>
              <a:rPr lang="fr-FR" dirty="0" err="1"/>
              <a:t>pamidronique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Polyarthrite Rhumatoïde: HUMIRA</a:t>
            </a:r>
          </a:p>
          <a:p>
            <a:pPr>
              <a:buFontTx/>
              <a:buNone/>
            </a:pPr>
            <a:r>
              <a:rPr lang="fr-FR" dirty="0"/>
              <a:t>Myorelaxants: MYOLASTAN (</a:t>
            </a:r>
            <a:r>
              <a:rPr lang="fr-FR" dirty="0" err="1"/>
              <a:t>tetrazepam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Antiarthrosiques</a:t>
            </a:r>
            <a:r>
              <a:rPr lang="fr-FR" dirty="0"/>
              <a:t>: CHONDROSULF (</a:t>
            </a:r>
            <a:r>
              <a:rPr lang="fr-FR" dirty="0" err="1"/>
              <a:t>chondroïtine</a:t>
            </a:r>
            <a:r>
              <a:rPr lang="fr-FR" dirty="0"/>
              <a:t> sulfate)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25 – Urologie</a:t>
            </a:r>
          </a:p>
          <a:p>
            <a:pPr>
              <a:buFontTx/>
              <a:buNone/>
            </a:pPr>
            <a:r>
              <a:rPr lang="fr-FR" dirty="0"/>
              <a:t>Eaux de vichy…</a:t>
            </a:r>
          </a:p>
          <a:p>
            <a:pPr>
              <a:buFontTx/>
              <a:buNone/>
            </a:pPr>
            <a:r>
              <a:rPr lang="fr-FR" dirty="0" err="1"/>
              <a:t>Adenome</a:t>
            </a:r>
            <a:r>
              <a:rPr lang="fr-FR" dirty="0"/>
              <a:t> </a:t>
            </a:r>
            <a:r>
              <a:rPr lang="fr-FR" dirty="0" err="1"/>
              <a:t>prosthatique</a:t>
            </a:r>
            <a:r>
              <a:rPr lang="fr-FR" dirty="0"/>
              <a:t>: XATRAL (</a:t>
            </a:r>
            <a:r>
              <a:rPr lang="fr-FR" dirty="0" err="1"/>
              <a:t>alfuzosine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Mdc</a:t>
            </a:r>
            <a:r>
              <a:rPr lang="fr-FR" dirty="0"/>
              <a:t> de la vessie instable</a:t>
            </a:r>
          </a:p>
          <a:p>
            <a:pPr>
              <a:buFontTx/>
              <a:buNone/>
            </a:pPr>
            <a:r>
              <a:rPr lang="fr-FR" dirty="0" err="1"/>
              <a:t>Insuff</a:t>
            </a:r>
            <a:r>
              <a:rPr lang="fr-FR" dirty="0"/>
              <a:t> </a:t>
            </a:r>
            <a:r>
              <a:rPr lang="fr-FR" dirty="0" err="1"/>
              <a:t>erectile</a:t>
            </a:r>
            <a:r>
              <a:rPr lang="fr-FR" dirty="0"/>
              <a:t>: VIAGRA (</a:t>
            </a:r>
            <a:r>
              <a:rPr lang="fr-FR" dirty="0" err="1"/>
              <a:t>sildenafil</a:t>
            </a:r>
            <a:r>
              <a:rPr lang="fr-F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r-FR" dirty="0"/>
              <a:t>26 – Vaccins / Immunoglobuline</a:t>
            </a:r>
          </a:p>
          <a:p>
            <a:pPr>
              <a:buFontTx/>
              <a:buNone/>
            </a:pPr>
            <a:r>
              <a:rPr lang="fr-FR" dirty="0"/>
              <a:t>Vaccins : ROR, VARIVAX, PNEUMO 23.</a:t>
            </a:r>
          </a:p>
          <a:p>
            <a:pPr>
              <a:buFontTx/>
              <a:buNone/>
            </a:pPr>
            <a:r>
              <a:rPr lang="fr-FR" dirty="0" err="1"/>
              <a:t>Immnoglobulines</a:t>
            </a:r>
            <a:r>
              <a:rPr lang="fr-FR" dirty="0"/>
              <a:t>:</a:t>
            </a:r>
          </a:p>
          <a:p>
            <a:pPr>
              <a:buFontTx/>
              <a:buNone/>
            </a:pPr>
            <a:r>
              <a:rPr lang="fr-FR" dirty="0"/>
              <a:t>	</a:t>
            </a:r>
            <a:r>
              <a:rPr lang="fr-FR" dirty="0" err="1"/>
              <a:t>Ig</a:t>
            </a:r>
            <a:r>
              <a:rPr lang="fr-FR" dirty="0"/>
              <a:t> </a:t>
            </a:r>
            <a:r>
              <a:rPr lang="fr-FR" dirty="0" err="1"/>
              <a:t>polyv</a:t>
            </a:r>
            <a:r>
              <a:rPr lang="fr-FR" dirty="0"/>
              <a:t>. : TEGELINE, ENDOBULINE, GAMMAGARD.</a:t>
            </a:r>
          </a:p>
          <a:p>
            <a:pPr>
              <a:buFontTx/>
              <a:buNone/>
            </a:pPr>
            <a:r>
              <a:rPr lang="fr-FR" dirty="0"/>
              <a:t>	</a:t>
            </a:r>
            <a:r>
              <a:rPr lang="fr-FR" dirty="0" err="1"/>
              <a:t>Ig</a:t>
            </a:r>
            <a:r>
              <a:rPr lang="fr-FR" dirty="0"/>
              <a:t> anti D: RHOPHYLAC</a:t>
            </a:r>
          </a:p>
          <a:p>
            <a:pPr>
              <a:buFontTx/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sz="3600" dirty="0" smtClean="0"/>
              <a:t>                Merci pour votre attention</a:t>
            </a:r>
            <a:endParaRPr lang="fr-FR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r-FR" dirty="0"/>
              <a:t>2 – Anti-inflammatoires</a:t>
            </a:r>
          </a:p>
          <a:p>
            <a:pPr>
              <a:buFontTx/>
              <a:buNone/>
            </a:pPr>
            <a:r>
              <a:rPr lang="fr-FR" dirty="0"/>
              <a:t>Anti-inflammatoires non </a:t>
            </a:r>
            <a:r>
              <a:rPr lang="fr-FR" dirty="0" err="1"/>
              <a:t>stéroïdiens:AINS</a:t>
            </a:r>
            <a:endParaRPr lang="fr-FR" dirty="0"/>
          </a:p>
          <a:p>
            <a:pPr>
              <a:buFontTx/>
              <a:buNone/>
            </a:pPr>
            <a:r>
              <a:rPr lang="fr-FR" dirty="0"/>
              <a:t>	NUROFEN (ibuprofène)</a:t>
            </a:r>
          </a:p>
          <a:p>
            <a:pPr>
              <a:buFontTx/>
              <a:buNone/>
            </a:pPr>
            <a:r>
              <a:rPr lang="fr-FR" dirty="0"/>
              <a:t>Anti-inflammatoires stéroïdiens: corticoïdes</a:t>
            </a:r>
          </a:p>
          <a:p>
            <a:pPr>
              <a:buFontTx/>
              <a:buNone/>
            </a:pPr>
            <a:r>
              <a:rPr lang="fr-FR" dirty="0"/>
              <a:t>	CORTANCYL (</a:t>
            </a:r>
            <a:r>
              <a:rPr lang="fr-FR" dirty="0" err="1"/>
              <a:t>prednisone</a:t>
            </a:r>
            <a:r>
              <a:rPr lang="fr-F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3 – Antibiotiques et antibactériens (1)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Béta </a:t>
            </a:r>
            <a:r>
              <a:rPr lang="fr-FR" dirty="0" err="1"/>
              <a:t>lactamines</a:t>
            </a:r>
            <a:r>
              <a:rPr lang="fr-FR" dirty="0"/>
              <a:t>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	Pénicillines: CLAMOXYL (</a:t>
            </a:r>
            <a:r>
              <a:rPr lang="fr-FR" dirty="0" err="1"/>
              <a:t>amoxicilline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	Céphalosporines: FORTUM ( </a:t>
            </a:r>
            <a:r>
              <a:rPr lang="fr-FR" dirty="0" err="1"/>
              <a:t>ceftazidime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	</a:t>
            </a:r>
            <a:r>
              <a:rPr lang="fr-FR" dirty="0" err="1"/>
              <a:t>Carbapénèmes</a:t>
            </a:r>
            <a:r>
              <a:rPr lang="fr-FR" dirty="0"/>
              <a:t>: TIENAM (</a:t>
            </a:r>
            <a:r>
              <a:rPr lang="fr-FR" dirty="0" err="1"/>
              <a:t>imipénème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	</a:t>
            </a:r>
            <a:r>
              <a:rPr lang="fr-FR" dirty="0" err="1"/>
              <a:t>Monobactam</a:t>
            </a:r>
            <a:r>
              <a:rPr lang="fr-FR" dirty="0"/>
              <a:t> : AZACTAM (</a:t>
            </a:r>
            <a:r>
              <a:rPr lang="fr-FR" dirty="0" err="1"/>
              <a:t>aztréonam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Aminosides = </a:t>
            </a:r>
            <a:r>
              <a:rPr lang="fr-FR" dirty="0" err="1"/>
              <a:t>aminoglycosides</a:t>
            </a:r>
            <a:r>
              <a:rPr lang="fr-FR" dirty="0"/>
              <a:t> : GENTALLINE (gentamycine)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Macrolides : ROVAMYCINE (</a:t>
            </a:r>
            <a:r>
              <a:rPr lang="fr-FR" dirty="0" err="1"/>
              <a:t>spiramycine</a:t>
            </a:r>
            <a:r>
              <a:rPr lang="fr-F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3 – Antibiotiques et antibactériens (2)</a:t>
            </a:r>
          </a:p>
          <a:p>
            <a:pPr>
              <a:buFontTx/>
              <a:buNone/>
            </a:pPr>
            <a:r>
              <a:rPr lang="fr-FR" dirty="0"/>
              <a:t>Tétracyclines = cyclines : MINOCYCLINE</a:t>
            </a:r>
          </a:p>
          <a:p>
            <a:pPr>
              <a:buFontTx/>
              <a:buNone/>
            </a:pPr>
            <a:r>
              <a:rPr lang="fr-FR" dirty="0" err="1"/>
              <a:t>Phénicolés</a:t>
            </a:r>
            <a:r>
              <a:rPr lang="fr-FR" dirty="0"/>
              <a:t>: </a:t>
            </a:r>
            <a:r>
              <a:rPr lang="fr-FR" dirty="0" err="1"/>
              <a:t>chloramphenicol</a:t>
            </a:r>
            <a:endParaRPr lang="fr-FR" dirty="0"/>
          </a:p>
          <a:p>
            <a:pPr>
              <a:buFontTx/>
              <a:buNone/>
            </a:pPr>
            <a:r>
              <a:rPr lang="fr-FR" dirty="0" err="1"/>
              <a:t>Polymyxines</a:t>
            </a:r>
            <a:r>
              <a:rPr lang="fr-FR" dirty="0"/>
              <a:t> : COLIMYCINE (colistine)</a:t>
            </a:r>
          </a:p>
          <a:p>
            <a:pPr>
              <a:buFontTx/>
              <a:buNone/>
            </a:pPr>
            <a:r>
              <a:rPr lang="fr-FR" dirty="0"/>
              <a:t>Sulfamides: BACTRIM (</a:t>
            </a:r>
            <a:r>
              <a:rPr lang="fr-FR" dirty="0" err="1"/>
              <a:t>sulfa</a:t>
            </a:r>
            <a:r>
              <a:rPr lang="fr-FR" dirty="0"/>
              <a:t> + </a:t>
            </a:r>
            <a:r>
              <a:rPr lang="fr-FR" dirty="0" err="1"/>
              <a:t>trimetoprime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Quinolones: CIFLOX (</a:t>
            </a:r>
            <a:r>
              <a:rPr lang="fr-FR" dirty="0" err="1"/>
              <a:t>ciprofloxacine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Dérivés </a:t>
            </a:r>
            <a:r>
              <a:rPr lang="fr-FR" dirty="0" err="1"/>
              <a:t>nitro</a:t>
            </a:r>
            <a:r>
              <a:rPr lang="fr-FR" dirty="0"/>
              <a:t>-</a:t>
            </a:r>
            <a:r>
              <a:rPr lang="fr-FR" dirty="0" err="1"/>
              <a:t>imidazolés</a:t>
            </a:r>
            <a:r>
              <a:rPr lang="fr-FR" dirty="0"/>
              <a:t>: FLAGYL (</a:t>
            </a:r>
            <a:r>
              <a:rPr lang="fr-FR" dirty="0" err="1"/>
              <a:t>metronidazole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Autres: VANCOCINE (</a:t>
            </a:r>
            <a:r>
              <a:rPr lang="fr-FR" dirty="0" err="1"/>
              <a:t>vancomycine</a:t>
            </a:r>
            <a:r>
              <a:rPr lang="fr-FR" dirty="0"/>
              <a:t>)….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buFontTx/>
              <a:buNone/>
            </a:pPr>
            <a:r>
              <a:rPr lang="fr-FR" dirty="0"/>
              <a:t>3 – Antibiotiques et antibactériens (3)</a:t>
            </a:r>
          </a:p>
          <a:p>
            <a:pPr>
              <a:buFontTx/>
              <a:buNone/>
            </a:pPr>
            <a:r>
              <a:rPr lang="fr-FR" dirty="0"/>
              <a:t>Antituberculeux: RIMIFON (</a:t>
            </a:r>
            <a:r>
              <a:rPr lang="fr-FR" dirty="0" err="1"/>
              <a:t>izoniazide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 err="1"/>
              <a:t>Antilépreux</a:t>
            </a:r>
            <a:r>
              <a:rPr lang="fr-FR" dirty="0"/>
              <a:t>: DISULONE (</a:t>
            </a:r>
            <a:r>
              <a:rPr lang="fr-FR" dirty="0" err="1"/>
              <a:t>dapsone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endParaRPr lang="fr-FR" dirty="0"/>
          </a:p>
          <a:p>
            <a:pPr>
              <a:buFontTx/>
              <a:buNone/>
            </a:pPr>
            <a:r>
              <a:rPr lang="fr-FR" dirty="0"/>
              <a:t>4 – Antifongiques</a:t>
            </a:r>
          </a:p>
          <a:p>
            <a:pPr>
              <a:buFontTx/>
              <a:buNone/>
            </a:pPr>
            <a:r>
              <a:rPr lang="fr-FR" dirty="0"/>
              <a:t>FUNGIZONE (</a:t>
            </a:r>
            <a:r>
              <a:rPr lang="fr-FR" dirty="0" err="1"/>
              <a:t>amphotéricine</a:t>
            </a:r>
            <a:r>
              <a:rPr lang="fr-FR" dirty="0"/>
              <a:t> B)</a:t>
            </a:r>
          </a:p>
          <a:p>
            <a:pPr>
              <a:buFontTx/>
              <a:buNone/>
            </a:pPr>
            <a:r>
              <a:rPr lang="fr-FR" dirty="0"/>
              <a:t>VFEND (</a:t>
            </a:r>
            <a:r>
              <a:rPr lang="fr-FR" dirty="0" err="1"/>
              <a:t>voriconazole</a:t>
            </a:r>
            <a:r>
              <a:rPr lang="fr-FR" dirty="0"/>
              <a:t>)</a:t>
            </a:r>
          </a:p>
          <a:p>
            <a:pPr>
              <a:buFontTx/>
              <a:buNone/>
            </a:pPr>
            <a:r>
              <a:rPr lang="fr-FR" dirty="0"/>
              <a:t>CANCIDAS (</a:t>
            </a:r>
            <a:r>
              <a:rPr lang="fr-FR" dirty="0" err="1"/>
              <a:t>caspofungine</a:t>
            </a:r>
            <a:r>
              <a:rPr lang="fr-F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5 – Antiviraux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 err="1"/>
              <a:t>Anti-rétroviraux</a:t>
            </a:r>
            <a:r>
              <a:rPr lang="fr-FR" dirty="0"/>
              <a:t>: KALETRA (</a:t>
            </a:r>
            <a:r>
              <a:rPr lang="fr-FR" dirty="0" err="1"/>
              <a:t>ritonavir</a:t>
            </a:r>
            <a:r>
              <a:rPr lang="fr-FR" dirty="0"/>
              <a:t> + </a:t>
            </a:r>
            <a:r>
              <a:rPr lang="fr-FR" dirty="0" err="1"/>
              <a:t>lopinavir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Anti-</a:t>
            </a:r>
            <a:r>
              <a:rPr lang="fr-FR" i="1" dirty="0" err="1"/>
              <a:t>herpesviridae</a:t>
            </a:r>
            <a:r>
              <a:rPr lang="fr-FR" dirty="0"/>
              <a:t>: ROVALCYTE (</a:t>
            </a:r>
            <a:r>
              <a:rPr lang="fr-FR" dirty="0" err="1"/>
              <a:t>valganciclovir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Anti V hépatite: HEPSERA (</a:t>
            </a:r>
            <a:r>
              <a:rPr lang="fr-FR" dirty="0" err="1"/>
              <a:t>adefovir</a:t>
            </a:r>
            <a:r>
              <a:rPr lang="fr-FR" dirty="0"/>
              <a:t> </a:t>
            </a:r>
            <a:r>
              <a:rPr lang="fr-FR" dirty="0" err="1"/>
              <a:t>dipivoxil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Autres </a:t>
            </a:r>
            <a:r>
              <a:rPr lang="fr-FR" dirty="0" err="1"/>
              <a:t>anti-viraux</a:t>
            </a:r>
            <a:r>
              <a:rPr lang="fr-FR" dirty="0"/>
              <a:t>: TAMIFLU (</a:t>
            </a:r>
            <a:r>
              <a:rPr lang="fr-FR" dirty="0" err="1"/>
              <a:t>oseltamivir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 err="1"/>
              <a:t>Anti-viraux</a:t>
            </a:r>
            <a:r>
              <a:rPr lang="fr-FR" dirty="0"/>
              <a:t> à usage local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143000"/>
          </a:xfrm>
        </p:spPr>
        <p:txBody>
          <a:bodyPr>
            <a:normAutofit fontScale="90000"/>
          </a:bodyPr>
          <a:lstStyle/>
          <a:p>
            <a:pPr marL="1117600" indent="-1117600"/>
            <a:r>
              <a:rPr lang="fr-FR" sz="4000"/>
              <a:t>Différentes catégories de médicaments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60363" y="1628775"/>
            <a:ext cx="8604250" cy="52292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6 – Cardiologie (1)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 err="1"/>
              <a:t>Béta-bloquant</a:t>
            </a:r>
            <a:r>
              <a:rPr lang="fr-FR" dirty="0"/>
              <a:t> (</a:t>
            </a:r>
            <a:r>
              <a:rPr lang="fr-FR" dirty="0">
                <a:latin typeface="Symbol" pitchFamily="18" charset="2"/>
              </a:rPr>
              <a:t>b</a:t>
            </a:r>
            <a:r>
              <a:rPr lang="fr-FR" baseline="30000" dirty="0"/>
              <a:t>-</a:t>
            </a:r>
            <a:r>
              <a:rPr lang="fr-FR" dirty="0"/>
              <a:t>): AVLOCARDYL (</a:t>
            </a:r>
            <a:r>
              <a:rPr lang="fr-FR" dirty="0" err="1"/>
              <a:t>propranolol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Dérivés nitrés: TRINIPATCH (trinitrine)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 err="1"/>
              <a:t>Mdc</a:t>
            </a:r>
            <a:r>
              <a:rPr lang="fr-FR" dirty="0"/>
              <a:t> de l’</a:t>
            </a:r>
            <a:r>
              <a:rPr lang="fr-FR" dirty="0" err="1"/>
              <a:t>hyperT</a:t>
            </a:r>
            <a:r>
              <a:rPr lang="fr-FR" dirty="0"/>
              <a:t> </a:t>
            </a:r>
            <a:r>
              <a:rPr lang="fr-FR" dirty="0" err="1"/>
              <a:t>Pulm</a:t>
            </a:r>
            <a:r>
              <a:rPr lang="fr-FR" dirty="0"/>
              <a:t>: FLOLAN (</a:t>
            </a:r>
            <a:r>
              <a:rPr lang="fr-FR" dirty="0" err="1"/>
              <a:t>epoprosténol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Activateurs des canaux potassiques: ADANCOR (</a:t>
            </a:r>
            <a:r>
              <a:rPr lang="fr-FR" dirty="0" err="1"/>
              <a:t>nicorandil</a:t>
            </a:r>
            <a:r>
              <a:rPr lang="fr-FR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dirty="0"/>
              <a:t>Tonicardiaques (agents </a:t>
            </a:r>
            <a:r>
              <a:rPr lang="fr-FR" dirty="0" err="1"/>
              <a:t>inotropes</a:t>
            </a:r>
            <a:r>
              <a:rPr lang="fr-FR" dirty="0"/>
              <a:t>): </a:t>
            </a:r>
            <a:r>
              <a:rPr lang="fr-FR" dirty="0" err="1"/>
              <a:t>Dobutamine</a:t>
            </a:r>
            <a:endParaRPr lang="fr-FR" dirty="0"/>
          </a:p>
          <a:p>
            <a:pPr>
              <a:lnSpc>
                <a:spcPct val="90000"/>
              </a:lnSpc>
              <a:buFontTx/>
              <a:buNone/>
            </a:pPr>
            <a:endParaRPr lang="fr-FR" dirty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1134</Words>
  <Application>Microsoft Office PowerPoint</Application>
  <PresentationFormat>Affichage à l'écran (4:3)</PresentationFormat>
  <Paragraphs>302</Paragraphs>
  <Slides>37</Slides>
  <Notes>35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37</vt:i4>
      </vt:variant>
    </vt:vector>
  </HeadingPairs>
  <TitlesOfParts>
    <vt:vector size="38" baseType="lpstr">
      <vt:lpstr>Capitaux</vt:lpstr>
      <vt:lpstr>Pharmacologie générale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Différentes catégories de médicaments</vt:lpstr>
      <vt:lpstr>Diapositive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Pharmacologie générale</dc:title>
  <dc:creator>onecs</dc:creator>
  <cp:lastModifiedBy>onecs</cp:lastModifiedBy>
  <cp:revision>1</cp:revision>
  <dcterms:created xsi:type="dcterms:W3CDTF">2021-01-10T19:19:29Z</dcterms:created>
  <dcterms:modified xsi:type="dcterms:W3CDTF">2021-01-10T19:20:45Z</dcterms:modified>
</cp:coreProperties>
</file>