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60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06BC5-3ED5-4058-BD13-57DEB2819F33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47979-AA0E-4B79-B68A-BE788C1539F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993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BF572-0F07-4E42-956A-97EAE216C1FA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301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BF572-0F07-4E42-956A-97EAE216C1FA}" type="slidenum">
              <a:rPr lang="fr-FR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347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75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652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6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71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485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74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661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51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05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50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31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F79AF-AC49-4940-B53A-2E23F08F333F}" type="datetimeFigureOut">
              <a:rPr lang="fr-FR" smtClean="0"/>
              <a:pPr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24EF6-38BB-4815-9E77-BDF6039A18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80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b="1" u="sng" dirty="0"/>
              <a:t>Pharmacologie-</a:t>
            </a:r>
            <a:r>
              <a:rPr lang="fr-FR" sz="3200" b="1" u="sng" dirty="0" err="1"/>
              <a:t>toxicogenetique</a:t>
            </a:r>
            <a:r>
              <a:rPr lang="fr-FR" sz="3200" b="1" u="sng" dirty="0"/>
              <a:t>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6840760" cy="1752600"/>
          </a:xfrm>
        </p:spPr>
        <p:txBody>
          <a:bodyPr>
            <a:normAutofit/>
          </a:bodyPr>
          <a:lstStyle/>
          <a:p>
            <a:pPr algn="l"/>
            <a:r>
              <a:rPr lang="fr-FR" sz="2400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Master I : Sciences Pharmacologiques</a:t>
            </a:r>
          </a:p>
          <a:p>
            <a:pPr algn="l"/>
            <a:r>
              <a:rPr lang="fr-FR" sz="2400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Dr. </a:t>
            </a:r>
            <a:r>
              <a:rPr lang="fr-FR" sz="2400" dirty="0" err="1">
                <a:solidFill>
                  <a:schemeClr val="tx1"/>
                </a:solidFill>
                <a:latin typeface="+mj-lt"/>
                <a:cs typeface="Times New Roman" pitchFamily="18" charset="0"/>
              </a:rPr>
              <a:t>Lahouel</a:t>
            </a:r>
            <a:r>
              <a:rPr lang="fr-FR" sz="2400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Asma </a:t>
            </a:r>
          </a:p>
          <a:p>
            <a:pPr algn="l"/>
            <a:endParaRPr lang="fr-FR" sz="2400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67544" y="548680"/>
            <a:ext cx="51125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Université de Jijel</a:t>
            </a:r>
          </a:p>
          <a:p>
            <a:r>
              <a:rPr lang="fr-FR" sz="2000" b="1" dirty="0"/>
              <a:t>Faculté SNV</a:t>
            </a:r>
          </a:p>
          <a:p>
            <a:r>
              <a:rPr lang="fr-FR" sz="2000" b="1" dirty="0"/>
              <a:t>Département de Biologie moléculaire et cellulaire </a:t>
            </a:r>
          </a:p>
        </p:txBody>
      </p:sp>
      <p:pic>
        <p:nvPicPr>
          <p:cNvPr id="1026" name="Picture 2" descr="C:\Users\FUJITSU\Desktop\Image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356992"/>
            <a:ext cx="3707904" cy="35010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216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Introduction </a:t>
            </a:r>
            <a:br>
              <a:rPr lang="en-US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et </a:t>
            </a:r>
            <a:br>
              <a:rPr lang="en-US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Notions </a:t>
            </a: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générales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4789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FR" b="1" i="1" u="sng" dirty="0">
                <a:latin typeface="Times New Roman" pitchFamily="18" charset="0"/>
                <a:cs typeface="Times New Roman" pitchFamily="18" charset="0"/>
              </a:rPr>
              <a:t>Problématique</a:t>
            </a:r>
            <a:r>
              <a:rPr lang="en-US" b="1" i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               Variabilité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interindividuelle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 de la </a:t>
            </a:r>
          </a:p>
          <a:p>
            <a:pPr marL="0" indent="0">
              <a:buNone/>
            </a:pP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                                   réponse pharmacologique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2349269" y="3483493"/>
            <a:ext cx="1296124" cy="12297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3645393" y="3483493"/>
            <a:ext cx="1440160" cy="12297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683548" y="4626431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fr-FR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Efficacité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644008" y="4672597"/>
            <a:ext cx="3384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Effets indésirables</a:t>
            </a:r>
          </a:p>
          <a:p>
            <a:r>
              <a:rPr lang="fr-FR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(Toxicité) </a:t>
            </a:r>
          </a:p>
        </p:txBody>
      </p:sp>
      <p:sp>
        <p:nvSpPr>
          <p:cNvPr id="17" name="ZoneTexte 16"/>
          <p:cNvSpPr txBox="1"/>
          <p:nvPr/>
        </p:nvSpPr>
        <p:spPr>
          <a:xfrm rot="20346025">
            <a:off x="2776483" y="2629052"/>
            <a:ext cx="1718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 doses standards </a:t>
            </a:r>
          </a:p>
        </p:txBody>
      </p:sp>
      <p:cxnSp>
        <p:nvCxnSpPr>
          <p:cNvPr id="27" name="Connecteur en arc 26"/>
          <p:cNvCxnSpPr/>
          <p:nvPr/>
        </p:nvCxnSpPr>
        <p:spPr>
          <a:xfrm flipV="1">
            <a:off x="6084168" y="2384013"/>
            <a:ext cx="864096" cy="180894"/>
          </a:xfrm>
          <a:prstGeom prst="curvedConnector3">
            <a:avLst>
              <a:gd name="adj1" fmla="val 29518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6948264" y="2060848"/>
            <a:ext cx="219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Pharmacocinétique</a:t>
            </a:r>
          </a:p>
        </p:txBody>
      </p:sp>
      <p:cxnSp>
        <p:nvCxnSpPr>
          <p:cNvPr id="35" name="Connecteur en arc 34"/>
          <p:cNvCxnSpPr/>
          <p:nvPr/>
        </p:nvCxnSpPr>
        <p:spPr>
          <a:xfrm>
            <a:off x="6096345" y="2580951"/>
            <a:ext cx="851919" cy="658601"/>
          </a:xfrm>
          <a:prstGeom prst="curvedConnector3">
            <a:avLst>
              <a:gd name="adj1" fmla="val 34419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6948264" y="3100403"/>
            <a:ext cx="219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Pharmacodynamie</a:t>
            </a:r>
          </a:p>
        </p:txBody>
      </p:sp>
    </p:spTree>
    <p:extLst>
      <p:ext uri="{BB962C8B-B14F-4D97-AF65-F5344CB8AC3E}">
        <p14:creationId xmlns:p14="http://schemas.microsoft.com/office/powerpoint/2010/main" val="4171446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861477-C17C-4B90-B31D-AA58EAD21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1F8810-A5E1-49ED-9E69-150E1950A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4869685-E529-4244-8FD7-3E1FCCAA7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71500"/>
            <a:ext cx="843528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931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Problématique</a:t>
            </a:r>
          </a:p>
          <a:p>
            <a:pPr marL="0" indent="0">
              <a:buNone/>
            </a:pPr>
            <a:endParaRPr lang="fr-FR" sz="2800" b="1" i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b="1" i="1" u="sng" dirty="0">
                <a:latin typeface="Times New Roman" pitchFamily="18" charset="0"/>
                <a:cs typeface="Times New Roman" pitchFamily="18" charset="0"/>
              </a:rPr>
              <a:t>Efficacité </a:t>
            </a:r>
          </a:p>
          <a:p>
            <a:pPr marL="0" indent="0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-la plupart des médicaments ne sont efficaces que chez 25% à 60% des patients.</a:t>
            </a:r>
          </a:p>
          <a:p>
            <a:pPr marL="0" indent="0">
              <a:buNone/>
            </a:pPr>
            <a:endParaRPr lang="fr-FR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b="1" i="1" u="sng" dirty="0">
                <a:latin typeface="Times New Roman" pitchFamily="18" charset="0"/>
                <a:cs typeface="Times New Roman" pitchFamily="18" charset="0"/>
              </a:rPr>
              <a:t>Toxicité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Un tôt de mortalité et d’hospitalisation élevé </a:t>
            </a:r>
            <a:r>
              <a:rPr lang="fr-FR" sz="2800" u="sng" dirty="0">
                <a:latin typeface="Times New Roman" pitchFamily="18" charset="0"/>
                <a:cs typeface="Times New Roman" pitchFamily="18" charset="0"/>
              </a:rPr>
              <a:t>Ex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(en 1998, 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les effets indésirables grave étaient responsables de plus de deux millions d’hospitalisations et de 100 000 décès par an aux États-Unis, les classant entre la quatrième et la sixième cause de mortalité.)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205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Concept de la médecine personnalisée</a:t>
            </a:r>
          </a:p>
          <a:p>
            <a:pPr marL="0" indent="0">
              <a:buNone/>
            </a:pPr>
            <a:endParaRPr lang="fr-FR" sz="28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-Adaptation des traitements médicamenteux à chaque patient </a:t>
            </a:r>
            <a:r>
              <a:rPr lang="fr-FR" sz="28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prenant en considération les facteurs de variabilité de la réponse pharmacologique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pour assurer la meilleure réponse et la plus grande marge de sécurité.</a:t>
            </a:r>
          </a:p>
          <a:p>
            <a:pPr marL="0" indent="0">
              <a:buNone/>
            </a:pPr>
            <a:endParaRPr lang="fr-FR" sz="28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Nécessaire surtout en cas d’utilisation des médicaments à :</a:t>
            </a:r>
          </a:p>
          <a:p>
            <a:pPr marL="0" indent="0">
              <a:buNone/>
            </a:pP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effets indésirables graves.</a:t>
            </a:r>
          </a:p>
          <a:p>
            <a:pPr marL="0" indent="0">
              <a:buNone/>
            </a:pP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Médicaments à marge thérapeutique (index thérapeutique) étroite.</a:t>
            </a:r>
            <a:endParaRPr lang="fr-FR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929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4748" y="0"/>
            <a:ext cx="9144000" cy="7334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600" b="1" i="1" dirty="0">
                <a:latin typeface="Times New Roman" pitchFamily="18" charset="0"/>
                <a:cs typeface="Times New Roman" pitchFamily="18" charset="0"/>
              </a:rPr>
              <a:t>Facteurs de variabilité de la réponse pharmacologique</a:t>
            </a:r>
          </a:p>
          <a:p>
            <a:pPr marL="0" indent="0">
              <a:buNone/>
            </a:pPr>
            <a:endParaRPr lang="fr-FR"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Facteurs liés au médicament, </a:t>
            </a:r>
          </a:p>
          <a:p>
            <a:pPr marL="0" indent="0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Qualité (principe actif, dose, impureté, forme galénique…), méthode d’administration ..</a:t>
            </a:r>
          </a:p>
          <a:p>
            <a:pPr marL="0" indent="0">
              <a:buNone/>
            </a:pPr>
            <a:endParaRPr lang="fr-FR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Facteurs physiologiques , </a:t>
            </a:r>
          </a:p>
          <a:p>
            <a:pPr marL="0" indent="0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Age, genre, grosses, poids…</a:t>
            </a:r>
          </a:p>
          <a:p>
            <a:pPr marL="0" indent="0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Facteurs pathologiques, </a:t>
            </a:r>
          </a:p>
          <a:p>
            <a:pPr marL="0" indent="0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Insuffisance rénale, insuffisance hépatique, hypoalbuminémie, inflammation……</a:t>
            </a:r>
          </a:p>
          <a:p>
            <a:pPr marL="0" indent="0">
              <a:buNone/>
            </a:pPr>
            <a:endParaRPr lang="fr-FR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Facteurs environnementaux,  </a:t>
            </a:r>
            <a:endParaRPr lang="en-US" sz="2000" b="1" i="1" dirty="0"/>
          </a:p>
          <a:p>
            <a:pPr marL="0" indent="0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Alimentation,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-administration des médicaments, tabagisme, alcool, polluants environnementaux …….</a:t>
            </a:r>
          </a:p>
          <a:p>
            <a:pPr marL="0" indent="0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Facteurs génétique, </a:t>
            </a:r>
          </a:p>
          <a:p>
            <a:pPr marL="0" indent="0">
              <a:buNone/>
            </a:pPr>
            <a:endParaRPr lang="fr-FR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71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Facteur génétique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Variances des gènes (</a:t>
            </a:r>
            <a:r>
              <a:rPr lang="fr-FR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polymorphisme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) impliqués dans;</a:t>
            </a:r>
            <a:endParaRPr lang="fr-FR" sz="28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fr-FR" dirty="0"/>
              <a:t>            -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La pharmacocinétique du médicament.</a:t>
            </a:r>
          </a:p>
          <a:p>
            <a:pPr marL="0" indent="0"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-La pharmacodynamie du médicament.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Accolade fermante 1"/>
          <p:cNvSpPr/>
          <p:nvPr/>
        </p:nvSpPr>
        <p:spPr>
          <a:xfrm>
            <a:off x="6660232" y="1772816"/>
            <a:ext cx="432048" cy="316835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092280" y="3028890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Pharmacogenes</a:t>
            </a:r>
            <a:r>
              <a:rPr lang="fr-FR" sz="20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19690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277</Words>
  <Application>Microsoft Office PowerPoint</Application>
  <PresentationFormat>Affichage à l'écran (4:3)</PresentationFormat>
  <Paragraphs>60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Thème Office</vt:lpstr>
      <vt:lpstr>Pharmacologie-toxicogenetique </vt:lpstr>
      <vt:lpstr>Introduction  et  Notions générales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monpc</cp:lastModifiedBy>
  <cp:revision>5</cp:revision>
  <dcterms:created xsi:type="dcterms:W3CDTF">2018-10-25T12:44:06Z</dcterms:created>
  <dcterms:modified xsi:type="dcterms:W3CDTF">2021-01-15T20:18:51Z</dcterms:modified>
</cp:coreProperties>
</file>