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14AD0-AE6C-4552-85AB-622CA16C928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6B3742-C67D-4297-BF00-B6F7E6A1883D}">
      <dgm:prSet phldrT="[Texte]"/>
      <dgm:spPr>
        <a:solidFill>
          <a:srgbClr val="00B0F0"/>
        </a:solidFill>
      </dgm:spPr>
      <dgm:t>
        <a:bodyPr/>
        <a:lstStyle/>
        <a:p>
          <a:r>
            <a:rPr lang="fr-FR" b="1" dirty="0" smtClean="0"/>
            <a:t>Classification des voies d’administration</a:t>
          </a:r>
          <a:endParaRPr lang="fr-FR" b="1" dirty="0"/>
        </a:p>
      </dgm:t>
    </dgm:pt>
    <dgm:pt modelId="{12128128-195A-4982-9DB0-E939BCF3134A}" type="parTrans" cxnId="{C687B83D-546C-42FC-82E2-BF4D4A2DB4E9}">
      <dgm:prSet/>
      <dgm:spPr/>
      <dgm:t>
        <a:bodyPr/>
        <a:lstStyle/>
        <a:p>
          <a:endParaRPr lang="fr-FR"/>
        </a:p>
      </dgm:t>
    </dgm:pt>
    <dgm:pt modelId="{13274ED1-1555-4A9A-8B4D-38FD8635FA81}" type="sibTrans" cxnId="{C687B83D-546C-42FC-82E2-BF4D4A2DB4E9}">
      <dgm:prSet/>
      <dgm:spPr/>
      <dgm:t>
        <a:bodyPr/>
        <a:lstStyle/>
        <a:p>
          <a:endParaRPr lang="fr-FR"/>
        </a:p>
      </dgm:t>
    </dgm:pt>
    <dgm:pt modelId="{3C1D0FE4-F3B2-4B03-ADD1-25565E9983E7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dirty="0" smtClean="0"/>
            <a:t>Selon la nécessité d’effraction ou non         de la peau et/ou des muqueuses </a:t>
          </a:r>
          <a:endParaRPr lang="fr-FR" b="1" dirty="0"/>
        </a:p>
      </dgm:t>
    </dgm:pt>
    <dgm:pt modelId="{44B41F1D-6D41-4449-BDC3-501A44D03C24}" type="parTrans" cxnId="{88DB3393-369E-46FE-8F52-A006D95EF7F1}">
      <dgm:prSet/>
      <dgm:spPr>
        <a:ln>
          <a:solidFill>
            <a:srgbClr val="00B050"/>
          </a:solidFill>
        </a:ln>
      </dgm:spPr>
      <dgm:t>
        <a:bodyPr/>
        <a:lstStyle/>
        <a:p>
          <a:endParaRPr lang="fr-FR"/>
        </a:p>
      </dgm:t>
    </dgm:pt>
    <dgm:pt modelId="{C17B797A-D3CB-428B-B86C-CD28C96F87A8}" type="sibTrans" cxnId="{88DB3393-369E-46FE-8F52-A006D95EF7F1}">
      <dgm:prSet/>
      <dgm:spPr/>
      <dgm:t>
        <a:bodyPr/>
        <a:lstStyle/>
        <a:p>
          <a:endParaRPr lang="fr-FR"/>
        </a:p>
      </dgm:t>
    </dgm:pt>
    <dgm:pt modelId="{A65C4A31-7646-437B-B8B2-B8411D9699AD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dirty="0" smtClean="0"/>
            <a:t>Selon le délai d’action après administration</a:t>
          </a:r>
          <a:endParaRPr lang="fr-FR" b="1" dirty="0"/>
        </a:p>
      </dgm:t>
    </dgm:pt>
    <dgm:pt modelId="{6B4831E6-1B35-4106-866E-801C77F3AB46}" type="parTrans" cxnId="{D8ABD518-A425-462F-953F-FB598B8774B8}">
      <dgm:prSet/>
      <dgm:spPr>
        <a:ln>
          <a:solidFill>
            <a:srgbClr val="00B050"/>
          </a:solidFill>
        </a:ln>
      </dgm:spPr>
      <dgm:t>
        <a:bodyPr/>
        <a:lstStyle/>
        <a:p>
          <a:endParaRPr lang="fr-FR"/>
        </a:p>
      </dgm:t>
    </dgm:pt>
    <dgm:pt modelId="{E5E51365-34E6-45FC-BB3D-A857965E90C1}" type="sibTrans" cxnId="{D8ABD518-A425-462F-953F-FB598B8774B8}">
      <dgm:prSet/>
      <dgm:spPr/>
      <dgm:t>
        <a:bodyPr/>
        <a:lstStyle/>
        <a:p>
          <a:endParaRPr lang="fr-FR"/>
        </a:p>
      </dgm:t>
    </dgm:pt>
    <dgm:pt modelId="{3161906A-AC38-4FB7-9C50-8EF3C16B9B67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i="0" dirty="0" smtClean="0"/>
            <a:t>Selon le type d’effet obtenu</a:t>
          </a:r>
          <a:endParaRPr lang="fr-FR" b="1" i="0" dirty="0"/>
        </a:p>
      </dgm:t>
    </dgm:pt>
    <dgm:pt modelId="{7E4DBF28-CEC3-4CBA-8631-08EBF8E82521}" type="sibTrans" cxnId="{B43D52A1-6F5A-45D8-AA1B-DB66A343C068}">
      <dgm:prSet/>
      <dgm:spPr/>
      <dgm:t>
        <a:bodyPr/>
        <a:lstStyle/>
        <a:p>
          <a:endParaRPr lang="fr-FR"/>
        </a:p>
      </dgm:t>
    </dgm:pt>
    <dgm:pt modelId="{B05FD0B8-651F-47EB-8BDE-935A044D8DB0}" type="parTrans" cxnId="{B43D52A1-6F5A-45D8-AA1B-DB66A343C068}">
      <dgm:prSet/>
      <dgm:spPr>
        <a:ln>
          <a:solidFill>
            <a:srgbClr val="00B050"/>
          </a:solidFill>
        </a:ln>
      </dgm:spPr>
      <dgm:t>
        <a:bodyPr/>
        <a:lstStyle/>
        <a:p>
          <a:endParaRPr lang="fr-FR"/>
        </a:p>
      </dgm:t>
    </dgm:pt>
    <dgm:pt modelId="{51E441F5-BD59-4648-AC31-B7553719BDE9}">
      <dgm:prSet phldrT="[Texte]"/>
      <dgm:spPr/>
      <dgm:t>
        <a:bodyPr/>
        <a:lstStyle/>
        <a:p>
          <a:r>
            <a:rPr lang="fr-FR" dirty="0" smtClean="0"/>
            <a:t>Voies générales (systémiques)</a:t>
          </a:r>
          <a:endParaRPr lang="fr-FR" dirty="0"/>
        </a:p>
      </dgm:t>
    </dgm:pt>
    <dgm:pt modelId="{EE1DC3F2-6D38-44A9-8E4F-35D67C850455}" type="parTrans" cxnId="{B07B27C9-AB24-48E7-A95D-7043F85022AB}">
      <dgm:prSet/>
      <dgm:spPr>
        <a:ln>
          <a:solidFill>
            <a:srgbClr val="009900"/>
          </a:solidFill>
        </a:ln>
      </dgm:spPr>
      <dgm:t>
        <a:bodyPr/>
        <a:lstStyle/>
        <a:p>
          <a:endParaRPr lang="fr-FR"/>
        </a:p>
      </dgm:t>
    </dgm:pt>
    <dgm:pt modelId="{904AFA68-4155-409B-B74D-CD99739E4CF7}" type="sibTrans" cxnId="{B07B27C9-AB24-48E7-A95D-7043F85022AB}">
      <dgm:prSet/>
      <dgm:spPr/>
      <dgm:t>
        <a:bodyPr/>
        <a:lstStyle/>
        <a:p>
          <a:endParaRPr lang="fr-FR"/>
        </a:p>
      </dgm:t>
    </dgm:pt>
    <dgm:pt modelId="{D96B8AAF-AAE5-4A9F-B562-FB3463BAC694}">
      <dgm:prSet phldrT="[Texte]"/>
      <dgm:spPr/>
      <dgm:t>
        <a:bodyPr/>
        <a:lstStyle/>
        <a:p>
          <a:r>
            <a:rPr lang="fr-FR" dirty="0" smtClean="0"/>
            <a:t>Voies locales</a:t>
          </a:r>
          <a:endParaRPr lang="fr-FR" dirty="0"/>
        </a:p>
      </dgm:t>
    </dgm:pt>
    <dgm:pt modelId="{256A406C-7DE2-4F9E-82F2-37BF25211801}" type="parTrans" cxnId="{A82D8483-5E46-44A6-BC86-839A1F7D02A1}">
      <dgm:prSet/>
      <dgm:spPr>
        <a:ln>
          <a:solidFill>
            <a:srgbClr val="009900"/>
          </a:solidFill>
        </a:ln>
      </dgm:spPr>
      <dgm:t>
        <a:bodyPr/>
        <a:lstStyle/>
        <a:p>
          <a:endParaRPr lang="fr-FR"/>
        </a:p>
      </dgm:t>
    </dgm:pt>
    <dgm:pt modelId="{F7E11F87-73E1-4DBC-8634-11DC100F96B5}" type="sibTrans" cxnId="{A82D8483-5E46-44A6-BC86-839A1F7D02A1}">
      <dgm:prSet/>
      <dgm:spPr/>
      <dgm:t>
        <a:bodyPr/>
        <a:lstStyle/>
        <a:p>
          <a:endParaRPr lang="fr-FR"/>
        </a:p>
      </dgm:t>
    </dgm:pt>
    <dgm:pt modelId="{E8152002-0481-4C9C-8389-4B5879AAE59E}">
      <dgm:prSet phldrT="[Texte]"/>
      <dgm:spPr/>
      <dgm:t>
        <a:bodyPr/>
        <a:lstStyle/>
        <a:p>
          <a:r>
            <a:rPr lang="fr-FR" dirty="0" smtClean="0"/>
            <a:t>Voies avec effraction</a:t>
          </a:r>
          <a:endParaRPr lang="fr-FR" dirty="0"/>
        </a:p>
      </dgm:t>
    </dgm:pt>
    <dgm:pt modelId="{BBB3D56A-2436-4B63-B326-A5451568854F}" type="parTrans" cxnId="{F381A0BC-1BA5-4DF6-A0E8-5CD2E42C3329}">
      <dgm:prSet/>
      <dgm:spPr>
        <a:ln>
          <a:solidFill>
            <a:srgbClr val="009900"/>
          </a:solidFill>
        </a:ln>
      </dgm:spPr>
      <dgm:t>
        <a:bodyPr/>
        <a:lstStyle/>
        <a:p>
          <a:endParaRPr lang="fr-FR"/>
        </a:p>
      </dgm:t>
    </dgm:pt>
    <dgm:pt modelId="{4F15F408-A4ED-4E81-A72B-CB40F9128F26}" type="sibTrans" cxnId="{F381A0BC-1BA5-4DF6-A0E8-5CD2E42C3329}">
      <dgm:prSet/>
      <dgm:spPr/>
      <dgm:t>
        <a:bodyPr/>
        <a:lstStyle/>
        <a:p>
          <a:endParaRPr lang="fr-FR"/>
        </a:p>
      </dgm:t>
    </dgm:pt>
    <dgm:pt modelId="{1C9BE966-456E-4031-8A86-86A66706E0CF}">
      <dgm:prSet phldrT="[Texte]"/>
      <dgm:spPr/>
      <dgm:t>
        <a:bodyPr/>
        <a:lstStyle/>
        <a:p>
          <a:r>
            <a:rPr lang="fr-FR" dirty="0" smtClean="0"/>
            <a:t>Voies sans effraction</a:t>
          </a:r>
          <a:endParaRPr lang="fr-FR" dirty="0"/>
        </a:p>
      </dgm:t>
    </dgm:pt>
    <dgm:pt modelId="{552B2714-C845-407B-9C1E-5D40A1941FA5}" type="parTrans" cxnId="{95AEDB7A-FA57-40B7-A3F8-6C7D259304D8}">
      <dgm:prSet/>
      <dgm:spPr>
        <a:ln>
          <a:solidFill>
            <a:srgbClr val="009900"/>
          </a:solidFill>
        </a:ln>
      </dgm:spPr>
      <dgm:t>
        <a:bodyPr/>
        <a:lstStyle/>
        <a:p>
          <a:endParaRPr lang="fr-FR"/>
        </a:p>
      </dgm:t>
    </dgm:pt>
    <dgm:pt modelId="{E3A1FC42-8D49-47F1-807C-AD3825CDB6C8}" type="sibTrans" cxnId="{95AEDB7A-FA57-40B7-A3F8-6C7D259304D8}">
      <dgm:prSet/>
      <dgm:spPr/>
      <dgm:t>
        <a:bodyPr/>
        <a:lstStyle/>
        <a:p>
          <a:endParaRPr lang="fr-FR"/>
        </a:p>
      </dgm:t>
    </dgm:pt>
    <dgm:pt modelId="{78F241B4-B098-40F7-A683-0B7473029CF2}">
      <dgm:prSet phldrT="[Texte]"/>
      <dgm:spPr/>
      <dgm:t>
        <a:bodyPr/>
        <a:lstStyle/>
        <a:p>
          <a:r>
            <a:rPr lang="fr-FR" dirty="0" smtClean="0"/>
            <a:t>Voies </a:t>
          </a:r>
          <a:r>
            <a:rPr lang="fr-FR" dirty="0" err="1" smtClean="0"/>
            <a:t>entérales</a:t>
          </a:r>
          <a:r>
            <a:rPr lang="fr-FR" dirty="0" smtClean="0"/>
            <a:t> (orales)</a:t>
          </a:r>
          <a:endParaRPr lang="fr-FR" dirty="0"/>
        </a:p>
      </dgm:t>
    </dgm:pt>
    <dgm:pt modelId="{B46DC0A1-CF34-46B9-AD22-B1632D201643}" type="parTrans" cxnId="{FD30FE1A-7991-4741-AEC6-8F308017A860}">
      <dgm:prSet/>
      <dgm:spPr>
        <a:ln>
          <a:solidFill>
            <a:srgbClr val="009900"/>
          </a:solidFill>
        </a:ln>
      </dgm:spPr>
      <dgm:t>
        <a:bodyPr/>
        <a:lstStyle/>
        <a:p>
          <a:endParaRPr lang="fr-FR"/>
        </a:p>
      </dgm:t>
    </dgm:pt>
    <dgm:pt modelId="{CCB28A54-F2E4-4662-AC8B-020B44195F11}" type="sibTrans" cxnId="{FD30FE1A-7991-4741-AEC6-8F308017A860}">
      <dgm:prSet/>
      <dgm:spPr/>
      <dgm:t>
        <a:bodyPr/>
        <a:lstStyle/>
        <a:p>
          <a:endParaRPr lang="fr-FR"/>
        </a:p>
      </dgm:t>
    </dgm:pt>
    <dgm:pt modelId="{E15BC307-0CE8-4436-B3F3-90056C8A9864}">
      <dgm:prSet phldrT="[Texte]"/>
      <dgm:spPr/>
      <dgm:t>
        <a:bodyPr/>
        <a:lstStyle/>
        <a:p>
          <a:r>
            <a:rPr lang="fr-FR" dirty="0" smtClean="0"/>
            <a:t>Voies parentérales</a:t>
          </a:r>
          <a:endParaRPr lang="fr-FR" dirty="0"/>
        </a:p>
      </dgm:t>
    </dgm:pt>
    <dgm:pt modelId="{A32A16A2-6A59-4297-BA9D-F54006DF7D06}" type="parTrans" cxnId="{FD946D55-25FA-4580-AE5E-F7F06005A966}">
      <dgm:prSet/>
      <dgm:spPr>
        <a:ln>
          <a:solidFill>
            <a:srgbClr val="009900"/>
          </a:solidFill>
        </a:ln>
      </dgm:spPr>
      <dgm:t>
        <a:bodyPr/>
        <a:lstStyle/>
        <a:p>
          <a:endParaRPr lang="fr-FR"/>
        </a:p>
      </dgm:t>
    </dgm:pt>
    <dgm:pt modelId="{8468FF06-C89A-42FF-9B71-5269777F32F7}" type="sibTrans" cxnId="{FD946D55-25FA-4580-AE5E-F7F06005A966}">
      <dgm:prSet/>
      <dgm:spPr/>
      <dgm:t>
        <a:bodyPr/>
        <a:lstStyle/>
        <a:p>
          <a:endParaRPr lang="fr-FR"/>
        </a:p>
      </dgm:t>
    </dgm:pt>
    <dgm:pt modelId="{60F669AC-6FF0-4A8D-9525-4212D70BA682}" type="pres">
      <dgm:prSet presAssocID="{BCA14AD0-AE6C-4552-85AB-622CA16C92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B4EF5F6-B2C2-42B1-A453-5B709CBF2A46}" type="pres">
      <dgm:prSet presAssocID="{636B3742-C67D-4297-BF00-B6F7E6A1883D}" presName="hierRoot1" presStyleCnt="0">
        <dgm:presLayoutVars>
          <dgm:hierBranch val="init"/>
        </dgm:presLayoutVars>
      </dgm:prSet>
      <dgm:spPr/>
    </dgm:pt>
    <dgm:pt modelId="{96B77A4A-2DC0-4AD8-88E1-B32A002CF9D7}" type="pres">
      <dgm:prSet presAssocID="{636B3742-C67D-4297-BF00-B6F7E6A1883D}" presName="rootComposite1" presStyleCnt="0"/>
      <dgm:spPr/>
    </dgm:pt>
    <dgm:pt modelId="{8D489886-FB3E-4D96-8AF7-4E080BB72854}" type="pres">
      <dgm:prSet presAssocID="{636B3742-C67D-4297-BF00-B6F7E6A1883D}" presName="rootText1" presStyleLbl="node0" presStyleIdx="0" presStyleCnt="1" custScaleX="229615" custScaleY="1264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5081FE9-C3F6-49E2-8CA9-5B367D72D148}" type="pres">
      <dgm:prSet presAssocID="{636B3742-C67D-4297-BF00-B6F7E6A1883D}" presName="rootConnector1" presStyleLbl="node1" presStyleIdx="0" presStyleCnt="0"/>
      <dgm:spPr/>
      <dgm:t>
        <a:bodyPr/>
        <a:lstStyle/>
        <a:p>
          <a:endParaRPr lang="fr-FR"/>
        </a:p>
      </dgm:t>
    </dgm:pt>
    <dgm:pt modelId="{58C81D43-CBF6-40DC-B34F-67B10F7472E3}" type="pres">
      <dgm:prSet presAssocID="{636B3742-C67D-4297-BF00-B6F7E6A1883D}" presName="hierChild2" presStyleCnt="0"/>
      <dgm:spPr/>
    </dgm:pt>
    <dgm:pt modelId="{05170298-44AD-48F3-9426-6B0C0C99A831}" type="pres">
      <dgm:prSet presAssocID="{B05FD0B8-651F-47EB-8BDE-935A044D8DB0}" presName="Name37" presStyleLbl="parChTrans1D2" presStyleIdx="0" presStyleCnt="3"/>
      <dgm:spPr/>
      <dgm:t>
        <a:bodyPr/>
        <a:lstStyle/>
        <a:p>
          <a:endParaRPr lang="fr-FR"/>
        </a:p>
      </dgm:t>
    </dgm:pt>
    <dgm:pt modelId="{AD98532B-D03F-4117-A6F1-6F1D0D83213A}" type="pres">
      <dgm:prSet presAssocID="{3161906A-AC38-4FB7-9C50-8EF3C16B9B67}" presName="hierRoot2" presStyleCnt="0">
        <dgm:presLayoutVars>
          <dgm:hierBranch val="init"/>
        </dgm:presLayoutVars>
      </dgm:prSet>
      <dgm:spPr/>
    </dgm:pt>
    <dgm:pt modelId="{BBCE94B1-AE5A-4C8C-A1BF-824DF173CFC5}" type="pres">
      <dgm:prSet presAssocID="{3161906A-AC38-4FB7-9C50-8EF3C16B9B67}" presName="rootComposite" presStyleCnt="0"/>
      <dgm:spPr/>
    </dgm:pt>
    <dgm:pt modelId="{C7352C87-A982-4B64-B974-39FC339D0D20}" type="pres">
      <dgm:prSet presAssocID="{3161906A-AC38-4FB7-9C50-8EF3C16B9B67}" presName="rootText" presStyleLbl="node2" presStyleIdx="0" presStyleCnt="3" custScaleX="129587" custScaleY="1322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302BA8-3232-4642-ADAB-DC09972652E9}" type="pres">
      <dgm:prSet presAssocID="{3161906A-AC38-4FB7-9C50-8EF3C16B9B67}" presName="rootConnector" presStyleLbl="node2" presStyleIdx="0" presStyleCnt="3"/>
      <dgm:spPr/>
      <dgm:t>
        <a:bodyPr/>
        <a:lstStyle/>
        <a:p>
          <a:endParaRPr lang="fr-FR"/>
        </a:p>
      </dgm:t>
    </dgm:pt>
    <dgm:pt modelId="{5CD3560E-AC2B-40F8-9822-4ADC5FAF7E0E}" type="pres">
      <dgm:prSet presAssocID="{3161906A-AC38-4FB7-9C50-8EF3C16B9B67}" presName="hierChild4" presStyleCnt="0"/>
      <dgm:spPr/>
    </dgm:pt>
    <dgm:pt modelId="{CD012835-606A-4BCC-9A32-2636F297780D}" type="pres">
      <dgm:prSet presAssocID="{EE1DC3F2-6D38-44A9-8E4F-35D67C850455}" presName="Name37" presStyleLbl="parChTrans1D3" presStyleIdx="0" presStyleCnt="6"/>
      <dgm:spPr/>
      <dgm:t>
        <a:bodyPr/>
        <a:lstStyle/>
        <a:p>
          <a:endParaRPr lang="fr-FR"/>
        </a:p>
      </dgm:t>
    </dgm:pt>
    <dgm:pt modelId="{E94E391C-3039-4C3B-8E17-310D570AEF3A}" type="pres">
      <dgm:prSet presAssocID="{51E441F5-BD59-4648-AC31-B7553719BDE9}" presName="hierRoot2" presStyleCnt="0">
        <dgm:presLayoutVars>
          <dgm:hierBranch val="init"/>
        </dgm:presLayoutVars>
      </dgm:prSet>
      <dgm:spPr/>
    </dgm:pt>
    <dgm:pt modelId="{4F8F6C35-FEB1-4B0E-8384-E8B6E7AEC8C2}" type="pres">
      <dgm:prSet presAssocID="{51E441F5-BD59-4648-AC31-B7553719BDE9}" presName="rootComposite" presStyleCnt="0"/>
      <dgm:spPr/>
    </dgm:pt>
    <dgm:pt modelId="{6A2F4C97-0B91-4DF8-9681-6BC9309F61B1}" type="pres">
      <dgm:prSet presAssocID="{51E441F5-BD59-4648-AC31-B7553719BDE9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84EBAE-9AF6-4B6F-A39C-FFBC1BA09AD9}" type="pres">
      <dgm:prSet presAssocID="{51E441F5-BD59-4648-AC31-B7553719BDE9}" presName="rootConnector" presStyleLbl="node3" presStyleIdx="0" presStyleCnt="6"/>
      <dgm:spPr/>
      <dgm:t>
        <a:bodyPr/>
        <a:lstStyle/>
        <a:p>
          <a:endParaRPr lang="fr-FR"/>
        </a:p>
      </dgm:t>
    </dgm:pt>
    <dgm:pt modelId="{93C791CF-C2EA-410B-8E07-6884A7E3268E}" type="pres">
      <dgm:prSet presAssocID="{51E441F5-BD59-4648-AC31-B7553719BDE9}" presName="hierChild4" presStyleCnt="0"/>
      <dgm:spPr/>
    </dgm:pt>
    <dgm:pt modelId="{109157F7-B933-400A-A725-9B505EE606DC}" type="pres">
      <dgm:prSet presAssocID="{51E441F5-BD59-4648-AC31-B7553719BDE9}" presName="hierChild5" presStyleCnt="0"/>
      <dgm:spPr/>
    </dgm:pt>
    <dgm:pt modelId="{66E51FAE-A594-4171-BA4E-413DBF2EF64A}" type="pres">
      <dgm:prSet presAssocID="{256A406C-7DE2-4F9E-82F2-37BF25211801}" presName="Name37" presStyleLbl="parChTrans1D3" presStyleIdx="1" presStyleCnt="6"/>
      <dgm:spPr/>
      <dgm:t>
        <a:bodyPr/>
        <a:lstStyle/>
        <a:p>
          <a:endParaRPr lang="fr-FR"/>
        </a:p>
      </dgm:t>
    </dgm:pt>
    <dgm:pt modelId="{E48E27BA-4B73-4AEE-B532-2395CD5944D8}" type="pres">
      <dgm:prSet presAssocID="{D96B8AAF-AAE5-4A9F-B562-FB3463BAC694}" presName="hierRoot2" presStyleCnt="0">
        <dgm:presLayoutVars>
          <dgm:hierBranch val="init"/>
        </dgm:presLayoutVars>
      </dgm:prSet>
      <dgm:spPr/>
    </dgm:pt>
    <dgm:pt modelId="{C0CBE247-70BC-4686-A28A-1C9A363D700C}" type="pres">
      <dgm:prSet presAssocID="{D96B8AAF-AAE5-4A9F-B562-FB3463BAC694}" presName="rootComposite" presStyleCnt="0"/>
      <dgm:spPr/>
    </dgm:pt>
    <dgm:pt modelId="{3C613F64-DFA0-4382-9E87-37BB227AA441}" type="pres">
      <dgm:prSet presAssocID="{D96B8AAF-AAE5-4A9F-B562-FB3463BAC694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BCD635-3474-4B36-AAEA-5E257B4A1FEF}" type="pres">
      <dgm:prSet presAssocID="{D96B8AAF-AAE5-4A9F-B562-FB3463BAC694}" presName="rootConnector" presStyleLbl="node3" presStyleIdx="1" presStyleCnt="6"/>
      <dgm:spPr/>
      <dgm:t>
        <a:bodyPr/>
        <a:lstStyle/>
        <a:p>
          <a:endParaRPr lang="fr-FR"/>
        </a:p>
      </dgm:t>
    </dgm:pt>
    <dgm:pt modelId="{254F903C-49A7-4F7E-890B-C4E0BF17CAC1}" type="pres">
      <dgm:prSet presAssocID="{D96B8AAF-AAE5-4A9F-B562-FB3463BAC694}" presName="hierChild4" presStyleCnt="0"/>
      <dgm:spPr/>
    </dgm:pt>
    <dgm:pt modelId="{A1660B66-2AB4-4B36-9840-63CED0C4112F}" type="pres">
      <dgm:prSet presAssocID="{D96B8AAF-AAE5-4A9F-B562-FB3463BAC694}" presName="hierChild5" presStyleCnt="0"/>
      <dgm:spPr/>
    </dgm:pt>
    <dgm:pt modelId="{005AF8F4-D760-4982-8385-268875EA5053}" type="pres">
      <dgm:prSet presAssocID="{3161906A-AC38-4FB7-9C50-8EF3C16B9B67}" presName="hierChild5" presStyleCnt="0"/>
      <dgm:spPr/>
    </dgm:pt>
    <dgm:pt modelId="{E842A02B-DDD1-4ED3-90BE-2AA29C9F4870}" type="pres">
      <dgm:prSet presAssocID="{44B41F1D-6D41-4449-BDC3-501A44D03C24}" presName="Name37" presStyleLbl="parChTrans1D2" presStyleIdx="1" presStyleCnt="3"/>
      <dgm:spPr/>
      <dgm:t>
        <a:bodyPr/>
        <a:lstStyle/>
        <a:p>
          <a:endParaRPr lang="fr-FR"/>
        </a:p>
      </dgm:t>
    </dgm:pt>
    <dgm:pt modelId="{A8041CF2-6D6D-43F6-AAEE-413C3EAD02A7}" type="pres">
      <dgm:prSet presAssocID="{3C1D0FE4-F3B2-4B03-ADD1-25565E9983E7}" presName="hierRoot2" presStyleCnt="0">
        <dgm:presLayoutVars>
          <dgm:hierBranch val="init"/>
        </dgm:presLayoutVars>
      </dgm:prSet>
      <dgm:spPr/>
    </dgm:pt>
    <dgm:pt modelId="{C5106481-B9B6-4072-A70A-CF36FEB53725}" type="pres">
      <dgm:prSet presAssocID="{3C1D0FE4-F3B2-4B03-ADD1-25565E9983E7}" presName="rootComposite" presStyleCnt="0"/>
      <dgm:spPr/>
    </dgm:pt>
    <dgm:pt modelId="{1C577759-C373-4EB5-849A-B9B1EFA09135}" type="pres">
      <dgm:prSet presAssocID="{3C1D0FE4-F3B2-4B03-ADD1-25565E9983E7}" presName="rootText" presStyleLbl="node2" presStyleIdx="1" presStyleCnt="3" custScaleX="149909" custScaleY="13463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BE1F6E-72CC-4556-9C4F-02A0CBBA7E38}" type="pres">
      <dgm:prSet presAssocID="{3C1D0FE4-F3B2-4B03-ADD1-25565E9983E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3F9862A-CA42-435D-A60B-21253E538806}" type="pres">
      <dgm:prSet presAssocID="{3C1D0FE4-F3B2-4B03-ADD1-25565E9983E7}" presName="hierChild4" presStyleCnt="0"/>
      <dgm:spPr/>
    </dgm:pt>
    <dgm:pt modelId="{05042531-7AE0-47CD-AB15-DD3749874430}" type="pres">
      <dgm:prSet presAssocID="{BBB3D56A-2436-4B63-B326-A5451568854F}" presName="Name37" presStyleLbl="parChTrans1D3" presStyleIdx="2" presStyleCnt="6"/>
      <dgm:spPr/>
      <dgm:t>
        <a:bodyPr/>
        <a:lstStyle/>
        <a:p>
          <a:endParaRPr lang="fr-FR"/>
        </a:p>
      </dgm:t>
    </dgm:pt>
    <dgm:pt modelId="{F0AF8615-7601-46C9-BF64-5F524A9E86F9}" type="pres">
      <dgm:prSet presAssocID="{E8152002-0481-4C9C-8389-4B5879AAE59E}" presName="hierRoot2" presStyleCnt="0">
        <dgm:presLayoutVars>
          <dgm:hierBranch val="init"/>
        </dgm:presLayoutVars>
      </dgm:prSet>
      <dgm:spPr/>
    </dgm:pt>
    <dgm:pt modelId="{2C748E9B-2950-4BDD-894A-34C580A50EDB}" type="pres">
      <dgm:prSet presAssocID="{E8152002-0481-4C9C-8389-4B5879AAE59E}" presName="rootComposite" presStyleCnt="0"/>
      <dgm:spPr/>
    </dgm:pt>
    <dgm:pt modelId="{2FFEA51F-41E1-4C29-85E2-A17427F0A204}" type="pres">
      <dgm:prSet presAssocID="{E8152002-0481-4C9C-8389-4B5879AAE59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19C93DB-BD5A-4B7E-BAAD-A63AAFFF05B0}" type="pres">
      <dgm:prSet presAssocID="{E8152002-0481-4C9C-8389-4B5879AAE59E}" presName="rootConnector" presStyleLbl="node3" presStyleIdx="2" presStyleCnt="6"/>
      <dgm:spPr/>
      <dgm:t>
        <a:bodyPr/>
        <a:lstStyle/>
        <a:p>
          <a:endParaRPr lang="fr-FR"/>
        </a:p>
      </dgm:t>
    </dgm:pt>
    <dgm:pt modelId="{A0E4DA3E-D4EC-4C7C-846E-9203A6CCB94F}" type="pres">
      <dgm:prSet presAssocID="{E8152002-0481-4C9C-8389-4B5879AAE59E}" presName="hierChild4" presStyleCnt="0"/>
      <dgm:spPr/>
    </dgm:pt>
    <dgm:pt modelId="{7C40468B-6F67-435F-9123-8BA4A9426AB6}" type="pres">
      <dgm:prSet presAssocID="{E8152002-0481-4C9C-8389-4B5879AAE59E}" presName="hierChild5" presStyleCnt="0"/>
      <dgm:spPr/>
    </dgm:pt>
    <dgm:pt modelId="{F255671A-42C0-46F9-AE34-5FE16F0E65E9}" type="pres">
      <dgm:prSet presAssocID="{552B2714-C845-407B-9C1E-5D40A1941FA5}" presName="Name37" presStyleLbl="parChTrans1D3" presStyleIdx="3" presStyleCnt="6"/>
      <dgm:spPr/>
      <dgm:t>
        <a:bodyPr/>
        <a:lstStyle/>
        <a:p>
          <a:endParaRPr lang="fr-FR"/>
        </a:p>
      </dgm:t>
    </dgm:pt>
    <dgm:pt modelId="{17091BDC-6280-489A-AE99-96D8918E45E8}" type="pres">
      <dgm:prSet presAssocID="{1C9BE966-456E-4031-8A86-86A66706E0CF}" presName="hierRoot2" presStyleCnt="0">
        <dgm:presLayoutVars>
          <dgm:hierBranch val="init"/>
        </dgm:presLayoutVars>
      </dgm:prSet>
      <dgm:spPr/>
    </dgm:pt>
    <dgm:pt modelId="{F3C13A29-12F4-4975-A41D-D08227EEB160}" type="pres">
      <dgm:prSet presAssocID="{1C9BE966-456E-4031-8A86-86A66706E0CF}" presName="rootComposite" presStyleCnt="0"/>
      <dgm:spPr/>
    </dgm:pt>
    <dgm:pt modelId="{C1F007AB-C9D0-4070-BD13-CA09165C1C50}" type="pres">
      <dgm:prSet presAssocID="{1C9BE966-456E-4031-8A86-86A66706E0CF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E765C7E-4D08-446A-A7D6-CF08A85A7D1F}" type="pres">
      <dgm:prSet presAssocID="{1C9BE966-456E-4031-8A86-86A66706E0CF}" presName="rootConnector" presStyleLbl="node3" presStyleIdx="3" presStyleCnt="6"/>
      <dgm:spPr/>
      <dgm:t>
        <a:bodyPr/>
        <a:lstStyle/>
        <a:p>
          <a:endParaRPr lang="fr-FR"/>
        </a:p>
      </dgm:t>
    </dgm:pt>
    <dgm:pt modelId="{3D7FFFD1-8E87-49B8-AC21-E4494C78B894}" type="pres">
      <dgm:prSet presAssocID="{1C9BE966-456E-4031-8A86-86A66706E0CF}" presName="hierChild4" presStyleCnt="0"/>
      <dgm:spPr/>
    </dgm:pt>
    <dgm:pt modelId="{52FB0C3E-DFEA-4CC1-9A46-809068B83E67}" type="pres">
      <dgm:prSet presAssocID="{1C9BE966-456E-4031-8A86-86A66706E0CF}" presName="hierChild5" presStyleCnt="0"/>
      <dgm:spPr/>
    </dgm:pt>
    <dgm:pt modelId="{035C8269-3901-42C9-9FDA-089F4DF2D150}" type="pres">
      <dgm:prSet presAssocID="{3C1D0FE4-F3B2-4B03-ADD1-25565E9983E7}" presName="hierChild5" presStyleCnt="0"/>
      <dgm:spPr/>
    </dgm:pt>
    <dgm:pt modelId="{D86BCCDB-C19A-4089-AFCD-04DAE306A7C1}" type="pres">
      <dgm:prSet presAssocID="{6B4831E6-1B35-4106-866E-801C77F3AB46}" presName="Name37" presStyleLbl="parChTrans1D2" presStyleIdx="2" presStyleCnt="3"/>
      <dgm:spPr/>
      <dgm:t>
        <a:bodyPr/>
        <a:lstStyle/>
        <a:p>
          <a:endParaRPr lang="fr-FR"/>
        </a:p>
      </dgm:t>
    </dgm:pt>
    <dgm:pt modelId="{05C01F5F-AFF1-4C23-A978-E84EEFAFAC83}" type="pres">
      <dgm:prSet presAssocID="{A65C4A31-7646-437B-B8B2-B8411D9699AD}" presName="hierRoot2" presStyleCnt="0">
        <dgm:presLayoutVars>
          <dgm:hierBranch val="init"/>
        </dgm:presLayoutVars>
      </dgm:prSet>
      <dgm:spPr/>
    </dgm:pt>
    <dgm:pt modelId="{2E1AD167-B6BE-4AEE-AF86-748457CA7E3D}" type="pres">
      <dgm:prSet presAssocID="{A65C4A31-7646-437B-B8B2-B8411D9699AD}" presName="rootComposite" presStyleCnt="0"/>
      <dgm:spPr/>
    </dgm:pt>
    <dgm:pt modelId="{3B65B658-C2AA-4678-A7D3-0C1F3DA40AB3}" type="pres">
      <dgm:prSet presAssocID="{A65C4A31-7646-437B-B8B2-B8411D9699AD}" presName="rootText" presStyleLbl="node2" presStyleIdx="2" presStyleCnt="3" custScaleX="172603" custScaleY="1356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5B8DFF-8DD8-44D9-A6A9-050FEBE02858}" type="pres">
      <dgm:prSet presAssocID="{A65C4A31-7646-437B-B8B2-B8411D9699AD}" presName="rootConnector" presStyleLbl="node2" presStyleIdx="2" presStyleCnt="3"/>
      <dgm:spPr/>
      <dgm:t>
        <a:bodyPr/>
        <a:lstStyle/>
        <a:p>
          <a:endParaRPr lang="fr-FR"/>
        </a:p>
      </dgm:t>
    </dgm:pt>
    <dgm:pt modelId="{BC51B625-7980-4121-921A-51966C84210A}" type="pres">
      <dgm:prSet presAssocID="{A65C4A31-7646-437B-B8B2-B8411D9699AD}" presName="hierChild4" presStyleCnt="0"/>
      <dgm:spPr/>
    </dgm:pt>
    <dgm:pt modelId="{2D34FE1B-6221-4D9B-B106-7BE2EB7589E8}" type="pres">
      <dgm:prSet presAssocID="{B46DC0A1-CF34-46B9-AD22-B1632D201643}" presName="Name37" presStyleLbl="parChTrans1D3" presStyleIdx="4" presStyleCnt="6"/>
      <dgm:spPr/>
      <dgm:t>
        <a:bodyPr/>
        <a:lstStyle/>
        <a:p>
          <a:endParaRPr lang="fr-FR"/>
        </a:p>
      </dgm:t>
    </dgm:pt>
    <dgm:pt modelId="{C336FD45-932D-4C9F-AE88-4DFC4C75FC56}" type="pres">
      <dgm:prSet presAssocID="{78F241B4-B098-40F7-A683-0B7473029CF2}" presName="hierRoot2" presStyleCnt="0">
        <dgm:presLayoutVars>
          <dgm:hierBranch val="init"/>
        </dgm:presLayoutVars>
      </dgm:prSet>
      <dgm:spPr/>
    </dgm:pt>
    <dgm:pt modelId="{A73CC8E3-D76B-4FE0-A2CE-C9991B5E7D1B}" type="pres">
      <dgm:prSet presAssocID="{78F241B4-B098-40F7-A683-0B7473029CF2}" presName="rootComposite" presStyleCnt="0"/>
      <dgm:spPr/>
    </dgm:pt>
    <dgm:pt modelId="{FE37558C-C55C-4BF2-A352-B9FB6753849A}" type="pres">
      <dgm:prSet presAssocID="{78F241B4-B098-40F7-A683-0B7473029CF2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45E954-3966-4B98-8C66-6933CC9F4D9E}" type="pres">
      <dgm:prSet presAssocID="{78F241B4-B098-40F7-A683-0B7473029CF2}" presName="rootConnector" presStyleLbl="node3" presStyleIdx="4" presStyleCnt="6"/>
      <dgm:spPr/>
      <dgm:t>
        <a:bodyPr/>
        <a:lstStyle/>
        <a:p>
          <a:endParaRPr lang="fr-FR"/>
        </a:p>
      </dgm:t>
    </dgm:pt>
    <dgm:pt modelId="{6ED8C72C-31CB-4AF5-BF9C-51768C13DD0F}" type="pres">
      <dgm:prSet presAssocID="{78F241B4-B098-40F7-A683-0B7473029CF2}" presName="hierChild4" presStyleCnt="0"/>
      <dgm:spPr/>
    </dgm:pt>
    <dgm:pt modelId="{C0314C0D-4A72-4131-B37A-CDF71821A473}" type="pres">
      <dgm:prSet presAssocID="{78F241B4-B098-40F7-A683-0B7473029CF2}" presName="hierChild5" presStyleCnt="0"/>
      <dgm:spPr/>
    </dgm:pt>
    <dgm:pt modelId="{178820FE-3119-455D-9958-719E368A930E}" type="pres">
      <dgm:prSet presAssocID="{A32A16A2-6A59-4297-BA9D-F54006DF7D06}" presName="Name37" presStyleLbl="parChTrans1D3" presStyleIdx="5" presStyleCnt="6"/>
      <dgm:spPr/>
      <dgm:t>
        <a:bodyPr/>
        <a:lstStyle/>
        <a:p>
          <a:endParaRPr lang="fr-FR"/>
        </a:p>
      </dgm:t>
    </dgm:pt>
    <dgm:pt modelId="{60D21BF8-1F7C-4620-BCF1-414E087646B3}" type="pres">
      <dgm:prSet presAssocID="{E15BC307-0CE8-4436-B3F3-90056C8A9864}" presName="hierRoot2" presStyleCnt="0">
        <dgm:presLayoutVars>
          <dgm:hierBranch val="init"/>
        </dgm:presLayoutVars>
      </dgm:prSet>
      <dgm:spPr/>
    </dgm:pt>
    <dgm:pt modelId="{8E7D64B6-436B-4129-9E16-1E2DF24AE8C8}" type="pres">
      <dgm:prSet presAssocID="{E15BC307-0CE8-4436-B3F3-90056C8A9864}" presName="rootComposite" presStyleCnt="0"/>
      <dgm:spPr/>
    </dgm:pt>
    <dgm:pt modelId="{8561AE4E-086D-429A-B2ED-4992394B5EE6}" type="pres">
      <dgm:prSet presAssocID="{E15BC307-0CE8-4436-B3F3-90056C8A9864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45BE14-26E4-4496-A16D-23235D247D0A}" type="pres">
      <dgm:prSet presAssocID="{E15BC307-0CE8-4436-B3F3-90056C8A9864}" presName="rootConnector" presStyleLbl="node3" presStyleIdx="5" presStyleCnt="6"/>
      <dgm:spPr/>
      <dgm:t>
        <a:bodyPr/>
        <a:lstStyle/>
        <a:p>
          <a:endParaRPr lang="fr-FR"/>
        </a:p>
      </dgm:t>
    </dgm:pt>
    <dgm:pt modelId="{52C67E08-2D38-4B8A-9FD4-56EBB8827C43}" type="pres">
      <dgm:prSet presAssocID="{E15BC307-0CE8-4436-B3F3-90056C8A9864}" presName="hierChild4" presStyleCnt="0"/>
      <dgm:spPr/>
    </dgm:pt>
    <dgm:pt modelId="{AE531153-A95E-4BAA-8CBD-53009D9564A9}" type="pres">
      <dgm:prSet presAssocID="{E15BC307-0CE8-4436-B3F3-90056C8A9864}" presName="hierChild5" presStyleCnt="0"/>
      <dgm:spPr/>
    </dgm:pt>
    <dgm:pt modelId="{ECD870B3-4C2C-464C-9525-C76DA31728A0}" type="pres">
      <dgm:prSet presAssocID="{A65C4A31-7646-437B-B8B2-B8411D9699AD}" presName="hierChild5" presStyleCnt="0"/>
      <dgm:spPr/>
    </dgm:pt>
    <dgm:pt modelId="{366F58F4-9CB4-4F22-A79F-65EF988A1814}" type="pres">
      <dgm:prSet presAssocID="{636B3742-C67D-4297-BF00-B6F7E6A1883D}" presName="hierChild3" presStyleCnt="0"/>
      <dgm:spPr/>
    </dgm:pt>
  </dgm:ptLst>
  <dgm:cxnLst>
    <dgm:cxn modelId="{65F3B023-BCFF-4681-A46E-CB07DCD64DD3}" type="presOf" srcId="{256A406C-7DE2-4F9E-82F2-37BF25211801}" destId="{66E51FAE-A594-4171-BA4E-413DBF2EF64A}" srcOrd="0" destOrd="0" presId="urn:microsoft.com/office/officeart/2005/8/layout/orgChart1"/>
    <dgm:cxn modelId="{25CF3632-A910-48E6-9403-AE30764E2E93}" type="presOf" srcId="{44B41F1D-6D41-4449-BDC3-501A44D03C24}" destId="{E842A02B-DDD1-4ED3-90BE-2AA29C9F4870}" srcOrd="0" destOrd="0" presId="urn:microsoft.com/office/officeart/2005/8/layout/orgChart1"/>
    <dgm:cxn modelId="{C687B83D-546C-42FC-82E2-BF4D4A2DB4E9}" srcId="{BCA14AD0-AE6C-4552-85AB-622CA16C9283}" destId="{636B3742-C67D-4297-BF00-B6F7E6A1883D}" srcOrd="0" destOrd="0" parTransId="{12128128-195A-4982-9DB0-E939BCF3134A}" sibTransId="{13274ED1-1555-4A9A-8B4D-38FD8635FA81}"/>
    <dgm:cxn modelId="{D8105455-61B1-4400-97B8-BAD0AD1BD242}" type="presOf" srcId="{BCA14AD0-AE6C-4552-85AB-622CA16C9283}" destId="{60F669AC-6FF0-4A8D-9525-4212D70BA682}" srcOrd="0" destOrd="0" presId="urn:microsoft.com/office/officeart/2005/8/layout/orgChart1"/>
    <dgm:cxn modelId="{A82D8483-5E46-44A6-BC86-839A1F7D02A1}" srcId="{3161906A-AC38-4FB7-9C50-8EF3C16B9B67}" destId="{D96B8AAF-AAE5-4A9F-B562-FB3463BAC694}" srcOrd="1" destOrd="0" parTransId="{256A406C-7DE2-4F9E-82F2-37BF25211801}" sibTransId="{F7E11F87-73E1-4DBC-8634-11DC100F96B5}"/>
    <dgm:cxn modelId="{F1C19248-FD92-4E34-8AF8-A893F81C996D}" type="presOf" srcId="{51E441F5-BD59-4648-AC31-B7553719BDE9}" destId="{CF84EBAE-9AF6-4B6F-A39C-FFBC1BA09AD9}" srcOrd="1" destOrd="0" presId="urn:microsoft.com/office/officeart/2005/8/layout/orgChart1"/>
    <dgm:cxn modelId="{A8652CD5-185B-4F1C-A801-BD513C0EC73E}" type="presOf" srcId="{B05FD0B8-651F-47EB-8BDE-935A044D8DB0}" destId="{05170298-44AD-48F3-9426-6B0C0C99A831}" srcOrd="0" destOrd="0" presId="urn:microsoft.com/office/officeart/2005/8/layout/orgChart1"/>
    <dgm:cxn modelId="{DE15A475-BABB-4A8B-AD5B-E623E76580BF}" type="presOf" srcId="{3C1D0FE4-F3B2-4B03-ADD1-25565E9983E7}" destId="{1C577759-C373-4EB5-849A-B9B1EFA09135}" srcOrd="0" destOrd="0" presId="urn:microsoft.com/office/officeart/2005/8/layout/orgChart1"/>
    <dgm:cxn modelId="{B07B27C9-AB24-48E7-A95D-7043F85022AB}" srcId="{3161906A-AC38-4FB7-9C50-8EF3C16B9B67}" destId="{51E441F5-BD59-4648-AC31-B7553719BDE9}" srcOrd="0" destOrd="0" parTransId="{EE1DC3F2-6D38-44A9-8E4F-35D67C850455}" sibTransId="{904AFA68-4155-409B-B74D-CD99739E4CF7}"/>
    <dgm:cxn modelId="{38AD9375-5C53-4929-9504-052541BD2BD7}" type="presOf" srcId="{A32A16A2-6A59-4297-BA9D-F54006DF7D06}" destId="{178820FE-3119-455D-9958-719E368A930E}" srcOrd="0" destOrd="0" presId="urn:microsoft.com/office/officeart/2005/8/layout/orgChart1"/>
    <dgm:cxn modelId="{93FEF68A-286D-4D76-8104-A16E72F58982}" type="presOf" srcId="{552B2714-C845-407B-9C1E-5D40A1941FA5}" destId="{F255671A-42C0-46F9-AE34-5FE16F0E65E9}" srcOrd="0" destOrd="0" presId="urn:microsoft.com/office/officeart/2005/8/layout/orgChart1"/>
    <dgm:cxn modelId="{B70FD0FA-A177-454D-93DA-760C23319BF1}" type="presOf" srcId="{78F241B4-B098-40F7-A683-0B7473029CF2}" destId="{C645E954-3966-4B98-8C66-6933CC9F4D9E}" srcOrd="1" destOrd="0" presId="urn:microsoft.com/office/officeart/2005/8/layout/orgChart1"/>
    <dgm:cxn modelId="{30755C0D-9543-4ADB-8056-0023D074DBDF}" type="presOf" srcId="{E15BC307-0CE8-4436-B3F3-90056C8A9864}" destId="{DC45BE14-26E4-4496-A16D-23235D247D0A}" srcOrd="1" destOrd="0" presId="urn:microsoft.com/office/officeart/2005/8/layout/orgChart1"/>
    <dgm:cxn modelId="{95AEDB7A-FA57-40B7-A3F8-6C7D259304D8}" srcId="{3C1D0FE4-F3B2-4B03-ADD1-25565E9983E7}" destId="{1C9BE966-456E-4031-8A86-86A66706E0CF}" srcOrd="1" destOrd="0" parTransId="{552B2714-C845-407B-9C1E-5D40A1941FA5}" sibTransId="{E3A1FC42-8D49-47F1-807C-AD3825CDB6C8}"/>
    <dgm:cxn modelId="{E402B879-5B79-4F6F-A34A-00D6CAEF28C5}" type="presOf" srcId="{51E441F5-BD59-4648-AC31-B7553719BDE9}" destId="{6A2F4C97-0B91-4DF8-9681-6BC9309F61B1}" srcOrd="0" destOrd="0" presId="urn:microsoft.com/office/officeart/2005/8/layout/orgChart1"/>
    <dgm:cxn modelId="{75B277B7-5B20-4F0C-A318-A7DA4AD89C5A}" type="presOf" srcId="{BBB3D56A-2436-4B63-B326-A5451568854F}" destId="{05042531-7AE0-47CD-AB15-DD3749874430}" srcOrd="0" destOrd="0" presId="urn:microsoft.com/office/officeart/2005/8/layout/orgChart1"/>
    <dgm:cxn modelId="{9F84B424-C50A-4BF5-A98A-7DE98289BC2F}" type="presOf" srcId="{3C1D0FE4-F3B2-4B03-ADD1-25565E9983E7}" destId="{FFBE1F6E-72CC-4556-9C4F-02A0CBBA7E38}" srcOrd="1" destOrd="0" presId="urn:microsoft.com/office/officeart/2005/8/layout/orgChart1"/>
    <dgm:cxn modelId="{6D11E3A8-9B7F-4721-BE16-989A8116BFD6}" type="presOf" srcId="{3161906A-AC38-4FB7-9C50-8EF3C16B9B67}" destId="{C7352C87-A982-4B64-B974-39FC339D0D20}" srcOrd="0" destOrd="0" presId="urn:microsoft.com/office/officeart/2005/8/layout/orgChart1"/>
    <dgm:cxn modelId="{70B13077-7E48-4380-8F5C-951CF9E3832E}" type="presOf" srcId="{636B3742-C67D-4297-BF00-B6F7E6A1883D}" destId="{8D489886-FB3E-4D96-8AF7-4E080BB72854}" srcOrd="0" destOrd="0" presId="urn:microsoft.com/office/officeart/2005/8/layout/orgChart1"/>
    <dgm:cxn modelId="{3556BC2B-C2C1-46D0-81B1-19E8EC3DDC8A}" type="presOf" srcId="{636B3742-C67D-4297-BF00-B6F7E6A1883D}" destId="{C5081FE9-C3F6-49E2-8CA9-5B367D72D148}" srcOrd="1" destOrd="0" presId="urn:microsoft.com/office/officeart/2005/8/layout/orgChart1"/>
    <dgm:cxn modelId="{F381A0BC-1BA5-4DF6-A0E8-5CD2E42C3329}" srcId="{3C1D0FE4-F3B2-4B03-ADD1-25565E9983E7}" destId="{E8152002-0481-4C9C-8389-4B5879AAE59E}" srcOrd="0" destOrd="0" parTransId="{BBB3D56A-2436-4B63-B326-A5451568854F}" sibTransId="{4F15F408-A4ED-4E81-A72B-CB40F9128F26}"/>
    <dgm:cxn modelId="{761A322E-BA57-4F82-B881-042430F58945}" type="presOf" srcId="{E8152002-0481-4C9C-8389-4B5879AAE59E}" destId="{B19C93DB-BD5A-4B7E-BAAD-A63AAFFF05B0}" srcOrd="1" destOrd="0" presId="urn:microsoft.com/office/officeart/2005/8/layout/orgChart1"/>
    <dgm:cxn modelId="{88DB3393-369E-46FE-8F52-A006D95EF7F1}" srcId="{636B3742-C67D-4297-BF00-B6F7E6A1883D}" destId="{3C1D0FE4-F3B2-4B03-ADD1-25565E9983E7}" srcOrd="1" destOrd="0" parTransId="{44B41F1D-6D41-4449-BDC3-501A44D03C24}" sibTransId="{C17B797A-D3CB-428B-B86C-CD28C96F87A8}"/>
    <dgm:cxn modelId="{70033638-A4CB-47E6-BA81-31AA0BBC9ADA}" type="presOf" srcId="{E15BC307-0CE8-4436-B3F3-90056C8A9864}" destId="{8561AE4E-086D-429A-B2ED-4992394B5EE6}" srcOrd="0" destOrd="0" presId="urn:microsoft.com/office/officeart/2005/8/layout/orgChart1"/>
    <dgm:cxn modelId="{E510FC47-6B37-4063-B0FC-01F36A45B2A4}" type="presOf" srcId="{A65C4A31-7646-437B-B8B2-B8411D9699AD}" destId="{3B65B658-C2AA-4678-A7D3-0C1F3DA40AB3}" srcOrd="0" destOrd="0" presId="urn:microsoft.com/office/officeart/2005/8/layout/orgChart1"/>
    <dgm:cxn modelId="{606E6239-038D-4A6D-BA4A-31B46192BEDF}" type="presOf" srcId="{EE1DC3F2-6D38-44A9-8E4F-35D67C850455}" destId="{CD012835-606A-4BCC-9A32-2636F297780D}" srcOrd="0" destOrd="0" presId="urn:microsoft.com/office/officeart/2005/8/layout/orgChart1"/>
    <dgm:cxn modelId="{822C47E7-6CC1-44D5-A708-A8DC5AC4B835}" type="presOf" srcId="{1C9BE966-456E-4031-8A86-86A66706E0CF}" destId="{C1F007AB-C9D0-4070-BD13-CA09165C1C50}" srcOrd="0" destOrd="0" presId="urn:microsoft.com/office/officeart/2005/8/layout/orgChart1"/>
    <dgm:cxn modelId="{D8ABD518-A425-462F-953F-FB598B8774B8}" srcId="{636B3742-C67D-4297-BF00-B6F7E6A1883D}" destId="{A65C4A31-7646-437B-B8B2-B8411D9699AD}" srcOrd="2" destOrd="0" parTransId="{6B4831E6-1B35-4106-866E-801C77F3AB46}" sibTransId="{E5E51365-34E6-45FC-BB3D-A857965E90C1}"/>
    <dgm:cxn modelId="{53D73857-A801-4B64-85C7-70D1DB6F7DE3}" type="presOf" srcId="{78F241B4-B098-40F7-A683-0B7473029CF2}" destId="{FE37558C-C55C-4BF2-A352-B9FB6753849A}" srcOrd="0" destOrd="0" presId="urn:microsoft.com/office/officeart/2005/8/layout/orgChart1"/>
    <dgm:cxn modelId="{5AA5396D-8400-4109-ACAF-E24EE35E45AE}" type="presOf" srcId="{3161906A-AC38-4FB7-9C50-8EF3C16B9B67}" destId="{F6302BA8-3232-4642-ADAB-DC09972652E9}" srcOrd="1" destOrd="0" presId="urn:microsoft.com/office/officeart/2005/8/layout/orgChart1"/>
    <dgm:cxn modelId="{FD30FE1A-7991-4741-AEC6-8F308017A860}" srcId="{A65C4A31-7646-437B-B8B2-B8411D9699AD}" destId="{78F241B4-B098-40F7-A683-0B7473029CF2}" srcOrd="0" destOrd="0" parTransId="{B46DC0A1-CF34-46B9-AD22-B1632D201643}" sibTransId="{CCB28A54-F2E4-4662-AC8B-020B44195F11}"/>
    <dgm:cxn modelId="{6081949C-AF6E-4EA2-8C75-906679E800CC}" type="presOf" srcId="{D96B8AAF-AAE5-4A9F-B562-FB3463BAC694}" destId="{B8BCD635-3474-4B36-AAEA-5E257B4A1FEF}" srcOrd="1" destOrd="0" presId="urn:microsoft.com/office/officeart/2005/8/layout/orgChart1"/>
    <dgm:cxn modelId="{8E9D5440-0F01-4CFE-BC25-D88DEB77F3CF}" type="presOf" srcId="{A65C4A31-7646-437B-B8B2-B8411D9699AD}" destId="{4D5B8DFF-8DD8-44D9-A6A9-050FEBE02858}" srcOrd="1" destOrd="0" presId="urn:microsoft.com/office/officeart/2005/8/layout/orgChart1"/>
    <dgm:cxn modelId="{8BD7664D-A058-4133-8519-DF0029EFC8EA}" type="presOf" srcId="{1C9BE966-456E-4031-8A86-86A66706E0CF}" destId="{9E765C7E-4D08-446A-A7D6-CF08A85A7D1F}" srcOrd="1" destOrd="0" presId="urn:microsoft.com/office/officeart/2005/8/layout/orgChart1"/>
    <dgm:cxn modelId="{B43D52A1-6F5A-45D8-AA1B-DB66A343C068}" srcId="{636B3742-C67D-4297-BF00-B6F7E6A1883D}" destId="{3161906A-AC38-4FB7-9C50-8EF3C16B9B67}" srcOrd="0" destOrd="0" parTransId="{B05FD0B8-651F-47EB-8BDE-935A044D8DB0}" sibTransId="{7E4DBF28-CEC3-4CBA-8631-08EBF8E82521}"/>
    <dgm:cxn modelId="{18C4946B-A99C-4643-9BCA-FDACD99F86BE}" type="presOf" srcId="{D96B8AAF-AAE5-4A9F-B562-FB3463BAC694}" destId="{3C613F64-DFA0-4382-9E87-37BB227AA441}" srcOrd="0" destOrd="0" presId="urn:microsoft.com/office/officeart/2005/8/layout/orgChart1"/>
    <dgm:cxn modelId="{9CB00339-DA8B-49A4-B58F-C8514C9E0CEE}" type="presOf" srcId="{E8152002-0481-4C9C-8389-4B5879AAE59E}" destId="{2FFEA51F-41E1-4C29-85E2-A17427F0A204}" srcOrd="0" destOrd="0" presId="urn:microsoft.com/office/officeart/2005/8/layout/orgChart1"/>
    <dgm:cxn modelId="{E353BD7E-F017-4D12-AACD-602F77140859}" type="presOf" srcId="{B46DC0A1-CF34-46B9-AD22-B1632D201643}" destId="{2D34FE1B-6221-4D9B-B106-7BE2EB7589E8}" srcOrd="0" destOrd="0" presId="urn:microsoft.com/office/officeart/2005/8/layout/orgChart1"/>
    <dgm:cxn modelId="{DCC88A48-6AE5-4543-B33B-7DFD77B9A388}" type="presOf" srcId="{6B4831E6-1B35-4106-866E-801C77F3AB46}" destId="{D86BCCDB-C19A-4089-AFCD-04DAE306A7C1}" srcOrd="0" destOrd="0" presId="urn:microsoft.com/office/officeart/2005/8/layout/orgChart1"/>
    <dgm:cxn modelId="{FD946D55-25FA-4580-AE5E-F7F06005A966}" srcId="{A65C4A31-7646-437B-B8B2-B8411D9699AD}" destId="{E15BC307-0CE8-4436-B3F3-90056C8A9864}" srcOrd="1" destOrd="0" parTransId="{A32A16A2-6A59-4297-BA9D-F54006DF7D06}" sibTransId="{8468FF06-C89A-42FF-9B71-5269777F32F7}"/>
    <dgm:cxn modelId="{C5F51008-6DD4-46D2-B51F-F1FA0CDA515C}" type="presParOf" srcId="{60F669AC-6FF0-4A8D-9525-4212D70BA682}" destId="{9B4EF5F6-B2C2-42B1-A453-5B709CBF2A46}" srcOrd="0" destOrd="0" presId="urn:microsoft.com/office/officeart/2005/8/layout/orgChart1"/>
    <dgm:cxn modelId="{26C26C6C-E76D-4558-A5FD-7527D35D82B8}" type="presParOf" srcId="{9B4EF5F6-B2C2-42B1-A453-5B709CBF2A46}" destId="{96B77A4A-2DC0-4AD8-88E1-B32A002CF9D7}" srcOrd="0" destOrd="0" presId="urn:microsoft.com/office/officeart/2005/8/layout/orgChart1"/>
    <dgm:cxn modelId="{BA4EE096-B64D-4437-A3AB-16C3E3C1525F}" type="presParOf" srcId="{96B77A4A-2DC0-4AD8-88E1-B32A002CF9D7}" destId="{8D489886-FB3E-4D96-8AF7-4E080BB72854}" srcOrd="0" destOrd="0" presId="urn:microsoft.com/office/officeart/2005/8/layout/orgChart1"/>
    <dgm:cxn modelId="{B2739837-9379-4980-955B-85A1B0A8BA09}" type="presParOf" srcId="{96B77A4A-2DC0-4AD8-88E1-B32A002CF9D7}" destId="{C5081FE9-C3F6-49E2-8CA9-5B367D72D148}" srcOrd="1" destOrd="0" presId="urn:microsoft.com/office/officeart/2005/8/layout/orgChart1"/>
    <dgm:cxn modelId="{08AC3695-D16C-4F57-A01F-1C3D4FB12BEC}" type="presParOf" srcId="{9B4EF5F6-B2C2-42B1-A453-5B709CBF2A46}" destId="{58C81D43-CBF6-40DC-B34F-67B10F7472E3}" srcOrd="1" destOrd="0" presId="urn:microsoft.com/office/officeart/2005/8/layout/orgChart1"/>
    <dgm:cxn modelId="{B6836411-EC4A-4A02-A65F-A1F6A7483A16}" type="presParOf" srcId="{58C81D43-CBF6-40DC-B34F-67B10F7472E3}" destId="{05170298-44AD-48F3-9426-6B0C0C99A831}" srcOrd="0" destOrd="0" presId="urn:microsoft.com/office/officeart/2005/8/layout/orgChart1"/>
    <dgm:cxn modelId="{62954368-62C6-4401-895E-0630E8CB2D70}" type="presParOf" srcId="{58C81D43-CBF6-40DC-B34F-67B10F7472E3}" destId="{AD98532B-D03F-4117-A6F1-6F1D0D83213A}" srcOrd="1" destOrd="0" presId="urn:microsoft.com/office/officeart/2005/8/layout/orgChart1"/>
    <dgm:cxn modelId="{F685BB67-9253-419A-8F43-BC63EA30FEAE}" type="presParOf" srcId="{AD98532B-D03F-4117-A6F1-6F1D0D83213A}" destId="{BBCE94B1-AE5A-4C8C-A1BF-824DF173CFC5}" srcOrd="0" destOrd="0" presId="urn:microsoft.com/office/officeart/2005/8/layout/orgChart1"/>
    <dgm:cxn modelId="{9A4E4AFF-CC94-4E64-A270-C9A4657C91C4}" type="presParOf" srcId="{BBCE94B1-AE5A-4C8C-A1BF-824DF173CFC5}" destId="{C7352C87-A982-4B64-B974-39FC339D0D20}" srcOrd="0" destOrd="0" presId="urn:microsoft.com/office/officeart/2005/8/layout/orgChart1"/>
    <dgm:cxn modelId="{0055AB88-8033-4064-B0B9-C2A9632AA88E}" type="presParOf" srcId="{BBCE94B1-AE5A-4C8C-A1BF-824DF173CFC5}" destId="{F6302BA8-3232-4642-ADAB-DC09972652E9}" srcOrd="1" destOrd="0" presId="urn:microsoft.com/office/officeart/2005/8/layout/orgChart1"/>
    <dgm:cxn modelId="{2746CD4B-DC8F-443E-A7D5-B0CE859D62AC}" type="presParOf" srcId="{AD98532B-D03F-4117-A6F1-6F1D0D83213A}" destId="{5CD3560E-AC2B-40F8-9822-4ADC5FAF7E0E}" srcOrd="1" destOrd="0" presId="urn:microsoft.com/office/officeart/2005/8/layout/orgChart1"/>
    <dgm:cxn modelId="{468CAE4C-292B-4502-923E-D1243E9FB357}" type="presParOf" srcId="{5CD3560E-AC2B-40F8-9822-4ADC5FAF7E0E}" destId="{CD012835-606A-4BCC-9A32-2636F297780D}" srcOrd="0" destOrd="0" presId="urn:microsoft.com/office/officeart/2005/8/layout/orgChart1"/>
    <dgm:cxn modelId="{AC381F6C-4F0A-4166-BBED-F04FAAF347B6}" type="presParOf" srcId="{5CD3560E-AC2B-40F8-9822-4ADC5FAF7E0E}" destId="{E94E391C-3039-4C3B-8E17-310D570AEF3A}" srcOrd="1" destOrd="0" presId="urn:microsoft.com/office/officeart/2005/8/layout/orgChart1"/>
    <dgm:cxn modelId="{DE7A6CA9-39AF-4D30-A5C2-D8DCA916F8FC}" type="presParOf" srcId="{E94E391C-3039-4C3B-8E17-310D570AEF3A}" destId="{4F8F6C35-FEB1-4B0E-8384-E8B6E7AEC8C2}" srcOrd="0" destOrd="0" presId="urn:microsoft.com/office/officeart/2005/8/layout/orgChart1"/>
    <dgm:cxn modelId="{B04550B3-EB87-412A-B4ED-95585D631D2A}" type="presParOf" srcId="{4F8F6C35-FEB1-4B0E-8384-E8B6E7AEC8C2}" destId="{6A2F4C97-0B91-4DF8-9681-6BC9309F61B1}" srcOrd="0" destOrd="0" presId="urn:microsoft.com/office/officeart/2005/8/layout/orgChart1"/>
    <dgm:cxn modelId="{24FD195A-C1D1-4078-8C85-E014F5355A33}" type="presParOf" srcId="{4F8F6C35-FEB1-4B0E-8384-E8B6E7AEC8C2}" destId="{CF84EBAE-9AF6-4B6F-A39C-FFBC1BA09AD9}" srcOrd="1" destOrd="0" presId="urn:microsoft.com/office/officeart/2005/8/layout/orgChart1"/>
    <dgm:cxn modelId="{E2944BD9-3207-4643-82CA-241949065DF8}" type="presParOf" srcId="{E94E391C-3039-4C3B-8E17-310D570AEF3A}" destId="{93C791CF-C2EA-410B-8E07-6884A7E3268E}" srcOrd="1" destOrd="0" presId="urn:microsoft.com/office/officeart/2005/8/layout/orgChart1"/>
    <dgm:cxn modelId="{80BD9524-8572-411D-ADF6-622F13D725D9}" type="presParOf" srcId="{E94E391C-3039-4C3B-8E17-310D570AEF3A}" destId="{109157F7-B933-400A-A725-9B505EE606DC}" srcOrd="2" destOrd="0" presId="urn:microsoft.com/office/officeart/2005/8/layout/orgChart1"/>
    <dgm:cxn modelId="{BDC62FE7-0DF4-4B8A-8BFC-2AC97ACC1A4C}" type="presParOf" srcId="{5CD3560E-AC2B-40F8-9822-4ADC5FAF7E0E}" destId="{66E51FAE-A594-4171-BA4E-413DBF2EF64A}" srcOrd="2" destOrd="0" presId="urn:microsoft.com/office/officeart/2005/8/layout/orgChart1"/>
    <dgm:cxn modelId="{DDED92E9-A7EF-468C-B538-953FA5BC3326}" type="presParOf" srcId="{5CD3560E-AC2B-40F8-9822-4ADC5FAF7E0E}" destId="{E48E27BA-4B73-4AEE-B532-2395CD5944D8}" srcOrd="3" destOrd="0" presId="urn:microsoft.com/office/officeart/2005/8/layout/orgChart1"/>
    <dgm:cxn modelId="{78173717-34E2-453E-A5B3-A4AF55E7B190}" type="presParOf" srcId="{E48E27BA-4B73-4AEE-B532-2395CD5944D8}" destId="{C0CBE247-70BC-4686-A28A-1C9A363D700C}" srcOrd="0" destOrd="0" presId="urn:microsoft.com/office/officeart/2005/8/layout/orgChart1"/>
    <dgm:cxn modelId="{46109654-8B5B-467E-A238-1120E5CD8BF9}" type="presParOf" srcId="{C0CBE247-70BC-4686-A28A-1C9A363D700C}" destId="{3C613F64-DFA0-4382-9E87-37BB227AA441}" srcOrd="0" destOrd="0" presId="urn:microsoft.com/office/officeart/2005/8/layout/orgChart1"/>
    <dgm:cxn modelId="{03A81575-A6DC-488F-8538-84048F6B9847}" type="presParOf" srcId="{C0CBE247-70BC-4686-A28A-1C9A363D700C}" destId="{B8BCD635-3474-4B36-AAEA-5E257B4A1FEF}" srcOrd="1" destOrd="0" presId="urn:microsoft.com/office/officeart/2005/8/layout/orgChart1"/>
    <dgm:cxn modelId="{4557E275-4C1A-4048-9746-5668160C8CFD}" type="presParOf" srcId="{E48E27BA-4B73-4AEE-B532-2395CD5944D8}" destId="{254F903C-49A7-4F7E-890B-C4E0BF17CAC1}" srcOrd="1" destOrd="0" presId="urn:microsoft.com/office/officeart/2005/8/layout/orgChart1"/>
    <dgm:cxn modelId="{8944AD02-E650-4AE7-8DC9-69BD70A2A011}" type="presParOf" srcId="{E48E27BA-4B73-4AEE-B532-2395CD5944D8}" destId="{A1660B66-2AB4-4B36-9840-63CED0C4112F}" srcOrd="2" destOrd="0" presId="urn:microsoft.com/office/officeart/2005/8/layout/orgChart1"/>
    <dgm:cxn modelId="{0D858992-F27F-475E-B9B2-4EF1A56B8597}" type="presParOf" srcId="{AD98532B-D03F-4117-A6F1-6F1D0D83213A}" destId="{005AF8F4-D760-4982-8385-268875EA5053}" srcOrd="2" destOrd="0" presId="urn:microsoft.com/office/officeart/2005/8/layout/orgChart1"/>
    <dgm:cxn modelId="{F2BC27DB-046E-46D5-AD58-9A45856FC4E0}" type="presParOf" srcId="{58C81D43-CBF6-40DC-B34F-67B10F7472E3}" destId="{E842A02B-DDD1-4ED3-90BE-2AA29C9F4870}" srcOrd="2" destOrd="0" presId="urn:microsoft.com/office/officeart/2005/8/layout/orgChart1"/>
    <dgm:cxn modelId="{763C9A3C-750B-4A0A-A3E1-95A48C8E3050}" type="presParOf" srcId="{58C81D43-CBF6-40DC-B34F-67B10F7472E3}" destId="{A8041CF2-6D6D-43F6-AAEE-413C3EAD02A7}" srcOrd="3" destOrd="0" presId="urn:microsoft.com/office/officeart/2005/8/layout/orgChart1"/>
    <dgm:cxn modelId="{7B0E7380-66D9-40BC-A293-EC3A90A4CFE5}" type="presParOf" srcId="{A8041CF2-6D6D-43F6-AAEE-413C3EAD02A7}" destId="{C5106481-B9B6-4072-A70A-CF36FEB53725}" srcOrd="0" destOrd="0" presId="urn:microsoft.com/office/officeart/2005/8/layout/orgChart1"/>
    <dgm:cxn modelId="{114D0E47-EE6F-4528-815B-388C9026E971}" type="presParOf" srcId="{C5106481-B9B6-4072-A70A-CF36FEB53725}" destId="{1C577759-C373-4EB5-849A-B9B1EFA09135}" srcOrd="0" destOrd="0" presId="urn:microsoft.com/office/officeart/2005/8/layout/orgChart1"/>
    <dgm:cxn modelId="{3108793A-B1F6-4729-BE47-0BD1C00B4641}" type="presParOf" srcId="{C5106481-B9B6-4072-A70A-CF36FEB53725}" destId="{FFBE1F6E-72CC-4556-9C4F-02A0CBBA7E38}" srcOrd="1" destOrd="0" presId="urn:microsoft.com/office/officeart/2005/8/layout/orgChart1"/>
    <dgm:cxn modelId="{83317AFA-A44D-409A-A9B3-A66450524A30}" type="presParOf" srcId="{A8041CF2-6D6D-43F6-AAEE-413C3EAD02A7}" destId="{B3F9862A-CA42-435D-A60B-21253E538806}" srcOrd="1" destOrd="0" presId="urn:microsoft.com/office/officeart/2005/8/layout/orgChart1"/>
    <dgm:cxn modelId="{4EF3CFB0-85D6-4641-B07C-906960CC8B92}" type="presParOf" srcId="{B3F9862A-CA42-435D-A60B-21253E538806}" destId="{05042531-7AE0-47CD-AB15-DD3749874430}" srcOrd="0" destOrd="0" presId="urn:microsoft.com/office/officeart/2005/8/layout/orgChart1"/>
    <dgm:cxn modelId="{853923B6-C830-4FD6-84D3-CB075A58DB12}" type="presParOf" srcId="{B3F9862A-CA42-435D-A60B-21253E538806}" destId="{F0AF8615-7601-46C9-BF64-5F524A9E86F9}" srcOrd="1" destOrd="0" presId="urn:microsoft.com/office/officeart/2005/8/layout/orgChart1"/>
    <dgm:cxn modelId="{12D5A647-246C-4BB2-96B6-83D104CF216C}" type="presParOf" srcId="{F0AF8615-7601-46C9-BF64-5F524A9E86F9}" destId="{2C748E9B-2950-4BDD-894A-34C580A50EDB}" srcOrd="0" destOrd="0" presId="urn:microsoft.com/office/officeart/2005/8/layout/orgChart1"/>
    <dgm:cxn modelId="{F26E53B1-CE2F-4429-B038-4D852FD996CD}" type="presParOf" srcId="{2C748E9B-2950-4BDD-894A-34C580A50EDB}" destId="{2FFEA51F-41E1-4C29-85E2-A17427F0A204}" srcOrd="0" destOrd="0" presId="urn:microsoft.com/office/officeart/2005/8/layout/orgChart1"/>
    <dgm:cxn modelId="{257AB74C-CF09-496D-9833-06F51DA7CB22}" type="presParOf" srcId="{2C748E9B-2950-4BDD-894A-34C580A50EDB}" destId="{B19C93DB-BD5A-4B7E-BAAD-A63AAFFF05B0}" srcOrd="1" destOrd="0" presId="urn:microsoft.com/office/officeart/2005/8/layout/orgChart1"/>
    <dgm:cxn modelId="{83546FDC-65A6-4390-A578-506CC31BD49C}" type="presParOf" srcId="{F0AF8615-7601-46C9-BF64-5F524A9E86F9}" destId="{A0E4DA3E-D4EC-4C7C-846E-9203A6CCB94F}" srcOrd="1" destOrd="0" presId="urn:microsoft.com/office/officeart/2005/8/layout/orgChart1"/>
    <dgm:cxn modelId="{060C4B5F-05B8-4A61-9B4D-6445C362A8FD}" type="presParOf" srcId="{F0AF8615-7601-46C9-BF64-5F524A9E86F9}" destId="{7C40468B-6F67-435F-9123-8BA4A9426AB6}" srcOrd="2" destOrd="0" presId="urn:microsoft.com/office/officeart/2005/8/layout/orgChart1"/>
    <dgm:cxn modelId="{92A97DAF-95F0-4DF2-957D-469319FE1414}" type="presParOf" srcId="{B3F9862A-CA42-435D-A60B-21253E538806}" destId="{F255671A-42C0-46F9-AE34-5FE16F0E65E9}" srcOrd="2" destOrd="0" presId="urn:microsoft.com/office/officeart/2005/8/layout/orgChart1"/>
    <dgm:cxn modelId="{4FD0097F-C26A-4CB2-8A88-1DFFB202A597}" type="presParOf" srcId="{B3F9862A-CA42-435D-A60B-21253E538806}" destId="{17091BDC-6280-489A-AE99-96D8918E45E8}" srcOrd="3" destOrd="0" presId="urn:microsoft.com/office/officeart/2005/8/layout/orgChart1"/>
    <dgm:cxn modelId="{3B2DDFE1-4404-4B08-82E7-2F9D5C574E07}" type="presParOf" srcId="{17091BDC-6280-489A-AE99-96D8918E45E8}" destId="{F3C13A29-12F4-4975-A41D-D08227EEB160}" srcOrd="0" destOrd="0" presId="urn:microsoft.com/office/officeart/2005/8/layout/orgChart1"/>
    <dgm:cxn modelId="{F93FEFA1-8FC9-4CFD-96D2-95A7A31E66E5}" type="presParOf" srcId="{F3C13A29-12F4-4975-A41D-D08227EEB160}" destId="{C1F007AB-C9D0-4070-BD13-CA09165C1C50}" srcOrd="0" destOrd="0" presId="urn:microsoft.com/office/officeart/2005/8/layout/orgChart1"/>
    <dgm:cxn modelId="{C674B4BD-A95C-49AD-BC4A-996058ADA168}" type="presParOf" srcId="{F3C13A29-12F4-4975-A41D-D08227EEB160}" destId="{9E765C7E-4D08-446A-A7D6-CF08A85A7D1F}" srcOrd="1" destOrd="0" presId="urn:microsoft.com/office/officeart/2005/8/layout/orgChart1"/>
    <dgm:cxn modelId="{B452E3B9-4A55-4E91-8CBE-B6D93AEDB3F3}" type="presParOf" srcId="{17091BDC-6280-489A-AE99-96D8918E45E8}" destId="{3D7FFFD1-8E87-49B8-AC21-E4494C78B894}" srcOrd="1" destOrd="0" presId="urn:microsoft.com/office/officeart/2005/8/layout/orgChart1"/>
    <dgm:cxn modelId="{F9307F03-2574-49F5-AFB6-F4D2D47C7666}" type="presParOf" srcId="{17091BDC-6280-489A-AE99-96D8918E45E8}" destId="{52FB0C3E-DFEA-4CC1-9A46-809068B83E67}" srcOrd="2" destOrd="0" presId="urn:microsoft.com/office/officeart/2005/8/layout/orgChart1"/>
    <dgm:cxn modelId="{EF2882A2-2144-47D1-A90B-AAED6B74F800}" type="presParOf" srcId="{A8041CF2-6D6D-43F6-AAEE-413C3EAD02A7}" destId="{035C8269-3901-42C9-9FDA-089F4DF2D150}" srcOrd="2" destOrd="0" presId="urn:microsoft.com/office/officeart/2005/8/layout/orgChart1"/>
    <dgm:cxn modelId="{E840096F-9DF6-4C46-8D4F-87E0F932990F}" type="presParOf" srcId="{58C81D43-CBF6-40DC-B34F-67B10F7472E3}" destId="{D86BCCDB-C19A-4089-AFCD-04DAE306A7C1}" srcOrd="4" destOrd="0" presId="urn:microsoft.com/office/officeart/2005/8/layout/orgChart1"/>
    <dgm:cxn modelId="{7AD526B7-F5A4-405B-A8F5-D0574014DCB1}" type="presParOf" srcId="{58C81D43-CBF6-40DC-B34F-67B10F7472E3}" destId="{05C01F5F-AFF1-4C23-A978-E84EEFAFAC83}" srcOrd="5" destOrd="0" presId="urn:microsoft.com/office/officeart/2005/8/layout/orgChart1"/>
    <dgm:cxn modelId="{8DA0DEB4-2D55-4F72-A83E-DCE778040AE1}" type="presParOf" srcId="{05C01F5F-AFF1-4C23-A978-E84EEFAFAC83}" destId="{2E1AD167-B6BE-4AEE-AF86-748457CA7E3D}" srcOrd="0" destOrd="0" presId="urn:microsoft.com/office/officeart/2005/8/layout/orgChart1"/>
    <dgm:cxn modelId="{3B3CF1D7-D308-435D-BC44-8EE48372E66E}" type="presParOf" srcId="{2E1AD167-B6BE-4AEE-AF86-748457CA7E3D}" destId="{3B65B658-C2AA-4678-A7D3-0C1F3DA40AB3}" srcOrd="0" destOrd="0" presId="urn:microsoft.com/office/officeart/2005/8/layout/orgChart1"/>
    <dgm:cxn modelId="{FCFB15DF-C97A-4C3E-9D43-84A4FE20F0D4}" type="presParOf" srcId="{2E1AD167-B6BE-4AEE-AF86-748457CA7E3D}" destId="{4D5B8DFF-8DD8-44D9-A6A9-050FEBE02858}" srcOrd="1" destOrd="0" presId="urn:microsoft.com/office/officeart/2005/8/layout/orgChart1"/>
    <dgm:cxn modelId="{CB03FE14-0005-47C0-9E6C-DD65CCA74103}" type="presParOf" srcId="{05C01F5F-AFF1-4C23-A978-E84EEFAFAC83}" destId="{BC51B625-7980-4121-921A-51966C84210A}" srcOrd="1" destOrd="0" presId="urn:microsoft.com/office/officeart/2005/8/layout/orgChart1"/>
    <dgm:cxn modelId="{F02307F1-80D9-4E03-93DB-531C9DA9FB99}" type="presParOf" srcId="{BC51B625-7980-4121-921A-51966C84210A}" destId="{2D34FE1B-6221-4D9B-B106-7BE2EB7589E8}" srcOrd="0" destOrd="0" presId="urn:microsoft.com/office/officeart/2005/8/layout/orgChart1"/>
    <dgm:cxn modelId="{CEF0EB94-B8E2-46A3-8E0D-6E5D1602E4ED}" type="presParOf" srcId="{BC51B625-7980-4121-921A-51966C84210A}" destId="{C336FD45-932D-4C9F-AE88-4DFC4C75FC56}" srcOrd="1" destOrd="0" presId="urn:microsoft.com/office/officeart/2005/8/layout/orgChart1"/>
    <dgm:cxn modelId="{84FA138A-1C62-4464-B954-05BBEADE0CFD}" type="presParOf" srcId="{C336FD45-932D-4C9F-AE88-4DFC4C75FC56}" destId="{A73CC8E3-D76B-4FE0-A2CE-C9991B5E7D1B}" srcOrd="0" destOrd="0" presId="urn:microsoft.com/office/officeart/2005/8/layout/orgChart1"/>
    <dgm:cxn modelId="{46F49FB3-96DF-42D4-89CE-A5F21481E731}" type="presParOf" srcId="{A73CC8E3-D76B-4FE0-A2CE-C9991B5E7D1B}" destId="{FE37558C-C55C-4BF2-A352-B9FB6753849A}" srcOrd="0" destOrd="0" presId="urn:microsoft.com/office/officeart/2005/8/layout/orgChart1"/>
    <dgm:cxn modelId="{EA9973BC-FF64-49ED-A152-2056CE01FF59}" type="presParOf" srcId="{A73CC8E3-D76B-4FE0-A2CE-C9991B5E7D1B}" destId="{C645E954-3966-4B98-8C66-6933CC9F4D9E}" srcOrd="1" destOrd="0" presId="urn:microsoft.com/office/officeart/2005/8/layout/orgChart1"/>
    <dgm:cxn modelId="{156A2862-B3B4-404D-A9B1-C47E80F23A71}" type="presParOf" srcId="{C336FD45-932D-4C9F-AE88-4DFC4C75FC56}" destId="{6ED8C72C-31CB-4AF5-BF9C-51768C13DD0F}" srcOrd="1" destOrd="0" presId="urn:microsoft.com/office/officeart/2005/8/layout/orgChart1"/>
    <dgm:cxn modelId="{A619D3AF-6B71-4328-B420-E6553ECA6CE4}" type="presParOf" srcId="{C336FD45-932D-4C9F-AE88-4DFC4C75FC56}" destId="{C0314C0D-4A72-4131-B37A-CDF71821A473}" srcOrd="2" destOrd="0" presId="urn:microsoft.com/office/officeart/2005/8/layout/orgChart1"/>
    <dgm:cxn modelId="{67E3369A-FA0E-4C0D-A7F7-4A99DDB34693}" type="presParOf" srcId="{BC51B625-7980-4121-921A-51966C84210A}" destId="{178820FE-3119-455D-9958-719E368A930E}" srcOrd="2" destOrd="0" presId="urn:microsoft.com/office/officeart/2005/8/layout/orgChart1"/>
    <dgm:cxn modelId="{DFF1D3BB-99B0-478C-A037-DAA40AB074BE}" type="presParOf" srcId="{BC51B625-7980-4121-921A-51966C84210A}" destId="{60D21BF8-1F7C-4620-BCF1-414E087646B3}" srcOrd="3" destOrd="0" presId="urn:microsoft.com/office/officeart/2005/8/layout/orgChart1"/>
    <dgm:cxn modelId="{950AE9FF-5321-4A0F-89F8-BF1A44EA0673}" type="presParOf" srcId="{60D21BF8-1F7C-4620-BCF1-414E087646B3}" destId="{8E7D64B6-436B-4129-9E16-1E2DF24AE8C8}" srcOrd="0" destOrd="0" presId="urn:microsoft.com/office/officeart/2005/8/layout/orgChart1"/>
    <dgm:cxn modelId="{FE0FDDC8-53BF-4F29-856E-3912A5947600}" type="presParOf" srcId="{8E7D64B6-436B-4129-9E16-1E2DF24AE8C8}" destId="{8561AE4E-086D-429A-B2ED-4992394B5EE6}" srcOrd="0" destOrd="0" presId="urn:microsoft.com/office/officeart/2005/8/layout/orgChart1"/>
    <dgm:cxn modelId="{3084765C-0772-4B09-A69F-204D5A4FCA4A}" type="presParOf" srcId="{8E7D64B6-436B-4129-9E16-1E2DF24AE8C8}" destId="{DC45BE14-26E4-4496-A16D-23235D247D0A}" srcOrd="1" destOrd="0" presId="urn:microsoft.com/office/officeart/2005/8/layout/orgChart1"/>
    <dgm:cxn modelId="{C2086754-71D7-4EFC-BC5E-3482EEAE9EF3}" type="presParOf" srcId="{60D21BF8-1F7C-4620-BCF1-414E087646B3}" destId="{52C67E08-2D38-4B8A-9FD4-56EBB8827C43}" srcOrd="1" destOrd="0" presId="urn:microsoft.com/office/officeart/2005/8/layout/orgChart1"/>
    <dgm:cxn modelId="{06441428-6206-4C72-AF9C-1981E3AB4669}" type="presParOf" srcId="{60D21BF8-1F7C-4620-BCF1-414E087646B3}" destId="{AE531153-A95E-4BAA-8CBD-53009D9564A9}" srcOrd="2" destOrd="0" presId="urn:microsoft.com/office/officeart/2005/8/layout/orgChart1"/>
    <dgm:cxn modelId="{21B8340F-107E-47BE-BA03-C4411EB9B0FF}" type="presParOf" srcId="{05C01F5F-AFF1-4C23-A978-E84EEFAFAC83}" destId="{ECD870B3-4C2C-464C-9525-C76DA31728A0}" srcOrd="2" destOrd="0" presId="urn:microsoft.com/office/officeart/2005/8/layout/orgChart1"/>
    <dgm:cxn modelId="{372E1BB2-7B69-4B1B-855D-33C2BCE4B48B}" type="presParOf" srcId="{9B4EF5F6-B2C2-42B1-A453-5B709CBF2A46}" destId="{366F58F4-9CB4-4F22-A79F-65EF988A1814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BC9D4-2519-460A-A9F6-949CFA53F6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64D8-9337-448B-8557-2093564CD3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5EA8-590E-4B3C-A9CB-F656AC57AB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3415EE-2D12-4A81-8EEC-140F368A598A}" type="datetimeFigureOut">
              <a:rPr lang="fr-FR" smtClean="0"/>
              <a:pPr/>
              <a:t>16/01/2021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F61949-460C-40B5-BE50-E7DE276062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fr/imgres?imgurl=http://www.imodium-complex.ch/uploads/pics/RTEmagicC_Tablette.gif&amp;imgrefurl=http://www.imodium-complex.ch/fr/imodiumcomplex&amp;usg=__TsECLcWI-rcIuImGxCSdO4XCt4E=&amp;h=130&amp;w=130&amp;sz=4&amp;hl=fr&amp;start=4&amp;um=1&amp;tbnid=fbid5QC8-U0YrM:&amp;tbnh=91&amp;tbnw=91&amp;prev=/images?q=comprim%C3%A9+s%C3%A9cable&amp;hl=fr&amp;rlz=1G1GGLQ_FRFR321&amp;um=1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images.google.fr/imgres?imgurl=http://www.tandem-sante.com/images/catalogue/DL0035.jpg&amp;imgrefurl=http://www.tandem-sante.com/boutique/produit.asp?marque=api-ar&amp;selmarqlab=83&amp;usg=__ImBCXwwrQK4D7egEzZ-Ud-QqEP0=&amp;h=400&amp;w=400&amp;sz=26&amp;hl=fr&amp;start=24&amp;um=1&amp;tbnid=uvZOsmap1JVHeM:&amp;tbnh=124&amp;tbnw=124&amp;prev=/images?q=sirop&amp;ndsp=20&amp;hl=fr&amp;rlz=1G1GGLQ_FRFR321&amp;sa=N&amp;start=20&amp;um=1" TargetMode="External"/><Relationship Id="rId17" Type="http://schemas.openxmlformats.org/officeDocument/2006/relationships/image" Target="../media/image14.jpeg"/><Relationship Id="rId2" Type="http://schemas.openxmlformats.org/officeDocument/2006/relationships/hyperlink" Target="http://images.google.fr/imgres?imgurl=http://static-p4.fotolia.com/jpg/00/00/83/83/400_F_838315_O1Hs5zIYebVx9om6HNTwtrx3NyZTDR.jpg&amp;imgrefurl=http://fr.fotolia.com/id/838315&amp;usg=__mGZ0HxqNoitcCLN-TNuHFWjfw9Y=&amp;h=300&amp;w=400&amp;sz=22&amp;hl=fr&amp;start=144&amp;um=1&amp;tbnid=_mWNY9xdcE7eBM:&amp;tbnh=93&amp;tbnw=124&amp;prev=/images?q=capsule+m%C3%A9dicament&amp;ndsp=20&amp;hl=fr&amp;rlz=1G1GGLQ_FRFR321&amp;sa=N&amp;start=140&amp;um=1" TargetMode="External"/><Relationship Id="rId16" Type="http://schemas.openxmlformats.org/officeDocument/2006/relationships/hyperlink" Target="http://www.google.fr/imgres?imgurl=http://pagesperso-orange.fr/sciencescassin/aspirine/images.jpg&amp;imgrefurl=http://pagesperso-orange.fr/sciencescassin/aspirine/galenique.htm&amp;h=86&amp;w=114&amp;sz=2&amp;tbnid=qB6aPovaKK6QVM:&amp;tbnh=66&amp;tbnw=87&amp;prev=/images?q=comprim%C3%A9+effervescent&amp;hl=fr&amp;usg=__TeA4HsaG1mE8DyM4A1EOEBZQEOQ=&amp;ei=sOW5SpjuDsaGsAb88diRBA&amp;sa=X&amp;oi=image_result&amp;resnum=8&amp;ct=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fr/imgres?imgurl=http://www.creapharma.ch/comprime-effervescent.gif&amp;imgrefurl=http://www.creapharma.ch/crampes-conseils.htm&amp;usg=__L-TiBgc5SUamdTAmdGnsnPDLy4A=&amp;h=327&amp;w=400&amp;sz=51&amp;hl=fr&amp;start=1&amp;um=1&amp;tbnid=j2tTq5IIW7cUfM:&amp;tbnh=101&amp;tbnw=124&amp;prev=/images?q=comprim%C3%A9&amp;ndsp=20&amp;hl=fr&amp;rlz=1G1GGLQ_FRFR321&amp;sa=N&amp;um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hyperlink" Target="http://images.google.fr/imgres?imgurl=http://pourelles.orange.fr/Visuels/EMW/6/1/imgchap_jamblegerveinamitol216.jpg&amp;imgrefurl=http://pourelles.orange.fr/Pages/Sante/sante_pratique/FLA/6-produits-jambes-legeres_EMW_MDFA-7GZKW8.html&amp;usg=__LmC-LooD7KKLq_rdngfjTLNbYRg=&amp;h=301&amp;w=216&amp;sz=18&amp;hl=fr&amp;start=58&amp;um=1&amp;tbnid=lq4eVv1xcosGAM:&amp;tbnh=116&amp;tbnw=83&amp;prev=/images?q=medicament+sachet&amp;ndsp=20&amp;hl=fr&amp;rlz=1G1GGLQ_FRFR321&amp;sa=N&amp;start=40&amp;um=1" TargetMode="External"/><Relationship Id="rId4" Type="http://schemas.openxmlformats.org/officeDocument/2006/relationships/hyperlink" Target="http://images.google.fr/imgres?imgurl=http://static-p4.fotolia.com/jpg/00/01/39/13/400_F_1391304_GIATlmRk24iNgq8nSl3isgqdI6kYr1.jpg&amp;imgrefurl=http://fr.fotolia.com/id/1391304&amp;usg=__SLmBW5zkWoFnklmvjc0gLqecDSs=&amp;h=267&amp;w=400&amp;sz=16&amp;hl=fr&amp;start=72&amp;um=1&amp;tbnid=Q6BW0IDyUjHGoM:&amp;tbnh=83&amp;tbnw=124&amp;prev=/images?q=g%C3%A9lule&amp;ndsp=20&amp;hl=fr&amp;rlz=1G1GGLQ_FRFR321&amp;sa=N&amp;start=60&amp;um=1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images.google.fr/imgres?imgurl=http://www.intacellin.ch/Pictures/Ampoules%20005.jpg&amp;imgrefurl=http://www.intacellin.ch/Franzoesisch/Achse01/Intaphor.htm&amp;usg=__Uyr8gQlorIXxzFKj5ytObe1eY_o=&amp;h=1200&amp;w=1600&amp;sz=399&amp;hl=fr&amp;start=4&amp;um=1&amp;tbnid=ngnO_3pkXPV3ZM:&amp;tbnh=113&amp;tbnw=150&amp;prev=/images?q=ampoule+buvable&amp;hl=fr&amp;rlz=1G1GGLQ_FRFR321&amp;um=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229600" cy="1143008"/>
          </a:xfrm>
        </p:spPr>
        <p:txBody>
          <a:bodyPr>
            <a:normAutofit/>
          </a:bodyPr>
          <a:lstStyle/>
          <a:p>
            <a:r>
              <a:rPr lang="fr-FR" dirty="0" smtClean="0"/>
              <a:t>Pharmacologie générale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28794" y="0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Université de Jijel</a:t>
            </a:r>
          </a:p>
          <a:p>
            <a:pPr algn="ctr"/>
            <a:r>
              <a:rPr lang="fr-FR" sz="2000" b="1" dirty="0" smtClean="0"/>
              <a:t>Faculté des sciences de la nature et de la vie </a:t>
            </a:r>
          </a:p>
          <a:p>
            <a:pPr algn="ctr"/>
            <a:r>
              <a:rPr lang="fr-FR" sz="2000" b="1" dirty="0" smtClean="0"/>
              <a:t>Département de biologie moléculaire et cellulaire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3214686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sz="3200" b="1" dirty="0" smtClean="0"/>
              <a:t>Chapitre 1: Notions générales de pharmacologie</a:t>
            </a:r>
          </a:p>
          <a:p>
            <a:pPr algn="ctr"/>
            <a:endParaRPr lang="fr-FR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</a:t>
            </a:r>
            <a:r>
              <a:rPr lang="fr-F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Notions générales de pharmacocinétique</a:t>
            </a:r>
            <a:endParaRPr lang="fr-FR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571480"/>
            <a:ext cx="8385175" cy="746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latin typeface="Arial" charset="0"/>
              </a:rPr>
              <a:t>Voie buccale : perlinguale ou sublinguale</a:t>
            </a:r>
            <a:r>
              <a:rPr lang="fr-FR" b="1" dirty="0" smtClean="0"/>
              <a:t> </a:t>
            </a:r>
          </a:p>
        </p:txBody>
      </p:sp>
      <p:pic>
        <p:nvPicPr>
          <p:cNvPr id="17411" name="Picture 5" descr="slide_1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74" y="1357298"/>
            <a:ext cx="3559175" cy="2117725"/>
          </a:xfrm>
        </p:spPr>
      </p:pic>
      <p:sp>
        <p:nvSpPr>
          <p:cNvPr id="8" name="Rectangle 7"/>
          <p:cNvSpPr/>
          <p:nvPr/>
        </p:nvSpPr>
        <p:spPr>
          <a:xfrm>
            <a:off x="2357422" y="3643314"/>
            <a:ext cx="5029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Formes pharmaceutiques :</a:t>
            </a:r>
          </a:p>
          <a:p>
            <a:pPr>
              <a:defRPr/>
            </a:pPr>
            <a:endParaRPr lang="fr-FR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fr-F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Solides à sucer</a:t>
            </a:r>
          </a:p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- Liquides : pulvérisation ou gargarisme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838200" y="5181600"/>
            <a:ext cx="2667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fr-FR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Local</a:t>
            </a: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 </a:t>
            </a:r>
            <a:endParaRPr lang="fr-FR" sz="2400" b="1" u="sng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>
              <a:defRPr/>
            </a:pPr>
            <a:endParaRPr lang="fr-F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486400" y="5181600"/>
            <a:ext cx="2667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fr-FR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Général</a:t>
            </a:r>
            <a:endParaRPr lang="fr-FR" sz="2400" u="sng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>
              <a:defRPr/>
            </a:pPr>
            <a:endParaRPr lang="fr-F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5867400" y="6172200"/>
            <a:ext cx="2743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b="1"/>
              <a:t>Trinitrine :  angor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71800" y="-288925"/>
            <a:ext cx="2746375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Avantages </a:t>
            </a:r>
            <a:endParaRPr lang="fr-FR" sz="4000" dirty="0" smtClean="0">
              <a:solidFill>
                <a:srgbClr val="0070C0"/>
              </a:solidFill>
            </a:endParaRPr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52400" y="1600200"/>
            <a:ext cx="8845550" cy="4724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b="1" i="1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r-F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Muqueuse vascularisée          Effets rapides: voie d’urgence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r-FR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r-F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Pas de destruction digestive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r-FR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r-F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Pas de Premier passage hépatique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r-FR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r-FR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r-FR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r-FR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3214678" y="2143116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43200" y="-288925"/>
            <a:ext cx="3962400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Inconvénients  </a:t>
            </a:r>
            <a:endParaRPr lang="fr-FR" sz="4000" dirty="0" smtClean="0">
              <a:solidFill>
                <a:srgbClr val="0070C0"/>
              </a:solidFill>
            </a:endParaRPr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79450" y="1524000"/>
            <a:ext cx="884555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u="sng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fr-FR" smtClean="0"/>
              <a:t>Surface limitée : 200cm2  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</a:pPr>
            <a:endParaRPr lang="fr-FR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fr-FR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fr-FR" smtClean="0"/>
              <a:t>Nombre limité de molécules  (pH salivaire = 6).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</a:pPr>
            <a:endParaRPr lang="fr-FR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</a:pPr>
            <a:endParaRPr lang="fr-FR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fr-FR" smtClean="0"/>
              <a:t>Goût acceptable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</a:pPr>
            <a:endParaRPr lang="fr-FR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</a:pPr>
            <a:endParaRPr lang="fr-FR" smtClean="0"/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fr-FR" smtClean="0"/>
              <a:t>Coopérativité du patient (enfant)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fr-FR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8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8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8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385175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+mn-lt"/>
              </a:rPr>
              <a:t>voie orale ou </a:t>
            </a:r>
            <a:r>
              <a:rPr lang="fr-FR" sz="3600" b="1" dirty="0" err="1" smtClean="0">
                <a:latin typeface="+mn-lt"/>
              </a:rPr>
              <a:t>peros</a:t>
            </a:r>
            <a:r>
              <a:rPr lang="fr-FR" sz="3600" b="1" dirty="0" smtClean="0">
                <a:latin typeface="+mn-lt"/>
              </a:rPr>
              <a:t> 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1371600"/>
            <a:ext cx="4648200" cy="1752600"/>
          </a:xfrm>
        </p:spPr>
        <p:txBody>
          <a:bodyPr/>
          <a:lstStyle/>
          <a:p>
            <a:pPr eaLnBrk="1" hangingPunct="1"/>
            <a:r>
              <a:rPr lang="fr-FR" sz="3600" smtClean="0"/>
              <a:t> La plus utilisée</a:t>
            </a:r>
          </a:p>
        </p:txBody>
      </p:sp>
      <p:pic>
        <p:nvPicPr>
          <p:cNvPr id="2048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066800"/>
            <a:ext cx="2667000" cy="2743200"/>
          </a:xfrm>
        </p:spPr>
      </p:pic>
      <p:sp>
        <p:nvSpPr>
          <p:cNvPr id="5" name="Rectangle 4"/>
          <p:cNvSpPr/>
          <p:nvPr/>
        </p:nvSpPr>
        <p:spPr>
          <a:xfrm>
            <a:off x="762000" y="3962400"/>
            <a:ext cx="7772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fr-FR" sz="2400" dirty="0">
                <a:solidFill>
                  <a:srgbClr val="0070C0"/>
                </a:solidFill>
                <a:latin typeface="+mn-lt"/>
              </a:rPr>
              <a:t>Formes pharmaceutiques adaptées à la voie orale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</p:txBody>
      </p:sp>
      <p:graphicFrame>
        <p:nvGraphicFramePr>
          <p:cNvPr id="7" name="Tableau 8"/>
          <p:cNvGraphicFramePr>
            <a:graphicFrameLocks noGrp="1"/>
          </p:cNvGraphicFramePr>
          <p:nvPr/>
        </p:nvGraphicFramePr>
        <p:xfrm>
          <a:off x="838200" y="4648200"/>
          <a:ext cx="7239000" cy="1833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146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Formes sèches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Formes liquides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baseline="0" dirty="0" smtClean="0"/>
                        <a:t> Comprimés.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 smtClean="0"/>
                        <a:t> Gélules.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 smtClean="0"/>
                        <a:t> Capsules.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 smtClean="0"/>
                        <a:t> Granulés.</a:t>
                      </a:r>
                      <a:endParaRPr lang="fr-FR" dirty="0" smtClean="0"/>
                    </a:p>
                    <a:p>
                      <a:pPr>
                        <a:buFontTx/>
                        <a:buChar char="-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dirty="0" smtClean="0"/>
                        <a:t> Solutions</a:t>
                      </a:r>
                      <a:r>
                        <a:rPr lang="fr-FR" baseline="0" dirty="0" smtClean="0"/>
                        <a:t> et suspensions buvables.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 smtClean="0"/>
                        <a:t> Sirops.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 smtClean="0"/>
                        <a:t> Poudres à dissoudre dans l’eau.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385175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atin typeface="+mn-lt"/>
              </a:rPr>
              <a:t>voie orale ou per os 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2"/>
          </p:nvPr>
        </p:nvSpPr>
        <p:spPr>
          <a:xfrm>
            <a:off x="76200" y="1433513"/>
            <a:ext cx="8643938" cy="4692650"/>
          </a:xfrm>
        </p:spPr>
        <p:txBody>
          <a:bodyPr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solidFill>
                  <a:srgbClr val="0070C0"/>
                </a:solidFill>
              </a:rPr>
              <a:t>Rappel anatomo-physiologique du tube digestif: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dirty="0" smtClean="0"/>
          </a:p>
        </p:txBody>
      </p:sp>
      <p:sp>
        <p:nvSpPr>
          <p:cNvPr id="21511" name="Espace réservé du numéro de diapositive 1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60EE7E0-D674-413F-BCAB-B2DD6FE0C935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525" y="2143125"/>
            <a:ext cx="4371975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égende encadrée 2 10"/>
          <p:cNvSpPr/>
          <p:nvPr/>
        </p:nvSpPr>
        <p:spPr>
          <a:xfrm>
            <a:off x="6227763" y="2224088"/>
            <a:ext cx="2298700" cy="1903412"/>
          </a:xfrm>
          <a:prstGeom prst="borderCallout2">
            <a:avLst>
              <a:gd name="adj1" fmla="val 48480"/>
              <a:gd name="adj2" fmla="val -268"/>
              <a:gd name="adj3" fmla="val 63345"/>
              <a:gd name="adj4" fmla="val -11828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i="1" dirty="0">
                <a:solidFill>
                  <a:schemeClr val="bg1"/>
                </a:solidFill>
              </a:rPr>
              <a:t>Estomac</a:t>
            </a: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- Surface: 1m</a:t>
            </a:r>
            <a:r>
              <a:rPr lang="fr-FR" sz="1600" baseline="30000" dirty="0">
                <a:solidFill>
                  <a:schemeClr val="bg1"/>
                </a:solidFill>
              </a:rPr>
              <a:t>2 </a:t>
            </a:r>
            <a:r>
              <a:rPr lang="fr-FR" sz="16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</a:rPr>
              <a:t>Secrétions: </a:t>
            </a:r>
            <a:r>
              <a:rPr lang="fr-FR" sz="1600" dirty="0" err="1">
                <a:solidFill>
                  <a:schemeClr val="bg1"/>
                </a:solidFill>
              </a:rPr>
              <a:t>HCl</a:t>
            </a:r>
            <a:r>
              <a:rPr lang="fr-FR" sz="1600" dirty="0">
                <a:solidFill>
                  <a:schemeClr val="bg1"/>
                </a:solidFill>
              </a:rPr>
              <a:t>, </a:t>
            </a:r>
            <a:r>
              <a:rPr lang="fr-FR" sz="1600" dirty="0" err="1">
                <a:solidFill>
                  <a:schemeClr val="bg1"/>
                </a:solidFill>
              </a:rPr>
              <a:t>pepsinogène</a:t>
            </a:r>
            <a:r>
              <a:rPr lang="fr-FR" sz="1600" dirty="0">
                <a:solidFill>
                  <a:schemeClr val="bg1"/>
                </a:solidFill>
              </a:rPr>
              <a:t>, gastrine.</a:t>
            </a:r>
          </a:p>
          <a:p>
            <a:pPr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</a:rPr>
              <a:t> pH: 1 – 3,5.</a:t>
            </a:r>
          </a:p>
        </p:txBody>
      </p:sp>
      <p:sp>
        <p:nvSpPr>
          <p:cNvPr id="10" name="Légende encadrée 2 11"/>
          <p:cNvSpPr/>
          <p:nvPr/>
        </p:nvSpPr>
        <p:spPr>
          <a:xfrm>
            <a:off x="228600" y="2890838"/>
            <a:ext cx="2143125" cy="1866900"/>
          </a:xfrm>
          <a:prstGeom prst="borderCallout2">
            <a:avLst>
              <a:gd name="adj1" fmla="val 50981"/>
              <a:gd name="adj2" fmla="val 101101"/>
              <a:gd name="adj3" fmla="val 71642"/>
              <a:gd name="adj4" fmla="val 153144"/>
              <a:gd name="adj5" fmla="val 121567"/>
              <a:gd name="adj6" fmla="val 217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i="1" dirty="0">
                <a:solidFill>
                  <a:schemeClr val="bg1"/>
                </a:solidFill>
              </a:rPr>
              <a:t>Intestin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i="1" dirty="0">
                <a:solidFill>
                  <a:schemeClr val="bg1"/>
                </a:solidFill>
              </a:rPr>
              <a:t>grêle</a:t>
            </a:r>
          </a:p>
          <a:p>
            <a:pPr algn="ctr"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</a:rPr>
              <a:t>Surface: 200-300 m</a:t>
            </a:r>
            <a:r>
              <a:rPr lang="fr-FR" sz="1600" baseline="30000" dirty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</a:rPr>
              <a:t>pH alcalin: 6-8.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voie orale</a:t>
            </a:r>
            <a:r>
              <a:rPr lang="fr-FR" u="none"/>
              <a:t> (per os, p.o.)</a:t>
            </a:r>
            <a:endParaRPr lang="fr-FR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52463" y="1676400"/>
            <a:ext cx="28956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u="none">
                <a:solidFill>
                  <a:schemeClr val="bg2"/>
                </a:solidFill>
                <a:latin typeface="Comic Sans MS" pitchFamily="66" charset="0"/>
              </a:rPr>
              <a:t>Principe actif dans une forme </a:t>
            </a:r>
            <a:br>
              <a:rPr lang="fr-FR" sz="1600" u="none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u="none">
                <a:solidFill>
                  <a:schemeClr val="bg2"/>
                </a:solidFill>
                <a:latin typeface="Comic Sans MS" pitchFamily="66" charset="0"/>
              </a:rPr>
              <a:t>pharmaceutique solide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95388" y="2903538"/>
            <a:ext cx="1800225" cy="5175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u="none">
                <a:solidFill>
                  <a:schemeClr val="bg2"/>
                </a:solidFill>
                <a:latin typeface="Comic Sans MS" pitchFamily="66" charset="0"/>
              </a:rPr>
              <a:t>Principe actif </a:t>
            </a:r>
            <a:br>
              <a:rPr lang="fr-FR" sz="1600" u="none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u="none">
                <a:solidFill>
                  <a:schemeClr val="bg2"/>
                </a:solidFill>
                <a:latin typeface="Comic Sans MS" pitchFamily="66" charset="0"/>
              </a:rPr>
              <a:t>en particules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258888" y="4002088"/>
            <a:ext cx="1673225" cy="6461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u="none">
                <a:solidFill>
                  <a:schemeClr val="bg2"/>
                </a:solidFill>
                <a:latin typeface="Comic Sans MS" pitchFamily="66" charset="0"/>
              </a:rPr>
              <a:t>Principe actif </a:t>
            </a:r>
            <a:br>
              <a:rPr lang="fr-FR" sz="1600" u="none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u="none">
                <a:solidFill>
                  <a:schemeClr val="bg2"/>
                </a:solidFill>
                <a:latin typeface="Comic Sans MS" pitchFamily="66" charset="0"/>
              </a:rPr>
              <a:t>en solution</a:t>
            </a:r>
          </a:p>
        </p:txBody>
      </p:sp>
      <p:cxnSp>
        <p:nvCxnSpPr>
          <p:cNvPr id="15368" name="AutoShape 8"/>
          <p:cNvCxnSpPr>
            <a:cxnSpLocks noChangeShapeType="1"/>
            <a:stCxn id="15365" idx="2"/>
            <a:endCxn id="15366" idx="0"/>
          </p:cNvCxnSpPr>
          <p:nvPr/>
        </p:nvCxnSpPr>
        <p:spPr bwMode="auto">
          <a:xfrm flipH="1">
            <a:off x="2095500" y="2286000"/>
            <a:ext cx="4763" cy="617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369" name="AutoShape 9"/>
          <p:cNvCxnSpPr>
            <a:cxnSpLocks noChangeShapeType="1"/>
            <a:stCxn id="15366" idx="2"/>
            <a:endCxn id="15367" idx="0"/>
          </p:cNvCxnSpPr>
          <p:nvPr/>
        </p:nvCxnSpPr>
        <p:spPr bwMode="auto">
          <a:xfrm>
            <a:off x="2095500" y="3421063"/>
            <a:ext cx="0" cy="581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23913" y="3549650"/>
            <a:ext cx="1365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 u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Dissolution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55688" y="4845050"/>
            <a:ext cx="3287712" cy="1096963"/>
            <a:chOff x="192" y="3216"/>
            <a:chExt cx="2544" cy="815"/>
          </a:xfrm>
        </p:grpSpPr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192" y="325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i="1" u="none">
                  <a:solidFill>
                    <a:srgbClr val="FF3300"/>
                  </a:solidFill>
                  <a:latin typeface="Comic Sans MS" pitchFamily="66" charset="0"/>
                </a:rPr>
                <a:t>Résorption</a:t>
              </a: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672" y="3504"/>
              <a:ext cx="912" cy="4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 u="none" dirty="0">
                  <a:latin typeface="Comic Sans MS" pitchFamily="66" charset="0"/>
                </a:rPr>
                <a:t>Paroi GI</a:t>
              </a:r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1920" y="3360"/>
              <a:ext cx="816" cy="671"/>
            </a:xfrm>
            <a:custGeom>
              <a:avLst/>
              <a:gdLst/>
              <a:ahLst/>
              <a:cxnLst>
                <a:cxn ang="0">
                  <a:pos x="194" y="78"/>
                </a:cxn>
                <a:cxn ang="0">
                  <a:pos x="962" y="94"/>
                </a:cxn>
                <a:cxn ang="0">
                  <a:pos x="951" y="345"/>
                </a:cxn>
                <a:cxn ang="0">
                  <a:pos x="827" y="552"/>
                </a:cxn>
                <a:cxn ang="0">
                  <a:pos x="578" y="581"/>
                </a:cxn>
                <a:cxn ang="0">
                  <a:pos x="465" y="655"/>
                </a:cxn>
                <a:cxn ang="0">
                  <a:pos x="36" y="759"/>
                </a:cxn>
                <a:cxn ang="0">
                  <a:pos x="48" y="597"/>
                </a:cxn>
                <a:cxn ang="0">
                  <a:pos x="59" y="552"/>
                </a:cxn>
                <a:cxn ang="0">
                  <a:pos x="104" y="463"/>
                </a:cxn>
                <a:cxn ang="0">
                  <a:pos x="115" y="167"/>
                </a:cxn>
                <a:cxn ang="0">
                  <a:pos x="251" y="153"/>
                </a:cxn>
                <a:cxn ang="0">
                  <a:pos x="194" y="78"/>
                </a:cxn>
              </a:cxnLst>
              <a:rect l="0" t="0" r="r" b="b"/>
              <a:pathLst>
                <a:path w="1029" h="815">
                  <a:moveTo>
                    <a:pt x="194" y="78"/>
                  </a:moveTo>
                  <a:cubicBezTo>
                    <a:pt x="301" y="76"/>
                    <a:pt x="795" y="17"/>
                    <a:pt x="962" y="94"/>
                  </a:cubicBezTo>
                  <a:cubicBezTo>
                    <a:pt x="997" y="183"/>
                    <a:pt x="1029" y="276"/>
                    <a:pt x="951" y="345"/>
                  </a:cubicBezTo>
                  <a:cubicBezTo>
                    <a:pt x="924" y="398"/>
                    <a:pt x="874" y="530"/>
                    <a:pt x="827" y="552"/>
                  </a:cubicBezTo>
                  <a:cubicBezTo>
                    <a:pt x="749" y="589"/>
                    <a:pt x="661" y="573"/>
                    <a:pt x="578" y="581"/>
                  </a:cubicBezTo>
                  <a:cubicBezTo>
                    <a:pt x="539" y="607"/>
                    <a:pt x="506" y="638"/>
                    <a:pt x="465" y="655"/>
                  </a:cubicBezTo>
                  <a:cubicBezTo>
                    <a:pt x="281" y="815"/>
                    <a:pt x="432" y="742"/>
                    <a:pt x="36" y="759"/>
                  </a:cubicBezTo>
                  <a:cubicBezTo>
                    <a:pt x="0" y="687"/>
                    <a:pt x="13" y="663"/>
                    <a:pt x="48" y="597"/>
                  </a:cubicBezTo>
                  <a:cubicBezTo>
                    <a:pt x="52" y="582"/>
                    <a:pt x="53" y="565"/>
                    <a:pt x="59" y="552"/>
                  </a:cubicBezTo>
                  <a:cubicBezTo>
                    <a:pt x="72" y="521"/>
                    <a:pt x="104" y="463"/>
                    <a:pt x="104" y="463"/>
                  </a:cubicBezTo>
                  <a:cubicBezTo>
                    <a:pt x="121" y="373"/>
                    <a:pt x="83" y="216"/>
                    <a:pt x="115" y="167"/>
                  </a:cubicBezTo>
                  <a:cubicBezTo>
                    <a:pt x="228" y="0"/>
                    <a:pt x="159" y="173"/>
                    <a:pt x="251" y="153"/>
                  </a:cubicBezTo>
                  <a:cubicBezTo>
                    <a:pt x="251" y="153"/>
                    <a:pt x="194" y="78"/>
                    <a:pt x="194" y="78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2016" y="3455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u="none">
                  <a:solidFill>
                    <a:schemeClr val="bg2"/>
                  </a:solidFill>
                  <a:latin typeface="Comic Sans MS" pitchFamily="66" charset="0"/>
                </a:rPr>
                <a:t>FOIE</a:t>
              </a:r>
            </a:p>
          </p:txBody>
        </p:sp>
        <p:cxnSp>
          <p:nvCxnSpPr>
            <p:cNvPr id="15376" name="AutoShape 16"/>
            <p:cNvCxnSpPr>
              <a:cxnSpLocks noChangeShapeType="1"/>
              <a:stCxn id="15367" idx="2"/>
              <a:endCxn id="15373" idx="0"/>
            </p:cNvCxnSpPr>
            <p:nvPr/>
          </p:nvCxnSpPr>
          <p:spPr bwMode="auto">
            <a:xfrm>
              <a:off x="1128" y="3216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377" name="AutoShape 17"/>
            <p:cNvCxnSpPr>
              <a:cxnSpLocks noChangeShapeType="1"/>
              <a:stCxn id="15373" idx="6"/>
              <a:endCxn id="15374" idx="9"/>
            </p:cNvCxnSpPr>
            <p:nvPr/>
          </p:nvCxnSpPr>
          <p:spPr bwMode="auto">
            <a:xfrm flipV="1">
              <a:off x="1584" y="3741"/>
              <a:ext cx="418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48375" y="4879975"/>
            <a:ext cx="2790825" cy="1292225"/>
            <a:chOff x="3408" y="3216"/>
            <a:chExt cx="2160" cy="960"/>
          </a:xfrm>
        </p:grpSpPr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3408" y="3926"/>
              <a:ext cx="10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i="1" u="none">
                  <a:solidFill>
                    <a:srgbClr val="FF3300"/>
                  </a:solidFill>
                  <a:latin typeface="Comic Sans MS" pitchFamily="66" charset="0"/>
                </a:rPr>
                <a:t>Elimination</a:t>
              </a: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4512" y="3744"/>
              <a:ext cx="1056" cy="4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u="none">
                  <a:solidFill>
                    <a:schemeClr val="bg2"/>
                  </a:solidFill>
                  <a:latin typeface="Comic Sans MS" pitchFamily="66" charset="0"/>
                </a:rPr>
                <a:t>Principe actif </a:t>
              </a:r>
              <a:br>
                <a:rPr lang="fr-FR" sz="1600" u="none">
                  <a:solidFill>
                    <a:schemeClr val="bg2"/>
                  </a:solidFill>
                  <a:latin typeface="Comic Sans MS" pitchFamily="66" charset="0"/>
                </a:rPr>
              </a:br>
              <a:r>
                <a:rPr lang="fr-FR" sz="1600" u="none">
                  <a:solidFill>
                    <a:schemeClr val="bg2"/>
                  </a:solidFill>
                  <a:latin typeface="Comic Sans MS" pitchFamily="66" charset="0"/>
                </a:rPr>
                <a:t>éliminé</a:t>
              </a:r>
              <a:endParaRPr lang="fr-FR" sz="1600" b="1" u="none">
                <a:solidFill>
                  <a:schemeClr val="bg2"/>
                </a:solidFill>
                <a:latin typeface="Comic Sans MS" pitchFamily="66" charset="0"/>
              </a:endParaRPr>
            </a:p>
          </p:txBody>
        </p:sp>
        <p:cxnSp>
          <p:nvCxnSpPr>
            <p:cNvPr id="15381" name="AutoShape 21"/>
            <p:cNvCxnSpPr>
              <a:cxnSpLocks noChangeShapeType="1"/>
              <a:stCxn id="15390" idx="2"/>
              <a:endCxn id="15380" idx="1"/>
            </p:cNvCxnSpPr>
            <p:nvPr/>
          </p:nvCxnSpPr>
          <p:spPr bwMode="auto">
            <a:xfrm rot="16200000" flipH="1">
              <a:off x="3607" y="3055"/>
              <a:ext cx="744" cy="106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854825" y="1695450"/>
            <a:ext cx="1984375" cy="2571750"/>
            <a:chOff x="4032" y="1065"/>
            <a:chExt cx="1536" cy="191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4368" y="2112"/>
              <a:ext cx="1200" cy="768"/>
            </a:xfrm>
            <a:prstGeom prst="flowChartDecision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u="none" dirty="0">
                  <a:latin typeface="Comic Sans MS" pitchFamily="66" charset="0"/>
                </a:rPr>
                <a:t>Site d’action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V="1">
              <a:off x="4032" y="2688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H="1">
              <a:off x="4080" y="2784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386" name="AutoShape 26"/>
            <p:cNvSpPr>
              <a:spLocks noChangeArrowheads="1"/>
            </p:cNvSpPr>
            <p:nvPr/>
          </p:nvSpPr>
          <p:spPr bwMode="auto">
            <a:xfrm rot="16200000">
              <a:off x="4608" y="1680"/>
              <a:ext cx="672" cy="9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7" name="Text Box 27"/>
            <p:cNvSpPr txBox="1">
              <a:spLocks noChangeArrowheads="1"/>
            </p:cNvSpPr>
            <p:nvPr/>
          </p:nvSpPr>
          <p:spPr bwMode="auto">
            <a:xfrm>
              <a:off x="4417" y="1065"/>
              <a:ext cx="10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u="none">
                  <a:solidFill>
                    <a:srgbClr val="FF3300"/>
                  </a:solidFill>
                  <a:latin typeface="Comic Sans MS" pitchFamily="66" charset="0"/>
                </a:rPr>
                <a:t>EFFET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897313" y="2695575"/>
            <a:ext cx="2716212" cy="2282825"/>
            <a:chOff x="2074" y="1728"/>
            <a:chExt cx="2102" cy="1696"/>
          </a:xfrm>
        </p:grpSpPr>
        <p:sp>
          <p:nvSpPr>
            <p:cNvPr id="15389" name="Rectangle 29"/>
            <p:cNvSpPr>
              <a:spLocks noChangeArrowheads="1"/>
            </p:cNvSpPr>
            <p:nvPr/>
          </p:nvSpPr>
          <p:spPr bwMode="auto">
            <a:xfrm>
              <a:off x="2736" y="1728"/>
              <a:ext cx="1440" cy="52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u="none">
                  <a:solidFill>
                    <a:schemeClr val="bg2"/>
                  </a:solidFill>
                  <a:latin typeface="Comic Sans MS" pitchFamily="66" charset="0"/>
                </a:rPr>
                <a:t>Principe actif </a:t>
              </a:r>
              <a:br>
                <a:rPr lang="fr-FR" sz="1600" u="none">
                  <a:solidFill>
                    <a:schemeClr val="bg2"/>
                  </a:solidFill>
                  <a:latin typeface="Comic Sans MS" pitchFamily="66" charset="0"/>
                </a:rPr>
              </a:br>
              <a:r>
                <a:rPr lang="fr-FR" sz="1600" u="none">
                  <a:solidFill>
                    <a:schemeClr val="bg2"/>
                  </a:solidFill>
                  <a:latin typeface="Comic Sans MS" pitchFamily="66" charset="0"/>
                </a:rPr>
                <a:t>dans les </a:t>
              </a:r>
              <a:r>
                <a:rPr lang="fr-FR" sz="1600" b="1" u="none">
                  <a:solidFill>
                    <a:schemeClr val="bg2"/>
                  </a:solidFill>
                  <a:latin typeface="Comic Sans MS" pitchFamily="66" charset="0"/>
                </a:rPr>
                <a:t>TISSUS</a:t>
              </a:r>
            </a:p>
          </p:txBody>
        </p:sp>
        <p:sp>
          <p:nvSpPr>
            <p:cNvPr id="15390" name="Rectangle 30"/>
            <p:cNvSpPr>
              <a:spLocks noChangeArrowheads="1"/>
            </p:cNvSpPr>
            <p:nvPr/>
          </p:nvSpPr>
          <p:spPr bwMode="auto">
            <a:xfrm>
              <a:off x="2928" y="2784"/>
              <a:ext cx="1056" cy="4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u="none">
                  <a:solidFill>
                    <a:schemeClr val="bg2"/>
                  </a:solidFill>
                  <a:latin typeface="Comic Sans MS" pitchFamily="66" charset="0"/>
                </a:rPr>
                <a:t>Principe actif </a:t>
              </a:r>
              <a:br>
                <a:rPr lang="fr-FR" sz="1600" u="none">
                  <a:solidFill>
                    <a:schemeClr val="bg2"/>
                  </a:solidFill>
                  <a:latin typeface="Comic Sans MS" pitchFamily="66" charset="0"/>
                </a:rPr>
              </a:br>
              <a:r>
                <a:rPr lang="fr-FR" sz="1600" u="none">
                  <a:solidFill>
                    <a:schemeClr val="bg2"/>
                  </a:solidFill>
                  <a:latin typeface="Comic Sans MS" pitchFamily="66" charset="0"/>
                </a:rPr>
                <a:t>dans le </a:t>
              </a:r>
              <a:r>
                <a:rPr lang="fr-FR" sz="1600" b="1" u="none">
                  <a:solidFill>
                    <a:schemeClr val="bg2"/>
                  </a:solidFill>
                  <a:latin typeface="Comic Sans MS" pitchFamily="66" charset="0"/>
                </a:rPr>
                <a:t>SANG</a:t>
              </a:r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2304" y="2400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i="1" u="none">
                  <a:solidFill>
                    <a:srgbClr val="FF3300"/>
                  </a:solidFill>
                  <a:latin typeface="Comic Sans MS" pitchFamily="66" charset="0"/>
                </a:rPr>
                <a:t>Distribution</a:t>
              </a:r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3408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V="1">
              <a:off x="3504" y="225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cxnSp>
          <p:nvCxnSpPr>
            <p:cNvPr id="15394" name="AutoShape 34"/>
            <p:cNvCxnSpPr>
              <a:cxnSpLocks noChangeShapeType="1"/>
              <a:stCxn id="15374" idx="12"/>
              <a:endCxn id="15390" idx="1"/>
            </p:cNvCxnSpPr>
            <p:nvPr/>
          </p:nvCxnSpPr>
          <p:spPr bwMode="auto">
            <a:xfrm rot="16200000">
              <a:off x="2289" y="2785"/>
              <a:ext cx="424" cy="854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273550" y="5454650"/>
            <a:ext cx="151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i="1" u="none">
                <a:solidFill>
                  <a:srgbClr val="FF3300"/>
                </a:solidFill>
                <a:latin typeface="Comic Sans MS" pitchFamily="66" charset="0"/>
              </a:rPr>
              <a:t>Métabolisme</a:t>
            </a:r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 rot="18900000">
            <a:off x="4511675" y="4959350"/>
            <a:ext cx="628650" cy="182563"/>
          </a:xfrm>
          <a:prstGeom prst="leftRightArrow">
            <a:avLst>
              <a:gd name="adj1" fmla="val 50000"/>
              <a:gd name="adj2" fmla="val 688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5397" name="AutoShape 37"/>
          <p:cNvCxnSpPr>
            <a:cxnSpLocks noChangeShapeType="1"/>
            <a:stCxn id="15373" idx="4"/>
            <a:endCxn id="15379" idx="1"/>
          </p:cNvCxnSpPr>
          <p:nvPr/>
        </p:nvCxnSpPr>
        <p:spPr bwMode="auto">
          <a:xfrm rot="16200000" flipH="1">
            <a:off x="4094163" y="4049713"/>
            <a:ext cx="125412" cy="37830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398" name="AutoShape 38"/>
          <p:cNvCxnSpPr>
            <a:cxnSpLocks noChangeShapeType="1"/>
            <a:stCxn id="15374" idx="4"/>
          </p:cNvCxnSpPr>
          <p:nvPr/>
        </p:nvCxnSpPr>
        <p:spPr bwMode="auto">
          <a:xfrm>
            <a:off x="3881438" y="5683250"/>
            <a:ext cx="18732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304800" y="23622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 u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Désintégration  Libération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Formes pharmaceutiques destinées à la voie orale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066800" y="1905000"/>
            <a:ext cx="7543800" cy="4876800"/>
          </a:xfrm>
          <a:noFill/>
          <a:ln/>
        </p:spPr>
        <p:txBody>
          <a:bodyPr/>
          <a:lstStyle/>
          <a:p>
            <a:pPr>
              <a:buSzPct val="120000"/>
              <a:buFont typeface="Wingdings" pitchFamily="2" charset="2"/>
              <a:buChar char="§"/>
            </a:pPr>
            <a:r>
              <a:rPr lang="fr-FR" sz="2000"/>
              <a:t>Formes solides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Comprimé </a:t>
            </a:r>
            <a:r>
              <a:rPr lang="fr-FR" sz="1400"/>
              <a:t>(classique, effervescent, dispersible, enrobé/pelliculé, gastro-résistant, à libération prolongée/modifiée…)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Capsule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Gélule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Granule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Pastille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Pilule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Sachet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Tablette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None/>
            </a:pPr>
            <a:endParaRPr lang="fr-FR" sz="1800"/>
          </a:p>
          <a:p>
            <a:pPr>
              <a:spcBef>
                <a:spcPct val="50000"/>
              </a:spcBef>
              <a:buSzPct val="120000"/>
              <a:buFont typeface="Wingdings" pitchFamily="2" charset="2"/>
              <a:buChar char="§"/>
            </a:pPr>
            <a:r>
              <a:rPr lang="fr-FR" sz="2000"/>
              <a:t>Formes liquides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Soluté buvable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Sirop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Suspension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Ampoule buvable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Gouttes buvables</a:t>
            </a:r>
          </a:p>
          <a:p>
            <a:pPr lvl="1">
              <a:lnSpc>
                <a:spcPct val="5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fr-FR" sz="1800"/>
              <a:t>Emulsion</a:t>
            </a:r>
          </a:p>
        </p:txBody>
      </p:sp>
      <p:pic>
        <p:nvPicPr>
          <p:cNvPr id="16390" name="Picture 6" descr="http://t1.gstatic.com/images?q=tbn:_mWNY9xdcE7eBM:http://static-p4.fotolia.com/jpg/00/00/83/83/400_F_838315_O1Hs5zIYebVx9om6HNTwtrx3NyZTD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3975" y="2897188"/>
            <a:ext cx="1417638" cy="1063625"/>
          </a:xfrm>
          <a:prstGeom prst="rect">
            <a:avLst/>
          </a:prstGeom>
          <a:noFill/>
        </p:spPr>
      </p:pic>
      <p:pic>
        <p:nvPicPr>
          <p:cNvPr id="16392" name="Picture 8" descr="http://t2.gstatic.com/images?q=tbn:Q6BW0IDyUjHGoM:http://static-p4.fotolia.com/jpg/00/01/39/13/400_F_1391304_GIATlmRk24iNgq8nSl3isgqdI6kYr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886200"/>
            <a:ext cx="1417638" cy="949325"/>
          </a:xfrm>
          <a:prstGeom prst="rect">
            <a:avLst/>
          </a:prstGeom>
          <a:noFill/>
        </p:spPr>
      </p:pic>
      <p:pic>
        <p:nvPicPr>
          <p:cNvPr id="16394" name="Picture 10" descr="http://t3.gstatic.com/images?q=tbn:j2tTq5IIW7cUfM:http://www.creapharma.ch/comprime-effervescent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4191000"/>
            <a:ext cx="1417638" cy="1154113"/>
          </a:xfrm>
          <a:prstGeom prst="rect">
            <a:avLst/>
          </a:prstGeom>
          <a:noFill/>
        </p:spPr>
      </p:pic>
      <p:pic>
        <p:nvPicPr>
          <p:cNvPr id="16396" name="Picture 12" descr="http://t1.gstatic.com/images?q=tbn:fbid5QC8-U0YrM:http://www.imodium-complex.ch/uploads/pics/RTEmagicC_Tablette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5029200"/>
            <a:ext cx="1039813" cy="1039813"/>
          </a:xfrm>
          <a:prstGeom prst="rect">
            <a:avLst/>
          </a:prstGeom>
          <a:noFill/>
        </p:spPr>
      </p:pic>
      <p:pic>
        <p:nvPicPr>
          <p:cNvPr id="16398" name="Picture 14" descr="http://t2.gstatic.com/images?q=tbn:lq4eVv1xcosGAM:http://pourelles.orange.fr/Visuels/EMW/6/1/imgchap_jamblegerveinamitol21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2743200"/>
            <a:ext cx="949325" cy="1325563"/>
          </a:xfrm>
          <a:prstGeom prst="rect">
            <a:avLst/>
          </a:prstGeom>
          <a:noFill/>
        </p:spPr>
      </p:pic>
      <p:pic>
        <p:nvPicPr>
          <p:cNvPr id="16400" name="Picture 16" descr="http://t2.gstatic.com/images?q=tbn:uvZOsmap1JVHeM:http://www.tandem-sante.com/images/catalogue/DL003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5440363"/>
            <a:ext cx="1417638" cy="1417637"/>
          </a:xfrm>
          <a:prstGeom prst="rect">
            <a:avLst/>
          </a:prstGeom>
          <a:noFill/>
        </p:spPr>
      </p:pic>
      <p:pic>
        <p:nvPicPr>
          <p:cNvPr id="16402" name="Picture 18" descr="http://t2.gstatic.com/images?q=tbn:ngnO_3pkXPV3ZM:http://www.intacellin.ch/Pictures/Ampoules%2520005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9000" y="4572000"/>
            <a:ext cx="1714500" cy="1292225"/>
          </a:xfrm>
          <a:prstGeom prst="rect">
            <a:avLst/>
          </a:prstGeom>
          <a:noFill/>
        </p:spPr>
      </p:pic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205898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2400" u="none">
              <a:latin typeface="Times New Roman" pitchFamily="18" charset="0"/>
            </a:endParaRPr>
          </a:p>
          <a:p>
            <a:pPr lvl="1" eaLnBrk="0" hangingPunct="0"/>
            <a:endParaRPr lang="fr-FR" sz="2400" u="none">
              <a:latin typeface="Times New Roman" pitchFamily="18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338513"/>
            <a:ext cx="914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AutoNum type="arabicPeriod"/>
            </a:pPr>
            <a:endParaRPr lang="fr-FR" sz="2400" u="none">
              <a:latin typeface="Times New Roman" pitchFamily="18" charset="0"/>
            </a:endParaRPr>
          </a:p>
          <a:p>
            <a:pPr eaLnBrk="0" hangingPunct="0"/>
            <a:endParaRPr lang="fr-FR" sz="2400" u="none">
              <a:latin typeface="Times New Roman" pitchFamily="18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4068763"/>
            <a:ext cx="914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 sz="2400" u="none">
              <a:latin typeface="Times New Roman" pitchFamily="18" charset="0"/>
            </a:endParaRPr>
          </a:p>
          <a:p>
            <a:pPr eaLnBrk="0" hangingPunct="0"/>
            <a:endParaRPr lang="fr-FR" sz="2400" u="none">
              <a:latin typeface="Times New Roman" pitchFamily="18" charset="0"/>
            </a:endParaRPr>
          </a:p>
        </p:txBody>
      </p:sp>
      <p:pic>
        <p:nvPicPr>
          <p:cNvPr id="16405" name="Picture 21" descr="http://pagesperso-orange.fr/sciencescassin/aspirine/galenique.htm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43600" y="2819400"/>
            <a:ext cx="1177925" cy="89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Effet de 1er passage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447800" y="2057400"/>
            <a:ext cx="381000" cy="152400"/>
          </a:xfrm>
          <a:prstGeom prst="flowChartConnector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438400" y="5867400"/>
            <a:ext cx="381000" cy="152400"/>
          </a:xfrm>
          <a:prstGeom prst="flowChartConnector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1828800" y="2133600"/>
            <a:ext cx="990600" cy="38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1440"/>
              </a:cxn>
              <a:cxn ang="0">
                <a:pos x="624" y="2400"/>
              </a:cxn>
            </a:cxnLst>
            <a:rect l="0" t="0" r="r" b="b"/>
            <a:pathLst>
              <a:path w="624" h="2400">
                <a:moveTo>
                  <a:pt x="0" y="0"/>
                </a:moveTo>
                <a:cubicBezTo>
                  <a:pt x="188" y="520"/>
                  <a:pt x="376" y="1040"/>
                  <a:pt x="480" y="1440"/>
                </a:cubicBezTo>
                <a:cubicBezTo>
                  <a:pt x="584" y="1840"/>
                  <a:pt x="600" y="2240"/>
                  <a:pt x="624" y="2400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1447800" y="2133600"/>
            <a:ext cx="990600" cy="38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1248"/>
              </a:cxn>
              <a:cxn ang="0">
                <a:pos x="624" y="2400"/>
              </a:cxn>
            </a:cxnLst>
            <a:rect l="0" t="0" r="r" b="b"/>
            <a:pathLst>
              <a:path w="624" h="2400">
                <a:moveTo>
                  <a:pt x="0" y="0"/>
                </a:moveTo>
                <a:cubicBezTo>
                  <a:pt x="164" y="424"/>
                  <a:pt x="328" y="848"/>
                  <a:pt x="432" y="1248"/>
                </a:cubicBezTo>
                <a:cubicBezTo>
                  <a:pt x="536" y="1648"/>
                  <a:pt x="592" y="2208"/>
                  <a:pt x="624" y="2400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" y="472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1" u="none">
                <a:solidFill>
                  <a:srgbClr val="FF3300"/>
                </a:solidFill>
                <a:latin typeface="Comic Sans MS" pitchFamily="66" charset="0"/>
              </a:rPr>
              <a:t>Intestin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3733800" y="3778250"/>
            <a:ext cx="1524000" cy="6096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u="none">
                <a:solidFill>
                  <a:schemeClr val="bg2"/>
                </a:solidFill>
                <a:latin typeface="Comic Sans MS" pitchFamily="66" charset="0"/>
              </a:rPr>
              <a:t>FOIE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514600" y="40830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cxnSp>
        <p:nvCxnSpPr>
          <p:cNvPr id="21515" name="AutoShape 11"/>
          <p:cNvCxnSpPr>
            <a:cxnSpLocks noChangeShapeType="1"/>
            <a:stCxn id="21513" idx="3"/>
          </p:cNvCxnSpPr>
          <p:nvPr/>
        </p:nvCxnSpPr>
        <p:spPr bwMode="auto">
          <a:xfrm>
            <a:off x="5257800" y="408305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934200" y="37338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1" u="none">
                <a:solidFill>
                  <a:srgbClr val="FF3300"/>
                </a:solidFill>
                <a:latin typeface="Comic Sans MS" pitchFamily="66" charset="0"/>
              </a:rPr>
              <a:t>Circulation</a:t>
            </a:r>
            <a:br>
              <a:rPr lang="fr-FR" b="1" i="1" u="none">
                <a:solidFill>
                  <a:srgbClr val="FF3300"/>
                </a:solidFill>
                <a:latin typeface="Comic Sans MS" pitchFamily="66" charset="0"/>
              </a:rPr>
            </a:br>
            <a:r>
              <a:rPr lang="fr-FR" b="1" i="1" u="none">
                <a:solidFill>
                  <a:srgbClr val="FF3300"/>
                </a:solidFill>
                <a:latin typeface="Comic Sans MS" pitchFamily="66" charset="0"/>
              </a:rPr>
              <a:t>générale</a:t>
            </a:r>
          </a:p>
        </p:txBody>
      </p:sp>
      <p:cxnSp>
        <p:nvCxnSpPr>
          <p:cNvPr id="21517" name="AutoShape 13"/>
          <p:cNvCxnSpPr>
            <a:cxnSpLocks noChangeShapeType="1"/>
            <a:stCxn id="21513" idx="2"/>
          </p:cNvCxnSpPr>
          <p:nvPr/>
        </p:nvCxnSpPr>
        <p:spPr bwMode="auto">
          <a:xfrm>
            <a:off x="4495800" y="438785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276600" y="51498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u="none" dirty="0">
                <a:latin typeface="Comic Sans MS" pitchFamily="66" charset="0"/>
              </a:rPr>
              <a:t>Elimination </a:t>
            </a:r>
            <a:r>
              <a:rPr lang="fr-FR" b="1" dirty="0">
                <a:latin typeface="Comic Sans MS" pitchFamily="66" charset="0"/>
              </a:rPr>
              <a:t>hépatique</a:t>
            </a:r>
            <a:r>
              <a:rPr lang="fr-FR" b="1" u="none" dirty="0">
                <a:latin typeface="Comic Sans MS" pitchFamily="66" charset="0"/>
              </a:rPr>
              <a:t/>
            </a:r>
            <a:br>
              <a:rPr lang="fr-FR" b="1" u="none" dirty="0">
                <a:latin typeface="Comic Sans MS" pitchFamily="66" charset="0"/>
              </a:rPr>
            </a:br>
            <a:r>
              <a:rPr lang="fr-FR" u="none" dirty="0">
                <a:latin typeface="Comic Sans MS" pitchFamily="66" charset="0"/>
              </a:rPr>
              <a:t>« Premier passage »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514600" y="225425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u="none" dirty="0">
                <a:latin typeface="Comic Sans MS" pitchFamily="66" charset="0"/>
              </a:rPr>
              <a:t>Elimination dans la </a:t>
            </a:r>
            <a:r>
              <a:rPr lang="fr-FR" b="1" dirty="0">
                <a:latin typeface="Comic Sans MS" pitchFamily="66" charset="0"/>
              </a:rPr>
              <a:t>paroi intestinale</a:t>
            </a:r>
            <a:r>
              <a:rPr lang="fr-FR" b="1" u="none" dirty="0">
                <a:latin typeface="Comic Sans MS" pitchFamily="66" charset="0"/>
              </a:rPr>
              <a:t> : </a:t>
            </a:r>
            <a:br>
              <a:rPr lang="fr-FR" b="1" u="none" dirty="0">
                <a:latin typeface="Comic Sans MS" pitchFamily="66" charset="0"/>
              </a:rPr>
            </a:br>
            <a:r>
              <a:rPr lang="fr-FR" u="none" dirty="0">
                <a:latin typeface="Comic Sans MS" pitchFamily="66" charset="0"/>
              </a:rPr>
              <a:t>« Premier passage » </a:t>
            </a:r>
            <a:r>
              <a:rPr lang="fr-FR" i="1" u="none" dirty="0">
                <a:latin typeface="Comic Sans MS" pitchFamily="66" charset="0"/>
              </a:rPr>
              <a:t>(métabolisme),  excrétion (P-gp)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2209800" y="2590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1676400" y="2362200"/>
            <a:ext cx="152400" cy="228600"/>
          </a:xfrm>
          <a:prstGeom prst="su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905000" y="2819400"/>
            <a:ext cx="152400" cy="228600"/>
          </a:xfrm>
          <a:prstGeom prst="su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2057400" y="3200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2362200" y="4191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057400" y="6248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u="none" dirty="0">
                <a:latin typeface="Comic Sans MS" pitchFamily="66" charset="0"/>
              </a:rPr>
              <a:t>Elimination </a:t>
            </a:r>
            <a:r>
              <a:rPr lang="fr-FR" b="1" dirty="0">
                <a:latin typeface="Comic Sans MS" pitchFamily="66" charset="0"/>
              </a:rPr>
              <a:t>intestinale</a:t>
            </a:r>
            <a:r>
              <a:rPr lang="fr-FR" b="1" u="none" dirty="0">
                <a:latin typeface="Comic Sans MS" pitchFamily="66" charset="0"/>
              </a:rPr>
              <a:t> 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2514600" y="5486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362200" y="3733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u="none">
                <a:latin typeface="Comic Sans MS" pitchFamily="66" charset="0"/>
              </a:rPr>
              <a:t>Veine 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utoUpdateAnimBg="0"/>
      <p:bldP spid="215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Absorption digestive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 rot="5400000">
            <a:off x="7391400" y="4800600"/>
            <a:ext cx="609600" cy="9144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7010400" y="2971800"/>
            <a:ext cx="990600" cy="2057400"/>
          </a:xfrm>
          <a:prstGeom prst="can">
            <a:avLst>
              <a:gd name="adj" fmla="val 51923"/>
            </a:avLst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295400" y="2209800"/>
            <a:ext cx="1600200" cy="4114800"/>
          </a:xfrm>
          <a:prstGeom prst="can">
            <a:avLst>
              <a:gd name="adj" fmla="val 64286"/>
            </a:avLst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 rot="10800000">
            <a:off x="1752600" y="1905000"/>
            <a:ext cx="304800" cy="990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10800000">
            <a:off x="1752600" y="5791200"/>
            <a:ext cx="304800" cy="990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2514600" y="2971800"/>
            <a:ext cx="4419600" cy="266700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581400" y="5867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ENTEROCYTE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2209800" y="2959100"/>
            <a:ext cx="2667000" cy="546100"/>
          </a:xfrm>
          <a:custGeom>
            <a:avLst/>
            <a:gdLst/>
            <a:ahLst/>
            <a:cxnLst>
              <a:cxn ang="0">
                <a:pos x="0" y="344"/>
              </a:cxn>
              <a:cxn ang="0">
                <a:pos x="432" y="8"/>
              </a:cxn>
              <a:cxn ang="0">
                <a:pos x="1680" y="296"/>
              </a:cxn>
            </a:cxnLst>
            <a:rect l="0" t="0" r="r" b="b"/>
            <a:pathLst>
              <a:path w="1680" h="344">
                <a:moveTo>
                  <a:pt x="0" y="344"/>
                </a:moveTo>
                <a:cubicBezTo>
                  <a:pt x="76" y="180"/>
                  <a:pt x="152" y="16"/>
                  <a:pt x="432" y="8"/>
                </a:cubicBezTo>
                <a:cubicBezTo>
                  <a:pt x="712" y="0"/>
                  <a:pt x="1472" y="248"/>
                  <a:pt x="1680" y="296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2362200" y="4686300"/>
            <a:ext cx="381000" cy="76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2362200" y="4914900"/>
            <a:ext cx="381000" cy="76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 rot="-515630">
            <a:off x="1985963" y="4271963"/>
            <a:ext cx="3048000" cy="762000"/>
          </a:xfrm>
          <a:custGeom>
            <a:avLst/>
            <a:gdLst/>
            <a:ahLst/>
            <a:cxnLst>
              <a:cxn ang="0">
                <a:pos x="1680" y="0"/>
              </a:cxn>
              <a:cxn ang="0">
                <a:pos x="912" y="336"/>
              </a:cxn>
              <a:cxn ang="0">
                <a:pos x="0" y="144"/>
              </a:cxn>
            </a:cxnLst>
            <a:rect l="0" t="0" r="r" b="b"/>
            <a:pathLst>
              <a:path w="1680" h="360">
                <a:moveTo>
                  <a:pt x="1680" y="0"/>
                </a:moveTo>
                <a:cubicBezTo>
                  <a:pt x="1436" y="156"/>
                  <a:pt x="1192" y="312"/>
                  <a:pt x="912" y="336"/>
                </a:cubicBezTo>
                <a:cubicBezTo>
                  <a:pt x="632" y="360"/>
                  <a:pt x="152" y="176"/>
                  <a:pt x="0" y="144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209800" y="5013325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fr-FR" sz="2000" b="1" u="none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P-gp</a:t>
            </a:r>
            <a:r>
              <a:rPr lang="fr-FR" sz="20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fr-FR" sz="1600" u="none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743200" y="2667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Résorption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5638800" y="4038600"/>
            <a:ext cx="533400" cy="990600"/>
          </a:xfrm>
          <a:prstGeom prst="line">
            <a:avLst/>
          </a:prstGeom>
          <a:noFill/>
          <a:ln w="31750">
            <a:solidFill>
              <a:srgbClr val="FFCC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114800" y="51054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u="none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Métabolites inactifs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410200" y="4191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u="none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CYP450</a:t>
            </a:r>
            <a:endParaRPr lang="fr-FR" sz="1600" b="1" u="none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6858000" y="22860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Veine</a:t>
            </a:r>
            <a:br>
              <a:rPr lang="fr-FR" sz="20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fr-FR" sz="20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porte</a:t>
            </a:r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5943600" y="3657600"/>
            <a:ext cx="1676400" cy="3810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1295400" y="3200400"/>
            <a:ext cx="1219200" cy="1219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295400" y="35814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u="none">
                <a:solidFill>
                  <a:schemeClr val="bg2"/>
                </a:solidFill>
                <a:latin typeface="Comic Sans MS" pitchFamily="66" charset="0"/>
              </a:rPr>
              <a:t>Principe actif</a:t>
            </a:r>
          </a:p>
        </p:txBody>
      </p:sp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4800600" y="2971800"/>
            <a:ext cx="1219200" cy="1219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4800600" y="33528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u="none">
                <a:solidFill>
                  <a:schemeClr val="bg2"/>
                </a:solidFill>
                <a:latin typeface="Comic Sans MS" pitchFamily="66" charset="0"/>
              </a:rPr>
              <a:t>Principe actif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Cycle entérohépatique</a:t>
            </a:r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4038600" y="2452688"/>
            <a:ext cx="2122488" cy="3643312"/>
          </a:xfrm>
          <a:custGeom>
            <a:avLst/>
            <a:gdLst/>
            <a:ahLst/>
            <a:cxnLst>
              <a:cxn ang="0">
                <a:pos x="1359" y="0"/>
              </a:cxn>
              <a:cxn ang="0">
                <a:pos x="1299" y="257"/>
              </a:cxn>
              <a:cxn ang="0">
                <a:pos x="1247" y="567"/>
              </a:cxn>
              <a:cxn ang="0">
                <a:pos x="1196" y="1091"/>
              </a:cxn>
              <a:cxn ang="0">
                <a:pos x="1110" y="1384"/>
              </a:cxn>
              <a:cxn ang="0">
                <a:pos x="1015" y="1461"/>
              </a:cxn>
              <a:cxn ang="0">
                <a:pos x="964" y="1478"/>
              </a:cxn>
              <a:cxn ang="0">
                <a:pos x="826" y="1461"/>
              </a:cxn>
              <a:cxn ang="0">
                <a:pos x="783" y="1409"/>
              </a:cxn>
              <a:cxn ang="0">
                <a:pos x="680" y="1341"/>
              </a:cxn>
              <a:cxn ang="0">
                <a:pos x="525" y="1281"/>
              </a:cxn>
              <a:cxn ang="0">
                <a:pos x="396" y="1289"/>
              </a:cxn>
              <a:cxn ang="0">
                <a:pos x="276" y="1375"/>
              </a:cxn>
              <a:cxn ang="0">
                <a:pos x="242" y="1427"/>
              </a:cxn>
              <a:cxn ang="0">
                <a:pos x="216" y="1470"/>
              </a:cxn>
              <a:cxn ang="0">
                <a:pos x="190" y="1513"/>
              </a:cxn>
              <a:cxn ang="0">
                <a:pos x="164" y="1590"/>
              </a:cxn>
              <a:cxn ang="0">
                <a:pos x="104" y="1728"/>
              </a:cxn>
              <a:cxn ang="0">
                <a:pos x="70" y="1831"/>
              </a:cxn>
              <a:cxn ang="0">
                <a:pos x="52" y="1882"/>
              </a:cxn>
              <a:cxn ang="0">
                <a:pos x="70" y="2226"/>
              </a:cxn>
            </a:cxnLst>
            <a:rect l="0" t="0" r="r" b="b"/>
            <a:pathLst>
              <a:path w="1359" h="2226">
                <a:moveTo>
                  <a:pt x="1359" y="0"/>
                </a:moveTo>
                <a:cubicBezTo>
                  <a:pt x="1343" y="87"/>
                  <a:pt x="1317" y="171"/>
                  <a:pt x="1299" y="257"/>
                </a:cubicBezTo>
                <a:cubicBezTo>
                  <a:pt x="1278" y="359"/>
                  <a:pt x="1262" y="464"/>
                  <a:pt x="1247" y="567"/>
                </a:cubicBezTo>
                <a:cubicBezTo>
                  <a:pt x="1221" y="740"/>
                  <a:pt x="1221" y="917"/>
                  <a:pt x="1196" y="1091"/>
                </a:cubicBezTo>
                <a:cubicBezTo>
                  <a:pt x="1183" y="1184"/>
                  <a:pt x="1174" y="1309"/>
                  <a:pt x="1110" y="1384"/>
                </a:cubicBezTo>
                <a:cubicBezTo>
                  <a:pt x="1082" y="1417"/>
                  <a:pt x="1051" y="1437"/>
                  <a:pt x="1015" y="1461"/>
                </a:cubicBezTo>
                <a:cubicBezTo>
                  <a:pt x="1000" y="1471"/>
                  <a:pt x="964" y="1478"/>
                  <a:pt x="964" y="1478"/>
                </a:cubicBezTo>
                <a:cubicBezTo>
                  <a:pt x="918" y="1475"/>
                  <a:pt x="864" y="1487"/>
                  <a:pt x="826" y="1461"/>
                </a:cubicBezTo>
                <a:cubicBezTo>
                  <a:pt x="781" y="1430"/>
                  <a:pt x="817" y="1443"/>
                  <a:pt x="783" y="1409"/>
                </a:cubicBezTo>
                <a:cubicBezTo>
                  <a:pt x="755" y="1381"/>
                  <a:pt x="719" y="1353"/>
                  <a:pt x="680" y="1341"/>
                </a:cubicBezTo>
                <a:cubicBezTo>
                  <a:pt x="635" y="1310"/>
                  <a:pt x="577" y="1297"/>
                  <a:pt x="525" y="1281"/>
                </a:cubicBezTo>
                <a:cubicBezTo>
                  <a:pt x="482" y="1284"/>
                  <a:pt x="439" y="1284"/>
                  <a:pt x="396" y="1289"/>
                </a:cubicBezTo>
                <a:cubicBezTo>
                  <a:pt x="353" y="1294"/>
                  <a:pt x="304" y="1347"/>
                  <a:pt x="276" y="1375"/>
                </a:cubicBezTo>
                <a:cubicBezTo>
                  <a:pt x="255" y="1435"/>
                  <a:pt x="284" y="1364"/>
                  <a:pt x="242" y="1427"/>
                </a:cubicBezTo>
                <a:cubicBezTo>
                  <a:pt x="196" y="1496"/>
                  <a:pt x="271" y="1412"/>
                  <a:pt x="216" y="1470"/>
                </a:cubicBezTo>
                <a:cubicBezTo>
                  <a:pt x="191" y="1539"/>
                  <a:pt x="225" y="1455"/>
                  <a:pt x="190" y="1513"/>
                </a:cubicBezTo>
                <a:cubicBezTo>
                  <a:pt x="176" y="1535"/>
                  <a:pt x="174" y="1566"/>
                  <a:pt x="164" y="1590"/>
                </a:cubicBezTo>
                <a:cubicBezTo>
                  <a:pt x="144" y="1637"/>
                  <a:pt x="127" y="1683"/>
                  <a:pt x="104" y="1728"/>
                </a:cubicBezTo>
                <a:cubicBezTo>
                  <a:pt x="88" y="1759"/>
                  <a:pt x="81" y="1798"/>
                  <a:pt x="70" y="1831"/>
                </a:cubicBezTo>
                <a:cubicBezTo>
                  <a:pt x="64" y="1848"/>
                  <a:pt x="52" y="1882"/>
                  <a:pt x="52" y="1882"/>
                </a:cubicBezTo>
                <a:cubicBezTo>
                  <a:pt x="40" y="1973"/>
                  <a:pt x="0" y="2163"/>
                  <a:pt x="70" y="22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4171950" y="2514600"/>
            <a:ext cx="3067050" cy="3589338"/>
          </a:xfrm>
          <a:custGeom>
            <a:avLst/>
            <a:gdLst/>
            <a:ahLst/>
            <a:cxnLst>
              <a:cxn ang="0">
                <a:pos x="1373" y="0"/>
              </a:cxn>
              <a:cxn ang="0">
                <a:pos x="1322" y="129"/>
              </a:cxn>
              <a:cxn ang="0">
                <a:pos x="1262" y="309"/>
              </a:cxn>
              <a:cxn ang="0">
                <a:pos x="1193" y="533"/>
              </a:cxn>
              <a:cxn ang="0">
                <a:pos x="1245" y="593"/>
              </a:cxn>
              <a:cxn ang="0">
                <a:pos x="1356" y="542"/>
              </a:cxn>
              <a:cxn ang="0">
                <a:pos x="1459" y="464"/>
              </a:cxn>
              <a:cxn ang="0">
                <a:pos x="1640" y="447"/>
              </a:cxn>
              <a:cxn ang="0">
                <a:pos x="1812" y="602"/>
              </a:cxn>
              <a:cxn ang="0">
                <a:pos x="1838" y="653"/>
              </a:cxn>
              <a:cxn ang="0">
                <a:pos x="1864" y="705"/>
              </a:cxn>
              <a:cxn ang="0">
                <a:pos x="1932" y="946"/>
              </a:cxn>
              <a:cxn ang="0">
                <a:pos x="1924" y="1195"/>
              </a:cxn>
              <a:cxn ang="0">
                <a:pos x="1864" y="1358"/>
              </a:cxn>
              <a:cxn ang="0">
                <a:pos x="1821" y="1487"/>
              </a:cxn>
              <a:cxn ang="0">
                <a:pos x="1769" y="1573"/>
              </a:cxn>
              <a:cxn ang="0">
                <a:pos x="1752" y="1625"/>
              </a:cxn>
              <a:cxn ang="0">
                <a:pos x="1717" y="1668"/>
              </a:cxn>
              <a:cxn ang="0">
                <a:pos x="1365" y="1917"/>
              </a:cxn>
              <a:cxn ang="0">
                <a:pos x="1227" y="1900"/>
              </a:cxn>
              <a:cxn ang="0">
                <a:pos x="1210" y="1874"/>
              </a:cxn>
              <a:cxn ang="0">
                <a:pos x="1184" y="1857"/>
              </a:cxn>
              <a:cxn ang="0">
                <a:pos x="1124" y="1625"/>
              </a:cxn>
              <a:cxn ang="0">
                <a:pos x="1055" y="1530"/>
              </a:cxn>
              <a:cxn ang="0">
                <a:pos x="926" y="1556"/>
              </a:cxn>
              <a:cxn ang="0">
                <a:pos x="849" y="1608"/>
              </a:cxn>
              <a:cxn ang="0">
                <a:pos x="712" y="1599"/>
              </a:cxn>
              <a:cxn ang="0">
                <a:pos x="626" y="1539"/>
              </a:cxn>
              <a:cxn ang="0">
                <a:pos x="531" y="1487"/>
              </a:cxn>
              <a:cxn ang="0">
                <a:pos x="505" y="1470"/>
              </a:cxn>
              <a:cxn ang="0">
                <a:pos x="454" y="1453"/>
              </a:cxn>
              <a:cxn ang="0">
                <a:pos x="428" y="1444"/>
              </a:cxn>
              <a:cxn ang="0">
                <a:pos x="290" y="1470"/>
              </a:cxn>
              <a:cxn ang="0">
                <a:pos x="239" y="1547"/>
              </a:cxn>
              <a:cxn ang="0">
                <a:pos x="204" y="1599"/>
              </a:cxn>
              <a:cxn ang="0">
                <a:pos x="170" y="1651"/>
              </a:cxn>
              <a:cxn ang="0">
                <a:pos x="144" y="1694"/>
              </a:cxn>
              <a:cxn ang="0">
                <a:pos x="101" y="1797"/>
              </a:cxn>
              <a:cxn ang="0">
                <a:pos x="67" y="1866"/>
              </a:cxn>
              <a:cxn ang="0">
                <a:pos x="32" y="1969"/>
              </a:cxn>
              <a:cxn ang="0">
                <a:pos x="15" y="2020"/>
              </a:cxn>
              <a:cxn ang="0">
                <a:pos x="7" y="2261"/>
              </a:cxn>
            </a:cxnLst>
            <a:rect l="0" t="0" r="r" b="b"/>
            <a:pathLst>
              <a:path w="1932" h="2261">
                <a:moveTo>
                  <a:pt x="1373" y="0"/>
                </a:moveTo>
                <a:cubicBezTo>
                  <a:pt x="1359" y="46"/>
                  <a:pt x="1341" y="86"/>
                  <a:pt x="1322" y="129"/>
                </a:cubicBezTo>
                <a:cubicBezTo>
                  <a:pt x="1297" y="185"/>
                  <a:pt x="1281" y="251"/>
                  <a:pt x="1262" y="309"/>
                </a:cubicBezTo>
                <a:cubicBezTo>
                  <a:pt x="1237" y="383"/>
                  <a:pt x="1209" y="456"/>
                  <a:pt x="1193" y="533"/>
                </a:cubicBezTo>
                <a:cubicBezTo>
                  <a:pt x="1203" y="572"/>
                  <a:pt x="1206" y="581"/>
                  <a:pt x="1245" y="593"/>
                </a:cubicBezTo>
                <a:cubicBezTo>
                  <a:pt x="1294" y="582"/>
                  <a:pt x="1312" y="572"/>
                  <a:pt x="1356" y="542"/>
                </a:cubicBezTo>
                <a:cubicBezTo>
                  <a:pt x="1393" y="517"/>
                  <a:pt x="1415" y="480"/>
                  <a:pt x="1459" y="464"/>
                </a:cubicBezTo>
                <a:cubicBezTo>
                  <a:pt x="1512" y="414"/>
                  <a:pt x="1557" y="442"/>
                  <a:pt x="1640" y="447"/>
                </a:cubicBezTo>
                <a:cubicBezTo>
                  <a:pt x="1703" y="469"/>
                  <a:pt x="1789" y="536"/>
                  <a:pt x="1812" y="602"/>
                </a:cubicBezTo>
                <a:cubicBezTo>
                  <a:pt x="1824" y="638"/>
                  <a:pt x="1816" y="620"/>
                  <a:pt x="1838" y="653"/>
                </a:cubicBezTo>
                <a:cubicBezTo>
                  <a:pt x="1858" y="718"/>
                  <a:pt x="1831" y="638"/>
                  <a:pt x="1864" y="705"/>
                </a:cubicBezTo>
                <a:cubicBezTo>
                  <a:pt x="1897" y="772"/>
                  <a:pt x="1921" y="872"/>
                  <a:pt x="1932" y="946"/>
                </a:cubicBezTo>
                <a:cubicBezTo>
                  <a:pt x="1929" y="1029"/>
                  <a:pt x="1929" y="1112"/>
                  <a:pt x="1924" y="1195"/>
                </a:cubicBezTo>
                <a:cubicBezTo>
                  <a:pt x="1921" y="1252"/>
                  <a:pt x="1887" y="1307"/>
                  <a:pt x="1864" y="1358"/>
                </a:cubicBezTo>
                <a:cubicBezTo>
                  <a:pt x="1845" y="1399"/>
                  <a:pt x="1839" y="1445"/>
                  <a:pt x="1821" y="1487"/>
                </a:cubicBezTo>
                <a:cubicBezTo>
                  <a:pt x="1807" y="1521"/>
                  <a:pt x="1790" y="1541"/>
                  <a:pt x="1769" y="1573"/>
                </a:cubicBezTo>
                <a:cubicBezTo>
                  <a:pt x="1764" y="1581"/>
                  <a:pt x="1756" y="1617"/>
                  <a:pt x="1752" y="1625"/>
                </a:cubicBezTo>
                <a:cubicBezTo>
                  <a:pt x="1734" y="1663"/>
                  <a:pt x="1740" y="1640"/>
                  <a:pt x="1717" y="1668"/>
                </a:cubicBezTo>
                <a:cubicBezTo>
                  <a:pt x="1620" y="1787"/>
                  <a:pt x="1523" y="1889"/>
                  <a:pt x="1365" y="1917"/>
                </a:cubicBezTo>
                <a:cubicBezTo>
                  <a:pt x="1319" y="1913"/>
                  <a:pt x="1263" y="1929"/>
                  <a:pt x="1227" y="1900"/>
                </a:cubicBezTo>
                <a:cubicBezTo>
                  <a:pt x="1219" y="1894"/>
                  <a:pt x="1217" y="1881"/>
                  <a:pt x="1210" y="1874"/>
                </a:cubicBezTo>
                <a:cubicBezTo>
                  <a:pt x="1203" y="1867"/>
                  <a:pt x="1193" y="1863"/>
                  <a:pt x="1184" y="1857"/>
                </a:cubicBezTo>
                <a:cubicBezTo>
                  <a:pt x="1139" y="1789"/>
                  <a:pt x="1143" y="1702"/>
                  <a:pt x="1124" y="1625"/>
                </a:cubicBezTo>
                <a:cubicBezTo>
                  <a:pt x="1114" y="1583"/>
                  <a:pt x="1098" y="1545"/>
                  <a:pt x="1055" y="1530"/>
                </a:cubicBezTo>
                <a:cubicBezTo>
                  <a:pt x="1002" y="1536"/>
                  <a:pt x="972" y="1540"/>
                  <a:pt x="926" y="1556"/>
                </a:cubicBezTo>
                <a:cubicBezTo>
                  <a:pt x="900" y="1583"/>
                  <a:pt x="879" y="1587"/>
                  <a:pt x="849" y="1608"/>
                </a:cubicBezTo>
                <a:cubicBezTo>
                  <a:pt x="803" y="1605"/>
                  <a:pt x="757" y="1607"/>
                  <a:pt x="712" y="1599"/>
                </a:cubicBezTo>
                <a:cubicBezTo>
                  <a:pt x="694" y="1596"/>
                  <a:pt x="654" y="1548"/>
                  <a:pt x="626" y="1539"/>
                </a:cubicBezTo>
                <a:cubicBezTo>
                  <a:pt x="591" y="1506"/>
                  <a:pt x="571" y="1507"/>
                  <a:pt x="531" y="1487"/>
                </a:cubicBezTo>
                <a:cubicBezTo>
                  <a:pt x="522" y="1482"/>
                  <a:pt x="514" y="1474"/>
                  <a:pt x="505" y="1470"/>
                </a:cubicBezTo>
                <a:cubicBezTo>
                  <a:pt x="489" y="1463"/>
                  <a:pt x="471" y="1459"/>
                  <a:pt x="454" y="1453"/>
                </a:cubicBezTo>
                <a:cubicBezTo>
                  <a:pt x="445" y="1450"/>
                  <a:pt x="428" y="1444"/>
                  <a:pt x="428" y="1444"/>
                </a:cubicBezTo>
                <a:cubicBezTo>
                  <a:pt x="402" y="1446"/>
                  <a:pt x="321" y="1435"/>
                  <a:pt x="290" y="1470"/>
                </a:cubicBezTo>
                <a:cubicBezTo>
                  <a:pt x="270" y="1493"/>
                  <a:pt x="256" y="1522"/>
                  <a:pt x="239" y="1547"/>
                </a:cubicBezTo>
                <a:cubicBezTo>
                  <a:pt x="227" y="1564"/>
                  <a:pt x="204" y="1599"/>
                  <a:pt x="204" y="1599"/>
                </a:cubicBezTo>
                <a:cubicBezTo>
                  <a:pt x="186" y="1657"/>
                  <a:pt x="211" y="1592"/>
                  <a:pt x="170" y="1651"/>
                </a:cubicBezTo>
                <a:cubicBezTo>
                  <a:pt x="119" y="1725"/>
                  <a:pt x="204" y="1631"/>
                  <a:pt x="144" y="1694"/>
                </a:cubicBezTo>
                <a:cubicBezTo>
                  <a:pt x="131" y="1734"/>
                  <a:pt x="123" y="1763"/>
                  <a:pt x="101" y="1797"/>
                </a:cubicBezTo>
                <a:cubicBezTo>
                  <a:pt x="92" y="1825"/>
                  <a:pt x="88" y="1844"/>
                  <a:pt x="67" y="1866"/>
                </a:cubicBezTo>
                <a:cubicBezTo>
                  <a:pt x="55" y="1900"/>
                  <a:pt x="44" y="1935"/>
                  <a:pt x="32" y="1969"/>
                </a:cubicBezTo>
                <a:cubicBezTo>
                  <a:pt x="26" y="1986"/>
                  <a:pt x="15" y="2020"/>
                  <a:pt x="15" y="2020"/>
                </a:cubicBezTo>
                <a:cubicBezTo>
                  <a:pt x="0" y="2146"/>
                  <a:pt x="7" y="2066"/>
                  <a:pt x="7" y="22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4441825" y="4999038"/>
            <a:ext cx="246063" cy="244475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60" y="154"/>
              </a:cxn>
              <a:cxn ang="0">
                <a:pos x="155" y="94"/>
              </a:cxn>
              <a:cxn ang="0">
                <a:pos x="129" y="34"/>
              </a:cxn>
              <a:cxn ang="0">
                <a:pos x="69" y="0"/>
              </a:cxn>
            </a:cxnLst>
            <a:rect l="0" t="0" r="r" b="b"/>
            <a:pathLst>
              <a:path w="155" h="154">
                <a:moveTo>
                  <a:pt x="0" y="94"/>
                </a:moveTo>
                <a:cubicBezTo>
                  <a:pt x="39" y="154"/>
                  <a:pt x="14" y="140"/>
                  <a:pt x="60" y="154"/>
                </a:cubicBezTo>
                <a:cubicBezTo>
                  <a:pt x="131" y="146"/>
                  <a:pt x="134" y="154"/>
                  <a:pt x="155" y="94"/>
                </a:cubicBezTo>
                <a:cubicBezTo>
                  <a:pt x="150" y="74"/>
                  <a:pt x="147" y="48"/>
                  <a:pt x="129" y="34"/>
                </a:cubicBezTo>
                <a:cubicBezTo>
                  <a:pt x="113" y="21"/>
                  <a:pt x="88" y="19"/>
                  <a:pt x="6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4346575" y="4902200"/>
            <a:ext cx="493713" cy="546100"/>
          </a:xfrm>
          <a:custGeom>
            <a:avLst/>
            <a:gdLst/>
            <a:ahLst/>
            <a:cxnLst>
              <a:cxn ang="0">
                <a:pos x="0" y="293"/>
              </a:cxn>
              <a:cxn ang="0">
                <a:pos x="163" y="344"/>
              </a:cxn>
              <a:cxn ang="0">
                <a:pos x="283" y="310"/>
              </a:cxn>
              <a:cxn ang="0">
                <a:pos x="240" y="69"/>
              </a:cxn>
              <a:cxn ang="0">
                <a:pos x="163" y="0"/>
              </a:cxn>
            </a:cxnLst>
            <a:rect l="0" t="0" r="r" b="b"/>
            <a:pathLst>
              <a:path w="311" h="344">
                <a:moveTo>
                  <a:pt x="0" y="293"/>
                </a:moveTo>
                <a:cubicBezTo>
                  <a:pt x="59" y="307"/>
                  <a:pt x="102" y="335"/>
                  <a:pt x="163" y="344"/>
                </a:cubicBezTo>
                <a:cubicBezTo>
                  <a:pt x="219" y="338"/>
                  <a:pt x="240" y="339"/>
                  <a:pt x="283" y="310"/>
                </a:cubicBezTo>
                <a:cubicBezTo>
                  <a:pt x="311" y="229"/>
                  <a:pt x="305" y="131"/>
                  <a:pt x="240" y="69"/>
                </a:cubicBezTo>
                <a:cubicBezTo>
                  <a:pt x="228" y="30"/>
                  <a:pt x="197" y="18"/>
                  <a:pt x="16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2613025" y="3048000"/>
            <a:ext cx="1760538" cy="1789113"/>
          </a:xfrm>
          <a:custGeom>
            <a:avLst/>
            <a:gdLst/>
            <a:ahLst/>
            <a:cxnLst>
              <a:cxn ang="0">
                <a:pos x="1109" y="1127"/>
              </a:cxn>
              <a:cxn ang="0">
                <a:pos x="1005" y="1032"/>
              </a:cxn>
              <a:cxn ang="0">
                <a:pos x="971" y="989"/>
              </a:cxn>
              <a:cxn ang="0">
                <a:pos x="954" y="963"/>
              </a:cxn>
              <a:cxn ang="0">
                <a:pos x="851" y="895"/>
              </a:cxn>
              <a:cxn ang="0">
                <a:pos x="765" y="834"/>
              </a:cxn>
              <a:cxn ang="0">
                <a:pos x="704" y="774"/>
              </a:cxn>
              <a:cxn ang="0">
                <a:pos x="576" y="619"/>
              </a:cxn>
              <a:cxn ang="0">
                <a:pos x="490" y="490"/>
              </a:cxn>
              <a:cxn ang="0">
                <a:pos x="361" y="379"/>
              </a:cxn>
              <a:cxn ang="0">
                <a:pos x="214" y="198"/>
              </a:cxn>
              <a:cxn ang="0">
                <a:pos x="240" y="284"/>
              </a:cxn>
              <a:cxn ang="0">
                <a:pos x="232" y="353"/>
              </a:cxn>
              <a:cxn ang="0">
                <a:pos x="137" y="396"/>
              </a:cxn>
              <a:cxn ang="0">
                <a:pos x="25" y="344"/>
              </a:cxn>
              <a:cxn ang="0">
                <a:pos x="0" y="267"/>
              </a:cxn>
              <a:cxn ang="0">
                <a:pos x="17" y="61"/>
              </a:cxn>
              <a:cxn ang="0">
                <a:pos x="25" y="35"/>
              </a:cxn>
              <a:cxn ang="0">
                <a:pos x="103" y="0"/>
              </a:cxn>
              <a:cxn ang="0">
                <a:pos x="146" y="26"/>
              </a:cxn>
              <a:cxn ang="0">
                <a:pos x="189" y="147"/>
              </a:cxn>
              <a:cxn ang="0">
                <a:pos x="206" y="43"/>
              </a:cxn>
            </a:cxnLst>
            <a:rect l="0" t="0" r="r" b="b"/>
            <a:pathLst>
              <a:path w="1109" h="1127">
                <a:moveTo>
                  <a:pt x="1109" y="1127"/>
                </a:moveTo>
                <a:cubicBezTo>
                  <a:pt x="1075" y="1093"/>
                  <a:pt x="1040" y="1065"/>
                  <a:pt x="1005" y="1032"/>
                </a:cubicBezTo>
                <a:cubicBezTo>
                  <a:pt x="989" y="981"/>
                  <a:pt x="1010" y="1028"/>
                  <a:pt x="971" y="989"/>
                </a:cubicBezTo>
                <a:cubicBezTo>
                  <a:pt x="964" y="982"/>
                  <a:pt x="962" y="970"/>
                  <a:pt x="954" y="963"/>
                </a:cubicBezTo>
                <a:cubicBezTo>
                  <a:pt x="925" y="938"/>
                  <a:pt x="884" y="917"/>
                  <a:pt x="851" y="895"/>
                </a:cubicBezTo>
                <a:cubicBezTo>
                  <a:pt x="820" y="874"/>
                  <a:pt x="801" y="847"/>
                  <a:pt x="765" y="834"/>
                </a:cubicBezTo>
                <a:cubicBezTo>
                  <a:pt x="746" y="807"/>
                  <a:pt x="732" y="792"/>
                  <a:pt x="704" y="774"/>
                </a:cubicBezTo>
                <a:cubicBezTo>
                  <a:pt x="668" y="719"/>
                  <a:pt x="618" y="670"/>
                  <a:pt x="576" y="619"/>
                </a:cubicBezTo>
                <a:cubicBezTo>
                  <a:pt x="545" y="581"/>
                  <a:pt x="526" y="524"/>
                  <a:pt x="490" y="490"/>
                </a:cubicBezTo>
                <a:cubicBezTo>
                  <a:pt x="450" y="452"/>
                  <a:pt x="407" y="410"/>
                  <a:pt x="361" y="379"/>
                </a:cubicBezTo>
                <a:cubicBezTo>
                  <a:pt x="319" y="316"/>
                  <a:pt x="279" y="240"/>
                  <a:pt x="214" y="198"/>
                </a:cubicBezTo>
                <a:cubicBezTo>
                  <a:pt x="236" y="261"/>
                  <a:pt x="228" y="232"/>
                  <a:pt x="240" y="284"/>
                </a:cubicBezTo>
                <a:cubicBezTo>
                  <a:pt x="237" y="307"/>
                  <a:pt x="239" y="331"/>
                  <a:pt x="232" y="353"/>
                </a:cubicBezTo>
                <a:cubicBezTo>
                  <a:pt x="224" y="380"/>
                  <a:pt x="159" y="388"/>
                  <a:pt x="137" y="396"/>
                </a:cubicBezTo>
                <a:cubicBezTo>
                  <a:pt x="89" y="386"/>
                  <a:pt x="60" y="379"/>
                  <a:pt x="25" y="344"/>
                </a:cubicBezTo>
                <a:cubicBezTo>
                  <a:pt x="5" y="284"/>
                  <a:pt x="13" y="310"/>
                  <a:pt x="0" y="267"/>
                </a:cubicBezTo>
                <a:cubicBezTo>
                  <a:pt x="3" y="215"/>
                  <a:pt x="8" y="117"/>
                  <a:pt x="17" y="61"/>
                </a:cubicBezTo>
                <a:cubicBezTo>
                  <a:pt x="18" y="52"/>
                  <a:pt x="19" y="42"/>
                  <a:pt x="25" y="35"/>
                </a:cubicBezTo>
                <a:cubicBezTo>
                  <a:pt x="38" y="21"/>
                  <a:pt x="84" y="6"/>
                  <a:pt x="103" y="0"/>
                </a:cubicBezTo>
                <a:cubicBezTo>
                  <a:pt x="114" y="4"/>
                  <a:pt x="142" y="10"/>
                  <a:pt x="146" y="26"/>
                </a:cubicBezTo>
                <a:cubicBezTo>
                  <a:pt x="161" y="84"/>
                  <a:pt x="132" y="127"/>
                  <a:pt x="189" y="147"/>
                </a:cubicBezTo>
                <a:cubicBezTo>
                  <a:pt x="199" y="113"/>
                  <a:pt x="206" y="43"/>
                  <a:pt x="206" y="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4503738" y="4803775"/>
            <a:ext cx="519112" cy="1433513"/>
          </a:xfrm>
          <a:custGeom>
            <a:avLst/>
            <a:gdLst/>
            <a:ahLst/>
            <a:cxnLst>
              <a:cxn ang="0">
                <a:pos x="0" y="903"/>
              </a:cxn>
              <a:cxn ang="0">
                <a:pos x="60" y="843"/>
              </a:cxn>
              <a:cxn ang="0">
                <a:pos x="163" y="774"/>
              </a:cxn>
              <a:cxn ang="0">
                <a:pos x="224" y="722"/>
              </a:cxn>
              <a:cxn ang="0">
                <a:pos x="241" y="697"/>
              </a:cxn>
              <a:cxn ang="0">
                <a:pos x="267" y="679"/>
              </a:cxn>
              <a:cxn ang="0">
                <a:pos x="275" y="654"/>
              </a:cxn>
              <a:cxn ang="0">
                <a:pos x="292" y="636"/>
              </a:cxn>
              <a:cxn ang="0">
                <a:pos x="327" y="525"/>
              </a:cxn>
              <a:cxn ang="0">
                <a:pos x="301" y="421"/>
              </a:cxn>
              <a:cxn ang="0">
                <a:pos x="292" y="275"/>
              </a:cxn>
              <a:cxn ang="0">
                <a:pos x="163" y="0"/>
              </a:cxn>
            </a:cxnLst>
            <a:rect l="0" t="0" r="r" b="b"/>
            <a:pathLst>
              <a:path w="327" h="903">
                <a:moveTo>
                  <a:pt x="0" y="903"/>
                </a:moveTo>
                <a:cubicBezTo>
                  <a:pt x="28" y="884"/>
                  <a:pt x="36" y="864"/>
                  <a:pt x="60" y="843"/>
                </a:cubicBezTo>
                <a:cubicBezTo>
                  <a:pt x="90" y="817"/>
                  <a:pt x="130" y="796"/>
                  <a:pt x="163" y="774"/>
                </a:cubicBezTo>
                <a:cubicBezTo>
                  <a:pt x="186" y="759"/>
                  <a:pt x="201" y="737"/>
                  <a:pt x="224" y="722"/>
                </a:cubicBezTo>
                <a:cubicBezTo>
                  <a:pt x="230" y="714"/>
                  <a:pt x="234" y="704"/>
                  <a:pt x="241" y="697"/>
                </a:cubicBezTo>
                <a:cubicBezTo>
                  <a:pt x="248" y="690"/>
                  <a:pt x="260" y="687"/>
                  <a:pt x="267" y="679"/>
                </a:cubicBezTo>
                <a:cubicBezTo>
                  <a:pt x="272" y="672"/>
                  <a:pt x="271" y="662"/>
                  <a:pt x="275" y="654"/>
                </a:cubicBezTo>
                <a:cubicBezTo>
                  <a:pt x="279" y="647"/>
                  <a:pt x="286" y="642"/>
                  <a:pt x="292" y="636"/>
                </a:cubicBezTo>
                <a:cubicBezTo>
                  <a:pt x="302" y="598"/>
                  <a:pt x="314" y="562"/>
                  <a:pt x="327" y="525"/>
                </a:cubicBezTo>
                <a:cubicBezTo>
                  <a:pt x="320" y="487"/>
                  <a:pt x="313" y="457"/>
                  <a:pt x="301" y="421"/>
                </a:cubicBezTo>
                <a:cubicBezTo>
                  <a:pt x="298" y="372"/>
                  <a:pt x="297" y="324"/>
                  <a:pt x="292" y="275"/>
                </a:cubicBezTo>
                <a:cubicBezTo>
                  <a:pt x="283" y="184"/>
                  <a:pt x="204" y="78"/>
                  <a:pt x="16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75" name="Freeform 23"/>
          <p:cNvSpPr>
            <a:spLocks/>
          </p:cNvSpPr>
          <p:nvPr/>
        </p:nvSpPr>
        <p:spPr bwMode="auto">
          <a:xfrm>
            <a:off x="4613275" y="6111875"/>
            <a:ext cx="152400" cy="138113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51" y="53"/>
              </a:cxn>
              <a:cxn ang="0">
                <a:pos x="60" y="27"/>
              </a:cxn>
              <a:cxn ang="0">
                <a:pos x="86" y="10"/>
              </a:cxn>
              <a:cxn ang="0">
                <a:pos x="86" y="87"/>
              </a:cxn>
            </a:cxnLst>
            <a:rect l="0" t="0" r="r" b="b"/>
            <a:pathLst>
              <a:path w="96" h="87">
                <a:moveTo>
                  <a:pt x="0" y="87"/>
                </a:moveTo>
                <a:cubicBezTo>
                  <a:pt x="28" y="78"/>
                  <a:pt x="32" y="82"/>
                  <a:pt x="51" y="53"/>
                </a:cubicBezTo>
                <a:cubicBezTo>
                  <a:pt x="56" y="45"/>
                  <a:pt x="54" y="34"/>
                  <a:pt x="60" y="27"/>
                </a:cubicBezTo>
                <a:cubicBezTo>
                  <a:pt x="67" y="19"/>
                  <a:pt x="82" y="0"/>
                  <a:pt x="86" y="10"/>
                </a:cubicBezTo>
                <a:cubicBezTo>
                  <a:pt x="96" y="34"/>
                  <a:pt x="86" y="61"/>
                  <a:pt x="86" y="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76" name="Freeform 24"/>
          <p:cNvSpPr>
            <a:spLocks/>
          </p:cNvSpPr>
          <p:nvPr/>
        </p:nvSpPr>
        <p:spPr bwMode="auto">
          <a:xfrm>
            <a:off x="4818063" y="6092825"/>
            <a:ext cx="122237" cy="1571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34" y="56"/>
              </a:cxn>
              <a:cxn ang="0">
                <a:pos x="60" y="13"/>
              </a:cxn>
              <a:cxn ang="0">
                <a:pos x="77" y="99"/>
              </a:cxn>
            </a:cxnLst>
            <a:rect l="0" t="0" r="r" b="b"/>
            <a:pathLst>
              <a:path w="77" h="99">
                <a:moveTo>
                  <a:pt x="0" y="99"/>
                </a:moveTo>
                <a:cubicBezTo>
                  <a:pt x="10" y="84"/>
                  <a:pt x="25" y="72"/>
                  <a:pt x="34" y="56"/>
                </a:cubicBezTo>
                <a:cubicBezTo>
                  <a:pt x="68" y="0"/>
                  <a:pt x="16" y="59"/>
                  <a:pt x="60" y="13"/>
                </a:cubicBezTo>
                <a:cubicBezTo>
                  <a:pt x="70" y="41"/>
                  <a:pt x="77" y="99"/>
                  <a:pt x="77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5008563" y="6132513"/>
            <a:ext cx="95250" cy="117475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9" y="49"/>
              </a:cxn>
              <a:cxn ang="0">
                <a:pos x="17" y="6"/>
              </a:cxn>
              <a:cxn ang="0">
                <a:pos x="34" y="31"/>
              </a:cxn>
              <a:cxn ang="0">
                <a:pos x="60" y="66"/>
              </a:cxn>
            </a:cxnLst>
            <a:rect l="0" t="0" r="r" b="b"/>
            <a:pathLst>
              <a:path w="60" h="74">
                <a:moveTo>
                  <a:pt x="0" y="74"/>
                </a:moveTo>
                <a:cubicBezTo>
                  <a:pt x="3" y="66"/>
                  <a:pt x="7" y="58"/>
                  <a:pt x="9" y="49"/>
                </a:cubicBezTo>
                <a:cubicBezTo>
                  <a:pt x="13" y="35"/>
                  <a:pt x="5" y="15"/>
                  <a:pt x="17" y="6"/>
                </a:cubicBezTo>
                <a:cubicBezTo>
                  <a:pt x="25" y="0"/>
                  <a:pt x="29" y="22"/>
                  <a:pt x="34" y="31"/>
                </a:cubicBezTo>
                <a:cubicBezTo>
                  <a:pt x="52" y="67"/>
                  <a:pt x="30" y="50"/>
                  <a:pt x="60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4886325" y="4830763"/>
            <a:ext cx="315913" cy="1427162"/>
          </a:xfrm>
          <a:custGeom>
            <a:avLst/>
            <a:gdLst/>
            <a:ahLst/>
            <a:cxnLst>
              <a:cxn ang="0">
                <a:pos x="197" y="894"/>
              </a:cxn>
              <a:cxn ang="0">
                <a:pos x="189" y="869"/>
              </a:cxn>
              <a:cxn ang="0">
                <a:pos x="154" y="817"/>
              </a:cxn>
              <a:cxn ang="0">
                <a:pos x="111" y="748"/>
              </a:cxn>
              <a:cxn ang="0">
                <a:pos x="137" y="559"/>
              </a:cxn>
              <a:cxn ang="0">
                <a:pos x="120" y="327"/>
              </a:cxn>
              <a:cxn ang="0">
                <a:pos x="34" y="43"/>
              </a:cxn>
              <a:cxn ang="0">
                <a:pos x="0" y="0"/>
              </a:cxn>
            </a:cxnLst>
            <a:rect l="0" t="0" r="r" b="b"/>
            <a:pathLst>
              <a:path w="199" h="899">
                <a:moveTo>
                  <a:pt x="197" y="894"/>
                </a:moveTo>
                <a:cubicBezTo>
                  <a:pt x="124" y="877"/>
                  <a:pt x="179" y="899"/>
                  <a:pt x="189" y="869"/>
                </a:cubicBezTo>
                <a:cubicBezTo>
                  <a:pt x="199" y="838"/>
                  <a:pt x="171" y="828"/>
                  <a:pt x="154" y="817"/>
                </a:cubicBezTo>
                <a:cubicBezTo>
                  <a:pt x="137" y="792"/>
                  <a:pt x="133" y="769"/>
                  <a:pt x="111" y="748"/>
                </a:cubicBezTo>
                <a:cubicBezTo>
                  <a:pt x="90" y="681"/>
                  <a:pt x="118" y="622"/>
                  <a:pt x="137" y="559"/>
                </a:cubicBezTo>
                <a:cubicBezTo>
                  <a:pt x="149" y="477"/>
                  <a:pt x="133" y="407"/>
                  <a:pt x="120" y="327"/>
                </a:cubicBezTo>
                <a:cubicBezTo>
                  <a:pt x="105" y="233"/>
                  <a:pt x="104" y="117"/>
                  <a:pt x="34" y="43"/>
                </a:cubicBezTo>
                <a:cubicBezTo>
                  <a:pt x="28" y="25"/>
                  <a:pt x="24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3506788" y="2811463"/>
            <a:ext cx="1133475" cy="1760537"/>
          </a:xfrm>
          <a:custGeom>
            <a:avLst/>
            <a:gdLst/>
            <a:ahLst/>
            <a:cxnLst>
              <a:cxn ang="0">
                <a:pos x="714" y="1109"/>
              </a:cxn>
              <a:cxn ang="0">
                <a:pos x="645" y="1006"/>
              </a:cxn>
              <a:cxn ang="0">
                <a:pos x="619" y="963"/>
              </a:cxn>
              <a:cxn ang="0">
                <a:pos x="594" y="885"/>
              </a:cxn>
              <a:cxn ang="0">
                <a:pos x="525" y="705"/>
              </a:cxn>
              <a:cxn ang="0">
                <a:pos x="499" y="653"/>
              </a:cxn>
              <a:cxn ang="0">
                <a:pos x="482" y="602"/>
              </a:cxn>
              <a:cxn ang="0">
                <a:pos x="447" y="550"/>
              </a:cxn>
              <a:cxn ang="0">
                <a:pos x="404" y="464"/>
              </a:cxn>
              <a:cxn ang="0">
                <a:pos x="387" y="438"/>
              </a:cxn>
              <a:cxn ang="0">
                <a:pos x="336" y="344"/>
              </a:cxn>
              <a:cxn ang="0">
                <a:pos x="293" y="266"/>
              </a:cxn>
              <a:cxn ang="0">
                <a:pos x="258" y="215"/>
              </a:cxn>
              <a:cxn ang="0">
                <a:pos x="104" y="43"/>
              </a:cxn>
              <a:cxn ang="0">
                <a:pos x="78" y="34"/>
              </a:cxn>
              <a:cxn ang="0">
                <a:pos x="52" y="17"/>
              </a:cxn>
              <a:cxn ang="0">
                <a:pos x="18" y="9"/>
              </a:cxn>
              <a:cxn ang="0">
                <a:pos x="0" y="0"/>
              </a:cxn>
            </a:cxnLst>
            <a:rect l="0" t="0" r="r" b="b"/>
            <a:pathLst>
              <a:path w="714" h="1109">
                <a:moveTo>
                  <a:pt x="714" y="1109"/>
                </a:moveTo>
                <a:cubicBezTo>
                  <a:pt x="699" y="1066"/>
                  <a:pt x="669" y="1043"/>
                  <a:pt x="645" y="1006"/>
                </a:cubicBezTo>
                <a:cubicBezTo>
                  <a:pt x="623" y="933"/>
                  <a:pt x="655" y="1022"/>
                  <a:pt x="619" y="963"/>
                </a:cubicBezTo>
                <a:cubicBezTo>
                  <a:pt x="606" y="942"/>
                  <a:pt x="602" y="908"/>
                  <a:pt x="594" y="885"/>
                </a:cubicBezTo>
                <a:cubicBezTo>
                  <a:pt x="573" y="823"/>
                  <a:pt x="545" y="767"/>
                  <a:pt x="525" y="705"/>
                </a:cubicBezTo>
                <a:cubicBezTo>
                  <a:pt x="507" y="649"/>
                  <a:pt x="528" y="709"/>
                  <a:pt x="499" y="653"/>
                </a:cubicBezTo>
                <a:cubicBezTo>
                  <a:pt x="491" y="637"/>
                  <a:pt x="491" y="618"/>
                  <a:pt x="482" y="602"/>
                </a:cubicBezTo>
                <a:cubicBezTo>
                  <a:pt x="472" y="584"/>
                  <a:pt x="447" y="550"/>
                  <a:pt x="447" y="550"/>
                </a:cubicBezTo>
                <a:cubicBezTo>
                  <a:pt x="434" y="495"/>
                  <a:pt x="446" y="527"/>
                  <a:pt x="404" y="464"/>
                </a:cubicBezTo>
                <a:cubicBezTo>
                  <a:pt x="398" y="455"/>
                  <a:pt x="387" y="438"/>
                  <a:pt x="387" y="438"/>
                </a:cubicBezTo>
                <a:cubicBezTo>
                  <a:pt x="378" y="410"/>
                  <a:pt x="353" y="370"/>
                  <a:pt x="336" y="344"/>
                </a:cubicBezTo>
                <a:cubicBezTo>
                  <a:pt x="327" y="309"/>
                  <a:pt x="318" y="292"/>
                  <a:pt x="293" y="266"/>
                </a:cubicBezTo>
                <a:cubicBezTo>
                  <a:pt x="275" y="216"/>
                  <a:pt x="297" y="265"/>
                  <a:pt x="258" y="215"/>
                </a:cubicBezTo>
                <a:cubicBezTo>
                  <a:pt x="219" y="164"/>
                  <a:pt x="169" y="65"/>
                  <a:pt x="104" y="43"/>
                </a:cubicBezTo>
                <a:cubicBezTo>
                  <a:pt x="95" y="40"/>
                  <a:pt x="86" y="38"/>
                  <a:pt x="78" y="34"/>
                </a:cubicBezTo>
                <a:cubicBezTo>
                  <a:pt x="69" y="29"/>
                  <a:pt x="62" y="21"/>
                  <a:pt x="52" y="17"/>
                </a:cubicBezTo>
                <a:cubicBezTo>
                  <a:pt x="41" y="13"/>
                  <a:pt x="29" y="13"/>
                  <a:pt x="18" y="9"/>
                </a:cubicBezTo>
                <a:cubicBezTo>
                  <a:pt x="12" y="7"/>
                  <a:pt x="6" y="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1790700" y="2112963"/>
            <a:ext cx="3165475" cy="1720850"/>
          </a:xfrm>
          <a:custGeom>
            <a:avLst/>
            <a:gdLst/>
            <a:ahLst/>
            <a:cxnLst>
              <a:cxn ang="0">
                <a:pos x="1795" y="19"/>
              </a:cxn>
              <a:cxn ang="0">
                <a:pos x="428" y="10"/>
              </a:cxn>
              <a:cxn ang="0">
                <a:pos x="187" y="113"/>
              </a:cxn>
              <a:cxn ang="0">
                <a:pos x="144" y="182"/>
              </a:cxn>
              <a:cxn ang="0">
                <a:pos x="119" y="234"/>
              </a:cxn>
              <a:cxn ang="0">
                <a:pos x="84" y="311"/>
              </a:cxn>
              <a:cxn ang="0">
                <a:pos x="7" y="612"/>
              </a:cxn>
              <a:cxn ang="0">
                <a:pos x="67" y="870"/>
              </a:cxn>
              <a:cxn ang="0">
                <a:pos x="119" y="913"/>
              </a:cxn>
              <a:cxn ang="0">
                <a:pos x="213" y="990"/>
              </a:cxn>
              <a:cxn ang="0">
                <a:pos x="462" y="1050"/>
              </a:cxn>
              <a:cxn ang="0">
                <a:pos x="772" y="1059"/>
              </a:cxn>
              <a:cxn ang="0">
                <a:pos x="841" y="990"/>
              </a:cxn>
              <a:cxn ang="0">
                <a:pos x="970" y="835"/>
              </a:cxn>
              <a:cxn ang="0">
                <a:pos x="1013" y="801"/>
              </a:cxn>
              <a:cxn ang="0">
                <a:pos x="1107" y="672"/>
              </a:cxn>
              <a:cxn ang="0">
                <a:pos x="1133" y="621"/>
              </a:cxn>
              <a:cxn ang="0">
                <a:pos x="1219" y="543"/>
              </a:cxn>
              <a:cxn ang="0">
                <a:pos x="1271" y="500"/>
              </a:cxn>
              <a:cxn ang="0">
                <a:pos x="1520" y="449"/>
              </a:cxn>
              <a:cxn ang="0">
                <a:pos x="1812" y="397"/>
              </a:cxn>
              <a:cxn ang="0">
                <a:pos x="1915" y="363"/>
              </a:cxn>
              <a:cxn ang="0">
                <a:pos x="1941" y="354"/>
              </a:cxn>
              <a:cxn ang="0">
                <a:pos x="1984" y="251"/>
              </a:cxn>
              <a:cxn ang="0">
                <a:pos x="1993" y="182"/>
              </a:cxn>
              <a:cxn ang="0">
                <a:pos x="1984" y="62"/>
              </a:cxn>
              <a:cxn ang="0">
                <a:pos x="1958" y="45"/>
              </a:cxn>
              <a:cxn ang="0">
                <a:pos x="1795" y="19"/>
              </a:cxn>
            </a:cxnLst>
            <a:rect l="0" t="0" r="r" b="b"/>
            <a:pathLst>
              <a:path w="1994" h="1084">
                <a:moveTo>
                  <a:pt x="1795" y="19"/>
                </a:moveTo>
                <a:cubicBezTo>
                  <a:pt x="1336" y="7"/>
                  <a:pt x="889" y="5"/>
                  <a:pt x="428" y="10"/>
                </a:cubicBezTo>
                <a:cubicBezTo>
                  <a:pt x="318" y="26"/>
                  <a:pt x="266" y="38"/>
                  <a:pt x="187" y="113"/>
                </a:cubicBezTo>
                <a:cubicBezTo>
                  <a:pt x="178" y="143"/>
                  <a:pt x="167" y="161"/>
                  <a:pt x="144" y="182"/>
                </a:cubicBezTo>
                <a:cubicBezTo>
                  <a:pt x="121" y="258"/>
                  <a:pt x="155" y="155"/>
                  <a:pt x="119" y="234"/>
                </a:cubicBezTo>
                <a:cubicBezTo>
                  <a:pt x="77" y="326"/>
                  <a:pt x="122" y="252"/>
                  <a:pt x="84" y="311"/>
                </a:cubicBezTo>
                <a:cubicBezTo>
                  <a:pt x="53" y="412"/>
                  <a:pt x="23" y="507"/>
                  <a:pt x="7" y="612"/>
                </a:cubicBezTo>
                <a:cubicBezTo>
                  <a:pt x="10" y="658"/>
                  <a:pt x="0" y="826"/>
                  <a:pt x="67" y="870"/>
                </a:cubicBezTo>
                <a:cubicBezTo>
                  <a:pt x="93" y="887"/>
                  <a:pt x="98" y="888"/>
                  <a:pt x="119" y="913"/>
                </a:cubicBezTo>
                <a:cubicBezTo>
                  <a:pt x="145" y="945"/>
                  <a:pt x="172" y="977"/>
                  <a:pt x="213" y="990"/>
                </a:cubicBezTo>
                <a:cubicBezTo>
                  <a:pt x="274" y="1051"/>
                  <a:pt x="381" y="1042"/>
                  <a:pt x="462" y="1050"/>
                </a:cubicBezTo>
                <a:cubicBezTo>
                  <a:pt x="560" y="1084"/>
                  <a:pt x="674" y="1063"/>
                  <a:pt x="772" y="1059"/>
                </a:cubicBezTo>
                <a:cubicBezTo>
                  <a:pt x="802" y="1040"/>
                  <a:pt x="816" y="1015"/>
                  <a:pt x="841" y="990"/>
                </a:cubicBezTo>
                <a:cubicBezTo>
                  <a:pt x="856" y="941"/>
                  <a:pt x="925" y="865"/>
                  <a:pt x="970" y="835"/>
                </a:cubicBezTo>
                <a:cubicBezTo>
                  <a:pt x="984" y="826"/>
                  <a:pt x="1003" y="815"/>
                  <a:pt x="1013" y="801"/>
                </a:cubicBezTo>
                <a:cubicBezTo>
                  <a:pt x="1045" y="759"/>
                  <a:pt x="1078" y="716"/>
                  <a:pt x="1107" y="672"/>
                </a:cubicBezTo>
                <a:cubicBezTo>
                  <a:pt x="1117" y="656"/>
                  <a:pt x="1121" y="636"/>
                  <a:pt x="1133" y="621"/>
                </a:cubicBezTo>
                <a:cubicBezTo>
                  <a:pt x="1158" y="588"/>
                  <a:pt x="1189" y="568"/>
                  <a:pt x="1219" y="543"/>
                </a:cubicBezTo>
                <a:cubicBezTo>
                  <a:pt x="1244" y="523"/>
                  <a:pt x="1242" y="513"/>
                  <a:pt x="1271" y="500"/>
                </a:cubicBezTo>
                <a:cubicBezTo>
                  <a:pt x="1349" y="466"/>
                  <a:pt x="1437" y="459"/>
                  <a:pt x="1520" y="449"/>
                </a:cubicBezTo>
                <a:cubicBezTo>
                  <a:pt x="1617" y="438"/>
                  <a:pt x="1718" y="422"/>
                  <a:pt x="1812" y="397"/>
                </a:cubicBezTo>
                <a:cubicBezTo>
                  <a:pt x="1846" y="388"/>
                  <a:pt x="1882" y="374"/>
                  <a:pt x="1915" y="363"/>
                </a:cubicBezTo>
                <a:cubicBezTo>
                  <a:pt x="1924" y="360"/>
                  <a:pt x="1941" y="354"/>
                  <a:pt x="1941" y="354"/>
                </a:cubicBezTo>
                <a:cubicBezTo>
                  <a:pt x="1962" y="322"/>
                  <a:pt x="1973" y="287"/>
                  <a:pt x="1984" y="251"/>
                </a:cubicBezTo>
                <a:cubicBezTo>
                  <a:pt x="1987" y="228"/>
                  <a:pt x="1993" y="205"/>
                  <a:pt x="1993" y="182"/>
                </a:cubicBezTo>
                <a:cubicBezTo>
                  <a:pt x="1993" y="142"/>
                  <a:pt x="1994" y="101"/>
                  <a:pt x="1984" y="62"/>
                </a:cubicBezTo>
                <a:cubicBezTo>
                  <a:pt x="1981" y="52"/>
                  <a:pt x="1967" y="51"/>
                  <a:pt x="1958" y="45"/>
                </a:cubicBezTo>
                <a:cubicBezTo>
                  <a:pt x="1892" y="0"/>
                  <a:pt x="1958" y="28"/>
                  <a:pt x="1795" y="1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2193925" y="2174875"/>
            <a:ext cx="63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Comic Sans MS" pitchFamily="66" charset="0"/>
              </a:rPr>
              <a:t>Foie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6096000" y="36576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Comic Sans MS" pitchFamily="66" charset="0"/>
              </a:rPr>
              <a:t>Estomac</a:t>
            </a: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6172200" y="2209800"/>
            <a:ext cx="3810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5562600" y="4495800"/>
            <a:ext cx="609600" cy="457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rot="20786514" flipH="1">
            <a:off x="4057650" y="4953000"/>
            <a:ext cx="4572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724400" y="5943600"/>
            <a:ext cx="3048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H="1" flipV="1">
            <a:off x="3352800" y="2590800"/>
            <a:ext cx="609600" cy="533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H="1">
            <a:off x="2971800" y="2667000"/>
            <a:ext cx="762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148138" y="4605338"/>
            <a:ext cx="585787" cy="495300"/>
            <a:chOff x="2613" y="2901"/>
            <a:chExt cx="369" cy="312"/>
          </a:xfrm>
        </p:grpSpPr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2613" y="2901"/>
              <a:ext cx="144" cy="9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2880" y="3120"/>
              <a:ext cx="102" cy="9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23595" name="AutoShape 43"/>
          <p:cNvSpPr>
            <a:spLocks noChangeArrowheads="1"/>
          </p:cNvSpPr>
          <p:nvPr/>
        </p:nvSpPr>
        <p:spPr bwMode="auto">
          <a:xfrm>
            <a:off x="6629400" y="1905000"/>
            <a:ext cx="533400" cy="457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4267200" y="3341688"/>
            <a:ext cx="1281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u="none">
                <a:latin typeface="Comic Sans MS" pitchFamily="66" charset="0"/>
              </a:rPr>
              <a:t>Veine porte</a:t>
            </a: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2362200" y="4267200"/>
            <a:ext cx="1509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u="none">
                <a:latin typeface="Comic Sans MS" pitchFamily="66" charset="0"/>
              </a:rPr>
              <a:t>Voies biliaires</a:t>
            </a:r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 rot="508269" flipV="1">
            <a:off x="4348163" y="5143500"/>
            <a:ext cx="76200" cy="228600"/>
          </a:xfrm>
          <a:prstGeom prst="line">
            <a:avLst/>
          </a:prstGeom>
          <a:noFill/>
          <a:ln w="28575">
            <a:solidFill>
              <a:srgbClr val="00008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H="1" flipV="1">
            <a:off x="4343400" y="5257800"/>
            <a:ext cx="228600" cy="76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4100513" y="6029325"/>
            <a:ext cx="95250" cy="762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8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601" name="Freeform 49"/>
          <p:cNvSpPr>
            <a:spLocks/>
          </p:cNvSpPr>
          <p:nvPr/>
        </p:nvSpPr>
        <p:spPr bwMode="auto">
          <a:xfrm>
            <a:off x="4176713" y="6029325"/>
            <a:ext cx="338137" cy="214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48"/>
              </a:cxn>
              <a:cxn ang="0">
                <a:pos x="60" y="72"/>
              </a:cxn>
              <a:cxn ang="0">
                <a:pos x="213" y="135"/>
              </a:cxn>
            </a:cxnLst>
            <a:rect l="0" t="0" r="r" b="b"/>
            <a:pathLst>
              <a:path w="213" h="135">
                <a:moveTo>
                  <a:pt x="0" y="0"/>
                </a:moveTo>
                <a:cubicBezTo>
                  <a:pt x="18" y="12"/>
                  <a:pt x="20" y="35"/>
                  <a:pt x="39" y="48"/>
                </a:cubicBezTo>
                <a:cubicBezTo>
                  <a:pt x="53" y="69"/>
                  <a:pt x="45" y="62"/>
                  <a:pt x="60" y="72"/>
                </a:cubicBezTo>
                <a:cubicBezTo>
                  <a:pt x="85" y="109"/>
                  <a:pt x="170" y="135"/>
                  <a:pt x="213" y="1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602" name="Freeform 50"/>
          <p:cNvSpPr>
            <a:spLocks/>
          </p:cNvSpPr>
          <p:nvPr/>
        </p:nvSpPr>
        <p:spPr bwMode="auto">
          <a:xfrm>
            <a:off x="4619625" y="6253163"/>
            <a:ext cx="128588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" y="0"/>
              </a:cxn>
            </a:cxnLst>
            <a:rect l="0" t="0" r="r" b="b"/>
            <a:pathLst>
              <a:path w="81" h="5">
                <a:moveTo>
                  <a:pt x="0" y="0"/>
                </a:moveTo>
                <a:cubicBezTo>
                  <a:pt x="27" y="5"/>
                  <a:pt x="54" y="0"/>
                  <a:pt x="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603" name="Freeform 51"/>
          <p:cNvSpPr>
            <a:spLocks/>
          </p:cNvSpPr>
          <p:nvPr/>
        </p:nvSpPr>
        <p:spPr bwMode="auto">
          <a:xfrm>
            <a:off x="4829175" y="6243638"/>
            <a:ext cx="109538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9" y="0"/>
              </a:cxn>
            </a:cxnLst>
            <a:rect l="0" t="0" r="r" b="b"/>
            <a:pathLst>
              <a:path w="69" h="13">
                <a:moveTo>
                  <a:pt x="0" y="6"/>
                </a:moveTo>
                <a:cubicBezTo>
                  <a:pt x="21" y="13"/>
                  <a:pt x="47" y="0"/>
                  <a:pt x="6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604" name="Freeform 52"/>
          <p:cNvSpPr>
            <a:spLocks/>
          </p:cNvSpPr>
          <p:nvPr/>
        </p:nvSpPr>
        <p:spPr bwMode="auto">
          <a:xfrm>
            <a:off x="5005388" y="6238875"/>
            <a:ext cx="85725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9" y="3"/>
              </a:cxn>
              <a:cxn ang="0">
                <a:pos x="54" y="0"/>
              </a:cxn>
            </a:cxnLst>
            <a:rect l="0" t="0" r="r" b="b"/>
            <a:pathLst>
              <a:path w="54" h="9">
                <a:moveTo>
                  <a:pt x="0" y="9"/>
                </a:moveTo>
                <a:cubicBezTo>
                  <a:pt x="43" y="4"/>
                  <a:pt x="13" y="9"/>
                  <a:pt x="39" y="3"/>
                </a:cubicBezTo>
                <a:cubicBezTo>
                  <a:pt x="44" y="2"/>
                  <a:pt x="54" y="0"/>
                  <a:pt x="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5114925" y="6181725"/>
            <a:ext cx="76200" cy="762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8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606" name="Freeform 54"/>
          <p:cNvSpPr>
            <a:spLocks/>
          </p:cNvSpPr>
          <p:nvPr/>
        </p:nvSpPr>
        <p:spPr bwMode="auto">
          <a:xfrm>
            <a:off x="5181600" y="6172200"/>
            <a:ext cx="252413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36"/>
              </a:cxn>
              <a:cxn ang="0">
                <a:pos x="159" y="9"/>
              </a:cxn>
            </a:cxnLst>
            <a:rect l="0" t="0" r="r" b="b"/>
            <a:pathLst>
              <a:path w="159" h="36">
                <a:moveTo>
                  <a:pt x="0" y="0"/>
                </a:moveTo>
                <a:cubicBezTo>
                  <a:pt x="17" y="26"/>
                  <a:pt x="21" y="30"/>
                  <a:pt x="51" y="36"/>
                </a:cubicBezTo>
                <a:cubicBezTo>
                  <a:pt x="88" y="33"/>
                  <a:pt x="125" y="26"/>
                  <a:pt x="159" y="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5129213" y="6238875"/>
            <a:ext cx="76200" cy="762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8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608" name="Freeform 56"/>
          <p:cNvSpPr>
            <a:spLocks/>
          </p:cNvSpPr>
          <p:nvPr/>
        </p:nvSpPr>
        <p:spPr bwMode="auto">
          <a:xfrm>
            <a:off x="4100513" y="6015038"/>
            <a:ext cx="1462087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23"/>
              </a:cxn>
              <a:cxn ang="0">
                <a:pos x="120" y="159"/>
              </a:cxn>
              <a:cxn ang="0">
                <a:pos x="534" y="228"/>
              </a:cxn>
              <a:cxn ang="0">
                <a:pos x="726" y="225"/>
              </a:cxn>
              <a:cxn ang="0">
                <a:pos x="831" y="201"/>
              </a:cxn>
              <a:cxn ang="0">
                <a:pos x="897" y="180"/>
              </a:cxn>
              <a:cxn ang="0">
                <a:pos x="921" y="174"/>
              </a:cxn>
            </a:cxnLst>
            <a:rect l="0" t="0" r="r" b="b"/>
            <a:pathLst>
              <a:path w="921" h="233">
                <a:moveTo>
                  <a:pt x="0" y="0"/>
                </a:moveTo>
                <a:cubicBezTo>
                  <a:pt x="22" y="34"/>
                  <a:pt x="23" y="98"/>
                  <a:pt x="48" y="123"/>
                </a:cubicBezTo>
                <a:cubicBezTo>
                  <a:pt x="69" y="144"/>
                  <a:pt x="97" y="144"/>
                  <a:pt x="120" y="159"/>
                </a:cubicBezTo>
                <a:cubicBezTo>
                  <a:pt x="231" y="233"/>
                  <a:pt x="413" y="225"/>
                  <a:pt x="534" y="228"/>
                </a:cubicBezTo>
                <a:cubicBezTo>
                  <a:pt x="598" y="232"/>
                  <a:pt x="662" y="230"/>
                  <a:pt x="726" y="225"/>
                </a:cubicBezTo>
                <a:cubicBezTo>
                  <a:pt x="761" y="219"/>
                  <a:pt x="796" y="210"/>
                  <a:pt x="831" y="201"/>
                </a:cubicBezTo>
                <a:cubicBezTo>
                  <a:pt x="850" y="189"/>
                  <a:pt x="875" y="185"/>
                  <a:pt x="897" y="180"/>
                </a:cubicBezTo>
                <a:cubicBezTo>
                  <a:pt x="905" y="178"/>
                  <a:pt x="921" y="174"/>
                  <a:pt x="921" y="1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609" name="Freeform 57"/>
          <p:cNvSpPr>
            <a:spLocks/>
          </p:cNvSpPr>
          <p:nvPr/>
        </p:nvSpPr>
        <p:spPr bwMode="auto">
          <a:xfrm>
            <a:off x="3054350" y="3095625"/>
            <a:ext cx="1384300" cy="1652588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" y="105"/>
              </a:cxn>
              <a:cxn ang="0">
                <a:pos x="26" y="180"/>
              </a:cxn>
              <a:cxn ang="0">
                <a:pos x="47" y="204"/>
              </a:cxn>
              <a:cxn ang="0">
                <a:pos x="92" y="267"/>
              </a:cxn>
              <a:cxn ang="0">
                <a:pos x="128" y="318"/>
              </a:cxn>
              <a:cxn ang="0">
                <a:pos x="188" y="384"/>
              </a:cxn>
              <a:cxn ang="0">
                <a:pos x="230" y="426"/>
              </a:cxn>
              <a:cxn ang="0">
                <a:pos x="248" y="438"/>
              </a:cxn>
              <a:cxn ang="0">
                <a:pos x="296" y="486"/>
              </a:cxn>
              <a:cxn ang="0">
                <a:pos x="314" y="498"/>
              </a:cxn>
              <a:cxn ang="0">
                <a:pos x="359" y="558"/>
              </a:cxn>
              <a:cxn ang="0">
                <a:pos x="407" y="624"/>
              </a:cxn>
              <a:cxn ang="0">
                <a:pos x="485" y="708"/>
              </a:cxn>
              <a:cxn ang="0">
                <a:pos x="509" y="729"/>
              </a:cxn>
              <a:cxn ang="0">
                <a:pos x="518" y="735"/>
              </a:cxn>
              <a:cxn ang="0">
                <a:pos x="548" y="765"/>
              </a:cxn>
              <a:cxn ang="0">
                <a:pos x="572" y="789"/>
              </a:cxn>
              <a:cxn ang="0">
                <a:pos x="611" y="834"/>
              </a:cxn>
              <a:cxn ang="0">
                <a:pos x="647" y="858"/>
              </a:cxn>
              <a:cxn ang="0">
                <a:pos x="692" y="894"/>
              </a:cxn>
              <a:cxn ang="0">
                <a:pos x="764" y="930"/>
              </a:cxn>
              <a:cxn ang="0">
                <a:pos x="779" y="948"/>
              </a:cxn>
              <a:cxn ang="0">
                <a:pos x="797" y="960"/>
              </a:cxn>
              <a:cxn ang="0">
                <a:pos x="818" y="984"/>
              </a:cxn>
              <a:cxn ang="0">
                <a:pos x="848" y="1011"/>
              </a:cxn>
              <a:cxn ang="0">
                <a:pos x="878" y="1053"/>
              </a:cxn>
              <a:cxn ang="0">
                <a:pos x="890" y="1068"/>
              </a:cxn>
              <a:cxn ang="0">
                <a:pos x="896" y="1077"/>
              </a:cxn>
            </a:cxnLst>
            <a:rect l="0" t="0" r="r" b="b"/>
            <a:pathLst>
              <a:path w="896" h="1077">
                <a:moveTo>
                  <a:pt x="41" y="0"/>
                </a:moveTo>
                <a:cubicBezTo>
                  <a:pt x="15" y="18"/>
                  <a:pt x="10" y="75"/>
                  <a:pt x="2" y="105"/>
                </a:cubicBezTo>
                <a:cubicBezTo>
                  <a:pt x="4" y="134"/>
                  <a:pt x="0" y="163"/>
                  <a:pt x="26" y="180"/>
                </a:cubicBezTo>
                <a:cubicBezTo>
                  <a:pt x="40" y="201"/>
                  <a:pt x="32" y="194"/>
                  <a:pt x="47" y="204"/>
                </a:cubicBezTo>
                <a:cubicBezTo>
                  <a:pt x="61" y="225"/>
                  <a:pt x="74" y="249"/>
                  <a:pt x="92" y="267"/>
                </a:cubicBezTo>
                <a:cubicBezTo>
                  <a:pt x="98" y="285"/>
                  <a:pt x="112" y="307"/>
                  <a:pt x="128" y="318"/>
                </a:cubicBezTo>
                <a:cubicBezTo>
                  <a:pt x="145" y="344"/>
                  <a:pt x="162" y="367"/>
                  <a:pt x="188" y="384"/>
                </a:cubicBezTo>
                <a:cubicBezTo>
                  <a:pt x="197" y="398"/>
                  <a:pt x="216" y="417"/>
                  <a:pt x="230" y="426"/>
                </a:cubicBezTo>
                <a:cubicBezTo>
                  <a:pt x="236" y="430"/>
                  <a:pt x="248" y="438"/>
                  <a:pt x="248" y="438"/>
                </a:cubicBezTo>
                <a:cubicBezTo>
                  <a:pt x="258" y="454"/>
                  <a:pt x="281" y="476"/>
                  <a:pt x="296" y="486"/>
                </a:cubicBezTo>
                <a:cubicBezTo>
                  <a:pt x="302" y="490"/>
                  <a:pt x="314" y="498"/>
                  <a:pt x="314" y="498"/>
                </a:cubicBezTo>
                <a:cubicBezTo>
                  <a:pt x="327" y="518"/>
                  <a:pt x="339" y="545"/>
                  <a:pt x="359" y="558"/>
                </a:cubicBezTo>
                <a:cubicBezTo>
                  <a:pt x="373" y="578"/>
                  <a:pt x="383" y="616"/>
                  <a:pt x="407" y="624"/>
                </a:cubicBezTo>
                <a:cubicBezTo>
                  <a:pt x="428" y="656"/>
                  <a:pt x="453" y="686"/>
                  <a:pt x="485" y="708"/>
                </a:cubicBezTo>
                <a:cubicBezTo>
                  <a:pt x="495" y="723"/>
                  <a:pt x="488" y="715"/>
                  <a:pt x="509" y="729"/>
                </a:cubicBezTo>
                <a:cubicBezTo>
                  <a:pt x="512" y="731"/>
                  <a:pt x="518" y="735"/>
                  <a:pt x="518" y="735"/>
                </a:cubicBezTo>
                <a:cubicBezTo>
                  <a:pt x="525" y="746"/>
                  <a:pt x="537" y="758"/>
                  <a:pt x="548" y="765"/>
                </a:cubicBezTo>
                <a:cubicBezTo>
                  <a:pt x="555" y="775"/>
                  <a:pt x="562" y="782"/>
                  <a:pt x="572" y="789"/>
                </a:cubicBezTo>
                <a:cubicBezTo>
                  <a:pt x="582" y="804"/>
                  <a:pt x="597" y="822"/>
                  <a:pt x="611" y="834"/>
                </a:cubicBezTo>
                <a:cubicBezTo>
                  <a:pt x="621" y="843"/>
                  <a:pt x="637" y="848"/>
                  <a:pt x="647" y="858"/>
                </a:cubicBezTo>
                <a:cubicBezTo>
                  <a:pt x="658" y="869"/>
                  <a:pt x="678" y="888"/>
                  <a:pt x="692" y="894"/>
                </a:cubicBezTo>
                <a:cubicBezTo>
                  <a:pt x="717" y="905"/>
                  <a:pt x="742" y="915"/>
                  <a:pt x="764" y="930"/>
                </a:cubicBezTo>
                <a:cubicBezTo>
                  <a:pt x="769" y="938"/>
                  <a:pt x="771" y="942"/>
                  <a:pt x="779" y="948"/>
                </a:cubicBezTo>
                <a:cubicBezTo>
                  <a:pt x="785" y="952"/>
                  <a:pt x="797" y="960"/>
                  <a:pt x="797" y="960"/>
                </a:cubicBezTo>
                <a:cubicBezTo>
                  <a:pt x="811" y="981"/>
                  <a:pt x="803" y="974"/>
                  <a:pt x="818" y="984"/>
                </a:cubicBezTo>
                <a:cubicBezTo>
                  <a:pt x="824" y="993"/>
                  <a:pt x="839" y="1005"/>
                  <a:pt x="848" y="1011"/>
                </a:cubicBezTo>
                <a:cubicBezTo>
                  <a:pt x="858" y="1025"/>
                  <a:pt x="864" y="1043"/>
                  <a:pt x="878" y="1053"/>
                </a:cubicBezTo>
                <a:cubicBezTo>
                  <a:pt x="884" y="1071"/>
                  <a:pt x="876" y="1054"/>
                  <a:pt x="890" y="1068"/>
                </a:cubicBezTo>
                <a:cubicBezTo>
                  <a:pt x="893" y="1071"/>
                  <a:pt x="896" y="1077"/>
                  <a:pt x="896" y="107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3610" name="Freeform 58"/>
          <p:cNvSpPr>
            <a:spLocks/>
          </p:cNvSpPr>
          <p:nvPr/>
        </p:nvSpPr>
        <p:spPr bwMode="auto">
          <a:xfrm>
            <a:off x="3695700" y="2705100"/>
            <a:ext cx="1068388" cy="1852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54"/>
              </a:cxn>
              <a:cxn ang="0">
                <a:pos x="60" y="93"/>
              </a:cxn>
              <a:cxn ang="0">
                <a:pos x="93" y="123"/>
              </a:cxn>
              <a:cxn ang="0">
                <a:pos x="120" y="156"/>
              </a:cxn>
              <a:cxn ang="0">
                <a:pos x="144" y="177"/>
              </a:cxn>
              <a:cxn ang="0">
                <a:pos x="177" y="219"/>
              </a:cxn>
              <a:cxn ang="0">
                <a:pos x="210" y="270"/>
              </a:cxn>
              <a:cxn ang="0">
                <a:pos x="240" y="315"/>
              </a:cxn>
              <a:cxn ang="0">
                <a:pos x="267" y="369"/>
              </a:cxn>
              <a:cxn ang="0">
                <a:pos x="312" y="447"/>
              </a:cxn>
              <a:cxn ang="0">
                <a:pos x="327" y="483"/>
              </a:cxn>
              <a:cxn ang="0">
                <a:pos x="360" y="537"/>
              </a:cxn>
              <a:cxn ang="0">
                <a:pos x="372" y="564"/>
              </a:cxn>
              <a:cxn ang="0">
                <a:pos x="438" y="702"/>
              </a:cxn>
              <a:cxn ang="0">
                <a:pos x="465" y="783"/>
              </a:cxn>
              <a:cxn ang="0">
                <a:pos x="495" y="855"/>
              </a:cxn>
              <a:cxn ang="0">
                <a:pos x="537" y="936"/>
              </a:cxn>
              <a:cxn ang="0">
                <a:pos x="555" y="990"/>
              </a:cxn>
              <a:cxn ang="0">
                <a:pos x="582" y="1026"/>
              </a:cxn>
              <a:cxn ang="0">
                <a:pos x="648" y="1143"/>
              </a:cxn>
              <a:cxn ang="0">
                <a:pos x="666" y="1167"/>
              </a:cxn>
              <a:cxn ang="0">
                <a:pos x="672" y="1155"/>
              </a:cxn>
            </a:cxnLst>
            <a:rect l="0" t="0" r="r" b="b"/>
            <a:pathLst>
              <a:path w="673" h="1167">
                <a:moveTo>
                  <a:pt x="0" y="0"/>
                </a:moveTo>
                <a:cubicBezTo>
                  <a:pt x="6" y="19"/>
                  <a:pt x="9" y="39"/>
                  <a:pt x="24" y="54"/>
                </a:cubicBezTo>
                <a:cubicBezTo>
                  <a:pt x="30" y="72"/>
                  <a:pt x="45" y="83"/>
                  <a:pt x="60" y="93"/>
                </a:cubicBezTo>
                <a:cubicBezTo>
                  <a:pt x="68" y="105"/>
                  <a:pt x="81" y="115"/>
                  <a:pt x="93" y="123"/>
                </a:cubicBezTo>
                <a:cubicBezTo>
                  <a:pt x="102" y="137"/>
                  <a:pt x="107" y="147"/>
                  <a:pt x="120" y="156"/>
                </a:cubicBezTo>
                <a:cubicBezTo>
                  <a:pt x="126" y="165"/>
                  <a:pt x="144" y="177"/>
                  <a:pt x="144" y="177"/>
                </a:cubicBezTo>
                <a:cubicBezTo>
                  <a:pt x="154" y="192"/>
                  <a:pt x="162" y="209"/>
                  <a:pt x="177" y="219"/>
                </a:cubicBezTo>
                <a:cubicBezTo>
                  <a:pt x="187" y="235"/>
                  <a:pt x="195" y="260"/>
                  <a:pt x="210" y="270"/>
                </a:cubicBezTo>
                <a:cubicBezTo>
                  <a:pt x="216" y="287"/>
                  <a:pt x="227" y="302"/>
                  <a:pt x="240" y="315"/>
                </a:cubicBezTo>
                <a:cubicBezTo>
                  <a:pt x="246" y="334"/>
                  <a:pt x="259" y="351"/>
                  <a:pt x="267" y="369"/>
                </a:cubicBezTo>
                <a:cubicBezTo>
                  <a:pt x="278" y="394"/>
                  <a:pt x="288" y="431"/>
                  <a:pt x="312" y="447"/>
                </a:cubicBezTo>
                <a:cubicBezTo>
                  <a:pt x="319" y="458"/>
                  <a:pt x="320" y="472"/>
                  <a:pt x="327" y="483"/>
                </a:cubicBezTo>
                <a:cubicBezTo>
                  <a:pt x="337" y="499"/>
                  <a:pt x="354" y="519"/>
                  <a:pt x="360" y="537"/>
                </a:cubicBezTo>
                <a:cubicBezTo>
                  <a:pt x="367" y="558"/>
                  <a:pt x="362" y="550"/>
                  <a:pt x="372" y="564"/>
                </a:cubicBezTo>
                <a:cubicBezTo>
                  <a:pt x="385" y="616"/>
                  <a:pt x="417" y="655"/>
                  <a:pt x="438" y="702"/>
                </a:cubicBezTo>
                <a:cubicBezTo>
                  <a:pt x="449" y="726"/>
                  <a:pt x="450" y="761"/>
                  <a:pt x="465" y="783"/>
                </a:cubicBezTo>
                <a:cubicBezTo>
                  <a:pt x="480" y="805"/>
                  <a:pt x="481" y="834"/>
                  <a:pt x="495" y="855"/>
                </a:cubicBezTo>
                <a:cubicBezTo>
                  <a:pt x="512" y="881"/>
                  <a:pt x="525" y="908"/>
                  <a:pt x="537" y="936"/>
                </a:cubicBezTo>
                <a:cubicBezTo>
                  <a:pt x="544" y="952"/>
                  <a:pt x="545" y="976"/>
                  <a:pt x="555" y="990"/>
                </a:cubicBezTo>
                <a:cubicBezTo>
                  <a:pt x="563" y="1003"/>
                  <a:pt x="573" y="1013"/>
                  <a:pt x="582" y="1026"/>
                </a:cubicBezTo>
                <a:cubicBezTo>
                  <a:pt x="608" y="1064"/>
                  <a:pt x="607" y="1115"/>
                  <a:pt x="648" y="1143"/>
                </a:cubicBezTo>
                <a:cubicBezTo>
                  <a:pt x="655" y="1153"/>
                  <a:pt x="662" y="1156"/>
                  <a:pt x="666" y="1167"/>
                </a:cubicBezTo>
                <a:cubicBezTo>
                  <a:pt x="673" y="1157"/>
                  <a:pt x="672" y="1162"/>
                  <a:pt x="672" y="11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857232"/>
            <a:ext cx="7772400" cy="2955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800" dirty="0" smtClean="0">
                <a:latin typeface="Arial" charset="0"/>
              </a:rPr>
              <a:t>Voies d’administration des médicaments</a:t>
            </a:r>
            <a:r>
              <a:rPr lang="fr-FR" sz="4800" dirty="0" smtClean="0"/>
              <a:t> </a:t>
            </a:r>
          </a:p>
        </p:txBody>
      </p:sp>
      <p:pic>
        <p:nvPicPr>
          <p:cNvPr id="9220" name="Picture 5" descr="http://fr.sott.net/image/s3/61024/full/f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0043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066800" y="304800"/>
            <a:ext cx="7620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Facteurs de variation de la cinétique d’absorption digestive</a:t>
            </a:r>
            <a:r>
              <a:rPr lang="fr-FR" sz="20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(2)</a:t>
            </a:r>
            <a:endParaRPr lang="fr-FR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143000" y="2133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</a:pPr>
            <a:r>
              <a:rPr lang="fr-FR" sz="20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Facteurs pathologiques</a:t>
            </a:r>
          </a:p>
          <a:p>
            <a:pPr marL="742950" lvl="1" indent="-28575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Maladies gastro-intestinales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Insuffisance cardiaque </a:t>
            </a:r>
            <a:r>
              <a:rPr lang="fr-FR" sz="2000" i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fr-FR" sz="2000" i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 flux sanguin)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Traitements </a:t>
            </a:r>
            <a:br>
              <a:rPr lang="fr-FR" sz="20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fr-FR" sz="2000" i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(ex. morphine :  motilité ; interaction directe sur le PA dans la lumière du TD) 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fr-FR" sz="2000" u="none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§"/>
            </a:pPr>
            <a:r>
              <a:rPr lang="fr-FR" sz="20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Alimentation</a:t>
            </a:r>
          </a:p>
          <a:p>
            <a:pPr marL="742950" lvl="1" indent="-28575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Viscosité du bol alimentaire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Modification du pH</a:t>
            </a:r>
            <a:endParaRPr lang="fr-FR" sz="2000" i="1" u="none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Composition du repas </a:t>
            </a:r>
            <a:r>
              <a:rPr lang="fr-FR" sz="2000" i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(rôle des lipides)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1371600" y="1817688"/>
            <a:ext cx="6248400" cy="8302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Pratique +++ (ambulatoire, répétable) </a:t>
            </a:r>
          </a:p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Rapide</a:t>
            </a:r>
            <a:r>
              <a:rPr lang="fr-FR" sz="2400" dirty="0"/>
              <a:t> </a:t>
            </a:r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1371600" y="4179888"/>
            <a:ext cx="6248400" cy="3841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Économique </a:t>
            </a:r>
          </a:p>
        </p:txBody>
      </p:sp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1371600" y="4957763"/>
            <a:ext cx="6248400" cy="7572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Réversible 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lavage gastrique en cas d’intoxication aigue</a:t>
            </a:r>
            <a:r>
              <a:rPr lang="fr-F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1371600" y="2960688"/>
            <a:ext cx="6248400" cy="8302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Surface d’absorption importante  (muqueuse intestinale +++)</a:t>
            </a: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2971800" y="-288925"/>
            <a:ext cx="2746375" cy="1431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Avantages </a:t>
            </a:r>
            <a:endParaRPr lang="fr-FR" sz="4000" cap="sm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43200" y="-288925"/>
            <a:ext cx="3962400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Inconvénients  </a:t>
            </a:r>
            <a:endParaRPr lang="fr-FR" sz="4000" dirty="0" smtClean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733550"/>
            <a:ext cx="7315200" cy="4819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Liés au principe actif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Intolérance :      irritants  (AINS)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dirty="0">
                <a:latin typeface="+mn-lt"/>
              </a:rPr>
              <a:t>                               émétiques </a:t>
            </a:r>
          </a:p>
          <a:p>
            <a:pPr>
              <a:lnSpc>
                <a:spcPct val="80000"/>
              </a:lnSpc>
              <a:defRPr/>
            </a:pPr>
            <a:endParaRPr lang="fr-FR" sz="2400" dirty="0"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Non absorbables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400" dirty="0"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Instabilité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400" dirty="0"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400" dirty="0"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Interactions: incompatibilité avec alimentation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dirty="0">
                <a:latin typeface="+mn-lt"/>
              </a:rPr>
              <a:t>Ex: produits laitiers + cyclines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400" dirty="0"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400" dirty="0"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Goût désagréable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43200" y="-288925"/>
            <a:ext cx="3962400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Inconvénients  </a:t>
            </a:r>
            <a:endParaRPr lang="fr-FR" sz="4000" dirty="0" smtClean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520825"/>
            <a:ext cx="73152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Liés au milieu digestif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dirty="0"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Acidité </a:t>
            </a:r>
            <a:r>
              <a:rPr lang="fr-FR" sz="2400" dirty="0" smtClean="0">
                <a:latin typeface="+mn-lt"/>
              </a:rPr>
              <a:t>et enzymes </a:t>
            </a:r>
            <a:r>
              <a:rPr lang="fr-FR" sz="2400" dirty="0">
                <a:latin typeface="+mn-lt"/>
              </a:rPr>
              <a:t>digestives : pénicilline…</a:t>
            </a:r>
          </a:p>
          <a:p>
            <a:pPr>
              <a:buFont typeface="Wingdings" pitchFamily="2" charset="2"/>
              <a:buNone/>
              <a:defRPr/>
            </a:pPr>
            <a:endParaRPr lang="fr-FR" sz="2400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Premier passage hépatique : désactivation partielle ou totale </a:t>
            </a:r>
          </a:p>
          <a:p>
            <a:pPr>
              <a:defRPr/>
            </a:pPr>
            <a:endParaRPr lang="fr-FR" sz="2400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Motilité gastro-intestinale </a:t>
            </a:r>
          </a:p>
          <a:p>
            <a:pPr>
              <a:buFont typeface="Wingdings" pitchFamily="2" charset="2"/>
              <a:buChar char="ü"/>
              <a:defRPr/>
            </a:pPr>
            <a:endParaRPr lang="fr-FR" sz="2400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Imprécision de la biodisponibilité</a:t>
            </a:r>
          </a:p>
          <a:p>
            <a:pPr>
              <a:buFont typeface="Wingdings" pitchFamily="2" charset="2"/>
              <a:buChar char="ü"/>
              <a:defRPr/>
            </a:pPr>
            <a:endParaRPr lang="fr-FR" sz="2400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Non adaptée aux situations d’urgences</a:t>
            </a:r>
          </a:p>
          <a:p>
            <a:pPr>
              <a:buFont typeface="Wingdings" pitchFamily="2" charset="2"/>
              <a:buChar char="ü"/>
              <a:defRPr/>
            </a:pPr>
            <a:endParaRPr lang="fr-FR" sz="2400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400" dirty="0">
                <a:latin typeface="+mn-lt"/>
              </a:rPr>
              <a:t> Coopération du sujet (coma, enfant)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:\IMAGE1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581540" cy="5143536"/>
          </a:xfrm>
          <a:prstGeom prst="rect">
            <a:avLst/>
          </a:prstGeom>
          <a:noFill/>
        </p:spPr>
      </p:pic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649538" y="685800"/>
            <a:ext cx="3526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</a:t>
            </a:r>
            <a:r>
              <a:rPr lang="fr-F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voie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rectale</a:t>
            </a:r>
            <a:endParaRPr lang="fr-FR" sz="2000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8385175" cy="822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/>
              <a:t>   </a:t>
            </a:r>
            <a:r>
              <a:rPr lang="fr-FR" sz="3600" b="1" dirty="0" smtClean="0">
                <a:latin typeface="Arial" charset="0"/>
              </a:rPr>
              <a:t>Voie rectale </a:t>
            </a:r>
          </a:p>
        </p:txBody>
      </p:sp>
      <p:pic>
        <p:nvPicPr>
          <p:cNvPr id="25605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990600"/>
            <a:ext cx="2293938" cy="1905000"/>
          </a:xfrm>
          <a:noFill/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381000" y="473075"/>
            <a:ext cx="2746375" cy="1431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Avantages </a:t>
            </a:r>
            <a:endParaRPr lang="fr-FR" sz="4000" cap="sm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057400"/>
            <a:ext cx="8077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fr-FR" dirty="0"/>
              <a:t> Irrigation importante : </a:t>
            </a:r>
            <a:r>
              <a:rPr lang="fr-FR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bonne absorption</a:t>
            </a:r>
            <a:r>
              <a:rPr lang="fr-FR" dirty="0"/>
              <a:t> 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fr-FR" dirty="0"/>
              <a:t> Pas de destruction digestive.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fr-FR" dirty="0"/>
              <a:t> Pratique : enfants, vomissement.</a:t>
            </a:r>
          </a:p>
          <a:p>
            <a:pPr>
              <a:buFont typeface="Wingdings" pitchFamily="2" charset="2"/>
              <a:buChar char="q"/>
              <a:defRPr/>
            </a:pPr>
            <a:endParaRPr lang="fr-FR" dirty="0">
              <a:sym typeface="Wingdings 3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dirty="0">
                <a:sym typeface="Wingdings 3"/>
              </a:rPr>
              <a:t> Effet de PPH moindre </a:t>
            </a:r>
            <a:r>
              <a:rPr lang="fr-FR" dirty="0"/>
              <a:t>que la voie orale </a:t>
            </a:r>
            <a:r>
              <a:rPr lang="fr-FR" dirty="0">
                <a:sym typeface="Wingdings 3"/>
              </a:rPr>
              <a:t>:</a:t>
            </a:r>
          </a:p>
          <a:p>
            <a:pPr lvl="1">
              <a:defRPr/>
            </a:pPr>
            <a:endParaRPr lang="fr-FR" dirty="0">
              <a:sym typeface="Wingdings 3"/>
            </a:endParaRPr>
          </a:p>
          <a:p>
            <a:pPr lvl="1">
              <a:defRPr/>
            </a:pPr>
            <a:r>
              <a:rPr lang="fr-FR" dirty="0">
                <a:sym typeface="Wingdings 3"/>
              </a:rPr>
              <a:t>	* Veines hémorroïdales moyennes et supérieures passent par le </a:t>
            </a:r>
            <a:r>
              <a:rPr lang="fr-FR" dirty="0" smtClean="0">
                <a:sym typeface="Wingdings 3"/>
              </a:rPr>
              <a:t> foie </a:t>
            </a:r>
            <a:r>
              <a:rPr lang="fr-FR" dirty="0">
                <a:sym typeface="Wingdings 3"/>
              </a:rPr>
              <a:t>effet de PPH.</a:t>
            </a:r>
          </a:p>
          <a:p>
            <a:pPr lvl="1">
              <a:defRPr/>
            </a:pPr>
            <a:endParaRPr lang="fr-FR" dirty="0">
              <a:sym typeface="Wingdings 3"/>
            </a:endParaRPr>
          </a:p>
          <a:p>
            <a:pPr lvl="1">
              <a:defRPr/>
            </a:pPr>
            <a:r>
              <a:rPr lang="fr-FR" dirty="0">
                <a:sym typeface="Wingdings 3"/>
              </a:rPr>
              <a:t>	* Veines hémorroïdales inférieures shuntent le foie 	échappe à 	l’effet de PPH.</a:t>
            </a:r>
          </a:p>
          <a:p>
            <a:pPr>
              <a:buFont typeface="Wingdings" pitchFamily="2" charset="2"/>
              <a:buChar char="q"/>
              <a:defRPr/>
            </a:pPr>
            <a:endParaRPr lang="fr-FR" dirty="0">
              <a:sym typeface="Wingdings 3"/>
            </a:endParaRPr>
          </a:p>
          <a:p>
            <a:pPr>
              <a:buFont typeface="Wingdings" pitchFamily="2" charset="2"/>
              <a:buChar char="q"/>
              <a:defRPr/>
            </a:pPr>
            <a:endParaRPr lang="fr-FR" dirty="0"/>
          </a:p>
          <a:p>
            <a:pPr>
              <a:defRPr/>
            </a:pPr>
            <a:endParaRPr lang="fr-FR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dirty="0"/>
              <a:t> Intéressante pour les substances </a:t>
            </a:r>
            <a:r>
              <a:rPr lang="fr-FR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d’odeur et de </a:t>
            </a:r>
            <a:r>
              <a:rPr lang="fr-FR" dirty="0"/>
              <a:t> </a:t>
            </a:r>
            <a:r>
              <a:rPr lang="fr-FR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goût désagréable</a:t>
            </a:r>
            <a:endParaRPr lang="fr-FR" dirty="0"/>
          </a:p>
          <a:p>
            <a:pPr>
              <a:defRPr/>
            </a:pPr>
            <a:endParaRPr lang="fr-FR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8385175" cy="822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smtClean="0"/>
              <a:t>   </a:t>
            </a:r>
            <a:r>
              <a:rPr lang="fr-FR" sz="3600" b="1" dirty="0" smtClean="0">
                <a:latin typeface="Arial" charset="0"/>
              </a:rPr>
              <a:t>Voie rectale </a:t>
            </a:r>
          </a:p>
        </p:txBody>
      </p:sp>
      <p:pic>
        <p:nvPicPr>
          <p:cNvPr id="26629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990600"/>
            <a:ext cx="2293938" cy="1905000"/>
          </a:xfrm>
          <a:noFill/>
        </p:spPr>
      </p:pic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533400" y="3233738"/>
            <a:ext cx="80772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000"/>
              <a:t> Surface réduite : 300cm2 </a:t>
            </a:r>
          </a:p>
          <a:p>
            <a:pPr>
              <a:buFont typeface="Wingdings" pitchFamily="2" charset="2"/>
              <a:buChar char="q"/>
            </a:pPr>
            <a:endParaRPr lang="fr-FR" sz="2000"/>
          </a:p>
          <a:p>
            <a:pPr>
              <a:buFont typeface="Wingdings" pitchFamily="2" charset="2"/>
              <a:buChar char="q"/>
            </a:pPr>
            <a:r>
              <a:rPr lang="fr-FR" sz="2000">
                <a:sym typeface="Wingdings 3" pitchFamily="18" charset="2"/>
              </a:rPr>
              <a:t> Biodisponibilité variable</a:t>
            </a:r>
          </a:p>
          <a:p>
            <a:pPr>
              <a:buFont typeface="Wingdings" pitchFamily="2" charset="2"/>
              <a:buChar char="q"/>
            </a:pPr>
            <a:endParaRPr lang="fr-FR" sz="2000">
              <a:sym typeface="Wingdings 3" pitchFamily="18" charset="2"/>
            </a:endParaRPr>
          </a:p>
          <a:p>
            <a:pPr>
              <a:buFont typeface="Wingdings" pitchFamily="2" charset="2"/>
              <a:buChar char="q"/>
            </a:pPr>
            <a:r>
              <a:rPr lang="fr-FR" sz="2000">
                <a:sym typeface="Wingdings 3" pitchFamily="18" charset="2"/>
              </a:rPr>
              <a:t> S</a:t>
            </a:r>
            <a:r>
              <a:rPr lang="fr-FR" sz="2000"/>
              <a:t>ubstances irritantes : ulcérations anales.</a:t>
            </a:r>
          </a:p>
          <a:p>
            <a:pPr>
              <a:buFont typeface="Wingdings" pitchFamily="2" charset="2"/>
              <a:buChar char="q"/>
            </a:pPr>
            <a:endParaRPr lang="fr-FR" sz="2000"/>
          </a:p>
          <a:p>
            <a:pPr>
              <a:buFont typeface="Wingdings" pitchFamily="2" charset="2"/>
              <a:buChar char="q"/>
            </a:pPr>
            <a:r>
              <a:rPr lang="fr-FR" sz="2000"/>
              <a:t> Dépend du rythme d’évacuation intestinale </a:t>
            </a:r>
          </a:p>
          <a:p>
            <a:pPr>
              <a:buFont typeface="Wingdings" pitchFamily="2" charset="2"/>
              <a:buChar char="q"/>
            </a:pPr>
            <a:endParaRPr lang="fr-FR" sz="2000"/>
          </a:p>
          <a:p>
            <a:pPr>
              <a:buFont typeface="Wingdings" pitchFamily="2" charset="2"/>
              <a:buChar char="q"/>
            </a:pPr>
            <a:r>
              <a:rPr lang="fr-FR" sz="2000"/>
              <a:t> Inconfortable, rejet possible.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228600" y="1039813"/>
            <a:ext cx="3962400" cy="1431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Inconvénients  </a:t>
            </a:r>
            <a:endParaRPr lang="fr-FR" sz="4000" cap="sm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385175" cy="1127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Voie pulmonaire</a:t>
            </a:r>
            <a:r>
              <a:rPr lang="fr-FR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7651" name="Picture 5" descr="DSCN008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600200"/>
            <a:ext cx="3200400" cy="1978025"/>
          </a:xfr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43000" y="41910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fr-FR" sz="3000" dirty="0">
                <a:latin typeface="+mn-lt"/>
                <a:cs typeface="+mn-cs"/>
              </a:rPr>
              <a:t>Surface d’échange très importante.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fr-FR" sz="3000" dirty="0">
                <a:latin typeface="+mn-lt"/>
                <a:cs typeface="+mn-cs"/>
              </a:rPr>
              <a:t>Débit sanguin = débit cardiaque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fr-FR" sz="3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-152400"/>
            <a:ext cx="8385175" cy="1127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Voie pulmonaire</a:t>
            </a:r>
            <a:r>
              <a:rPr lang="fr-FR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8678" name="Espace réservé du numéro de diapositive 1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99E8DB-22DB-46C7-A777-078C624C4BCF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606550"/>
            <a:ext cx="46228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4918075" y="1570038"/>
            <a:ext cx="3582988" cy="2051050"/>
            <a:chOff x="4917989" y="1569296"/>
            <a:chExt cx="3583460" cy="2051234"/>
          </a:xfrm>
        </p:grpSpPr>
        <p:sp>
          <p:nvSpPr>
            <p:cNvPr id="8" name="Légende encadrée 1 10"/>
            <p:cNvSpPr/>
            <p:nvPr/>
          </p:nvSpPr>
          <p:spPr>
            <a:xfrm>
              <a:off x="6140525" y="1569296"/>
              <a:ext cx="2360924" cy="1816263"/>
            </a:xfrm>
            <a:prstGeom prst="borderCallout1">
              <a:avLst>
                <a:gd name="adj1" fmla="val 49519"/>
                <a:gd name="adj2" fmla="val 364"/>
                <a:gd name="adj3" fmla="val 72364"/>
                <a:gd name="adj4" fmla="val -36239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Aérosols avec une taille de particules    </a:t>
              </a:r>
              <a:r>
                <a:rPr lang="fr-FR" dirty="0">
                  <a:solidFill>
                    <a:schemeClr val="tx1"/>
                  </a:solidFill>
                  <a:sym typeface="Symbol"/>
                </a:rPr>
                <a:t> 3µ</a:t>
              </a:r>
            </a:p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  <a:sym typeface="Wingdings"/>
                </a:rPr>
                <a:t></a:t>
              </a:r>
            </a:p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  <a:sym typeface="Wingdings"/>
                </a:rPr>
                <a:t>Action locale</a:t>
              </a:r>
            </a:p>
            <a:p>
              <a:pPr algn="ctr">
                <a:defRPr/>
              </a:pPr>
              <a:r>
                <a:rPr lang="fr-FR" dirty="0">
                  <a:solidFill>
                    <a:schemeClr val="bg1"/>
                  </a:solidFill>
                  <a:sym typeface="Wingdings"/>
                </a:rPr>
                <a:t>(bronchodilatateurs)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9" name="Accolade fermante 11"/>
            <p:cNvSpPr/>
            <p:nvPr/>
          </p:nvSpPr>
          <p:spPr>
            <a:xfrm>
              <a:off x="4917989" y="2124971"/>
              <a:ext cx="358822" cy="1495559"/>
            </a:xfrm>
            <a:prstGeom prst="rightBrac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Légende encadrée 1 12"/>
          <p:cNvSpPr/>
          <p:nvPr/>
        </p:nvSpPr>
        <p:spPr>
          <a:xfrm>
            <a:off x="6121400" y="3970338"/>
            <a:ext cx="2836863" cy="1936750"/>
          </a:xfrm>
          <a:prstGeom prst="borderCallout1">
            <a:avLst>
              <a:gd name="adj1" fmla="val 49519"/>
              <a:gd name="adj2" fmla="val 364"/>
              <a:gd name="adj3" fmla="val 13306"/>
              <a:gd name="adj4" fmla="val -4062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sym typeface="Symbol"/>
              </a:rPr>
              <a:t>Gaz, liquides volatils et aérosol avec tailles de particules entre 0,2 et 2µ</a:t>
            </a:r>
          </a:p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sym typeface="Wingdings"/>
              </a:rPr>
              <a:t></a:t>
            </a:r>
          </a:p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sym typeface="Wingdings"/>
              </a:rPr>
              <a:t>Action systémique</a:t>
            </a:r>
          </a:p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  <a:sym typeface="Wingdings"/>
              </a:rPr>
              <a:t>(anesthésiques généraux)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290" y="1714488"/>
            <a:ext cx="7162800" cy="1771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fr-FR" sz="2800" b="1" baseline="30000" dirty="0" smtClean="0">
                <a:solidFill>
                  <a:schemeClr val="bg1"/>
                </a:solidFill>
                <a:latin typeface="+mn-lt"/>
              </a:rPr>
              <a:t>ème</a:t>
            </a: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  GROUPE : voies par effraction de la peau et des muqueuses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sz="4800" dirty="0" smtClean="0">
                <a:solidFill>
                  <a:schemeClr val="bg1"/>
                </a:solidFill>
                <a:latin typeface="Arial" charset="0"/>
              </a:rPr>
            </a:br>
            <a:endParaRPr lang="fr-FR" sz="4800" dirty="0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026" name="Object 5"/>
          <p:cNvGraphicFramePr>
            <a:graphicFrameLocks/>
          </p:cNvGraphicFramePr>
          <p:nvPr/>
        </p:nvGraphicFramePr>
        <p:xfrm>
          <a:off x="4114800" y="3429000"/>
          <a:ext cx="1901825" cy="1881188"/>
        </p:xfrm>
        <a:graphic>
          <a:graphicData uri="http://schemas.openxmlformats.org/presentationml/2006/ole">
            <p:oleObj spid="_x0000_s1026" name="Clip" r:id="rId3" imgW="1901228" imgH="188161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800" b="1" dirty="0" smtClean="0"/>
              <a:t>   Introduction </a:t>
            </a:r>
          </a:p>
        </p:txBody>
      </p:sp>
      <p:grpSp>
        <p:nvGrpSpPr>
          <p:cNvPr id="2" name="Groupe 2"/>
          <p:cNvGrpSpPr>
            <a:grpSpLocks/>
          </p:cNvGrpSpPr>
          <p:nvPr/>
        </p:nvGrpSpPr>
        <p:grpSpPr bwMode="auto">
          <a:xfrm>
            <a:off x="228600" y="2133600"/>
            <a:ext cx="8534400" cy="3165475"/>
            <a:chOff x="506612" y="1791730"/>
            <a:chExt cx="8170375" cy="3166078"/>
          </a:xfrm>
        </p:grpSpPr>
        <p:sp>
          <p:nvSpPr>
            <p:cNvPr id="10244" name="ZoneTexte 15"/>
            <p:cNvSpPr txBox="1">
              <a:spLocks noChangeArrowheads="1"/>
            </p:cNvSpPr>
            <p:nvPr/>
          </p:nvSpPr>
          <p:spPr bwMode="auto">
            <a:xfrm>
              <a:off x="506612" y="3010930"/>
              <a:ext cx="15198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Médicament </a:t>
              </a:r>
            </a:p>
          </p:txBody>
        </p:sp>
        <p:cxnSp>
          <p:nvCxnSpPr>
            <p:cNvPr id="9" name="Connecteur droit avec flèche 17"/>
            <p:cNvCxnSpPr/>
            <p:nvPr/>
          </p:nvCxnSpPr>
          <p:spPr>
            <a:xfrm>
              <a:off x="2076552" y="3262035"/>
              <a:ext cx="1963565" cy="2540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6" name="ZoneTexte 18"/>
            <p:cNvSpPr txBox="1">
              <a:spLocks noChangeArrowheads="1"/>
            </p:cNvSpPr>
            <p:nvPr/>
          </p:nvSpPr>
          <p:spPr bwMode="auto">
            <a:xfrm>
              <a:off x="4250724" y="3089190"/>
              <a:ext cx="7166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PA</a:t>
              </a:r>
            </a:p>
          </p:txBody>
        </p:sp>
        <p:cxnSp>
          <p:nvCxnSpPr>
            <p:cNvPr id="11" name="Connecteur droit avec flèche 19"/>
            <p:cNvCxnSpPr/>
            <p:nvPr/>
          </p:nvCxnSpPr>
          <p:spPr>
            <a:xfrm>
              <a:off x="4897277" y="3303318"/>
              <a:ext cx="1148959" cy="1270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8" name="ZoneTexte 20"/>
            <p:cNvSpPr txBox="1">
              <a:spLocks noChangeArrowheads="1"/>
            </p:cNvSpPr>
            <p:nvPr/>
          </p:nvSpPr>
          <p:spPr bwMode="auto">
            <a:xfrm>
              <a:off x="6196695" y="3087130"/>
              <a:ext cx="19867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PA dans le sang</a:t>
              </a:r>
            </a:p>
          </p:txBody>
        </p:sp>
        <p:sp>
          <p:nvSpPr>
            <p:cNvPr id="13" name="Double flèche verticale 21"/>
            <p:cNvSpPr/>
            <p:nvPr/>
          </p:nvSpPr>
          <p:spPr>
            <a:xfrm>
              <a:off x="6821328" y="2249017"/>
              <a:ext cx="147419" cy="728802"/>
            </a:xfrm>
            <a:prstGeom prst="up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50" name="ZoneTexte 22"/>
            <p:cNvSpPr txBox="1">
              <a:spLocks noChangeArrowheads="1"/>
            </p:cNvSpPr>
            <p:nvPr/>
          </p:nvSpPr>
          <p:spPr bwMode="auto">
            <a:xfrm>
              <a:off x="6437870" y="1791730"/>
              <a:ext cx="8773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Tissus</a:t>
              </a:r>
            </a:p>
          </p:txBody>
        </p:sp>
        <p:sp>
          <p:nvSpPr>
            <p:cNvPr id="10251" name="ZoneTexte 23"/>
            <p:cNvSpPr txBox="1">
              <a:spLocks noChangeArrowheads="1"/>
            </p:cNvSpPr>
            <p:nvPr/>
          </p:nvSpPr>
          <p:spPr bwMode="auto">
            <a:xfrm>
              <a:off x="6467060" y="4588476"/>
              <a:ext cx="13345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Excrétion  </a:t>
              </a:r>
            </a:p>
          </p:txBody>
        </p:sp>
        <p:sp>
          <p:nvSpPr>
            <p:cNvPr id="10252" name="ZoneTexte 24"/>
            <p:cNvSpPr txBox="1">
              <a:spLocks noChangeArrowheads="1"/>
            </p:cNvSpPr>
            <p:nvPr/>
          </p:nvSpPr>
          <p:spPr bwMode="auto">
            <a:xfrm>
              <a:off x="3211555" y="4546598"/>
              <a:ext cx="21826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Biotransformation  </a:t>
              </a:r>
            </a:p>
          </p:txBody>
        </p:sp>
        <p:cxnSp>
          <p:nvCxnSpPr>
            <p:cNvPr id="17" name="Connecteur droit avec flèche 25"/>
            <p:cNvCxnSpPr/>
            <p:nvPr/>
          </p:nvCxnSpPr>
          <p:spPr>
            <a:xfrm rot="10800000" flipV="1">
              <a:off x="4955029" y="3670101"/>
              <a:ext cx="1247745" cy="81613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30"/>
            <p:cNvCxnSpPr/>
            <p:nvPr/>
          </p:nvCxnSpPr>
          <p:spPr>
            <a:xfrm rot="5400000">
              <a:off x="6359264" y="4164077"/>
              <a:ext cx="782787" cy="7599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43"/>
            <p:cNvCxnSpPr/>
            <p:nvPr/>
          </p:nvCxnSpPr>
          <p:spPr>
            <a:xfrm>
              <a:off x="5284822" y="4778387"/>
              <a:ext cx="1148959" cy="1270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à coins arrondis 44"/>
            <p:cNvSpPr/>
            <p:nvPr/>
          </p:nvSpPr>
          <p:spPr>
            <a:xfrm>
              <a:off x="1891138" y="2569753"/>
              <a:ext cx="2262962" cy="59383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7030A0"/>
                  </a:solidFill>
                </a:rPr>
                <a:t>Phase biopharmaceutique</a:t>
              </a:r>
            </a:p>
          </p:txBody>
        </p:sp>
        <p:sp>
          <p:nvSpPr>
            <p:cNvPr id="21" name="Rectangle à coins arrondis 46"/>
            <p:cNvSpPr/>
            <p:nvPr/>
          </p:nvSpPr>
          <p:spPr>
            <a:xfrm>
              <a:off x="4769615" y="2685663"/>
              <a:ext cx="1387565" cy="5922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FF0000"/>
                  </a:solidFill>
                </a:rPr>
                <a:t>Absorption </a:t>
              </a:r>
            </a:p>
          </p:txBody>
        </p:sp>
        <p:sp>
          <p:nvSpPr>
            <p:cNvPr id="22" name="Rectangle à coins arrondis 47"/>
            <p:cNvSpPr/>
            <p:nvPr/>
          </p:nvSpPr>
          <p:spPr>
            <a:xfrm>
              <a:off x="7023459" y="2331583"/>
              <a:ext cx="1653528" cy="5922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FF0000"/>
                  </a:solidFill>
                </a:rPr>
                <a:t>Distribution  </a:t>
              </a:r>
            </a:p>
          </p:txBody>
        </p:sp>
        <p:sp>
          <p:nvSpPr>
            <p:cNvPr id="23" name="Rectangle à coins arrondis 48"/>
            <p:cNvSpPr/>
            <p:nvPr/>
          </p:nvSpPr>
          <p:spPr>
            <a:xfrm>
              <a:off x="5029498" y="4170258"/>
              <a:ext cx="1604895" cy="59383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FF0000"/>
                  </a:solidFill>
                </a:rPr>
                <a:t>Élimination   </a:t>
              </a:r>
            </a:p>
          </p:txBody>
        </p:sp>
        <p:sp>
          <p:nvSpPr>
            <p:cNvPr id="24" name="Rectangle à coins arrondis 49"/>
            <p:cNvSpPr/>
            <p:nvPr/>
          </p:nvSpPr>
          <p:spPr>
            <a:xfrm>
              <a:off x="4154101" y="3560542"/>
              <a:ext cx="1582099" cy="59383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FF0000"/>
                  </a:solidFill>
                </a:rPr>
                <a:t>Métabolisme  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Rectangle 13"/>
          <p:cNvSpPr>
            <a:spLocks noGrp="1" noRot="1" noChangeArrowheads="1"/>
          </p:cNvSpPr>
          <p:nvPr>
            <p:ph type="title"/>
          </p:nvPr>
        </p:nvSpPr>
        <p:spPr>
          <a:xfrm>
            <a:off x="2895600" y="2209800"/>
            <a:ext cx="34290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Avantages </a:t>
            </a:r>
          </a:p>
        </p:txBody>
      </p:sp>
      <p:sp>
        <p:nvSpPr>
          <p:cNvPr id="29699" name="Rectangle 11"/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4114800"/>
            <a:ext cx="8007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  <a:p>
            <a:pPr eaLnBrk="1" hangingPunct="1"/>
            <a:endParaRPr lang="fr-FR" sz="3600" smtClean="0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533400" y="2438400"/>
            <a:ext cx="2593975" cy="3841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Posologie précise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304800" y="1447800"/>
            <a:ext cx="3124200" cy="3841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Effets très rapides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 rot="10800000" flipV="1">
            <a:off x="762000" y="4491038"/>
            <a:ext cx="2286000" cy="8318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Eviter le foie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Pas de PPH</a:t>
            </a:r>
            <a:r>
              <a:rPr lang="fr-F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4800600" y="4343400"/>
            <a:ext cx="3563938" cy="12001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Malades inconscients,  </a:t>
            </a:r>
          </a:p>
          <a:p>
            <a:pPr algn="ctr"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non coopérants </a:t>
            </a:r>
          </a:p>
          <a:p>
            <a:pPr algn="ctr"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(nourrissons, comateux)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3733800" y="685800"/>
            <a:ext cx="4953000" cy="13477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PA non résorbables (aminosides),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détruits (pénicillines),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irritants ou émétiques (AINS)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44958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Inconvénients</a:t>
            </a:r>
            <a:r>
              <a:rPr lang="fr-FR" i="1" u="sng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dirty="0" smtClean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533400" y="1219200"/>
            <a:ext cx="7924800" cy="8302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Les formes injectables : (stériles, isotoniques, apyrogènes, neutres, limpides)</a:t>
            </a:r>
            <a:r>
              <a:rPr lang="fr-FR" sz="2400" dirty="0"/>
              <a:t> </a:t>
            </a: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5410200" y="2438400"/>
            <a:ext cx="2025650" cy="4762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Onéreuses</a:t>
            </a:r>
            <a:r>
              <a:rPr lang="fr-FR" sz="2800" dirty="0"/>
              <a:t> 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609600" y="4953000"/>
            <a:ext cx="3163888" cy="4619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Parfois  douloureuses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4876800" y="4953000"/>
            <a:ext cx="3405188" cy="4254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Irritation locale possible</a:t>
            </a: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4648200" y="3357563"/>
            <a:ext cx="4025900" cy="5222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Personnes spécialisées</a:t>
            </a:r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533400" y="2438400"/>
            <a:ext cx="3724275" cy="4619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Matériel stérile </a:t>
            </a: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533400" y="3205163"/>
            <a:ext cx="37338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Le malade ne peut pas pratiquer lui-même l’injection </a:t>
            </a:r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838200" y="5697538"/>
            <a:ext cx="7239000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5050"/>
              </a:buClr>
            </a:pPr>
            <a:r>
              <a:rPr lang="fr-FR" sz="2000"/>
              <a:t>Accidents : (Extravasation, hématome, piqûre d’une artère,..)</a:t>
            </a:r>
          </a:p>
          <a:p>
            <a:pPr>
              <a:buClr>
                <a:srgbClr val="FF5050"/>
              </a:buClr>
            </a:pPr>
            <a:r>
              <a:rPr lang="fr-FR" sz="2000"/>
              <a:t>Risques infectieux</a:t>
            </a:r>
            <a:r>
              <a:rPr lang="fr-FR" sz="2000" b="1"/>
              <a:t> : </a:t>
            </a:r>
            <a:r>
              <a:rPr lang="fr-FR" sz="2000"/>
              <a:t>transmission virale : hépatite B, C, HIV.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457200"/>
            <a:ext cx="6629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Voie intraveineuse IV</a:t>
            </a:r>
            <a:r>
              <a:rPr lang="fr-FR" sz="4800" dirty="0" smtClean="0">
                <a:latin typeface="+mn-lt"/>
              </a:rPr>
              <a:t> </a:t>
            </a:r>
            <a:endParaRPr lang="fr-FR" sz="4800" dirty="0" smtClean="0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2087563"/>
            <a:ext cx="7932738" cy="1371600"/>
          </a:xfrm>
        </p:spPr>
        <p:txBody>
          <a:bodyPr/>
          <a:lstStyle/>
          <a:p>
            <a:pPr algn="just" eaLnBrk="1" hangingPunct="1"/>
            <a:r>
              <a:rPr lang="fr-FR" smtClean="0">
                <a:sym typeface="Wingdings 3" pitchFamily="18" charset="2"/>
              </a:rPr>
              <a:t>Voie d’urgence.</a:t>
            </a:r>
          </a:p>
          <a:p>
            <a:pPr eaLnBrk="1" hangingPunct="1">
              <a:buClr>
                <a:srgbClr val="FF5050"/>
              </a:buClr>
            </a:pPr>
            <a:r>
              <a:rPr lang="fr-FR" smtClean="0"/>
              <a:t>Supprime la phase d’absorption 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011363"/>
            <a:ext cx="1285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86000" y="4430713"/>
            <a:ext cx="563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5050"/>
              </a:buClr>
            </a:pPr>
            <a:r>
              <a:rPr lang="fr-FR"/>
              <a:t>- Veine du pli du coude, main, jugulaire (cou) ….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2800" y="3840163"/>
            <a:ext cx="2411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Sites d’injection 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6629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Voie intraveineuse IV</a:t>
            </a:r>
            <a:r>
              <a:rPr lang="fr-FR" sz="4800" dirty="0" smtClean="0">
                <a:latin typeface="+mn-lt"/>
              </a:rPr>
              <a:t> </a:t>
            </a:r>
            <a:endParaRPr lang="fr-FR" sz="4800" dirty="0" smtClean="0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762000"/>
            <a:ext cx="1285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609600" y="2906713"/>
            <a:ext cx="337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Volume de 5-20 ml</a:t>
            </a:r>
            <a:r>
              <a:rPr lang="fr-FR" sz="2400" dirty="0"/>
              <a:t>  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6019800" y="2830513"/>
            <a:ext cx="2200275" cy="83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Grands volumes</a:t>
            </a:r>
          </a:p>
          <a:p>
            <a:pPr>
              <a:defRPr/>
            </a:pPr>
            <a:endParaRPr lang="fr-FR" sz="2800" dirty="0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609600" y="3978275"/>
            <a:ext cx="3352800" cy="3698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Thérapeutique d’urgence</a:t>
            </a:r>
            <a:r>
              <a:rPr lang="fr-FR" dirty="0"/>
              <a:t> </a:t>
            </a:r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609600" y="1839913"/>
            <a:ext cx="3505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IV directe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5029200" y="1839913"/>
            <a:ext cx="3581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Perfusion</a:t>
            </a:r>
          </a:p>
        </p:txBody>
      </p:sp>
      <p:sp>
        <p:nvSpPr>
          <p:cNvPr id="74770" name="AutoShape 18"/>
          <p:cNvSpPr>
            <a:spLocks noChangeArrowheads="1"/>
          </p:cNvSpPr>
          <p:nvPr/>
        </p:nvSpPr>
        <p:spPr bwMode="auto">
          <a:xfrm>
            <a:off x="1981200" y="3357563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DZ"/>
          </a:p>
        </p:txBody>
      </p:sp>
      <p:sp>
        <p:nvSpPr>
          <p:cNvPr id="74772" name="AutoShape 20"/>
          <p:cNvSpPr>
            <a:spLocks noChangeArrowheads="1"/>
          </p:cNvSpPr>
          <p:nvPr/>
        </p:nvSpPr>
        <p:spPr bwMode="auto">
          <a:xfrm>
            <a:off x="6781800" y="3281363"/>
            <a:ext cx="533400" cy="685800"/>
          </a:xfrm>
          <a:prstGeom prst="curvedLeftArrow">
            <a:avLst>
              <a:gd name="adj1" fmla="val 25714"/>
              <a:gd name="adj2" fmla="val 51429"/>
              <a:gd name="adj3" fmla="val 33333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DZ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86400" y="3978275"/>
            <a:ext cx="312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5050"/>
              </a:buClr>
            </a:pPr>
            <a:r>
              <a:rPr lang="fr-FR"/>
              <a:t>Ex: alimentation parentérale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7600" y="1371600"/>
            <a:ext cx="1931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Applications </a:t>
            </a:r>
            <a:endParaRPr lang="fr-FR" sz="24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371600" y="52578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IV: Jamais de suspensions ou solutions huileuses (embolie)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60" grpId="0"/>
      <p:bldP spid="74762" grpId="0"/>
      <p:bldP spid="74763" grpId="0" animBg="1"/>
      <p:bldP spid="74765" grpId="0" animBg="1"/>
      <p:bldP spid="74770" grpId="0" animBg="1"/>
      <p:bldP spid="74772" grpId="0" animBg="1"/>
      <p:bldP spid="16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Voies extravasculaires</a:t>
            </a:r>
            <a:r>
              <a:rPr lang="fr-FR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1603375"/>
            <a:ext cx="7318375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1828800" y="1371600"/>
            <a:ext cx="3048000" cy="1016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sous l’hypoderme  </a:t>
            </a:r>
          </a:p>
          <a:p>
            <a:pPr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tissu conjonctif sous cutané </a:t>
            </a:r>
            <a:endParaRPr lang="fr-FR" sz="2000" dirty="0"/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5715000" y="1600200"/>
            <a:ext cx="2057400" cy="4619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Muscle</a:t>
            </a:r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1828800" y="2895600"/>
            <a:ext cx="3124200" cy="1016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Face postérieure du bras </a:t>
            </a:r>
          </a:p>
          <a:p>
            <a:pPr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dos, abdomen</a:t>
            </a:r>
          </a:p>
          <a:p>
            <a:pPr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face externe de la cuisse</a:t>
            </a:r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5105400" y="2895600"/>
            <a:ext cx="3200400" cy="8302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Muscle fessier +++</a:t>
            </a:r>
          </a:p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34822" name="AutoShape 13"/>
          <p:cNvSpPr>
            <a:spLocks noChangeArrowheads="1"/>
          </p:cNvSpPr>
          <p:nvPr/>
        </p:nvSpPr>
        <p:spPr bwMode="auto">
          <a:xfrm>
            <a:off x="1371600" y="228600"/>
            <a:ext cx="3429000" cy="914400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3200" b="1"/>
              <a:t>Sous cutanée</a:t>
            </a:r>
          </a:p>
        </p:txBody>
      </p:sp>
      <p:sp>
        <p:nvSpPr>
          <p:cNvPr id="34823" name="Oval 15"/>
          <p:cNvSpPr>
            <a:spLocks noChangeArrowheads="1"/>
          </p:cNvSpPr>
          <p:nvPr/>
        </p:nvSpPr>
        <p:spPr bwMode="auto">
          <a:xfrm>
            <a:off x="152400" y="1600200"/>
            <a:ext cx="1600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800" b="1" u="sng"/>
              <a:t>Tissus</a:t>
            </a:r>
          </a:p>
        </p:txBody>
      </p:sp>
      <p:sp>
        <p:nvSpPr>
          <p:cNvPr id="242704" name="Oval 16"/>
          <p:cNvSpPr>
            <a:spLocks noChangeArrowheads="1"/>
          </p:cNvSpPr>
          <p:nvPr/>
        </p:nvSpPr>
        <p:spPr bwMode="auto">
          <a:xfrm>
            <a:off x="152400" y="2819400"/>
            <a:ext cx="1752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Sites</a:t>
            </a:r>
          </a:p>
        </p:txBody>
      </p:sp>
      <p:sp>
        <p:nvSpPr>
          <p:cNvPr id="34825" name="AutoShape 17"/>
          <p:cNvSpPr>
            <a:spLocks noChangeArrowheads="1"/>
          </p:cNvSpPr>
          <p:nvPr/>
        </p:nvSpPr>
        <p:spPr bwMode="auto">
          <a:xfrm>
            <a:off x="4953000" y="228600"/>
            <a:ext cx="3733800" cy="9144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fr-FR" sz="3200"/>
          </a:p>
          <a:p>
            <a:pPr algn="ctr">
              <a:spcBef>
                <a:spcPct val="50000"/>
              </a:spcBef>
            </a:pPr>
            <a:r>
              <a:rPr lang="fr-FR" sz="3200" b="1"/>
              <a:t>Intramusculaire</a:t>
            </a:r>
            <a:r>
              <a:rPr lang="fr-FR" sz="2800" b="1"/>
              <a:t> </a:t>
            </a:r>
          </a:p>
          <a:p>
            <a:pPr algn="ctr"/>
            <a:endParaRPr lang="fr-F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38400" y="-228600"/>
            <a:ext cx="4919682" cy="1050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Avantages communs</a:t>
            </a:r>
            <a:r>
              <a:rPr lang="fr-FR" dirty="0" smtClean="0"/>
              <a:t> 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28600" y="1143000"/>
            <a:ext cx="800735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q"/>
            </a:pPr>
            <a:r>
              <a:rPr lang="fr-FR" smtClean="0"/>
              <a:t>Possibilité d’administration de solutions huileuses 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q"/>
            </a:pPr>
            <a:r>
              <a:rPr lang="fr-FR" smtClean="0"/>
              <a:t>Effets retards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mtClean="0"/>
              <a:t>         S/C : implants : pellets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mtClean="0"/>
              <a:t>         IM:  préparations retards (ATB)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mtClean="0"/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q"/>
            </a:pPr>
            <a:r>
              <a:rPr lang="fr-FR" smtClean="0"/>
              <a:t>N’abîme pas le capital veineux</a:t>
            </a:r>
          </a:p>
          <a:p>
            <a:pPr eaLnBrk="1" hangingPunct="1">
              <a:lnSpc>
                <a:spcPct val="80000"/>
              </a:lnSpc>
            </a:pPr>
            <a:endParaRPr lang="fr-FR" smtClean="0"/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57200" y="4029075"/>
            <a:ext cx="21336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S/C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5095875"/>
            <a:ext cx="222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Auto administration</a:t>
            </a:r>
            <a:r>
              <a:rPr lang="fr-FR" b="1"/>
              <a:t> </a:t>
            </a:r>
            <a:endParaRPr lang="fr-FR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638800" y="3876675"/>
            <a:ext cx="2057400" cy="838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IM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4714875"/>
            <a:ext cx="533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CCFF"/>
              </a:buClr>
              <a:buFont typeface="Wingdings" pitchFamily="2" charset="2"/>
              <a:buChar char="q"/>
              <a:defRPr/>
            </a:pPr>
            <a:r>
              <a:rPr lang="fr-F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Muscle très vascularisé : bonne résorption</a:t>
            </a:r>
          </a:p>
          <a:p>
            <a:pPr>
              <a:buClr>
                <a:srgbClr val="FFCCFF"/>
              </a:buClr>
              <a:buFont typeface="Wingdings" pitchFamily="2" charset="2"/>
              <a:buChar char="q"/>
              <a:defRPr/>
            </a:pPr>
            <a:r>
              <a:rPr lang="fr-F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Peu douloureuse </a:t>
            </a:r>
          </a:p>
          <a:p>
            <a:pPr>
              <a:buClr>
                <a:srgbClr val="FFCCFF"/>
              </a:buClr>
              <a:buFont typeface="Wingdings" pitchFamily="2" charset="2"/>
              <a:buChar char="q"/>
              <a:defRPr/>
            </a:pPr>
            <a:r>
              <a:rPr lang="fr-F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Volumes plus importants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0" y="304800"/>
            <a:ext cx="4953000" cy="669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 smtClean="0">
                <a:latin typeface="Arial" charset="0"/>
              </a:rPr>
              <a:t>Voies intrarachidiennes </a:t>
            </a:r>
            <a:r>
              <a:rPr lang="fr-FR" sz="3200" b="1" dirty="0" smtClean="0"/>
              <a:t> 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447800"/>
            <a:ext cx="8153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Région lombosacrée (entre deux vertèbres dans le bas du dos)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mtClean="0"/>
          </a:p>
        </p:txBody>
      </p:sp>
      <p:pic>
        <p:nvPicPr>
          <p:cNvPr id="36868" name="Picture 7" descr="117986_397834419_peridurale2_H094857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2743200"/>
            <a:ext cx="3733800" cy="2800350"/>
          </a:xfrm>
        </p:spPr>
      </p:pic>
      <p:pic>
        <p:nvPicPr>
          <p:cNvPr id="36869" name="Picture 8" descr="cat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311467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290" y="1285860"/>
            <a:ext cx="7162800" cy="1908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smtClean="0">
                <a:latin typeface="Arial" charset="0"/>
              </a:rPr>
              <a:t>Critères de choix d’une voie d’administration</a:t>
            </a:r>
            <a:r>
              <a:rPr lang="fr-FR" sz="4000" b="1" dirty="0" smtClean="0"/>
              <a:t> </a:t>
            </a:r>
          </a:p>
        </p:txBody>
      </p:sp>
      <p:pic>
        <p:nvPicPr>
          <p:cNvPr id="37891" name="Picture 2" descr="http://www.yogaesoteric.net/uploads/images/sanatate/pericole/5262/562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143248"/>
            <a:ext cx="2381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304800" y="228600"/>
            <a:ext cx="8229600" cy="71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>
                <a:solidFill>
                  <a:srgbClr val="7030A0"/>
                </a:solidFill>
              </a:rPr>
              <a:t>Selon le type d’action souhaité:</a:t>
            </a:r>
          </a:p>
          <a:p>
            <a:pPr lvl="1">
              <a:buFontTx/>
              <a:buChar char="-"/>
            </a:pPr>
            <a:r>
              <a:rPr lang="fr-FR" sz="2000" b="1"/>
              <a:t>Action locale.</a:t>
            </a:r>
          </a:p>
          <a:p>
            <a:pPr lvl="1">
              <a:buFontTx/>
              <a:buChar char="-"/>
            </a:pPr>
            <a:r>
              <a:rPr lang="fr-FR" sz="2000" b="1"/>
              <a:t>Action systémique.</a:t>
            </a:r>
          </a:p>
          <a:p>
            <a:pPr lvl="1"/>
            <a:endParaRPr lang="fr-FR" sz="2000" b="1"/>
          </a:p>
          <a:p>
            <a:pPr>
              <a:buFont typeface="Wingdings" pitchFamily="2" charset="2"/>
              <a:buChar char="Ø"/>
            </a:pPr>
            <a:r>
              <a:rPr lang="fr-FR" sz="2000" b="1">
                <a:solidFill>
                  <a:srgbClr val="7030A0"/>
                </a:solidFill>
              </a:rPr>
              <a:t>Selon le délai d’action souhaité:</a:t>
            </a:r>
          </a:p>
          <a:p>
            <a:pPr lvl="1">
              <a:buFontTx/>
              <a:buChar char="-"/>
            </a:pPr>
            <a:r>
              <a:rPr lang="fr-FR" sz="2000" b="1"/>
              <a:t>Traitement de la crise (urgence).</a:t>
            </a:r>
          </a:p>
          <a:p>
            <a:pPr lvl="1">
              <a:buFontTx/>
              <a:buChar char="-"/>
            </a:pPr>
            <a:r>
              <a:rPr lang="fr-FR" sz="2000" b="1"/>
              <a:t>Traitement de fond (quotidien).</a:t>
            </a:r>
          </a:p>
          <a:p>
            <a:pPr lvl="1">
              <a:buFontTx/>
              <a:buChar char="-"/>
            </a:pPr>
            <a:endParaRPr lang="fr-FR" sz="2000" b="1"/>
          </a:p>
          <a:p>
            <a:pPr>
              <a:buFont typeface="Wingdings" pitchFamily="2" charset="2"/>
              <a:buChar char="Ø"/>
            </a:pPr>
            <a:r>
              <a:rPr lang="fr-FR" sz="2000" b="1">
                <a:solidFill>
                  <a:srgbClr val="7030A0"/>
                </a:solidFill>
              </a:rPr>
              <a:t>Facteurs liés à la substance administrée:</a:t>
            </a:r>
          </a:p>
          <a:p>
            <a:pPr lvl="1">
              <a:buFontTx/>
              <a:buChar char="-"/>
            </a:pPr>
            <a:r>
              <a:rPr lang="fr-FR" sz="2000" b="1"/>
              <a:t>Propriétés physico-chimiques et adaptation à la forme pharmaceutique.</a:t>
            </a:r>
          </a:p>
          <a:p>
            <a:pPr lvl="1">
              <a:buFontTx/>
              <a:buChar char="-"/>
            </a:pPr>
            <a:r>
              <a:rPr lang="fr-FR" sz="2000" b="1"/>
              <a:t>Interaction avec les constituants physiologiques.</a:t>
            </a:r>
          </a:p>
          <a:p>
            <a:pPr lvl="1">
              <a:buFontTx/>
              <a:buChar char="-"/>
            </a:pPr>
            <a:endParaRPr lang="fr-FR" sz="2000" b="1"/>
          </a:p>
          <a:p>
            <a:pPr>
              <a:buFont typeface="Wingdings" pitchFamily="2" charset="2"/>
              <a:buChar char="Ø"/>
            </a:pPr>
            <a:r>
              <a:rPr lang="fr-FR" sz="2000" b="1">
                <a:solidFill>
                  <a:srgbClr val="7030A0"/>
                </a:solidFill>
              </a:rPr>
              <a:t>Selon le volume à administrer:</a:t>
            </a:r>
          </a:p>
          <a:p>
            <a:pPr lvl="1">
              <a:buFontTx/>
              <a:buChar char="-"/>
            </a:pPr>
            <a:r>
              <a:rPr lang="fr-FR" sz="2000" b="1"/>
              <a:t>Important: (</a:t>
            </a:r>
            <a:r>
              <a:rPr lang="fr-FR" sz="2000" b="1">
                <a:sym typeface="Symbol" pitchFamily="18" charset="2"/>
              </a:rPr>
              <a:t> 20ml) VO ou IV lente.</a:t>
            </a:r>
          </a:p>
          <a:p>
            <a:pPr lvl="1">
              <a:buFontTx/>
              <a:buChar char="-"/>
            </a:pPr>
            <a:r>
              <a:rPr lang="fr-FR" sz="2000" b="1">
                <a:sym typeface="Symbol" pitchFamily="18" charset="2"/>
              </a:rPr>
              <a:t>Moins important (5 – 20 ml): IV ou IM.</a:t>
            </a:r>
          </a:p>
          <a:p>
            <a:pPr lvl="1">
              <a:buFontTx/>
              <a:buChar char="-"/>
            </a:pPr>
            <a:endParaRPr lang="fr-FR" sz="2000" b="1">
              <a:sym typeface="Symbol" pitchFamily="18" charset="2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>
                <a:solidFill>
                  <a:srgbClr val="7030A0"/>
                </a:solidFill>
              </a:rPr>
              <a:t>Facteurs liés au sujet:</a:t>
            </a:r>
          </a:p>
          <a:p>
            <a:pPr lvl="1">
              <a:buFontTx/>
              <a:buChar char="-"/>
            </a:pPr>
            <a:r>
              <a:rPr lang="fr-FR" sz="2000" b="1"/>
              <a:t>Age.</a:t>
            </a:r>
          </a:p>
          <a:p>
            <a:pPr lvl="1">
              <a:buFontTx/>
              <a:buChar char="-"/>
            </a:pPr>
            <a:r>
              <a:rPr lang="fr-FR" sz="2000" b="1"/>
              <a:t>État physiopathologique et psychique.</a:t>
            </a:r>
          </a:p>
          <a:p>
            <a:pPr lvl="1"/>
            <a:endParaRPr lang="fr-FR" sz="2000" b="1"/>
          </a:p>
          <a:p>
            <a:pPr lvl="1"/>
            <a:endParaRPr lang="fr-FR" sz="2000" b="1"/>
          </a:p>
          <a:p>
            <a:pPr lvl="1"/>
            <a:endParaRPr lang="fr-F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-762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002060"/>
                </a:solidFill>
              </a:rPr>
              <a:t>Voie d’administration: Définition </a:t>
            </a:r>
            <a:endParaRPr lang="fr-FR" sz="3200" b="1" dirty="0" smtClean="0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219200" y="1981200"/>
            <a:ext cx="6934200" cy="46482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q"/>
            </a:pPr>
            <a:r>
              <a:rPr lang="fr-FR" smtClean="0"/>
              <a:t>Partie du corps où l’on dépose le médicament afin qu’il atteigne son site d’action.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q"/>
            </a:pPr>
            <a:endParaRPr lang="fr-FR" smtClean="0"/>
          </a:p>
          <a:p>
            <a:pPr eaLnBrk="1" hangingPunct="1">
              <a:buFont typeface="Wingdings" pitchFamily="2" charset="2"/>
              <a:buNone/>
            </a:pPr>
            <a:endParaRPr lang="fr-FR" sz="3600" smtClean="0"/>
          </a:p>
          <a:p>
            <a:pPr eaLnBrk="1" hangingPunct="1"/>
            <a:endParaRPr lang="fr-FR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505200"/>
            <a:ext cx="1079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304800" y="228600"/>
            <a:ext cx="82296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fr-FR" sz="2000" b="1">
              <a:sym typeface="Symbol" pitchFamily="18" charset="2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>
                <a:solidFill>
                  <a:srgbClr val="7030A0"/>
                </a:solidFill>
              </a:rPr>
              <a:t>Facteurs liés au sujet:</a:t>
            </a:r>
          </a:p>
          <a:p>
            <a:pPr>
              <a:buFont typeface="Wingdings" pitchFamily="2" charset="2"/>
              <a:buChar char="Ø"/>
            </a:pPr>
            <a:endParaRPr lang="fr-FR" sz="2000" b="1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000" b="1">
              <a:solidFill>
                <a:srgbClr val="7030A0"/>
              </a:solidFill>
            </a:endParaRPr>
          </a:p>
          <a:p>
            <a:pPr lvl="1">
              <a:buFontTx/>
              <a:buChar char="-"/>
            </a:pPr>
            <a:r>
              <a:rPr lang="fr-FR" sz="2000" b="1"/>
              <a:t>Age:</a:t>
            </a:r>
            <a:r>
              <a:rPr lang="fr-FR" sz="2000"/>
              <a:t> enfant en bas age : voie orale  difficile</a:t>
            </a:r>
            <a:endParaRPr lang="fr-FR" sz="2000" b="1"/>
          </a:p>
          <a:p>
            <a:pPr lvl="1">
              <a:buFontTx/>
              <a:buChar char="-"/>
            </a:pPr>
            <a:r>
              <a:rPr lang="fr-FR" sz="2000" b="1"/>
              <a:t>État physiopathologique et psychique.</a:t>
            </a:r>
          </a:p>
          <a:p>
            <a:endParaRPr lang="fr-FR" sz="2800"/>
          </a:p>
          <a:p>
            <a:r>
              <a:rPr lang="fr-FR" sz="2000"/>
              <a:t>	- Problème de déglutition </a:t>
            </a:r>
          </a:p>
          <a:p>
            <a:r>
              <a:rPr lang="fr-FR" sz="2000"/>
              <a:t>	- Muqueuse intestinale </a:t>
            </a:r>
          </a:p>
          <a:p>
            <a:r>
              <a:rPr lang="fr-FR" sz="2000"/>
              <a:t>	- Vomissements, diarrhées… </a:t>
            </a:r>
          </a:p>
          <a:p>
            <a:r>
              <a:rPr lang="fr-FR" sz="2000"/>
              <a:t>	- Inconscience, coma… </a:t>
            </a:r>
          </a:p>
          <a:p>
            <a:pPr>
              <a:buFont typeface="Wingdings" pitchFamily="2" charset="2"/>
              <a:buChar char="Ø"/>
            </a:pPr>
            <a:endParaRPr lang="fr-FR" sz="2000" b="1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000" b="1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000" b="1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>
                <a:solidFill>
                  <a:srgbClr val="7030A0"/>
                </a:solidFill>
              </a:rPr>
              <a:t>Facteurs économique</a:t>
            </a:r>
          </a:p>
          <a:p>
            <a:endParaRPr lang="fr-FR" sz="2000"/>
          </a:p>
          <a:p>
            <a:endParaRPr lang="fr-FR" sz="2000"/>
          </a:p>
          <a:p>
            <a:pPr lvl="1"/>
            <a:endParaRPr lang="fr-FR" sz="2000" b="1"/>
          </a:p>
          <a:p>
            <a:pPr lvl="1"/>
            <a:endParaRPr lang="fr-FR" sz="2000" b="1"/>
          </a:p>
          <a:p>
            <a:pPr lvl="1"/>
            <a:endParaRPr lang="fr-FR" sz="2000" b="1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4648200" y="2438400"/>
            <a:ext cx="3657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voie orale impossible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</a:t>
            </a:r>
            <a:r>
              <a:rPr lang="fr-FR" sz="3600" b="1" dirty="0" smtClean="0"/>
              <a:t>Merci pour votre attention</a:t>
            </a:r>
            <a:endParaRPr lang="fr-FR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-76200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002060"/>
                </a:solidFill>
              </a:rPr>
              <a:t>Voies d’administration: classification </a:t>
            </a:r>
            <a:endParaRPr lang="fr-FR" sz="3200" b="1" dirty="0" smtClean="0"/>
          </a:p>
        </p:txBody>
      </p:sp>
      <p:graphicFrame>
        <p:nvGraphicFramePr>
          <p:cNvPr id="6" name="Diagramme 6"/>
          <p:cNvGraphicFramePr/>
          <p:nvPr/>
        </p:nvGraphicFramePr>
        <p:xfrm>
          <a:off x="533400" y="1295400"/>
          <a:ext cx="790832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152400"/>
            <a:ext cx="8686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 smtClean="0"/>
              <a:t>1er Groupe : voies sans effraction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7848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defRPr/>
            </a:pPr>
            <a:r>
              <a:rPr lang="fr-FR" sz="2800" b="1" u="sng" dirty="0">
                <a:solidFill>
                  <a:schemeClr val="hlink"/>
                </a:solidFill>
                <a:latin typeface="+mn-lt"/>
              </a:rPr>
              <a:t>Action locale :</a:t>
            </a:r>
            <a:r>
              <a:rPr lang="fr-FR" sz="2800" dirty="0">
                <a:solidFill>
                  <a:schemeClr val="hlink"/>
                </a:solidFill>
                <a:latin typeface="+mn-lt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fr-FR" sz="2800" dirty="0">
                <a:latin typeface="+mn-lt"/>
              </a:rPr>
              <a:t>    Oculaire, Nasale, auriculaire, Génitales…</a:t>
            </a:r>
          </a:p>
          <a:p>
            <a:pPr>
              <a:spcBef>
                <a:spcPct val="50000"/>
              </a:spcBef>
              <a:defRPr/>
            </a:pPr>
            <a:endParaRPr lang="fr-FR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fr-FR" sz="2800" b="1" u="sng" dirty="0">
                <a:solidFill>
                  <a:schemeClr val="hlink"/>
                </a:solidFill>
                <a:latin typeface="+mn-lt"/>
              </a:rPr>
              <a:t>Action locale ou systémique :</a:t>
            </a:r>
            <a:endParaRPr lang="fr-FR" sz="2800" dirty="0">
              <a:solidFill>
                <a:schemeClr val="hlink"/>
              </a:solidFill>
              <a:latin typeface="+mn-lt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800" dirty="0">
                <a:latin typeface="+mn-lt"/>
              </a:rPr>
              <a:t>    Voies cutanées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800" dirty="0">
                <a:latin typeface="+mn-lt"/>
              </a:rPr>
              <a:t>    Voies digestives: buccale, orale, rectale </a:t>
            </a:r>
          </a:p>
          <a:p>
            <a:pPr>
              <a:spcBef>
                <a:spcPct val="50000"/>
              </a:spcBef>
              <a:defRPr/>
            </a:pPr>
            <a:r>
              <a:rPr lang="fr-FR" sz="2800" dirty="0">
                <a:latin typeface="+mn-lt"/>
              </a:rPr>
              <a:t>    Voies broncho-pulmonaires</a:t>
            </a:r>
          </a:p>
          <a:p>
            <a:pPr>
              <a:spcBef>
                <a:spcPct val="50000"/>
              </a:spcBef>
              <a:defRPr/>
            </a:pPr>
            <a:r>
              <a:rPr lang="fr-FR" sz="2800" dirty="0">
                <a:latin typeface="+mn-lt"/>
              </a:rPr>
              <a:t> 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5410200" y="26670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 smtClean="0"/>
              <a:t>2</a:t>
            </a:r>
            <a:r>
              <a:rPr lang="fr-FR" sz="3200" b="1" baseline="30000" dirty="0" smtClean="0"/>
              <a:t>ème</a:t>
            </a:r>
            <a:r>
              <a:rPr lang="fr-FR" sz="3200" b="1" dirty="0" smtClean="0"/>
              <a:t> groupe : voies avec effraction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2198688"/>
            <a:ext cx="4038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chemeClr val="hlink"/>
                </a:solidFill>
                <a:latin typeface="+mn-lt"/>
              </a:rPr>
              <a:t>Voies Intra vasculaires:</a:t>
            </a:r>
            <a:endParaRPr lang="fr-FR" sz="2400" dirty="0">
              <a:latin typeface="+mn-lt"/>
            </a:endParaRPr>
          </a:p>
          <a:p>
            <a:pPr>
              <a:defRPr/>
            </a:pPr>
            <a:r>
              <a:rPr lang="fr-FR" sz="2400" dirty="0">
                <a:latin typeface="+mn-lt"/>
              </a:rPr>
              <a:t>	</a:t>
            </a:r>
          </a:p>
          <a:p>
            <a:pPr>
              <a:defRPr/>
            </a:pPr>
            <a:r>
              <a:rPr lang="fr-FR" sz="2400" dirty="0">
                <a:latin typeface="+mn-lt"/>
              </a:rPr>
              <a:t>	Intraveineuse</a:t>
            </a:r>
          </a:p>
          <a:p>
            <a:pPr>
              <a:defRPr/>
            </a:pPr>
            <a:r>
              <a:rPr lang="fr-FR" sz="2400" dirty="0">
                <a:latin typeface="+mn-lt"/>
              </a:rPr>
              <a:t>	</a:t>
            </a:r>
          </a:p>
          <a:p>
            <a:pPr>
              <a:defRPr/>
            </a:pPr>
            <a:r>
              <a:rPr lang="fr-FR" sz="2400" dirty="0">
                <a:latin typeface="+mn-lt"/>
              </a:rPr>
              <a:t>	Intra-artérielle</a:t>
            </a:r>
          </a:p>
          <a:p>
            <a:pPr>
              <a:defRPr/>
            </a:pPr>
            <a:endParaRPr lang="fr-FR" sz="2400" dirty="0">
              <a:latin typeface="+mn-lt"/>
            </a:endParaRPr>
          </a:p>
          <a:p>
            <a:pPr>
              <a:defRPr/>
            </a:pPr>
            <a:r>
              <a:rPr lang="fr-FR" sz="2400" dirty="0">
                <a:latin typeface="+mn-lt"/>
              </a:rPr>
              <a:t>	</a:t>
            </a:r>
            <a:r>
              <a:rPr lang="fr-FR" sz="2400" dirty="0" err="1">
                <a:latin typeface="+mn-lt"/>
              </a:rPr>
              <a:t>Intra-cardiaques</a:t>
            </a:r>
            <a:endParaRPr lang="fr-FR" sz="2400" dirty="0">
              <a:latin typeface="+mn-lt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114800" y="2170113"/>
            <a:ext cx="44958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fr-FR" sz="2400" b="1" dirty="0">
                <a:solidFill>
                  <a:schemeClr val="hlink"/>
                </a:solidFill>
                <a:latin typeface="+mn-lt"/>
              </a:rPr>
              <a:t>Voies extravasculaires :</a:t>
            </a:r>
          </a:p>
          <a:p>
            <a:pPr lvl="1">
              <a:defRPr/>
            </a:pPr>
            <a:r>
              <a:rPr lang="fr-FR" sz="2400" b="1" dirty="0">
                <a:latin typeface="+mn-lt"/>
              </a:rPr>
              <a:t> </a:t>
            </a:r>
            <a:endParaRPr lang="fr-FR" sz="2400" dirty="0">
              <a:latin typeface="+mn-lt"/>
            </a:endParaRPr>
          </a:p>
          <a:p>
            <a:pPr lvl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fr-FR" sz="2400" u="sng" dirty="0">
                <a:latin typeface="+mn-lt"/>
              </a:rPr>
              <a:t>Action générale : </a:t>
            </a:r>
          </a:p>
          <a:p>
            <a:pPr>
              <a:buClr>
                <a:schemeClr val="hlink"/>
              </a:buClr>
              <a:defRPr/>
            </a:pPr>
            <a:r>
              <a:rPr lang="fr-FR" sz="2400" dirty="0">
                <a:latin typeface="+mn-lt"/>
              </a:rPr>
              <a:t>	    Sous-cutanée</a:t>
            </a:r>
          </a:p>
          <a:p>
            <a:pPr>
              <a:buClr>
                <a:schemeClr val="hlink"/>
              </a:buClr>
              <a:defRPr/>
            </a:pPr>
            <a:r>
              <a:rPr lang="fr-FR" sz="2400" dirty="0">
                <a:latin typeface="+mn-lt"/>
              </a:rPr>
              <a:t>               </a:t>
            </a:r>
            <a:r>
              <a:rPr lang="fr-FR" sz="2400" dirty="0" err="1">
                <a:latin typeface="+mn-lt"/>
              </a:rPr>
              <a:t>Intra-musculaire</a:t>
            </a:r>
            <a:r>
              <a:rPr lang="fr-FR" sz="2400" dirty="0">
                <a:latin typeface="+mn-lt"/>
              </a:rPr>
              <a:t>    </a:t>
            </a:r>
          </a:p>
          <a:p>
            <a:pPr>
              <a:buClr>
                <a:schemeClr val="hlink"/>
              </a:buClr>
              <a:defRPr/>
            </a:pPr>
            <a:endParaRPr lang="fr-FR" sz="2400" dirty="0">
              <a:latin typeface="+mn-lt"/>
            </a:endParaRPr>
          </a:p>
          <a:p>
            <a:pPr lvl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fr-FR" sz="2400" u="sng" dirty="0">
                <a:latin typeface="+mn-lt"/>
              </a:rPr>
              <a:t>Action locale :</a:t>
            </a:r>
            <a:r>
              <a:rPr lang="fr-FR" sz="2400" dirty="0">
                <a:latin typeface="+mn-lt"/>
              </a:rPr>
              <a:t>           </a:t>
            </a:r>
          </a:p>
          <a:p>
            <a:pPr lvl="1">
              <a:buClr>
                <a:schemeClr val="hlink"/>
              </a:buClr>
              <a:defRPr/>
            </a:pPr>
            <a:r>
              <a:rPr lang="fr-FR" sz="2400" dirty="0">
                <a:latin typeface="+mn-lt"/>
              </a:rPr>
              <a:t>          Intradermique</a:t>
            </a:r>
          </a:p>
          <a:p>
            <a:pPr lvl="1">
              <a:buClr>
                <a:schemeClr val="hlink"/>
              </a:buClr>
              <a:defRPr/>
            </a:pPr>
            <a:r>
              <a:rPr lang="fr-FR" sz="2400" dirty="0">
                <a:latin typeface="+mn-lt"/>
              </a:rPr>
              <a:t>          Intra- séreuses</a:t>
            </a:r>
          </a:p>
          <a:p>
            <a:pPr lvl="1">
              <a:buClr>
                <a:schemeClr val="hlink"/>
              </a:buClr>
              <a:defRPr/>
            </a:pPr>
            <a:r>
              <a:rPr lang="fr-FR" sz="2400" dirty="0">
                <a:latin typeface="+mn-lt"/>
              </a:rPr>
              <a:t>	     </a:t>
            </a:r>
            <a:r>
              <a:rPr lang="fr-FR" sz="2400" dirty="0" err="1">
                <a:latin typeface="+mn-lt"/>
              </a:rPr>
              <a:t>Intra-rachidienne</a:t>
            </a:r>
            <a:endParaRPr lang="fr-FR" sz="2400" dirty="0">
              <a:latin typeface="+mn-lt"/>
            </a:endParaRPr>
          </a:p>
          <a:p>
            <a:pPr lvl="1">
              <a:buClr>
                <a:schemeClr val="hlink"/>
              </a:buClr>
              <a:defRPr/>
            </a:pPr>
            <a:r>
              <a:rPr lang="fr-FR" sz="2400" dirty="0">
                <a:latin typeface="+mn-lt"/>
              </a:rPr>
              <a:t>	     Intra- articulaire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4"/>
          <p:cNvSpPr>
            <a:spLocks noChangeArrowheads="1"/>
          </p:cNvSpPr>
          <p:nvPr/>
        </p:nvSpPr>
        <p:spPr bwMode="auto">
          <a:xfrm>
            <a:off x="6781800" y="1524000"/>
            <a:ext cx="2133600" cy="1422400"/>
          </a:xfrm>
          <a:prstGeom prst="rect">
            <a:avLst/>
          </a:prstGeom>
          <a:solidFill>
            <a:srgbClr val="FFCC99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DZ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 rot="5400000" flipV="1">
            <a:off x="7810500" y="1243013"/>
            <a:ext cx="76200" cy="609600"/>
            <a:chOff x="1185" y="2736"/>
            <a:chExt cx="48" cy="384"/>
          </a:xfrm>
        </p:grpSpPr>
        <p:sp>
          <p:nvSpPr>
            <p:cNvPr id="15418" name="Line 66"/>
            <p:cNvSpPr>
              <a:spLocks noChangeShapeType="1"/>
            </p:cNvSpPr>
            <p:nvPr/>
          </p:nvSpPr>
          <p:spPr bwMode="auto">
            <a:xfrm>
              <a:off x="1185" y="2736"/>
              <a:ext cx="4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9" name="Line 67"/>
            <p:cNvSpPr>
              <a:spLocks noChangeShapeType="1"/>
            </p:cNvSpPr>
            <p:nvPr/>
          </p:nvSpPr>
          <p:spPr bwMode="auto">
            <a:xfrm>
              <a:off x="1185" y="2928"/>
              <a:ext cx="4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20" name="Line 68"/>
            <p:cNvSpPr>
              <a:spLocks noChangeShapeType="1"/>
            </p:cNvSpPr>
            <p:nvPr/>
          </p:nvSpPr>
          <p:spPr bwMode="auto">
            <a:xfrm>
              <a:off x="1185" y="3120"/>
              <a:ext cx="4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364" name="Rectangle 69"/>
          <p:cNvSpPr>
            <a:spLocks noChangeArrowheads="1"/>
          </p:cNvSpPr>
          <p:nvPr/>
        </p:nvSpPr>
        <p:spPr bwMode="auto">
          <a:xfrm>
            <a:off x="1158875" y="1208088"/>
            <a:ext cx="152400" cy="990600"/>
          </a:xfrm>
          <a:prstGeom prst="rect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DZ"/>
          </a:p>
        </p:txBody>
      </p:sp>
      <p:sp>
        <p:nvSpPr>
          <p:cNvPr id="15365" name="Rectangle 70"/>
          <p:cNvSpPr>
            <a:spLocks noChangeArrowheads="1"/>
          </p:cNvSpPr>
          <p:nvPr/>
        </p:nvSpPr>
        <p:spPr bwMode="auto">
          <a:xfrm>
            <a:off x="854075" y="2184400"/>
            <a:ext cx="762000" cy="2390775"/>
          </a:xfrm>
          <a:prstGeom prst="rect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DZ"/>
          </a:p>
        </p:txBody>
      </p:sp>
      <p:sp>
        <p:nvSpPr>
          <p:cNvPr id="15366" name="Rectangle 71"/>
          <p:cNvSpPr>
            <a:spLocks noChangeArrowheads="1"/>
          </p:cNvSpPr>
          <p:nvPr/>
        </p:nvSpPr>
        <p:spPr bwMode="auto">
          <a:xfrm>
            <a:off x="1457325" y="4560888"/>
            <a:ext cx="152400" cy="1066800"/>
          </a:xfrm>
          <a:prstGeom prst="rect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DZ"/>
          </a:p>
        </p:txBody>
      </p:sp>
      <p:sp>
        <p:nvSpPr>
          <p:cNvPr id="15367" name="Rectangle 72"/>
          <p:cNvSpPr>
            <a:spLocks noChangeArrowheads="1"/>
          </p:cNvSpPr>
          <p:nvPr/>
        </p:nvSpPr>
        <p:spPr bwMode="auto">
          <a:xfrm>
            <a:off x="1849438" y="3113088"/>
            <a:ext cx="1447800" cy="381000"/>
          </a:xfrm>
          <a:prstGeom prst="rect">
            <a:avLst/>
          </a:prstGeom>
          <a:solidFill>
            <a:srgbClr val="FFCCFF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DZ" sz="2400">
              <a:latin typeface="Times New Roman" pitchFamily="18" charset="0"/>
            </a:endParaRPr>
          </a:p>
        </p:txBody>
      </p:sp>
      <p:sp>
        <p:nvSpPr>
          <p:cNvPr id="15368" name="Rectangle 73"/>
          <p:cNvSpPr>
            <a:spLocks noChangeArrowheads="1"/>
          </p:cNvSpPr>
          <p:nvPr/>
        </p:nvSpPr>
        <p:spPr bwMode="auto">
          <a:xfrm>
            <a:off x="3954463" y="3113088"/>
            <a:ext cx="4648200" cy="3810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DZ"/>
          </a:p>
        </p:txBody>
      </p:sp>
      <p:sp>
        <p:nvSpPr>
          <p:cNvPr id="15369" name="Line 74"/>
          <p:cNvSpPr>
            <a:spLocks noChangeShapeType="1"/>
          </p:cNvSpPr>
          <p:nvPr/>
        </p:nvSpPr>
        <p:spPr bwMode="auto">
          <a:xfrm>
            <a:off x="5457825" y="5399088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0" name="Line 75"/>
          <p:cNvSpPr>
            <a:spLocks noChangeShapeType="1"/>
          </p:cNvSpPr>
          <p:nvPr/>
        </p:nvSpPr>
        <p:spPr bwMode="auto">
          <a:xfrm flipV="1">
            <a:off x="6019800" y="3570288"/>
            <a:ext cx="0" cy="1828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71" name="Rectangle 76"/>
          <p:cNvSpPr>
            <a:spLocks noChangeArrowheads="1"/>
          </p:cNvSpPr>
          <p:nvPr/>
        </p:nvSpPr>
        <p:spPr bwMode="auto">
          <a:xfrm>
            <a:off x="3228975" y="2198688"/>
            <a:ext cx="1266825" cy="2362200"/>
          </a:xfrm>
          <a:prstGeom prst="rect">
            <a:avLst/>
          </a:prstGeom>
          <a:solidFill>
            <a:srgbClr val="CC99FF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DZ"/>
          </a:p>
        </p:txBody>
      </p:sp>
      <p:sp>
        <p:nvSpPr>
          <p:cNvPr id="15372" name="Text Box 77"/>
          <p:cNvSpPr txBox="1">
            <a:spLocks noChangeArrowheads="1"/>
          </p:cNvSpPr>
          <p:nvPr/>
        </p:nvSpPr>
        <p:spPr bwMode="auto">
          <a:xfrm>
            <a:off x="3455988" y="3113088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990099"/>
                </a:solidFill>
                <a:latin typeface="Arial Black" pitchFamily="34" charset="0"/>
              </a:rPr>
              <a:t>foie</a:t>
            </a:r>
          </a:p>
        </p:txBody>
      </p:sp>
      <p:sp>
        <p:nvSpPr>
          <p:cNvPr id="15373" name="Text Box 78"/>
          <p:cNvSpPr txBox="1">
            <a:spLocks noChangeArrowheads="1"/>
          </p:cNvSpPr>
          <p:nvPr/>
        </p:nvSpPr>
        <p:spPr bwMode="auto">
          <a:xfrm>
            <a:off x="7105650" y="2971800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CC0000"/>
                </a:solidFill>
                <a:latin typeface="Arial Black" pitchFamily="34" charset="0"/>
              </a:rPr>
              <a:t>poumon</a:t>
            </a:r>
          </a:p>
        </p:txBody>
      </p:sp>
      <p:sp>
        <p:nvSpPr>
          <p:cNvPr id="15374" name="Text Box 79"/>
          <p:cNvSpPr txBox="1">
            <a:spLocks noChangeArrowheads="1"/>
          </p:cNvSpPr>
          <p:nvPr/>
        </p:nvSpPr>
        <p:spPr bwMode="auto">
          <a:xfrm>
            <a:off x="5005388" y="5670550"/>
            <a:ext cx="2157412" cy="8255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000" b="1"/>
              <a:t>sous-cutanée</a:t>
            </a:r>
          </a:p>
          <a:p>
            <a:pPr algn="ctr">
              <a:lnSpc>
                <a:spcPct val="80000"/>
              </a:lnSpc>
            </a:pPr>
            <a:r>
              <a:rPr lang="fr-FR" sz="2000" b="1"/>
              <a:t>intra-musculaire</a:t>
            </a:r>
          </a:p>
          <a:p>
            <a:pPr algn="ctr">
              <a:lnSpc>
                <a:spcPct val="80000"/>
              </a:lnSpc>
            </a:pPr>
            <a:r>
              <a:rPr lang="fr-FR" sz="2000" b="1"/>
              <a:t>transdermique</a:t>
            </a:r>
          </a:p>
        </p:txBody>
      </p:sp>
      <p:sp>
        <p:nvSpPr>
          <p:cNvPr id="15375" name="Text Box 80"/>
          <p:cNvSpPr txBox="1">
            <a:spLocks noChangeArrowheads="1"/>
          </p:cNvSpPr>
          <p:nvPr/>
        </p:nvSpPr>
        <p:spPr bwMode="auto">
          <a:xfrm>
            <a:off x="1911350" y="310515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990099"/>
                </a:solidFill>
                <a:latin typeface="Arial Black" pitchFamily="34" charset="0"/>
              </a:rPr>
              <a:t>v. porte</a:t>
            </a:r>
          </a:p>
        </p:txBody>
      </p:sp>
      <p:sp>
        <p:nvSpPr>
          <p:cNvPr id="15376" name="Text Box 81"/>
          <p:cNvSpPr txBox="1">
            <a:spLocks noChangeArrowheads="1"/>
          </p:cNvSpPr>
          <p:nvPr/>
        </p:nvSpPr>
        <p:spPr bwMode="auto">
          <a:xfrm>
            <a:off x="4641850" y="3113088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1"/>
                </a:solidFill>
                <a:latin typeface="Arial Black" pitchFamily="34" charset="0"/>
              </a:rPr>
              <a:t>système</a:t>
            </a:r>
            <a:r>
              <a:rPr lang="fr-FR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fr-FR">
                <a:solidFill>
                  <a:schemeClr val="accent1"/>
                </a:solidFill>
                <a:latin typeface="Arial Black" pitchFamily="34" charset="0"/>
              </a:rPr>
              <a:t>cave</a:t>
            </a:r>
          </a:p>
        </p:txBody>
      </p:sp>
      <p:sp>
        <p:nvSpPr>
          <p:cNvPr id="15377" name="Text Box 82"/>
          <p:cNvSpPr txBox="1">
            <a:spLocks noChangeArrowheads="1"/>
          </p:cNvSpPr>
          <p:nvPr/>
        </p:nvSpPr>
        <p:spPr bwMode="auto">
          <a:xfrm>
            <a:off x="7151688" y="1066800"/>
            <a:ext cx="1382712" cy="3365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000" b="1"/>
              <a:t>inhalation</a:t>
            </a:r>
          </a:p>
        </p:txBody>
      </p:sp>
      <p:sp>
        <p:nvSpPr>
          <p:cNvPr id="15378" name="Rectangle 83"/>
          <p:cNvSpPr>
            <a:spLocks noChangeArrowheads="1"/>
          </p:cNvSpPr>
          <p:nvPr/>
        </p:nvSpPr>
        <p:spPr bwMode="auto">
          <a:xfrm rot="-5400000">
            <a:off x="507207" y="3050381"/>
            <a:ext cx="1436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>
                <a:solidFill>
                  <a:srgbClr val="FF6600"/>
                </a:solidFill>
                <a:latin typeface="Arial Black" pitchFamily="34" charset="0"/>
              </a:rPr>
              <a:t>tube</a:t>
            </a:r>
          </a:p>
          <a:p>
            <a:pPr algn="ctr"/>
            <a:r>
              <a:rPr lang="fr-FR" sz="2400">
                <a:solidFill>
                  <a:srgbClr val="FF6600"/>
                </a:solidFill>
                <a:latin typeface="Arial Black" pitchFamily="34" charset="0"/>
              </a:rPr>
              <a:t>digestif</a:t>
            </a:r>
          </a:p>
        </p:txBody>
      </p:sp>
      <p:sp>
        <p:nvSpPr>
          <p:cNvPr id="15379" name="Text Box 84"/>
          <p:cNvSpPr txBox="1">
            <a:spLocks noChangeArrowheads="1"/>
          </p:cNvSpPr>
          <p:nvPr/>
        </p:nvSpPr>
        <p:spPr bwMode="auto">
          <a:xfrm>
            <a:off x="446088" y="4710113"/>
            <a:ext cx="1001712" cy="9239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fr-FR" sz="8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fr-FR" sz="8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fr-FR" sz="8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 b="1">
                <a:solidFill>
                  <a:srgbClr val="FF3300"/>
                </a:solidFill>
              </a:rPr>
              <a:t>rectale</a:t>
            </a:r>
          </a:p>
          <a:p>
            <a:pPr>
              <a:lnSpc>
                <a:spcPct val="80000"/>
              </a:lnSpc>
            </a:pPr>
            <a:endParaRPr lang="fr-FR" sz="2400" b="1">
              <a:solidFill>
                <a:srgbClr val="FF3300"/>
              </a:solidFill>
            </a:endParaRPr>
          </a:p>
        </p:txBody>
      </p:sp>
      <p:sp>
        <p:nvSpPr>
          <p:cNvPr id="15380" name="Line 85"/>
          <p:cNvSpPr>
            <a:spLocks noChangeShapeType="1"/>
          </p:cNvSpPr>
          <p:nvPr/>
        </p:nvSpPr>
        <p:spPr bwMode="auto">
          <a:xfrm>
            <a:off x="1849438" y="5194300"/>
            <a:ext cx="0" cy="357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1" name="Line 86"/>
          <p:cNvSpPr>
            <a:spLocks noChangeShapeType="1"/>
          </p:cNvSpPr>
          <p:nvPr/>
        </p:nvSpPr>
        <p:spPr bwMode="auto">
          <a:xfrm>
            <a:off x="1849438" y="5348288"/>
            <a:ext cx="29718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2" name="Line 87"/>
          <p:cNvSpPr>
            <a:spLocks noChangeShapeType="1"/>
          </p:cNvSpPr>
          <p:nvPr/>
        </p:nvSpPr>
        <p:spPr bwMode="auto">
          <a:xfrm flipV="1">
            <a:off x="4821238" y="3843338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83" name="Text Box 88"/>
          <p:cNvSpPr txBox="1">
            <a:spLocks noChangeArrowheads="1"/>
          </p:cNvSpPr>
          <p:nvPr/>
        </p:nvSpPr>
        <p:spPr bwMode="auto">
          <a:xfrm>
            <a:off x="2216150" y="5291138"/>
            <a:ext cx="2500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0000FF"/>
                </a:solidFill>
              </a:rPr>
              <a:t>v. hémorroïdale inférieure</a:t>
            </a:r>
          </a:p>
        </p:txBody>
      </p:sp>
      <p:sp>
        <p:nvSpPr>
          <p:cNvPr id="15384" name="Text Box 89"/>
          <p:cNvSpPr txBox="1">
            <a:spLocks noChangeArrowheads="1"/>
          </p:cNvSpPr>
          <p:nvPr/>
        </p:nvSpPr>
        <p:spPr bwMode="auto">
          <a:xfrm>
            <a:off x="5414963" y="1498600"/>
            <a:ext cx="1271587" cy="581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000" b="1">
                <a:solidFill>
                  <a:schemeClr val="accent1"/>
                </a:solidFill>
              </a:rPr>
              <a:t>intra-</a:t>
            </a:r>
          </a:p>
          <a:p>
            <a:pPr algn="ctr">
              <a:lnSpc>
                <a:spcPct val="80000"/>
              </a:lnSpc>
            </a:pPr>
            <a:r>
              <a:rPr lang="fr-FR" sz="2000" b="1">
                <a:solidFill>
                  <a:schemeClr val="accent1"/>
                </a:solidFill>
              </a:rPr>
              <a:t>veineuse</a:t>
            </a:r>
          </a:p>
        </p:txBody>
      </p:sp>
      <p:sp>
        <p:nvSpPr>
          <p:cNvPr id="15385" name="Line 90"/>
          <p:cNvSpPr>
            <a:spLocks noChangeShapeType="1"/>
          </p:cNvSpPr>
          <p:nvPr/>
        </p:nvSpPr>
        <p:spPr bwMode="auto">
          <a:xfrm>
            <a:off x="2763838" y="133032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6" name="Line 91"/>
          <p:cNvSpPr>
            <a:spLocks noChangeShapeType="1"/>
          </p:cNvSpPr>
          <p:nvPr/>
        </p:nvSpPr>
        <p:spPr bwMode="auto">
          <a:xfrm>
            <a:off x="4821238" y="1493838"/>
            <a:ext cx="0" cy="1366837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87" name="Text Box 92"/>
          <p:cNvSpPr txBox="1">
            <a:spLocks noChangeArrowheads="1"/>
          </p:cNvSpPr>
          <p:nvPr/>
        </p:nvSpPr>
        <p:spPr bwMode="auto">
          <a:xfrm>
            <a:off x="1376363" y="1222375"/>
            <a:ext cx="1143000" cy="5810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000" b="1"/>
              <a:t>sub-</a:t>
            </a:r>
          </a:p>
          <a:p>
            <a:pPr algn="ctr">
              <a:lnSpc>
                <a:spcPct val="80000"/>
              </a:lnSpc>
            </a:pPr>
            <a:r>
              <a:rPr lang="fr-FR" sz="2000" b="1"/>
              <a:t>linguale</a:t>
            </a:r>
          </a:p>
        </p:txBody>
      </p:sp>
      <p:sp>
        <p:nvSpPr>
          <p:cNvPr id="15388" name="Line 93"/>
          <p:cNvSpPr>
            <a:spLocks noChangeShapeType="1"/>
          </p:cNvSpPr>
          <p:nvPr/>
        </p:nvSpPr>
        <p:spPr bwMode="auto">
          <a:xfrm>
            <a:off x="2763838" y="1460500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9" name="Rectangle 94"/>
          <p:cNvSpPr>
            <a:spLocks noChangeArrowheads="1"/>
          </p:cNvSpPr>
          <p:nvPr/>
        </p:nvSpPr>
        <p:spPr bwMode="auto">
          <a:xfrm rot="5400000">
            <a:off x="7260431" y="4321969"/>
            <a:ext cx="1404938" cy="381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DZ"/>
          </a:p>
        </p:txBody>
      </p:sp>
      <p:sp>
        <p:nvSpPr>
          <p:cNvPr id="15390" name="Oval 95"/>
          <p:cNvSpPr>
            <a:spLocks noChangeArrowheads="1"/>
          </p:cNvSpPr>
          <p:nvPr/>
        </p:nvSpPr>
        <p:spPr bwMode="auto">
          <a:xfrm>
            <a:off x="7162800" y="2619375"/>
            <a:ext cx="1524000" cy="12192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DZ" sz="2400">
              <a:latin typeface="Times New Roman" pitchFamily="18" charset="0"/>
            </a:endParaRPr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7586663" y="3124200"/>
            <a:ext cx="762000" cy="228600"/>
            <a:chOff x="4752" y="2607"/>
            <a:chExt cx="480" cy="144"/>
          </a:xfrm>
        </p:grpSpPr>
        <p:sp>
          <p:nvSpPr>
            <p:cNvPr id="15416" name="Freeform 97"/>
            <p:cNvSpPr>
              <a:spLocks/>
            </p:cNvSpPr>
            <p:nvPr/>
          </p:nvSpPr>
          <p:spPr bwMode="auto">
            <a:xfrm>
              <a:off x="4752" y="2634"/>
              <a:ext cx="480" cy="96"/>
            </a:xfrm>
            <a:custGeom>
              <a:avLst/>
              <a:gdLst>
                <a:gd name="T0" fmla="*/ 0 w 336"/>
                <a:gd name="T1" fmla="*/ 96 h 96"/>
                <a:gd name="T2" fmla="*/ 816 w 336"/>
                <a:gd name="T3" fmla="*/ 0 h 96"/>
                <a:gd name="T4" fmla="*/ 2041 w 336"/>
                <a:gd name="T5" fmla="*/ 96 h 96"/>
                <a:gd name="T6" fmla="*/ 2857 w 33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96"/>
                <a:gd name="T14" fmla="*/ 336 w 336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96">
                  <a:moveTo>
                    <a:pt x="0" y="96"/>
                  </a:moveTo>
                  <a:cubicBezTo>
                    <a:pt x="28" y="48"/>
                    <a:pt x="56" y="0"/>
                    <a:pt x="96" y="0"/>
                  </a:cubicBezTo>
                  <a:cubicBezTo>
                    <a:pt x="136" y="0"/>
                    <a:pt x="200" y="96"/>
                    <a:pt x="240" y="96"/>
                  </a:cubicBezTo>
                  <a:cubicBezTo>
                    <a:pt x="280" y="96"/>
                    <a:pt x="308" y="48"/>
                    <a:pt x="336" y="0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7" name="Oval 98"/>
            <p:cNvSpPr>
              <a:spLocks noChangeArrowheads="1"/>
            </p:cNvSpPr>
            <p:nvPr/>
          </p:nvSpPr>
          <p:spPr bwMode="auto">
            <a:xfrm>
              <a:off x="4917" y="2607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DZ"/>
            </a:p>
          </p:txBody>
        </p:sp>
      </p:grpSp>
      <p:sp>
        <p:nvSpPr>
          <p:cNvPr id="15392" name="Text Box 99"/>
          <p:cNvSpPr txBox="1">
            <a:spLocks noChangeArrowheads="1"/>
          </p:cNvSpPr>
          <p:nvPr/>
        </p:nvSpPr>
        <p:spPr bwMode="auto">
          <a:xfrm>
            <a:off x="7778750" y="3975100"/>
            <a:ext cx="3540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fr-FR" sz="2000">
                <a:solidFill>
                  <a:srgbClr val="FF3300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75000"/>
              </a:lnSpc>
            </a:pPr>
            <a:r>
              <a:rPr lang="fr-FR" sz="2000">
                <a:solidFill>
                  <a:srgbClr val="FF3300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75000"/>
              </a:lnSpc>
            </a:pPr>
            <a:r>
              <a:rPr lang="fr-FR" sz="2000">
                <a:solidFill>
                  <a:srgbClr val="FF3300"/>
                </a:solidFill>
                <a:latin typeface="Arial Black" pitchFamily="34" charset="0"/>
              </a:rPr>
              <a:t>r</a:t>
            </a:r>
          </a:p>
          <a:p>
            <a:pPr algn="ctr">
              <a:lnSpc>
                <a:spcPct val="75000"/>
              </a:lnSpc>
            </a:pPr>
            <a:r>
              <a:rPr lang="fr-FR" sz="2000">
                <a:solidFill>
                  <a:srgbClr val="FF3300"/>
                </a:solidFill>
                <a:latin typeface="Arial Black" pitchFamily="34" charset="0"/>
              </a:rPr>
              <a:t>t</a:t>
            </a:r>
          </a:p>
          <a:p>
            <a:pPr algn="ctr">
              <a:lnSpc>
                <a:spcPct val="75000"/>
              </a:lnSpc>
            </a:pPr>
            <a:r>
              <a:rPr lang="fr-FR" sz="2000">
                <a:solidFill>
                  <a:srgbClr val="FF3300"/>
                </a:solidFill>
                <a:latin typeface="Arial Black" pitchFamily="34" charset="0"/>
              </a:rPr>
              <a:t>e</a:t>
            </a:r>
          </a:p>
        </p:txBody>
      </p:sp>
      <p:sp>
        <p:nvSpPr>
          <p:cNvPr id="15393" name="Rectangle 100"/>
          <p:cNvSpPr>
            <a:spLocks noChangeArrowheads="1"/>
          </p:cNvSpPr>
          <p:nvPr/>
        </p:nvSpPr>
        <p:spPr bwMode="auto">
          <a:xfrm>
            <a:off x="7391400" y="27432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3300"/>
                </a:solidFill>
                <a:latin typeface="Arial Black" pitchFamily="34" charset="0"/>
              </a:rPr>
              <a:t>cœur</a:t>
            </a:r>
          </a:p>
        </p:txBody>
      </p:sp>
      <p:sp>
        <p:nvSpPr>
          <p:cNvPr id="15394" name="AutoShape 101"/>
          <p:cNvSpPr>
            <a:spLocks noChangeArrowheads="1"/>
          </p:cNvSpPr>
          <p:nvPr/>
        </p:nvSpPr>
        <p:spPr bwMode="auto">
          <a:xfrm flipV="1">
            <a:off x="7653338" y="5210175"/>
            <a:ext cx="609600" cy="3048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DZ"/>
          </a:p>
        </p:txBody>
      </p:sp>
      <p:sp>
        <p:nvSpPr>
          <p:cNvPr id="15395" name="Line 102"/>
          <p:cNvSpPr>
            <a:spLocks noChangeShapeType="1"/>
          </p:cNvSpPr>
          <p:nvPr/>
        </p:nvSpPr>
        <p:spPr bwMode="auto">
          <a:xfrm>
            <a:off x="1724025" y="3276600"/>
            <a:ext cx="76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96" name="Line 103"/>
          <p:cNvSpPr>
            <a:spLocks noChangeShapeType="1"/>
          </p:cNvSpPr>
          <p:nvPr/>
        </p:nvSpPr>
        <p:spPr bwMode="auto">
          <a:xfrm>
            <a:off x="1724025" y="3581400"/>
            <a:ext cx="76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97" name="Line 104"/>
          <p:cNvSpPr>
            <a:spLocks noChangeShapeType="1"/>
          </p:cNvSpPr>
          <p:nvPr/>
        </p:nvSpPr>
        <p:spPr bwMode="auto">
          <a:xfrm>
            <a:off x="1724025" y="3886200"/>
            <a:ext cx="76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98" name="Line 105"/>
          <p:cNvSpPr>
            <a:spLocks noChangeShapeType="1"/>
          </p:cNvSpPr>
          <p:nvPr/>
        </p:nvSpPr>
        <p:spPr bwMode="auto">
          <a:xfrm>
            <a:off x="1724025" y="4191000"/>
            <a:ext cx="76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99" name="Line 106"/>
          <p:cNvSpPr>
            <a:spLocks noChangeShapeType="1"/>
          </p:cNvSpPr>
          <p:nvPr/>
        </p:nvSpPr>
        <p:spPr bwMode="auto">
          <a:xfrm>
            <a:off x="1724025" y="4495800"/>
            <a:ext cx="76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00" name="Line 107"/>
          <p:cNvSpPr>
            <a:spLocks noChangeShapeType="1"/>
          </p:cNvSpPr>
          <p:nvPr/>
        </p:nvSpPr>
        <p:spPr bwMode="auto">
          <a:xfrm>
            <a:off x="1724025" y="4772025"/>
            <a:ext cx="76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01" name="Line 108"/>
          <p:cNvSpPr>
            <a:spLocks noChangeShapeType="1"/>
          </p:cNvSpPr>
          <p:nvPr/>
        </p:nvSpPr>
        <p:spPr bwMode="auto">
          <a:xfrm>
            <a:off x="1724025" y="2652713"/>
            <a:ext cx="76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02" name="Line 109"/>
          <p:cNvSpPr>
            <a:spLocks noChangeShapeType="1"/>
          </p:cNvSpPr>
          <p:nvPr/>
        </p:nvSpPr>
        <p:spPr bwMode="auto">
          <a:xfrm>
            <a:off x="1724025" y="2957513"/>
            <a:ext cx="76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03" name="Line 110"/>
          <p:cNvSpPr>
            <a:spLocks noChangeShapeType="1"/>
          </p:cNvSpPr>
          <p:nvPr/>
        </p:nvSpPr>
        <p:spPr bwMode="auto">
          <a:xfrm>
            <a:off x="1724025" y="2362200"/>
            <a:ext cx="76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04" name="Line 111"/>
          <p:cNvSpPr>
            <a:spLocks noChangeShapeType="1"/>
          </p:cNvSpPr>
          <p:nvPr/>
        </p:nvSpPr>
        <p:spPr bwMode="auto">
          <a:xfrm>
            <a:off x="1724025" y="5534025"/>
            <a:ext cx="76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05" name="Line 112"/>
          <p:cNvSpPr>
            <a:spLocks noChangeShapeType="1"/>
          </p:cNvSpPr>
          <p:nvPr/>
        </p:nvSpPr>
        <p:spPr bwMode="auto">
          <a:xfrm>
            <a:off x="1728788" y="5243513"/>
            <a:ext cx="76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06" name="Line 113"/>
          <p:cNvSpPr>
            <a:spLocks noChangeShapeType="1"/>
          </p:cNvSpPr>
          <p:nvPr/>
        </p:nvSpPr>
        <p:spPr bwMode="auto">
          <a:xfrm>
            <a:off x="2633663" y="1662113"/>
            <a:ext cx="76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07" name="Line 114"/>
          <p:cNvSpPr>
            <a:spLocks noChangeShapeType="1"/>
          </p:cNvSpPr>
          <p:nvPr/>
        </p:nvSpPr>
        <p:spPr bwMode="auto">
          <a:xfrm>
            <a:off x="2638425" y="1371600"/>
            <a:ext cx="76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4" name="Group 115"/>
          <p:cNvGrpSpPr>
            <a:grpSpLocks/>
          </p:cNvGrpSpPr>
          <p:nvPr/>
        </p:nvGrpSpPr>
        <p:grpSpPr bwMode="auto">
          <a:xfrm rot="-5400000">
            <a:off x="5967413" y="5219700"/>
            <a:ext cx="76200" cy="609600"/>
            <a:chOff x="1185" y="2736"/>
            <a:chExt cx="48" cy="384"/>
          </a:xfrm>
        </p:grpSpPr>
        <p:sp>
          <p:nvSpPr>
            <p:cNvPr id="15413" name="Line 116"/>
            <p:cNvSpPr>
              <a:spLocks noChangeShapeType="1"/>
            </p:cNvSpPr>
            <p:nvPr/>
          </p:nvSpPr>
          <p:spPr bwMode="auto">
            <a:xfrm>
              <a:off x="1185" y="2736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4" name="Line 117"/>
            <p:cNvSpPr>
              <a:spLocks noChangeShapeType="1"/>
            </p:cNvSpPr>
            <p:nvPr/>
          </p:nvSpPr>
          <p:spPr bwMode="auto">
            <a:xfrm>
              <a:off x="1185" y="2928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5" name="Line 118"/>
            <p:cNvSpPr>
              <a:spLocks noChangeShapeType="1"/>
            </p:cNvSpPr>
            <p:nvPr/>
          </p:nvSpPr>
          <p:spPr bwMode="auto">
            <a:xfrm>
              <a:off x="1185" y="3120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409" name="Line 119"/>
          <p:cNvSpPr>
            <a:spLocks noChangeShapeType="1"/>
          </p:cNvSpPr>
          <p:nvPr/>
        </p:nvSpPr>
        <p:spPr bwMode="auto">
          <a:xfrm rot="5400000">
            <a:off x="5514975" y="2590800"/>
            <a:ext cx="1066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10" name="Line 120"/>
          <p:cNvSpPr>
            <a:spLocks noChangeShapeType="1"/>
          </p:cNvSpPr>
          <p:nvPr/>
        </p:nvSpPr>
        <p:spPr bwMode="auto">
          <a:xfrm>
            <a:off x="1724025" y="5029200"/>
            <a:ext cx="76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11" name="Line 121"/>
          <p:cNvSpPr>
            <a:spLocks noChangeShapeType="1"/>
          </p:cNvSpPr>
          <p:nvPr/>
        </p:nvSpPr>
        <p:spPr bwMode="auto">
          <a:xfrm>
            <a:off x="1843088" y="2286000"/>
            <a:ext cx="0" cy="2819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2" name="Rectangle 122"/>
          <p:cNvSpPr>
            <a:spLocks noChangeArrowheads="1"/>
          </p:cNvSpPr>
          <p:nvPr/>
        </p:nvSpPr>
        <p:spPr bwMode="auto">
          <a:xfrm>
            <a:off x="7162800" y="1828800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3300"/>
                </a:solidFill>
                <a:latin typeface="Arial Black" pitchFamily="34" charset="0"/>
              </a:rPr>
              <a:t>poumon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00166" y="1357298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fr-FR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Groupe:</a:t>
            </a:r>
            <a:b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voies sans effraction</a:t>
            </a:r>
            <a:r>
              <a:rPr lang="fr-FR" sz="48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980</Words>
  <Application>Microsoft Office PowerPoint</Application>
  <PresentationFormat>Affichage à l'écran (4:3)</PresentationFormat>
  <Paragraphs>402</Paragraphs>
  <Slides>41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Capitaux</vt:lpstr>
      <vt:lpstr>Clip</vt:lpstr>
      <vt:lpstr>Pharmacologie générale</vt:lpstr>
      <vt:lpstr>Voies d’administration des médicaments </vt:lpstr>
      <vt:lpstr>   Introduction </vt:lpstr>
      <vt:lpstr>Voie d’administration: Définition </vt:lpstr>
      <vt:lpstr>Voies d’administration: classification </vt:lpstr>
      <vt:lpstr>1er Groupe : voies sans effraction </vt:lpstr>
      <vt:lpstr>2ème groupe : voies avec effraction</vt:lpstr>
      <vt:lpstr>Diapositive 8</vt:lpstr>
      <vt:lpstr>1er Groupe:  voies sans effraction </vt:lpstr>
      <vt:lpstr>Voie buccale : perlinguale ou sublinguale </vt:lpstr>
      <vt:lpstr>Avantages </vt:lpstr>
      <vt:lpstr>Inconvénients  </vt:lpstr>
      <vt:lpstr>voie orale ou peros </vt:lpstr>
      <vt:lpstr>voie orale ou per os </vt:lpstr>
      <vt:lpstr>La voie orale (per os, p.o.)</vt:lpstr>
      <vt:lpstr>Formes pharmaceutiques destinées à la voie orale</vt:lpstr>
      <vt:lpstr>Effet de 1er passage</vt:lpstr>
      <vt:lpstr>Absorption digestive</vt:lpstr>
      <vt:lpstr>Cycle entérohépatique</vt:lpstr>
      <vt:lpstr>Diapositive 20</vt:lpstr>
      <vt:lpstr>Diapositive 21</vt:lpstr>
      <vt:lpstr>Inconvénients  </vt:lpstr>
      <vt:lpstr>Inconvénients  </vt:lpstr>
      <vt:lpstr>Diapositive 24</vt:lpstr>
      <vt:lpstr>   Voie rectale </vt:lpstr>
      <vt:lpstr>   Voie rectale </vt:lpstr>
      <vt:lpstr>Voie pulmonaire </vt:lpstr>
      <vt:lpstr>Voie pulmonaire </vt:lpstr>
      <vt:lpstr>2ème  GROUPE : voies par effraction de la peau et des muqueuses </vt:lpstr>
      <vt:lpstr>Avantages </vt:lpstr>
      <vt:lpstr>Inconvénients  </vt:lpstr>
      <vt:lpstr>Voie intraveineuse IV </vt:lpstr>
      <vt:lpstr>Voie intraveineuse IV </vt:lpstr>
      <vt:lpstr>Voies extravasculaires </vt:lpstr>
      <vt:lpstr>Diapositive 35</vt:lpstr>
      <vt:lpstr>Avantages communs </vt:lpstr>
      <vt:lpstr>Voies intrarachidiennes  </vt:lpstr>
      <vt:lpstr>Critères de choix d’une voie d’administration </vt:lpstr>
      <vt:lpstr>Diapositive 39</vt:lpstr>
      <vt:lpstr>Diapositive 40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Pharmacologie générale</dc:title>
  <dc:creator>onecs</dc:creator>
  <cp:lastModifiedBy>onecs</cp:lastModifiedBy>
  <cp:revision>2</cp:revision>
  <dcterms:created xsi:type="dcterms:W3CDTF">2021-01-10T19:34:28Z</dcterms:created>
  <dcterms:modified xsi:type="dcterms:W3CDTF">2021-01-16T20:19:57Z</dcterms:modified>
</cp:coreProperties>
</file>