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ms-office.activeX"/>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activeX/activeX1.xml" ContentType="application/vnd.ms-office.activeX+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3C993-6266-4D58-817F-111936283151}" type="datetimeFigureOut">
              <a:rPr lang="fr-FR" smtClean="0"/>
              <a:t>16/01/2021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4409E-AD35-4048-98EC-D0CB7BE9A4C6}"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4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ABAAE9DE-6DA5-44C7-8CD6-7F11946EC37D}" type="slidenum">
              <a:rPr lang="fr-FR" smtClean="0"/>
              <a:pPr>
                <a:defRPr/>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p:spPr>
      </p:sp>
      <p:sp>
        <p:nvSpPr>
          <p:cNvPr id="153603" name="Rectangle 3"/>
          <p:cNvSpPr>
            <a:spLocks noGrp="1"/>
          </p:cNvSpPr>
          <p:nvPr>
            <p:ph type="body" idx="1"/>
          </p:nvPr>
        </p:nvSpPr>
        <p:spPr bwMode="auto">
          <a:noFill/>
        </p:spPr>
        <p:txBody>
          <a:bodyPr wrap="square" numCol="1" anchor="t" anchorCtr="0" compatLnSpc="1">
            <a:prstTxWarp prst="textNoShape">
              <a:avLst/>
            </a:prstTxWarp>
          </a:bodyPr>
          <a:lstStyle/>
          <a:p>
            <a:r>
              <a:rPr lang="fr-FR" smtClean="0">
                <a:solidFill>
                  <a:srgbClr val="000000"/>
                </a:solidFill>
                <a:cs typeface="Times New Roman" pitchFamily="18" charset="0"/>
              </a:rPr>
              <a:t>pH du milieu : </a:t>
            </a:r>
          </a:p>
          <a:p>
            <a:r>
              <a:rPr lang="fr-FR" smtClean="0">
                <a:solidFill>
                  <a:srgbClr val="000000"/>
                </a:solidFill>
                <a:cs typeface="Times New Roman" pitchFamily="18" charset="0"/>
              </a:rPr>
              <a:t>Les médicaments sont le plus souvent des acides ou des bases faibles. Ces médicaments existent donc sous 2 formes, ionisée et non ionisée, seule cette dernière franchit les membranes. La concentration de la forme non ionique dépend du pKa du médicament et du pH du milieu dans lequel il se trouve. Un acide faible se trouvera essentiellement sous forme non ionisée en milieu acide et son absorption sera favorisé dans l’estomac. A l’inverse une base faible, très fortement ionisée en milieu acide, ne sera pas absorbée au niveau de l’estomac mais sera absorbée au niveau intestinal où le pH est plus élevé..</a:t>
            </a:r>
            <a:r>
              <a:rPr lang="fr-FR"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46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La surface d’échange étant considérée comme le facteur majoritaire quantitatif de l’absorption. La surface intestinale environ 200m² étant largement supérieure à la surface gastrique 1.6 m² en moyenne  explique la </a:t>
            </a:r>
            <a:r>
              <a:rPr lang="fr-FR" dirty="0" err="1" smtClean="0"/>
              <a:t>prépondrence</a:t>
            </a:r>
            <a:r>
              <a:rPr lang="fr-FR" dirty="0" smtClean="0"/>
              <a:t> de l’absorption intestinale</a:t>
            </a:r>
          </a:p>
        </p:txBody>
      </p:sp>
      <p:sp>
        <p:nvSpPr>
          <p:cNvPr id="10650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1A861F-3EB6-42AE-94B2-A7BC99137B20}" type="slidenum">
              <a:rPr lang="fr-FR" smtClean="0"/>
              <a:pPr fontAlgn="base">
                <a:spcBef>
                  <a:spcPct val="0"/>
                </a:spcBef>
                <a:spcAft>
                  <a:spcPct val="0"/>
                </a:spcAft>
                <a:defRPr/>
              </a:pPr>
              <a:t>12</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5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43170218-AC93-476C-8BC0-18FF65ED8A1B}" type="slidenum">
              <a:rPr lang="fr-FR" smtClean="0"/>
              <a:pPr>
                <a:defRPr/>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66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75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1668A-B69E-4AD0-993D-FC7999D54CEC}" type="slidenum">
              <a:rPr lang="fr-FR" smtClean="0"/>
              <a:pPr fontAlgn="base">
                <a:spcBef>
                  <a:spcPct val="0"/>
                </a:spcBef>
                <a:spcAft>
                  <a:spcPct val="0"/>
                </a:spcAft>
                <a:defRPr/>
              </a:pPr>
              <a:t>14</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7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87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129FB9-E9C6-4A7D-B1DF-E2B8D325802A}" type="slidenum">
              <a:rPr lang="fr-FR" smtClean="0"/>
              <a:pPr fontAlgn="base">
                <a:spcBef>
                  <a:spcPct val="0"/>
                </a:spcBef>
                <a:spcAft>
                  <a:spcPct val="0"/>
                </a:spcAft>
                <a:defRPr/>
              </a:pPr>
              <a:t>15</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98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0716FD-524A-4FCC-9FB8-1EB52C1AF8B1}" type="slidenum">
              <a:rPr lang="fr-FR" smtClean="0"/>
              <a:pPr fontAlgn="base">
                <a:spcBef>
                  <a:spcPct val="0"/>
                </a:spcBef>
                <a:spcAft>
                  <a:spcPct val="0"/>
                </a:spcAft>
                <a:defRPr/>
              </a:pPr>
              <a:t>16</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9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208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622B68-BEB2-49F1-9399-6CAC1B6F5CF0}" type="slidenum">
              <a:rPr lang="fr-FR" smtClean="0"/>
              <a:pPr fontAlgn="base">
                <a:spcBef>
                  <a:spcPct val="0"/>
                </a:spcBef>
                <a:spcAft>
                  <a:spcPct val="0"/>
                </a:spcAft>
                <a:defRPr/>
              </a:pPr>
              <a:t>17</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1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La surface d’échange étant considérée comme le facteur majoritaire quantitatif de l’absorption. La surface intestinale environ 200m² étant largement supérieure à la surface gastrique 1.6 m² en moyenne  explique la prépondérance de l’absorption intestinale</a:t>
            </a:r>
          </a:p>
          <a:p>
            <a:pPr eaLnBrk="1" hangingPunct="1">
              <a:spcBef>
                <a:spcPct val="0"/>
              </a:spcBef>
            </a:pPr>
            <a:endParaRPr lang="fr-FR" smtClean="0"/>
          </a:p>
          <a:p>
            <a:pPr eaLnBrk="1" hangingPunct="1">
              <a:spcBef>
                <a:spcPct val="0"/>
              </a:spcBef>
            </a:pPr>
            <a:r>
              <a:rPr lang="fr-FR" smtClean="0"/>
              <a:t>Ks coef de partage</a:t>
            </a:r>
          </a:p>
        </p:txBody>
      </p:sp>
      <p:sp>
        <p:nvSpPr>
          <p:cNvPr id="1218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A92D71-9F77-46EF-9CE4-8C0089AA539C}" type="slidenum">
              <a:rPr lang="fr-FR" smtClean="0"/>
              <a:pPr fontAlgn="base">
                <a:spcBef>
                  <a:spcPct val="0"/>
                </a:spcBef>
                <a:spcAft>
                  <a:spcPct val="0"/>
                </a:spcAft>
                <a:defRPr/>
              </a:pPr>
              <a:t>18</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2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228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D20576-F575-42D6-ACBF-050F386D08C4}" type="slidenum">
              <a:rPr lang="fr-FR" smtClean="0"/>
              <a:pPr fontAlgn="base">
                <a:spcBef>
                  <a:spcPct val="0"/>
                </a:spcBef>
                <a:spcAft>
                  <a:spcPct val="0"/>
                </a:spcAft>
                <a:defRPr/>
              </a:pPr>
              <a:t>19</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3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239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10965C-7A58-449F-9B8D-3C34C8375EC5}" type="slidenum">
              <a:rPr lang="fr-FR" smtClean="0"/>
              <a:pPr fontAlgn="base">
                <a:spcBef>
                  <a:spcPct val="0"/>
                </a:spcBef>
                <a:spcAft>
                  <a:spcPct val="0"/>
                </a:spcAft>
                <a:defRPr/>
              </a:pPr>
              <a:t>20</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6979" name="Espace réservé des commentaires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hangingPunct="1">
              <a:spcBef>
                <a:spcPct val="0"/>
              </a:spcBef>
              <a:defRPr/>
            </a:pPr>
            <a:r>
              <a:rPr lang="fr-FR" dirty="0" smtClean="0">
                <a:solidFill>
                  <a:srgbClr val="000000"/>
                </a:solidFill>
                <a:cs typeface="Times New Roman" pitchFamily="18" charset="0"/>
              </a:rPr>
              <a:t/>
            </a:r>
            <a:br>
              <a:rPr lang="fr-FR" dirty="0" smtClean="0">
                <a:solidFill>
                  <a:srgbClr val="000000"/>
                </a:solidFill>
                <a:cs typeface="Times New Roman" pitchFamily="18" charset="0"/>
              </a:rPr>
            </a:br>
            <a:r>
              <a:rPr lang="fr-FR" dirty="0" smtClean="0">
                <a:solidFill>
                  <a:srgbClr val="000000"/>
                </a:solidFill>
                <a:cs typeface="Times New Roman" pitchFamily="18" charset="0"/>
              </a:rPr>
              <a:t>La libération correspond à la désintégration de la forme solide de la molécule (dragée, gélule, comprimé, cristaux) à une forme résorbable par l’organisme. On peut alors contrôler, par le choix d’une mode de fabrication approprié, la durée de la libération du principe actif, le lieu et la vitesse de l’absorption. La modification de la formulation galénique d’un médicament peut ralentir l’absorption avec une mise en solution lente, et ainsi permettre de prolonger l’effet du médicament dans le temps (formes « retard » des neuroleptiques ou corticoïdes …) et/ou de réduire le nombre de prises quotidiennes et/ou d’éviter les effets de pic de concentration Par exemple, on peut fabriquer des formes à libération prolongée : la substance active est alors enfermée dans une trame qui permet une diffusion progressive et donc une résorption tout au long de l’absorption digestive. Il existe également des formes à libération retardée : pour protéger les substances détruites en milieu acide, on peut élaborer des comprimés entourés de cire, résistants ainsi à la désintégration par le suc gastrique. La libération n’est pas rallongée mais seulement déplacée, et la résorption se fera essentiellement au niveau intestinal.</a:t>
            </a:r>
            <a:endParaRPr lang="fr-FR" dirty="0" smtClean="0">
              <a:cs typeface="Times New Roman" pitchFamily="18" charset="0"/>
            </a:endParaRPr>
          </a:p>
          <a:p>
            <a:pPr eaLnBrk="1" hangingPunct="1">
              <a:spcBef>
                <a:spcPct val="0"/>
              </a:spcBef>
              <a:defRPr/>
            </a:pPr>
            <a:r>
              <a:rPr lang="fr-FR" dirty="0" smtClean="0">
                <a:solidFill>
                  <a:srgbClr val="000000"/>
                </a:solidFill>
                <a:cs typeface="Times New Roman" pitchFamily="18" charset="0"/>
              </a:rPr>
              <a:t/>
            </a:r>
            <a:br>
              <a:rPr lang="fr-FR" dirty="0" smtClean="0">
                <a:solidFill>
                  <a:srgbClr val="000000"/>
                </a:solidFill>
                <a:cs typeface="Times New Roman" pitchFamily="18" charset="0"/>
              </a:rPr>
            </a:br>
            <a:r>
              <a:rPr lang="fr-FR" dirty="0" smtClean="0">
                <a:solidFill>
                  <a:srgbClr val="000000"/>
                </a:solidFill>
                <a:cs typeface="Times New Roman" pitchFamily="18" charset="0"/>
              </a:rPr>
              <a:t>Dissolution</a:t>
            </a:r>
          </a:p>
          <a:p>
            <a:pPr eaLnBrk="1" hangingPunct="1">
              <a:spcBef>
                <a:spcPct val="0"/>
              </a:spcBef>
              <a:defRPr/>
            </a:pPr>
            <a:r>
              <a:rPr lang="fr-FR" dirty="0" smtClean="0">
                <a:solidFill>
                  <a:srgbClr val="000000"/>
                </a:solidFill>
                <a:cs typeface="Times New Roman" pitchFamily="18" charset="0"/>
              </a:rPr>
              <a:t>La résorption , quant à elle, n’intervient qu’une fois la libération et la mise en solution obtenue.</a:t>
            </a:r>
            <a:r>
              <a:rPr lang="fr-FR" dirty="0" smtClean="0"/>
              <a:t> </a:t>
            </a:r>
          </a:p>
          <a:p>
            <a:pPr eaLnBrk="1" hangingPunct="1">
              <a:spcBef>
                <a:spcPct val="0"/>
              </a:spcBef>
              <a:defRPr/>
            </a:pPr>
            <a:r>
              <a:rPr lang="fr-FR" dirty="0" smtClean="0">
                <a:solidFill>
                  <a:srgbClr val="000000"/>
                </a:solidFill>
                <a:cs typeface="Times New Roman" pitchFamily="18" charset="0"/>
              </a:rPr>
              <a:t>Une fois le médicament administré, il doit pouvoir se dissoudre dans le milieu gastro-intestinal et ne pas être détruit par l’acidité des sécrétions gastriques ou par les enzymes contenues dans la lumière intestinale. La dissolution du médicament se fait plus ou moins rapidement selon l’</a:t>
            </a:r>
            <a:r>
              <a:rPr lang="fr-FR" dirty="0" err="1" smtClean="0">
                <a:solidFill>
                  <a:srgbClr val="000000"/>
                </a:solidFill>
                <a:cs typeface="Times New Roman" pitchFamily="18" charset="0"/>
              </a:rPr>
              <a:t>hydrosolubilité</a:t>
            </a:r>
            <a:r>
              <a:rPr lang="fr-FR" dirty="0" smtClean="0">
                <a:solidFill>
                  <a:srgbClr val="000000"/>
                </a:solidFill>
                <a:cs typeface="Times New Roman" pitchFamily="18" charset="0"/>
              </a:rPr>
              <a:t> des médicaments et la formulation galénique. Une fois cette dissolution obtenue, le médicament passe la barrière digestive principalement par diffusion passive ou par phénomène de transport actif.</a:t>
            </a:r>
            <a:r>
              <a:rPr lang="fr-FR" dirty="0" smtClean="0"/>
              <a:t> </a:t>
            </a:r>
          </a:p>
        </p:txBody>
      </p:sp>
      <p:sp>
        <p:nvSpPr>
          <p:cNvPr id="10138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2268A4-65F4-45EA-A608-D74CB31B7A24}" type="slidenum">
              <a:rPr lang="fr-FR" smtClean="0"/>
              <a:pPr fontAlgn="base">
                <a:spcBef>
                  <a:spcPct val="0"/>
                </a:spcBef>
                <a:spcAft>
                  <a:spcPct val="0"/>
                </a:spcAft>
                <a:defRPr/>
              </a:pPr>
              <a:t>3</a:t>
            </a:fld>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8ABB2CE7-ABE8-4649-A003-B7CDF422632A}" type="slidenum">
              <a:rPr lang="fr-FR" smtClean="0"/>
              <a:pPr>
                <a:defRPr/>
              </a:pPr>
              <a:t>21</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latin typeface="Verdana" pitchFamily="34" charset="0"/>
                <a:cs typeface="Times New Roman" pitchFamily="18" charset="0"/>
              </a:rPr>
              <a:t>Depuis le site d</a:t>
            </a:r>
            <a:r>
              <a:rPr lang="fr-FR" dirty="0" smtClean="0">
                <a:cs typeface="Times New Roman" pitchFamily="18" charset="0"/>
              </a:rPr>
              <a:t>’</a:t>
            </a:r>
            <a:r>
              <a:rPr lang="fr-FR" dirty="0" smtClean="0">
                <a:latin typeface="Verdana" pitchFamily="34" charset="0"/>
                <a:cs typeface="Times New Roman" pitchFamily="18" charset="0"/>
              </a:rPr>
              <a:t>entr</a:t>
            </a:r>
            <a:r>
              <a:rPr lang="fr-FR" dirty="0" smtClean="0">
                <a:cs typeface="Times New Roman" pitchFamily="18" charset="0"/>
              </a:rPr>
              <a:t>é</a:t>
            </a:r>
            <a:r>
              <a:rPr lang="fr-FR" dirty="0" smtClean="0">
                <a:latin typeface="Verdana" pitchFamily="34" charset="0"/>
                <a:cs typeface="Times New Roman" pitchFamily="18" charset="0"/>
              </a:rPr>
              <a:t>e, et apr</a:t>
            </a:r>
            <a:r>
              <a:rPr lang="fr-FR" dirty="0" smtClean="0">
                <a:cs typeface="Times New Roman" pitchFamily="18" charset="0"/>
              </a:rPr>
              <a:t>è</a:t>
            </a:r>
            <a:r>
              <a:rPr lang="fr-FR" dirty="0" smtClean="0">
                <a:latin typeface="Verdana" pitchFamily="34" charset="0"/>
                <a:cs typeface="Times New Roman" pitchFamily="18" charset="0"/>
              </a:rPr>
              <a:t>s r</a:t>
            </a:r>
            <a:r>
              <a:rPr lang="fr-FR" dirty="0" smtClean="0">
                <a:cs typeface="Times New Roman" pitchFamily="18" charset="0"/>
              </a:rPr>
              <a:t>é</a:t>
            </a:r>
            <a:r>
              <a:rPr lang="fr-FR" dirty="0" smtClean="0">
                <a:latin typeface="Verdana" pitchFamily="34" charset="0"/>
                <a:cs typeface="Times New Roman" pitchFamily="18" charset="0"/>
              </a:rPr>
              <a:t>sorption, le m</a:t>
            </a:r>
            <a:r>
              <a:rPr lang="fr-FR" dirty="0" smtClean="0">
                <a:cs typeface="Times New Roman" pitchFamily="18" charset="0"/>
              </a:rPr>
              <a:t>é</a:t>
            </a:r>
            <a:r>
              <a:rPr lang="fr-FR" dirty="0" smtClean="0">
                <a:latin typeface="Verdana" pitchFamily="34" charset="0"/>
                <a:cs typeface="Times New Roman" pitchFamily="18" charset="0"/>
              </a:rPr>
              <a:t>dicament est distribu</a:t>
            </a:r>
            <a:r>
              <a:rPr lang="fr-FR" dirty="0" smtClean="0">
                <a:cs typeface="Times New Roman" pitchFamily="18" charset="0"/>
              </a:rPr>
              <a:t>é</a:t>
            </a:r>
            <a:r>
              <a:rPr lang="fr-FR" dirty="0" smtClean="0">
                <a:latin typeface="Verdana" pitchFamily="34" charset="0"/>
                <a:cs typeface="Times New Roman" pitchFamily="18" charset="0"/>
              </a:rPr>
              <a:t> dans la circulation g</a:t>
            </a:r>
            <a:r>
              <a:rPr lang="fr-FR" dirty="0" smtClean="0">
                <a:cs typeface="Times New Roman" pitchFamily="18" charset="0"/>
              </a:rPr>
              <a:t>é</a:t>
            </a:r>
            <a:r>
              <a:rPr lang="fr-FR" dirty="0" smtClean="0">
                <a:latin typeface="Verdana" pitchFamily="34" charset="0"/>
                <a:cs typeface="Times New Roman" pitchFamily="18" charset="0"/>
              </a:rPr>
              <a:t>n</a:t>
            </a:r>
            <a:r>
              <a:rPr lang="fr-FR" dirty="0" smtClean="0">
                <a:cs typeface="Times New Roman" pitchFamily="18" charset="0"/>
              </a:rPr>
              <a:t>é</a:t>
            </a:r>
            <a:r>
              <a:rPr lang="fr-FR" dirty="0" smtClean="0">
                <a:latin typeface="Verdana" pitchFamily="34" charset="0"/>
                <a:cs typeface="Times New Roman" pitchFamily="18" charset="0"/>
              </a:rPr>
              <a:t>rale : les substances sont transport</a:t>
            </a:r>
            <a:r>
              <a:rPr lang="fr-FR" dirty="0" smtClean="0">
                <a:cs typeface="Times New Roman" pitchFamily="18" charset="0"/>
              </a:rPr>
              <a:t>é</a:t>
            </a:r>
            <a:r>
              <a:rPr lang="fr-FR" dirty="0" smtClean="0">
                <a:latin typeface="Verdana" pitchFamily="34" charset="0"/>
                <a:cs typeface="Times New Roman" pitchFamily="18" charset="0"/>
              </a:rPr>
              <a:t>es par le sang dans les diff</a:t>
            </a:r>
            <a:r>
              <a:rPr lang="fr-FR" dirty="0" smtClean="0">
                <a:cs typeface="Times New Roman" pitchFamily="18" charset="0"/>
              </a:rPr>
              <a:t>é</a:t>
            </a:r>
            <a:r>
              <a:rPr lang="fr-FR" dirty="0" smtClean="0">
                <a:latin typeface="Verdana" pitchFamily="34" charset="0"/>
                <a:cs typeface="Times New Roman" pitchFamily="18" charset="0"/>
              </a:rPr>
              <a:t>rents tissus de l</a:t>
            </a:r>
            <a:r>
              <a:rPr lang="fr-FR" dirty="0" smtClean="0">
                <a:cs typeface="Times New Roman" pitchFamily="18" charset="0"/>
              </a:rPr>
              <a:t>’</a:t>
            </a:r>
            <a:r>
              <a:rPr lang="fr-FR" dirty="0" smtClean="0">
                <a:latin typeface="Verdana" pitchFamily="34" charset="0"/>
                <a:cs typeface="Times New Roman" pitchFamily="18" charset="0"/>
              </a:rPr>
              <a:t>organisme. On r</a:t>
            </a:r>
            <a:r>
              <a:rPr lang="fr-FR" dirty="0" smtClean="0">
                <a:cs typeface="Times New Roman" pitchFamily="18" charset="0"/>
              </a:rPr>
              <a:t>é</a:t>
            </a:r>
            <a:r>
              <a:rPr lang="fr-FR" dirty="0" smtClean="0">
                <a:latin typeface="Verdana" pitchFamily="34" charset="0"/>
                <a:cs typeface="Times New Roman" pitchFamily="18" charset="0"/>
              </a:rPr>
              <a:t>sume sous le terme </a:t>
            </a:r>
            <a:r>
              <a:rPr lang="fr-FR" dirty="0" smtClean="0">
                <a:cs typeface="Times New Roman" pitchFamily="18" charset="0"/>
              </a:rPr>
              <a:t>«</a:t>
            </a:r>
            <a:r>
              <a:rPr lang="fr-FR" dirty="0" smtClean="0">
                <a:latin typeface="Verdana" pitchFamily="34" charset="0"/>
                <a:cs typeface="Times New Roman" pitchFamily="18" charset="0"/>
              </a:rPr>
              <a:t> distribution </a:t>
            </a:r>
            <a:r>
              <a:rPr lang="fr-FR" dirty="0" smtClean="0">
                <a:cs typeface="Times New Roman" pitchFamily="18" charset="0"/>
              </a:rPr>
              <a:t>»</a:t>
            </a:r>
            <a:r>
              <a:rPr lang="fr-FR" dirty="0" smtClean="0">
                <a:latin typeface="Verdana" pitchFamily="34" charset="0"/>
                <a:cs typeface="Times New Roman" pitchFamily="18" charset="0"/>
              </a:rPr>
              <a:t> le devenir du m</a:t>
            </a:r>
            <a:r>
              <a:rPr lang="fr-FR" dirty="0" smtClean="0">
                <a:cs typeface="Times New Roman" pitchFamily="18" charset="0"/>
              </a:rPr>
              <a:t>é</a:t>
            </a:r>
            <a:r>
              <a:rPr lang="fr-FR" dirty="0" smtClean="0">
                <a:latin typeface="Verdana" pitchFamily="34" charset="0"/>
                <a:cs typeface="Times New Roman" pitchFamily="18" charset="0"/>
              </a:rPr>
              <a:t>dicament au niveau sanguin puis sa diffusion dans les tissus. La distribution comprend donc le transport sanguin (phase plasmatique) et la diffusion tissulaire (phase tissulaire).</a:t>
            </a:r>
            <a:r>
              <a:rPr lang="fr-FR" dirty="0"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6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AC3C8651-579B-49F2-B68A-A0E94B9C59B6}" type="slidenum">
              <a:rPr lang="fr-FR" smtClean="0"/>
              <a:pPr>
                <a:defRPr/>
              </a:pPr>
              <a:t>23</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7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843CBE1B-30D1-4230-AB53-09F10D8BFDA2}" type="slidenum">
              <a:rPr lang="fr-FR" smtClean="0"/>
              <a:pPr>
                <a:defRPr/>
              </a:pPr>
              <a:t>24</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TextEdit="1"/>
          </p:cNvSpPr>
          <p:nvPr>
            <p:ph type="sldImg"/>
          </p:nvPr>
        </p:nvSpPr>
        <p:spPr bwMode="auto">
          <a:noFill/>
          <a:ln>
            <a:solidFill>
              <a:srgbClr val="000000"/>
            </a:solidFill>
            <a:miter lim="800000"/>
            <a:headEnd/>
            <a:tailEnd/>
          </a:ln>
        </p:spPr>
      </p:sp>
      <p:sp>
        <p:nvSpPr>
          <p:cNvPr id="204803" name="Rectangle 3"/>
          <p:cNvSpPr>
            <a:spLocks noGrp="1"/>
          </p:cNvSpPr>
          <p:nvPr>
            <p:ph type="body" idx="1"/>
          </p:nvPr>
        </p:nvSpPr>
        <p:spPr bwMode="auto"/>
        <p:txBody>
          <a:bodyPr wrap="square" numCol="1" anchor="t" anchorCtr="0" compatLnSpc="1">
            <a:prstTxWarp prst="textNoShape">
              <a:avLst/>
            </a:prstTxWarp>
            <a:normAutofit fontScale="85000" lnSpcReduction="10000"/>
          </a:bodyPr>
          <a:lstStyle/>
          <a:p>
            <a:pPr>
              <a:defRPr/>
            </a:pPr>
            <a:r>
              <a:rPr lang="fr-FR" smtClean="0">
                <a:latin typeface="Verdana" pitchFamily="34" charset="0"/>
                <a:cs typeface="Times New Roman" pitchFamily="18" charset="0"/>
              </a:rPr>
              <a:t>La liaison m</a:t>
            </a:r>
            <a:r>
              <a:rPr lang="fr-FR" smtClean="0">
                <a:cs typeface="Times New Roman" pitchFamily="18" charset="0"/>
              </a:rPr>
              <a:t>é</a:t>
            </a:r>
            <a:r>
              <a:rPr lang="fr-FR" smtClean="0">
                <a:latin typeface="Verdana" pitchFamily="34" charset="0"/>
                <a:cs typeface="Times New Roman" pitchFamily="18" charset="0"/>
              </a:rPr>
              <a:t>dicament </a:t>
            </a:r>
            <a:r>
              <a:rPr lang="fr-FR" smtClean="0">
                <a:cs typeface="Times New Roman" pitchFamily="18" charset="0"/>
              </a:rPr>
              <a:t>–</a:t>
            </a:r>
            <a:r>
              <a:rPr lang="fr-FR" smtClean="0">
                <a:latin typeface="Verdana" pitchFamily="34" charset="0"/>
                <a:cs typeface="Times New Roman" pitchFamily="18" charset="0"/>
              </a:rPr>
              <a:t> prot</a:t>
            </a:r>
            <a:r>
              <a:rPr lang="fr-FR" smtClean="0">
                <a:cs typeface="Times New Roman" pitchFamily="18" charset="0"/>
              </a:rPr>
              <a:t>é</a:t>
            </a:r>
            <a:r>
              <a:rPr lang="fr-FR" smtClean="0">
                <a:latin typeface="Verdana" pitchFamily="34" charset="0"/>
                <a:cs typeface="Times New Roman" pitchFamily="18" charset="0"/>
              </a:rPr>
              <a:t>ine d</a:t>
            </a:r>
            <a:r>
              <a:rPr lang="fr-FR" smtClean="0">
                <a:cs typeface="Times New Roman" pitchFamily="18" charset="0"/>
              </a:rPr>
              <a:t>é</a:t>
            </a:r>
            <a:r>
              <a:rPr lang="fr-FR" smtClean="0">
                <a:latin typeface="Verdana" pitchFamily="34" charset="0"/>
                <a:cs typeface="Times New Roman" pitchFamily="18" charset="0"/>
              </a:rPr>
              <a:t>pend de plusieurs facteurs : l</a:t>
            </a:r>
            <a:r>
              <a:rPr lang="fr-FR" smtClean="0">
                <a:cs typeface="Times New Roman" pitchFamily="18" charset="0"/>
              </a:rPr>
              <a:t>’</a:t>
            </a:r>
            <a:r>
              <a:rPr lang="fr-FR" smtClean="0">
                <a:latin typeface="Verdana" pitchFamily="34" charset="0"/>
                <a:cs typeface="Times New Roman" pitchFamily="18" charset="0"/>
              </a:rPr>
              <a:t>affinit</a:t>
            </a:r>
            <a:r>
              <a:rPr lang="fr-FR" smtClean="0">
                <a:cs typeface="Times New Roman" pitchFamily="18" charset="0"/>
              </a:rPr>
              <a:t>é</a:t>
            </a:r>
            <a:r>
              <a:rPr lang="fr-FR" smtClean="0">
                <a:latin typeface="Verdana" pitchFamily="34" charset="0"/>
                <a:cs typeface="Times New Roman" pitchFamily="18" charset="0"/>
              </a:rPr>
              <a:t> du m</a:t>
            </a:r>
            <a:r>
              <a:rPr lang="fr-FR" smtClean="0">
                <a:cs typeface="Times New Roman" pitchFamily="18" charset="0"/>
              </a:rPr>
              <a:t>é</a:t>
            </a:r>
            <a:r>
              <a:rPr lang="fr-FR" smtClean="0">
                <a:latin typeface="Verdana" pitchFamily="34" charset="0"/>
                <a:cs typeface="Times New Roman" pitchFamily="18" charset="0"/>
              </a:rPr>
              <a:t>dicament pour les sites de liaison, le nombre de sites de liaison </a:t>
            </a:r>
            <a:r>
              <a:rPr lang="fr-FR" smtClean="0">
                <a:cs typeface="Times New Roman" pitchFamily="18" charset="0"/>
              </a:rPr>
              <a:t>«</a:t>
            </a:r>
            <a:r>
              <a:rPr lang="fr-FR" smtClean="0">
                <a:latin typeface="Verdana" pitchFamily="34" charset="0"/>
                <a:cs typeface="Times New Roman" pitchFamily="18" charset="0"/>
              </a:rPr>
              <a:t> disponibles </a:t>
            </a:r>
            <a:r>
              <a:rPr lang="fr-FR" smtClean="0">
                <a:cs typeface="Times New Roman" pitchFamily="18" charset="0"/>
              </a:rPr>
              <a:t>»</a:t>
            </a:r>
            <a:r>
              <a:rPr lang="fr-FR" smtClean="0">
                <a:latin typeface="Verdana" pitchFamily="34" charset="0"/>
                <a:cs typeface="Times New Roman" pitchFamily="18" charset="0"/>
              </a:rPr>
              <a:t>, et la concentration du m</a:t>
            </a:r>
            <a:r>
              <a:rPr lang="fr-FR" smtClean="0">
                <a:cs typeface="Times New Roman" pitchFamily="18" charset="0"/>
              </a:rPr>
              <a:t>é</a:t>
            </a:r>
            <a:r>
              <a:rPr lang="fr-FR" smtClean="0">
                <a:latin typeface="Verdana" pitchFamily="34" charset="0"/>
                <a:cs typeface="Times New Roman" pitchFamily="18" charset="0"/>
              </a:rPr>
              <a:t>dicament.</a:t>
            </a:r>
            <a:endParaRPr lang="fr-FR" smtClean="0">
              <a:cs typeface="Times New Roman" pitchFamily="18" charset="0"/>
            </a:endParaRPr>
          </a:p>
          <a:p>
            <a:pPr>
              <a:defRPr/>
            </a:pPr>
            <a:r>
              <a:rPr lang="fr-FR" smtClean="0">
                <a:latin typeface="Verdana" pitchFamily="34" charset="0"/>
                <a:cs typeface="Times New Roman" pitchFamily="18" charset="0"/>
              </a:rPr>
              <a:t/>
            </a:r>
            <a:br>
              <a:rPr lang="fr-FR" smtClean="0">
                <a:latin typeface="Verdana" pitchFamily="34" charset="0"/>
                <a:cs typeface="Times New Roman" pitchFamily="18" charset="0"/>
              </a:rPr>
            </a:br>
            <a:r>
              <a:rPr lang="fr-FR" smtClean="0">
                <a:cs typeface="Times New Roman" pitchFamily="18" charset="0"/>
              </a:rPr>
              <a:t>•</a:t>
            </a:r>
            <a:r>
              <a:rPr lang="fr-FR" smtClean="0">
                <a:latin typeface="Verdana" pitchFamily="34" charset="0"/>
                <a:cs typeface="Times New Roman" pitchFamily="18" charset="0"/>
              </a:rPr>
              <a:t> L</a:t>
            </a:r>
            <a:r>
              <a:rPr lang="fr-FR" smtClean="0">
                <a:cs typeface="Times New Roman" pitchFamily="18" charset="0"/>
              </a:rPr>
              <a:t>’</a:t>
            </a:r>
            <a:r>
              <a:rPr lang="fr-FR" smtClean="0">
                <a:latin typeface="Verdana" pitchFamily="34" charset="0"/>
                <a:cs typeface="Times New Roman" pitchFamily="18" charset="0"/>
              </a:rPr>
              <a:t>affinit</a:t>
            </a:r>
            <a:r>
              <a:rPr lang="fr-FR" smtClean="0">
                <a:cs typeface="Times New Roman" pitchFamily="18" charset="0"/>
              </a:rPr>
              <a:t>é</a:t>
            </a:r>
            <a:r>
              <a:rPr lang="fr-FR" smtClean="0">
                <a:latin typeface="Verdana" pitchFamily="34" charset="0"/>
                <a:cs typeface="Times New Roman" pitchFamily="18" charset="0"/>
              </a:rPr>
              <a:t>, comme son nom l</a:t>
            </a:r>
            <a:r>
              <a:rPr lang="fr-FR" smtClean="0">
                <a:cs typeface="Times New Roman" pitchFamily="18" charset="0"/>
              </a:rPr>
              <a:t>’</a:t>
            </a:r>
            <a:r>
              <a:rPr lang="fr-FR" smtClean="0">
                <a:latin typeface="Verdana" pitchFamily="34" charset="0"/>
                <a:cs typeface="Times New Roman" pitchFamily="18" charset="0"/>
              </a:rPr>
              <a:t>indique, d</a:t>
            </a:r>
            <a:r>
              <a:rPr lang="fr-FR" smtClean="0">
                <a:cs typeface="Times New Roman" pitchFamily="18" charset="0"/>
              </a:rPr>
              <a:t>é</a:t>
            </a:r>
            <a:r>
              <a:rPr lang="fr-FR" smtClean="0">
                <a:latin typeface="Verdana" pitchFamily="34" charset="0"/>
                <a:cs typeface="Times New Roman" pitchFamily="18" charset="0"/>
              </a:rPr>
              <a:t>finit l</a:t>
            </a:r>
            <a:r>
              <a:rPr lang="fr-FR" smtClean="0">
                <a:cs typeface="Times New Roman" pitchFamily="18" charset="0"/>
              </a:rPr>
              <a:t>’</a:t>
            </a:r>
            <a:r>
              <a:rPr lang="fr-FR" smtClean="0">
                <a:latin typeface="Verdana" pitchFamily="34" charset="0"/>
                <a:cs typeface="Times New Roman" pitchFamily="18" charset="0"/>
              </a:rPr>
              <a:t>importance, la solidit</a:t>
            </a:r>
            <a:r>
              <a:rPr lang="fr-FR" smtClean="0">
                <a:cs typeface="Times New Roman" pitchFamily="18" charset="0"/>
              </a:rPr>
              <a:t>é</a:t>
            </a:r>
            <a:r>
              <a:rPr lang="fr-FR" smtClean="0">
                <a:latin typeface="Verdana" pitchFamily="34" charset="0"/>
                <a:cs typeface="Times New Roman" pitchFamily="18" charset="0"/>
              </a:rPr>
              <a:t> de la fixation du m</a:t>
            </a:r>
            <a:r>
              <a:rPr lang="fr-FR" smtClean="0">
                <a:cs typeface="Times New Roman" pitchFamily="18" charset="0"/>
              </a:rPr>
              <a:t>é</a:t>
            </a:r>
            <a:r>
              <a:rPr lang="fr-FR" smtClean="0">
                <a:latin typeface="Verdana" pitchFamily="34" charset="0"/>
                <a:cs typeface="Times New Roman" pitchFamily="18" charset="0"/>
              </a:rPr>
              <a:t>dicament </a:t>
            </a:r>
            <a:r>
              <a:rPr lang="fr-FR" smtClean="0">
                <a:cs typeface="Times New Roman" pitchFamily="18" charset="0"/>
              </a:rPr>
              <a:t>à</a:t>
            </a:r>
            <a:r>
              <a:rPr lang="fr-FR" smtClean="0">
                <a:latin typeface="Verdana" pitchFamily="34" charset="0"/>
                <a:cs typeface="Times New Roman" pitchFamily="18" charset="0"/>
              </a:rPr>
              <a:t> la prot</a:t>
            </a:r>
            <a:r>
              <a:rPr lang="fr-FR" smtClean="0">
                <a:cs typeface="Times New Roman" pitchFamily="18" charset="0"/>
              </a:rPr>
              <a:t>é</a:t>
            </a:r>
            <a:r>
              <a:rPr lang="fr-FR" smtClean="0">
                <a:latin typeface="Verdana" pitchFamily="34" charset="0"/>
                <a:cs typeface="Times New Roman" pitchFamily="18" charset="0"/>
              </a:rPr>
              <a:t>ine. La fixation aux prot</a:t>
            </a:r>
            <a:r>
              <a:rPr lang="fr-FR" smtClean="0">
                <a:cs typeface="Times New Roman" pitchFamily="18" charset="0"/>
              </a:rPr>
              <a:t>é</a:t>
            </a:r>
            <a:r>
              <a:rPr lang="fr-FR" smtClean="0">
                <a:latin typeface="Verdana" pitchFamily="34" charset="0"/>
                <a:cs typeface="Times New Roman" pitchFamily="18" charset="0"/>
              </a:rPr>
              <a:t>ines peut être tr</a:t>
            </a:r>
            <a:r>
              <a:rPr lang="fr-FR" smtClean="0">
                <a:cs typeface="Times New Roman" pitchFamily="18" charset="0"/>
              </a:rPr>
              <a:t>è</a:t>
            </a:r>
            <a:r>
              <a:rPr lang="fr-FR" smtClean="0">
                <a:latin typeface="Verdana" pitchFamily="34" charset="0"/>
                <a:cs typeface="Times New Roman" pitchFamily="18" charset="0"/>
              </a:rPr>
              <a:t>s forte même si l</a:t>
            </a:r>
            <a:r>
              <a:rPr lang="fr-FR" smtClean="0">
                <a:cs typeface="Times New Roman" pitchFamily="18" charset="0"/>
              </a:rPr>
              <a:t>’</a:t>
            </a:r>
            <a:r>
              <a:rPr lang="fr-FR" smtClean="0">
                <a:latin typeface="Verdana" pitchFamily="34" charset="0"/>
                <a:cs typeface="Times New Roman" pitchFamily="18" charset="0"/>
              </a:rPr>
              <a:t>affinit</a:t>
            </a:r>
            <a:r>
              <a:rPr lang="fr-FR" smtClean="0">
                <a:cs typeface="Times New Roman" pitchFamily="18" charset="0"/>
              </a:rPr>
              <a:t>é</a:t>
            </a:r>
            <a:r>
              <a:rPr lang="fr-FR" smtClean="0">
                <a:latin typeface="Verdana" pitchFamily="34" charset="0"/>
                <a:cs typeface="Times New Roman" pitchFamily="18" charset="0"/>
              </a:rPr>
              <a:t> est faible : il suffit que la concentration en m</a:t>
            </a:r>
            <a:r>
              <a:rPr lang="fr-FR" smtClean="0">
                <a:cs typeface="Times New Roman" pitchFamily="18" charset="0"/>
              </a:rPr>
              <a:t>é</a:t>
            </a:r>
            <a:r>
              <a:rPr lang="fr-FR" smtClean="0">
                <a:latin typeface="Verdana" pitchFamily="34" charset="0"/>
                <a:cs typeface="Times New Roman" pitchFamily="18" charset="0"/>
              </a:rPr>
              <a:t>dicament soit </a:t>
            </a:r>
            <a:r>
              <a:rPr lang="fr-FR" smtClean="0">
                <a:cs typeface="Times New Roman" pitchFamily="18" charset="0"/>
              </a:rPr>
              <a:t>é</a:t>
            </a:r>
            <a:r>
              <a:rPr lang="fr-FR" smtClean="0">
                <a:latin typeface="Verdana" pitchFamily="34" charset="0"/>
                <a:cs typeface="Times New Roman" pitchFamily="18" charset="0"/>
              </a:rPr>
              <a:t>lev</a:t>
            </a:r>
            <a:r>
              <a:rPr lang="fr-FR" smtClean="0">
                <a:cs typeface="Times New Roman" pitchFamily="18" charset="0"/>
              </a:rPr>
              <a:t>é</a:t>
            </a:r>
            <a:r>
              <a:rPr lang="fr-FR" smtClean="0">
                <a:latin typeface="Verdana" pitchFamily="34" charset="0"/>
                <a:cs typeface="Times New Roman" pitchFamily="18" charset="0"/>
              </a:rPr>
              <a:t>e, ou que le nombre de sites disponibles soit important. La fixation aux prot</a:t>
            </a:r>
            <a:r>
              <a:rPr lang="fr-FR" smtClean="0">
                <a:cs typeface="Times New Roman" pitchFamily="18" charset="0"/>
              </a:rPr>
              <a:t>é</a:t>
            </a:r>
            <a:r>
              <a:rPr lang="fr-FR" smtClean="0">
                <a:latin typeface="Verdana" pitchFamily="34" charset="0"/>
                <a:cs typeface="Times New Roman" pitchFamily="18" charset="0"/>
              </a:rPr>
              <a:t>ines peut être faible avec une tr</a:t>
            </a:r>
            <a:r>
              <a:rPr lang="fr-FR" smtClean="0">
                <a:cs typeface="Times New Roman" pitchFamily="18" charset="0"/>
              </a:rPr>
              <a:t>è</a:t>
            </a:r>
            <a:r>
              <a:rPr lang="fr-FR" smtClean="0">
                <a:latin typeface="Verdana" pitchFamily="34" charset="0"/>
                <a:cs typeface="Times New Roman" pitchFamily="18" charset="0"/>
              </a:rPr>
              <a:t>s forte affinit</a:t>
            </a:r>
            <a:r>
              <a:rPr lang="fr-FR" smtClean="0">
                <a:cs typeface="Times New Roman" pitchFamily="18" charset="0"/>
              </a:rPr>
              <a:t>é</a:t>
            </a:r>
            <a:r>
              <a:rPr lang="fr-FR" smtClean="0">
                <a:latin typeface="Verdana" pitchFamily="34" charset="0"/>
                <a:cs typeface="Times New Roman" pitchFamily="18" charset="0"/>
              </a:rPr>
              <a:t>.</a:t>
            </a:r>
            <a:br>
              <a:rPr lang="fr-FR" smtClean="0">
                <a:latin typeface="Verdana" pitchFamily="34" charset="0"/>
                <a:cs typeface="Times New Roman" pitchFamily="18" charset="0"/>
              </a:rPr>
            </a:br>
            <a:r>
              <a:rPr lang="fr-FR" smtClean="0">
                <a:cs typeface="Times New Roman" pitchFamily="18" charset="0"/>
              </a:rPr>
              <a:t>•</a:t>
            </a:r>
            <a:r>
              <a:rPr lang="fr-FR" smtClean="0">
                <a:latin typeface="Verdana" pitchFamily="34" charset="0"/>
                <a:cs typeface="Times New Roman" pitchFamily="18" charset="0"/>
              </a:rPr>
              <a:t> La quantit</a:t>
            </a:r>
            <a:r>
              <a:rPr lang="fr-FR" smtClean="0">
                <a:cs typeface="Times New Roman" pitchFamily="18" charset="0"/>
              </a:rPr>
              <a:t>é</a:t>
            </a:r>
            <a:r>
              <a:rPr lang="fr-FR" smtClean="0">
                <a:latin typeface="Verdana" pitchFamily="34" charset="0"/>
                <a:cs typeface="Times New Roman" pitchFamily="18" charset="0"/>
              </a:rPr>
              <a:t> de prot</a:t>
            </a:r>
            <a:r>
              <a:rPr lang="fr-FR" smtClean="0">
                <a:cs typeface="Times New Roman" pitchFamily="18" charset="0"/>
              </a:rPr>
              <a:t>é</a:t>
            </a:r>
            <a:r>
              <a:rPr lang="fr-FR" smtClean="0">
                <a:latin typeface="Verdana" pitchFamily="34" charset="0"/>
                <a:cs typeface="Times New Roman" pitchFamily="18" charset="0"/>
              </a:rPr>
              <a:t>ines disponibles pour la fixation peut varier en fonction de l</a:t>
            </a:r>
            <a:r>
              <a:rPr lang="fr-FR" smtClean="0">
                <a:cs typeface="Times New Roman" pitchFamily="18" charset="0"/>
              </a:rPr>
              <a:t>’é</a:t>
            </a:r>
            <a:r>
              <a:rPr lang="fr-FR" smtClean="0">
                <a:latin typeface="Verdana" pitchFamily="34" charset="0"/>
                <a:cs typeface="Times New Roman" pitchFamily="18" charset="0"/>
              </a:rPr>
              <a:t>tat physiologique et pathologique, mais aussi du fait de ph</a:t>
            </a:r>
            <a:r>
              <a:rPr lang="fr-FR" smtClean="0">
                <a:cs typeface="Times New Roman" pitchFamily="18" charset="0"/>
              </a:rPr>
              <a:t>é</a:t>
            </a:r>
            <a:r>
              <a:rPr lang="fr-FR" smtClean="0">
                <a:latin typeface="Verdana" pitchFamily="34" charset="0"/>
                <a:cs typeface="Times New Roman" pitchFamily="18" charset="0"/>
              </a:rPr>
              <a:t>nom</a:t>
            </a:r>
            <a:r>
              <a:rPr lang="fr-FR" smtClean="0">
                <a:cs typeface="Times New Roman" pitchFamily="18" charset="0"/>
              </a:rPr>
              <a:t>è</a:t>
            </a:r>
            <a:r>
              <a:rPr lang="fr-FR" smtClean="0">
                <a:latin typeface="Verdana" pitchFamily="34" charset="0"/>
                <a:cs typeface="Times New Roman" pitchFamily="18" charset="0"/>
              </a:rPr>
              <a:t>nes de comp</a:t>
            </a:r>
            <a:r>
              <a:rPr lang="fr-FR" smtClean="0">
                <a:cs typeface="Times New Roman" pitchFamily="18" charset="0"/>
              </a:rPr>
              <a:t>é</a:t>
            </a:r>
            <a:r>
              <a:rPr lang="fr-FR" smtClean="0">
                <a:latin typeface="Verdana" pitchFamily="34" charset="0"/>
                <a:cs typeface="Times New Roman" pitchFamily="18" charset="0"/>
              </a:rPr>
              <a:t>tition entre le m</a:t>
            </a:r>
            <a:r>
              <a:rPr lang="fr-FR" smtClean="0">
                <a:cs typeface="Times New Roman" pitchFamily="18" charset="0"/>
              </a:rPr>
              <a:t>é</a:t>
            </a:r>
            <a:r>
              <a:rPr lang="fr-FR" smtClean="0">
                <a:latin typeface="Verdana" pitchFamily="34" charset="0"/>
                <a:cs typeface="Times New Roman" pitchFamily="18" charset="0"/>
              </a:rPr>
              <a:t>dicament et une autre mol</a:t>
            </a:r>
            <a:r>
              <a:rPr lang="fr-FR" smtClean="0">
                <a:cs typeface="Times New Roman" pitchFamily="18" charset="0"/>
              </a:rPr>
              <a:t>é</a:t>
            </a:r>
            <a:r>
              <a:rPr lang="fr-FR" smtClean="0">
                <a:latin typeface="Verdana" pitchFamily="34" charset="0"/>
                <a:cs typeface="Times New Roman" pitchFamily="18" charset="0"/>
              </a:rPr>
              <a:t>cule. Deux m</a:t>
            </a:r>
            <a:r>
              <a:rPr lang="fr-FR" smtClean="0">
                <a:cs typeface="Times New Roman" pitchFamily="18" charset="0"/>
              </a:rPr>
              <a:t>é</a:t>
            </a:r>
            <a:r>
              <a:rPr lang="fr-FR" smtClean="0">
                <a:latin typeface="Verdana" pitchFamily="34" charset="0"/>
                <a:cs typeface="Times New Roman" pitchFamily="18" charset="0"/>
              </a:rPr>
              <a:t>dicaments peuvent entrer en comp</a:t>
            </a:r>
            <a:r>
              <a:rPr lang="fr-FR" smtClean="0">
                <a:cs typeface="Times New Roman" pitchFamily="18" charset="0"/>
              </a:rPr>
              <a:t>é</a:t>
            </a:r>
            <a:r>
              <a:rPr lang="fr-FR" smtClean="0">
                <a:latin typeface="Verdana" pitchFamily="34" charset="0"/>
                <a:cs typeface="Times New Roman" pitchFamily="18" charset="0"/>
              </a:rPr>
              <a:t>tition pour les mêmes sites de fixation, et la fixation de l</a:t>
            </a:r>
            <a:r>
              <a:rPr lang="fr-FR" smtClean="0">
                <a:cs typeface="Times New Roman" pitchFamily="18" charset="0"/>
              </a:rPr>
              <a:t>’</a:t>
            </a:r>
            <a:r>
              <a:rPr lang="fr-FR" smtClean="0">
                <a:latin typeface="Verdana" pitchFamily="34" charset="0"/>
                <a:cs typeface="Times New Roman" pitchFamily="18" charset="0"/>
              </a:rPr>
              <a:t>un peut d</a:t>
            </a:r>
            <a:r>
              <a:rPr lang="fr-FR" smtClean="0">
                <a:cs typeface="Times New Roman" pitchFamily="18" charset="0"/>
              </a:rPr>
              <a:t>é</a:t>
            </a:r>
            <a:r>
              <a:rPr lang="fr-FR" smtClean="0">
                <a:latin typeface="Verdana" pitchFamily="34" charset="0"/>
                <a:cs typeface="Times New Roman" pitchFamily="18" charset="0"/>
              </a:rPr>
              <a:t>placer celle du second. Cela d</a:t>
            </a:r>
            <a:r>
              <a:rPr lang="fr-FR" smtClean="0">
                <a:cs typeface="Times New Roman" pitchFamily="18" charset="0"/>
              </a:rPr>
              <a:t>é</a:t>
            </a:r>
            <a:r>
              <a:rPr lang="fr-FR" smtClean="0">
                <a:latin typeface="Verdana" pitchFamily="34" charset="0"/>
                <a:cs typeface="Times New Roman" pitchFamily="18" charset="0"/>
              </a:rPr>
              <a:t>pendra de l</a:t>
            </a:r>
            <a:r>
              <a:rPr lang="fr-FR" smtClean="0">
                <a:cs typeface="Times New Roman" pitchFamily="18" charset="0"/>
              </a:rPr>
              <a:t>’</a:t>
            </a:r>
            <a:r>
              <a:rPr lang="fr-FR" smtClean="0">
                <a:latin typeface="Verdana" pitchFamily="34" charset="0"/>
                <a:cs typeface="Times New Roman" pitchFamily="18" charset="0"/>
              </a:rPr>
              <a:t>affinit</a:t>
            </a:r>
            <a:r>
              <a:rPr lang="fr-FR" smtClean="0">
                <a:cs typeface="Times New Roman" pitchFamily="18" charset="0"/>
              </a:rPr>
              <a:t>é</a:t>
            </a:r>
            <a:r>
              <a:rPr lang="fr-FR" smtClean="0">
                <a:latin typeface="Verdana" pitchFamily="34" charset="0"/>
                <a:cs typeface="Times New Roman" pitchFamily="18" charset="0"/>
              </a:rPr>
              <a:t> de chacun. Aussi, outre conna</a:t>
            </a:r>
            <a:r>
              <a:rPr lang="fr-FR" smtClean="0">
                <a:cs typeface="Times New Roman" pitchFamily="18" charset="0"/>
              </a:rPr>
              <a:t>î</a:t>
            </a:r>
            <a:r>
              <a:rPr lang="fr-FR" smtClean="0">
                <a:latin typeface="Verdana" pitchFamily="34" charset="0"/>
                <a:cs typeface="Times New Roman" pitchFamily="18" charset="0"/>
              </a:rPr>
              <a:t>tre l</a:t>
            </a:r>
            <a:r>
              <a:rPr lang="fr-FR" smtClean="0">
                <a:cs typeface="Times New Roman" pitchFamily="18" charset="0"/>
              </a:rPr>
              <a:t>’</a:t>
            </a:r>
            <a:r>
              <a:rPr lang="fr-FR" smtClean="0">
                <a:latin typeface="Verdana" pitchFamily="34" charset="0"/>
                <a:cs typeface="Times New Roman" pitchFamily="18" charset="0"/>
              </a:rPr>
              <a:t>existence d</a:t>
            </a:r>
            <a:r>
              <a:rPr lang="fr-FR" smtClean="0">
                <a:cs typeface="Times New Roman" pitchFamily="18" charset="0"/>
              </a:rPr>
              <a:t>’</a:t>
            </a:r>
            <a:r>
              <a:rPr lang="fr-FR" smtClean="0">
                <a:latin typeface="Verdana" pitchFamily="34" charset="0"/>
                <a:cs typeface="Times New Roman" pitchFamily="18" charset="0"/>
              </a:rPr>
              <a:t>une fixation, il est tr</a:t>
            </a:r>
            <a:r>
              <a:rPr lang="fr-FR" smtClean="0">
                <a:cs typeface="Times New Roman" pitchFamily="18" charset="0"/>
              </a:rPr>
              <a:t>è</a:t>
            </a:r>
            <a:r>
              <a:rPr lang="fr-FR" smtClean="0">
                <a:latin typeface="Verdana" pitchFamily="34" charset="0"/>
                <a:cs typeface="Times New Roman" pitchFamily="18" charset="0"/>
              </a:rPr>
              <a:t>s important de d</a:t>
            </a:r>
            <a:r>
              <a:rPr lang="fr-FR" smtClean="0">
                <a:cs typeface="Times New Roman" pitchFamily="18" charset="0"/>
              </a:rPr>
              <a:t>é</a:t>
            </a:r>
            <a:r>
              <a:rPr lang="fr-FR" smtClean="0">
                <a:latin typeface="Verdana" pitchFamily="34" charset="0"/>
                <a:cs typeface="Times New Roman" pitchFamily="18" charset="0"/>
              </a:rPr>
              <a:t>finir la nature de la prot</a:t>
            </a:r>
            <a:r>
              <a:rPr lang="fr-FR" smtClean="0">
                <a:cs typeface="Times New Roman" pitchFamily="18" charset="0"/>
              </a:rPr>
              <a:t>é</a:t>
            </a:r>
            <a:r>
              <a:rPr lang="fr-FR" smtClean="0">
                <a:latin typeface="Verdana" pitchFamily="34" charset="0"/>
                <a:cs typeface="Times New Roman" pitchFamily="18" charset="0"/>
              </a:rPr>
              <a:t>ine concern</a:t>
            </a:r>
            <a:r>
              <a:rPr lang="fr-FR" smtClean="0">
                <a:cs typeface="Times New Roman" pitchFamily="18" charset="0"/>
              </a:rPr>
              <a:t>é</a:t>
            </a:r>
            <a:r>
              <a:rPr lang="fr-FR" smtClean="0">
                <a:latin typeface="Verdana" pitchFamily="34" charset="0"/>
                <a:cs typeface="Times New Roman" pitchFamily="18" charset="0"/>
              </a:rPr>
              <a:t>e afin d</a:t>
            </a:r>
            <a:r>
              <a:rPr lang="fr-FR" smtClean="0">
                <a:cs typeface="Times New Roman" pitchFamily="18" charset="0"/>
              </a:rPr>
              <a:t>’</a:t>
            </a:r>
            <a:r>
              <a:rPr lang="fr-FR" smtClean="0">
                <a:latin typeface="Verdana" pitchFamily="34" charset="0"/>
                <a:cs typeface="Times New Roman" pitchFamily="18" charset="0"/>
              </a:rPr>
              <a:t>anticiper ces ph</a:t>
            </a:r>
            <a:r>
              <a:rPr lang="fr-FR" smtClean="0">
                <a:cs typeface="Times New Roman" pitchFamily="18" charset="0"/>
              </a:rPr>
              <a:t>é</a:t>
            </a:r>
            <a:r>
              <a:rPr lang="fr-FR" smtClean="0">
                <a:latin typeface="Verdana" pitchFamily="34" charset="0"/>
                <a:cs typeface="Times New Roman" pitchFamily="18" charset="0"/>
              </a:rPr>
              <a:t>nom</a:t>
            </a:r>
            <a:r>
              <a:rPr lang="fr-FR" smtClean="0">
                <a:cs typeface="Times New Roman" pitchFamily="18" charset="0"/>
              </a:rPr>
              <a:t>è</a:t>
            </a:r>
            <a:r>
              <a:rPr lang="fr-FR" smtClean="0">
                <a:latin typeface="Verdana" pitchFamily="34" charset="0"/>
                <a:cs typeface="Times New Roman" pitchFamily="18" charset="0"/>
              </a:rPr>
              <a:t>nes de comp</a:t>
            </a:r>
            <a:r>
              <a:rPr lang="fr-FR" smtClean="0">
                <a:cs typeface="Times New Roman" pitchFamily="18" charset="0"/>
              </a:rPr>
              <a:t>é</a:t>
            </a:r>
            <a:r>
              <a:rPr lang="fr-FR" smtClean="0">
                <a:latin typeface="Verdana" pitchFamily="34" charset="0"/>
                <a:cs typeface="Times New Roman" pitchFamily="18" charset="0"/>
              </a:rPr>
              <a:t>tition. Enfin, on peut </a:t>
            </a:r>
            <a:r>
              <a:rPr lang="fr-FR" smtClean="0">
                <a:cs typeface="Times New Roman" pitchFamily="18" charset="0"/>
              </a:rPr>
              <a:t>é</a:t>
            </a:r>
            <a:r>
              <a:rPr lang="fr-FR" smtClean="0">
                <a:latin typeface="Verdana" pitchFamily="34" charset="0"/>
                <a:cs typeface="Times New Roman" pitchFamily="18" charset="0"/>
              </a:rPr>
              <a:t>galement observer des ph</a:t>
            </a:r>
            <a:r>
              <a:rPr lang="fr-FR" smtClean="0">
                <a:cs typeface="Times New Roman" pitchFamily="18" charset="0"/>
              </a:rPr>
              <a:t>é</a:t>
            </a:r>
            <a:r>
              <a:rPr lang="fr-FR" smtClean="0">
                <a:latin typeface="Verdana" pitchFamily="34" charset="0"/>
                <a:cs typeface="Times New Roman" pitchFamily="18" charset="0"/>
              </a:rPr>
              <a:t>nom</a:t>
            </a:r>
            <a:r>
              <a:rPr lang="fr-FR" smtClean="0">
                <a:cs typeface="Times New Roman" pitchFamily="18" charset="0"/>
              </a:rPr>
              <a:t>è</a:t>
            </a:r>
            <a:r>
              <a:rPr lang="fr-FR" smtClean="0">
                <a:latin typeface="Verdana" pitchFamily="34" charset="0"/>
                <a:cs typeface="Times New Roman" pitchFamily="18" charset="0"/>
              </a:rPr>
              <a:t>nes de comp</a:t>
            </a:r>
            <a:r>
              <a:rPr lang="fr-FR" smtClean="0">
                <a:cs typeface="Times New Roman" pitchFamily="18" charset="0"/>
              </a:rPr>
              <a:t>é</a:t>
            </a:r>
            <a:r>
              <a:rPr lang="fr-FR" smtClean="0">
                <a:latin typeface="Verdana" pitchFamily="34" charset="0"/>
                <a:cs typeface="Times New Roman" pitchFamily="18" charset="0"/>
              </a:rPr>
              <a:t>tition avec un produit endog</a:t>
            </a:r>
            <a:r>
              <a:rPr lang="fr-FR" smtClean="0">
                <a:cs typeface="Times New Roman" pitchFamily="18" charset="0"/>
              </a:rPr>
              <a:t>è</a:t>
            </a:r>
            <a:r>
              <a:rPr lang="fr-FR" smtClean="0">
                <a:latin typeface="Verdana" pitchFamily="34" charset="0"/>
                <a:cs typeface="Times New Roman" pitchFamily="18" charset="0"/>
              </a:rPr>
              <a:t>ne.</a:t>
            </a:r>
            <a:br>
              <a:rPr lang="fr-FR" smtClean="0">
                <a:latin typeface="Verdana" pitchFamily="34" charset="0"/>
                <a:cs typeface="Times New Roman" pitchFamily="18" charset="0"/>
              </a:rPr>
            </a:br>
            <a:r>
              <a:rPr lang="fr-FR" smtClean="0">
                <a:cs typeface="Times New Roman" pitchFamily="18" charset="0"/>
              </a:rPr>
              <a:t>•</a:t>
            </a:r>
            <a:r>
              <a:rPr lang="fr-FR" smtClean="0">
                <a:latin typeface="Verdana" pitchFamily="34" charset="0"/>
                <a:cs typeface="Times New Roman" pitchFamily="18" charset="0"/>
              </a:rPr>
              <a:t> Le pourcentage fix</a:t>
            </a:r>
            <a:r>
              <a:rPr lang="fr-FR" smtClean="0">
                <a:cs typeface="Times New Roman" pitchFamily="18" charset="0"/>
              </a:rPr>
              <a:t>é</a:t>
            </a:r>
            <a:r>
              <a:rPr lang="fr-FR" smtClean="0">
                <a:latin typeface="Verdana" pitchFamily="34" charset="0"/>
                <a:cs typeface="Times New Roman" pitchFamily="18" charset="0"/>
              </a:rPr>
              <a:t> : la concentration du m</a:t>
            </a:r>
            <a:r>
              <a:rPr lang="fr-FR" smtClean="0">
                <a:cs typeface="Times New Roman" pitchFamily="18" charset="0"/>
              </a:rPr>
              <a:t>é</a:t>
            </a:r>
            <a:r>
              <a:rPr lang="fr-FR" smtClean="0">
                <a:latin typeface="Verdana" pitchFamily="34" charset="0"/>
                <a:cs typeface="Times New Roman" pitchFamily="18" charset="0"/>
              </a:rPr>
              <a:t>dicament est tr</a:t>
            </a:r>
            <a:r>
              <a:rPr lang="fr-FR" smtClean="0">
                <a:cs typeface="Times New Roman" pitchFamily="18" charset="0"/>
              </a:rPr>
              <a:t>è</a:t>
            </a:r>
            <a:r>
              <a:rPr lang="fr-FR" smtClean="0">
                <a:latin typeface="Verdana" pitchFamily="34" charset="0"/>
                <a:cs typeface="Times New Roman" pitchFamily="18" charset="0"/>
              </a:rPr>
              <a:t>s importante car elle peut saturer les sites de fixation et tout nouvel apport de m</a:t>
            </a:r>
            <a:r>
              <a:rPr lang="fr-FR" smtClean="0">
                <a:cs typeface="Times New Roman" pitchFamily="18" charset="0"/>
              </a:rPr>
              <a:t>é</a:t>
            </a:r>
            <a:r>
              <a:rPr lang="fr-FR" smtClean="0">
                <a:latin typeface="Verdana" pitchFamily="34" charset="0"/>
                <a:cs typeface="Times New Roman" pitchFamily="18" charset="0"/>
              </a:rPr>
              <a:t>dicament se fait comme si la fixation </a:t>
            </a:r>
            <a:r>
              <a:rPr lang="fr-FR" smtClean="0">
                <a:cs typeface="Times New Roman" pitchFamily="18" charset="0"/>
              </a:rPr>
              <a:t>é</a:t>
            </a:r>
            <a:r>
              <a:rPr lang="fr-FR" smtClean="0">
                <a:latin typeface="Verdana" pitchFamily="34" charset="0"/>
                <a:cs typeface="Times New Roman" pitchFamily="18" charset="0"/>
              </a:rPr>
              <a:t>tait nulle. Dans ce cas la fraction libre est plus importante et donc la fraction potentiellement active est augment</a:t>
            </a:r>
            <a:r>
              <a:rPr lang="fr-FR" smtClean="0">
                <a:cs typeface="Times New Roman" pitchFamily="18" charset="0"/>
              </a:rPr>
              <a:t>é</a:t>
            </a:r>
            <a:r>
              <a:rPr lang="fr-FR" smtClean="0">
                <a:latin typeface="Verdana" pitchFamily="34" charset="0"/>
                <a:cs typeface="Times New Roman" pitchFamily="18" charset="0"/>
              </a:rPr>
              <a:t>e.</a:t>
            </a:r>
            <a:endParaRPr lang="fr-FR" smtClean="0">
              <a:cs typeface="Times New Roman" pitchFamily="18" charset="0"/>
            </a:endParaRPr>
          </a:p>
          <a:p>
            <a:pPr>
              <a:defRPr/>
            </a:pPr>
            <a:r>
              <a:rPr lang="fr-FR" smtClean="0">
                <a:latin typeface="Verdana" pitchFamily="34" charset="0"/>
                <a:cs typeface="Times New Roman" pitchFamily="18" charset="0"/>
              </a:rPr>
              <a:t>Au total, si un m</a:t>
            </a:r>
            <a:r>
              <a:rPr lang="fr-FR" smtClean="0">
                <a:cs typeface="Times New Roman" pitchFamily="18" charset="0"/>
              </a:rPr>
              <a:t>é</a:t>
            </a:r>
            <a:r>
              <a:rPr lang="fr-FR" smtClean="0">
                <a:latin typeface="Verdana" pitchFamily="34" charset="0"/>
                <a:cs typeface="Times New Roman" pitchFamily="18" charset="0"/>
              </a:rPr>
              <a:t>dicament pr</a:t>
            </a:r>
            <a:r>
              <a:rPr lang="fr-FR" smtClean="0">
                <a:cs typeface="Times New Roman" pitchFamily="18" charset="0"/>
              </a:rPr>
              <a:t>é</a:t>
            </a:r>
            <a:r>
              <a:rPr lang="fr-FR" smtClean="0">
                <a:latin typeface="Verdana" pitchFamily="34" charset="0"/>
                <a:cs typeface="Times New Roman" pitchFamily="18" charset="0"/>
              </a:rPr>
              <a:t>sente une forte affinit</a:t>
            </a:r>
            <a:r>
              <a:rPr lang="fr-FR" smtClean="0">
                <a:cs typeface="Times New Roman" pitchFamily="18" charset="0"/>
              </a:rPr>
              <a:t>é</a:t>
            </a:r>
            <a:r>
              <a:rPr lang="fr-FR" smtClean="0">
                <a:latin typeface="Verdana" pitchFamily="34" charset="0"/>
                <a:cs typeface="Times New Roman" pitchFamily="18" charset="0"/>
              </a:rPr>
              <a:t> pour de nombreux sites de fixation, il y aura une forte fixation aux prot</a:t>
            </a:r>
            <a:r>
              <a:rPr lang="fr-FR" smtClean="0">
                <a:cs typeface="Times New Roman" pitchFamily="18" charset="0"/>
              </a:rPr>
              <a:t>é</a:t>
            </a:r>
            <a:r>
              <a:rPr lang="fr-FR" smtClean="0">
                <a:latin typeface="Verdana" pitchFamily="34" charset="0"/>
                <a:cs typeface="Times New Roman" pitchFamily="18" charset="0"/>
              </a:rPr>
              <a:t>ines plasmatiques, et un d</a:t>
            </a:r>
            <a:r>
              <a:rPr lang="fr-FR" smtClean="0">
                <a:cs typeface="Times New Roman" pitchFamily="18" charset="0"/>
              </a:rPr>
              <a:t>é</a:t>
            </a:r>
            <a:r>
              <a:rPr lang="fr-FR" smtClean="0">
                <a:latin typeface="Verdana" pitchFamily="34" charset="0"/>
                <a:cs typeface="Times New Roman" pitchFamily="18" charset="0"/>
              </a:rPr>
              <a:t>placement sera peu probable en cas d</a:t>
            </a:r>
            <a:r>
              <a:rPr lang="fr-FR" smtClean="0">
                <a:cs typeface="Times New Roman" pitchFamily="18" charset="0"/>
              </a:rPr>
              <a:t>’</a:t>
            </a:r>
            <a:r>
              <a:rPr lang="fr-FR" smtClean="0">
                <a:latin typeface="Verdana" pitchFamily="34" charset="0"/>
                <a:cs typeface="Times New Roman" pitchFamily="18" charset="0"/>
              </a:rPr>
              <a:t>administration d</a:t>
            </a:r>
            <a:r>
              <a:rPr lang="fr-FR" smtClean="0">
                <a:cs typeface="Times New Roman" pitchFamily="18" charset="0"/>
              </a:rPr>
              <a:t>’</a:t>
            </a:r>
            <a:r>
              <a:rPr lang="fr-FR" smtClean="0">
                <a:latin typeface="Verdana" pitchFamily="34" charset="0"/>
                <a:cs typeface="Times New Roman" pitchFamily="18" charset="0"/>
              </a:rPr>
              <a:t>un m</a:t>
            </a:r>
            <a:r>
              <a:rPr lang="fr-FR" smtClean="0">
                <a:cs typeface="Times New Roman" pitchFamily="18" charset="0"/>
              </a:rPr>
              <a:t>é</a:t>
            </a:r>
            <a:r>
              <a:rPr lang="fr-FR" smtClean="0">
                <a:latin typeface="Verdana" pitchFamily="34" charset="0"/>
                <a:cs typeface="Times New Roman" pitchFamily="18" charset="0"/>
              </a:rPr>
              <a:t>dicament se fixant aux mêmes prot</a:t>
            </a:r>
            <a:r>
              <a:rPr lang="fr-FR" smtClean="0">
                <a:cs typeface="Times New Roman" pitchFamily="18" charset="0"/>
              </a:rPr>
              <a:t>é</a:t>
            </a:r>
            <a:r>
              <a:rPr lang="fr-FR" smtClean="0">
                <a:latin typeface="Verdana" pitchFamily="34" charset="0"/>
                <a:cs typeface="Times New Roman" pitchFamily="18" charset="0"/>
              </a:rPr>
              <a:t>ines. En cas de faible affinit</a:t>
            </a:r>
            <a:r>
              <a:rPr lang="fr-FR" smtClean="0">
                <a:cs typeface="Times New Roman" pitchFamily="18" charset="0"/>
              </a:rPr>
              <a:t>é</a:t>
            </a:r>
            <a:r>
              <a:rPr lang="fr-FR" smtClean="0">
                <a:latin typeface="Verdana" pitchFamily="34" charset="0"/>
                <a:cs typeface="Times New Roman" pitchFamily="18" charset="0"/>
              </a:rPr>
              <a:t>, et même en cas de nombreux sites de fixation, le ph</a:t>
            </a:r>
            <a:r>
              <a:rPr lang="fr-FR" smtClean="0">
                <a:cs typeface="Times New Roman" pitchFamily="18" charset="0"/>
              </a:rPr>
              <a:t>é</a:t>
            </a:r>
            <a:r>
              <a:rPr lang="fr-FR" smtClean="0">
                <a:latin typeface="Verdana" pitchFamily="34" charset="0"/>
                <a:cs typeface="Times New Roman" pitchFamily="18" charset="0"/>
              </a:rPr>
              <a:t>nom</a:t>
            </a:r>
            <a:r>
              <a:rPr lang="fr-FR" smtClean="0">
                <a:cs typeface="Times New Roman" pitchFamily="18" charset="0"/>
              </a:rPr>
              <a:t>è</a:t>
            </a:r>
            <a:r>
              <a:rPr lang="fr-FR" smtClean="0">
                <a:latin typeface="Verdana" pitchFamily="34" charset="0"/>
                <a:cs typeface="Times New Roman" pitchFamily="18" charset="0"/>
              </a:rPr>
              <a:t>ne de d</a:t>
            </a:r>
            <a:r>
              <a:rPr lang="fr-FR" smtClean="0">
                <a:cs typeface="Times New Roman" pitchFamily="18" charset="0"/>
              </a:rPr>
              <a:t>é</a:t>
            </a:r>
            <a:r>
              <a:rPr lang="fr-FR" smtClean="0">
                <a:latin typeface="Verdana" pitchFamily="34" charset="0"/>
                <a:cs typeface="Times New Roman" pitchFamily="18" charset="0"/>
              </a:rPr>
              <a:t>placement sera plus important.</a:t>
            </a:r>
            <a:r>
              <a:rPr lang="fr-FR"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TextEdit="1"/>
          </p:cNvSpPr>
          <p:nvPr>
            <p:ph type="sldImg"/>
          </p:nvPr>
        </p:nvSpPr>
        <p:spPr bwMode="auto">
          <a:noFill/>
          <a:ln>
            <a:solidFill>
              <a:srgbClr val="000000"/>
            </a:solidFill>
            <a:miter lim="800000"/>
            <a:headEnd/>
            <a:tailEnd/>
          </a:ln>
        </p:spPr>
      </p:sp>
      <p:sp>
        <p:nvSpPr>
          <p:cNvPr id="179203"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latin typeface="Verdana" pitchFamily="34" charset="0"/>
                <a:cs typeface="Times New Roman" pitchFamily="18" charset="0"/>
              </a:rPr>
              <a:t>Il existe un nombre important de prot</a:t>
            </a:r>
            <a:r>
              <a:rPr lang="fr-FR" dirty="0" smtClean="0">
                <a:cs typeface="Times New Roman" pitchFamily="18" charset="0"/>
              </a:rPr>
              <a:t>é</a:t>
            </a:r>
            <a:r>
              <a:rPr lang="fr-FR" dirty="0" smtClean="0">
                <a:latin typeface="Verdana" pitchFamily="34" charset="0"/>
                <a:cs typeface="Times New Roman" pitchFamily="18" charset="0"/>
              </a:rPr>
              <a:t>ines plasmatiques. Les principales prot</a:t>
            </a:r>
            <a:r>
              <a:rPr lang="fr-FR" dirty="0" smtClean="0">
                <a:cs typeface="Times New Roman" pitchFamily="18" charset="0"/>
              </a:rPr>
              <a:t>é</a:t>
            </a:r>
            <a:r>
              <a:rPr lang="fr-FR" dirty="0" smtClean="0">
                <a:latin typeface="Verdana" pitchFamily="34" charset="0"/>
                <a:cs typeface="Times New Roman" pitchFamily="18" charset="0"/>
              </a:rPr>
              <a:t>ines impliqu</a:t>
            </a:r>
            <a:r>
              <a:rPr lang="fr-FR" dirty="0" smtClean="0">
                <a:cs typeface="Times New Roman" pitchFamily="18" charset="0"/>
              </a:rPr>
              <a:t>é</a:t>
            </a:r>
            <a:r>
              <a:rPr lang="fr-FR" dirty="0" smtClean="0">
                <a:latin typeface="Verdana" pitchFamily="34" charset="0"/>
                <a:cs typeface="Times New Roman" pitchFamily="18" charset="0"/>
              </a:rPr>
              <a:t>es dans la fixation prot</a:t>
            </a:r>
            <a:r>
              <a:rPr lang="fr-FR" dirty="0" smtClean="0">
                <a:cs typeface="Times New Roman" pitchFamily="18" charset="0"/>
              </a:rPr>
              <a:t>é</a:t>
            </a:r>
            <a:r>
              <a:rPr lang="fr-FR" dirty="0" smtClean="0">
                <a:latin typeface="Verdana" pitchFamily="34" charset="0"/>
                <a:cs typeface="Times New Roman" pitchFamily="18" charset="0"/>
              </a:rPr>
              <a:t>ique sont l</a:t>
            </a:r>
            <a:r>
              <a:rPr lang="fr-FR" dirty="0" smtClean="0">
                <a:cs typeface="Times New Roman" pitchFamily="18" charset="0"/>
              </a:rPr>
              <a:t>’</a:t>
            </a:r>
            <a:r>
              <a:rPr lang="fr-FR" dirty="0" smtClean="0">
                <a:latin typeface="Verdana" pitchFamily="34" charset="0"/>
                <a:cs typeface="Times New Roman" pitchFamily="18" charset="0"/>
              </a:rPr>
              <a:t>albumine, l</a:t>
            </a:r>
            <a:r>
              <a:rPr lang="fr-FR" dirty="0" smtClean="0">
                <a:cs typeface="Times New Roman" pitchFamily="18" charset="0"/>
              </a:rPr>
              <a:t>’</a:t>
            </a:r>
            <a:r>
              <a:rPr lang="fr-FR" dirty="0" smtClean="0">
                <a:latin typeface="Verdana" pitchFamily="34" charset="0"/>
                <a:cs typeface="Times New Roman" pitchFamily="18" charset="0"/>
              </a:rPr>
              <a:t>alpha1-glycoprot</a:t>
            </a:r>
            <a:r>
              <a:rPr lang="fr-FR" dirty="0" smtClean="0">
                <a:cs typeface="Times New Roman" pitchFamily="18" charset="0"/>
              </a:rPr>
              <a:t>é</a:t>
            </a:r>
            <a:r>
              <a:rPr lang="fr-FR" dirty="0" smtClean="0">
                <a:latin typeface="Verdana" pitchFamily="34" charset="0"/>
                <a:cs typeface="Times New Roman" pitchFamily="18" charset="0"/>
              </a:rPr>
              <a:t>ine, les lipoprot</a:t>
            </a:r>
            <a:r>
              <a:rPr lang="fr-FR" dirty="0" smtClean="0">
                <a:cs typeface="Times New Roman" pitchFamily="18" charset="0"/>
              </a:rPr>
              <a:t>é</a:t>
            </a:r>
            <a:r>
              <a:rPr lang="fr-FR" dirty="0" smtClean="0">
                <a:latin typeface="Verdana" pitchFamily="34" charset="0"/>
                <a:cs typeface="Times New Roman" pitchFamily="18" charset="0"/>
              </a:rPr>
              <a:t>ines et les globulines.</a:t>
            </a:r>
            <a:endParaRPr lang="fr-FR" dirty="0" smtClean="0">
              <a:cs typeface="Times New Roman" pitchFamily="18" charset="0"/>
            </a:endParaRPr>
          </a:p>
          <a:p>
            <a:r>
              <a:rPr lang="fr-FR" dirty="0" smtClean="0">
                <a:latin typeface="Verdana" pitchFamily="34" charset="0"/>
                <a:cs typeface="Times New Roman" pitchFamily="18" charset="0"/>
              </a:rPr>
              <a:t/>
            </a:r>
            <a:br>
              <a:rPr lang="fr-FR" dirty="0" smtClean="0">
                <a:latin typeface="Verdana" pitchFamily="34" charset="0"/>
                <a:cs typeface="Times New Roman" pitchFamily="18" charset="0"/>
              </a:rPr>
            </a:br>
            <a:r>
              <a:rPr lang="fr-FR" dirty="0" smtClean="0">
                <a:cs typeface="Times New Roman" pitchFamily="18" charset="0"/>
              </a:rPr>
              <a:t>•</a:t>
            </a:r>
            <a:r>
              <a:rPr lang="fr-FR" dirty="0" smtClean="0">
                <a:latin typeface="Verdana" pitchFamily="34" charset="0"/>
                <a:cs typeface="Times New Roman" pitchFamily="18" charset="0"/>
              </a:rPr>
              <a:t> L</a:t>
            </a:r>
            <a:r>
              <a:rPr lang="fr-FR" dirty="0" smtClean="0">
                <a:cs typeface="Times New Roman" pitchFamily="18" charset="0"/>
              </a:rPr>
              <a:t>’</a:t>
            </a:r>
            <a:r>
              <a:rPr lang="fr-FR" dirty="0" smtClean="0">
                <a:latin typeface="Verdana" pitchFamily="34" charset="0"/>
                <a:cs typeface="Times New Roman" pitchFamily="18" charset="0"/>
              </a:rPr>
              <a:t>albumine est la plus abondante et pr</a:t>
            </a:r>
            <a:r>
              <a:rPr lang="fr-FR" dirty="0" smtClean="0">
                <a:cs typeface="Times New Roman" pitchFamily="18" charset="0"/>
              </a:rPr>
              <a:t>é</a:t>
            </a:r>
            <a:r>
              <a:rPr lang="fr-FR" dirty="0" smtClean="0">
                <a:latin typeface="Verdana" pitchFamily="34" charset="0"/>
                <a:cs typeface="Times New Roman" pitchFamily="18" charset="0"/>
              </a:rPr>
              <a:t>sente de nombreux sites pouvant interagir avec des substances m</a:t>
            </a:r>
            <a:r>
              <a:rPr lang="fr-FR" dirty="0" smtClean="0">
                <a:cs typeface="Times New Roman" pitchFamily="18" charset="0"/>
              </a:rPr>
              <a:t>é</a:t>
            </a:r>
            <a:r>
              <a:rPr lang="fr-FR" dirty="0" smtClean="0">
                <a:latin typeface="Verdana" pitchFamily="34" charset="0"/>
                <a:cs typeface="Times New Roman" pitchFamily="18" charset="0"/>
              </a:rPr>
              <a:t>dicamenteuses </a:t>
            </a:r>
            <a:br>
              <a:rPr lang="fr-FR" dirty="0" smtClean="0">
                <a:latin typeface="Verdana" pitchFamily="34" charset="0"/>
                <a:cs typeface="Times New Roman" pitchFamily="18" charset="0"/>
              </a:rPr>
            </a:br>
            <a:r>
              <a:rPr lang="fr-FR" dirty="0" smtClean="0">
                <a:cs typeface="Times New Roman" pitchFamily="18" charset="0"/>
              </a:rPr>
              <a:t>•</a:t>
            </a:r>
            <a:r>
              <a:rPr lang="fr-FR" dirty="0" smtClean="0">
                <a:latin typeface="Verdana" pitchFamily="34" charset="0"/>
                <a:cs typeface="Times New Roman" pitchFamily="18" charset="0"/>
              </a:rPr>
              <a:t> L</a:t>
            </a:r>
            <a:r>
              <a:rPr lang="fr-FR" dirty="0" smtClean="0">
                <a:cs typeface="Times New Roman" pitchFamily="18" charset="0"/>
              </a:rPr>
              <a:t>’</a:t>
            </a:r>
            <a:r>
              <a:rPr lang="fr-FR" dirty="0" smtClean="0">
                <a:latin typeface="Verdana" pitchFamily="34" charset="0"/>
                <a:cs typeface="Times New Roman" pitchFamily="18" charset="0"/>
              </a:rPr>
              <a:t>alpha1-glycoprot</a:t>
            </a:r>
            <a:r>
              <a:rPr lang="fr-FR" dirty="0" smtClean="0">
                <a:cs typeface="Times New Roman" pitchFamily="18" charset="0"/>
              </a:rPr>
              <a:t>é</a:t>
            </a:r>
            <a:r>
              <a:rPr lang="fr-FR" dirty="0" smtClean="0">
                <a:latin typeface="Verdana" pitchFamily="34" charset="0"/>
                <a:cs typeface="Times New Roman" pitchFamily="18" charset="0"/>
              </a:rPr>
              <a:t>ine est la plus petite en taille et est tr</a:t>
            </a:r>
            <a:r>
              <a:rPr lang="fr-FR" dirty="0" smtClean="0">
                <a:cs typeface="Times New Roman" pitchFamily="18" charset="0"/>
              </a:rPr>
              <a:t>è</a:t>
            </a:r>
            <a:r>
              <a:rPr lang="fr-FR" dirty="0" smtClean="0">
                <a:latin typeface="Verdana" pitchFamily="34" charset="0"/>
                <a:cs typeface="Times New Roman" pitchFamily="18" charset="0"/>
              </a:rPr>
              <a:t>s riche en glucides. </a:t>
            </a:r>
            <a:br>
              <a:rPr lang="fr-FR" dirty="0" smtClean="0">
                <a:latin typeface="Verdana" pitchFamily="34" charset="0"/>
                <a:cs typeface="Times New Roman" pitchFamily="18" charset="0"/>
              </a:rPr>
            </a:br>
            <a:r>
              <a:rPr lang="fr-FR" dirty="0" smtClean="0">
                <a:cs typeface="Times New Roman" pitchFamily="18" charset="0"/>
              </a:rPr>
              <a:t>•</a:t>
            </a:r>
            <a:r>
              <a:rPr lang="fr-FR" dirty="0" smtClean="0">
                <a:latin typeface="Verdana" pitchFamily="34" charset="0"/>
                <a:cs typeface="Times New Roman" pitchFamily="18" charset="0"/>
              </a:rPr>
              <a:t> A l</a:t>
            </a:r>
            <a:r>
              <a:rPr lang="fr-FR" dirty="0" smtClean="0">
                <a:cs typeface="Times New Roman" pitchFamily="18" charset="0"/>
              </a:rPr>
              <a:t>’</a:t>
            </a:r>
            <a:r>
              <a:rPr lang="fr-FR" dirty="0" smtClean="0">
                <a:latin typeface="Verdana" pitchFamily="34" charset="0"/>
                <a:cs typeface="Times New Roman" pitchFamily="18" charset="0"/>
              </a:rPr>
              <a:t>inverse, les lipoprot</a:t>
            </a:r>
            <a:r>
              <a:rPr lang="fr-FR" dirty="0" smtClean="0">
                <a:cs typeface="Times New Roman" pitchFamily="18" charset="0"/>
              </a:rPr>
              <a:t>é</a:t>
            </a:r>
            <a:r>
              <a:rPr lang="fr-FR" dirty="0" smtClean="0">
                <a:latin typeface="Verdana" pitchFamily="34" charset="0"/>
                <a:cs typeface="Times New Roman" pitchFamily="18" charset="0"/>
              </a:rPr>
              <a:t>ines sont de grande taille et contiennent des quantit</a:t>
            </a:r>
            <a:r>
              <a:rPr lang="fr-FR" dirty="0" smtClean="0">
                <a:cs typeface="Times New Roman" pitchFamily="18" charset="0"/>
              </a:rPr>
              <a:t>é</a:t>
            </a:r>
            <a:r>
              <a:rPr lang="fr-FR" dirty="0" smtClean="0">
                <a:latin typeface="Verdana" pitchFamily="34" charset="0"/>
                <a:cs typeface="Times New Roman" pitchFamily="18" charset="0"/>
              </a:rPr>
              <a:t>s variables de lipides expliquant leur classification ; on distingue alors les HDL (</a:t>
            </a:r>
            <a:r>
              <a:rPr lang="fr-FR" dirty="0" err="1" smtClean="0">
                <a:latin typeface="Verdana" pitchFamily="34" charset="0"/>
                <a:cs typeface="Times New Roman" pitchFamily="18" charset="0"/>
              </a:rPr>
              <a:t>high</a:t>
            </a:r>
            <a:r>
              <a:rPr lang="fr-FR" dirty="0" smtClean="0">
                <a:latin typeface="Verdana" pitchFamily="34" charset="0"/>
                <a:cs typeface="Times New Roman" pitchFamily="18" charset="0"/>
              </a:rPr>
              <a:t> </a:t>
            </a:r>
            <a:r>
              <a:rPr lang="fr-FR" dirty="0" err="1" smtClean="0">
                <a:latin typeface="Verdana" pitchFamily="34" charset="0"/>
                <a:cs typeface="Times New Roman" pitchFamily="18" charset="0"/>
              </a:rPr>
              <a:t>density</a:t>
            </a:r>
            <a:r>
              <a:rPr lang="fr-FR" dirty="0" smtClean="0">
                <a:latin typeface="Verdana" pitchFamily="34" charset="0"/>
                <a:cs typeface="Times New Roman" pitchFamily="18" charset="0"/>
              </a:rPr>
              <a:t> </a:t>
            </a:r>
            <a:r>
              <a:rPr lang="fr-FR" dirty="0" err="1" smtClean="0">
                <a:latin typeface="Verdana" pitchFamily="34" charset="0"/>
                <a:cs typeface="Times New Roman" pitchFamily="18" charset="0"/>
              </a:rPr>
              <a:t>lipoprotein</a:t>
            </a:r>
            <a:r>
              <a:rPr lang="fr-FR" dirty="0" smtClean="0">
                <a:latin typeface="Verdana" pitchFamily="34" charset="0"/>
                <a:cs typeface="Times New Roman" pitchFamily="18" charset="0"/>
              </a:rPr>
              <a:t>), les LDL (</a:t>
            </a:r>
            <a:r>
              <a:rPr lang="fr-FR" dirty="0" err="1" smtClean="0">
                <a:latin typeface="Verdana" pitchFamily="34" charset="0"/>
                <a:cs typeface="Times New Roman" pitchFamily="18" charset="0"/>
              </a:rPr>
              <a:t>low</a:t>
            </a:r>
            <a:r>
              <a:rPr lang="fr-FR" dirty="0" smtClean="0">
                <a:latin typeface="Verdana" pitchFamily="34" charset="0"/>
                <a:cs typeface="Times New Roman" pitchFamily="18" charset="0"/>
              </a:rPr>
              <a:t> </a:t>
            </a:r>
            <a:r>
              <a:rPr lang="fr-FR" dirty="0" err="1" smtClean="0">
                <a:latin typeface="Verdana" pitchFamily="34" charset="0"/>
                <a:cs typeface="Times New Roman" pitchFamily="18" charset="0"/>
              </a:rPr>
              <a:t>density</a:t>
            </a:r>
            <a:r>
              <a:rPr lang="fr-FR" dirty="0" smtClean="0">
                <a:latin typeface="Verdana" pitchFamily="34" charset="0"/>
                <a:cs typeface="Times New Roman" pitchFamily="18" charset="0"/>
              </a:rPr>
              <a:t> </a:t>
            </a:r>
            <a:r>
              <a:rPr lang="fr-FR" dirty="0" err="1" smtClean="0">
                <a:latin typeface="Verdana" pitchFamily="34" charset="0"/>
                <a:cs typeface="Times New Roman" pitchFamily="18" charset="0"/>
              </a:rPr>
              <a:t>lipoprotein</a:t>
            </a:r>
            <a:r>
              <a:rPr lang="fr-FR" dirty="0" smtClean="0">
                <a:latin typeface="Verdana" pitchFamily="34" charset="0"/>
                <a:cs typeface="Times New Roman" pitchFamily="18" charset="0"/>
              </a:rPr>
              <a:t>) et les VLDL (</a:t>
            </a:r>
            <a:r>
              <a:rPr lang="fr-FR" dirty="0" err="1" smtClean="0">
                <a:latin typeface="Verdana" pitchFamily="34" charset="0"/>
                <a:cs typeface="Times New Roman" pitchFamily="18" charset="0"/>
              </a:rPr>
              <a:t>very</a:t>
            </a:r>
            <a:r>
              <a:rPr lang="fr-FR" dirty="0" smtClean="0">
                <a:latin typeface="Verdana" pitchFamily="34" charset="0"/>
                <a:cs typeface="Times New Roman" pitchFamily="18" charset="0"/>
              </a:rPr>
              <a:t> </a:t>
            </a:r>
            <a:r>
              <a:rPr lang="fr-FR" dirty="0" err="1" smtClean="0">
                <a:latin typeface="Verdana" pitchFamily="34" charset="0"/>
                <a:cs typeface="Times New Roman" pitchFamily="18" charset="0"/>
              </a:rPr>
              <a:t>low</a:t>
            </a:r>
            <a:r>
              <a:rPr lang="fr-FR" dirty="0" smtClean="0">
                <a:latin typeface="Verdana" pitchFamily="34" charset="0"/>
                <a:cs typeface="Times New Roman" pitchFamily="18" charset="0"/>
              </a:rPr>
              <a:t> </a:t>
            </a:r>
            <a:r>
              <a:rPr lang="fr-FR" dirty="0" err="1" smtClean="0">
                <a:latin typeface="Verdana" pitchFamily="34" charset="0"/>
                <a:cs typeface="Times New Roman" pitchFamily="18" charset="0"/>
              </a:rPr>
              <a:t>density</a:t>
            </a:r>
            <a:r>
              <a:rPr lang="fr-FR" dirty="0" smtClean="0">
                <a:latin typeface="Verdana" pitchFamily="34" charset="0"/>
                <a:cs typeface="Times New Roman" pitchFamily="18" charset="0"/>
              </a:rPr>
              <a:t> </a:t>
            </a:r>
            <a:r>
              <a:rPr lang="fr-FR" dirty="0" err="1" smtClean="0">
                <a:latin typeface="Verdana" pitchFamily="34" charset="0"/>
                <a:cs typeface="Times New Roman" pitchFamily="18" charset="0"/>
              </a:rPr>
              <a:t>lipoprotein</a:t>
            </a:r>
            <a:r>
              <a:rPr lang="fr-FR" dirty="0" smtClean="0">
                <a:latin typeface="Verdana" pitchFamily="34" charset="0"/>
                <a:cs typeface="Times New Roman" pitchFamily="18" charset="0"/>
              </a:rPr>
              <a:t>). </a:t>
            </a:r>
            <a:br>
              <a:rPr lang="fr-FR" dirty="0" smtClean="0">
                <a:latin typeface="Verdana" pitchFamily="34" charset="0"/>
                <a:cs typeface="Times New Roman" pitchFamily="18" charset="0"/>
              </a:rPr>
            </a:br>
            <a:r>
              <a:rPr lang="fr-FR" dirty="0" smtClean="0">
                <a:cs typeface="Times New Roman" pitchFamily="18" charset="0"/>
              </a:rPr>
              <a:t>•</a:t>
            </a:r>
            <a:r>
              <a:rPr lang="fr-FR" dirty="0" smtClean="0">
                <a:latin typeface="Verdana" pitchFamily="34" charset="0"/>
                <a:cs typeface="Times New Roman" pitchFamily="18" charset="0"/>
              </a:rPr>
              <a:t> Enfin, les globulines sont un groupe important de prot</a:t>
            </a:r>
            <a:r>
              <a:rPr lang="fr-FR" dirty="0" smtClean="0">
                <a:cs typeface="Times New Roman" pitchFamily="18" charset="0"/>
              </a:rPr>
              <a:t>é</a:t>
            </a:r>
            <a:r>
              <a:rPr lang="fr-FR" dirty="0" smtClean="0">
                <a:latin typeface="Verdana" pitchFamily="34" charset="0"/>
                <a:cs typeface="Times New Roman" pitchFamily="18" charset="0"/>
              </a:rPr>
              <a:t>ines susceptibles de fixer les m</a:t>
            </a:r>
            <a:r>
              <a:rPr lang="fr-FR" dirty="0" smtClean="0">
                <a:cs typeface="Times New Roman" pitchFamily="18" charset="0"/>
              </a:rPr>
              <a:t>é</a:t>
            </a:r>
            <a:r>
              <a:rPr lang="fr-FR" dirty="0" smtClean="0">
                <a:latin typeface="Verdana" pitchFamily="34" charset="0"/>
                <a:cs typeface="Times New Roman" pitchFamily="18" charset="0"/>
              </a:rPr>
              <a:t>dicaments et on distingue les alpha-, bêta- et </a:t>
            </a:r>
            <a:r>
              <a:rPr lang="fr-FR" dirty="0" err="1" smtClean="0">
                <a:latin typeface="Verdana" pitchFamily="34" charset="0"/>
                <a:cs typeface="Times New Roman" pitchFamily="18" charset="0"/>
              </a:rPr>
              <a:t>gamma-globulines</a:t>
            </a:r>
            <a:r>
              <a:rPr lang="fr-FR" dirty="0" smtClean="0">
                <a:latin typeface="Verdana" pitchFamily="34" charset="0"/>
                <a:cs typeface="Times New Roman" pitchFamily="18" charset="0"/>
              </a:rPr>
              <a:t> en fonction de leur masse molaire.</a:t>
            </a:r>
            <a:r>
              <a:rPr lang="fr-FR" dirty="0"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noFill/>
          <a:ln>
            <a:solidFill>
              <a:srgbClr val="000000"/>
            </a:solidFill>
            <a:miter lim="800000"/>
            <a:headEnd/>
            <a:tailEnd/>
          </a:ln>
        </p:spPr>
      </p:sp>
      <p:sp>
        <p:nvSpPr>
          <p:cNvPr id="203779" name="Rectangle 3"/>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fr-FR" dirty="0" smtClean="0">
                <a:latin typeface="Verdana" pitchFamily="34" charset="0"/>
                <a:cs typeface="Times New Roman" pitchFamily="18" charset="0"/>
              </a:rPr>
              <a:t>La fixation est d</a:t>
            </a:r>
            <a:r>
              <a:rPr lang="fr-FR" dirty="0" smtClean="0">
                <a:cs typeface="Times New Roman" pitchFamily="18" charset="0"/>
              </a:rPr>
              <a:t>é</a:t>
            </a:r>
            <a:r>
              <a:rPr lang="fr-FR" dirty="0" smtClean="0">
                <a:latin typeface="Verdana" pitchFamily="34" charset="0"/>
                <a:cs typeface="Times New Roman" pitchFamily="18" charset="0"/>
              </a:rPr>
              <a:t>finie par le pourcentage de liaison pouvant aller de 0 </a:t>
            </a:r>
            <a:r>
              <a:rPr lang="fr-FR" dirty="0" smtClean="0">
                <a:cs typeface="Times New Roman" pitchFamily="18" charset="0"/>
              </a:rPr>
              <a:t>à</a:t>
            </a:r>
            <a:r>
              <a:rPr lang="fr-FR" dirty="0" smtClean="0">
                <a:latin typeface="Verdana" pitchFamily="34" charset="0"/>
                <a:cs typeface="Times New Roman" pitchFamily="18" charset="0"/>
              </a:rPr>
              <a:t> 100%. Par exemple, la fixation aux prot</a:t>
            </a:r>
            <a:r>
              <a:rPr lang="fr-FR" dirty="0" smtClean="0">
                <a:cs typeface="Times New Roman" pitchFamily="18" charset="0"/>
              </a:rPr>
              <a:t>é</a:t>
            </a:r>
            <a:r>
              <a:rPr lang="fr-FR" dirty="0" smtClean="0">
                <a:latin typeface="Verdana" pitchFamily="34" charset="0"/>
                <a:cs typeface="Times New Roman" pitchFamily="18" charset="0"/>
              </a:rPr>
              <a:t>ines plasmatiques de certains anti-inflammatoires est de 95%. La fixation du parac</a:t>
            </a:r>
            <a:r>
              <a:rPr lang="fr-FR" dirty="0" smtClean="0">
                <a:cs typeface="Times New Roman" pitchFamily="18" charset="0"/>
              </a:rPr>
              <a:t>é</a:t>
            </a:r>
            <a:r>
              <a:rPr lang="fr-FR" dirty="0" smtClean="0">
                <a:latin typeface="Verdana" pitchFamily="34" charset="0"/>
                <a:cs typeface="Times New Roman" pitchFamily="18" charset="0"/>
              </a:rPr>
              <a:t>tamol est par contre nulle. On consid</a:t>
            </a:r>
            <a:r>
              <a:rPr lang="fr-FR" dirty="0" smtClean="0">
                <a:cs typeface="Times New Roman" pitchFamily="18" charset="0"/>
              </a:rPr>
              <a:t>è</a:t>
            </a:r>
            <a:r>
              <a:rPr lang="fr-FR" dirty="0" smtClean="0">
                <a:latin typeface="Verdana" pitchFamily="34" charset="0"/>
                <a:cs typeface="Times New Roman" pitchFamily="18" charset="0"/>
              </a:rPr>
              <a:t>re qu</a:t>
            </a:r>
            <a:r>
              <a:rPr lang="fr-FR" dirty="0" smtClean="0">
                <a:cs typeface="Times New Roman" pitchFamily="18" charset="0"/>
              </a:rPr>
              <a:t>’</a:t>
            </a:r>
            <a:r>
              <a:rPr lang="fr-FR" dirty="0" smtClean="0">
                <a:latin typeface="Verdana" pitchFamily="34" charset="0"/>
                <a:cs typeface="Times New Roman" pitchFamily="18" charset="0"/>
              </a:rPr>
              <a:t>une substance est fortement li</a:t>
            </a:r>
            <a:r>
              <a:rPr lang="fr-FR" dirty="0" smtClean="0">
                <a:cs typeface="Times New Roman" pitchFamily="18" charset="0"/>
              </a:rPr>
              <a:t>é</a:t>
            </a:r>
            <a:r>
              <a:rPr lang="fr-FR" dirty="0" smtClean="0">
                <a:latin typeface="Verdana" pitchFamily="34" charset="0"/>
                <a:cs typeface="Times New Roman" pitchFamily="18" charset="0"/>
              </a:rPr>
              <a:t>e si son pourcentage de fixation d</a:t>
            </a:r>
            <a:r>
              <a:rPr lang="fr-FR" dirty="0" smtClean="0">
                <a:cs typeface="Times New Roman" pitchFamily="18" charset="0"/>
              </a:rPr>
              <a:t>é</a:t>
            </a:r>
            <a:r>
              <a:rPr lang="fr-FR" dirty="0" smtClean="0">
                <a:latin typeface="Verdana" pitchFamily="34" charset="0"/>
                <a:cs typeface="Times New Roman" pitchFamily="18" charset="0"/>
              </a:rPr>
              <a:t>passe 75%. </a:t>
            </a:r>
            <a:endParaRPr lang="fr-FR" dirty="0" smtClean="0">
              <a:cs typeface="Times New Roman" pitchFamily="18" charset="0"/>
            </a:endParaRPr>
          </a:p>
          <a:p>
            <a:pPr>
              <a:defRPr/>
            </a:pPr>
            <a:r>
              <a:rPr lang="fr-FR" dirty="0" smtClean="0">
                <a:latin typeface="Verdana" pitchFamily="34" charset="0"/>
                <a:cs typeface="Times New Roman" pitchFamily="18" charset="0"/>
              </a:rPr>
              <a:t>Cette liaison ou interaction m</a:t>
            </a:r>
            <a:r>
              <a:rPr lang="fr-FR" dirty="0" smtClean="0">
                <a:cs typeface="Times New Roman" pitchFamily="18" charset="0"/>
              </a:rPr>
              <a:t>é</a:t>
            </a:r>
            <a:r>
              <a:rPr lang="fr-FR" dirty="0" smtClean="0">
                <a:latin typeface="Verdana" pitchFamily="34" charset="0"/>
                <a:cs typeface="Times New Roman" pitchFamily="18" charset="0"/>
              </a:rPr>
              <a:t>dicament libre (non fix</a:t>
            </a:r>
            <a:r>
              <a:rPr lang="fr-FR" dirty="0" smtClean="0">
                <a:cs typeface="Times New Roman" pitchFamily="18" charset="0"/>
              </a:rPr>
              <a:t>é</a:t>
            </a:r>
            <a:r>
              <a:rPr lang="fr-FR" dirty="0" smtClean="0">
                <a:latin typeface="Verdana" pitchFamily="34" charset="0"/>
                <a:cs typeface="Times New Roman" pitchFamily="18" charset="0"/>
              </a:rPr>
              <a:t>) </a:t>
            </a:r>
            <a:r>
              <a:rPr lang="fr-FR" dirty="0" smtClean="0">
                <a:cs typeface="Times New Roman" pitchFamily="18" charset="0"/>
              </a:rPr>
              <a:t>–</a:t>
            </a:r>
            <a:r>
              <a:rPr lang="fr-FR" dirty="0" smtClean="0">
                <a:latin typeface="Verdana" pitchFamily="34" charset="0"/>
                <a:cs typeface="Times New Roman" pitchFamily="18" charset="0"/>
              </a:rPr>
              <a:t> prot</a:t>
            </a:r>
            <a:r>
              <a:rPr lang="fr-FR" dirty="0" smtClean="0">
                <a:cs typeface="Times New Roman" pitchFamily="18" charset="0"/>
              </a:rPr>
              <a:t>é</a:t>
            </a:r>
            <a:r>
              <a:rPr lang="fr-FR" dirty="0" smtClean="0">
                <a:latin typeface="Verdana" pitchFamily="34" charset="0"/>
                <a:cs typeface="Times New Roman" pitchFamily="18" charset="0"/>
              </a:rPr>
              <a:t>ine plasmatique libre fournit un complexe [PM]. Soit [P] la concentration molaire de la prot</a:t>
            </a:r>
            <a:r>
              <a:rPr lang="fr-FR" dirty="0" smtClean="0">
                <a:cs typeface="Times New Roman" pitchFamily="18" charset="0"/>
              </a:rPr>
              <a:t>é</a:t>
            </a:r>
            <a:r>
              <a:rPr lang="fr-FR" dirty="0" smtClean="0">
                <a:latin typeface="Verdana" pitchFamily="34" charset="0"/>
                <a:cs typeface="Times New Roman" pitchFamily="18" charset="0"/>
              </a:rPr>
              <a:t>ine, [M] la concentration molaire du m</a:t>
            </a:r>
            <a:r>
              <a:rPr lang="fr-FR" dirty="0" smtClean="0">
                <a:cs typeface="Times New Roman" pitchFamily="18" charset="0"/>
              </a:rPr>
              <a:t>é</a:t>
            </a:r>
            <a:r>
              <a:rPr lang="fr-FR" dirty="0" smtClean="0">
                <a:latin typeface="Verdana" pitchFamily="34" charset="0"/>
                <a:cs typeface="Times New Roman" pitchFamily="18" charset="0"/>
              </a:rPr>
              <a:t>dicament, et [MP] la concentration de la liaison prot</a:t>
            </a:r>
            <a:r>
              <a:rPr lang="fr-FR" dirty="0" smtClean="0">
                <a:cs typeface="Times New Roman" pitchFamily="18" charset="0"/>
              </a:rPr>
              <a:t>é</a:t>
            </a:r>
            <a:r>
              <a:rPr lang="fr-FR" dirty="0" smtClean="0">
                <a:latin typeface="Verdana" pitchFamily="34" charset="0"/>
                <a:cs typeface="Times New Roman" pitchFamily="18" charset="0"/>
              </a:rPr>
              <a:t>ine-m</a:t>
            </a:r>
            <a:r>
              <a:rPr lang="fr-FR" dirty="0" smtClean="0">
                <a:cs typeface="Times New Roman" pitchFamily="18" charset="0"/>
              </a:rPr>
              <a:t>é</a:t>
            </a:r>
            <a:r>
              <a:rPr lang="fr-FR" dirty="0" smtClean="0">
                <a:latin typeface="Verdana" pitchFamily="34" charset="0"/>
                <a:cs typeface="Times New Roman" pitchFamily="18" charset="0"/>
              </a:rPr>
              <a:t>dicament ; on </a:t>
            </a:r>
            <a:r>
              <a:rPr lang="fr-FR" dirty="0" smtClean="0">
                <a:cs typeface="Times New Roman" pitchFamily="18" charset="0"/>
              </a:rPr>
              <a:t>é</a:t>
            </a:r>
            <a:r>
              <a:rPr lang="fr-FR" dirty="0" smtClean="0">
                <a:latin typeface="Verdana" pitchFamily="34" charset="0"/>
                <a:cs typeface="Times New Roman" pitchFamily="18" charset="0"/>
              </a:rPr>
              <a:t>crit la liaison de la fa</a:t>
            </a:r>
            <a:r>
              <a:rPr lang="fr-FR" dirty="0" smtClean="0">
                <a:cs typeface="Times New Roman" pitchFamily="18" charset="0"/>
              </a:rPr>
              <a:t>ç</a:t>
            </a:r>
            <a:r>
              <a:rPr lang="fr-FR" dirty="0" smtClean="0">
                <a:latin typeface="Verdana" pitchFamily="34" charset="0"/>
                <a:cs typeface="Times New Roman" pitchFamily="18" charset="0"/>
              </a:rPr>
              <a:t>on suivante, afin d</a:t>
            </a:r>
            <a:r>
              <a:rPr lang="fr-FR" dirty="0" smtClean="0">
                <a:cs typeface="Times New Roman" pitchFamily="18" charset="0"/>
              </a:rPr>
              <a:t>’</a:t>
            </a:r>
            <a:r>
              <a:rPr lang="fr-FR" dirty="0" smtClean="0">
                <a:latin typeface="Verdana" pitchFamily="34" charset="0"/>
                <a:cs typeface="Times New Roman" pitchFamily="18" charset="0"/>
              </a:rPr>
              <a:t>exprimer la r</a:t>
            </a:r>
            <a:r>
              <a:rPr lang="fr-FR" dirty="0" smtClean="0">
                <a:cs typeface="Times New Roman" pitchFamily="18" charset="0"/>
              </a:rPr>
              <a:t>é</a:t>
            </a:r>
            <a:r>
              <a:rPr lang="fr-FR" dirty="0" smtClean="0">
                <a:latin typeface="Verdana" pitchFamily="34" charset="0"/>
                <a:cs typeface="Times New Roman" pitchFamily="18" charset="0"/>
              </a:rPr>
              <a:t>versibilit</a:t>
            </a:r>
            <a:r>
              <a:rPr lang="fr-FR" dirty="0" smtClean="0">
                <a:cs typeface="Times New Roman" pitchFamily="18" charset="0"/>
              </a:rPr>
              <a:t>é</a:t>
            </a:r>
            <a:r>
              <a:rPr lang="fr-FR" dirty="0" smtClean="0">
                <a:latin typeface="Verdana" pitchFamily="34" charset="0"/>
                <a:cs typeface="Times New Roman" pitchFamily="18" charset="0"/>
              </a:rPr>
              <a:t> :</a:t>
            </a:r>
            <a:endParaRPr lang="fr-FR" dirty="0" smtClean="0">
              <a:cs typeface="Times New Roman" pitchFamily="18" charset="0"/>
            </a:endParaRPr>
          </a:p>
          <a:p>
            <a:pPr>
              <a:defRPr/>
            </a:pPr>
            <a:r>
              <a:rPr lang="fr-FR" dirty="0" smtClean="0">
                <a:latin typeface="Verdana" pitchFamily="34" charset="0"/>
                <a:cs typeface="Times New Roman" pitchFamily="18" charset="0"/>
              </a:rPr>
              <a:t>[P] + [M] </a:t>
            </a:r>
            <a:r>
              <a:rPr lang="fr-FR" dirty="0" smtClean="0">
                <a:latin typeface="'Wingdings 3'; mso-ascii-font-f"/>
                <a:cs typeface="Times New Roman" pitchFamily="18" charset="0"/>
              </a:rPr>
              <a:t>D</a:t>
            </a:r>
            <a:r>
              <a:rPr lang="fr-FR" dirty="0" smtClean="0">
                <a:latin typeface="Verdana" pitchFamily="34" charset="0"/>
                <a:cs typeface="Times New Roman" pitchFamily="18" charset="0"/>
              </a:rPr>
              <a:t> [MP]</a:t>
            </a:r>
            <a:endParaRPr lang="fr-FR" dirty="0" smtClean="0">
              <a:cs typeface="Times New Roman" pitchFamily="18" charset="0"/>
            </a:endParaRPr>
          </a:p>
          <a:p>
            <a:pPr>
              <a:defRPr/>
            </a:pPr>
            <a:r>
              <a:rPr lang="fr-FR" dirty="0" smtClean="0">
                <a:latin typeface="Verdana" pitchFamily="34" charset="0"/>
                <a:cs typeface="Times New Roman" pitchFamily="18" charset="0"/>
              </a:rPr>
              <a:t>Il y a </a:t>
            </a:r>
            <a:r>
              <a:rPr lang="fr-FR" dirty="0" smtClean="0">
                <a:cs typeface="Times New Roman" pitchFamily="18" charset="0"/>
              </a:rPr>
              <a:t>é</a:t>
            </a:r>
            <a:r>
              <a:rPr lang="fr-FR" dirty="0" smtClean="0">
                <a:latin typeface="Verdana" pitchFamily="34" charset="0"/>
                <a:cs typeface="Times New Roman" pitchFamily="18" charset="0"/>
              </a:rPr>
              <a:t>quilibre entre la forme libre [M] et la forme li</a:t>
            </a:r>
            <a:r>
              <a:rPr lang="fr-FR" dirty="0" smtClean="0">
                <a:cs typeface="Times New Roman" pitchFamily="18" charset="0"/>
              </a:rPr>
              <a:t>é</a:t>
            </a:r>
            <a:r>
              <a:rPr lang="fr-FR" dirty="0" smtClean="0">
                <a:latin typeface="Verdana" pitchFamily="34" charset="0"/>
                <a:cs typeface="Times New Roman" pitchFamily="18" charset="0"/>
              </a:rPr>
              <a:t>e [PM]. Si [M] augmente, [MP] augmente aussi. Si on diminue [M], alors [MP] va diminuer et un r</a:t>
            </a:r>
            <a:r>
              <a:rPr lang="fr-FR" dirty="0" smtClean="0">
                <a:cs typeface="Times New Roman" pitchFamily="18" charset="0"/>
              </a:rPr>
              <a:t>éé</a:t>
            </a:r>
            <a:r>
              <a:rPr lang="fr-FR" dirty="0" smtClean="0">
                <a:latin typeface="Verdana" pitchFamily="34" charset="0"/>
                <a:cs typeface="Times New Roman" pitchFamily="18" charset="0"/>
              </a:rPr>
              <a:t>quilibre va être atteint entre la forme libre et la forme li</a:t>
            </a:r>
            <a:r>
              <a:rPr lang="fr-FR" dirty="0" smtClean="0">
                <a:cs typeface="Times New Roman" pitchFamily="18" charset="0"/>
              </a:rPr>
              <a:t>é</a:t>
            </a:r>
            <a:r>
              <a:rPr lang="fr-FR" dirty="0" smtClean="0">
                <a:latin typeface="Verdana" pitchFamily="34" charset="0"/>
                <a:cs typeface="Times New Roman" pitchFamily="18" charset="0"/>
              </a:rPr>
              <a:t>e</a:t>
            </a:r>
            <a:r>
              <a:rPr lang="fr-FR" dirty="0" smtClean="0">
                <a:cs typeface="Times New Roman" pitchFamily="18" charset="0"/>
              </a:rPr>
              <a:t>.</a:t>
            </a:r>
          </a:p>
          <a:p>
            <a:pPr>
              <a:defRPr/>
            </a:pPr>
            <a:r>
              <a:rPr lang="fr-FR" dirty="0" smtClean="0">
                <a:latin typeface="Verdana" pitchFamily="34" charset="0"/>
                <a:cs typeface="Times New Roman" pitchFamily="18" charset="0"/>
              </a:rPr>
              <a:t>Cette liaison est fondamentale, car seul le m</a:t>
            </a:r>
            <a:r>
              <a:rPr lang="fr-FR" dirty="0" smtClean="0">
                <a:cs typeface="Times New Roman" pitchFamily="18" charset="0"/>
              </a:rPr>
              <a:t>é</a:t>
            </a:r>
            <a:r>
              <a:rPr lang="fr-FR" dirty="0" smtClean="0">
                <a:latin typeface="Verdana" pitchFamily="34" charset="0"/>
                <a:cs typeface="Times New Roman" pitchFamily="18" charset="0"/>
              </a:rPr>
              <a:t>dicament sous sa forme libre est actif [M]. Aussi, la forme libre est diffusible </a:t>
            </a:r>
            <a:r>
              <a:rPr lang="fr-FR" dirty="0" smtClean="0">
                <a:cs typeface="Times New Roman" pitchFamily="18" charset="0"/>
              </a:rPr>
              <a:t>à</a:t>
            </a:r>
            <a:r>
              <a:rPr lang="fr-FR" dirty="0" smtClean="0">
                <a:latin typeface="Verdana" pitchFamily="34" charset="0"/>
                <a:cs typeface="Times New Roman" pitchFamily="18" charset="0"/>
              </a:rPr>
              <a:t> travers les membranes, et peut être </a:t>
            </a:r>
            <a:r>
              <a:rPr lang="fr-FR" dirty="0" smtClean="0">
                <a:cs typeface="Times New Roman" pitchFamily="18" charset="0"/>
              </a:rPr>
              <a:t>é</a:t>
            </a:r>
            <a:r>
              <a:rPr lang="fr-FR" dirty="0" smtClean="0">
                <a:latin typeface="Verdana" pitchFamily="34" charset="0"/>
                <a:cs typeface="Times New Roman" pitchFamily="18" charset="0"/>
              </a:rPr>
              <a:t>limin</a:t>
            </a:r>
            <a:r>
              <a:rPr lang="fr-FR" dirty="0" smtClean="0">
                <a:cs typeface="Times New Roman" pitchFamily="18" charset="0"/>
              </a:rPr>
              <a:t>é</a:t>
            </a:r>
            <a:r>
              <a:rPr lang="fr-FR" dirty="0" smtClean="0">
                <a:latin typeface="Verdana" pitchFamily="34" charset="0"/>
                <a:cs typeface="Times New Roman" pitchFamily="18" charset="0"/>
              </a:rPr>
              <a:t>e et/ou m</a:t>
            </a:r>
            <a:r>
              <a:rPr lang="fr-FR" dirty="0" smtClean="0">
                <a:cs typeface="Times New Roman" pitchFamily="18" charset="0"/>
              </a:rPr>
              <a:t>é</a:t>
            </a:r>
            <a:r>
              <a:rPr lang="fr-FR" dirty="0" smtClean="0">
                <a:latin typeface="Verdana" pitchFamily="34" charset="0"/>
                <a:cs typeface="Times New Roman" pitchFamily="18" charset="0"/>
              </a:rPr>
              <a:t>tabolis</a:t>
            </a:r>
            <a:r>
              <a:rPr lang="fr-FR" dirty="0" smtClean="0">
                <a:cs typeface="Times New Roman" pitchFamily="18" charset="0"/>
              </a:rPr>
              <a:t>é</a:t>
            </a:r>
            <a:r>
              <a:rPr lang="fr-FR" dirty="0" smtClean="0">
                <a:latin typeface="Verdana" pitchFamily="34" charset="0"/>
                <a:cs typeface="Times New Roman" pitchFamily="18" charset="0"/>
              </a:rPr>
              <a:t>e (Tableau 1). La forme li</a:t>
            </a:r>
            <a:r>
              <a:rPr lang="fr-FR" dirty="0" smtClean="0">
                <a:cs typeface="Times New Roman" pitchFamily="18" charset="0"/>
              </a:rPr>
              <a:t>é</a:t>
            </a:r>
            <a:r>
              <a:rPr lang="fr-FR" dirty="0" smtClean="0">
                <a:latin typeface="Verdana" pitchFamily="34" charset="0"/>
                <a:cs typeface="Times New Roman" pitchFamily="18" charset="0"/>
              </a:rPr>
              <a:t>e agit comme une r</a:t>
            </a:r>
            <a:r>
              <a:rPr lang="fr-FR" dirty="0" smtClean="0">
                <a:cs typeface="Times New Roman" pitchFamily="18" charset="0"/>
              </a:rPr>
              <a:t>é</a:t>
            </a:r>
            <a:r>
              <a:rPr lang="fr-FR" dirty="0" smtClean="0">
                <a:latin typeface="Verdana" pitchFamily="34" charset="0"/>
                <a:cs typeface="Times New Roman" pitchFamily="18" charset="0"/>
              </a:rPr>
              <a:t>serve qui ne traverse pas les membranes. Elle engendre une diminution de l</a:t>
            </a:r>
            <a:r>
              <a:rPr lang="fr-FR" dirty="0" smtClean="0">
                <a:cs typeface="Times New Roman" pitchFamily="18" charset="0"/>
              </a:rPr>
              <a:t>’</a:t>
            </a:r>
            <a:r>
              <a:rPr lang="fr-FR" dirty="0" smtClean="0">
                <a:latin typeface="Verdana" pitchFamily="34" charset="0"/>
                <a:cs typeface="Times New Roman" pitchFamily="18" charset="0"/>
              </a:rPr>
              <a:t>intensit</a:t>
            </a:r>
            <a:r>
              <a:rPr lang="fr-FR" dirty="0" smtClean="0">
                <a:cs typeface="Times New Roman" pitchFamily="18" charset="0"/>
              </a:rPr>
              <a:t>é</a:t>
            </a:r>
            <a:r>
              <a:rPr lang="fr-FR" dirty="0" smtClean="0">
                <a:latin typeface="Verdana" pitchFamily="34" charset="0"/>
                <a:cs typeface="Times New Roman" pitchFamily="18" charset="0"/>
              </a:rPr>
              <a:t> de l</a:t>
            </a:r>
            <a:r>
              <a:rPr lang="fr-FR" dirty="0" smtClean="0">
                <a:cs typeface="Times New Roman" pitchFamily="18" charset="0"/>
              </a:rPr>
              <a:t>’</a:t>
            </a:r>
            <a:r>
              <a:rPr lang="fr-FR" dirty="0" smtClean="0">
                <a:latin typeface="Verdana" pitchFamily="34" charset="0"/>
                <a:cs typeface="Times New Roman" pitchFamily="18" charset="0"/>
              </a:rPr>
              <a:t>action, ralentit la d</a:t>
            </a:r>
            <a:r>
              <a:rPr lang="fr-FR" dirty="0" smtClean="0">
                <a:cs typeface="Times New Roman" pitchFamily="18" charset="0"/>
              </a:rPr>
              <a:t>é</a:t>
            </a:r>
            <a:r>
              <a:rPr lang="fr-FR" dirty="0" smtClean="0">
                <a:latin typeface="Verdana" pitchFamily="34" charset="0"/>
                <a:cs typeface="Times New Roman" pitchFamily="18" charset="0"/>
              </a:rPr>
              <a:t>gradation et l</a:t>
            </a:r>
            <a:r>
              <a:rPr lang="fr-FR" dirty="0" smtClean="0">
                <a:cs typeface="Times New Roman" pitchFamily="18" charset="0"/>
              </a:rPr>
              <a:t>’é</a:t>
            </a:r>
            <a:r>
              <a:rPr lang="fr-FR" dirty="0" smtClean="0">
                <a:latin typeface="Verdana" pitchFamily="34" charset="0"/>
                <a:cs typeface="Times New Roman" pitchFamily="18" charset="0"/>
              </a:rPr>
              <a:t>limination. C</a:t>
            </a:r>
            <a:r>
              <a:rPr lang="fr-FR" dirty="0" smtClean="0">
                <a:cs typeface="Times New Roman" pitchFamily="18" charset="0"/>
              </a:rPr>
              <a:t>’</a:t>
            </a:r>
            <a:r>
              <a:rPr lang="fr-FR" dirty="0" smtClean="0">
                <a:latin typeface="Verdana" pitchFamily="34" charset="0"/>
                <a:cs typeface="Times New Roman" pitchFamily="18" charset="0"/>
              </a:rPr>
              <a:t>est une ph</a:t>
            </a:r>
            <a:r>
              <a:rPr lang="fr-FR" dirty="0" smtClean="0">
                <a:cs typeface="Times New Roman" pitchFamily="18" charset="0"/>
              </a:rPr>
              <a:t>é</a:t>
            </a:r>
            <a:r>
              <a:rPr lang="fr-FR" dirty="0" smtClean="0">
                <a:latin typeface="Verdana" pitchFamily="34" charset="0"/>
                <a:cs typeface="Times New Roman" pitchFamily="18" charset="0"/>
              </a:rPr>
              <a:t>nom</a:t>
            </a:r>
            <a:r>
              <a:rPr lang="fr-FR" dirty="0" smtClean="0">
                <a:cs typeface="Times New Roman" pitchFamily="18" charset="0"/>
              </a:rPr>
              <a:t>è</a:t>
            </a:r>
            <a:r>
              <a:rPr lang="fr-FR" dirty="0" smtClean="0">
                <a:latin typeface="Verdana" pitchFamily="34" charset="0"/>
                <a:cs typeface="Times New Roman" pitchFamily="18" charset="0"/>
              </a:rPr>
              <a:t>ne </a:t>
            </a:r>
            <a:r>
              <a:rPr lang="fr-FR" dirty="0" smtClean="0">
                <a:cs typeface="Times New Roman" pitchFamily="18" charset="0"/>
              </a:rPr>
              <a:t>à</a:t>
            </a:r>
            <a:r>
              <a:rPr lang="fr-FR" dirty="0" smtClean="0">
                <a:latin typeface="Verdana" pitchFamily="34" charset="0"/>
                <a:cs typeface="Times New Roman" pitchFamily="18" charset="0"/>
              </a:rPr>
              <a:t> prendre en compte dans la d</a:t>
            </a:r>
            <a:r>
              <a:rPr lang="fr-FR" dirty="0" smtClean="0">
                <a:cs typeface="Times New Roman" pitchFamily="18" charset="0"/>
              </a:rPr>
              <a:t>é</a:t>
            </a:r>
            <a:r>
              <a:rPr lang="fr-FR" dirty="0" smtClean="0">
                <a:latin typeface="Verdana" pitchFamily="34" charset="0"/>
                <a:cs typeface="Times New Roman" pitchFamily="18" charset="0"/>
              </a:rPr>
              <a:t>termination de la dose.</a:t>
            </a:r>
            <a:endParaRPr lang="fr-FR" dirty="0" smtClean="0">
              <a:cs typeface="Times New Roman" pitchFamily="18" charset="0"/>
            </a:endParaRPr>
          </a:p>
          <a:p>
            <a:pPr>
              <a:defRPr/>
            </a:pPr>
            <a:r>
              <a:rPr lang="fr-FR" dirty="0" smtClean="0">
                <a:cs typeface="Times New Roman" pitchFamily="18" charset="0"/>
              </a:rPr>
              <a:t> </a:t>
            </a:r>
            <a:r>
              <a:rPr lang="fr-FR" dirty="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1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31576BE6-A4D4-4347-B397-C914CE4978D0}" type="slidenum">
              <a:rPr lang="fr-FR" smtClean="0"/>
              <a:pPr>
                <a:defRPr/>
              </a:pPr>
              <a:t>28</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2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B63BE730-BFA7-44A2-9D33-19476DA51DEB}" type="slidenum">
              <a:rPr lang="fr-FR" smtClean="0"/>
              <a:pPr>
                <a:defRPr/>
              </a:pPr>
              <a:t>29</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p:spPr>
      </p:sp>
      <p:sp>
        <p:nvSpPr>
          <p:cNvPr id="183299"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latin typeface="Verdana" pitchFamily="34" charset="0"/>
                <a:cs typeface="Times New Roman" pitchFamily="18" charset="0"/>
              </a:rPr>
              <a:t>La fixation aux prot</a:t>
            </a:r>
            <a:r>
              <a:rPr lang="fr-FR" dirty="0" smtClean="0">
                <a:cs typeface="Times New Roman" pitchFamily="18" charset="0"/>
              </a:rPr>
              <a:t>é</a:t>
            </a:r>
            <a:r>
              <a:rPr lang="fr-FR" dirty="0" smtClean="0">
                <a:latin typeface="Verdana" pitchFamily="34" charset="0"/>
                <a:cs typeface="Times New Roman" pitchFamily="18" charset="0"/>
              </a:rPr>
              <a:t>ines plasmatiques n</a:t>
            </a:r>
            <a:r>
              <a:rPr lang="fr-FR" dirty="0" smtClean="0">
                <a:cs typeface="Times New Roman" pitchFamily="18" charset="0"/>
              </a:rPr>
              <a:t>’</a:t>
            </a:r>
            <a:r>
              <a:rPr lang="fr-FR" dirty="0" smtClean="0">
                <a:latin typeface="Verdana" pitchFamily="34" charset="0"/>
                <a:cs typeface="Times New Roman" pitchFamily="18" charset="0"/>
              </a:rPr>
              <a:t>est </a:t>
            </a:r>
            <a:r>
              <a:rPr lang="fr-FR" dirty="0" smtClean="0">
                <a:cs typeface="Times New Roman" pitchFamily="18" charset="0"/>
              </a:rPr>
              <a:t>à</a:t>
            </a:r>
            <a:r>
              <a:rPr lang="fr-FR" dirty="0" smtClean="0">
                <a:latin typeface="Verdana" pitchFamily="34" charset="0"/>
                <a:cs typeface="Times New Roman" pitchFamily="18" charset="0"/>
              </a:rPr>
              <a:t> consid</a:t>
            </a:r>
            <a:r>
              <a:rPr lang="fr-FR" dirty="0" smtClean="0">
                <a:cs typeface="Times New Roman" pitchFamily="18" charset="0"/>
              </a:rPr>
              <a:t>é</a:t>
            </a:r>
            <a:r>
              <a:rPr lang="fr-FR" dirty="0" smtClean="0">
                <a:latin typeface="Verdana" pitchFamily="34" charset="0"/>
                <a:cs typeface="Times New Roman" pitchFamily="18" charset="0"/>
              </a:rPr>
              <a:t>rer que si elle est </a:t>
            </a:r>
            <a:r>
              <a:rPr lang="fr-FR" dirty="0" smtClean="0">
                <a:cs typeface="Times New Roman" pitchFamily="18" charset="0"/>
              </a:rPr>
              <a:t>é</a:t>
            </a:r>
            <a:r>
              <a:rPr lang="fr-FR" dirty="0" smtClean="0">
                <a:latin typeface="Verdana" pitchFamily="34" charset="0"/>
                <a:cs typeface="Times New Roman" pitchFamily="18" charset="0"/>
              </a:rPr>
              <a:t>lev</a:t>
            </a:r>
            <a:r>
              <a:rPr lang="fr-FR" dirty="0" smtClean="0">
                <a:cs typeface="Times New Roman" pitchFamily="18" charset="0"/>
              </a:rPr>
              <a:t>é</a:t>
            </a:r>
            <a:r>
              <a:rPr lang="fr-FR" dirty="0" smtClean="0">
                <a:latin typeface="Verdana" pitchFamily="34" charset="0"/>
                <a:cs typeface="Times New Roman" pitchFamily="18" charset="0"/>
              </a:rPr>
              <a:t>e et si le m</a:t>
            </a:r>
            <a:r>
              <a:rPr lang="fr-FR" dirty="0" smtClean="0">
                <a:cs typeface="Times New Roman" pitchFamily="18" charset="0"/>
              </a:rPr>
              <a:t>é</a:t>
            </a:r>
            <a:r>
              <a:rPr lang="fr-FR" dirty="0" smtClean="0">
                <a:latin typeface="Verdana" pitchFamily="34" charset="0"/>
                <a:cs typeface="Times New Roman" pitchFamily="18" charset="0"/>
              </a:rPr>
              <a:t>dicament pr</a:t>
            </a:r>
            <a:r>
              <a:rPr lang="fr-FR" dirty="0" smtClean="0">
                <a:cs typeface="Times New Roman" pitchFamily="18" charset="0"/>
              </a:rPr>
              <a:t>é</a:t>
            </a:r>
            <a:r>
              <a:rPr lang="fr-FR" dirty="0" smtClean="0">
                <a:latin typeface="Verdana" pitchFamily="34" charset="0"/>
                <a:cs typeface="Times New Roman" pitchFamily="18" charset="0"/>
              </a:rPr>
              <a:t>sente un index th</a:t>
            </a:r>
            <a:r>
              <a:rPr lang="fr-FR" dirty="0" smtClean="0">
                <a:cs typeface="Times New Roman" pitchFamily="18" charset="0"/>
              </a:rPr>
              <a:t>é</a:t>
            </a:r>
            <a:r>
              <a:rPr lang="fr-FR" dirty="0" smtClean="0">
                <a:latin typeface="Verdana" pitchFamily="34" charset="0"/>
                <a:cs typeface="Times New Roman" pitchFamily="18" charset="0"/>
              </a:rPr>
              <a:t>rapeutique </a:t>
            </a:r>
            <a:r>
              <a:rPr lang="fr-FR" dirty="0" smtClean="0">
                <a:cs typeface="Times New Roman" pitchFamily="18" charset="0"/>
              </a:rPr>
              <a:t>é</a:t>
            </a:r>
            <a:r>
              <a:rPr lang="fr-FR" dirty="0" smtClean="0">
                <a:latin typeface="Verdana" pitchFamily="34" charset="0"/>
                <a:cs typeface="Times New Roman" pitchFamily="18" charset="0"/>
              </a:rPr>
              <a:t>troit, c</a:t>
            </a:r>
            <a:r>
              <a:rPr lang="fr-FR" dirty="0" smtClean="0">
                <a:cs typeface="Times New Roman" pitchFamily="18" charset="0"/>
              </a:rPr>
              <a:t>’</a:t>
            </a:r>
            <a:r>
              <a:rPr lang="fr-FR" dirty="0" smtClean="0">
                <a:latin typeface="Verdana" pitchFamily="34" charset="0"/>
                <a:cs typeface="Times New Roman" pitchFamily="18" charset="0"/>
              </a:rPr>
              <a:t>est </a:t>
            </a:r>
            <a:r>
              <a:rPr lang="fr-FR" dirty="0" smtClean="0">
                <a:cs typeface="Times New Roman" pitchFamily="18" charset="0"/>
              </a:rPr>
              <a:t>à</a:t>
            </a:r>
            <a:r>
              <a:rPr lang="fr-FR" dirty="0" smtClean="0">
                <a:latin typeface="Verdana" pitchFamily="34" charset="0"/>
                <a:cs typeface="Times New Roman" pitchFamily="18" charset="0"/>
              </a:rPr>
              <a:t> dire que la concentration efficace est proche de la concentration toxique. C</a:t>
            </a:r>
            <a:r>
              <a:rPr lang="fr-FR" dirty="0" smtClean="0">
                <a:cs typeface="Times New Roman" pitchFamily="18" charset="0"/>
              </a:rPr>
              <a:t>’</a:t>
            </a:r>
            <a:r>
              <a:rPr lang="fr-FR" dirty="0" smtClean="0">
                <a:latin typeface="Verdana" pitchFamily="34" charset="0"/>
                <a:cs typeface="Times New Roman" pitchFamily="18" charset="0"/>
              </a:rPr>
              <a:t>est le cas par exemple des anticoagulants oraux (antagonistes de la vitamine K). Prenons un exemple simple : soit un m</a:t>
            </a:r>
            <a:r>
              <a:rPr lang="fr-FR" dirty="0" smtClean="0">
                <a:cs typeface="Times New Roman" pitchFamily="18" charset="0"/>
              </a:rPr>
              <a:t>é</a:t>
            </a:r>
            <a:r>
              <a:rPr lang="fr-FR" dirty="0" smtClean="0">
                <a:latin typeface="Verdana" pitchFamily="34" charset="0"/>
                <a:cs typeface="Times New Roman" pitchFamily="18" charset="0"/>
              </a:rPr>
              <a:t>dicament pr</a:t>
            </a:r>
            <a:r>
              <a:rPr lang="fr-FR" dirty="0" smtClean="0">
                <a:cs typeface="Times New Roman" pitchFamily="18" charset="0"/>
              </a:rPr>
              <a:t>é</a:t>
            </a:r>
            <a:r>
              <a:rPr lang="fr-FR" dirty="0" smtClean="0">
                <a:latin typeface="Verdana" pitchFamily="34" charset="0"/>
                <a:cs typeface="Times New Roman" pitchFamily="18" charset="0"/>
              </a:rPr>
              <a:t>sentant une fixation aux prot</a:t>
            </a:r>
            <a:r>
              <a:rPr lang="fr-FR" dirty="0" smtClean="0">
                <a:cs typeface="Times New Roman" pitchFamily="18" charset="0"/>
              </a:rPr>
              <a:t>é</a:t>
            </a:r>
            <a:r>
              <a:rPr lang="fr-FR" dirty="0" smtClean="0">
                <a:latin typeface="Verdana" pitchFamily="34" charset="0"/>
                <a:cs typeface="Times New Roman" pitchFamily="18" charset="0"/>
              </a:rPr>
              <a:t>ines plasmatiques de 98%. Imaginons un ph</a:t>
            </a:r>
            <a:r>
              <a:rPr lang="fr-FR" dirty="0" smtClean="0">
                <a:cs typeface="Times New Roman" pitchFamily="18" charset="0"/>
              </a:rPr>
              <a:t>é</a:t>
            </a:r>
            <a:r>
              <a:rPr lang="fr-FR" dirty="0" smtClean="0">
                <a:latin typeface="Verdana" pitchFamily="34" charset="0"/>
                <a:cs typeface="Times New Roman" pitchFamily="18" charset="0"/>
              </a:rPr>
              <a:t>nom</a:t>
            </a:r>
            <a:r>
              <a:rPr lang="fr-FR" dirty="0" smtClean="0">
                <a:cs typeface="Times New Roman" pitchFamily="18" charset="0"/>
              </a:rPr>
              <a:t>è</a:t>
            </a:r>
            <a:r>
              <a:rPr lang="fr-FR" dirty="0" smtClean="0">
                <a:latin typeface="Verdana" pitchFamily="34" charset="0"/>
                <a:cs typeface="Times New Roman" pitchFamily="18" charset="0"/>
              </a:rPr>
              <a:t>ne de comp</a:t>
            </a:r>
            <a:r>
              <a:rPr lang="fr-FR" dirty="0" smtClean="0">
                <a:cs typeface="Times New Roman" pitchFamily="18" charset="0"/>
              </a:rPr>
              <a:t>é</a:t>
            </a:r>
            <a:r>
              <a:rPr lang="fr-FR" dirty="0" smtClean="0">
                <a:latin typeface="Verdana" pitchFamily="34" charset="0"/>
                <a:cs typeface="Times New Roman" pitchFamily="18" charset="0"/>
              </a:rPr>
              <a:t>tition avec une mol</a:t>
            </a:r>
            <a:r>
              <a:rPr lang="fr-FR" dirty="0" smtClean="0">
                <a:cs typeface="Times New Roman" pitchFamily="18" charset="0"/>
              </a:rPr>
              <a:t>é</a:t>
            </a:r>
            <a:r>
              <a:rPr lang="fr-FR" dirty="0" smtClean="0">
                <a:latin typeface="Verdana" pitchFamily="34" charset="0"/>
                <a:cs typeface="Times New Roman" pitchFamily="18" charset="0"/>
              </a:rPr>
              <a:t>cule, entra</a:t>
            </a:r>
            <a:r>
              <a:rPr lang="fr-FR" dirty="0" smtClean="0">
                <a:cs typeface="Times New Roman" pitchFamily="18" charset="0"/>
              </a:rPr>
              <a:t>î</a:t>
            </a:r>
            <a:r>
              <a:rPr lang="fr-FR" dirty="0" smtClean="0">
                <a:latin typeface="Verdana" pitchFamily="34" charset="0"/>
                <a:cs typeface="Times New Roman" pitchFamily="18" charset="0"/>
              </a:rPr>
              <a:t>nant une r</a:t>
            </a:r>
            <a:r>
              <a:rPr lang="fr-FR" dirty="0" smtClean="0">
                <a:cs typeface="Times New Roman" pitchFamily="18" charset="0"/>
              </a:rPr>
              <a:t>é</a:t>
            </a:r>
            <a:r>
              <a:rPr lang="fr-FR" dirty="0" smtClean="0">
                <a:latin typeface="Verdana" pitchFamily="34" charset="0"/>
                <a:cs typeface="Times New Roman" pitchFamily="18" charset="0"/>
              </a:rPr>
              <a:t>duction de la fixation de 2%, soit </a:t>
            </a:r>
            <a:r>
              <a:rPr lang="fr-FR" dirty="0" smtClean="0">
                <a:cs typeface="Times New Roman" pitchFamily="18" charset="0"/>
              </a:rPr>
              <a:t>à</a:t>
            </a:r>
            <a:r>
              <a:rPr lang="fr-FR" dirty="0" smtClean="0">
                <a:latin typeface="Verdana" pitchFamily="34" charset="0"/>
                <a:cs typeface="Times New Roman" pitchFamily="18" charset="0"/>
              </a:rPr>
              <a:t> 96%. Ce ph</a:t>
            </a:r>
            <a:r>
              <a:rPr lang="fr-FR" dirty="0" smtClean="0">
                <a:cs typeface="Times New Roman" pitchFamily="18" charset="0"/>
              </a:rPr>
              <a:t>é</a:t>
            </a:r>
            <a:r>
              <a:rPr lang="fr-FR" dirty="0" smtClean="0">
                <a:latin typeface="Verdana" pitchFamily="34" charset="0"/>
                <a:cs typeface="Times New Roman" pitchFamily="18" charset="0"/>
              </a:rPr>
              <a:t>nom</a:t>
            </a:r>
            <a:r>
              <a:rPr lang="fr-FR" dirty="0" smtClean="0">
                <a:cs typeface="Times New Roman" pitchFamily="18" charset="0"/>
              </a:rPr>
              <a:t>è</a:t>
            </a:r>
            <a:r>
              <a:rPr lang="fr-FR" dirty="0" smtClean="0">
                <a:latin typeface="Verdana" pitchFamily="34" charset="0"/>
                <a:cs typeface="Times New Roman" pitchFamily="18" charset="0"/>
              </a:rPr>
              <a:t>ne entra</a:t>
            </a:r>
            <a:r>
              <a:rPr lang="fr-FR" dirty="0" smtClean="0">
                <a:cs typeface="Times New Roman" pitchFamily="18" charset="0"/>
              </a:rPr>
              <a:t>î</a:t>
            </a:r>
            <a:r>
              <a:rPr lang="fr-FR" dirty="0" smtClean="0">
                <a:latin typeface="Verdana" pitchFamily="34" charset="0"/>
                <a:cs typeface="Times New Roman" pitchFamily="18" charset="0"/>
              </a:rPr>
              <a:t>ne une augmentation de 100 % de la forme libre du m</a:t>
            </a:r>
            <a:r>
              <a:rPr lang="fr-FR" dirty="0" smtClean="0">
                <a:cs typeface="Times New Roman" pitchFamily="18" charset="0"/>
              </a:rPr>
              <a:t>é</a:t>
            </a:r>
            <a:r>
              <a:rPr lang="fr-FR" dirty="0" smtClean="0">
                <a:latin typeface="Verdana" pitchFamily="34" charset="0"/>
                <a:cs typeface="Times New Roman" pitchFamily="18" charset="0"/>
              </a:rPr>
              <a:t>dicament (2% </a:t>
            </a:r>
            <a:r>
              <a:rPr lang="fr-FR" dirty="0" smtClean="0">
                <a:cs typeface="Times New Roman" pitchFamily="18" charset="0"/>
              </a:rPr>
              <a:t>à</a:t>
            </a:r>
            <a:r>
              <a:rPr lang="fr-FR" dirty="0" smtClean="0">
                <a:latin typeface="Verdana" pitchFamily="34" charset="0"/>
                <a:cs typeface="Times New Roman" pitchFamily="18" charset="0"/>
              </a:rPr>
              <a:t> 4%), c</a:t>
            </a:r>
            <a:r>
              <a:rPr lang="fr-FR" dirty="0" smtClean="0">
                <a:cs typeface="Times New Roman" pitchFamily="18" charset="0"/>
              </a:rPr>
              <a:t>’</a:t>
            </a:r>
            <a:r>
              <a:rPr lang="fr-FR" dirty="0" smtClean="0">
                <a:latin typeface="Verdana" pitchFamily="34" charset="0"/>
                <a:cs typeface="Times New Roman" pitchFamily="18" charset="0"/>
              </a:rPr>
              <a:t>est </a:t>
            </a:r>
            <a:r>
              <a:rPr lang="fr-FR" dirty="0" smtClean="0">
                <a:cs typeface="Times New Roman" pitchFamily="18" charset="0"/>
              </a:rPr>
              <a:t>à</a:t>
            </a:r>
            <a:r>
              <a:rPr lang="fr-FR" dirty="0" smtClean="0">
                <a:latin typeface="Verdana" pitchFamily="34" charset="0"/>
                <a:cs typeface="Times New Roman" pitchFamily="18" charset="0"/>
              </a:rPr>
              <a:t> dire de sa forme active. Si l</a:t>
            </a:r>
            <a:r>
              <a:rPr lang="fr-FR" dirty="0" smtClean="0">
                <a:cs typeface="Times New Roman" pitchFamily="18" charset="0"/>
              </a:rPr>
              <a:t>’</a:t>
            </a:r>
            <a:r>
              <a:rPr lang="fr-FR" dirty="0" smtClean="0">
                <a:latin typeface="Verdana" pitchFamily="34" charset="0"/>
                <a:cs typeface="Times New Roman" pitchFamily="18" charset="0"/>
              </a:rPr>
              <a:t>index th</a:t>
            </a:r>
            <a:r>
              <a:rPr lang="fr-FR" dirty="0" smtClean="0">
                <a:cs typeface="Times New Roman" pitchFamily="18" charset="0"/>
              </a:rPr>
              <a:t>é</a:t>
            </a:r>
            <a:r>
              <a:rPr lang="fr-FR" dirty="0" smtClean="0">
                <a:latin typeface="Verdana" pitchFamily="34" charset="0"/>
                <a:cs typeface="Times New Roman" pitchFamily="18" charset="0"/>
              </a:rPr>
              <a:t>rapeutique est </a:t>
            </a:r>
            <a:r>
              <a:rPr lang="fr-FR" dirty="0" smtClean="0">
                <a:cs typeface="Times New Roman" pitchFamily="18" charset="0"/>
              </a:rPr>
              <a:t>é</a:t>
            </a:r>
            <a:r>
              <a:rPr lang="fr-FR" dirty="0" smtClean="0">
                <a:latin typeface="Verdana" pitchFamily="34" charset="0"/>
                <a:cs typeface="Times New Roman" pitchFamily="18" charset="0"/>
              </a:rPr>
              <a:t>troit, on peut avoir une multiplication tr</a:t>
            </a:r>
            <a:r>
              <a:rPr lang="fr-FR" dirty="0" smtClean="0">
                <a:cs typeface="Times New Roman" pitchFamily="18" charset="0"/>
              </a:rPr>
              <a:t>è</a:t>
            </a:r>
            <a:r>
              <a:rPr lang="fr-FR" dirty="0" smtClean="0">
                <a:latin typeface="Verdana" pitchFamily="34" charset="0"/>
                <a:cs typeface="Times New Roman" pitchFamily="18" charset="0"/>
              </a:rPr>
              <a:t>s importante de l</a:t>
            </a:r>
            <a:r>
              <a:rPr lang="fr-FR" dirty="0" smtClean="0">
                <a:cs typeface="Times New Roman" pitchFamily="18" charset="0"/>
              </a:rPr>
              <a:t>’</a:t>
            </a:r>
            <a:r>
              <a:rPr lang="fr-FR" dirty="0" smtClean="0">
                <a:latin typeface="Verdana" pitchFamily="34" charset="0"/>
                <a:cs typeface="Times New Roman" pitchFamily="18" charset="0"/>
              </a:rPr>
              <a:t>effet et donc du risque de toxicit</a:t>
            </a:r>
            <a:r>
              <a:rPr lang="fr-FR" dirty="0" smtClean="0">
                <a:cs typeface="Times New Roman" pitchFamily="18" charset="0"/>
              </a:rPr>
              <a:t>é</a:t>
            </a:r>
            <a:r>
              <a:rPr lang="fr-FR" dirty="0" smtClean="0">
                <a:latin typeface="Verdana" pitchFamily="34" charset="0"/>
                <a:cs typeface="Times New Roman" pitchFamily="18" charset="0"/>
              </a:rPr>
              <a:t>. Si au contraire, on imagine un m</a:t>
            </a:r>
            <a:r>
              <a:rPr lang="fr-FR" dirty="0" smtClean="0">
                <a:cs typeface="Times New Roman" pitchFamily="18" charset="0"/>
              </a:rPr>
              <a:t>é</a:t>
            </a:r>
            <a:r>
              <a:rPr lang="fr-FR" dirty="0" smtClean="0">
                <a:latin typeface="Verdana" pitchFamily="34" charset="0"/>
                <a:cs typeface="Times New Roman" pitchFamily="18" charset="0"/>
              </a:rPr>
              <a:t>dicament avec fixation aux prot</a:t>
            </a:r>
            <a:r>
              <a:rPr lang="fr-FR" dirty="0" smtClean="0">
                <a:cs typeface="Times New Roman" pitchFamily="18" charset="0"/>
              </a:rPr>
              <a:t>é</a:t>
            </a:r>
            <a:r>
              <a:rPr lang="fr-FR" dirty="0" smtClean="0">
                <a:latin typeface="Verdana" pitchFamily="34" charset="0"/>
                <a:cs typeface="Times New Roman" pitchFamily="18" charset="0"/>
              </a:rPr>
              <a:t>ines plasmatiques de 60%, un ph</a:t>
            </a:r>
            <a:r>
              <a:rPr lang="fr-FR" dirty="0" smtClean="0">
                <a:cs typeface="Times New Roman" pitchFamily="18" charset="0"/>
              </a:rPr>
              <a:t>é</a:t>
            </a:r>
            <a:r>
              <a:rPr lang="fr-FR" dirty="0" smtClean="0">
                <a:latin typeface="Verdana" pitchFamily="34" charset="0"/>
                <a:cs typeface="Times New Roman" pitchFamily="18" charset="0"/>
              </a:rPr>
              <a:t>nom</a:t>
            </a:r>
            <a:r>
              <a:rPr lang="fr-FR" dirty="0" smtClean="0">
                <a:cs typeface="Times New Roman" pitchFamily="18" charset="0"/>
              </a:rPr>
              <a:t>è</a:t>
            </a:r>
            <a:r>
              <a:rPr lang="fr-FR" dirty="0" smtClean="0">
                <a:latin typeface="Verdana" pitchFamily="34" charset="0"/>
                <a:cs typeface="Times New Roman" pitchFamily="18" charset="0"/>
              </a:rPr>
              <a:t>ne de comp</a:t>
            </a:r>
            <a:r>
              <a:rPr lang="fr-FR" dirty="0" smtClean="0">
                <a:cs typeface="Times New Roman" pitchFamily="18" charset="0"/>
              </a:rPr>
              <a:t>é</a:t>
            </a:r>
            <a:r>
              <a:rPr lang="fr-FR" dirty="0" smtClean="0">
                <a:latin typeface="Verdana" pitchFamily="34" charset="0"/>
                <a:cs typeface="Times New Roman" pitchFamily="18" charset="0"/>
              </a:rPr>
              <a:t>tition entra</a:t>
            </a:r>
            <a:r>
              <a:rPr lang="fr-FR" dirty="0" smtClean="0">
                <a:cs typeface="Times New Roman" pitchFamily="18" charset="0"/>
              </a:rPr>
              <a:t>î</a:t>
            </a:r>
            <a:r>
              <a:rPr lang="fr-FR" dirty="0" smtClean="0">
                <a:latin typeface="Verdana" pitchFamily="34" charset="0"/>
                <a:cs typeface="Times New Roman" pitchFamily="18" charset="0"/>
              </a:rPr>
              <a:t>nant une r</a:t>
            </a:r>
            <a:r>
              <a:rPr lang="fr-FR" dirty="0" smtClean="0">
                <a:cs typeface="Times New Roman" pitchFamily="18" charset="0"/>
              </a:rPr>
              <a:t>é</a:t>
            </a:r>
            <a:r>
              <a:rPr lang="fr-FR" dirty="0" smtClean="0">
                <a:latin typeface="Verdana" pitchFamily="34" charset="0"/>
                <a:cs typeface="Times New Roman" pitchFamily="18" charset="0"/>
              </a:rPr>
              <a:t>duction de 2% de la fixation fait passer la forme libre de 40 </a:t>
            </a:r>
            <a:r>
              <a:rPr lang="fr-FR" dirty="0" smtClean="0">
                <a:cs typeface="Times New Roman" pitchFamily="18" charset="0"/>
              </a:rPr>
              <a:t>à</a:t>
            </a:r>
            <a:r>
              <a:rPr lang="fr-FR" dirty="0" smtClean="0">
                <a:latin typeface="Verdana" pitchFamily="34" charset="0"/>
                <a:cs typeface="Times New Roman" pitchFamily="18" charset="0"/>
              </a:rPr>
              <a:t> 42%, soit une augmentation de seulement 5%.</a:t>
            </a:r>
            <a:r>
              <a:rPr lang="fr-FR"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61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0EAF8CC2-3F15-4A89-8F6E-851E96E7B27C}" type="slidenum">
              <a:rPr lang="fr-FR" smtClean="0"/>
              <a:pPr>
                <a:defRPr/>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30A0DC0B-1E65-4286-B0D7-7F9DAEB4BBFE}" type="slidenum">
              <a:rPr lang="fr-FR" smtClean="0"/>
              <a:pPr>
                <a:defRPr/>
              </a:pPr>
              <a:t>31</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p:spPr>
      </p:sp>
      <p:sp>
        <p:nvSpPr>
          <p:cNvPr id="185347"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latin typeface="Verdana" pitchFamily="34" charset="0"/>
                <a:cs typeface="Times New Roman" pitchFamily="18" charset="0"/>
              </a:rPr>
              <a:t>La diffusion ou distribution tissulaire est le processus de r</a:t>
            </a:r>
            <a:r>
              <a:rPr lang="fr-FR" dirty="0" smtClean="0">
                <a:cs typeface="Times New Roman" pitchFamily="18" charset="0"/>
              </a:rPr>
              <a:t>é</a:t>
            </a:r>
            <a:r>
              <a:rPr lang="fr-FR" dirty="0" smtClean="0">
                <a:latin typeface="Verdana" pitchFamily="34" charset="0"/>
                <a:cs typeface="Times New Roman" pitchFamily="18" charset="0"/>
              </a:rPr>
              <a:t>partition du m</a:t>
            </a:r>
            <a:r>
              <a:rPr lang="fr-FR" dirty="0" smtClean="0">
                <a:cs typeface="Times New Roman" pitchFamily="18" charset="0"/>
              </a:rPr>
              <a:t>é</a:t>
            </a:r>
            <a:r>
              <a:rPr lang="fr-FR" dirty="0" smtClean="0">
                <a:latin typeface="Verdana" pitchFamily="34" charset="0"/>
                <a:cs typeface="Times New Roman" pitchFamily="18" charset="0"/>
              </a:rPr>
              <a:t>dicament dans l</a:t>
            </a:r>
            <a:r>
              <a:rPr lang="fr-FR" dirty="0" smtClean="0">
                <a:cs typeface="Times New Roman" pitchFamily="18" charset="0"/>
              </a:rPr>
              <a:t>’</a:t>
            </a:r>
            <a:r>
              <a:rPr lang="fr-FR" dirty="0" smtClean="0">
                <a:latin typeface="Verdana" pitchFamily="34" charset="0"/>
                <a:cs typeface="Times New Roman" pitchFamily="18" charset="0"/>
              </a:rPr>
              <a:t>ensemble des tissus et organes. La diffusion tissulaire pr</a:t>
            </a:r>
            <a:r>
              <a:rPr lang="fr-FR" dirty="0" smtClean="0">
                <a:cs typeface="Times New Roman" pitchFamily="18" charset="0"/>
              </a:rPr>
              <a:t>é</a:t>
            </a:r>
            <a:r>
              <a:rPr lang="fr-FR" dirty="0" smtClean="0">
                <a:latin typeface="Verdana" pitchFamily="34" charset="0"/>
                <a:cs typeface="Times New Roman" pitchFamily="18" charset="0"/>
              </a:rPr>
              <a:t>sente les mêmes m</a:t>
            </a:r>
            <a:r>
              <a:rPr lang="fr-FR" dirty="0" smtClean="0">
                <a:cs typeface="Times New Roman" pitchFamily="18" charset="0"/>
              </a:rPr>
              <a:t>é</a:t>
            </a:r>
            <a:r>
              <a:rPr lang="fr-FR" dirty="0" smtClean="0">
                <a:latin typeface="Verdana" pitchFamily="34" charset="0"/>
                <a:cs typeface="Times New Roman" pitchFamily="18" charset="0"/>
              </a:rPr>
              <a:t>canismes que la diffusion au niveau sanguin. Les facteurs limitant de la diffusion tissulaire sont :</a:t>
            </a:r>
            <a:br>
              <a:rPr lang="fr-FR" dirty="0" smtClean="0">
                <a:latin typeface="Verdana" pitchFamily="34" charset="0"/>
                <a:cs typeface="Times New Roman" pitchFamily="18" charset="0"/>
              </a:rPr>
            </a:br>
            <a:r>
              <a:rPr lang="fr-FR" dirty="0" smtClean="0">
                <a:latin typeface="Verdana" pitchFamily="34" charset="0"/>
                <a:cs typeface="Times New Roman" pitchFamily="18" charset="0"/>
              </a:rPr>
              <a:t>- la fixation aux prot</a:t>
            </a:r>
            <a:r>
              <a:rPr lang="fr-FR" dirty="0" smtClean="0">
                <a:cs typeface="Times New Roman" pitchFamily="18" charset="0"/>
              </a:rPr>
              <a:t>é</a:t>
            </a:r>
            <a:r>
              <a:rPr lang="fr-FR" dirty="0" smtClean="0">
                <a:latin typeface="Verdana" pitchFamily="34" charset="0"/>
                <a:cs typeface="Times New Roman" pitchFamily="18" charset="0"/>
              </a:rPr>
              <a:t>ines tissulaires qui d</a:t>
            </a:r>
            <a:r>
              <a:rPr lang="fr-FR" dirty="0" smtClean="0">
                <a:cs typeface="Times New Roman" pitchFamily="18" charset="0"/>
              </a:rPr>
              <a:t>é</a:t>
            </a:r>
            <a:r>
              <a:rPr lang="fr-FR" dirty="0" smtClean="0">
                <a:latin typeface="Verdana" pitchFamily="34" charset="0"/>
                <a:cs typeface="Times New Roman" pitchFamily="18" charset="0"/>
              </a:rPr>
              <a:t>terminera la forme libre</a:t>
            </a:r>
            <a:br>
              <a:rPr lang="fr-FR" dirty="0" smtClean="0">
                <a:latin typeface="Verdana" pitchFamily="34" charset="0"/>
                <a:cs typeface="Times New Roman" pitchFamily="18" charset="0"/>
              </a:rPr>
            </a:br>
            <a:r>
              <a:rPr lang="fr-FR" dirty="0" smtClean="0">
                <a:latin typeface="Verdana" pitchFamily="34" charset="0"/>
                <a:cs typeface="Times New Roman" pitchFamily="18" charset="0"/>
              </a:rPr>
              <a:t>- les caract</a:t>
            </a:r>
            <a:r>
              <a:rPr lang="fr-FR" dirty="0" smtClean="0">
                <a:cs typeface="Times New Roman" pitchFamily="18" charset="0"/>
              </a:rPr>
              <a:t>é</a:t>
            </a:r>
            <a:r>
              <a:rPr lang="fr-FR" dirty="0" smtClean="0">
                <a:latin typeface="Verdana" pitchFamily="34" charset="0"/>
                <a:cs typeface="Times New Roman" pitchFamily="18" charset="0"/>
              </a:rPr>
              <a:t>ristiques physico-chimiques de la mol</a:t>
            </a:r>
            <a:r>
              <a:rPr lang="fr-FR" dirty="0" smtClean="0">
                <a:cs typeface="Times New Roman" pitchFamily="18" charset="0"/>
              </a:rPr>
              <a:t>é</a:t>
            </a:r>
            <a:r>
              <a:rPr lang="fr-FR" dirty="0" smtClean="0">
                <a:latin typeface="Verdana" pitchFamily="34" charset="0"/>
                <a:cs typeface="Times New Roman" pitchFamily="18" charset="0"/>
              </a:rPr>
              <a:t>cule, </a:t>
            </a:r>
            <a:r>
              <a:rPr lang="fr-FR" dirty="0" smtClean="0">
                <a:cs typeface="Times New Roman" pitchFamily="18" charset="0"/>
              </a:rPr>
              <a:t>à</a:t>
            </a:r>
            <a:r>
              <a:rPr lang="fr-FR" dirty="0" smtClean="0">
                <a:latin typeface="Verdana" pitchFamily="34" charset="0"/>
                <a:cs typeface="Times New Roman" pitchFamily="18" charset="0"/>
              </a:rPr>
              <a:t> savoir sa masse molaire, la </a:t>
            </a:r>
            <a:r>
              <a:rPr lang="fr-FR" dirty="0" err="1" smtClean="0">
                <a:latin typeface="Verdana" pitchFamily="34" charset="0"/>
                <a:cs typeface="Times New Roman" pitchFamily="18" charset="0"/>
              </a:rPr>
              <a:t>liphohilie</a:t>
            </a:r>
            <a:r>
              <a:rPr lang="fr-FR" dirty="0" smtClean="0">
                <a:latin typeface="Verdana" pitchFamily="34" charset="0"/>
                <a:cs typeface="Times New Roman" pitchFamily="18" charset="0"/>
              </a:rPr>
              <a:t> (coefficient de partage), le </a:t>
            </a:r>
            <a:r>
              <a:rPr lang="fr-FR" dirty="0" err="1" smtClean="0">
                <a:latin typeface="Verdana" pitchFamily="34" charset="0"/>
                <a:cs typeface="Times New Roman" pitchFamily="18" charset="0"/>
              </a:rPr>
              <a:t>pKa</a:t>
            </a:r>
            <a:r>
              <a:rPr lang="fr-FR" dirty="0" smtClean="0">
                <a:latin typeface="Verdana" pitchFamily="34" charset="0"/>
                <a:cs typeface="Times New Roman" pitchFamily="18" charset="0"/>
              </a:rPr>
              <a:t> de la mol</a:t>
            </a:r>
            <a:r>
              <a:rPr lang="fr-FR" dirty="0" smtClean="0">
                <a:cs typeface="Times New Roman" pitchFamily="18" charset="0"/>
              </a:rPr>
              <a:t>é</a:t>
            </a:r>
            <a:r>
              <a:rPr lang="fr-FR" dirty="0" smtClean="0">
                <a:latin typeface="Verdana" pitchFamily="34" charset="0"/>
                <a:cs typeface="Times New Roman" pitchFamily="18" charset="0"/>
              </a:rPr>
              <a:t>cule (ou sa ionisation ou non ionisation) et donc de sa capacit</a:t>
            </a:r>
            <a:r>
              <a:rPr lang="fr-FR" dirty="0" smtClean="0">
                <a:cs typeface="Times New Roman" pitchFamily="18" charset="0"/>
              </a:rPr>
              <a:t>é</a:t>
            </a:r>
            <a:r>
              <a:rPr lang="fr-FR" dirty="0" smtClean="0">
                <a:latin typeface="Verdana" pitchFamily="34" charset="0"/>
                <a:cs typeface="Times New Roman" pitchFamily="18" charset="0"/>
              </a:rPr>
              <a:t> </a:t>
            </a:r>
            <a:r>
              <a:rPr lang="fr-FR" dirty="0" smtClean="0">
                <a:cs typeface="Times New Roman" pitchFamily="18" charset="0"/>
              </a:rPr>
              <a:t>à</a:t>
            </a:r>
            <a:r>
              <a:rPr lang="fr-FR" dirty="0" smtClean="0">
                <a:latin typeface="Verdana" pitchFamily="34" charset="0"/>
                <a:cs typeface="Times New Roman" pitchFamily="18" charset="0"/>
              </a:rPr>
              <a:t> franchir les membranes vasculaires et cellulaires</a:t>
            </a:r>
            <a:br>
              <a:rPr lang="fr-FR" dirty="0" smtClean="0">
                <a:latin typeface="Verdana" pitchFamily="34" charset="0"/>
                <a:cs typeface="Times New Roman" pitchFamily="18" charset="0"/>
              </a:rPr>
            </a:br>
            <a:r>
              <a:rPr lang="fr-FR" dirty="0" smtClean="0">
                <a:latin typeface="Verdana" pitchFamily="34" charset="0"/>
                <a:cs typeface="Times New Roman" pitchFamily="18" charset="0"/>
              </a:rPr>
              <a:t>- de l</a:t>
            </a:r>
            <a:r>
              <a:rPr lang="fr-FR" dirty="0" smtClean="0">
                <a:cs typeface="Times New Roman" pitchFamily="18" charset="0"/>
              </a:rPr>
              <a:t>’</a:t>
            </a:r>
            <a:r>
              <a:rPr lang="fr-FR" dirty="0" smtClean="0">
                <a:latin typeface="Verdana" pitchFamily="34" charset="0"/>
                <a:cs typeface="Times New Roman" pitchFamily="18" charset="0"/>
              </a:rPr>
              <a:t>irrigation des organes et du d</a:t>
            </a:r>
            <a:r>
              <a:rPr lang="fr-FR" dirty="0" smtClean="0">
                <a:cs typeface="Times New Roman" pitchFamily="18" charset="0"/>
              </a:rPr>
              <a:t>é</a:t>
            </a:r>
            <a:r>
              <a:rPr lang="fr-FR" dirty="0" smtClean="0">
                <a:latin typeface="Verdana" pitchFamily="34" charset="0"/>
                <a:cs typeface="Times New Roman" pitchFamily="18" charset="0"/>
              </a:rPr>
              <a:t>bit sanguin.</a:t>
            </a:r>
            <a:r>
              <a:rPr lang="fr-FR" dirty="0" smtClean="0">
                <a:cs typeface="Times New Roman" pitchFamily="18" charset="0"/>
              </a:rPr>
              <a:t/>
            </a:r>
            <a:br>
              <a:rPr lang="fr-FR" dirty="0" smtClean="0">
                <a:cs typeface="Times New Roman" pitchFamily="18" charset="0"/>
              </a:rPr>
            </a:br>
            <a:r>
              <a:rPr lang="fr-FR" dirty="0" smtClean="0">
                <a:cs typeface="Times New Roman" pitchFamily="18" charset="0"/>
              </a:rPr>
              <a:t/>
            </a:r>
            <a:br>
              <a:rPr lang="fr-FR" dirty="0" smtClean="0">
                <a:cs typeface="Times New Roman" pitchFamily="18" charset="0"/>
              </a:rPr>
            </a:br>
            <a:endParaRPr lang="fr-FR" dirty="0" smtClean="0">
              <a:cs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6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5F9EC380-DFE5-4A81-B75B-7B33FB651DCD}" type="slidenum">
              <a:rPr lang="fr-FR" smtClean="0"/>
              <a:pPr>
                <a:defRPr/>
              </a:pPr>
              <a:t>33</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7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9ADF0358-8D5B-4DD0-A0A8-01DE11C29937}" type="slidenum">
              <a:rPr lang="fr-FR" smtClean="0"/>
              <a:pPr>
                <a:defRPr/>
              </a:pPr>
              <a:t>34</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8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E9D52EDD-F4DF-41EB-B7F8-5EDDBEA36547}" type="slidenum">
              <a:rPr lang="fr-FR" smtClean="0"/>
              <a:pPr>
                <a:defRPr/>
              </a:pPr>
              <a:t>35</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9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01EEC220-0530-49BA-B796-C05930FB59EC}" type="slidenum">
              <a:rPr lang="fr-FR" smtClean="0"/>
              <a:pPr>
                <a:defRPr/>
              </a:pPr>
              <a:t>36</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0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203F885A-1F08-4967-AB2F-79549AA30DD1}" type="slidenum">
              <a:rPr lang="fr-FR" smtClean="0"/>
              <a:pPr>
                <a:defRPr/>
              </a:pPr>
              <a:t>37</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1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latin typeface="Verdana" pitchFamily="34" charset="0"/>
                <a:cs typeface="Times New Roman" pitchFamily="18" charset="0"/>
              </a:rPr>
              <a:t>Le volume de distribution est la quantit</a:t>
            </a:r>
            <a:r>
              <a:rPr lang="fr-FR" smtClean="0">
                <a:cs typeface="Times New Roman" pitchFamily="18" charset="0"/>
              </a:rPr>
              <a:t>é</a:t>
            </a:r>
            <a:r>
              <a:rPr lang="fr-FR" smtClean="0">
                <a:latin typeface="Verdana" pitchFamily="34" charset="0"/>
                <a:cs typeface="Times New Roman" pitchFamily="18" charset="0"/>
              </a:rPr>
              <a:t> de m</a:t>
            </a:r>
            <a:r>
              <a:rPr lang="fr-FR" smtClean="0">
                <a:cs typeface="Times New Roman" pitchFamily="18" charset="0"/>
              </a:rPr>
              <a:t>é</a:t>
            </a:r>
            <a:r>
              <a:rPr lang="fr-FR" smtClean="0">
                <a:latin typeface="Verdana" pitchFamily="34" charset="0"/>
                <a:cs typeface="Times New Roman" pitchFamily="18" charset="0"/>
              </a:rPr>
              <a:t>dicament dans l</a:t>
            </a:r>
            <a:r>
              <a:rPr lang="fr-FR" smtClean="0">
                <a:cs typeface="Times New Roman" pitchFamily="18" charset="0"/>
              </a:rPr>
              <a:t>’</a:t>
            </a:r>
            <a:r>
              <a:rPr lang="fr-FR" smtClean="0">
                <a:latin typeface="Verdana" pitchFamily="34" charset="0"/>
                <a:cs typeface="Times New Roman" pitchFamily="18" charset="0"/>
              </a:rPr>
              <a:t>organisme divis</a:t>
            </a:r>
            <a:r>
              <a:rPr lang="fr-FR" smtClean="0">
                <a:cs typeface="Times New Roman" pitchFamily="18" charset="0"/>
              </a:rPr>
              <a:t>é</a:t>
            </a:r>
            <a:r>
              <a:rPr lang="fr-FR" smtClean="0">
                <a:latin typeface="Verdana" pitchFamily="34" charset="0"/>
                <a:cs typeface="Times New Roman" pitchFamily="18" charset="0"/>
              </a:rPr>
              <a:t> par la concentration plasmatique du m</a:t>
            </a:r>
            <a:r>
              <a:rPr lang="fr-FR" smtClean="0">
                <a:cs typeface="Times New Roman" pitchFamily="18" charset="0"/>
              </a:rPr>
              <a:t>é</a:t>
            </a:r>
            <a:r>
              <a:rPr lang="fr-FR" smtClean="0">
                <a:latin typeface="Verdana" pitchFamily="34" charset="0"/>
                <a:cs typeface="Times New Roman" pitchFamily="18" charset="0"/>
              </a:rPr>
              <a:t>dicament. Ce volume est un volume th</a:t>
            </a:r>
            <a:r>
              <a:rPr lang="fr-FR" smtClean="0">
                <a:cs typeface="Times New Roman" pitchFamily="18" charset="0"/>
              </a:rPr>
              <a:t>é</a:t>
            </a:r>
            <a:r>
              <a:rPr lang="fr-FR" smtClean="0">
                <a:latin typeface="Verdana" pitchFamily="34" charset="0"/>
                <a:cs typeface="Times New Roman" pitchFamily="18" charset="0"/>
              </a:rPr>
              <a:t>orique qui serait atteint en cas de r</a:t>
            </a:r>
            <a:r>
              <a:rPr lang="fr-FR" smtClean="0">
                <a:cs typeface="Times New Roman" pitchFamily="18" charset="0"/>
              </a:rPr>
              <a:t>é</a:t>
            </a:r>
            <a:r>
              <a:rPr lang="fr-FR" smtClean="0">
                <a:latin typeface="Verdana" pitchFamily="34" charset="0"/>
                <a:cs typeface="Times New Roman" pitchFamily="18" charset="0"/>
              </a:rPr>
              <a:t>partition homog</a:t>
            </a:r>
            <a:r>
              <a:rPr lang="fr-FR" smtClean="0">
                <a:cs typeface="Times New Roman" pitchFamily="18" charset="0"/>
              </a:rPr>
              <a:t>è</a:t>
            </a:r>
            <a:r>
              <a:rPr lang="fr-FR" smtClean="0">
                <a:latin typeface="Verdana" pitchFamily="34" charset="0"/>
                <a:cs typeface="Times New Roman" pitchFamily="18" charset="0"/>
              </a:rPr>
              <a:t>ne de la mol</a:t>
            </a:r>
            <a:r>
              <a:rPr lang="fr-FR" smtClean="0">
                <a:cs typeface="Times New Roman" pitchFamily="18" charset="0"/>
              </a:rPr>
              <a:t>é</a:t>
            </a:r>
            <a:r>
              <a:rPr lang="fr-FR" smtClean="0">
                <a:latin typeface="Verdana" pitchFamily="34" charset="0"/>
                <a:cs typeface="Times New Roman" pitchFamily="18" charset="0"/>
              </a:rPr>
              <a:t>cule dans le volume, c</a:t>
            </a:r>
            <a:r>
              <a:rPr lang="fr-FR" smtClean="0">
                <a:cs typeface="Times New Roman" pitchFamily="18" charset="0"/>
              </a:rPr>
              <a:t>’</a:t>
            </a:r>
            <a:r>
              <a:rPr lang="fr-FR" smtClean="0">
                <a:latin typeface="Verdana" pitchFamily="34" charset="0"/>
                <a:cs typeface="Times New Roman" pitchFamily="18" charset="0"/>
              </a:rPr>
              <a:t>est </a:t>
            </a:r>
            <a:r>
              <a:rPr lang="fr-FR" smtClean="0">
                <a:cs typeface="Times New Roman" pitchFamily="18" charset="0"/>
              </a:rPr>
              <a:t>à</a:t>
            </a:r>
            <a:r>
              <a:rPr lang="fr-FR" smtClean="0">
                <a:latin typeface="Verdana" pitchFamily="34" charset="0"/>
                <a:cs typeface="Times New Roman" pitchFamily="18" charset="0"/>
              </a:rPr>
              <a:t> dire que la concentration du m</a:t>
            </a:r>
            <a:r>
              <a:rPr lang="fr-FR" smtClean="0">
                <a:cs typeface="Times New Roman" pitchFamily="18" charset="0"/>
              </a:rPr>
              <a:t>é</a:t>
            </a:r>
            <a:r>
              <a:rPr lang="fr-FR" smtClean="0">
                <a:latin typeface="Verdana" pitchFamily="34" charset="0"/>
                <a:cs typeface="Times New Roman" pitchFamily="18" charset="0"/>
              </a:rPr>
              <a:t>dicament serait partout identique </a:t>
            </a:r>
            <a:r>
              <a:rPr lang="fr-FR" smtClean="0">
                <a:cs typeface="Times New Roman" pitchFamily="18" charset="0"/>
              </a:rPr>
              <a:t>à</a:t>
            </a:r>
            <a:r>
              <a:rPr lang="fr-FR" smtClean="0">
                <a:latin typeface="Verdana" pitchFamily="34" charset="0"/>
                <a:cs typeface="Times New Roman" pitchFamily="18" charset="0"/>
              </a:rPr>
              <a:t> celle du plasma. Devant une forte fixation tissulaire, la concentration plasmatique est faible et le volume de distribution (inversement proportionnel) sera important. Devant une faible fixation tissulaire, la concentration plasmatique est </a:t>
            </a:r>
            <a:r>
              <a:rPr lang="fr-FR" smtClean="0">
                <a:cs typeface="Times New Roman" pitchFamily="18" charset="0"/>
              </a:rPr>
              <a:t>é</a:t>
            </a:r>
            <a:r>
              <a:rPr lang="fr-FR" smtClean="0">
                <a:latin typeface="Verdana" pitchFamily="34" charset="0"/>
                <a:cs typeface="Times New Roman" pitchFamily="18" charset="0"/>
              </a:rPr>
              <a:t>lev</a:t>
            </a:r>
            <a:r>
              <a:rPr lang="fr-FR" smtClean="0">
                <a:cs typeface="Times New Roman" pitchFamily="18" charset="0"/>
              </a:rPr>
              <a:t>é</a:t>
            </a:r>
            <a:r>
              <a:rPr lang="fr-FR" smtClean="0">
                <a:latin typeface="Verdana" pitchFamily="34" charset="0"/>
                <a:cs typeface="Times New Roman" pitchFamily="18" charset="0"/>
              </a:rPr>
              <a:t>e et le volume de distribution sera faible. Pour comprendre ce ph</a:t>
            </a:r>
            <a:r>
              <a:rPr lang="fr-FR" smtClean="0">
                <a:cs typeface="Times New Roman" pitchFamily="18" charset="0"/>
              </a:rPr>
              <a:t>é</a:t>
            </a:r>
            <a:r>
              <a:rPr lang="fr-FR" smtClean="0">
                <a:latin typeface="Verdana" pitchFamily="34" charset="0"/>
                <a:cs typeface="Times New Roman" pitchFamily="18" charset="0"/>
              </a:rPr>
              <a:t>nom</a:t>
            </a:r>
            <a:r>
              <a:rPr lang="fr-FR" smtClean="0">
                <a:cs typeface="Times New Roman" pitchFamily="18" charset="0"/>
              </a:rPr>
              <a:t>è</a:t>
            </a:r>
            <a:r>
              <a:rPr lang="fr-FR" smtClean="0">
                <a:latin typeface="Verdana" pitchFamily="34" charset="0"/>
                <a:cs typeface="Times New Roman" pitchFamily="18" charset="0"/>
              </a:rPr>
              <a:t>ne de volume de distribution th</a:t>
            </a:r>
            <a:r>
              <a:rPr lang="fr-FR" smtClean="0">
                <a:cs typeface="Times New Roman" pitchFamily="18" charset="0"/>
              </a:rPr>
              <a:t>é</a:t>
            </a:r>
            <a:r>
              <a:rPr lang="fr-FR" smtClean="0">
                <a:latin typeface="Verdana" pitchFamily="34" charset="0"/>
                <a:cs typeface="Times New Roman" pitchFamily="18" charset="0"/>
              </a:rPr>
              <a:t>orique, fictif, prenons le cas d</a:t>
            </a:r>
            <a:r>
              <a:rPr lang="fr-FR" smtClean="0">
                <a:cs typeface="Times New Roman" pitchFamily="18" charset="0"/>
              </a:rPr>
              <a:t>’</a:t>
            </a:r>
            <a:r>
              <a:rPr lang="fr-FR" smtClean="0">
                <a:latin typeface="Verdana" pitchFamily="34" charset="0"/>
                <a:cs typeface="Times New Roman" pitchFamily="18" charset="0"/>
              </a:rPr>
              <a:t>un être humain standard : il a 40 litres d</a:t>
            </a:r>
            <a:r>
              <a:rPr lang="fr-FR" smtClean="0">
                <a:cs typeface="Times New Roman" pitchFamily="18" charset="0"/>
              </a:rPr>
              <a:t>’</a:t>
            </a:r>
            <a:r>
              <a:rPr lang="fr-FR" smtClean="0">
                <a:latin typeface="Verdana" pitchFamily="34" charset="0"/>
                <a:cs typeface="Times New Roman" pitchFamily="18" charset="0"/>
              </a:rPr>
              <a:t>eau corporel, dont environ 30 litres de plasma, et pourtant le volume de distribution des antid</a:t>
            </a:r>
            <a:r>
              <a:rPr lang="fr-FR" smtClean="0">
                <a:cs typeface="Times New Roman" pitchFamily="18" charset="0"/>
              </a:rPr>
              <a:t>é</a:t>
            </a:r>
            <a:r>
              <a:rPr lang="fr-FR" smtClean="0">
                <a:latin typeface="Verdana" pitchFamily="34" charset="0"/>
                <a:cs typeface="Times New Roman" pitchFamily="18" charset="0"/>
              </a:rPr>
              <a:t>presseurs imipraminiques par exemple est estim</a:t>
            </a:r>
            <a:r>
              <a:rPr lang="fr-FR" smtClean="0">
                <a:cs typeface="Times New Roman" pitchFamily="18" charset="0"/>
              </a:rPr>
              <a:t>é</a:t>
            </a:r>
            <a:r>
              <a:rPr lang="fr-FR" smtClean="0">
                <a:latin typeface="Verdana" pitchFamily="34" charset="0"/>
                <a:cs typeface="Times New Roman" pitchFamily="18" charset="0"/>
              </a:rPr>
              <a:t> </a:t>
            </a:r>
            <a:r>
              <a:rPr lang="fr-FR" smtClean="0">
                <a:cs typeface="Times New Roman" pitchFamily="18" charset="0"/>
              </a:rPr>
              <a:t>à</a:t>
            </a:r>
            <a:r>
              <a:rPr lang="fr-FR" smtClean="0">
                <a:latin typeface="Verdana" pitchFamily="34" charset="0"/>
                <a:cs typeface="Times New Roman" pitchFamily="18" charset="0"/>
              </a:rPr>
              <a:t> plus de 1000 litres. Ceci explique pourquoi une estimation d</a:t>
            </a:r>
            <a:r>
              <a:rPr lang="fr-FR" smtClean="0">
                <a:cs typeface="Times New Roman" pitchFamily="18" charset="0"/>
              </a:rPr>
              <a:t>’</a:t>
            </a:r>
            <a:r>
              <a:rPr lang="fr-FR" smtClean="0">
                <a:latin typeface="Verdana" pitchFamily="34" charset="0"/>
                <a:cs typeface="Times New Roman" pitchFamily="18" charset="0"/>
              </a:rPr>
              <a:t>un volume de distribution d</a:t>
            </a:r>
            <a:r>
              <a:rPr lang="fr-FR" smtClean="0">
                <a:cs typeface="Times New Roman" pitchFamily="18" charset="0"/>
              </a:rPr>
              <a:t>’</a:t>
            </a:r>
            <a:r>
              <a:rPr lang="fr-FR" smtClean="0">
                <a:latin typeface="Verdana" pitchFamily="34" charset="0"/>
                <a:cs typeface="Times New Roman" pitchFamily="18" charset="0"/>
              </a:rPr>
              <a:t>un m</a:t>
            </a:r>
            <a:r>
              <a:rPr lang="fr-FR" smtClean="0">
                <a:cs typeface="Times New Roman" pitchFamily="18" charset="0"/>
              </a:rPr>
              <a:t>é</a:t>
            </a:r>
            <a:r>
              <a:rPr lang="fr-FR" smtClean="0">
                <a:latin typeface="Verdana" pitchFamily="34" charset="0"/>
                <a:cs typeface="Times New Roman" pitchFamily="18" charset="0"/>
              </a:rPr>
              <a:t>dicament au dessus de 40 litres laisse supposer la pr</a:t>
            </a:r>
            <a:r>
              <a:rPr lang="fr-FR" smtClean="0">
                <a:cs typeface="Times New Roman" pitchFamily="18" charset="0"/>
              </a:rPr>
              <a:t>é</a:t>
            </a:r>
            <a:r>
              <a:rPr lang="fr-FR" smtClean="0">
                <a:latin typeface="Verdana" pitchFamily="34" charset="0"/>
                <a:cs typeface="Times New Roman" pitchFamily="18" charset="0"/>
              </a:rPr>
              <a:t>sence d</a:t>
            </a:r>
            <a:r>
              <a:rPr lang="fr-FR" smtClean="0">
                <a:cs typeface="Times New Roman" pitchFamily="18" charset="0"/>
              </a:rPr>
              <a:t>’</a:t>
            </a:r>
            <a:r>
              <a:rPr lang="fr-FR" smtClean="0">
                <a:latin typeface="Verdana" pitchFamily="34" charset="0"/>
                <a:cs typeface="Times New Roman" pitchFamily="18" charset="0"/>
              </a:rPr>
              <a:t>un compartiment autre que le compartiment sanguin, car il sous-entend une forte distribution dans un des tissus de l</a:t>
            </a:r>
            <a:r>
              <a:rPr lang="fr-FR" smtClean="0">
                <a:cs typeface="Times New Roman" pitchFamily="18" charset="0"/>
              </a:rPr>
              <a:t>’</a:t>
            </a:r>
            <a:r>
              <a:rPr lang="fr-FR" smtClean="0">
                <a:latin typeface="Verdana" pitchFamily="34" charset="0"/>
                <a:cs typeface="Times New Roman" pitchFamily="18" charset="0"/>
              </a:rPr>
              <a:t>organisme : c</a:t>
            </a:r>
            <a:r>
              <a:rPr lang="fr-FR" smtClean="0">
                <a:cs typeface="Times New Roman" pitchFamily="18" charset="0"/>
              </a:rPr>
              <a:t>’</a:t>
            </a:r>
            <a:r>
              <a:rPr lang="fr-FR" smtClean="0">
                <a:latin typeface="Verdana" pitchFamily="34" charset="0"/>
                <a:cs typeface="Times New Roman" pitchFamily="18" charset="0"/>
              </a:rPr>
              <a:t>est le compartiment p</a:t>
            </a:r>
            <a:r>
              <a:rPr lang="fr-FR" smtClean="0">
                <a:cs typeface="Times New Roman" pitchFamily="18" charset="0"/>
              </a:rPr>
              <a:t>é</a:t>
            </a:r>
            <a:r>
              <a:rPr lang="fr-FR" smtClean="0">
                <a:latin typeface="Verdana" pitchFamily="34" charset="0"/>
                <a:cs typeface="Times New Roman" pitchFamily="18" charset="0"/>
              </a:rPr>
              <a:t>riph</a:t>
            </a:r>
            <a:r>
              <a:rPr lang="fr-FR" smtClean="0">
                <a:cs typeface="Times New Roman" pitchFamily="18" charset="0"/>
              </a:rPr>
              <a:t>é</a:t>
            </a:r>
            <a:r>
              <a:rPr lang="fr-FR" smtClean="0">
                <a:latin typeface="Verdana" pitchFamily="34" charset="0"/>
                <a:cs typeface="Times New Roman" pitchFamily="18" charset="0"/>
              </a:rPr>
              <a:t>rique. </a:t>
            </a:r>
            <a:r>
              <a:rPr lang="fr-FR" smtClean="0"/>
              <a:t>Une des conséquences cliniques de cette</a:t>
            </a:r>
          </a:p>
        </p:txBody>
      </p:sp>
      <p:sp>
        <p:nvSpPr>
          <p:cNvPr id="12493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9B5B1C-EB73-4C6B-821A-C3C139DF2CF2}" type="slidenum">
              <a:rPr lang="fr-FR" smtClean="0"/>
              <a:pPr fontAlgn="base">
                <a:spcBef>
                  <a:spcPct val="0"/>
                </a:spcBef>
                <a:spcAft>
                  <a:spcPct val="0"/>
                </a:spcAft>
                <a:defRPr/>
              </a:pPr>
              <a:t>38</a:t>
            </a:fld>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25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457929F3-69F2-42D5-9AA2-4D95E3D43ECE}" type="slidenum">
              <a:rPr lang="fr-FR" smtClean="0"/>
              <a:pPr>
                <a:defRPr/>
              </a:pPr>
              <a:t>39</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3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295581F0-E6BA-44E4-A627-36B9D79E6C54}" type="slidenum">
              <a:rPr lang="fr-FR" smtClean="0"/>
              <a:pPr>
                <a:defRPr/>
              </a:pPr>
              <a:t>40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7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8B926522-278E-4F83-A2A4-F4A4701ABD1E}" type="slidenum">
              <a:rPr lang="fr-FR" smtClean="0"/>
              <a:pPr>
                <a:defRPr/>
              </a:pPr>
              <a:t>5</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p:spPr>
      </p:sp>
      <p:sp>
        <p:nvSpPr>
          <p:cNvPr id="198659"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p:spPr>
      </p:sp>
      <p:sp>
        <p:nvSpPr>
          <p:cNvPr id="19968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p:spPr>
      </p:sp>
      <p:sp>
        <p:nvSpPr>
          <p:cNvPr id="200707"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latin typeface="Verdana" pitchFamily="34" charset="0"/>
                <a:cs typeface="Times New Roman" pitchFamily="18" charset="0"/>
              </a:rPr>
              <a:t>D</a:t>
            </a:r>
            <a:r>
              <a:rPr lang="fr-FR" dirty="0" smtClean="0">
                <a:cs typeface="Times New Roman" pitchFamily="18" charset="0"/>
              </a:rPr>
              <a:t>’</a:t>
            </a:r>
            <a:r>
              <a:rPr lang="fr-FR" dirty="0" smtClean="0">
                <a:latin typeface="Verdana" pitchFamily="34" charset="0"/>
                <a:cs typeface="Times New Roman" pitchFamily="18" charset="0"/>
              </a:rPr>
              <a:t>une mani</a:t>
            </a:r>
            <a:r>
              <a:rPr lang="fr-FR" dirty="0" smtClean="0">
                <a:cs typeface="Times New Roman" pitchFamily="18" charset="0"/>
              </a:rPr>
              <a:t>è</a:t>
            </a:r>
            <a:r>
              <a:rPr lang="fr-FR" dirty="0" smtClean="0">
                <a:latin typeface="Verdana" pitchFamily="34" charset="0"/>
                <a:cs typeface="Times New Roman" pitchFamily="18" charset="0"/>
              </a:rPr>
              <a:t>re g</a:t>
            </a:r>
            <a:r>
              <a:rPr lang="fr-FR" dirty="0" smtClean="0">
                <a:cs typeface="Times New Roman" pitchFamily="18" charset="0"/>
              </a:rPr>
              <a:t>é</a:t>
            </a:r>
            <a:r>
              <a:rPr lang="fr-FR" dirty="0" smtClean="0">
                <a:latin typeface="Verdana" pitchFamily="34" charset="0"/>
                <a:cs typeface="Times New Roman" pitchFamily="18" charset="0"/>
              </a:rPr>
              <a:t>n</a:t>
            </a:r>
            <a:r>
              <a:rPr lang="fr-FR" dirty="0" smtClean="0">
                <a:cs typeface="Times New Roman" pitchFamily="18" charset="0"/>
              </a:rPr>
              <a:t>é</a:t>
            </a:r>
            <a:r>
              <a:rPr lang="fr-FR" dirty="0" smtClean="0">
                <a:latin typeface="Verdana" pitchFamily="34" charset="0"/>
                <a:cs typeface="Times New Roman" pitchFamily="18" charset="0"/>
              </a:rPr>
              <a:t>rale, les biotransformations sont des r</a:t>
            </a:r>
            <a:r>
              <a:rPr lang="fr-FR" dirty="0" smtClean="0">
                <a:cs typeface="Times New Roman" pitchFamily="18" charset="0"/>
              </a:rPr>
              <a:t>é</a:t>
            </a:r>
            <a:r>
              <a:rPr lang="fr-FR" dirty="0" smtClean="0">
                <a:latin typeface="Verdana" pitchFamily="34" charset="0"/>
                <a:cs typeface="Times New Roman" pitchFamily="18" charset="0"/>
              </a:rPr>
              <a:t>actions de d</a:t>
            </a:r>
            <a:r>
              <a:rPr lang="fr-FR" dirty="0" smtClean="0">
                <a:cs typeface="Times New Roman" pitchFamily="18" charset="0"/>
              </a:rPr>
              <a:t>é</a:t>
            </a:r>
            <a:r>
              <a:rPr lang="fr-FR" dirty="0" smtClean="0">
                <a:latin typeface="Verdana" pitchFamily="34" charset="0"/>
                <a:cs typeface="Times New Roman" pitchFamily="18" charset="0"/>
              </a:rPr>
              <a:t>fense de l</a:t>
            </a:r>
            <a:r>
              <a:rPr lang="fr-FR" dirty="0" smtClean="0">
                <a:cs typeface="Times New Roman" pitchFamily="18" charset="0"/>
              </a:rPr>
              <a:t>’</a:t>
            </a:r>
            <a:r>
              <a:rPr lang="fr-FR" dirty="0" smtClean="0">
                <a:latin typeface="Verdana" pitchFamily="34" charset="0"/>
                <a:cs typeface="Times New Roman" pitchFamily="18" charset="0"/>
              </a:rPr>
              <a:t>organisme qui conduisent </a:t>
            </a:r>
            <a:r>
              <a:rPr lang="fr-FR" dirty="0" smtClean="0">
                <a:cs typeface="Times New Roman" pitchFamily="18" charset="0"/>
              </a:rPr>
              <a:t>à</a:t>
            </a:r>
            <a:r>
              <a:rPr lang="fr-FR" dirty="0" smtClean="0">
                <a:latin typeface="Verdana" pitchFamily="34" charset="0"/>
                <a:cs typeface="Times New Roman" pitchFamily="18" charset="0"/>
              </a:rPr>
              <a:t> des mol</a:t>
            </a:r>
            <a:r>
              <a:rPr lang="fr-FR" dirty="0" smtClean="0">
                <a:cs typeface="Times New Roman" pitchFamily="18" charset="0"/>
              </a:rPr>
              <a:t>é</a:t>
            </a:r>
            <a:r>
              <a:rPr lang="fr-FR" dirty="0" smtClean="0">
                <a:latin typeface="Verdana" pitchFamily="34" charset="0"/>
                <a:cs typeface="Times New Roman" pitchFamily="18" charset="0"/>
              </a:rPr>
              <a:t>cules moins toxiques et moins actives que la mol</a:t>
            </a:r>
            <a:r>
              <a:rPr lang="fr-FR" dirty="0" smtClean="0">
                <a:cs typeface="Times New Roman" pitchFamily="18" charset="0"/>
              </a:rPr>
              <a:t>é</a:t>
            </a:r>
            <a:r>
              <a:rPr lang="fr-FR" dirty="0" smtClean="0">
                <a:latin typeface="Verdana" pitchFamily="34" charset="0"/>
                <a:cs typeface="Times New Roman" pitchFamily="18" charset="0"/>
              </a:rPr>
              <a:t>cule initiale (appel</a:t>
            </a:r>
            <a:r>
              <a:rPr lang="fr-FR" dirty="0" smtClean="0">
                <a:cs typeface="Times New Roman" pitchFamily="18" charset="0"/>
              </a:rPr>
              <a:t>é</a:t>
            </a:r>
            <a:r>
              <a:rPr lang="fr-FR" dirty="0" smtClean="0">
                <a:latin typeface="Verdana" pitchFamily="34" charset="0"/>
                <a:cs typeface="Times New Roman" pitchFamily="18" charset="0"/>
              </a:rPr>
              <a:t>e aussi mol</a:t>
            </a:r>
            <a:r>
              <a:rPr lang="fr-FR" dirty="0" smtClean="0">
                <a:cs typeface="Times New Roman" pitchFamily="18" charset="0"/>
              </a:rPr>
              <a:t>é</a:t>
            </a:r>
            <a:r>
              <a:rPr lang="fr-FR" dirty="0" smtClean="0">
                <a:latin typeface="Verdana" pitchFamily="34" charset="0"/>
                <a:cs typeface="Times New Roman" pitchFamily="18" charset="0"/>
              </a:rPr>
              <a:t>cule m</a:t>
            </a:r>
            <a:r>
              <a:rPr lang="fr-FR" dirty="0" smtClean="0">
                <a:cs typeface="Times New Roman" pitchFamily="18" charset="0"/>
              </a:rPr>
              <a:t>è</a:t>
            </a:r>
            <a:r>
              <a:rPr lang="fr-FR" dirty="0" smtClean="0">
                <a:latin typeface="Verdana" pitchFamily="34" charset="0"/>
                <a:cs typeface="Times New Roman" pitchFamily="18" charset="0"/>
              </a:rPr>
              <a:t>re). N</a:t>
            </a:r>
            <a:r>
              <a:rPr lang="fr-FR" dirty="0" smtClean="0">
                <a:cs typeface="Times New Roman" pitchFamily="18" charset="0"/>
              </a:rPr>
              <a:t>é</a:t>
            </a:r>
            <a:r>
              <a:rPr lang="fr-FR" dirty="0" smtClean="0">
                <a:latin typeface="Verdana" pitchFamily="34" charset="0"/>
                <a:cs typeface="Times New Roman" pitchFamily="18" charset="0"/>
              </a:rPr>
              <a:t>anmoins, les m</a:t>
            </a:r>
            <a:r>
              <a:rPr lang="fr-FR" dirty="0" smtClean="0">
                <a:cs typeface="Times New Roman" pitchFamily="18" charset="0"/>
              </a:rPr>
              <a:t>é</a:t>
            </a:r>
            <a:r>
              <a:rPr lang="fr-FR" dirty="0" smtClean="0">
                <a:latin typeface="Verdana" pitchFamily="34" charset="0"/>
                <a:cs typeface="Times New Roman" pitchFamily="18" charset="0"/>
              </a:rPr>
              <a:t>tabolites peuvent aussi être plus actifs que le m</a:t>
            </a:r>
            <a:r>
              <a:rPr lang="fr-FR" dirty="0" smtClean="0">
                <a:cs typeface="Times New Roman" pitchFamily="18" charset="0"/>
              </a:rPr>
              <a:t>é</a:t>
            </a:r>
            <a:r>
              <a:rPr lang="fr-FR" dirty="0" smtClean="0">
                <a:latin typeface="Verdana" pitchFamily="34" charset="0"/>
                <a:cs typeface="Times New Roman" pitchFamily="18" charset="0"/>
              </a:rPr>
              <a:t>dicament administr</a:t>
            </a:r>
            <a:r>
              <a:rPr lang="fr-FR" dirty="0" smtClean="0">
                <a:cs typeface="Times New Roman" pitchFamily="18" charset="0"/>
              </a:rPr>
              <a:t>é</a:t>
            </a:r>
            <a:r>
              <a:rPr lang="fr-FR" dirty="0" smtClean="0">
                <a:latin typeface="Verdana" pitchFamily="34" charset="0"/>
                <a:cs typeface="Times New Roman" pitchFamily="18" charset="0"/>
              </a:rPr>
              <a:t>, plus toxiques </a:t>
            </a:r>
            <a:r>
              <a:rPr lang="fr-FR" dirty="0" smtClean="0">
                <a:cs typeface="Times New Roman" pitchFamily="18" charset="0"/>
              </a:rPr>
              <a:t>é</a:t>
            </a:r>
            <a:r>
              <a:rPr lang="fr-FR" dirty="0" smtClean="0">
                <a:latin typeface="Verdana" pitchFamily="34" charset="0"/>
                <a:cs typeface="Times New Roman" pitchFamily="18" charset="0"/>
              </a:rPr>
              <a:t>galement, et avoir des propri</a:t>
            </a:r>
            <a:r>
              <a:rPr lang="fr-FR" dirty="0" smtClean="0">
                <a:cs typeface="Times New Roman" pitchFamily="18" charset="0"/>
              </a:rPr>
              <a:t>é</a:t>
            </a:r>
            <a:r>
              <a:rPr lang="fr-FR" dirty="0" smtClean="0">
                <a:latin typeface="Verdana" pitchFamily="34" charset="0"/>
                <a:cs typeface="Times New Roman" pitchFamily="18" charset="0"/>
              </a:rPr>
              <a:t>t</a:t>
            </a:r>
            <a:r>
              <a:rPr lang="fr-FR" dirty="0" smtClean="0">
                <a:cs typeface="Times New Roman" pitchFamily="18" charset="0"/>
              </a:rPr>
              <a:t>é</a:t>
            </a:r>
            <a:r>
              <a:rPr lang="fr-FR" dirty="0" smtClean="0">
                <a:latin typeface="Verdana" pitchFamily="34" charset="0"/>
                <a:cs typeface="Times New Roman" pitchFamily="18" charset="0"/>
              </a:rPr>
              <a:t>s diff</a:t>
            </a:r>
            <a:r>
              <a:rPr lang="fr-FR" dirty="0" smtClean="0">
                <a:cs typeface="Times New Roman" pitchFamily="18" charset="0"/>
              </a:rPr>
              <a:t>é</a:t>
            </a:r>
            <a:r>
              <a:rPr lang="fr-FR" dirty="0" smtClean="0">
                <a:latin typeface="Verdana" pitchFamily="34" charset="0"/>
                <a:cs typeface="Times New Roman" pitchFamily="18" charset="0"/>
              </a:rPr>
              <a:t>rentes, en </a:t>
            </a:r>
            <a:r>
              <a:rPr lang="fr-FR" dirty="0" smtClean="0">
                <a:cs typeface="Times New Roman" pitchFamily="18" charset="0"/>
              </a:rPr>
              <a:t>é</a:t>
            </a:r>
            <a:r>
              <a:rPr lang="fr-FR" dirty="0" smtClean="0">
                <a:latin typeface="Verdana" pitchFamily="34" charset="0"/>
                <a:cs typeface="Times New Roman" pitchFamily="18" charset="0"/>
              </a:rPr>
              <a:t>tant par exemple un antagoniste du m</a:t>
            </a:r>
            <a:r>
              <a:rPr lang="fr-FR" dirty="0" smtClean="0">
                <a:cs typeface="Times New Roman" pitchFamily="18" charset="0"/>
              </a:rPr>
              <a:t>é</a:t>
            </a:r>
            <a:r>
              <a:rPr lang="fr-FR" dirty="0" smtClean="0">
                <a:latin typeface="Verdana" pitchFamily="34" charset="0"/>
                <a:cs typeface="Times New Roman" pitchFamily="18" charset="0"/>
              </a:rPr>
              <a:t>dicament lui-même. Lorsque le m</a:t>
            </a:r>
            <a:r>
              <a:rPr lang="fr-FR" dirty="0" smtClean="0">
                <a:cs typeface="Times New Roman" pitchFamily="18" charset="0"/>
              </a:rPr>
              <a:t>é</a:t>
            </a:r>
            <a:r>
              <a:rPr lang="fr-FR" dirty="0" smtClean="0">
                <a:latin typeface="Verdana" pitchFamily="34" charset="0"/>
                <a:cs typeface="Times New Roman" pitchFamily="18" charset="0"/>
              </a:rPr>
              <a:t>dicament est inactif et que son m</a:t>
            </a:r>
            <a:r>
              <a:rPr lang="fr-FR" dirty="0" smtClean="0">
                <a:cs typeface="Times New Roman" pitchFamily="18" charset="0"/>
              </a:rPr>
              <a:t>é</a:t>
            </a:r>
            <a:r>
              <a:rPr lang="fr-FR" dirty="0" smtClean="0">
                <a:latin typeface="Verdana" pitchFamily="34" charset="0"/>
                <a:cs typeface="Times New Roman" pitchFamily="18" charset="0"/>
              </a:rPr>
              <a:t>tabolite est actif, il s</a:t>
            </a:r>
            <a:r>
              <a:rPr lang="fr-FR" dirty="0" smtClean="0">
                <a:cs typeface="Times New Roman" pitchFamily="18" charset="0"/>
              </a:rPr>
              <a:t>’</a:t>
            </a:r>
            <a:r>
              <a:rPr lang="fr-FR" dirty="0" smtClean="0">
                <a:latin typeface="Verdana" pitchFamily="34" charset="0"/>
                <a:cs typeface="Times New Roman" pitchFamily="18" charset="0"/>
              </a:rPr>
              <a:t>agit d</a:t>
            </a:r>
            <a:r>
              <a:rPr lang="fr-FR" dirty="0" smtClean="0">
                <a:cs typeface="Times New Roman" pitchFamily="18" charset="0"/>
              </a:rPr>
              <a:t>’</a:t>
            </a:r>
            <a:r>
              <a:rPr lang="fr-FR" dirty="0" smtClean="0">
                <a:latin typeface="Verdana" pitchFamily="34" charset="0"/>
                <a:cs typeface="Times New Roman" pitchFamily="18" charset="0"/>
              </a:rPr>
              <a:t>une </a:t>
            </a:r>
            <a:r>
              <a:rPr lang="fr-FR" dirty="0" smtClean="0">
                <a:cs typeface="Times New Roman" pitchFamily="18" charset="0"/>
              </a:rPr>
              <a:t>«</a:t>
            </a:r>
            <a:r>
              <a:rPr lang="fr-FR" dirty="0" smtClean="0">
                <a:latin typeface="Verdana" pitchFamily="34" charset="0"/>
                <a:cs typeface="Times New Roman" pitchFamily="18" charset="0"/>
              </a:rPr>
              <a:t> </a:t>
            </a:r>
            <a:r>
              <a:rPr lang="fr-FR" dirty="0" err="1" smtClean="0">
                <a:latin typeface="Verdana" pitchFamily="34" charset="0"/>
                <a:cs typeface="Times New Roman" pitchFamily="18" charset="0"/>
              </a:rPr>
              <a:t>prodrogue</a:t>
            </a:r>
            <a:r>
              <a:rPr lang="fr-FR" dirty="0" smtClean="0">
                <a:latin typeface="Verdana" pitchFamily="34" charset="0"/>
                <a:cs typeface="Times New Roman" pitchFamily="18" charset="0"/>
              </a:rPr>
              <a:t> </a:t>
            </a:r>
            <a:r>
              <a:rPr lang="fr-FR" dirty="0" smtClean="0">
                <a:cs typeface="Times New Roman" pitchFamily="18" charset="0"/>
              </a:rPr>
              <a:t>»</a:t>
            </a:r>
            <a:r>
              <a:rPr lang="fr-FR" dirty="0" smtClean="0">
                <a:latin typeface="Verdana" pitchFamily="34" charset="0"/>
                <a:cs typeface="Times New Roman" pitchFamily="18" charset="0"/>
              </a:rPr>
              <a:t>. Par exemple, dans les mol</a:t>
            </a:r>
            <a:r>
              <a:rPr lang="fr-FR" dirty="0" smtClean="0">
                <a:cs typeface="Times New Roman" pitchFamily="18" charset="0"/>
              </a:rPr>
              <a:t>é</a:t>
            </a:r>
            <a:r>
              <a:rPr lang="fr-FR" dirty="0" smtClean="0">
                <a:latin typeface="Verdana" pitchFamily="34" charset="0"/>
                <a:cs typeface="Times New Roman" pitchFamily="18" charset="0"/>
              </a:rPr>
              <a:t>cules r</a:t>
            </a:r>
            <a:r>
              <a:rPr lang="fr-FR" dirty="0" smtClean="0">
                <a:cs typeface="Times New Roman" pitchFamily="18" charset="0"/>
              </a:rPr>
              <a:t>é</a:t>
            </a:r>
            <a:r>
              <a:rPr lang="fr-FR" dirty="0" smtClean="0">
                <a:latin typeface="Verdana" pitchFamily="34" charset="0"/>
                <a:cs typeface="Times New Roman" pitchFamily="18" charset="0"/>
              </a:rPr>
              <a:t>centes, le </a:t>
            </a:r>
            <a:r>
              <a:rPr lang="fr-FR" dirty="0" err="1" smtClean="0">
                <a:latin typeface="Verdana" pitchFamily="34" charset="0"/>
                <a:cs typeface="Times New Roman" pitchFamily="18" charset="0"/>
              </a:rPr>
              <a:t>xim</a:t>
            </a:r>
            <a:r>
              <a:rPr lang="fr-FR" dirty="0" err="1" smtClean="0">
                <a:cs typeface="Times New Roman" pitchFamily="18" charset="0"/>
              </a:rPr>
              <a:t>é</a:t>
            </a:r>
            <a:r>
              <a:rPr lang="fr-FR" dirty="0" err="1" smtClean="0">
                <a:latin typeface="Verdana" pitchFamily="34" charset="0"/>
                <a:cs typeface="Times New Roman" pitchFamily="18" charset="0"/>
              </a:rPr>
              <a:t>lagatran</a:t>
            </a:r>
            <a:r>
              <a:rPr lang="fr-FR" dirty="0" smtClean="0">
                <a:latin typeface="Verdana" pitchFamily="34" charset="0"/>
                <a:cs typeface="Times New Roman" pitchFamily="18" charset="0"/>
              </a:rPr>
              <a:t> est une </a:t>
            </a:r>
            <a:r>
              <a:rPr lang="fr-FR" dirty="0" err="1" smtClean="0">
                <a:latin typeface="Verdana" pitchFamily="34" charset="0"/>
                <a:cs typeface="Times New Roman" pitchFamily="18" charset="0"/>
              </a:rPr>
              <a:t>prodrogue</a:t>
            </a:r>
            <a:r>
              <a:rPr lang="fr-FR" dirty="0" smtClean="0">
                <a:latin typeface="Verdana" pitchFamily="34" charset="0"/>
                <a:cs typeface="Times New Roman" pitchFamily="18" charset="0"/>
              </a:rPr>
              <a:t> du </a:t>
            </a:r>
            <a:r>
              <a:rPr lang="fr-FR" dirty="0" err="1" smtClean="0">
                <a:latin typeface="Verdana" pitchFamily="34" charset="0"/>
                <a:cs typeface="Times New Roman" pitchFamily="18" charset="0"/>
              </a:rPr>
              <a:t>m</a:t>
            </a:r>
            <a:r>
              <a:rPr lang="fr-FR" dirty="0" err="1" smtClean="0">
                <a:cs typeface="Times New Roman" pitchFamily="18" charset="0"/>
              </a:rPr>
              <a:t>é</a:t>
            </a:r>
            <a:r>
              <a:rPr lang="fr-FR" dirty="0" err="1" smtClean="0">
                <a:latin typeface="Verdana" pitchFamily="34" charset="0"/>
                <a:cs typeface="Times New Roman" pitchFamily="18" charset="0"/>
              </a:rPr>
              <a:t>lagatran</a:t>
            </a:r>
            <a:r>
              <a:rPr lang="fr-FR" dirty="0" smtClean="0">
                <a:latin typeface="Verdana" pitchFamily="34" charset="0"/>
                <a:cs typeface="Times New Roman" pitchFamily="18" charset="0"/>
              </a:rPr>
              <a:t>.</a:t>
            </a:r>
            <a:r>
              <a:rPr lang="fr-FR" dirty="0"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01731" name="Rectangle 2"/>
          <p:cNvSpPr>
            <a:spLocks noGrp="1" noChangeArrowheads="1"/>
          </p:cNvSpPr>
          <p:nvPr>
            <p:ph type="body" idx="1"/>
          </p:nvPr>
        </p:nvSpPr>
        <p:spPr bwMode="auto">
          <a:xfrm>
            <a:off x="1062038" y="4349750"/>
            <a:ext cx="4740275" cy="3436938"/>
          </a:xfrm>
          <a:noFill/>
        </p:spPr>
        <p:txBody>
          <a:bodyPr wrap="none" numCol="1" anchor="ctr"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02755" name="Rectangle 2"/>
          <p:cNvSpPr>
            <a:spLocks noGrp="1" noChangeArrowheads="1"/>
          </p:cNvSpPr>
          <p:nvPr>
            <p:ph type="body" idx="1"/>
          </p:nvPr>
        </p:nvSpPr>
        <p:spPr bwMode="auto">
          <a:xfrm>
            <a:off x="1062038" y="4349750"/>
            <a:ext cx="4740275" cy="3436938"/>
          </a:xfrm>
          <a:noFill/>
        </p:spPr>
        <p:txBody>
          <a:bodyPr wrap="none" numCol="1" anchor="ctr"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03779" name="Rectangle 2"/>
          <p:cNvSpPr>
            <a:spLocks noGrp="1" noChangeArrowheads="1"/>
          </p:cNvSpPr>
          <p:nvPr>
            <p:ph type="body" idx="1"/>
          </p:nvPr>
        </p:nvSpPr>
        <p:spPr bwMode="auto">
          <a:xfrm>
            <a:off x="1062038" y="4349750"/>
            <a:ext cx="4740275" cy="3436938"/>
          </a:xfrm>
          <a:noFill/>
        </p:spPr>
        <p:txBody>
          <a:bodyPr wrap="none" numCol="1" anchor="ctr"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p:spPr>
      </p:sp>
      <p:sp>
        <p:nvSpPr>
          <p:cNvPr id="204803"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latin typeface="Verdana" pitchFamily="34" charset="0"/>
                <a:cs typeface="Times New Roman" pitchFamily="18" charset="0"/>
              </a:rPr>
              <a:t>La principale fonction des biotransformations est de rendre hydrosolubles des mol</a:t>
            </a:r>
            <a:r>
              <a:rPr lang="fr-FR" dirty="0" smtClean="0">
                <a:cs typeface="Times New Roman" pitchFamily="18" charset="0"/>
              </a:rPr>
              <a:t>é</a:t>
            </a:r>
            <a:r>
              <a:rPr lang="fr-FR" dirty="0" smtClean="0">
                <a:latin typeface="Verdana" pitchFamily="34" charset="0"/>
                <a:cs typeface="Times New Roman" pitchFamily="18" charset="0"/>
              </a:rPr>
              <a:t>cules lipophiles afin d</a:t>
            </a:r>
            <a:r>
              <a:rPr lang="fr-FR" dirty="0" smtClean="0">
                <a:cs typeface="Times New Roman" pitchFamily="18" charset="0"/>
              </a:rPr>
              <a:t>’</a:t>
            </a:r>
            <a:r>
              <a:rPr lang="fr-FR" dirty="0" smtClean="0">
                <a:latin typeface="Verdana" pitchFamily="34" charset="0"/>
                <a:cs typeface="Times New Roman" pitchFamily="18" charset="0"/>
              </a:rPr>
              <a:t>en favoriser l</a:t>
            </a:r>
            <a:r>
              <a:rPr lang="fr-FR" dirty="0" smtClean="0">
                <a:cs typeface="Times New Roman" pitchFamily="18" charset="0"/>
              </a:rPr>
              <a:t>’é</a:t>
            </a:r>
            <a:r>
              <a:rPr lang="fr-FR" dirty="0" smtClean="0">
                <a:latin typeface="Verdana" pitchFamily="34" charset="0"/>
                <a:cs typeface="Times New Roman" pitchFamily="18" charset="0"/>
              </a:rPr>
              <a:t>limination de l</a:t>
            </a:r>
            <a:r>
              <a:rPr lang="fr-FR" dirty="0" smtClean="0">
                <a:cs typeface="Times New Roman" pitchFamily="18" charset="0"/>
              </a:rPr>
              <a:t>’</a:t>
            </a:r>
            <a:r>
              <a:rPr lang="fr-FR" dirty="0" smtClean="0">
                <a:latin typeface="Verdana" pitchFamily="34" charset="0"/>
                <a:cs typeface="Times New Roman" pitchFamily="18" charset="0"/>
              </a:rPr>
              <a:t>organisme : en effet, les mol</a:t>
            </a:r>
            <a:r>
              <a:rPr lang="fr-FR" dirty="0" smtClean="0">
                <a:cs typeface="Times New Roman" pitchFamily="18" charset="0"/>
              </a:rPr>
              <a:t>é</a:t>
            </a:r>
            <a:r>
              <a:rPr lang="fr-FR" dirty="0" smtClean="0">
                <a:latin typeface="Verdana" pitchFamily="34" charset="0"/>
                <a:cs typeface="Times New Roman" pitchFamily="18" charset="0"/>
              </a:rPr>
              <a:t>cules lipophiles passent les membranes pendant les phases d</a:t>
            </a:r>
            <a:r>
              <a:rPr lang="fr-FR" dirty="0" smtClean="0">
                <a:cs typeface="Times New Roman" pitchFamily="18" charset="0"/>
              </a:rPr>
              <a:t>’</a:t>
            </a:r>
            <a:r>
              <a:rPr lang="fr-FR" dirty="0" smtClean="0">
                <a:latin typeface="Verdana" pitchFamily="34" charset="0"/>
                <a:cs typeface="Times New Roman" pitchFamily="18" charset="0"/>
              </a:rPr>
              <a:t>absorption et de distribution, mais </a:t>
            </a:r>
            <a:r>
              <a:rPr lang="fr-FR" dirty="0" smtClean="0">
                <a:cs typeface="Times New Roman" pitchFamily="18" charset="0"/>
              </a:rPr>
              <a:t>à</a:t>
            </a:r>
            <a:r>
              <a:rPr lang="fr-FR" dirty="0" smtClean="0">
                <a:latin typeface="Verdana" pitchFamily="34" charset="0"/>
                <a:cs typeface="Times New Roman" pitchFamily="18" charset="0"/>
              </a:rPr>
              <a:t> l</a:t>
            </a:r>
            <a:r>
              <a:rPr lang="fr-FR" dirty="0" smtClean="0">
                <a:cs typeface="Times New Roman" pitchFamily="18" charset="0"/>
              </a:rPr>
              <a:t>’</a:t>
            </a:r>
            <a:r>
              <a:rPr lang="fr-FR" dirty="0" smtClean="0">
                <a:latin typeface="Verdana" pitchFamily="34" charset="0"/>
                <a:cs typeface="Times New Roman" pitchFamily="18" charset="0"/>
              </a:rPr>
              <a:t>inverse leur </a:t>
            </a:r>
            <a:r>
              <a:rPr lang="fr-FR" dirty="0" err="1" smtClean="0">
                <a:latin typeface="Verdana" pitchFamily="34" charset="0"/>
                <a:cs typeface="Times New Roman" pitchFamily="18" charset="0"/>
              </a:rPr>
              <a:t>liposolubilit</a:t>
            </a:r>
            <a:r>
              <a:rPr lang="fr-FR" dirty="0" err="1" smtClean="0">
                <a:cs typeface="Times New Roman" pitchFamily="18" charset="0"/>
              </a:rPr>
              <a:t>é</a:t>
            </a:r>
            <a:r>
              <a:rPr lang="fr-FR" dirty="0" smtClean="0">
                <a:latin typeface="Verdana" pitchFamily="34" charset="0"/>
                <a:cs typeface="Times New Roman" pitchFamily="18" charset="0"/>
              </a:rPr>
              <a:t> ne permet pas leur </a:t>
            </a:r>
            <a:r>
              <a:rPr lang="fr-FR" dirty="0" smtClean="0">
                <a:cs typeface="Times New Roman" pitchFamily="18" charset="0"/>
              </a:rPr>
              <a:t>é</a:t>
            </a:r>
            <a:r>
              <a:rPr lang="fr-FR" dirty="0" smtClean="0">
                <a:latin typeface="Verdana" pitchFamily="34" charset="0"/>
                <a:cs typeface="Times New Roman" pitchFamily="18" charset="0"/>
              </a:rPr>
              <a:t>limination par voie r</a:t>
            </a:r>
            <a:r>
              <a:rPr lang="fr-FR" dirty="0" smtClean="0">
                <a:cs typeface="Times New Roman" pitchFamily="18" charset="0"/>
              </a:rPr>
              <a:t>é</a:t>
            </a:r>
            <a:r>
              <a:rPr lang="fr-FR" dirty="0" smtClean="0">
                <a:latin typeface="Verdana" pitchFamily="34" charset="0"/>
                <a:cs typeface="Times New Roman" pitchFamily="18" charset="0"/>
              </a:rPr>
              <a:t>nale sous forme inchang</a:t>
            </a:r>
            <a:r>
              <a:rPr lang="fr-FR" dirty="0" smtClean="0">
                <a:cs typeface="Times New Roman" pitchFamily="18" charset="0"/>
              </a:rPr>
              <a:t>é</a:t>
            </a:r>
            <a:r>
              <a:rPr lang="fr-FR" dirty="0" smtClean="0">
                <a:latin typeface="Verdana" pitchFamily="34" charset="0"/>
                <a:cs typeface="Times New Roman" pitchFamily="18" charset="0"/>
              </a:rPr>
              <a:t>e. Elles seront alors soit excr</a:t>
            </a:r>
            <a:r>
              <a:rPr lang="fr-FR" dirty="0" smtClean="0">
                <a:cs typeface="Times New Roman" pitchFamily="18" charset="0"/>
              </a:rPr>
              <a:t>é</a:t>
            </a:r>
            <a:r>
              <a:rPr lang="fr-FR" dirty="0" smtClean="0">
                <a:latin typeface="Verdana" pitchFamily="34" charset="0"/>
                <a:cs typeface="Times New Roman" pitchFamily="18" charset="0"/>
              </a:rPr>
              <a:t>t</a:t>
            </a:r>
            <a:r>
              <a:rPr lang="fr-FR" dirty="0" smtClean="0">
                <a:cs typeface="Times New Roman" pitchFamily="18" charset="0"/>
              </a:rPr>
              <a:t>é</a:t>
            </a:r>
            <a:r>
              <a:rPr lang="fr-FR" dirty="0" smtClean="0">
                <a:latin typeface="Verdana" pitchFamily="34" charset="0"/>
                <a:cs typeface="Times New Roman" pitchFamily="18" charset="0"/>
              </a:rPr>
              <a:t>es directement par voie biliaire, soit </a:t>
            </a:r>
            <a:r>
              <a:rPr lang="fr-FR" dirty="0" err="1" smtClean="0">
                <a:latin typeface="Verdana" pitchFamily="34" charset="0"/>
                <a:cs typeface="Times New Roman" pitchFamily="18" charset="0"/>
              </a:rPr>
              <a:t>biotransform</a:t>
            </a:r>
            <a:r>
              <a:rPr lang="fr-FR" dirty="0" err="1" smtClean="0">
                <a:cs typeface="Times New Roman" pitchFamily="18" charset="0"/>
              </a:rPr>
              <a:t>é</a:t>
            </a:r>
            <a:r>
              <a:rPr lang="fr-FR" dirty="0" err="1" smtClean="0">
                <a:latin typeface="Verdana" pitchFamily="34" charset="0"/>
                <a:cs typeface="Times New Roman" pitchFamily="18" charset="0"/>
              </a:rPr>
              <a:t>es</a:t>
            </a:r>
            <a:r>
              <a:rPr lang="fr-FR" dirty="0" smtClean="0">
                <a:latin typeface="Verdana" pitchFamily="34" charset="0"/>
                <a:cs typeface="Times New Roman" pitchFamily="18" charset="0"/>
              </a:rPr>
              <a:t> avant excr</a:t>
            </a:r>
            <a:r>
              <a:rPr lang="fr-FR" dirty="0" smtClean="0">
                <a:cs typeface="Times New Roman" pitchFamily="18" charset="0"/>
              </a:rPr>
              <a:t>é</a:t>
            </a:r>
            <a:r>
              <a:rPr lang="fr-FR" dirty="0" smtClean="0">
                <a:latin typeface="Verdana" pitchFamily="34" charset="0"/>
                <a:cs typeface="Times New Roman" pitchFamily="18" charset="0"/>
              </a:rPr>
              <a:t>tion r</a:t>
            </a:r>
            <a:r>
              <a:rPr lang="fr-FR" dirty="0" smtClean="0">
                <a:cs typeface="Times New Roman" pitchFamily="18" charset="0"/>
              </a:rPr>
              <a:t>é</a:t>
            </a:r>
            <a:r>
              <a:rPr lang="fr-FR" dirty="0" smtClean="0">
                <a:latin typeface="Verdana" pitchFamily="34" charset="0"/>
                <a:cs typeface="Times New Roman" pitchFamily="18" charset="0"/>
              </a:rPr>
              <a:t>nale ou biliaire. Tous les m</a:t>
            </a:r>
            <a:r>
              <a:rPr lang="fr-FR" dirty="0" smtClean="0">
                <a:cs typeface="Times New Roman" pitchFamily="18" charset="0"/>
              </a:rPr>
              <a:t>é</a:t>
            </a:r>
            <a:r>
              <a:rPr lang="fr-FR" dirty="0" smtClean="0">
                <a:latin typeface="Verdana" pitchFamily="34" charset="0"/>
                <a:cs typeface="Times New Roman" pitchFamily="18" charset="0"/>
              </a:rPr>
              <a:t>dicaments ne subissent pas de biotransformations : on dit qu</a:t>
            </a:r>
            <a:r>
              <a:rPr lang="fr-FR" dirty="0" smtClean="0">
                <a:cs typeface="Times New Roman" pitchFamily="18" charset="0"/>
              </a:rPr>
              <a:t>’</a:t>
            </a:r>
            <a:r>
              <a:rPr lang="fr-FR" dirty="0" smtClean="0">
                <a:latin typeface="Verdana" pitchFamily="34" charset="0"/>
                <a:cs typeface="Times New Roman" pitchFamily="18" charset="0"/>
              </a:rPr>
              <a:t>ils sont </a:t>
            </a:r>
            <a:r>
              <a:rPr lang="fr-FR" dirty="0" smtClean="0">
                <a:cs typeface="Times New Roman" pitchFamily="18" charset="0"/>
              </a:rPr>
              <a:t>é</a:t>
            </a:r>
            <a:r>
              <a:rPr lang="fr-FR" dirty="0" smtClean="0">
                <a:latin typeface="Verdana" pitchFamily="34" charset="0"/>
                <a:cs typeface="Times New Roman" pitchFamily="18" charset="0"/>
              </a:rPr>
              <a:t>limin</a:t>
            </a:r>
            <a:r>
              <a:rPr lang="fr-FR" dirty="0" smtClean="0">
                <a:cs typeface="Times New Roman" pitchFamily="18" charset="0"/>
              </a:rPr>
              <a:t>é</a:t>
            </a:r>
            <a:r>
              <a:rPr lang="fr-FR" dirty="0" smtClean="0">
                <a:latin typeface="Verdana" pitchFamily="34" charset="0"/>
                <a:cs typeface="Times New Roman" pitchFamily="18" charset="0"/>
              </a:rPr>
              <a:t>s de l</a:t>
            </a:r>
            <a:r>
              <a:rPr lang="fr-FR" dirty="0" smtClean="0">
                <a:cs typeface="Times New Roman" pitchFamily="18" charset="0"/>
              </a:rPr>
              <a:t>’</a:t>
            </a:r>
            <a:r>
              <a:rPr lang="fr-FR" dirty="0" smtClean="0">
                <a:latin typeface="Verdana" pitchFamily="34" charset="0"/>
                <a:cs typeface="Times New Roman" pitchFamily="18" charset="0"/>
              </a:rPr>
              <a:t>organisme sous forme inchang</a:t>
            </a:r>
            <a:r>
              <a:rPr lang="fr-FR" dirty="0" smtClean="0">
                <a:cs typeface="Times New Roman" pitchFamily="18" charset="0"/>
              </a:rPr>
              <a:t>é</a:t>
            </a:r>
            <a:r>
              <a:rPr lang="fr-FR" dirty="0" smtClean="0">
                <a:latin typeface="Verdana" pitchFamily="34" charset="0"/>
                <a:cs typeface="Times New Roman" pitchFamily="18" charset="0"/>
              </a:rPr>
              <a:t>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p:spPr>
      </p:sp>
      <p:sp>
        <p:nvSpPr>
          <p:cNvPr id="205827"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latin typeface="Verdana" pitchFamily="34" charset="0"/>
                <a:cs typeface="Times New Roman" pitchFamily="18" charset="0"/>
              </a:rPr>
              <a:t>Les m</a:t>
            </a:r>
            <a:r>
              <a:rPr lang="fr-FR" dirty="0" smtClean="0">
                <a:cs typeface="Times New Roman" pitchFamily="18" charset="0"/>
              </a:rPr>
              <a:t>é</a:t>
            </a:r>
            <a:r>
              <a:rPr lang="fr-FR" dirty="0" smtClean="0">
                <a:latin typeface="Verdana" pitchFamily="34" charset="0"/>
                <a:cs typeface="Times New Roman" pitchFamily="18" charset="0"/>
              </a:rPr>
              <a:t>tabolismes h</a:t>
            </a:r>
            <a:r>
              <a:rPr lang="fr-FR" dirty="0" smtClean="0">
                <a:cs typeface="Times New Roman" pitchFamily="18" charset="0"/>
              </a:rPr>
              <a:t>é</a:t>
            </a:r>
            <a:r>
              <a:rPr lang="fr-FR" dirty="0" smtClean="0">
                <a:latin typeface="Verdana" pitchFamily="34" charset="0"/>
                <a:cs typeface="Times New Roman" pitchFamily="18" charset="0"/>
              </a:rPr>
              <a:t>patiques par r</a:t>
            </a:r>
            <a:r>
              <a:rPr lang="fr-FR" dirty="0" smtClean="0">
                <a:cs typeface="Times New Roman" pitchFamily="18" charset="0"/>
              </a:rPr>
              <a:t>é</a:t>
            </a:r>
            <a:r>
              <a:rPr lang="fr-FR" dirty="0" smtClean="0">
                <a:latin typeface="Verdana" pitchFamily="34" charset="0"/>
                <a:cs typeface="Times New Roman" pitchFamily="18" charset="0"/>
              </a:rPr>
              <a:t>action de phase I sont dus </a:t>
            </a:r>
            <a:r>
              <a:rPr lang="fr-FR" dirty="0" smtClean="0">
                <a:cs typeface="Times New Roman" pitchFamily="18" charset="0"/>
              </a:rPr>
              <a:t>à</a:t>
            </a:r>
            <a:r>
              <a:rPr lang="fr-FR" dirty="0" smtClean="0">
                <a:latin typeface="Verdana" pitchFamily="34" charset="0"/>
                <a:cs typeface="Times New Roman" pitchFamily="18" charset="0"/>
              </a:rPr>
              <a:t> des r</a:t>
            </a:r>
            <a:r>
              <a:rPr lang="fr-FR" dirty="0" smtClean="0">
                <a:cs typeface="Times New Roman" pitchFamily="18" charset="0"/>
              </a:rPr>
              <a:t>é</a:t>
            </a:r>
            <a:r>
              <a:rPr lang="fr-FR" dirty="0" smtClean="0">
                <a:latin typeface="Verdana" pitchFamily="34" charset="0"/>
                <a:cs typeface="Times New Roman" pitchFamily="18" charset="0"/>
              </a:rPr>
              <a:t>actions de fonctionnalisation, consistant </a:t>
            </a:r>
            <a:r>
              <a:rPr lang="fr-FR" dirty="0" smtClean="0">
                <a:cs typeface="Times New Roman" pitchFamily="18" charset="0"/>
              </a:rPr>
              <a:t>à</a:t>
            </a:r>
            <a:r>
              <a:rPr lang="fr-FR" dirty="0" smtClean="0">
                <a:latin typeface="Verdana" pitchFamily="34" charset="0"/>
                <a:cs typeface="Times New Roman" pitchFamily="18" charset="0"/>
              </a:rPr>
              <a:t> modifier ou adjoindre des groupes fonctionnels, avec des r</a:t>
            </a:r>
            <a:r>
              <a:rPr lang="fr-FR" dirty="0" smtClean="0">
                <a:cs typeface="Times New Roman" pitchFamily="18" charset="0"/>
              </a:rPr>
              <a:t>é</a:t>
            </a:r>
            <a:r>
              <a:rPr lang="fr-FR" dirty="0" smtClean="0">
                <a:latin typeface="Verdana" pitchFamily="34" charset="0"/>
                <a:cs typeface="Times New Roman" pitchFamily="18" charset="0"/>
              </a:rPr>
              <a:t>actions d</a:t>
            </a:r>
            <a:r>
              <a:rPr lang="fr-FR" dirty="0" smtClean="0">
                <a:cs typeface="Times New Roman" pitchFamily="18" charset="0"/>
              </a:rPr>
              <a:t>’</a:t>
            </a:r>
            <a:r>
              <a:rPr lang="fr-FR" dirty="0" smtClean="0">
                <a:latin typeface="Verdana" pitchFamily="34" charset="0"/>
                <a:cs typeface="Times New Roman" pitchFamily="18" charset="0"/>
              </a:rPr>
              <a:t>oxydation, de r</a:t>
            </a:r>
            <a:r>
              <a:rPr lang="fr-FR" dirty="0" smtClean="0">
                <a:cs typeface="Times New Roman" pitchFamily="18" charset="0"/>
              </a:rPr>
              <a:t>é</a:t>
            </a:r>
            <a:r>
              <a:rPr lang="fr-FR" dirty="0" smtClean="0">
                <a:latin typeface="Verdana" pitchFamily="34" charset="0"/>
                <a:cs typeface="Times New Roman" pitchFamily="18" charset="0"/>
              </a:rPr>
              <a:t>duction et d</a:t>
            </a:r>
            <a:r>
              <a:rPr lang="fr-FR" dirty="0" smtClean="0">
                <a:cs typeface="Times New Roman" pitchFamily="18" charset="0"/>
              </a:rPr>
              <a:t>’</a:t>
            </a:r>
            <a:r>
              <a:rPr lang="fr-FR" dirty="0" smtClean="0">
                <a:latin typeface="Verdana" pitchFamily="34" charset="0"/>
                <a:cs typeface="Times New Roman" pitchFamily="18" charset="0"/>
              </a:rPr>
              <a:t>hydrolyse. Permet de transformer un m</a:t>
            </a:r>
            <a:r>
              <a:rPr lang="fr-FR" dirty="0" smtClean="0">
                <a:cs typeface="Times New Roman" pitchFamily="18" charset="0"/>
              </a:rPr>
              <a:t>é</a:t>
            </a:r>
            <a:r>
              <a:rPr lang="fr-FR" dirty="0" smtClean="0">
                <a:latin typeface="Verdana" pitchFamily="34" charset="0"/>
                <a:cs typeface="Times New Roman" pitchFamily="18" charset="0"/>
              </a:rPr>
              <a:t>dicament lipophile en un m</a:t>
            </a:r>
            <a:r>
              <a:rPr lang="fr-FR" dirty="0" smtClean="0">
                <a:cs typeface="Times New Roman" pitchFamily="18" charset="0"/>
              </a:rPr>
              <a:t>é</a:t>
            </a:r>
            <a:r>
              <a:rPr lang="fr-FR" dirty="0" smtClean="0">
                <a:latin typeface="Verdana" pitchFamily="34" charset="0"/>
                <a:cs typeface="Times New Roman" pitchFamily="18" charset="0"/>
              </a:rPr>
              <a:t>tabolite hydrophile, via le cytochrome P450.</a:t>
            </a:r>
            <a:r>
              <a:rPr lang="fr-FR" dirty="0" smtClean="0"/>
              <a:t> </a:t>
            </a:r>
          </a:p>
          <a:p>
            <a:r>
              <a:rPr lang="fr-FR" dirty="0" smtClean="0">
                <a:latin typeface="Verdana" pitchFamily="34" charset="0"/>
                <a:cs typeface="Times New Roman" pitchFamily="18" charset="0"/>
              </a:rPr>
              <a:t>Les r</a:t>
            </a:r>
            <a:r>
              <a:rPr lang="fr-FR" dirty="0" smtClean="0">
                <a:cs typeface="Times New Roman" pitchFamily="18" charset="0"/>
              </a:rPr>
              <a:t>é</a:t>
            </a:r>
            <a:r>
              <a:rPr lang="fr-FR" dirty="0" smtClean="0">
                <a:latin typeface="Verdana" pitchFamily="34" charset="0"/>
                <a:cs typeface="Times New Roman" pitchFamily="18" charset="0"/>
              </a:rPr>
              <a:t>actions de conjugaison sont principalement dues aux enzymes </a:t>
            </a:r>
            <a:r>
              <a:rPr lang="fr-FR" dirty="0" err="1" smtClean="0">
                <a:latin typeface="Verdana" pitchFamily="34" charset="0"/>
                <a:cs typeface="Times New Roman" pitchFamily="18" charset="0"/>
              </a:rPr>
              <a:t>cytosoliques</a:t>
            </a:r>
            <a:r>
              <a:rPr lang="fr-FR" dirty="0" smtClean="0">
                <a:latin typeface="Verdana" pitchFamily="34" charset="0"/>
                <a:cs typeface="Times New Roman" pitchFamily="18" charset="0"/>
              </a:rPr>
              <a:t>, principalement pr</a:t>
            </a:r>
            <a:r>
              <a:rPr lang="fr-FR" dirty="0" smtClean="0">
                <a:cs typeface="Times New Roman" pitchFamily="18" charset="0"/>
              </a:rPr>
              <a:t>é</a:t>
            </a:r>
            <a:r>
              <a:rPr lang="fr-FR" dirty="0" smtClean="0">
                <a:latin typeface="Verdana" pitchFamily="34" charset="0"/>
                <a:cs typeface="Times New Roman" pitchFamily="18" charset="0"/>
              </a:rPr>
              <a:t>sent</a:t>
            </a:r>
            <a:r>
              <a:rPr lang="fr-FR" dirty="0" smtClean="0">
                <a:cs typeface="Times New Roman" pitchFamily="18" charset="0"/>
              </a:rPr>
              <a:t>é</a:t>
            </a:r>
            <a:r>
              <a:rPr lang="fr-FR" dirty="0" smtClean="0">
                <a:latin typeface="Verdana" pitchFamily="34" charset="0"/>
                <a:cs typeface="Times New Roman" pitchFamily="18" charset="0"/>
              </a:rPr>
              <a:t>es dans le foie, mais aussi dans les poumons et le rein. Les r</a:t>
            </a:r>
            <a:r>
              <a:rPr lang="fr-FR" dirty="0" smtClean="0">
                <a:cs typeface="Times New Roman" pitchFamily="18" charset="0"/>
              </a:rPr>
              <a:t>é</a:t>
            </a:r>
            <a:r>
              <a:rPr lang="fr-FR" dirty="0" smtClean="0">
                <a:latin typeface="Verdana" pitchFamily="34" charset="0"/>
                <a:cs typeface="Times New Roman" pitchFamily="18" charset="0"/>
              </a:rPr>
              <a:t>actions de conjugaison r</a:t>
            </a:r>
            <a:r>
              <a:rPr lang="fr-FR" dirty="0" smtClean="0">
                <a:cs typeface="Times New Roman" pitchFamily="18" charset="0"/>
              </a:rPr>
              <a:t>é</a:t>
            </a:r>
            <a:r>
              <a:rPr lang="fr-FR" dirty="0" smtClean="0">
                <a:latin typeface="Verdana" pitchFamily="34" charset="0"/>
                <a:cs typeface="Times New Roman" pitchFamily="18" charset="0"/>
              </a:rPr>
              <a:t>sultent en un transfert des groupements polaires sur la mol</a:t>
            </a:r>
            <a:r>
              <a:rPr lang="fr-FR" dirty="0" smtClean="0">
                <a:cs typeface="Times New Roman" pitchFamily="18" charset="0"/>
              </a:rPr>
              <a:t>é</a:t>
            </a:r>
            <a:r>
              <a:rPr lang="fr-FR" dirty="0" smtClean="0">
                <a:latin typeface="Verdana" pitchFamily="34" charset="0"/>
                <a:cs typeface="Times New Roman" pitchFamily="18" charset="0"/>
              </a:rPr>
              <a:t>cule soit par l</a:t>
            </a:r>
            <a:r>
              <a:rPr lang="fr-FR" dirty="0" smtClean="0">
                <a:cs typeface="Times New Roman" pitchFamily="18" charset="0"/>
              </a:rPr>
              <a:t>’</a:t>
            </a:r>
            <a:r>
              <a:rPr lang="fr-FR" dirty="0" smtClean="0">
                <a:latin typeface="Verdana" pitchFamily="34" charset="0"/>
                <a:cs typeface="Times New Roman" pitchFamily="18" charset="0"/>
              </a:rPr>
              <a:t>acide </a:t>
            </a:r>
            <a:r>
              <a:rPr lang="fr-FR" dirty="0" err="1" smtClean="0">
                <a:latin typeface="Verdana" pitchFamily="34" charset="0"/>
                <a:cs typeface="Times New Roman" pitchFamily="18" charset="0"/>
              </a:rPr>
              <a:t>glucuronique</a:t>
            </a:r>
            <a:r>
              <a:rPr lang="fr-FR" dirty="0" smtClean="0">
                <a:latin typeface="Verdana" pitchFamily="34" charset="0"/>
                <a:cs typeface="Times New Roman" pitchFamily="18" charset="0"/>
              </a:rPr>
              <a:t> (</a:t>
            </a:r>
            <a:r>
              <a:rPr lang="fr-FR" dirty="0" err="1" smtClean="0">
                <a:latin typeface="Verdana" pitchFamily="34" charset="0"/>
                <a:cs typeface="Times New Roman" pitchFamily="18" charset="0"/>
              </a:rPr>
              <a:t>glucuronoconjugaison</a:t>
            </a:r>
            <a:r>
              <a:rPr lang="fr-FR" dirty="0" smtClean="0">
                <a:latin typeface="Verdana" pitchFamily="34" charset="0"/>
                <a:cs typeface="Times New Roman" pitchFamily="18" charset="0"/>
              </a:rPr>
              <a:t>), la glycine (</a:t>
            </a:r>
            <a:r>
              <a:rPr lang="fr-FR" dirty="0" err="1" smtClean="0">
                <a:latin typeface="Verdana" pitchFamily="34" charset="0"/>
                <a:cs typeface="Times New Roman" pitchFamily="18" charset="0"/>
              </a:rPr>
              <a:t>glycoconjugaison</a:t>
            </a:r>
            <a:r>
              <a:rPr lang="fr-FR" dirty="0" smtClean="0">
                <a:latin typeface="Verdana" pitchFamily="34" charset="0"/>
                <a:cs typeface="Times New Roman" pitchFamily="18" charset="0"/>
              </a:rPr>
              <a:t>), soit par le sulfate (</a:t>
            </a:r>
            <a:r>
              <a:rPr lang="fr-FR" dirty="0" err="1" smtClean="0">
                <a:latin typeface="Verdana" pitchFamily="34" charset="0"/>
                <a:cs typeface="Times New Roman" pitchFamily="18" charset="0"/>
              </a:rPr>
              <a:t>sulfoconjugaison</a:t>
            </a:r>
            <a:r>
              <a:rPr lang="fr-FR" dirty="0" smtClean="0">
                <a:latin typeface="Verdana" pitchFamily="34" charset="0"/>
                <a:cs typeface="Times New Roman" pitchFamily="18" charset="0"/>
              </a:rPr>
              <a:t>) ou d</a:t>
            </a:r>
            <a:r>
              <a:rPr lang="fr-FR" dirty="0" smtClean="0">
                <a:cs typeface="Times New Roman" pitchFamily="18" charset="0"/>
              </a:rPr>
              <a:t>’</a:t>
            </a:r>
            <a:r>
              <a:rPr lang="fr-FR" dirty="0" smtClean="0">
                <a:latin typeface="Verdana" pitchFamily="34" charset="0"/>
                <a:cs typeface="Times New Roman" pitchFamily="18" charset="0"/>
              </a:rPr>
              <a:t>autres radicaux (</a:t>
            </a:r>
            <a:r>
              <a:rPr lang="fr-FR" dirty="0" err="1" smtClean="0">
                <a:latin typeface="Verdana" pitchFamily="34" charset="0"/>
                <a:cs typeface="Times New Roman" pitchFamily="18" charset="0"/>
              </a:rPr>
              <a:t>m</a:t>
            </a:r>
            <a:r>
              <a:rPr lang="fr-FR" dirty="0" err="1" smtClean="0">
                <a:cs typeface="Times New Roman" pitchFamily="18" charset="0"/>
              </a:rPr>
              <a:t>é</a:t>
            </a:r>
            <a:r>
              <a:rPr lang="fr-FR" dirty="0" err="1" smtClean="0">
                <a:latin typeface="Verdana" pitchFamily="34" charset="0"/>
                <a:cs typeface="Times New Roman" pitchFamily="18" charset="0"/>
              </a:rPr>
              <a:t>thyl</a:t>
            </a:r>
            <a:r>
              <a:rPr lang="fr-FR" dirty="0" smtClean="0">
                <a:latin typeface="Verdana" pitchFamily="34" charset="0"/>
                <a:cs typeface="Times New Roman" pitchFamily="18" charset="0"/>
              </a:rPr>
              <a:t>, </a:t>
            </a:r>
            <a:r>
              <a:rPr lang="fr-FR" dirty="0" err="1" smtClean="0">
                <a:latin typeface="Verdana" pitchFamily="34" charset="0"/>
                <a:cs typeface="Times New Roman" pitchFamily="18" charset="0"/>
              </a:rPr>
              <a:t>ac</a:t>
            </a:r>
            <a:r>
              <a:rPr lang="fr-FR" dirty="0" err="1" smtClean="0">
                <a:cs typeface="Times New Roman" pitchFamily="18" charset="0"/>
              </a:rPr>
              <a:t>é</a:t>
            </a:r>
            <a:r>
              <a:rPr lang="fr-FR" dirty="0" err="1" smtClean="0">
                <a:latin typeface="Verdana" pitchFamily="34" charset="0"/>
                <a:cs typeface="Times New Roman" pitchFamily="18" charset="0"/>
              </a:rPr>
              <a:t>tyl</a:t>
            </a:r>
            <a:r>
              <a:rPr lang="fr-FR" dirty="0" smtClean="0">
                <a:cs typeface="Times New Roman" pitchFamily="18" charset="0"/>
              </a:rPr>
              <a:t>…</a:t>
            </a:r>
            <a:r>
              <a:rPr lang="fr-FR" dirty="0" smtClean="0">
                <a:latin typeface="Verdana" pitchFamily="34" charset="0"/>
                <a:cs typeface="Times New Roman" pitchFamily="18" charset="0"/>
              </a:rPr>
              <a:t>). La </a:t>
            </a:r>
            <a:r>
              <a:rPr lang="fr-FR" dirty="0" err="1" smtClean="0">
                <a:latin typeface="Verdana" pitchFamily="34" charset="0"/>
                <a:cs typeface="Times New Roman" pitchFamily="18" charset="0"/>
              </a:rPr>
              <a:t>glucuronoconjugaison</a:t>
            </a:r>
            <a:r>
              <a:rPr lang="fr-FR" dirty="0" smtClean="0">
                <a:latin typeface="Verdana" pitchFamily="34" charset="0"/>
                <a:cs typeface="Times New Roman" pitchFamily="18" charset="0"/>
              </a:rPr>
              <a:t> constitue le m</a:t>
            </a:r>
            <a:r>
              <a:rPr lang="fr-FR" dirty="0" smtClean="0">
                <a:cs typeface="Times New Roman" pitchFamily="18" charset="0"/>
              </a:rPr>
              <a:t>é</a:t>
            </a:r>
            <a:r>
              <a:rPr lang="fr-FR" dirty="0" smtClean="0">
                <a:latin typeface="Verdana" pitchFamily="34" charset="0"/>
                <a:cs typeface="Times New Roman" pitchFamily="18" charset="0"/>
              </a:rPr>
              <a:t>canisme principal : elle est catalys</a:t>
            </a:r>
            <a:r>
              <a:rPr lang="fr-FR" dirty="0" smtClean="0">
                <a:cs typeface="Times New Roman" pitchFamily="18" charset="0"/>
              </a:rPr>
              <a:t>é</a:t>
            </a:r>
            <a:r>
              <a:rPr lang="fr-FR" dirty="0" smtClean="0">
                <a:latin typeface="Verdana" pitchFamily="34" charset="0"/>
                <a:cs typeface="Times New Roman" pitchFamily="18" charset="0"/>
              </a:rPr>
              <a:t>e par des UDP-</a:t>
            </a:r>
            <a:r>
              <a:rPr lang="fr-FR" dirty="0" err="1" smtClean="0">
                <a:latin typeface="Verdana" pitchFamily="34" charset="0"/>
                <a:cs typeface="Times New Roman" pitchFamily="18" charset="0"/>
              </a:rPr>
              <a:t>glucuronyl</a:t>
            </a:r>
            <a:r>
              <a:rPr lang="fr-FR" dirty="0" smtClean="0">
                <a:latin typeface="Verdana" pitchFamily="34" charset="0"/>
                <a:cs typeface="Times New Roman" pitchFamily="18" charset="0"/>
              </a:rPr>
              <a:t>-transf</a:t>
            </a:r>
            <a:r>
              <a:rPr lang="fr-FR" dirty="0" smtClean="0">
                <a:cs typeface="Times New Roman" pitchFamily="18" charset="0"/>
              </a:rPr>
              <a:t>é</a:t>
            </a:r>
            <a:r>
              <a:rPr lang="fr-FR" dirty="0" smtClean="0">
                <a:latin typeface="Verdana" pitchFamily="34" charset="0"/>
                <a:cs typeface="Times New Roman" pitchFamily="18" charset="0"/>
              </a:rPr>
              <a:t>rases qui favorisent la fixation de l</a:t>
            </a:r>
            <a:r>
              <a:rPr lang="fr-FR" dirty="0" smtClean="0">
                <a:cs typeface="Times New Roman" pitchFamily="18" charset="0"/>
              </a:rPr>
              <a:t>’</a:t>
            </a:r>
            <a:r>
              <a:rPr lang="fr-FR" dirty="0" smtClean="0">
                <a:latin typeface="Verdana" pitchFamily="34" charset="0"/>
                <a:cs typeface="Times New Roman" pitchFamily="18" charset="0"/>
              </a:rPr>
              <a:t>acide </a:t>
            </a:r>
            <a:r>
              <a:rPr lang="fr-FR" dirty="0" err="1" smtClean="0">
                <a:latin typeface="Verdana" pitchFamily="34" charset="0"/>
                <a:cs typeface="Times New Roman" pitchFamily="18" charset="0"/>
              </a:rPr>
              <a:t>glucuronique</a:t>
            </a:r>
            <a:r>
              <a:rPr lang="fr-FR" dirty="0" smtClean="0">
                <a:latin typeface="Verdana" pitchFamily="34" charset="0"/>
                <a:cs typeface="Times New Roman" pitchFamily="18" charset="0"/>
              </a:rPr>
              <a:t> sur un atome d</a:t>
            </a:r>
            <a:r>
              <a:rPr lang="fr-FR" dirty="0" smtClean="0">
                <a:cs typeface="Times New Roman" pitchFamily="18" charset="0"/>
              </a:rPr>
              <a:t>’</a:t>
            </a:r>
            <a:r>
              <a:rPr lang="fr-FR" dirty="0" smtClean="0">
                <a:latin typeface="Verdana" pitchFamily="34" charset="0"/>
                <a:cs typeface="Times New Roman" pitchFamily="18" charset="0"/>
              </a:rPr>
              <a:t>oxyg</a:t>
            </a:r>
            <a:r>
              <a:rPr lang="fr-FR" dirty="0" smtClean="0">
                <a:cs typeface="Times New Roman" pitchFamily="18" charset="0"/>
              </a:rPr>
              <a:t>è</a:t>
            </a:r>
            <a:r>
              <a:rPr lang="fr-FR" dirty="0" smtClean="0">
                <a:latin typeface="Verdana" pitchFamily="34" charset="0"/>
                <a:cs typeface="Times New Roman" pitchFamily="18" charset="0"/>
              </a:rPr>
              <a:t>ne, d</a:t>
            </a:r>
            <a:r>
              <a:rPr lang="fr-FR" dirty="0" smtClean="0">
                <a:cs typeface="Times New Roman" pitchFamily="18" charset="0"/>
              </a:rPr>
              <a:t>’</a:t>
            </a:r>
            <a:r>
              <a:rPr lang="fr-FR" dirty="0" smtClean="0">
                <a:latin typeface="Verdana" pitchFamily="34" charset="0"/>
                <a:cs typeface="Times New Roman" pitchFamily="18" charset="0"/>
              </a:rPr>
              <a:t>azote ou de souffre d</a:t>
            </a:r>
            <a:r>
              <a:rPr lang="fr-FR" dirty="0" smtClean="0">
                <a:cs typeface="Times New Roman" pitchFamily="18" charset="0"/>
              </a:rPr>
              <a:t>’</a:t>
            </a:r>
            <a:r>
              <a:rPr lang="fr-FR" dirty="0" smtClean="0">
                <a:latin typeface="Verdana" pitchFamily="34" charset="0"/>
                <a:cs typeface="Times New Roman" pitchFamily="18" charset="0"/>
              </a:rPr>
              <a:t>une mol</a:t>
            </a:r>
            <a:r>
              <a:rPr lang="fr-FR" dirty="0" smtClean="0">
                <a:cs typeface="Times New Roman" pitchFamily="18" charset="0"/>
              </a:rPr>
              <a:t>é</a:t>
            </a:r>
            <a:r>
              <a:rPr lang="fr-FR" dirty="0" smtClean="0">
                <a:latin typeface="Verdana" pitchFamily="34" charset="0"/>
                <a:cs typeface="Times New Roman" pitchFamily="18" charset="0"/>
              </a:rPr>
              <a:t>cule. Par exemple, le parac</a:t>
            </a:r>
            <a:r>
              <a:rPr lang="fr-FR" dirty="0" smtClean="0">
                <a:cs typeface="Times New Roman" pitchFamily="18" charset="0"/>
              </a:rPr>
              <a:t>é</a:t>
            </a:r>
            <a:r>
              <a:rPr lang="fr-FR" dirty="0" smtClean="0">
                <a:latin typeface="Verdana" pitchFamily="34" charset="0"/>
                <a:cs typeface="Times New Roman" pitchFamily="18" charset="0"/>
              </a:rPr>
              <a:t>tamol est un m</a:t>
            </a:r>
            <a:r>
              <a:rPr lang="fr-FR" dirty="0" smtClean="0">
                <a:cs typeface="Times New Roman" pitchFamily="18" charset="0"/>
              </a:rPr>
              <a:t>é</a:t>
            </a:r>
            <a:r>
              <a:rPr lang="fr-FR" dirty="0" smtClean="0">
                <a:latin typeface="Verdana" pitchFamily="34" charset="0"/>
                <a:cs typeface="Times New Roman" pitchFamily="18" charset="0"/>
              </a:rPr>
              <a:t>dicament </a:t>
            </a:r>
            <a:r>
              <a:rPr lang="fr-FR" dirty="0" err="1" smtClean="0">
                <a:latin typeface="Verdana" pitchFamily="34" charset="0"/>
                <a:cs typeface="Times New Roman" pitchFamily="18" charset="0"/>
              </a:rPr>
              <a:t>glucuronoconjugu</a:t>
            </a:r>
            <a:r>
              <a:rPr lang="fr-FR" dirty="0" err="1" smtClean="0">
                <a:cs typeface="Times New Roman" pitchFamily="18" charset="0"/>
              </a:rPr>
              <a:t>é</a:t>
            </a:r>
            <a:r>
              <a:rPr lang="fr-FR" dirty="0" smtClean="0">
                <a:latin typeface="Verdana" pitchFamily="34" charset="0"/>
                <a:cs typeface="Times New Roman" pitchFamily="18" charset="0"/>
              </a:rPr>
              <a:t>. </a:t>
            </a:r>
            <a:endParaRPr lang="fr-FR" dirty="0" smtClean="0">
              <a:cs typeface="Times New Roman" pitchFamily="18" charset="0"/>
            </a:endParaRPr>
          </a:p>
          <a:p>
            <a:endParaRPr lang="fr-FR"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p:spPr>
      </p:sp>
      <p:sp>
        <p:nvSpPr>
          <p:cNvPr id="20685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07875" name="Rectangle 2"/>
          <p:cNvSpPr>
            <a:spLocks noGrp="1" noChangeArrowheads="1"/>
          </p:cNvSpPr>
          <p:nvPr>
            <p:ph type="body" idx="1"/>
          </p:nvPr>
        </p:nvSpPr>
        <p:spPr bwMode="auto">
          <a:xfrm>
            <a:off x="1062038" y="4349750"/>
            <a:ext cx="4740275" cy="3436938"/>
          </a:xfrm>
          <a:noFill/>
        </p:spPr>
        <p:txBody>
          <a:bodyPr wrap="none" numCol="1" anchor="ctr"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8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D02E044F-C0DB-451A-84D6-F23789B16BE5}" type="slidenum">
              <a:rPr lang="fr-FR" smtClean="0"/>
              <a:pPr>
                <a:defRPr/>
              </a:pPr>
              <a:t>6</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08899" name="Rectangle 2"/>
          <p:cNvSpPr>
            <a:spLocks noGrp="1" noChangeArrowheads="1"/>
          </p:cNvSpPr>
          <p:nvPr>
            <p:ph type="body" idx="1"/>
          </p:nvPr>
        </p:nvSpPr>
        <p:spPr bwMode="auto">
          <a:xfrm>
            <a:off x="228600" y="4349750"/>
            <a:ext cx="6248400" cy="3436938"/>
          </a:xfrm>
          <a:noFill/>
        </p:spPr>
        <p:txBody>
          <a:bodyPr wrap="none" numCol="1" anchor="ctr" anchorCtr="0" compatLnSpc="1">
            <a:prstTxWarp prst="textNoShape">
              <a:avLst/>
            </a:prstTxWarp>
          </a:bodyPr>
          <a:lstStyle/>
          <a:p>
            <a:pPr eaLnBrk="1" hangingPunct="1">
              <a:spcBef>
                <a:spcPct val="0"/>
              </a:spcBef>
            </a:pPr>
            <a:r>
              <a:rPr lang="fr-FR" smtClean="0">
                <a:latin typeface="Verdana" pitchFamily="34" charset="0"/>
                <a:cs typeface="Times New Roman" pitchFamily="18" charset="0"/>
              </a:rPr>
              <a:t>Un tr</a:t>
            </a:r>
            <a:r>
              <a:rPr lang="fr-FR" smtClean="0">
                <a:cs typeface="Times New Roman" pitchFamily="18" charset="0"/>
              </a:rPr>
              <a:t>è</a:t>
            </a:r>
            <a:r>
              <a:rPr lang="fr-FR" smtClean="0">
                <a:latin typeface="Verdana" pitchFamily="34" charset="0"/>
                <a:cs typeface="Times New Roman" pitchFamily="18" charset="0"/>
              </a:rPr>
              <a:t>s grand nombre de r</a:t>
            </a:r>
            <a:r>
              <a:rPr lang="fr-FR" smtClean="0">
                <a:cs typeface="Times New Roman" pitchFamily="18" charset="0"/>
              </a:rPr>
              <a:t>é</a:t>
            </a:r>
            <a:r>
              <a:rPr lang="fr-FR" smtClean="0">
                <a:latin typeface="Verdana" pitchFamily="34" charset="0"/>
                <a:cs typeface="Times New Roman" pitchFamily="18" charset="0"/>
              </a:rPr>
              <a:t>actions d</a:t>
            </a:r>
            <a:r>
              <a:rPr lang="fr-FR" smtClean="0">
                <a:cs typeface="Times New Roman" pitchFamily="18" charset="0"/>
              </a:rPr>
              <a:t>’</a:t>
            </a:r>
            <a:r>
              <a:rPr lang="fr-FR" smtClean="0">
                <a:latin typeface="Verdana" pitchFamily="34" charset="0"/>
                <a:cs typeface="Times New Roman" pitchFamily="18" charset="0"/>
              </a:rPr>
              <a:t>oxydation sont catalys</a:t>
            </a:r>
            <a:r>
              <a:rPr lang="fr-FR" smtClean="0">
                <a:cs typeface="Times New Roman" pitchFamily="18" charset="0"/>
              </a:rPr>
              <a:t>é</a:t>
            </a:r>
            <a:r>
              <a:rPr lang="fr-FR" smtClean="0">
                <a:latin typeface="Verdana" pitchFamily="34" charset="0"/>
                <a:cs typeface="Times New Roman" pitchFamily="18" charset="0"/>
              </a:rPr>
              <a:t>es </a:t>
            </a:r>
          </a:p>
          <a:p>
            <a:pPr eaLnBrk="1" hangingPunct="1">
              <a:spcBef>
                <a:spcPct val="0"/>
              </a:spcBef>
            </a:pPr>
            <a:r>
              <a:rPr lang="fr-FR" smtClean="0">
                <a:latin typeface="Verdana" pitchFamily="34" charset="0"/>
                <a:cs typeface="Times New Roman" pitchFamily="18" charset="0"/>
              </a:rPr>
              <a:t>par le cytochrome P450 (plus de 90%). Le cytochrome P450 ne constitue </a:t>
            </a:r>
          </a:p>
          <a:p>
            <a:pPr eaLnBrk="1" hangingPunct="1">
              <a:spcBef>
                <a:spcPct val="0"/>
              </a:spcBef>
            </a:pPr>
            <a:r>
              <a:rPr lang="fr-FR" smtClean="0">
                <a:latin typeface="Verdana" pitchFamily="34" charset="0"/>
                <a:cs typeface="Times New Roman" pitchFamily="18" charset="0"/>
              </a:rPr>
              <a:t>par une enzyme uniquement mais une famille d</a:t>
            </a:r>
            <a:r>
              <a:rPr lang="fr-FR" smtClean="0">
                <a:cs typeface="Times New Roman" pitchFamily="18" charset="0"/>
              </a:rPr>
              <a:t>’</a:t>
            </a:r>
            <a:r>
              <a:rPr lang="fr-FR" smtClean="0">
                <a:latin typeface="Verdana" pitchFamily="34" charset="0"/>
                <a:cs typeface="Times New Roman" pitchFamily="18" charset="0"/>
              </a:rPr>
              <a:t>iso-enzymes </a:t>
            </a:r>
            <a:r>
              <a:rPr lang="fr-FR" smtClean="0">
                <a:cs typeface="Times New Roman" pitchFamily="18" charset="0"/>
              </a:rPr>
              <a:t>à</a:t>
            </a:r>
            <a:r>
              <a:rPr lang="fr-FR" smtClean="0">
                <a:latin typeface="Verdana" pitchFamily="34" charset="0"/>
                <a:cs typeface="Times New Roman" pitchFamily="18" charset="0"/>
              </a:rPr>
              <a:t> fer. </a:t>
            </a:r>
          </a:p>
          <a:p>
            <a:pPr eaLnBrk="1" hangingPunct="1">
              <a:spcBef>
                <a:spcPct val="0"/>
              </a:spcBef>
            </a:pPr>
            <a:r>
              <a:rPr lang="fr-FR" smtClean="0">
                <a:latin typeface="Verdana" pitchFamily="34" charset="0"/>
                <a:cs typeface="Times New Roman" pitchFamily="18" charset="0"/>
              </a:rPr>
              <a:t>Il existe un grand nombre d</a:t>
            </a:r>
            <a:r>
              <a:rPr lang="fr-FR" smtClean="0">
                <a:cs typeface="Times New Roman" pitchFamily="18" charset="0"/>
              </a:rPr>
              <a:t>’</a:t>
            </a:r>
            <a:r>
              <a:rPr lang="fr-FR" smtClean="0">
                <a:latin typeface="Verdana" pitchFamily="34" charset="0"/>
                <a:cs typeface="Times New Roman" pitchFamily="18" charset="0"/>
              </a:rPr>
              <a:t>iso-enzymes du cytochrome P450ou CYP, </a:t>
            </a:r>
          </a:p>
          <a:p>
            <a:pPr eaLnBrk="1" hangingPunct="1">
              <a:spcBef>
                <a:spcPct val="0"/>
              </a:spcBef>
            </a:pPr>
            <a:r>
              <a:rPr lang="fr-FR" smtClean="0">
                <a:latin typeface="Verdana" pitchFamily="34" charset="0"/>
                <a:cs typeface="Times New Roman" pitchFamily="18" charset="0"/>
              </a:rPr>
              <a:t>class</a:t>
            </a:r>
            <a:r>
              <a:rPr lang="fr-FR" smtClean="0">
                <a:cs typeface="Times New Roman" pitchFamily="18" charset="0"/>
              </a:rPr>
              <a:t>é</a:t>
            </a:r>
            <a:r>
              <a:rPr lang="fr-FR" smtClean="0">
                <a:latin typeface="Verdana" pitchFamily="34" charset="0"/>
                <a:cs typeface="Times New Roman" pitchFamily="18" charset="0"/>
              </a:rPr>
              <a:t>es en famille 1, 2, ou 3, chaque famille pouvant se subdiviser</a:t>
            </a:r>
          </a:p>
          <a:p>
            <a:pPr eaLnBrk="1" hangingPunct="1">
              <a:spcBef>
                <a:spcPct val="0"/>
              </a:spcBef>
            </a:pPr>
            <a:r>
              <a:rPr lang="fr-FR" smtClean="0">
                <a:latin typeface="Verdana" pitchFamily="34" charset="0"/>
                <a:cs typeface="Times New Roman" pitchFamily="18" charset="0"/>
              </a:rPr>
              <a:t> en sous-famille A, B</a:t>
            </a:r>
            <a:r>
              <a:rPr lang="fr-FR" smtClean="0">
                <a:cs typeface="Times New Roman" pitchFamily="18" charset="0"/>
              </a:rPr>
              <a:t>…</a:t>
            </a:r>
            <a:r>
              <a:rPr lang="fr-FR" smtClean="0">
                <a:latin typeface="Verdana" pitchFamily="34" charset="0"/>
                <a:cs typeface="Times New Roman" pitchFamily="18" charset="0"/>
              </a:rPr>
              <a:t>puis en g</a:t>
            </a:r>
            <a:r>
              <a:rPr lang="fr-FR" smtClean="0">
                <a:cs typeface="Times New Roman" pitchFamily="18" charset="0"/>
              </a:rPr>
              <a:t>è</a:t>
            </a:r>
            <a:r>
              <a:rPr lang="fr-FR" smtClean="0">
                <a:latin typeface="Verdana" pitchFamily="34" charset="0"/>
                <a:cs typeface="Times New Roman" pitchFamily="18" charset="0"/>
              </a:rPr>
              <a:t>ne, ce qui nous donne</a:t>
            </a:r>
          </a:p>
          <a:p>
            <a:pPr eaLnBrk="1" hangingPunct="1">
              <a:spcBef>
                <a:spcPct val="0"/>
              </a:spcBef>
            </a:pPr>
            <a:r>
              <a:rPr lang="fr-FR" smtClean="0">
                <a:latin typeface="Verdana" pitchFamily="34" charset="0"/>
                <a:cs typeface="Times New Roman" pitchFamily="18" charset="0"/>
              </a:rPr>
              <a:t> par exemple CYP 2C9. Chaque famille m</a:t>
            </a:r>
            <a:r>
              <a:rPr lang="fr-FR" smtClean="0">
                <a:cs typeface="Times New Roman" pitchFamily="18" charset="0"/>
              </a:rPr>
              <a:t>é</a:t>
            </a:r>
            <a:r>
              <a:rPr lang="fr-FR" smtClean="0">
                <a:latin typeface="Verdana" pitchFamily="34" charset="0"/>
                <a:cs typeface="Times New Roman" pitchFamily="18" charset="0"/>
              </a:rPr>
              <a:t>tabolise pr</a:t>
            </a:r>
            <a:r>
              <a:rPr lang="fr-FR" smtClean="0">
                <a:cs typeface="Times New Roman" pitchFamily="18" charset="0"/>
              </a:rPr>
              <a:t>é</a:t>
            </a:r>
            <a:r>
              <a:rPr lang="fr-FR" smtClean="0">
                <a:latin typeface="Verdana" pitchFamily="34" charset="0"/>
                <a:cs typeface="Times New Roman" pitchFamily="18" charset="0"/>
              </a:rPr>
              <a:t>f</a:t>
            </a:r>
            <a:r>
              <a:rPr lang="fr-FR" smtClean="0">
                <a:cs typeface="Times New Roman" pitchFamily="18" charset="0"/>
              </a:rPr>
              <a:t>é</a:t>
            </a:r>
            <a:r>
              <a:rPr lang="fr-FR" smtClean="0">
                <a:latin typeface="Verdana" pitchFamily="34" charset="0"/>
                <a:cs typeface="Times New Roman" pitchFamily="18" charset="0"/>
              </a:rPr>
              <a:t>rentiellement </a:t>
            </a:r>
          </a:p>
          <a:p>
            <a:pPr eaLnBrk="1" hangingPunct="1">
              <a:spcBef>
                <a:spcPct val="0"/>
              </a:spcBef>
            </a:pPr>
            <a:r>
              <a:rPr lang="fr-FR" smtClean="0">
                <a:latin typeface="Verdana" pitchFamily="34" charset="0"/>
                <a:cs typeface="Times New Roman" pitchFamily="18" charset="0"/>
              </a:rPr>
              <a:t>des substrats d</a:t>
            </a:r>
            <a:r>
              <a:rPr lang="fr-FR" smtClean="0">
                <a:cs typeface="Times New Roman" pitchFamily="18" charset="0"/>
              </a:rPr>
              <a:t>é</a:t>
            </a:r>
            <a:r>
              <a:rPr lang="fr-FR" smtClean="0">
                <a:latin typeface="Verdana" pitchFamily="34" charset="0"/>
                <a:cs typeface="Times New Roman" pitchFamily="18" charset="0"/>
              </a:rPr>
              <a:t>termin</a:t>
            </a:r>
            <a:r>
              <a:rPr lang="fr-FR" smtClean="0">
                <a:cs typeface="Times New Roman" pitchFamily="18" charset="0"/>
              </a:rPr>
              <a:t>é</a:t>
            </a:r>
            <a:r>
              <a:rPr lang="fr-FR" smtClean="0">
                <a:latin typeface="Verdana" pitchFamily="34" charset="0"/>
                <a:cs typeface="Times New Roman" pitchFamily="18" charset="0"/>
              </a:rPr>
              <a:t>s, certains </a:t>
            </a:r>
            <a:r>
              <a:rPr lang="fr-FR" smtClean="0">
                <a:cs typeface="Times New Roman" pitchFamily="18" charset="0"/>
              </a:rPr>
              <a:t>é</a:t>
            </a:r>
            <a:r>
              <a:rPr lang="fr-FR" smtClean="0">
                <a:latin typeface="Verdana" pitchFamily="34" charset="0"/>
                <a:cs typeface="Times New Roman" pitchFamily="18" charset="0"/>
              </a:rPr>
              <a:t>tant des inducteurs </a:t>
            </a:r>
          </a:p>
          <a:p>
            <a:pPr eaLnBrk="1" hangingPunct="1">
              <a:spcBef>
                <a:spcPct val="0"/>
              </a:spcBef>
            </a:pPr>
            <a:r>
              <a:rPr lang="fr-FR" smtClean="0">
                <a:latin typeface="Verdana" pitchFamily="34" charset="0"/>
                <a:cs typeface="Times New Roman" pitchFamily="18" charset="0"/>
              </a:rPr>
              <a:t>de l</a:t>
            </a:r>
            <a:r>
              <a:rPr lang="fr-FR" smtClean="0">
                <a:cs typeface="Times New Roman" pitchFamily="18" charset="0"/>
              </a:rPr>
              <a:t>’</a:t>
            </a:r>
            <a:r>
              <a:rPr lang="fr-FR" smtClean="0">
                <a:latin typeface="Verdana" pitchFamily="34" charset="0"/>
                <a:cs typeface="Times New Roman" pitchFamily="18" charset="0"/>
              </a:rPr>
              <a:t>iso-enzyme, d</a:t>
            </a:r>
            <a:r>
              <a:rPr lang="fr-FR" smtClean="0">
                <a:cs typeface="Times New Roman" pitchFamily="18" charset="0"/>
              </a:rPr>
              <a:t>’</a:t>
            </a:r>
            <a:r>
              <a:rPr lang="fr-FR" smtClean="0">
                <a:latin typeface="Verdana" pitchFamily="34" charset="0"/>
                <a:cs typeface="Times New Roman" pitchFamily="18" charset="0"/>
              </a:rPr>
              <a:t>autres </a:t>
            </a:r>
            <a:r>
              <a:rPr lang="fr-FR" smtClean="0">
                <a:cs typeface="Times New Roman" pitchFamily="18" charset="0"/>
              </a:rPr>
              <a:t>é</a:t>
            </a:r>
            <a:r>
              <a:rPr lang="fr-FR" smtClean="0">
                <a:latin typeface="Verdana" pitchFamily="34" charset="0"/>
                <a:cs typeface="Times New Roman" pitchFamily="18" charset="0"/>
              </a:rPr>
              <a:t>tant des inhibiteurs. </a:t>
            </a:r>
          </a:p>
          <a:p>
            <a:pPr eaLnBrk="1" hangingPunct="1">
              <a:spcBef>
                <a:spcPct val="0"/>
              </a:spcBef>
            </a:pPr>
            <a:r>
              <a:rPr lang="fr-FR" smtClean="0">
                <a:latin typeface="Verdana" pitchFamily="34" charset="0"/>
                <a:cs typeface="Times New Roman" pitchFamily="18" charset="0"/>
              </a:rPr>
              <a:t>Parmi les m</a:t>
            </a:r>
            <a:r>
              <a:rPr lang="fr-FR" smtClean="0">
                <a:cs typeface="Times New Roman" pitchFamily="18" charset="0"/>
              </a:rPr>
              <a:t>é</a:t>
            </a:r>
            <a:r>
              <a:rPr lang="fr-FR" smtClean="0">
                <a:latin typeface="Verdana" pitchFamily="34" charset="0"/>
                <a:cs typeface="Times New Roman" pitchFamily="18" charset="0"/>
              </a:rPr>
              <a:t>dicaments m</a:t>
            </a:r>
            <a:r>
              <a:rPr lang="fr-FR" smtClean="0">
                <a:cs typeface="Times New Roman" pitchFamily="18" charset="0"/>
              </a:rPr>
              <a:t>é</a:t>
            </a:r>
            <a:r>
              <a:rPr lang="fr-FR" smtClean="0">
                <a:latin typeface="Verdana" pitchFamily="34" charset="0"/>
                <a:cs typeface="Times New Roman" pitchFamily="18" charset="0"/>
              </a:rPr>
              <a:t>tabolis</a:t>
            </a:r>
            <a:r>
              <a:rPr lang="fr-FR" smtClean="0">
                <a:cs typeface="Times New Roman" pitchFamily="18" charset="0"/>
              </a:rPr>
              <a:t>é</a:t>
            </a:r>
            <a:r>
              <a:rPr lang="fr-FR" smtClean="0">
                <a:latin typeface="Verdana" pitchFamily="34" charset="0"/>
                <a:cs typeface="Times New Roman" pitchFamily="18" charset="0"/>
              </a:rPr>
              <a:t>s par le cytochrome P450, </a:t>
            </a:r>
          </a:p>
          <a:p>
            <a:pPr eaLnBrk="1" hangingPunct="1">
              <a:spcBef>
                <a:spcPct val="0"/>
              </a:spcBef>
            </a:pPr>
            <a:r>
              <a:rPr lang="fr-FR" smtClean="0">
                <a:latin typeface="Verdana" pitchFamily="34" charset="0"/>
                <a:cs typeface="Times New Roman" pitchFamily="18" charset="0"/>
              </a:rPr>
              <a:t>on retrouve par ordre d</a:t>
            </a:r>
            <a:r>
              <a:rPr lang="fr-FR" smtClean="0">
                <a:cs typeface="Times New Roman" pitchFamily="18" charset="0"/>
              </a:rPr>
              <a:t>é</a:t>
            </a:r>
            <a:r>
              <a:rPr lang="fr-FR" smtClean="0">
                <a:latin typeface="Verdana" pitchFamily="34" charset="0"/>
                <a:cs typeface="Times New Roman" pitchFamily="18" charset="0"/>
              </a:rPr>
              <a:t>croissant CYP 3A4 (plus de 50% des </a:t>
            </a:r>
          </a:p>
          <a:p>
            <a:pPr eaLnBrk="1" hangingPunct="1">
              <a:spcBef>
                <a:spcPct val="0"/>
              </a:spcBef>
            </a:pPr>
            <a:r>
              <a:rPr lang="fr-FR" smtClean="0">
                <a:latin typeface="Verdana" pitchFamily="34" charset="0"/>
                <a:cs typeface="Times New Roman" pitchFamily="18" charset="0"/>
              </a:rPr>
              <a:t>m</a:t>
            </a:r>
            <a:r>
              <a:rPr lang="fr-FR" smtClean="0">
                <a:cs typeface="Times New Roman" pitchFamily="18" charset="0"/>
              </a:rPr>
              <a:t>é</a:t>
            </a:r>
            <a:r>
              <a:rPr lang="fr-FR" smtClean="0">
                <a:latin typeface="Verdana" pitchFamily="34" charset="0"/>
                <a:cs typeface="Times New Roman" pitchFamily="18" charset="0"/>
              </a:rPr>
              <a:t>dicaments sont m</a:t>
            </a:r>
            <a:r>
              <a:rPr lang="fr-FR" smtClean="0">
                <a:cs typeface="Times New Roman" pitchFamily="18" charset="0"/>
              </a:rPr>
              <a:t>é</a:t>
            </a:r>
            <a:r>
              <a:rPr lang="fr-FR" smtClean="0">
                <a:latin typeface="Verdana" pitchFamily="34" charset="0"/>
                <a:cs typeface="Times New Roman" pitchFamily="18" charset="0"/>
              </a:rPr>
              <a:t>tabolis</a:t>
            </a:r>
            <a:r>
              <a:rPr lang="fr-FR" smtClean="0">
                <a:cs typeface="Times New Roman" pitchFamily="18" charset="0"/>
              </a:rPr>
              <a:t>é</a:t>
            </a:r>
            <a:r>
              <a:rPr lang="fr-FR" smtClean="0">
                <a:latin typeface="Verdana" pitchFamily="34" charset="0"/>
                <a:cs typeface="Times New Roman" pitchFamily="18" charset="0"/>
              </a:rPr>
              <a:t>s par cette famille), 2D6, 2C, 1A2 et 2E1. </a:t>
            </a:r>
          </a:p>
          <a:p>
            <a:pPr eaLnBrk="1" hangingPunct="1">
              <a:spcBef>
                <a:spcPct val="0"/>
              </a:spcBef>
            </a:pPr>
            <a:r>
              <a:rPr lang="fr-FR" smtClean="0">
                <a:latin typeface="Verdana" pitchFamily="34" charset="0"/>
                <a:cs typeface="Times New Roman" pitchFamily="18" charset="0"/>
              </a:rPr>
              <a:t>Bien s</a:t>
            </a:r>
            <a:r>
              <a:rPr lang="fr-FR" smtClean="0">
                <a:cs typeface="Times New Roman" pitchFamily="18" charset="0"/>
              </a:rPr>
              <a:t>û</a:t>
            </a:r>
            <a:r>
              <a:rPr lang="fr-FR" smtClean="0">
                <a:latin typeface="Verdana" pitchFamily="34" charset="0"/>
                <a:cs typeface="Times New Roman" pitchFamily="18" charset="0"/>
              </a:rPr>
              <a:t>r, un même m</a:t>
            </a:r>
            <a:r>
              <a:rPr lang="fr-FR" smtClean="0">
                <a:cs typeface="Times New Roman" pitchFamily="18" charset="0"/>
              </a:rPr>
              <a:t>é</a:t>
            </a:r>
            <a:r>
              <a:rPr lang="fr-FR" smtClean="0">
                <a:latin typeface="Verdana" pitchFamily="34" charset="0"/>
                <a:cs typeface="Times New Roman" pitchFamily="18" charset="0"/>
              </a:rPr>
              <a:t>dicament peut être m</a:t>
            </a:r>
            <a:r>
              <a:rPr lang="fr-FR" smtClean="0">
                <a:cs typeface="Times New Roman" pitchFamily="18" charset="0"/>
              </a:rPr>
              <a:t>é</a:t>
            </a:r>
            <a:r>
              <a:rPr lang="fr-FR" smtClean="0">
                <a:latin typeface="Verdana" pitchFamily="34" charset="0"/>
                <a:cs typeface="Times New Roman" pitchFamily="18" charset="0"/>
              </a:rPr>
              <a:t>tabolis</a:t>
            </a:r>
            <a:r>
              <a:rPr lang="fr-FR" smtClean="0">
                <a:cs typeface="Times New Roman" pitchFamily="18" charset="0"/>
              </a:rPr>
              <a:t>é</a:t>
            </a:r>
            <a:r>
              <a:rPr lang="fr-FR" smtClean="0">
                <a:latin typeface="Verdana" pitchFamily="34" charset="0"/>
                <a:cs typeface="Times New Roman" pitchFamily="18" charset="0"/>
              </a:rPr>
              <a:t> par deux ou plusieurs </a:t>
            </a:r>
          </a:p>
          <a:p>
            <a:pPr eaLnBrk="1" hangingPunct="1">
              <a:spcBef>
                <a:spcPct val="0"/>
              </a:spcBef>
            </a:pPr>
            <a:r>
              <a:rPr lang="fr-FR" smtClean="0">
                <a:latin typeface="Verdana" pitchFamily="34" charset="0"/>
                <a:cs typeface="Times New Roman" pitchFamily="18" charset="0"/>
              </a:rPr>
              <a:t>iso-enzymes.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p:spPr>
      </p:sp>
      <p:sp>
        <p:nvSpPr>
          <p:cNvPr id="210947"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11971" name="Rectangle 2"/>
          <p:cNvSpPr>
            <a:spLocks noGrp="1" noChangeArrowheads="1"/>
          </p:cNvSpPr>
          <p:nvPr>
            <p:ph type="body" idx="1"/>
          </p:nvPr>
        </p:nvSpPr>
        <p:spPr bwMode="auto">
          <a:xfrm>
            <a:off x="1062038" y="4349750"/>
            <a:ext cx="4740275" cy="3436938"/>
          </a:xfrm>
          <a:noFill/>
        </p:spPr>
        <p:txBody>
          <a:bodyPr wrap="none" numCol="1" anchor="ctr"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12995" name="Rectangle 2"/>
          <p:cNvSpPr>
            <a:spLocks noGrp="1" noChangeArrowheads="1"/>
          </p:cNvSpPr>
          <p:nvPr>
            <p:ph type="body" idx="1"/>
          </p:nvPr>
        </p:nvSpPr>
        <p:spPr bwMode="auto">
          <a:xfrm>
            <a:off x="1062038" y="4349750"/>
            <a:ext cx="4740275" cy="3436938"/>
          </a:xfrm>
          <a:noFill/>
        </p:spPr>
        <p:txBody>
          <a:bodyPr wrap="none" numCol="1" anchor="ctr"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14019" name="Rectangle 2"/>
          <p:cNvSpPr>
            <a:spLocks noGrp="1" noChangeArrowheads="1"/>
          </p:cNvSpPr>
          <p:nvPr>
            <p:ph type="body" idx="1"/>
          </p:nvPr>
        </p:nvSpPr>
        <p:spPr bwMode="auto">
          <a:xfrm>
            <a:off x="1062038" y="4349750"/>
            <a:ext cx="4740275" cy="3436938"/>
          </a:xfrm>
          <a:noFill/>
        </p:spPr>
        <p:txBody>
          <a:bodyPr wrap="none" numCol="1" anchor="ctr"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p:spPr>
      </p:sp>
      <p:sp>
        <p:nvSpPr>
          <p:cNvPr id="21504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16067" name="Rectangle 2"/>
          <p:cNvSpPr>
            <a:spLocks noGrp="1" noChangeArrowheads="1"/>
          </p:cNvSpPr>
          <p:nvPr>
            <p:ph type="body" idx="1"/>
          </p:nvPr>
        </p:nvSpPr>
        <p:spPr bwMode="auto">
          <a:xfrm>
            <a:off x="1062038" y="4349750"/>
            <a:ext cx="4740275" cy="3436938"/>
          </a:xfrm>
          <a:noFill/>
        </p:spPr>
        <p:txBody>
          <a:bodyPr wrap="none" numCol="1" anchor="ctr"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17091" name="Rectangle 2"/>
          <p:cNvSpPr>
            <a:spLocks noGrp="1" noChangeArrowheads="1"/>
          </p:cNvSpPr>
          <p:nvPr>
            <p:ph type="body" idx="1"/>
          </p:nvPr>
        </p:nvSpPr>
        <p:spPr bwMode="auto">
          <a:xfrm>
            <a:off x="1062038" y="4349750"/>
            <a:ext cx="4740275" cy="3436938"/>
          </a:xfrm>
          <a:noFill/>
        </p:spPr>
        <p:txBody>
          <a:bodyPr wrap="none" numCol="1" anchor="ctr"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p:spPr>
      </p:sp>
      <p:sp>
        <p:nvSpPr>
          <p:cNvPr id="218115"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95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L’étude du devenir du médicament dans l’organisme est importante pour définir les modalités d’administration du médicament en développement, à savoir la voie d’administration, la dose et le rythme d’administration, l’influence potentielle des caractéristiques du sujet (âge, …) ou d’autres molécules.</a:t>
            </a:r>
          </a:p>
          <a:p>
            <a:pPr eaLnBrk="1" hangingPunct="1">
              <a:spcBef>
                <a:spcPct val="0"/>
              </a:spcBef>
            </a:pPr>
            <a:endParaRPr lang="fr-FR" smtClean="0"/>
          </a:p>
        </p:txBody>
      </p:sp>
      <p:sp>
        <p:nvSpPr>
          <p:cNvPr id="1044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F6F3C6-E13E-4CF7-B52E-310D8BB54ACE}" type="slidenum">
              <a:rPr lang="fr-FR" smtClean="0"/>
              <a:pPr fontAlgn="base">
                <a:spcBef>
                  <a:spcPct val="0"/>
                </a:spcBef>
                <a:spcAft>
                  <a:spcPct val="0"/>
                </a:spcAft>
                <a:defRPr/>
              </a:pPr>
              <a:t>7</a:t>
            </a:fld>
            <a:endParaRPr lang="fr-F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19139" name="Rectangle 2"/>
          <p:cNvSpPr>
            <a:spLocks noGrp="1" noChangeArrowheads="1"/>
          </p:cNvSpPr>
          <p:nvPr>
            <p:ph type="body" idx="1"/>
          </p:nvPr>
        </p:nvSpPr>
        <p:spPr bwMode="auto">
          <a:xfrm>
            <a:off x="1062038" y="4349750"/>
            <a:ext cx="4740275" cy="3436938"/>
          </a:xfrm>
          <a:noFill/>
        </p:spPr>
        <p:txBody>
          <a:bodyPr wrap="none" numCol="1" anchor="ctr"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01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Exemple cf cours métabolisme evdg</a:t>
            </a:r>
          </a:p>
        </p:txBody>
      </p:sp>
      <p:sp>
        <p:nvSpPr>
          <p:cNvPr id="1372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A1F27D-BC09-4A2F-9173-EECB63CC6F06}" type="slidenum">
              <a:rPr lang="fr-FR" smtClean="0"/>
              <a:pPr fontAlgn="base">
                <a:spcBef>
                  <a:spcPct val="0"/>
                </a:spcBef>
                <a:spcAft>
                  <a:spcPct val="0"/>
                </a:spcAft>
                <a:defRPr/>
              </a:pPr>
              <a:t>62</a:t>
            </a:fld>
            <a:endParaRPr lang="fr-F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p:spPr>
      </p:sp>
      <p:sp>
        <p:nvSpPr>
          <p:cNvPr id="221187"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22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382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7FC7F-D097-4390-ADFF-D2B950DF3EE4}" type="slidenum">
              <a:rPr lang="fr-FR" smtClean="0"/>
              <a:pPr fontAlgn="base">
                <a:spcBef>
                  <a:spcPct val="0"/>
                </a:spcBef>
                <a:spcAft>
                  <a:spcPct val="0"/>
                </a:spcAft>
                <a:defRPr/>
              </a:pPr>
              <a:t>64</a:t>
            </a:fld>
            <a:endParaRPr lang="fr-F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32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latin typeface="Verdana" pitchFamily="34" charset="0"/>
                <a:cs typeface="Times New Roman" pitchFamily="18" charset="0"/>
              </a:rPr>
              <a:t>La seconde voie d</a:t>
            </a:r>
            <a:r>
              <a:rPr lang="fr-FR" smtClean="0">
                <a:cs typeface="Times New Roman" pitchFamily="18" charset="0"/>
              </a:rPr>
              <a:t>’é</a:t>
            </a:r>
            <a:r>
              <a:rPr lang="fr-FR" smtClean="0">
                <a:latin typeface="Verdana" pitchFamily="34" charset="0"/>
                <a:cs typeface="Times New Roman" pitchFamily="18" charset="0"/>
              </a:rPr>
              <a:t>limination importante est la s</a:t>
            </a:r>
            <a:r>
              <a:rPr lang="fr-FR" smtClean="0">
                <a:cs typeface="Times New Roman" pitchFamily="18" charset="0"/>
              </a:rPr>
              <a:t>é</a:t>
            </a:r>
            <a:r>
              <a:rPr lang="fr-FR" smtClean="0">
                <a:latin typeface="Verdana" pitchFamily="34" charset="0"/>
                <a:cs typeface="Times New Roman" pitchFamily="18" charset="0"/>
              </a:rPr>
              <a:t>cr</a:t>
            </a:r>
            <a:r>
              <a:rPr lang="fr-FR" smtClean="0">
                <a:cs typeface="Times New Roman" pitchFamily="18" charset="0"/>
              </a:rPr>
              <a:t>é</a:t>
            </a:r>
            <a:r>
              <a:rPr lang="fr-FR" smtClean="0">
                <a:latin typeface="Verdana" pitchFamily="34" charset="0"/>
                <a:cs typeface="Times New Roman" pitchFamily="18" charset="0"/>
              </a:rPr>
              <a:t>tion biliaire. Cette s</a:t>
            </a:r>
            <a:r>
              <a:rPr lang="fr-FR" smtClean="0">
                <a:cs typeface="Times New Roman" pitchFamily="18" charset="0"/>
              </a:rPr>
              <a:t>é</a:t>
            </a:r>
            <a:r>
              <a:rPr lang="fr-FR" smtClean="0">
                <a:latin typeface="Verdana" pitchFamily="34" charset="0"/>
                <a:cs typeface="Times New Roman" pitchFamily="18" charset="0"/>
              </a:rPr>
              <a:t>cr</a:t>
            </a:r>
            <a:r>
              <a:rPr lang="fr-FR" smtClean="0">
                <a:cs typeface="Times New Roman" pitchFamily="18" charset="0"/>
              </a:rPr>
              <a:t>é</a:t>
            </a:r>
            <a:r>
              <a:rPr lang="fr-FR" smtClean="0">
                <a:latin typeface="Verdana" pitchFamily="34" charset="0"/>
                <a:cs typeface="Times New Roman" pitchFamily="18" charset="0"/>
              </a:rPr>
              <a:t>tion permet d</a:t>
            </a:r>
            <a:r>
              <a:rPr lang="fr-FR" smtClean="0">
                <a:cs typeface="Times New Roman" pitchFamily="18" charset="0"/>
              </a:rPr>
              <a:t>’é</a:t>
            </a:r>
            <a:r>
              <a:rPr lang="fr-FR" smtClean="0">
                <a:latin typeface="Verdana" pitchFamily="34" charset="0"/>
                <a:cs typeface="Times New Roman" pitchFamily="18" charset="0"/>
              </a:rPr>
              <a:t>liminer les mol</a:t>
            </a:r>
            <a:r>
              <a:rPr lang="fr-FR" smtClean="0">
                <a:cs typeface="Times New Roman" pitchFamily="18" charset="0"/>
              </a:rPr>
              <a:t>é</a:t>
            </a:r>
            <a:r>
              <a:rPr lang="fr-FR" smtClean="0">
                <a:latin typeface="Verdana" pitchFamily="34" charset="0"/>
                <a:cs typeface="Times New Roman" pitchFamily="18" charset="0"/>
              </a:rPr>
              <a:t>cules non excr</a:t>
            </a:r>
            <a:r>
              <a:rPr lang="fr-FR" smtClean="0">
                <a:cs typeface="Times New Roman" pitchFamily="18" charset="0"/>
              </a:rPr>
              <a:t>é</a:t>
            </a:r>
            <a:r>
              <a:rPr lang="fr-FR" smtClean="0">
                <a:latin typeface="Verdana" pitchFamily="34" charset="0"/>
                <a:cs typeface="Times New Roman" pitchFamily="18" charset="0"/>
              </a:rPr>
              <a:t>t</a:t>
            </a:r>
            <a:r>
              <a:rPr lang="fr-FR" smtClean="0">
                <a:cs typeface="Times New Roman" pitchFamily="18" charset="0"/>
              </a:rPr>
              <a:t>é</a:t>
            </a:r>
            <a:r>
              <a:rPr lang="fr-FR" smtClean="0">
                <a:latin typeface="Verdana" pitchFamily="34" charset="0"/>
                <a:cs typeface="Times New Roman" pitchFamily="18" charset="0"/>
              </a:rPr>
              <a:t>es par le rein, soit les grosses mol</a:t>
            </a:r>
            <a:r>
              <a:rPr lang="fr-FR" smtClean="0">
                <a:cs typeface="Times New Roman" pitchFamily="18" charset="0"/>
              </a:rPr>
              <a:t>é</a:t>
            </a:r>
            <a:r>
              <a:rPr lang="fr-FR" smtClean="0">
                <a:latin typeface="Verdana" pitchFamily="34" charset="0"/>
                <a:cs typeface="Times New Roman" pitchFamily="18" charset="0"/>
              </a:rPr>
              <a:t>cules et les mol</a:t>
            </a:r>
            <a:r>
              <a:rPr lang="fr-FR" smtClean="0">
                <a:cs typeface="Times New Roman" pitchFamily="18" charset="0"/>
              </a:rPr>
              <a:t>é</a:t>
            </a:r>
            <a:r>
              <a:rPr lang="fr-FR" smtClean="0">
                <a:latin typeface="Verdana" pitchFamily="34" charset="0"/>
                <a:cs typeface="Times New Roman" pitchFamily="18" charset="0"/>
              </a:rPr>
              <a:t>cules non hydrosolubles. Ce ph</a:t>
            </a:r>
            <a:r>
              <a:rPr lang="fr-FR" smtClean="0">
                <a:cs typeface="Times New Roman" pitchFamily="18" charset="0"/>
              </a:rPr>
              <a:t>é</a:t>
            </a:r>
            <a:r>
              <a:rPr lang="fr-FR" smtClean="0">
                <a:latin typeface="Verdana" pitchFamily="34" charset="0"/>
                <a:cs typeface="Times New Roman" pitchFamily="18" charset="0"/>
              </a:rPr>
              <a:t>nom</a:t>
            </a:r>
            <a:r>
              <a:rPr lang="fr-FR" smtClean="0">
                <a:cs typeface="Times New Roman" pitchFamily="18" charset="0"/>
              </a:rPr>
              <a:t>è</a:t>
            </a:r>
            <a:r>
              <a:rPr lang="fr-FR" smtClean="0">
                <a:latin typeface="Verdana" pitchFamily="34" charset="0"/>
                <a:cs typeface="Times New Roman" pitchFamily="18" charset="0"/>
              </a:rPr>
              <a:t>ne d</a:t>
            </a:r>
            <a:r>
              <a:rPr lang="fr-FR" smtClean="0">
                <a:cs typeface="Times New Roman" pitchFamily="18" charset="0"/>
              </a:rPr>
              <a:t>’é</a:t>
            </a:r>
            <a:r>
              <a:rPr lang="fr-FR" smtClean="0">
                <a:latin typeface="Verdana" pitchFamily="34" charset="0"/>
                <a:cs typeface="Times New Roman" pitchFamily="18" charset="0"/>
              </a:rPr>
              <a:t>limination intestinale peut être contrebalanc</a:t>
            </a:r>
            <a:r>
              <a:rPr lang="fr-FR" smtClean="0">
                <a:cs typeface="Times New Roman" pitchFamily="18" charset="0"/>
              </a:rPr>
              <a:t>é</a:t>
            </a:r>
            <a:r>
              <a:rPr lang="fr-FR" smtClean="0">
                <a:latin typeface="Verdana" pitchFamily="34" charset="0"/>
                <a:cs typeface="Times New Roman" pitchFamily="18" charset="0"/>
              </a:rPr>
              <a:t> par un cycle ent</a:t>
            </a:r>
            <a:r>
              <a:rPr lang="fr-FR" smtClean="0">
                <a:cs typeface="Times New Roman" pitchFamily="18" charset="0"/>
              </a:rPr>
              <a:t>é</a:t>
            </a:r>
            <a:r>
              <a:rPr lang="fr-FR" smtClean="0">
                <a:latin typeface="Verdana" pitchFamily="34" charset="0"/>
                <a:cs typeface="Times New Roman" pitchFamily="18" charset="0"/>
              </a:rPr>
              <a:t>ro-h</a:t>
            </a:r>
            <a:r>
              <a:rPr lang="fr-FR" smtClean="0">
                <a:cs typeface="Times New Roman" pitchFamily="18" charset="0"/>
              </a:rPr>
              <a:t>é</a:t>
            </a:r>
            <a:r>
              <a:rPr lang="fr-FR" smtClean="0">
                <a:latin typeface="Verdana" pitchFamily="34" charset="0"/>
                <a:cs typeface="Times New Roman" pitchFamily="18" charset="0"/>
              </a:rPr>
              <a:t>patique </a:t>
            </a:r>
          </a:p>
        </p:txBody>
      </p:sp>
      <p:sp>
        <p:nvSpPr>
          <p:cNvPr id="1392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20A1B-F70F-40B3-8CE0-376A9DA9F2EE}" type="slidenum">
              <a:rPr lang="fr-FR" smtClean="0"/>
              <a:pPr fontAlgn="base">
                <a:spcBef>
                  <a:spcPct val="0"/>
                </a:spcBef>
                <a:spcAft>
                  <a:spcPct val="0"/>
                </a:spcAft>
                <a:defRPr/>
              </a:pPr>
              <a:t>65</a:t>
            </a:fld>
            <a:endParaRPr lang="fr-F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p:spPr>
      </p:sp>
      <p:sp>
        <p:nvSpPr>
          <p:cNvPr id="224259" name="Rectangle 3"/>
          <p:cNvSpPr>
            <a:spLocks noGrp="1"/>
          </p:cNvSpPr>
          <p:nvPr>
            <p:ph type="body" idx="1"/>
          </p:nvPr>
        </p:nvSpPr>
        <p:spPr bwMode="auto">
          <a:noFill/>
        </p:spPr>
        <p:txBody>
          <a:bodyPr wrap="square" numCol="1" anchor="t" anchorCtr="0" compatLnSpc="1">
            <a:prstTxWarp prst="textNoShape">
              <a:avLst/>
            </a:prstTxWarp>
          </a:bodyPr>
          <a:lstStyle/>
          <a:p>
            <a:r>
              <a:rPr lang="fr-FR" smtClean="0">
                <a:latin typeface="Verdana" pitchFamily="34" charset="0"/>
                <a:cs typeface="Times New Roman" pitchFamily="18" charset="0"/>
              </a:rPr>
              <a:t>L</a:t>
            </a:r>
            <a:r>
              <a:rPr lang="fr-FR" smtClean="0">
                <a:cs typeface="Times New Roman" pitchFamily="18" charset="0"/>
              </a:rPr>
              <a:t>’é</a:t>
            </a:r>
            <a:r>
              <a:rPr lang="fr-FR" smtClean="0">
                <a:latin typeface="Verdana" pitchFamily="34" charset="0"/>
                <a:cs typeface="Times New Roman" pitchFamily="18" charset="0"/>
              </a:rPr>
              <a:t>limination r</a:t>
            </a:r>
            <a:r>
              <a:rPr lang="fr-FR" smtClean="0">
                <a:cs typeface="Times New Roman" pitchFamily="18" charset="0"/>
              </a:rPr>
              <a:t>é</a:t>
            </a:r>
            <a:r>
              <a:rPr lang="fr-FR" smtClean="0">
                <a:latin typeface="Verdana" pitchFamily="34" charset="0"/>
                <a:cs typeface="Times New Roman" pitchFamily="18" charset="0"/>
              </a:rPr>
              <a:t>nale est la principale voie d</a:t>
            </a:r>
            <a:r>
              <a:rPr lang="fr-FR" smtClean="0">
                <a:cs typeface="Times New Roman" pitchFamily="18" charset="0"/>
              </a:rPr>
              <a:t>’</a:t>
            </a:r>
            <a:r>
              <a:rPr lang="fr-FR" smtClean="0">
                <a:latin typeface="Verdana" pitchFamily="34" charset="0"/>
                <a:cs typeface="Times New Roman" pitchFamily="18" charset="0"/>
              </a:rPr>
              <a:t>excr</a:t>
            </a:r>
            <a:r>
              <a:rPr lang="fr-FR" smtClean="0">
                <a:cs typeface="Times New Roman" pitchFamily="18" charset="0"/>
              </a:rPr>
              <a:t>é</a:t>
            </a:r>
            <a:r>
              <a:rPr lang="fr-FR" smtClean="0">
                <a:latin typeface="Verdana" pitchFamily="34" charset="0"/>
                <a:cs typeface="Times New Roman" pitchFamily="18" charset="0"/>
              </a:rPr>
              <a:t>tion des m</a:t>
            </a:r>
            <a:r>
              <a:rPr lang="fr-FR" smtClean="0">
                <a:cs typeface="Times New Roman" pitchFamily="18" charset="0"/>
              </a:rPr>
              <a:t>é</a:t>
            </a:r>
            <a:r>
              <a:rPr lang="fr-FR" smtClean="0">
                <a:latin typeface="Verdana" pitchFamily="34" charset="0"/>
                <a:cs typeface="Times New Roman" pitchFamily="18" charset="0"/>
              </a:rPr>
              <a:t>dicaments. Le rein </a:t>
            </a:r>
            <a:r>
              <a:rPr lang="fr-FR" smtClean="0">
                <a:cs typeface="Times New Roman" pitchFamily="18" charset="0"/>
              </a:rPr>
              <a:t>é</a:t>
            </a:r>
            <a:r>
              <a:rPr lang="fr-FR" smtClean="0">
                <a:latin typeface="Verdana" pitchFamily="34" charset="0"/>
                <a:cs typeface="Times New Roman" pitchFamily="18" charset="0"/>
              </a:rPr>
              <a:t>limine les m</a:t>
            </a:r>
            <a:r>
              <a:rPr lang="fr-FR" smtClean="0">
                <a:cs typeface="Times New Roman" pitchFamily="18" charset="0"/>
              </a:rPr>
              <a:t>é</a:t>
            </a:r>
            <a:r>
              <a:rPr lang="fr-FR" smtClean="0">
                <a:latin typeface="Verdana" pitchFamily="34" charset="0"/>
                <a:cs typeface="Times New Roman" pitchFamily="18" charset="0"/>
              </a:rPr>
              <a:t>dicaments comme d</a:t>
            </a:r>
            <a:r>
              <a:rPr lang="fr-FR" smtClean="0">
                <a:cs typeface="Times New Roman" pitchFamily="18" charset="0"/>
              </a:rPr>
              <a:t>’</a:t>
            </a:r>
            <a:r>
              <a:rPr lang="fr-FR" smtClean="0">
                <a:latin typeface="Verdana" pitchFamily="34" charset="0"/>
                <a:cs typeface="Times New Roman" pitchFamily="18" charset="0"/>
              </a:rPr>
              <a:t>autres substances de l</a:t>
            </a:r>
            <a:r>
              <a:rPr lang="fr-FR" smtClean="0">
                <a:cs typeface="Times New Roman" pitchFamily="18" charset="0"/>
              </a:rPr>
              <a:t>’</a:t>
            </a:r>
            <a:r>
              <a:rPr lang="fr-FR" smtClean="0">
                <a:latin typeface="Verdana" pitchFamily="34" charset="0"/>
                <a:cs typeface="Times New Roman" pitchFamily="18" charset="0"/>
              </a:rPr>
              <a:t>organisme. Le n</a:t>
            </a:r>
            <a:r>
              <a:rPr lang="fr-FR" smtClean="0">
                <a:cs typeface="Times New Roman" pitchFamily="18" charset="0"/>
              </a:rPr>
              <a:t>é</a:t>
            </a:r>
            <a:r>
              <a:rPr lang="fr-FR" smtClean="0">
                <a:latin typeface="Verdana" pitchFamily="34" charset="0"/>
                <a:cs typeface="Times New Roman" pitchFamily="18" charset="0"/>
              </a:rPr>
              <a:t>phron, unit</a:t>
            </a:r>
            <a:r>
              <a:rPr lang="fr-FR" smtClean="0">
                <a:cs typeface="Times New Roman" pitchFamily="18" charset="0"/>
              </a:rPr>
              <a:t>é</a:t>
            </a:r>
            <a:r>
              <a:rPr lang="fr-FR" smtClean="0">
                <a:latin typeface="Verdana" pitchFamily="34" charset="0"/>
                <a:cs typeface="Times New Roman" pitchFamily="18" charset="0"/>
              </a:rPr>
              <a:t> </a:t>
            </a:r>
            <a:r>
              <a:rPr lang="fr-FR" smtClean="0">
                <a:cs typeface="Times New Roman" pitchFamily="18" charset="0"/>
              </a:rPr>
              <a:t>é</a:t>
            </a:r>
            <a:r>
              <a:rPr lang="fr-FR" smtClean="0">
                <a:latin typeface="Verdana" pitchFamily="34" charset="0"/>
                <a:cs typeface="Times New Roman" pitchFamily="18" charset="0"/>
              </a:rPr>
              <a:t>l</a:t>
            </a:r>
            <a:r>
              <a:rPr lang="fr-FR" smtClean="0">
                <a:cs typeface="Times New Roman" pitchFamily="18" charset="0"/>
              </a:rPr>
              <a:t>é</a:t>
            </a:r>
            <a:r>
              <a:rPr lang="fr-FR" smtClean="0">
                <a:latin typeface="Verdana" pitchFamily="34" charset="0"/>
                <a:cs typeface="Times New Roman" pitchFamily="18" charset="0"/>
              </a:rPr>
              <a:t>mentaire du rein, agit par filtration glom</a:t>
            </a:r>
            <a:r>
              <a:rPr lang="fr-FR" smtClean="0">
                <a:cs typeface="Times New Roman" pitchFamily="18" charset="0"/>
              </a:rPr>
              <a:t>é</a:t>
            </a:r>
            <a:r>
              <a:rPr lang="fr-FR" smtClean="0">
                <a:latin typeface="Verdana" pitchFamily="34" charset="0"/>
                <a:cs typeface="Times New Roman" pitchFamily="18" charset="0"/>
              </a:rPr>
              <a:t>rulaire ou s</a:t>
            </a:r>
            <a:r>
              <a:rPr lang="fr-FR" smtClean="0">
                <a:cs typeface="Times New Roman" pitchFamily="18" charset="0"/>
              </a:rPr>
              <a:t>é</a:t>
            </a:r>
            <a:r>
              <a:rPr lang="fr-FR" smtClean="0">
                <a:latin typeface="Verdana" pitchFamily="34" charset="0"/>
                <a:cs typeface="Times New Roman" pitchFamily="18" charset="0"/>
              </a:rPr>
              <a:t>cr</a:t>
            </a:r>
            <a:r>
              <a:rPr lang="fr-FR" smtClean="0">
                <a:cs typeface="Times New Roman" pitchFamily="18" charset="0"/>
              </a:rPr>
              <a:t>é</a:t>
            </a:r>
            <a:r>
              <a:rPr lang="fr-FR" smtClean="0">
                <a:latin typeface="Verdana" pitchFamily="34" charset="0"/>
                <a:cs typeface="Times New Roman" pitchFamily="18" charset="0"/>
              </a:rPr>
              <a:t>tion tubulaire. Ces processus sont souvent r</a:t>
            </a:r>
            <a:r>
              <a:rPr lang="fr-FR" smtClean="0">
                <a:cs typeface="Times New Roman" pitchFamily="18" charset="0"/>
              </a:rPr>
              <a:t>é</a:t>
            </a:r>
            <a:r>
              <a:rPr lang="fr-FR" smtClean="0">
                <a:latin typeface="Verdana" pitchFamily="34" charset="0"/>
                <a:cs typeface="Times New Roman" pitchFamily="18" charset="0"/>
              </a:rPr>
              <a:t>gul</a:t>
            </a:r>
            <a:r>
              <a:rPr lang="fr-FR" smtClean="0">
                <a:cs typeface="Times New Roman" pitchFamily="18" charset="0"/>
              </a:rPr>
              <a:t>é</a:t>
            </a:r>
            <a:r>
              <a:rPr lang="fr-FR" smtClean="0">
                <a:latin typeface="Verdana" pitchFamily="34" charset="0"/>
                <a:cs typeface="Times New Roman" pitchFamily="18" charset="0"/>
              </a:rPr>
              <a:t>s par r</a:t>
            </a:r>
            <a:r>
              <a:rPr lang="fr-FR" smtClean="0">
                <a:cs typeface="Times New Roman" pitchFamily="18" charset="0"/>
              </a:rPr>
              <a:t>é</a:t>
            </a:r>
            <a:r>
              <a:rPr lang="fr-FR" smtClean="0">
                <a:latin typeface="Verdana" pitchFamily="34" charset="0"/>
                <a:cs typeface="Times New Roman" pitchFamily="18" charset="0"/>
              </a:rPr>
              <a:t>absorption tubulaire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latin typeface="Verdana" pitchFamily="34" charset="0"/>
                <a:cs typeface="Times New Roman" pitchFamily="18" charset="0"/>
              </a:rPr>
              <a:t>La filtration glom</a:t>
            </a:r>
            <a:r>
              <a:rPr lang="fr-FR" smtClean="0">
                <a:cs typeface="Times New Roman" pitchFamily="18" charset="0"/>
              </a:rPr>
              <a:t>é</a:t>
            </a:r>
            <a:r>
              <a:rPr lang="fr-FR" smtClean="0">
                <a:latin typeface="Verdana" pitchFamily="34" charset="0"/>
                <a:cs typeface="Times New Roman" pitchFamily="18" charset="0"/>
              </a:rPr>
              <a:t>rulaire est un processus de filtration du plasma induisant la formation de l</a:t>
            </a:r>
            <a:r>
              <a:rPr lang="fr-FR" smtClean="0">
                <a:cs typeface="Times New Roman" pitchFamily="18" charset="0"/>
              </a:rPr>
              <a:t>’</a:t>
            </a:r>
            <a:r>
              <a:rPr lang="fr-FR" smtClean="0">
                <a:latin typeface="Verdana" pitchFamily="34" charset="0"/>
                <a:cs typeface="Times New Roman" pitchFamily="18" charset="0"/>
              </a:rPr>
              <a:t>urine primitive. Ce ph</a:t>
            </a:r>
            <a:r>
              <a:rPr lang="fr-FR" smtClean="0">
                <a:cs typeface="Times New Roman" pitchFamily="18" charset="0"/>
              </a:rPr>
              <a:t>é</a:t>
            </a:r>
            <a:r>
              <a:rPr lang="fr-FR" smtClean="0">
                <a:latin typeface="Verdana" pitchFamily="34" charset="0"/>
                <a:cs typeface="Times New Roman" pitchFamily="18" charset="0"/>
              </a:rPr>
              <a:t>nom</a:t>
            </a:r>
            <a:r>
              <a:rPr lang="fr-FR" smtClean="0">
                <a:cs typeface="Times New Roman" pitchFamily="18" charset="0"/>
              </a:rPr>
              <a:t>è</a:t>
            </a:r>
            <a:r>
              <a:rPr lang="fr-FR" smtClean="0">
                <a:latin typeface="Verdana" pitchFamily="34" charset="0"/>
                <a:cs typeface="Times New Roman" pitchFamily="18" charset="0"/>
              </a:rPr>
              <a:t>ne est purement passif et ne d</a:t>
            </a:r>
            <a:r>
              <a:rPr lang="fr-FR" smtClean="0">
                <a:cs typeface="Times New Roman" pitchFamily="18" charset="0"/>
              </a:rPr>
              <a:t>é</a:t>
            </a:r>
            <a:r>
              <a:rPr lang="fr-FR" smtClean="0">
                <a:latin typeface="Verdana" pitchFamily="34" charset="0"/>
                <a:cs typeface="Times New Roman" pitchFamily="18" charset="0"/>
              </a:rPr>
              <a:t>pend que des diff</a:t>
            </a:r>
            <a:r>
              <a:rPr lang="fr-FR" smtClean="0">
                <a:cs typeface="Times New Roman" pitchFamily="18" charset="0"/>
              </a:rPr>
              <a:t>é</a:t>
            </a:r>
            <a:r>
              <a:rPr lang="fr-FR" smtClean="0">
                <a:latin typeface="Verdana" pitchFamily="34" charset="0"/>
                <a:cs typeface="Times New Roman" pitchFamily="18" charset="0"/>
              </a:rPr>
              <a:t>rences de pression de part et d</a:t>
            </a:r>
            <a:r>
              <a:rPr lang="fr-FR" smtClean="0">
                <a:cs typeface="Times New Roman" pitchFamily="18" charset="0"/>
              </a:rPr>
              <a:t>’</a:t>
            </a:r>
            <a:r>
              <a:rPr lang="fr-FR" smtClean="0">
                <a:latin typeface="Verdana" pitchFamily="34" charset="0"/>
                <a:cs typeface="Times New Roman" pitchFamily="18" charset="0"/>
              </a:rPr>
              <a:t>autre de la paroi glom</a:t>
            </a:r>
            <a:r>
              <a:rPr lang="fr-FR" smtClean="0">
                <a:cs typeface="Times New Roman" pitchFamily="18" charset="0"/>
              </a:rPr>
              <a:t>é</a:t>
            </a:r>
            <a:r>
              <a:rPr lang="fr-FR" smtClean="0">
                <a:latin typeface="Verdana" pitchFamily="34" charset="0"/>
                <a:cs typeface="Times New Roman" pitchFamily="18" charset="0"/>
              </a:rPr>
              <a:t>rulaire. </a:t>
            </a:r>
            <a:endParaRPr lang="fr-FR" smtClean="0">
              <a:cs typeface="Times New Roman" pitchFamily="18" charset="0"/>
            </a:endParaRPr>
          </a:p>
        </p:txBody>
      </p:sp>
      <p:sp>
        <p:nvSpPr>
          <p:cNvPr id="1402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49D549-893A-47E8-8106-9F2F7B7655D5}" type="slidenum">
              <a:rPr lang="fr-FR" smtClean="0"/>
              <a:pPr fontAlgn="base">
                <a:spcBef>
                  <a:spcPct val="0"/>
                </a:spcBef>
                <a:spcAft>
                  <a:spcPct val="0"/>
                </a:spcAft>
                <a:defRPr/>
              </a:pPr>
              <a:t>67</a:t>
            </a:fld>
            <a:endParaRPr lang="fr-F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63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413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6A2694-EFCD-4A23-A789-75B8811ADCF6}" type="slidenum">
              <a:rPr lang="fr-FR" smtClean="0"/>
              <a:pPr fontAlgn="base">
                <a:spcBef>
                  <a:spcPct val="0"/>
                </a:spcBef>
                <a:spcAft>
                  <a:spcPct val="0"/>
                </a:spcAft>
                <a:defRPr/>
              </a:pPr>
              <a:t>68</a:t>
            </a:fld>
            <a:endParaRPr lang="fr-F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73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 Pour accélérer l’élimination urinaire des acides, il faut alcaliniser l’urine car ce phénomène bloque la réabsorption des molécules non-ionisées. L’alcalinisation de l’urine, par administration de bicarbonate par exemple, peut augmenter l’élimination du phénobarbital, acide de pKa d’environ 7,2. Cette attitude thérapeutique est préconisée par exemple en cas d’intoxication dès lors que l’on connaît le toxique responsable et ses caractéristiques physico-chimiques.</a:t>
            </a:r>
          </a:p>
          <a:p>
            <a:pPr eaLnBrk="1" hangingPunct="1">
              <a:spcBef>
                <a:spcPct val="0"/>
              </a:spcBef>
            </a:pPr>
            <a:r>
              <a:rPr lang="fr-FR" smtClean="0"/>
              <a:t>• Pour accélérer l’élimination urinaire des bases, il faut acidifier l’urine. Ainsi, l’élimination urinaire de l’amphétamine, base de pKa d’environ 5, est augmentée par chlorure d’ammonium qui acidifie les urines.</a:t>
            </a:r>
          </a:p>
          <a:p>
            <a:pPr eaLnBrk="1" hangingPunct="1">
              <a:spcBef>
                <a:spcPct val="0"/>
              </a:spcBef>
            </a:pPr>
            <a:endParaRPr lang="fr-FR" smtClean="0"/>
          </a:p>
        </p:txBody>
      </p:sp>
      <p:sp>
        <p:nvSpPr>
          <p:cNvPr id="1423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36439D-772D-46BE-8972-69687D4258A0}" type="slidenum">
              <a:rPr lang="fr-FR" smtClean="0"/>
              <a:pPr fontAlgn="base">
                <a:spcBef>
                  <a:spcPct val="0"/>
                </a:spcBef>
                <a:spcAft>
                  <a:spcPct val="0"/>
                </a:spcAft>
                <a:defRPr/>
              </a:pPr>
              <a:t>69</a:t>
            </a:fld>
            <a:endParaRPr lang="fr-F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83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A4901B06-395F-4CAA-ACEE-70498D49FC69}" type="slidenum">
              <a:rPr lang="fr-FR" smtClean="0"/>
              <a:pPr>
                <a:defRPr/>
              </a:pPr>
              <a:t>70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0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54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FAD0A-E408-486B-A52F-D6201E1F64CE}" type="slidenum">
              <a:rPr lang="fr-FR" smtClean="0"/>
              <a:pPr fontAlgn="base">
                <a:spcBef>
                  <a:spcPct val="0"/>
                </a:spcBef>
                <a:spcAft>
                  <a:spcPct val="0"/>
                </a:spcAft>
                <a:defRPr/>
              </a:pPr>
              <a:t>8</a:t>
            </a:fld>
            <a:endParaRPr lang="fr-F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p:spPr>
      </p:sp>
      <p:sp>
        <p:nvSpPr>
          <p:cNvPr id="229379"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latin typeface="Verdana" pitchFamily="34" charset="0"/>
                <a:cs typeface="Times New Roman" pitchFamily="18" charset="0"/>
              </a:rPr>
              <a:t>Les caract</a:t>
            </a:r>
            <a:r>
              <a:rPr lang="fr-FR" dirty="0" smtClean="0">
                <a:cs typeface="Times New Roman" pitchFamily="18" charset="0"/>
              </a:rPr>
              <a:t>é</a:t>
            </a:r>
            <a:r>
              <a:rPr lang="fr-FR" dirty="0" smtClean="0">
                <a:latin typeface="Verdana" pitchFamily="34" charset="0"/>
                <a:cs typeface="Times New Roman" pitchFamily="18" charset="0"/>
              </a:rPr>
              <a:t>ristiques de la biotransformation des m</a:t>
            </a:r>
            <a:r>
              <a:rPr lang="fr-FR" dirty="0" smtClean="0">
                <a:cs typeface="Times New Roman" pitchFamily="18" charset="0"/>
              </a:rPr>
              <a:t>é</a:t>
            </a:r>
            <a:r>
              <a:rPr lang="fr-FR" dirty="0" smtClean="0">
                <a:latin typeface="Verdana" pitchFamily="34" charset="0"/>
                <a:cs typeface="Times New Roman" pitchFamily="18" charset="0"/>
              </a:rPr>
              <a:t>dicaments peuvent être d</a:t>
            </a:r>
            <a:r>
              <a:rPr lang="fr-FR" dirty="0" smtClean="0">
                <a:cs typeface="Times New Roman" pitchFamily="18" charset="0"/>
              </a:rPr>
              <a:t>é</a:t>
            </a:r>
            <a:r>
              <a:rPr lang="fr-FR" dirty="0" smtClean="0">
                <a:latin typeface="Verdana" pitchFamily="34" charset="0"/>
                <a:cs typeface="Times New Roman" pitchFamily="18" charset="0"/>
              </a:rPr>
              <a:t>crites de fa</a:t>
            </a:r>
            <a:r>
              <a:rPr lang="fr-FR" dirty="0" smtClean="0">
                <a:cs typeface="Times New Roman" pitchFamily="18" charset="0"/>
              </a:rPr>
              <a:t>ç</a:t>
            </a:r>
            <a:r>
              <a:rPr lang="fr-FR" dirty="0" smtClean="0">
                <a:latin typeface="Verdana" pitchFamily="34" charset="0"/>
                <a:cs typeface="Times New Roman" pitchFamily="18" charset="0"/>
              </a:rPr>
              <a:t>on simpliste </a:t>
            </a:r>
            <a:r>
              <a:rPr lang="fr-FR" dirty="0" smtClean="0">
                <a:cs typeface="Times New Roman" pitchFamily="18" charset="0"/>
              </a:rPr>
              <a:t>à</a:t>
            </a:r>
            <a:r>
              <a:rPr lang="fr-FR" dirty="0" smtClean="0">
                <a:latin typeface="Verdana" pitchFamily="34" charset="0"/>
                <a:cs typeface="Times New Roman" pitchFamily="18" charset="0"/>
              </a:rPr>
              <a:t> l</a:t>
            </a:r>
            <a:r>
              <a:rPr lang="fr-FR" dirty="0" smtClean="0">
                <a:cs typeface="Times New Roman" pitchFamily="18" charset="0"/>
              </a:rPr>
              <a:t>’</a:t>
            </a:r>
            <a:r>
              <a:rPr lang="fr-FR" dirty="0" smtClean="0">
                <a:latin typeface="Verdana" pitchFamily="34" charset="0"/>
                <a:cs typeface="Times New Roman" pitchFamily="18" charset="0"/>
              </a:rPr>
              <a:t>aide de 2 param</a:t>
            </a:r>
            <a:r>
              <a:rPr lang="fr-FR" dirty="0" smtClean="0">
                <a:cs typeface="Times New Roman" pitchFamily="18" charset="0"/>
              </a:rPr>
              <a:t>è</a:t>
            </a:r>
            <a:r>
              <a:rPr lang="fr-FR" dirty="0" smtClean="0">
                <a:latin typeface="Verdana" pitchFamily="34" charset="0"/>
                <a:cs typeface="Times New Roman" pitchFamily="18" charset="0"/>
              </a:rPr>
              <a:t>tres pharmacocin</a:t>
            </a:r>
            <a:r>
              <a:rPr lang="fr-FR" dirty="0" smtClean="0">
                <a:cs typeface="Times New Roman" pitchFamily="18" charset="0"/>
              </a:rPr>
              <a:t>é</a:t>
            </a:r>
            <a:r>
              <a:rPr lang="fr-FR" dirty="0" smtClean="0">
                <a:latin typeface="Verdana" pitchFamily="34" charset="0"/>
                <a:cs typeface="Times New Roman" pitchFamily="18" charset="0"/>
              </a:rPr>
              <a:t>tiques, la clairance et la demi-vie d</a:t>
            </a:r>
            <a:r>
              <a:rPr lang="fr-FR" dirty="0" smtClean="0">
                <a:cs typeface="Times New Roman" pitchFamily="18" charset="0"/>
              </a:rPr>
              <a:t>’é</a:t>
            </a:r>
            <a:r>
              <a:rPr lang="fr-FR" dirty="0" smtClean="0">
                <a:latin typeface="Verdana" pitchFamily="34" charset="0"/>
                <a:cs typeface="Times New Roman" pitchFamily="18" charset="0"/>
              </a:rPr>
              <a:t>limination.</a:t>
            </a:r>
            <a:endParaRPr lang="fr-FR" dirty="0" smtClean="0">
              <a:cs typeface="Times New Roman" pitchFamily="18" charset="0"/>
            </a:endParaRPr>
          </a:p>
          <a:p>
            <a:r>
              <a:rPr lang="fr-FR" dirty="0" smtClean="0">
                <a:latin typeface="Verdana" pitchFamily="34" charset="0"/>
                <a:cs typeface="Times New Roman" pitchFamily="18" charset="0"/>
              </a:rPr>
              <a:t>Par d</a:t>
            </a:r>
            <a:r>
              <a:rPr lang="fr-FR" dirty="0" smtClean="0">
                <a:cs typeface="Times New Roman" pitchFamily="18" charset="0"/>
              </a:rPr>
              <a:t>é</a:t>
            </a:r>
            <a:r>
              <a:rPr lang="fr-FR" dirty="0" smtClean="0">
                <a:latin typeface="Verdana" pitchFamily="34" charset="0"/>
                <a:cs typeface="Times New Roman" pitchFamily="18" charset="0"/>
              </a:rPr>
              <a:t>finition, la clairance correspond au volume de sang totalement </a:t>
            </a:r>
            <a:r>
              <a:rPr lang="fr-FR" dirty="0" smtClean="0">
                <a:cs typeface="Times New Roman" pitchFamily="18" charset="0"/>
              </a:rPr>
              <a:t>é</a:t>
            </a:r>
            <a:r>
              <a:rPr lang="fr-FR" dirty="0" smtClean="0">
                <a:latin typeface="Verdana" pitchFamily="34" charset="0"/>
                <a:cs typeface="Times New Roman" pitchFamily="18" charset="0"/>
              </a:rPr>
              <a:t>pur</a:t>
            </a:r>
            <a:r>
              <a:rPr lang="fr-FR" dirty="0" smtClean="0">
                <a:cs typeface="Times New Roman" pitchFamily="18" charset="0"/>
              </a:rPr>
              <a:t>é</a:t>
            </a:r>
            <a:r>
              <a:rPr lang="fr-FR" dirty="0" smtClean="0">
                <a:latin typeface="Verdana" pitchFamily="34" charset="0"/>
                <a:cs typeface="Times New Roman" pitchFamily="18" charset="0"/>
              </a:rPr>
              <a:t> du m</a:t>
            </a:r>
            <a:r>
              <a:rPr lang="fr-FR" dirty="0" smtClean="0">
                <a:cs typeface="Times New Roman" pitchFamily="18" charset="0"/>
              </a:rPr>
              <a:t>é</a:t>
            </a:r>
            <a:r>
              <a:rPr lang="fr-FR" dirty="0" smtClean="0">
                <a:latin typeface="Verdana" pitchFamily="34" charset="0"/>
                <a:cs typeface="Times New Roman" pitchFamily="18" charset="0"/>
              </a:rPr>
              <a:t>dicament par unit</a:t>
            </a:r>
            <a:r>
              <a:rPr lang="fr-FR" dirty="0" smtClean="0">
                <a:cs typeface="Times New Roman" pitchFamily="18" charset="0"/>
              </a:rPr>
              <a:t>é</a:t>
            </a:r>
            <a:r>
              <a:rPr lang="fr-FR" dirty="0" smtClean="0">
                <a:latin typeface="Verdana" pitchFamily="34" charset="0"/>
                <a:cs typeface="Times New Roman" pitchFamily="18" charset="0"/>
              </a:rPr>
              <a:t> de temps. Elles est donc g</a:t>
            </a:r>
            <a:r>
              <a:rPr lang="fr-FR" dirty="0" smtClean="0">
                <a:cs typeface="Times New Roman" pitchFamily="18" charset="0"/>
              </a:rPr>
              <a:t>é</a:t>
            </a:r>
            <a:r>
              <a:rPr lang="fr-FR" dirty="0" smtClean="0">
                <a:latin typeface="Verdana" pitchFamily="34" charset="0"/>
                <a:cs typeface="Times New Roman" pitchFamily="18" charset="0"/>
              </a:rPr>
              <a:t>n</a:t>
            </a:r>
            <a:r>
              <a:rPr lang="fr-FR" dirty="0" smtClean="0">
                <a:cs typeface="Times New Roman" pitchFamily="18" charset="0"/>
              </a:rPr>
              <a:t>é</a:t>
            </a:r>
            <a:r>
              <a:rPr lang="fr-FR" dirty="0" smtClean="0">
                <a:latin typeface="Verdana" pitchFamily="34" charset="0"/>
                <a:cs typeface="Times New Roman" pitchFamily="18" charset="0"/>
              </a:rPr>
              <a:t>ralement exprim</a:t>
            </a:r>
            <a:r>
              <a:rPr lang="fr-FR" dirty="0" smtClean="0">
                <a:cs typeface="Times New Roman" pitchFamily="18" charset="0"/>
              </a:rPr>
              <a:t>é</a:t>
            </a:r>
            <a:r>
              <a:rPr lang="fr-FR" dirty="0" smtClean="0">
                <a:latin typeface="Verdana" pitchFamily="34" charset="0"/>
                <a:cs typeface="Times New Roman" pitchFamily="18" charset="0"/>
              </a:rPr>
              <a:t> en L/h. Plus la clairance est </a:t>
            </a:r>
            <a:r>
              <a:rPr lang="fr-FR" dirty="0" smtClean="0">
                <a:cs typeface="Times New Roman" pitchFamily="18" charset="0"/>
              </a:rPr>
              <a:t>é</a:t>
            </a:r>
            <a:r>
              <a:rPr lang="fr-FR" dirty="0" smtClean="0">
                <a:latin typeface="Verdana" pitchFamily="34" charset="0"/>
                <a:cs typeface="Times New Roman" pitchFamily="18" charset="0"/>
              </a:rPr>
              <a:t>lev</a:t>
            </a:r>
            <a:r>
              <a:rPr lang="fr-FR" dirty="0" smtClean="0">
                <a:cs typeface="Times New Roman" pitchFamily="18" charset="0"/>
              </a:rPr>
              <a:t>é</a:t>
            </a:r>
            <a:r>
              <a:rPr lang="fr-FR" dirty="0" smtClean="0">
                <a:latin typeface="Verdana" pitchFamily="34" charset="0"/>
                <a:cs typeface="Times New Roman" pitchFamily="18" charset="0"/>
              </a:rPr>
              <a:t>, plus les capacit</a:t>
            </a:r>
            <a:r>
              <a:rPr lang="fr-FR" dirty="0" smtClean="0">
                <a:cs typeface="Times New Roman" pitchFamily="18" charset="0"/>
              </a:rPr>
              <a:t>é</a:t>
            </a:r>
            <a:r>
              <a:rPr lang="fr-FR" dirty="0" smtClean="0">
                <a:latin typeface="Verdana" pitchFamily="34" charset="0"/>
                <a:cs typeface="Times New Roman" pitchFamily="18" charset="0"/>
              </a:rPr>
              <a:t>s d</a:t>
            </a:r>
            <a:r>
              <a:rPr lang="fr-FR" dirty="0" smtClean="0">
                <a:cs typeface="Times New Roman" pitchFamily="18" charset="0"/>
              </a:rPr>
              <a:t>’é</a:t>
            </a:r>
            <a:r>
              <a:rPr lang="fr-FR" dirty="0" smtClean="0">
                <a:latin typeface="Verdana" pitchFamily="34" charset="0"/>
                <a:cs typeface="Times New Roman" pitchFamily="18" charset="0"/>
              </a:rPr>
              <a:t>limination du m</a:t>
            </a:r>
            <a:r>
              <a:rPr lang="fr-FR" dirty="0" smtClean="0">
                <a:cs typeface="Times New Roman" pitchFamily="18" charset="0"/>
              </a:rPr>
              <a:t>é</a:t>
            </a:r>
            <a:r>
              <a:rPr lang="fr-FR" dirty="0" smtClean="0">
                <a:latin typeface="Verdana" pitchFamily="34" charset="0"/>
                <a:cs typeface="Times New Roman" pitchFamily="18" charset="0"/>
              </a:rPr>
              <a:t>dicament par l</a:t>
            </a:r>
            <a:r>
              <a:rPr lang="fr-FR" dirty="0" smtClean="0">
                <a:cs typeface="Times New Roman" pitchFamily="18" charset="0"/>
              </a:rPr>
              <a:t>’</a:t>
            </a:r>
            <a:r>
              <a:rPr lang="fr-FR" dirty="0" smtClean="0">
                <a:latin typeface="Verdana" pitchFamily="34" charset="0"/>
                <a:cs typeface="Times New Roman" pitchFamily="18" charset="0"/>
              </a:rPr>
              <a:t>organisme sont importante. Cette notion de clairance prend donc en compte tous les processus d</a:t>
            </a:r>
            <a:r>
              <a:rPr lang="fr-FR" dirty="0" smtClean="0">
                <a:cs typeface="Times New Roman" pitchFamily="18" charset="0"/>
              </a:rPr>
              <a:t>’é</a:t>
            </a:r>
            <a:r>
              <a:rPr lang="fr-FR" dirty="0" smtClean="0">
                <a:latin typeface="Verdana" pitchFamily="34" charset="0"/>
                <a:cs typeface="Times New Roman" pitchFamily="18" charset="0"/>
              </a:rPr>
              <a:t>limination du m</a:t>
            </a:r>
            <a:r>
              <a:rPr lang="fr-FR" dirty="0" smtClean="0">
                <a:cs typeface="Times New Roman" pitchFamily="18" charset="0"/>
              </a:rPr>
              <a:t>é</a:t>
            </a:r>
            <a:r>
              <a:rPr lang="fr-FR" dirty="0" smtClean="0">
                <a:latin typeface="Verdana" pitchFamily="34" charset="0"/>
                <a:cs typeface="Times New Roman" pitchFamily="18" charset="0"/>
              </a:rPr>
              <a:t>dicament qu</a:t>
            </a:r>
            <a:r>
              <a:rPr lang="fr-FR" dirty="0" smtClean="0">
                <a:cs typeface="Times New Roman" pitchFamily="18" charset="0"/>
              </a:rPr>
              <a:t>’</a:t>
            </a:r>
            <a:r>
              <a:rPr lang="fr-FR" dirty="0" smtClean="0">
                <a:latin typeface="Verdana" pitchFamily="34" charset="0"/>
                <a:cs typeface="Times New Roman" pitchFamily="18" charset="0"/>
              </a:rPr>
              <a:t>ils s</a:t>
            </a:r>
            <a:r>
              <a:rPr lang="fr-FR" dirty="0" smtClean="0">
                <a:cs typeface="Times New Roman" pitchFamily="18" charset="0"/>
              </a:rPr>
              <a:t>’</a:t>
            </a:r>
            <a:r>
              <a:rPr lang="fr-FR" dirty="0" smtClean="0">
                <a:latin typeface="Verdana" pitchFamily="34" charset="0"/>
                <a:cs typeface="Times New Roman" pitchFamily="18" charset="0"/>
              </a:rPr>
              <a:t>agissent d</a:t>
            </a:r>
            <a:r>
              <a:rPr lang="fr-FR" dirty="0" smtClean="0">
                <a:cs typeface="Times New Roman" pitchFamily="18" charset="0"/>
              </a:rPr>
              <a:t>’é</a:t>
            </a:r>
            <a:r>
              <a:rPr lang="fr-FR" dirty="0" smtClean="0">
                <a:latin typeface="Verdana" pitchFamily="34" charset="0"/>
                <a:cs typeface="Times New Roman" pitchFamily="18" charset="0"/>
              </a:rPr>
              <a:t>limination sous forme inchang</a:t>
            </a:r>
            <a:r>
              <a:rPr lang="fr-FR" dirty="0" smtClean="0">
                <a:cs typeface="Times New Roman" pitchFamily="18" charset="0"/>
              </a:rPr>
              <a:t>é</a:t>
            </a:r>
            <a:r>
              <a:rPr lang="fr-FR" dirty="0" smtClean="0">
                <a:latin typeface="Verdana" pitchFamily="34" charset="0"/>
                <a:cs typeface="Times New Roman" pitchFamily="18" charset="0"/>
              </a:rPr>
              <a:t>e (r</a:t>
            </a:r>
            <a:r>
              <a:rPr lang="fr-FR" dirty="0" smtClean="0">
                <a:cs typeface="Times New Roman" pitchFamily="18" charset="0"/>
              </a:rPr>
              <a:t>é</a:t>
            </a:r>
            <a:r>
              <a:rPr lang="fr-FR" dirty="0" smtClean="0">
                <a:latin typeface="Verdana" pitchFamily="34" charset="0"/>
                <a:cs typeface="Times New Roman" pitchFamily="18" charset="0"/>
              </a:rPr>
              <a:t>nale</a:t>
            </a:r>
            <a:r>
              <a:rPr lang="fr-FR" dirty="0" smtClean="0">
                <a:cs typeface="Times New Roman" pitchFamily="18" charset="0"/>
              </a:rPr>
              <a:t>…</a:t>
            </a:r>
            <a:r>
              <a:rPr lang="fr-FR" dirty="0" smtClean="0">
                <a:latin typeface="Verdana" pitchFamily="34" charset="0"/>
                <a:cs typeface="Times New Roman" pitchFamily="18" charset="0"/>
              </a:rPr>
              <a:t>) et des diff</a:t>
            </a:r>
            <a:r>
              <a:rPr lang="fr-FR" dirty="0" smtClean="0">
                <a:cs typeface="Times New Roman" pitchFamily="18" charset="0"/>
              </a:rPr>
              <a:t>é</a:t>
            </a:r>
            <a:r>
              <a:rPr lang="fr-FR" dirty="0" smtClean="0">
                <a:latin typeface="Verdana" pitchFamily="34" charset="0"/>
                <a:cs typeface="Times New Roman" pitchFamily="18" charset="0"/>
              </a:rPr>
              <a:t>rentes biotransformations (intestinale, h</a:t>
            </a:r>
            <a:r>
              <a:rPr lang="fr-FR" dirty="0" smtClean="0">
                <a:cs typeface="Times New Roman" pitchFamily="18" charset="0"/>
              </a:rPr>
              <a:t>é</a:t>
            </a:r>
            <a:r>
              <a:rPr lang="fr-FR" dirty="0" smtClean="0">
                <a:latin typeface="Verdana" pitchFamily="34" charset="0"/>
                <a:cs typeface="Times New Roman" pitchFamily="18" charset="0"/>
              </a:rPr>
              <a:t>patique</a:t>
            </a:r>
            <a:r>
              <a:rPr lang="fr-FR" dirty="0" smtClean="0">
                <a:cs typeface="Times New Roman" pitchFamily="18" charset="0"/>
              </a:rPr>
              <a:t>…</a:t>
            </a:r>
            <a:r>
              <a:rPr lang="fr-FR" dirty="0" smtClean="0">
                <a:latin typeface="Verdana" pitchFamily="34" charset="0"/>
                <a:cs typeface="Times New Roman" pitchFamily="18" charset="0"/>
              </a:rPr>
              <a:t>). On peut donc parler de notion de clairance (Cl) totale et de clairances h</a:t>
            </a:r>
            <a:r>
              <a:rPr lang="fr-FR" dirty="0" smtClean="0">
                <a:cs typeface="Times New Roman" pitchFamily="18" charset="0"/>
              </a:rPr>
              <a:t>é</a:t>
            </a:r>
            <a:r>
              <a:rPr lang="fr-FR" dirty="0" smtClean="0">
                <a:latin typeface="Verdana" pitchFamily="34" charset="0"/>
                <a:cs typeface="Times New Roman" pitchFamily="18" charset="0"/>
              </a:rPr>
              <a:t>patique, intestinale ou r</a:t>
            </a:r>
            <a:r>
              <a:rPr lang="fr-FR" dirty="0" smtClean="0">
                <a:cs typeface="Times New Roman" pitchFamily="18" charset="0"/>
              </a:rPr>
              <a:t>é</a:t>
            </a:r>
            <a:r>
              <a:rPr lang="fr-FR" dirty="0" smtClean="0">
                <a:latin typeface="Verdana" pitchFamily="34" charset="0"/>
                <a:cs typeface="Times New Roman" pitchFamily="18" charset="0"/>
              </a:rPr>
              <a:t>nale, la premi</a:t>
            </a:r>
            <a:r>
              <a:rPr lang="fr-FR" dirty="0" smtClean="0">
                <a:cs typeface="Times New Roman" pitchFamily="18" charset="0"/>
              </a:rPr>
              <a:t>è</a:t>
            </a:r>
            <a:r>
              <a:rPr lang="fr-FR" dirty="0" smtClean="0">
                <a:latin typeface="Verdana" pitchFamily="34" charset="0"/>
                <a:cs typeface="Times New Roman" pitchFamily="18" charset="0"/>
              </a:rPr>
              <a:t>re </a:t>
            </a:r>
            <a:r>
              <a:rPr lang="fr-FR" dirty="0" smtClean="0">
                <a:cs typeface="Times New Roman" pitchFamily="18" charset="0"/>
              </a:rPr>
              <a:t>é</a:t>
            </a:r>
            <a:r>
              <a:rPr lang="fr-FR" dirty="0" smtClean="0">
                <a:latin typeface="Verdana" pitchFamily="34" charset="0"/>
                <a:cs typeface="Times New Roman" pitchFamily="18" charset="0"/>
              </a:rPr>
              <a:t>tant la r</a:t>
            </a:r>
            <a:r>
              <a:rPr lang="fr-FR" dirty="0" smtClean="0">
                <a:cs typeface="Times New Roman" pitchFamily="18" charset="0"/>
              </a:rPr>
              <a:t>é</a:t>
            </a:r>
            <a:r>
              <a:rPr lang="fr-FR" dirty="0" smtClean="0">
                <a:latin typeface="Verdana" pitchFamily="34" charset="0"/>
                <a:cs typeface="Times New Roman" pitchFamily="18" charset="0"/>
              </a:rPr>
              <a:t>sultante de toutes les autres :</a:t>
            </a:r>
            <a:endParaRPr lang="fr-FR" dirty="0" smtClean="0">
              <a:cs typeface="Times New Roman" pitchFamily="18" charset="0"/>
            </a:endParaRPr>
          </a:p>
          <a:p>
            <a:r>
              <a:rPr lang="fr-FR" dirty="0" smtClean="0">
                <a:solidFill>
                  <a:srgbClr val="0000FF"/>
                </a:solidFill>
                <a:latin typeface="Verdana" pitchFamily="34" charset="0"/>
                <a:cs typeface="Times New Roman" pitchFamily="18" charset="0"/>
              </a:rPr>
              <a:t>Cl totale = Cl r</a:t>
            </a:r>
            <a:r>
              <a:rPr lang="fr-FR" dirty="0" smtClean="0">
                <a:solidFill>
                  <a:srgbClr val="0000FF"/>
                </a:solidFill>
                <a:cs typeface="Times New Roman" pitchFamily="18" charset="0"/>
              </a:rPr>
              <a:t>é</a:t>
            </a:r>
            <a:r>
              <a:rPr lang="fr-FR" dirty="0" smtClean="0">
                <a:solidFill>
                  <a:srgbClr val="0000FF"/>
                </a:solidFill>
                <a:latin typeface="Verdana" pitchFamily="34" charset="0"/>
                <a:cs typeface="Times New Roman" pitchFamily="18" charset="0"/>
              </a:rPr>
              <a:t>nale + Cl h</a:t>
            </a:r>
            <a:r>
              <a:rPr lang="fr-FR" dirty="0" smtClean="0">
                <a:solidFill>
                  <a:srgbClr val="0000FF"/>
                </a:solidFill>
                <a:cs typeface="Times New Roman" pitchFamily="18" charset="0"/>
              </a:rPr>
              <a:t>é</a:t>
            </a:r>
            <a:r>
              <a:rPr lang="fr-FR" dirty="0" smtClean="0">
                <a:solidFill>
                  <a:srgbClr val="0000FF"/>
                </a:solidFill>
                <a:latin typeface="Verdana" pitchFamily="34" charset="0"/>
                <a:cs typeface="Times New Roman" pitchFamily="18" charset="0"/>
              </a:rPr>
              <a:t>patique +</a:t>
            </a:r>
            <a:r>
              <a:rPr lang="fr-FR" dirty="0" smtClean="0">
                <a:solidFill>
                  <a:srgbClr val="0000FF"/>
                </a:solidFill>
                <a:cs typeface="Times New Roman" pitchFamily="18" charset="0"/>
              </a:rPr>
              <a:t>…</a:t>
            </a:r>
            <a:endParaRPr lang="fr-FR" dirty="0" smtClean="0">
              <a:cs typeface="Times New Roman" pitchFamily="18" charset="0"/>
            </a:endParaRPr>
          </a:p>
          <a:p>
            <a:r>
              <a:rPr lang="fr-FR" dirty="0" smtClean="0">
                <a:latin typeface="Verdana" pitchFamily="34" charset="0"/>
                <a:cs typeface="Times New Roman" pitchFamily="18" charset="0"/>
              </a:rPr>
              <a:t>La notion de clairance ne s</a:t>
            </a:r>
            <a:r>
              <a:rPr lang="fr-FR" dirty="0" smtClean="0">
                <a:cs typeface="Times New Roman" pitchFamily="18" charset="0"/>
              </a:rPr>
              <a:t>’</a:t>
            </a:r>
            <a:r>
              <a:rPr lang="fr-FR" dirty="0" smtClean="0">
                <a:latin typeface="Verdana" pitchFamily="34" charset="0"/>
                <a:cs typeface="Times New Roman" pitchFamily="18" charset="0"/>
              </a:rPr>
              <a:t>applique donc pas uniquement aux m</a:t>
            </a:r>
            <a:r>
              <a:rPr lang="fr-FR" dirty="0" smtClean="0">
                <a:cs typeface="Times New Roman" pitchFamily="18" charset="0"/>
              </a:rPr>
              <a:t>é</a:t>
            </a:r>
            <a:r>
              <a:rPr lang="fr-FR" dirty="0" smtClean="0">
                <a:latin typeface="Verdana" pitchFamily="34" charset="0"/>
                <a:cs typeface="Times New Roman" pitchFamily="18" charset="0"/>
              </a:rPr>
              <a:t>dicaments </a:t>
            </a:r>
            <a:r>
              <a:rPr lang="fr-FR" dirty="0" err="1" smtClean="0">
                <a:latin typeface="Verdana" pitchFamily="34" charset="0"/>
                <a:cs typeface="Times New Roman" pitchFamily="18" charset="0"/>
              </a:rPr>
              <a:t>biotransform</a:t>
            </a:r>
            <a:r>
              <a:rPr lang="fr-FR" dirty="0" err="1" smtClean="0">
                <a:cs typeface="Times New Roman" pitchFamily="18" charset="0"/>
              </a:rPr>
              <a:t>é</a:t>
            </a:r>
            <a:r>
              <a:rPr lang="fr-FR" dirty="0" err="1" smtClean="0">
                <a:latin typeface="Verdana" pitchFamily="34" charset="0"/>
                <a:cs typeface="Times New Roman" pitchFamily="18" charset="0"/>
              </a:rPr>
              <a:t>s</a:t>
            </a:r>
            <a:r>
              <a:rPr lang="fr-FR" dirty="0" smtClean="0">
                <a:latin typeface="Verdana" pitchFamily="34" charset="0"/>
                <a:cs typeface="Times New Roman" pitchFamily="18" charset="0"/>
              </a:rPr>
              <a:t>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04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Cette notion de clairance prend donc en compte tous les processus d’élimination du médicament qu’ils s’agissent d’élimination sous forme inchangée (rénale…) et des différentes biotransformations (intestinale, hépatique…). On peut donc parler de notion de clairance (Cl) totale et de clairances hépatique, intestinale ou rénale, la première étant la résultante de toutes les autres :</a:t>
            </a:r>
          </a:p>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CFF719F5-C9A6-45BC-B2DE-492C4D44D787}" type="slidenum">
              <a:rPr lang="fr-FR" smtClean="0"/>
              <a:pPr>
                <a:defRPr/>
              </a:pPr>
              <a:t>72</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14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A25BA27E-8902-4066-914F-483BF41B9FED}" type="slidenum">
              <a:rPr lang="fr-FR" smtClean="0"/>
              <a:pPr>
                <a:defRPr/>
              </a:pPr>
              <a:t>73</a:t>
            </a:fld>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24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94C50B3E-676F-4206-8D3E-72C38F269BE4}" type="slidenum">
              <a:rPr lang="fr-FR" smtClean="0"/>
              <a:pPr>
                <a:defRPr/>
              </a:pPr>
              <a:t>74</a:t>
            </a:fld>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34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DFF3373D-7982-4A74-A195-4DD672BCD21B}" type="slidenum">
              <a:rPr lang="fr-FR" smtClean="0"/>
              <a:pPr>
                <a:defRPr/>
              </a:pPr>
              <a:t>75</a:t>
            </a:fld>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498"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34499"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00ADF85A-E0CA-4375-B53E-A8E29A2DE12A}" type="slidenum">
              <a:rPr lang="fr-FR" smtClean="0"/>
              <a:pPr>
                <a:defRPr/>
              </a:pPr>
              <a:t>77</a:t>
            </a:fld>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6546"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36547"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75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F72A9D34-A657-425D-9CB6-EB0AF1F1CC4E}" type="slidenum">
              <a:rPr lang="fr-FR" smtClean="0"/>
              <a:pPr>
                <a:defRPr/>
              </a:pPr>
              <a:t>79</a:t>
            </a:fld>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4"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38595"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15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86106550-6CB0-4635-AA14-C963A2420F2B}" type="slidenum">
              <a:rPr lang="fr-FR" smtClean="0"/>
              <a:pPr>
                <a:defRPr/>
              </a:pPr>
              <a:t>9</a:t>
            </a:fld>
            <a:endParaRPr lang="fr-F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39619"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40643"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4"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43715"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44739"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45763"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r>
              <a:rPr lang="fr-FR" smtClean="0"/>
              <a:t>La dose administrée est totalement éliminée avant la dose suivante</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46787"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810"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47811"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834"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48835"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49859"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882"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50883"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2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62F35C62-04BB-47D2-BBFF-733B190FD870}" type="slidenum">
              <a:rPr lang="fr-FR" smtClean="0"/>
              <a:pPr>
                <a:defRPr/>
              </a:pPr>
              <a:t>10</a:t>
            </a:fld>
            <a:endParaRPr lang="fr-F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51907"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2930" name="Rectangle 1"/>
          <p:cNvSpPr>
            <a:spLocks noGrp="1" noRot="1" noChangeAspect="1" noChangeArrowheads="1" noTextEdit="1"/>
          </p:cNvSpPr>
          <p:nvPr>
            <p:ph type="sldImg"/>
          </p:nvPr>
        </p:nvSpPr>
        <p:spPr bwMode="auto">
          <a:xfrm>
            <a:off x="1319213" y="877888"/>
            <a:ext cx="4219575" cy="3165475"/>
          </a:xfrm>
          <a:solidFill>
            <a:srgbClr val="FFFFFF"/>
          </a:solidFill>
          <a:ln>
            <a:solidFill>
              <a:srgbClr val="000000"/>
            </a:solidFill>
            <a:miter lim="800000"/>
            <a:headEnd/>
            <a:tailEnd/>
          </a:ln>
        </p:spPr>
      </p:sp>
      <p:sp>
        <p:nvSpPr>
          <p:cNvPr id="252931" name="Rectangle 2"/>
          <p:cNvSpPr>
            <a:spLocks noGrp="1" noChangeArrowheads="1"/>
          </p:cNvSpPr>
          <p:nvPr>
            <p:ph type="body" idx="1"/>
          </p:nvPr>
        </p:nvSpPr>
        <p:spPr bwMode="auto">
          <a:xfrm>
            <a:off x="1062038" y="4349750"/>
            <a:ext cx="4740275" cy="3436938"/>
          </a:xfrm>
          <a:noFill/>
        </p:spPr>
        <p:txBody>
          <a:bodyPr wrap="none" lIns="0" tIns="0" rIns="0" bIns="0" numCol="1" anchor="ctr" anchorCtr="0" compatLnSpc="1">
            <a:prstTxWarp prst="textNoShape">
              <a:avLst/>
            </a:prstTxWarp>
          </a:bodyPr>
          <a:lstStyle/>
          <a:p>
            <a:pPr eaLnBrk="1" hangingPunct="1"/>
            <a:endParaRPr lang="fr-FR"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39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9BAA3EBA-2C4F-476A-9F65-59FE2AB37126}" type="slidenum">
              <a:rPr lang="fr-FR" smtClean="0"/>
              <a:pPr>
                <a:defRPr/>
              </a:pPr>
              <a:t>93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34A658B4-A674-4A6F-B6C5-EBE3A568EA6C}" type="datetimeFigureOut">
              <a:rPr lang="fr-FR" smtClean="0"/>
              <a:t>16/01/2021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0234C8C8-1955-41CA-BEB9-EE20E29AAC32}"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4A658B4-A674-4A6F-B6C5-EBE3A568EA6C}"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34C8C8-1955-41CA-BEB9-EE20E29AAC3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4A658B4-A674-4A6F-B6C5-EBE3A568EA6C}"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34C8C8-1955-41CA-BEB9-EE20E29AAC3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34A658B4-A674-4A6F-B6C5-EBE3A568EA6C}"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34C8C8-1955-41CA-BEB9-EE20E29AAC32}"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4A658B4-A674-4A6F-B6C5-EBE3A568EA6C}" type="datetimeFigureOut">
              <a:rPr lang="fr-FR" smtClean="0"/>
              <a:t>16/01/2021</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0234C8C8-1955-41CA-BEB9-EE20E29AAC32}"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34A658B4-A674-4A6F-B6C5-EBE3A568EA6C}" type="datetimeFigureOut">
              <a:rPr lang="fr-FR" smtClean="0"/>
              <a:t>16/01/2021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34C8C8-1955-41CA-BEB9-EE20E29AAC32}"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34A658B4-A674-4A6F-B6C5-EBE3A568EA6C}" type="datetimeFigureOut">
              <a:rPr lang="fr-FR" smtClean="0"/>
              <a:t>16/01/2021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234C8C8-1955-41CA-BEB9-EE20E29AAC32}"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4A658B4-A674-4A6F-B6C5-EBE3A568EA6C}" type="datetimeFigureOut">
              <a:rPr lang="fr-FR" smtClean="0"/>
              <a:t>16/01/2021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234C8C8-1955-41CA-BEB9-EE20E29AAC3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A658B4-A674-4A6F-B6C5-EBE3A568EA6C}" type="datetimeFigureOut">
              <a:rPr lang="fr-FR" smtClean="0"/>
              <a:t>16/01/2021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234C8C8-1955-41CA-BEB9-EE20E29AAC3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4A658B4-A674-4A6F-B6C5-EBE3A568EA6C}" type="datetimeFigureOut">
              <a:rPr lang="fr-FR" smtClean="0"/>
              <a:t>16/01/2021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34C8C8-1955-41CA-BEB9-EE20E29AAC32}"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4A658B4-A674-4A6F-B6C5-EBE3A568EA6C}" type="datetimeFigureOut">
              <a:rPr lang="fr-FR" smtClean="0"/>
              <a:t>16/01/2021</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0234C8C8-1955-41CA-BEB9-EE20E29AAC32}"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4A658B4-A674-4A6F-B6C5-EBE3A568EA6C}" type="datetimeFigureOut">
              <a:rPr lang="fr-FR" smtClean="0"/>
              <a:t>16/01/2021</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234C8C8-1955-41CA-BEB9-EE20E29AAC3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1643050"/>
            <a:ext cx="8229600" cy="1143008"/>
          </a:xfrm>
        </p:spPr>
        <p:txBody>
          <a:bodyPr>
            <a:normAutofit/>
          </a:bodyPr>
          <a:lstStyle/>
          <a:p>
            <a:r>
              <a:rPr lang="fr-FR" dirty="0" smtClean="0"/>
              <a:t>Pharmacologie générale</a:t>
            </a:r>
            <a:endParaRPr lang="fr-FR" dirty="0"/>
          </a:p>
        </p:txBody>
      </p:sp>
      <p:sp>
        <p:nvSpPr>
          <p:cNvPr id="4" name="ZoneTexte 3"/>
          <p:cNvSpPr txBox="1"/>
          <p:nvPr/>
        </p:nvSpPr>
        <p:spPr>
          <a:xfrm>
            <a:off x="1928794" y="0"/>
            <a:ext cx="5112568" cy="1323439"/>
          </a:xfrm>
          <a:prstGeom prst="rect">
            <a:avLst/>
          </a:prstGeom>
          <a:noFill/>
        </p:spPr>
        <p:txBody>
          <a:bodyPr wrap="square" rtlCol="0">
            <a:spAutoFit/>
          </a:bodyPr>
          <a:lstStyle/>
          <a:p>
            <a:pPr algn="ctr"/>
            <a:r>
              <a:rPr lang="fr-FR" sz="2000" b="1" dirty="0" smtClean="0"/>
              <a:t>Université de Jijel</a:t>
            </a:r>
          </a:p>
          <a:p>
            <a:pPr algn="ctr"/>
            <a:r>
              <a:rPr lang="fr-FR" sz="2000" b="1" dirty="0" smtClean="0"/>
              <a:t>Faculté des sciences de la nature et de la vie </a:t>
            </a:r>
          </a:p>
          <a:p>
            <a:pPr algn="ctr"/>
            <a:r>
              <a:rPr lang="fr-FR" sz="2000" b="1" dirty="0" smtClean="0"/>
              <a:t>Département de biologie moléculaire et cellulaire</a:t>
            </a:r>
            <a:endParaRPr lang="fr-FR" sz="2000" b="1" dirty="0"/>
          </a:p>
        </p:txBody>
      </p:sp>
      <p:sp>
        <p:nvSpPr>
          <p:cNvPr id="5" name="ZoneTexte 4"/>
          <p:cNvSpPr txBox="1"/>
          <p:nvPr/>
        </p:nvSpPr>
        <p:spPr>
          <a:xfrm>
            <a:off x="642910" y="3214686"/>
            <a:ext cx="8001056" cy="2554545"/>
          </a:xfrm>
          <a:prstGeom prst="rect">
            <a:avLst/>
          </a:prstGeom>
          <a:noFill/>
        </p:spPr>
        <p:txBody>
          <a:bodyPr wrap="square" rtlCol="0">
            <a:spAutoFit/>
          </a:bodyPr>
          <a:lstStyle/>
          <a:p>
            <a:pPr algn="ctr"/>
            <a:r>
              <a:rPr lang="fr-FR" dirty="0" smtClean="0"/>
              <a:t> </a:t>
            </a:r>
            <a:r>
              <a:rPr lang="fr-FR" sz="3200" b="1" dirty="0" smtClean="0"/>
              <a:t>Chapitre 1: Notions générales de pharmacologie</a:t>
            </a:r>
          </a:p>
          <a:p>
            <a:pPr algn="ctr"/>
            <a:endParaRPr lang="fr-FR" sz="3200" b="1" dirty="0" smtClean="0">
              <a:solidFill>
                <a:schemeClr val="accent2">
                  <a:lumMod val="60000"/>
                  <a:lumOff val="40000"/>
                </a:schemeClr>
              </a:solidFill>
            </a:endParaRPr>
          </a:p>
          <a:p>
            <a:pPr algn="ctr"/>
            <a:r>
              <a:rPr lang="fr-FR" sz="3200" b="1" dirty="0" smtClean="0">
                <a:solidFill>
                  <a:schemeClr val="accent2">
                    <a:lumMod val="60000"/>
                    <a:lumOff val="40000"/>
                  </a:schemeClr>
                </a:solidFill>
              </a:rPr>
              <a:t>3. </a:t>
            </a:r>
            <a:r>
              <a:rPr lang="fr-FR" sz="3200" b="1" dirty="0" smtClean="0">
                <a:solidFill>
                  <a:schemeClr val="accent1">
                    <a:lumMod val="60000"/>
                    <a:lumOff val="40000"/>
                  </a:schemeClr>
                </a:solidFill>
              </a:rPr>
              <a:t>Notions générales de devenir du médicament dans l’organisme</a:t>
            </a:r>
            <a:endParaRPr lang="fr-FR" sz="3200" b="1" dirty="0">
              <a:solidFill>
                <a:schemeClr val="accent1">
                  <a:lumMod val="60000"/>
                  <a:lumOff val="40000"/>
                </a:schemeClr>
              </a:solidFill>
            </a:endParaRPr>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581025"/>
          </a:xfrm>
        </p:spPr>
        <p:txBody>
          <a:bodyPr>
            <a:normAutofit fontScale="90000"/>
          </a:bodyPr>
          <a:lstStyle/>
          <a:p>
            <a:pPr eaLnBrk="1" hangingPunct="1">
              <a:defRPr/>
            </a:pP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Modalit</a:t>
            </a:r>
            <a:r>
              <a:rPr lang="fr-FR" sz="4100" smtClean="0"/>
              <a:t>é</a:t>
            </a:r>
            <a:r>
              <a:rPr lang="fr-FR" sz="4100" smtClean="0">
                <a:latin typeface="Arial" charset="0"/>
              </a:rPr>
              <a:t>s de l</a:t>
            </a:r>
            <a:r>
              <a:rPr lang="fr-FR" sz="4100" smtClean="0"/>
              <a:t>’</a:t>
            </a:r>
            <a:r>
              <a:rPr lang="fr-FR" sz="4100" smtClean="0">
                <a:latin typeface="Arial" charset="0"/>
              </a:rPr>
              <a:t>absorption digestive</a:t>
            </a:r>
          </a:p>
        </p:txBody>
      </p:sp>
      <p:sp>
        <p:nvSpPr>
          <p:cNvPr id="4" name="Espace réservé du numéro de diapositive 3"/>
          <p:cNvSpPr>
            <a:spLocks noGrp="1"/>
          </p:cNvSpPr>
          <p:nvPr>
            <p:ph type="sldNum" sz="quarter" idx="12"/>
          </p:nvPr>
        </p:nvSpPr>
        <p:spPr/>
        <p:txBody>
          <a:bodyPr/>
          <a:lstStyle/>
          <a:p>
            <a:pPr>
              <a:defRPr/>
            </a:pPr>
            <a:fld id="{7401BEB0-FB66-4FA9-9DDF-CEF3EB8C482E}" type="slidenum">
              <a:rPr lang="fr-FR" smtClean="0"/>
              <a:pPr>
                <a:defRPr/>
              </a:pPr>
              <a:t>10</a:t>
            </a:fld>
            <a:endParaRPr lang="fr-FR"/>
          </a:p>
        </p:txBody>
      </p:sp>
      <p:sp>
        <p:nvSpPr>
          <p:cNvPr id="25603" name="Espace réservé du contenu 2"/>
          <p:cNvSpPr>
            <a:spLocks noGrp="1"/>
          </p:cNvSpPr>
          <p:nvPr>
            <p:ph sz="quarter" idx="1"/>
          </p:nvPr>
        </p:nvSpPr>
        <p:spPr>
          <a:xfrm>
            <a:off x="500063" y="1962150"/>
            <a:ext cx="8491537" cy="4895850"/>
          </a:xfrm>
        </p:spPr>
        <p:txBody>
          <a:bodyPr/>
          <a:lstStyle/>
          <a:p>
            <a:pPr eaLnBrk="1" hangingPunct="1"/>
            <a:r>
              <a:rPr lang="fr-FR" dirty="0" smtClean="0">
                <a:latin typeface="Arial" pitchFamily="34" charset="0"/>
              </a:rPr>
              <a:t>Sauf pour la voie IV, l’absorption constitue la première étape du devenir du médicament dans l’organisme</a:t>
            </a:r>
          </a:p>
          <a:p>
            <a:pPr eaLnBrk="1" hangingPunct="1"/>
            <a:endParaRPr lang="fr-FR" dirty="0" smtClean="0">
              <a:latin typeface="Arial" pitchFamily="34" charset="0"/>
            </a:endParaRPr>
          </a:p>
          <a:p>
            <a:pPr eaLnBrk="1" hangingPunct="1"/>
            <a:r>
              <a:rPr lang="fr-FR" dirty="0" smtClean="0">
                <a:latin typeface="Arial" pitchFamily="34" charset="0"/>
              </a:rPr>
              <a:t>Elle dépend </a:t>
            </a:r>
          </a:p>
          <a:p>
            <a:pPr lvl="1" eaLnBrk="1" hangingPunct="1"/>
            <a:r>
              <a:rPr lang="fr-FR" dirty="0" smtClean="0">
                <a:latin typeface="Arial" pitchFamily="34" charset="0"/>
              </a:rPr>
              <a:t>De la forme pharmaceutique (délitement, solubilisation)</a:t>
            </a:r>
          </a:p>
          <a:p>
            <a:pPr lvl="1" eaLnBrk="1" hangingPunct="1"/>
            <a:r>
              <a:rPr lang="fr-FR" dirty="0" smtClean="0">
                <a:latin typeface="Arial" pitchFamily="34" charset="0"/>
              </a:rPr>
              <a:t>Des caractéristiques physico-chimiques du médicament</a:t>
            </a:r>
          </a:p>
          <a:p>
            <a:pPr lvl="1" eaLnBrk="1" hangingPunct="1"/>
            <a:r>
              <a:rPr lang="fr-FR" dirty="0" smtClean="0">
                <a:latin typeface="Arial" pitchFamily="34" charset="0"/>
              </a:rPr>
              <a:t>Des caractéristiques physiopathologiques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581025"/>
          </a:xfrm>
        </p:spPr>
        <p:txBody>
          <a:bodyPr>
            <a:normAutofit fontScale="90000"/>
          </a:bodyPr>
          <a:lstStyle/>
          <a:p>
            <a:pPr eaLnBrk="1" hangingPunct="1">
              <a:defRPr/>
            </a:pP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Modalit</a:t>
            </a:r>
            <a:r>
              <a:rPr lang="fr-FR" sz="4100" smtClean="0"/>
              <a:t>é</a:t>
            </a:r>
            <a:r>
              <a:rPr lang="fr-FR" sz="4100" smtClean="0">
                <a:latin typeface="Arial" charset="0"/>
              </a:rPr>
              <a:t>s de l</a:t>
            </a:r>
            <a:r>
              <a:rPr lang="fr-FR" sz="4100" smtClean="0"/>
              <a:t>’</a:t>
            </a:r>
            <a:r>
              <a:rPr lang="fr-FR" sz="4100" smtClean="0">
                <a:latin typeface="Arial" charset="0"/>
              </a:rPr>
              <a:t>absorption digestive</a:t>
            </a:r>
          </a:p>
        </p:txBody>
      </p:sp>
      <p:sp>
        <p:nvSpPr>
          <p:cNvPr id="6" name="Espace réservé du numéro de diapositive 5"/>
          <p:cNvSpPr>
            <a:spLocks noGrp="1"/>
          </p:cNvSpPr>
          <p:nvPr>
            <p:ph type="sldNum" sz="quarter" idx="12"/>
          </p:nvPr>
        </p:nvSpPr>
        <p:spPr/>
        <p:txBody>
          <a:bodyPr/>
          <a:lstStyle/>
          <a:p>
            <a:pPr>
              <a:defRPr/>
            </a:pPr>
            <a:fld id="{C1C185D0-40C8-4385-9445-717A142B7270}" type="slidenum">
              <a:rPr lang="fr-FR" smtClean="0"/>
              <a:pPr>
                <a:defRPr/>
              </a:pPr>
              <a:t>11</a:t>
            </a:fld>
            <a:endParaRPr lang="fr-FR"/>
          </a:p>
        </p:txBody>
      </p:sp>
      <p:sp>
        <p:nvSpPr>
          <p:cNvPr id="26627" name="Espace réservé du contenu 2"/>
          <p:cNvSpPr>
            <a:spLocks noGrp="1"/>
          </p:cNvSpPr>
          <p:nvPr>
            <p:ph sz="quarter" idx="1"/>
          </p:nvPr>
        </p:nvSpPr>
        <p:spPr>
          <a:xfrm>
            <a:off x="142875" y="1428750"/>
            <a:ext cx="8786813" cy="4895850"/>
          </a:xfrm>
        </p:spPr>
        <p:txBody>
          <a:bodyPr/>
          <a:lstStyle/>
          <a:p>
            <a:pPr eaLnBrk="1" hangingPunct="1">
              <a:buFont typeface="Wingdings 2" pitchFamily="18" charset="2"/>
              <a:buNone/>
            </a:pPr>
            <a:r>
              <a:rPr lang="fr-FR" sz="2000" b="1" u="sng" dirty="0" smtClean="0">
                <a:latin typeface="Arial" pitchFamily="34" charset="0"/>
              </a:rPr>
              <a:t>Caractéristiques physico-chimiques du médicament</a:t>
            </a:r>
          </a:p>
          <a:p>
            <a:pPr lvl="1" eaLnBrk="1" hangingPunct="1"/>
            <a:endParaRPr lang="fr-FR" sz="1600" b="1" u="sng" dirty="0" smtClean="0">
              <a:latin typeface="Arial" pitchFamily="34" charset="0"/>
            </a:endParaRPr>
          </a:p>
          <a:p>
            <a:pPr lvl="1" eaLnBrk="1" hangingPunct="1"/>
            <a:r>
              <a:rPr lang="fr-FR" sz="1600" b="1" u="sng" dirty="0" smtClean="0">
                <a:latin typeface="Arial" pitchFamily="34" charset="0"/>
              </a:rPr>
              <a:t>La </a:t>
            </a:r>
            <a:r>
              <a:rPr lang="fr-FR" sz="1600" b="1" u="sng" dirty="0" err="1" smtClean="0">
                <a:latin typeface="Arial" pitchFamily="34" charset="0"/>
              </a:rPr>
              <a:t>lipophilie</a:t>
            </a:r>
            <a:r>
              <a:rPr lang="fr-FR" sz="1600" b="1" u="sng" dirty="0" smtClean="0">
                <a:latin typeface="Arial" pitchFamily="34" charset="0"/>
              </a:rPr>
              <a:t> </a:t>
            </a:r>
            <a:r>
              <a:rPr lang="fr-FR" sz="1600" dirty="0" smtClean="0">
                <a:latin typeface="Arial" pitchFamily="34" charset="0"/>
              </a:rPr>
              <a:t>: un médicament doit avoir une certaine </a:t>
            </a:r>
            <a:r>
              <a:rPr lang="fr-FR" sz="1600" dirty="0" err="1" smtClean="0">
                <a:latin typeface="Arial" pitchFamily="34" charset="0"/>
              </a:rPr>
              <a:t>hydrosolubilité</a:t>
            </a:r>
            <a:r>
              <a:rPr lang="fr-FR" sz="1600" dirty="0" smtClean="0">
                <a:latin typeface="Arial" pitchFamily="34" charset="0"/>
              </a:rPr>
              <a:t> car le contenu du tube digestif est essentiellement aqueux  et une certaine </a:t>
            </a:r>
            <a:r>
              <a:rPr lang="fr-FR" sz="1600" dirty="0" err="1" smtClean="0">
                <a:latin typeface="Arial" pitchFamily="34" charset="0"/>
              </a:rPr>
              <a:t>liposolubilité</a:t>
            </a:r>
            <a:r>
              <a:rPr lang="fr-FR" sz="1600" dirty="0" smtClean="0">
                <a:latin typeface="Arial" pitchFamily="34" charset="0"/>
              </a:rPr>
              <a:t> pour pouvoir traverser les membranes lipidiques</a:t>
            </a:r>
          </a:p>
          <a:p>
            <a:pPr lvl="1" eaLnBrk="1" hangingPunct="1">
              <a:buFont typeface="Wingdings 2" pitchFamily="18" charset="2"/>
              <a:buNone/>
            </a:pPr>
            <a:endParaRPr lang="fr-FR" sz="1600" dirty="0" smtClean="0">
              <a:latin typeface="Arial" pitchFamily="34" charset="0"/>
            </a:endParaRPr>
          </a:p>
          <a:p>
            <a:pPr lvl="1" eaLnBrk="1" hangingPunct="1"/>
            <a:r>
              <a:rPr lang="fr-FR" sz="1600" b="1" u="sng" dirty="0" smtClean="0">
                <a:latin typeface="Arial" pitchFamily="34" charset="0"/>
              </a:rPr>
              <a:t>Le degré d’ionisation </a:t>
            </a:r>
            <a:r>
              <a:rPr lang="fr-FR" sz="1600" dirty="0" smtClean="0">
                <a:latin typeface="Arial" pitchFamily="34" charset="0"/>
              </a:rPr>
              <a:t>qui conditionne la </a:t>
            </a:r>
            <a:r>
              <a:rPr lang="fr-FR" sz="1600" dirty="0" err="1" smtClean="0">
                <a:latin typeface="Arial" pitchFamily="34" charset="0"/>
              </a:rPr>
              <a:t>lipophilie</a:t>
            </a:r>
            <a:r>
              <a:rPr lang="fr-FR" sz="1600" dirty="0" smtClean="0">
                <a:latin typeface="Arial" pitchFamily="34" charset="0"/>
              </a:rPr>
              <a:t> :</a:t>
            </a:r>
          </a:p>
          <a:p>
            <a:pPr lvl="1" eaLnBrk="1" hangingPunct="1">
              <a:buFont typeface="Wingdings 2" pitchFamily="18" charset="2"/>
              <a:buNone/>
            </a:pPr>
            <a:r>
              <a:rPr lang="fr-FR" sz="1600" dirty="0" smtClean="0">
                <a:latin typeface="Arial" pitchFamily="34" charset="0"/>
              </a:rPr>
              <a:t>    composé ionisé </a:t>
            </a:r>
            <a:r>
              <a:rPr lang="fr-FR" sz="1600" dirty="0" smtClean="0">
                <a:latin typeface="Arial" pitchFamily="34" charset="0"/>
                <a:sym typeface="Wingdings" pitchFamily="2" charset="2"/>
              </a:rPr>
              <a:t>hydrophile           non ionisélipophile                                                       La proportion de f. ionisées et non ionisées dépend du pH du milieu</a:t>
            </a:r>
          </a:p>
          <a:p>
            <a:pPr lvl="1" eaLnBrk="1" hangingPunct="1">
              <a:buFont typeface="Wingdings 2" pitchFamily="18" charset="2"/>
              <a:buNone/>
            </a:pPr>
            <a:endParaRPr lang="fr-FR" sz="1600" dirty="0" smtClean="0">
              <a:latin typeface="Arial" pitchFamily="34" charset="0"/>
              <a:sym typeface="Wingdings" pitchFamily="2" charset="2"/>
            </a:endParaRPr>
          </a:p>
          <a:p>
            <a:pPr lvl="1" eaLnBrk="1" hangingPunct="1"/>
            <a:endParaRPr lang="fr-FR" sz="1600" b="1" u="sng" dirty="0" smtClean="0">
              <a:latin typeface="Arial" pitchFamily="34" charset="0"/>
              <a:sym typeface="Wingdings" pitchFamily="2" charset="2"/>
            </a:endParaRPr>
          </a:p>
          <a:p>
            <a:pPr lvl="1" eaLnBrk="1" hangingPunct="1"/>
            <a:r>
              <a:rPr lang="fr-FR" sz="1600" b="1" u="sng" dirty="0" smtClean="0">
                <a:latin typeface="Arial" pitchFamily="34" charset="0"/>
                <a:sym typeface="Wingdings" pitchFamily="2" charset="2"/>
              </a:rPr>
              <a:t>La taille des molécules </a:t>
            </a:r>
            <a:r>
              <a:rPr lang="fr-FR" sz="1600" dirty="0" smtClean="0">
                <a:latin typeface="Arial" pitchFamily="34" charset="0"/>
                <a:sym typeface="Wingdings" pitchFamily="2" charset="2"/>
              </a:rPr>
              <a:t>: la diffusion des molécules est d’autant plus grande que la taille des molécules est plus faible</a:t>
            </a:r>
          </a:p>
          <a:p>
            <a:pPr lvl="1" eaLnBrk="1" hangingPunct="1">
              <a:buFont typeface="Wingdings 2" pitchFamily="18" charset="2"/>
              <a:buNone/>
            </a:pPr>
            <a:endParaRPr lang="fr-FR" sz="1600" dirty="0" smtClean="0">
              <a:latin typeface="Arial" pitchFamily="34" charset="0"/>
              <a:sym typeface="Wingdings" pitchFamily="2" charset="2"/>
            </a:endParaRPr>
          </a:p>
          <a:p>
            <a:pPr lvl="1" eaLnBrk="1" hangingPunct="1"/>
            <a:r>
              <a:rPr lang="fr-FR" sz="1600" b="1" u="sng" dirty="0" smtClean="0">
                <a:latin typeface="Arial" pitchFamily="34" charset="0"/>
                <a:sym typeface="Wingdings" pitchFamily="2" charset="2"/>
              </a:rPr>
              <a:t>Le degré d’hydratation et de salification de la SA </a:t>
            </a:r>
            <a:r>
              <a:rPr lang="fr-FR" sz="1600" dirty="0" smtClean="0">
                <a:latin typeface="Arial" pitchFamily="34" charset="0"/>
                <a:sym typeface="Wingdings" pitchFamily="2" charset="2"/>
              </a:rPr>
              <a:t>: bonne solubilisation</a:t>
            </a:r>
            <a:endParaRPr lang="fr-FR" sz="1600" dirty="0" smtClean="0">
              <a:latin typeface="Arial" pitchFamily="34" charset="0"/>
            </a:endParaRPr>
          </a:p>
          <a:p>
            <a:pPr lvl="1" eaLnBrk="1" hangingPunct="1"/>
            <a:endParaRPr lang="fr-FR" dirty="0" smtClean="0">
              <a:latin typeface="Arial" pitchFamily="34" charset="0"/>
            </a:endParaRPr>
          </a:p>
        </p:txBody>
      </p:sp>
      <p:pic>
        <p:nvPicPr>
          <p:cNvPr id="26628" name="Picture 2"/>
          <p:cNvPicPr>
            <a:picLocks noChangeAspect="1" noChangeArrowheads="1"/>
          </p:cNvPicPr>
          <p:nvPr/>
        </p:nvPicPr>
        <p:blipFill>
          <a:blip r:embed="rId3"/>
          <a:srcRect/>
          <a:stretch>
            <a:fillRect/>
          </a:stretch>
        </p:blipFill>
        <p:spPr bwMode="auto">
          <a:xfrm>
            <a:off x="6043613" y="5745163"/>
            <a:ext cx="3100387" cy="1112837"/>
          </a:xfrm>
          <a:prstGeom prst="rect">
            <a:avLst/>
          </a:prstGeom>
          <a:noFill/>
          <a:ln w="9525">
            <a:noFill/>
            <a:miter lim="800000"/>
            <a:headEnd/>
            <a:tailEnd/>
          </a:ln>
        </p:spPr>
      </p:pic>
      <p:sp>
        <p:nvSpPr>
          <p:cNvPr id="26629" name="ZoneTexte 4"/>
          <p:cNvSpPr txBox="1">
            <a:spLocks noChangeArrowheads="1"/>
          </p:cNvSpPr>
          <p:nvPr/>
        </p:nvSpPr>
        <p:spPr bwMode="auto">
          <a:xfrm>
            <a:off x="642938" y="4000500"/>
            <a:ext cx="7748587" cy="304800"/>
          </a:xfrm>
          <a:prstGeom prst="rect">
            <a:avLst/>
          </a:prstGeom>
          <a:noFill/>
          <a:ln w="9525">
            <a:noFill/>
            <a:miter lim="800000"/>
            <a:headEnd/>
            <a:tailEnd/>
          </a:ln>
        </p:spPr>
        <p:txBody>
          <a:bodyPr wrap="none">
            <a:spAutoFit/>
          </a:bodyPr>
          <a:lstStyle/>
          <a:p>
            <a:r>
              <a:rPr lang="fr-FR" sz="1400">
                <a:latin typeface="Constantia" pitchFamily="18" charset="0"/>
                <a:sym typeface="Wingdings" pitchFamily="2" charset="2"/>
              </a:rPr>
              <a:t></a:t>
            </a:r>
            <a:r>
              <a:rPr lang="fr-FR" sz="1400">
                <a:latin typeface="Constantia" pitchFamily="18" charset="0"/>
              </a:rPr>
              <a:t>Une espèce non ionisée et lipophile passe + facilement les membranes (coefficient de partage Ks élevé)</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581025"/>
          </a:xfrm>
        </p:spPr>
        <p:txBody>
          <a:bodyPr>
            <a:normAutofit fontScale="90000"/>
          </a:bodyPr>
          <a:lstStyle/>
          <a:p>
            <a:pPr eaLnBrk="1" hangingPunct="1">
              <a:defRPr/>
            </a:pP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Modalit</a:t>
            </a:r>
            <a:r>
              <a:rPr lang="fr-FR" sz="4100" smtClean="0"/>
              <a:t>é</a:t>
            </a:r>
            <a:r>
              <a:rPr lang="fr-FR" sz="4100" smtClean="0">
                <a:latin typeface="Arial" charset="0"/>
              </a:rPr>
              <a:t>s de l</a:t>
            </a:r>
            <a:r>
              <a:rPr lang="fr-FR" sz="4100" smtClean="0"/>
              <a:t>’</a:t>
            </a:r>
            <a:r>
              <a:rPr lang="fr-FR" sz="4100" smtClean="0">
                <a:latin typeface="Arial" charset="0"/>
              </a:rPr>
              <a:t>absorption digestive</a:t>
            </a:r>
          </a:p>
        </p:txBody>
      </p:sp>
      <p:sp>
        <p:nvSpPr>
          <p:cNvPr id="4" name="Espace réservé du numéro de diapositive 3"/>
          <p:cNvSpPr>
            <a:spLocks noGrp="1"/>
          </p:cNvSpPr>
          <p:nvPr>
            <p:ph type="sldNum" sz="quarter" idx="12"/>
          </p:nvPr>
        </p:nvSpPr>
        <p:spPr/>
        <p:txBody>
          <a:bodyPr/>
          <a:lstStyle/>
          <a:p>
            <a:pPr>
              <a:defRPr/>
            </a:pPr>
            <a:fld id="{F00D7FF8-76AA-4942-84D5-81974832AE8D}" type="slidenum">
              <a:rPr lang="fr-FR" smtClean="0"/>
              <a:pPr>
                <a:defRPr/>
              </a:pPr>
              <a:t>12</a:t>
            </a:fld>
            <a:endParaRPr lang="fr-FR"/>
          </a:p>
        </p:txBody>
      </p:sp>
      <p:sp>
        <p:nvSpPr>
          <p:cNvPr id="3" name="Espace réservé du contenu 2"/>
          <p:cNvSpPr>
            <a:spLocks noGrp="1"/>
          </p:cNvSpPr>
          <p:nvPr>
            <p:ph sz="quarter" idx="1"/>
          </p:nvPr>
        </p:nvSpPr>
        <p:spPr>
          <a:xfrm>
            <a:off x="457200" y="1428750"/>
            <a:ext cx="8472488" cy="4895850"/>
          </a:xfrm>
        </p:spPr>
        <p:txBody>
          <a:bodyPr>
            <a:normAutofit lnSpcReduction="10000"/>
          </a:bodyPr>
          <a:lstStyle/>
          <a:p>
            <a:pPr eaLnBrk="1" hangingPunct="1">
              <a:lnSpc>
                <a:spcPct val="90000"/>
              </a:lnSpc>
              <a:buFont typeface="Wingdings 2" pitchFamily="18" charset="2"/>
              <a:buNone/>
              <a:defRPr/>
            </a:pPr>
            <a:r>
              <a:rPr lang="fr-FR" b="1" u="sng" dirty="0" smtClean="0">
                <a:latin typeface="Arial" charset="0"/>
              </a:rPr>
              <a:t>Caractéristiques </a:t>
            </a:r>
            <a:r>
              <a:rPr lang="fr-FR" b="1" u="sng" dirty="0" err="1" smtClean="0">
                <a:latin typeface="Arial" charset="0"/>
              </a:rPr>
              <a:t>physio-pathologiques</a:t>
            </a:r>
            <a:endParaRPr lang="fr-FR" b="1" u="sng" dirty="0" smtClean="0">
              <a:latin typeface="Arial" charset="0"/>
            </a:endParaRPr>
          </a:p>
          <a:p>
            <a:pPr lvl="1" eaLnBrk="1" hangingPunct="1">
              <a:lnSpc>
                <a:spcPct val="90000"/>
              </a:lnSpc>
              <a:defRPr/>
            </a:pPr>
            <a:endParaRPr lang="fr-FR" sz="2000" dirty="0" smtClean="0">
              <a:latin typeface="Arial" charset="0"/>
            </a:endParaRPr>
          </a:p>
          <a:p>
            <a:pPr lvl="1" eaLnBrk="1" hangingPunct="1">
              <a:lnSpc>
                <a:spcPct val="90000"/>
              </a:lnSpc>
              <a:defRPr/>
            </a:pPr>
            <a:r>
              <a:rPr lang="fr-FR" sz="1800" dirty="0" smtClean="0">
                <a:latin typeface="Arial" charset="0"/>
              </a:rPr>
              <a:t>La vidange gastrique et la mobilité  intestinale (</a:t>
            </a:r>
            <a:r>
              <a:rPr lang="fr-FR" sz="1800" dirty="0" err="1" smtClean="0">
                <a:latin typeface="Arial" charset="0"/>
              </a:rPr>
              <a:t>accéleration</a:t>
            </a:r>
            <a:r>
              <a:rPr lang="fr-FR" sz="1800" dirty="0" smtClean="0">
                <a:latin typeface="Arial" charset="0"/>
              </a:rPr>
              <a:t> du transit par laxatifs</a:t>
            </a:r>
            <a:r>
              <a:rPr lang="fr-FR" sz="1800" dirty="0" smtClean="0">
                <a:latin typeface="Arial" charset="0"/>
                <a:sym typeface="Wingdings" pitchFamily="2" charset="2"/>
              </a:rPr>
              <a:t>diminution de l’absorption)</a:t>
            </a:r>
            <a:endParaRPr lang="fr-FR" sz="1800" dirty="0" smtClean="0">
              <a:latin typeface="Arial" charset="0"/>
            </a:endParaRPr>
          </a:p>
          <a:p>
            <a:pPr lvl="1" eaLnBrk="1" hangingPunct="1">
              <a:lnSpc>
                <a:spcPct val="90000"/>
              </a:lnSpc>
              <a:defRPr/>
            </a:pPr>
            <a:endParaRPr lang="fr-FR" sz="1800" dirty="0" smtClean="0">
              <a:latin typeface="Arial" charset="0"/>
            </a:endParaRPr>
          </a:p>
          <a:p>
            <a:pPr lvl="1" eaLnBrk="1" hangingPunct="1">
              <a:lnSpc>
                <a:spcPct val="90000"/>
              </a:lnSpc>
              <a:defRPr/>
            </a:pPr>
            <a:r>
              <a:rPr lang="fr-FR" sz="1800" dirty="0" smtClean="0">
                <a:latin typeface="Arial" charset="0"/>
              </a:rPr>
              <a:t>La surface et le temps de contact membrane – SA</a:t>
            </a:r>
          </a:p>
          <a:p>
            <a:pPr lvl="1" eaLnBrk="1" hangingPunct="1">
              <a:lnSpc>
                <a:spcPct val="90000"/>
              </a:lnSpc>
              <a:defRPr/>
            </a:pPr>
            <a:endParaRPr lang="fr-FR" sz="1800" dirty="0" smtClean="0">
              <a:latin typeface="Arial" charset="0"/>
            </a:endParaRPr>
          </a:p>
          <a:p>
            <a:pPr lvl="1" eaLnBrk="1" hangingPunct="1">
              <a:lnSpc>
                <a:spcPct val="90000"/>
              </a:lnSpc>
              <a:defRPr/>
            </a:pPr>
            <a:r>
              <a:rPr lang="fr-FR" sz="1800" dirty="0" smtClean="0">
                <a:latin typeface="Arial" charset="0"/>
              </a:rPr>
              <a:t>La vascularisation et le débit sanguin au site d’absorption</a:t>
            </a:r>
          </a:p>
          <a:p>
            <a:pPr lvl="1" eaLnBrk="1" hangingPunct="1">
              <a:lnSpc>
                <a:spcPct val="90000"/>
              </a:lnSpc>
              <a:defRPr/>
            </a:pPr>
            <a:endParaRPr lang="fr-FR" sz="1800" dirty="0" smtClean="0">
              <a:latin typeface="Arial" charset="0"/>
            </a:endParaRPr>
          </a:p>
          <a:p>
            <a:pPr lvl="1" eaLnBrk="1" hangingPunct="1">
              <a:lnSpc>
                <a:spcPct val="90000"/>
              </a:lnSpc>
              <a:defRPr/>
            </a:pPr>
            <a:endParaRPr lang="fr-FR" sz="1800" dirty="0" smtClean="0">
              <a:latin typeface="Arial" charset="0"/>
            </a:endParaRPr>
          </a:p>
          <a:p>
            <a:pPr lvl="1" eaLnBrk="1" hangingPunct="1">
              <a:lnSpc>
                <a:spcPct val="90000"/>
              </a:lnSpc>
              <a:defRPr/>
            </a:pPr>
            <a:r>
              <a:rPr lang="fr-FR" sz="1800" dirty="0" smtClean="0">
                <a:latin typeface="Arial" charset="0"/>
              </a:rPr>
              <a:t>Les interactions avec l’alimentation (laitage et tétracyclines : complexe insoluble)</a:t>
            </a:r>
          </a:p>
          <a:p>
            <a:pPr lvl="1" eaLnBrk="1" hangingPunct="1">
              <a:lnSpc>
                <a:spcPct val="90000"/>
              </a:lnSpc>
              <a:defRPr/>
            </a:pPr>
            <a:endParaRPr lang="fr-FR" sz="1800" dirty="0" smtClean="0">
              <a:latin typeface="Arial" charset="0"/>
            </a:endParaRPr>
          </a:p>
          <a:p>
            <a:pPr lvl="1" eaLnBrk="1" hangingPunct="1">
              <a:lnSpc>
                <a:spcPct val="90000"/>
              </a:lnSpc>
              <a:defRPr/>
            </a:pPr>
            <a:r>
              <a:rPr lang="fr-FR" sz="1800" dirty="0" smtClean="0">
                <a:latin typeface="Arial" charset="0"/>
              </a:rPr>
              <a:t>Les interactions médicamenteuses (ex : pansements digestifs tel que </a:t>
            </a:r>
            <a:r>
              <a:rPr lang="fr-FR" sz="1800" dirty="0" err="1" smtClean="0">
                <a:latin typeface="Arial" charset="0"/>
              </a:rPr>
              <a:t>Gaviscon</a:t>
            </a:r>
            <a:r>
              <a:rPr lang="fr-FR" sz="1800" dirty="0" smtClean="0">
                <a:latin typeface="Arial" charset="0"/>
              </a:rPr>
              <a:t>®, les antiacides modifiant le pH, les résines échangeuses d’ions : </a:t>
            </a:r>
            <a:r>
              <a:rPr lang="fr-FR" sz="1800" dirty="0" err="1" smtClean="0">
                <a:latin typeface="Arial" charset="0"/>
              </a:rPr>
              <a:t>colestyramine</a:t>
            </a:r>
            <a:r>
              <a:rPr lang="fr-FR" sz="1800" dirty="0" smtClean="0">
                <a:latin typeface="Arial" charset="0"/>
              </a:rPr>
              <a:t> QUESTRAN®)</a:t>
            </a:r>
          </a:p>
          <a:p>
            <a:pPr lvl="1" eaLnBrk="1" hangingPunct="1">
              <a:lnSpc>
                <a:spcPct val="90000"/>
              </a:lnSpc>
              <a:buFont typeface="Wingdings 2" pitchFamily="18" charset="2"/>
              <a:buNone/>
              <a:defRPr/>
            </a:pPr>
            <a:endParaRPr lang="fr-FR" sz="1800" dirty="0" smtClean="0">
              <a:latin typeface="Arial" charset="0"/>
            </a:endParaRPr>
          </a:p>
          <a:p>
            <a:pPr lvl="1" eaLnBrk="1" hangingPunct="1">
              <a:lnSpc>
                <a:spcPct val="90000"/>
              </a:lnSpc>
              <a:defRPr/>
            </a:pPr>
            <a:r>
              <a:rPr lang="fr-FR" sz="1800" dirty="0" smtClean="0">
                <a:latin typeface="Arial" charset="0"/>
              </a:rPr>
              <a:t>Les pathologies digestives : malabsorption, insuffisance hépatique</a:t>
            </a:r>
          </a:p>
          <a:p>
            <a:pPr lvl="1" eaLnBrk="1" hangingPunct="1">
              <a:lnSpc>
                <a:spcPct val="90000"/>
              </a:lnSpc>
              <a:defRPr/>
            </a:pPr>
            <a:endParaRPr lang="fr-FR" sz="1800" dirty="0"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1143000"/>
          </a:xfrm>
        </p:spPr>
        <p:txBody>
          <a:bodyPr>
            <a:normAutofit fontScale="90000"/>
          </a:bodyPr>
          <a:lstStyle/>
          <a:p>
            <a:pPr eaLnBrk="1" hangingPunct="1">
              <a:defRPr/>
            </a:pPr>
            <a:r>
              <a:rPr lang="fr-FR" sz="4100" smtClean="0">
                <a:latin typeface="Arial" charset="0"/>
              </a:rPr>
              <a:t>Modalit</a:t>
            </a:r>
            <a:r>
              <a:rPr lang="fr-FR" sz="4100" smtClean="0"/>
              <a:t>é</a:t>
            </a:r>
            <a:r>
              <a:rPr lang="fr-FR" sz="4100" smtClean="0">
                <a:latin typeface="Arial" charset="0"/>
              </a:rPr>
              <a:t>s de l</a:t>
            </a:r>
            <a:r>
              <a:rPr lang="fr-FR" sz="4100" smtClean="0"/>
              <a:t>’</a:t>
            </a:r>
            <a:r>
              <a:rPr lang="fr-FR" sz="4100" smtClean="0">
                <a:latin typeface="Arial" charset="0"/>
              </a:rPr>
              <a:t>absorption digestive</a:t>
            </a:r>
            <a:br>
              <a:rPr lang="fr-FR" sz="4100" smtClean="0">
                <a:latin typeface="Arial" charset="0"/>
              </a:rPr>
            </a:br>
            <a:endParaRPr lang="fr-FR" sz="4100" smtClean="0">
              <a:latin typeface="Arial" charset="0"/>
            </a:endParaRPr>
          </a:p>
        </p:txBody>
      </p:sp>
      <p:sp>
        <p:nvSpPr>
          <p:cNvPr id="5" name="Espace réservé du numéro de diapositive 4"/>
          <p:cNvSpPr>
            <a:spLocks noGrp="1"/>
          </p:cNvSpPr>
          <p:nvPr>
            <p:ph type="sldNum" sz="quarter" idx="12"/>
          </p:nvPr>
        </p:nvSpPr>
        <p:spPr/>
        <p:txBody>
          <a:bodyPr/>
          <a:lstStyle/>
          <a:p>
            <a:pPr>
              <a:defRPr/>
            </a:pPr>
            <a:fld id="{BB615BBB-E477-43DD-8130-A7BDBB031229}" type="slidenum">
              <a:rPr lang="fr-FR" smtClean="0"/>
              <a:pPr>
                <a:defRPr/>
              </a:pPr>
              <a:t>13</a:t>
            </a:fld>
            <a:endParaRPr lang="fr-FR"/>
          </a:p>
        </p:txBody>
      </p:sp>
      <p:pic>
        <p:nvPicPr>
          <p:cNvPr id="28675" name="Picture 2"/>
          <p:cNvPicPr>
            <a:picLocks noGrp="1" noChangeAspect="1" noChangeArrowheads="1"/>
          </p:cNvPicPr>
          <p:nvPr>
            <p:ph sz="quarter" idx="1"/>
          </p:nvPr>
        </p:nvPicPr>
        <p:blipFill>
          <a:blip r:embed="rId3"/>
          <a:srcRect/>
          <a:stretch>
            <a:fillRect/>
          </a:stretch>
        </p:blipFill>
        <p:spPr>
          <a:xfrm>
            <a:off x="0" y="1595438"/>
            <a:ext cx="7886700" cy="4500562"/>
          </a:xfrm>
        </p:spPr>
      </p:pic>
      <p:sp>
        <p:nvSpPr>
          <p:cNvPr id="4" name="Rectangle 3"/>
          <p:cNvSpPr/>
          <p:nvPr/>
        </p:nvSpPr>
        <p:spPr>
          <a:xfrm>
            <a:off x="714375" y="3286125"/>
            <a:ext cx="4286250" cy="928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543925" cy="581025"/>
          </a:xfrm>
        </p:spPr>
        <p:txBody>
          <a:bodyPr>
            <a:normAutofit fontScale="90000"/>
          </a:bodyPr>
          <a:lstStyle/>
          <a:p>
            <a:pPr eaLnBrk="1" hangingPunct="1">
              <a:defRPr/>
            </a:pP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4100" smtClean="0">
                <a:latin typeface="Arial" charset="0"/>
              </a:rPr>
              <a:t/>
            </a:r>
            <a:br>
              <a:rPr lang="fr-FR" sz="4100" smtClean="0">
                <a:latin typeface="Arial" charset="0"/>
              </a:rPr>
            </a:br>
            <a:r>
              <a:rPr lang="fr-FR" sz="2800" smtClean="0">
                <a:latin typeface="Arial" charset="0"/>
              </a:rPr>
              <a:t>M</a:t>
            </a:r>
            <a:r>
              <a:rPr lang="fr-FR" sz="2800" smtClean="0"/>
              <a:t>é</a:t>
            </a:r>
            <a:r>
              <a:rPr lang="fr-FR" sz="2800" smtClean="0">
                <a:latin typeface="Arial" charset="0"/>
              </a:rPr>
              <a:t>canismes de transport </a:t>
            </a:r>
            <a:r>
              <a:rPr lang="fr-FR" sz="2800" smtClean="0"/>
              <a:t>à</a:t>
            </a:r>
            <a:r>
              <a:rPr lang="fr-FR" sz="2800" smtClean="0">
                <a:latin typeface="Arial" charset="0"/>
              </a:rPr>
              <a:t> travers les membranes</a:t>
            </a:r>
            <a:endParaRPr lang="fr-FR" sz="41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4FF8235D-0B5F-49AC-89B0-2A6B8EB3DABC}" type="slidenum">
              <a:rPr lang="fr-FR" smtClean="0"/>
              <a:pPr>
                <a:defRPr/>
              </a:pPr>
              <a:t>14</a:t>
            </a:fld>
            <a:endParaRPr lang="fr-FR"/>
          </a:p>
        </p:txBody>
      </p:sp>
      <p:sp>
        <p:nvSpPr>
          <p:cNvPr id="29699" name="Espace réservé du contenu 2"/>
          <p:cNvSpPr>
            <a:spLocks noGrp="1"/>
          </p:cNvSpPr>
          <p:nvPr>
            <p:ph sz="quarter" idx="1"/>
          </p:nvPr>
        </p:nvSpPr>
        <p:spPr>
          <a:xfrm>
            <a:off x="500063" y="1785938"/>
            <a:ext cx="8472487" cy="4895850"/>
          </a:xfrm>
        </p:spPr>
        <p:txBody>
          <a:bodyPr/>
          <a:lstStyle/>
          <a:p>
            <a:pPr eaLnBrk="1" hangingPunct="1"/>
            <a:r>
              <a:rPr lang="fr-FR" smtClean="0">
                <a:latin typeface="Arial" pitchFamily="34" charset="0"/>
              </a:rPr>
              <a:t>Le médicament doit passer une barrière qui le sépare de la circulation générale</a:t>
            </a:r>
          </a:p>
          <a:p>
            <a:pPr eaLnBrk="1" hangingPunct="1">
              <a:buFont typeface="Wingdings 2" pitchFamily="18" charset="2"/>
              <a:buNone/>
            </a:pPr>
            <a:r>
              <a:rPr lang="fr-FR" smtClean="0">
                <a:latin typeface="Arial" pitchFamily="34" charset="0"/>
              </a:rPr>
              <a:t>              </a:t>
            </a:r>
            <a:r>
              <a:rPr lang="fr-FR" sz="2000" u="sng" smtClean="0">
                <a:latin typeface="Arial" pitchFamily="34" charset="0"/>
              </a:rPr>
              <a:t>Ex</a:t>
            </a:r>
            <a:r>
              <a:rPr lang="fr-FR" sz="2000" smtClean="0">
                <a:latin typeface="Arial" pitchFamily="34" charset="0"/>
              </a:rPr>
              <a:t> : l’épithélium digestif lors d’une administration orale</a:t>
            </a:r>
            <a:endParaRPr lang="fr-FR" smtClean="0">
              <a:latin typeface="Arial" pitchFamily="34" charset="0"/>
            </a:endParaRPr>
          </a:p>
          <a:p>
            <a:pPr eaLnBrk="1" hangingPunct="1">
              <a:buFont typeface="Wingdings 2" pitchFamily="18" charset="2"/>
              <a:buNone/>
            </a:pPr>
            <a:endParaRPr lang="fr-FR" smtClean="0">
              <a:latin typeface="Arial" pitchFamily="34" charset="0"/>
            </a:endParaRPr>
          </a:p>
          <a:p>
            <a:pPr eaLnBrk="1" hangingPunct="1">
              <a:buFont typeface="Wingdings 2" pitchFamily="18" charset="2"/>
              <a:buNone/>
            </a:pPr>
            <a:endParaRPr lang="fr-FR" smtClean="0">
              <a:latin typeface="Arial" pitchFamily="34" charset="0"/>
            </a:endParaRPr>
          </a:p>
          <a:p>
            <a:pPr eaLnBrk="1" hangingPunct="1"/>
            <a:r>
              <a:rPr lang="fr-FR" smtClean="0">
                <a:latin typeface="Arial" pitchFamily="34" charset="0"/>
              </a:rPr>
              <a:t>2 mécanismes importants :</a:t>
            </a:r>
          </a:p>
          <a:p>
            <a:pPr lvl="1" eaLnBrk="1" hangingPunct="1"/>
            <a:r>
              <a:rPr lang="fr-FR" smtClean="0">
                <a:latin typeface="Arial" pitchFamily="34" charset="0"/>
              </a:rPr>
              <a:t>La diffusion passive</a:t>
            </a:r>
          </a:p>
          <a:p>
            <a:pPr lvl="1" eaLnBrk="1" hangingPunct="1"/>
            <a:r>
              <a:rPr lang="fr-FR" smtClean="0">
                <a:latin typeface="Arial" pitchFamily="34" charset="0"/>
              </a:rPr>
              <a:t>Le transport actif</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4500" dirty="0" smtClean="0">
                <a:latin typeface="Arial" charset="0"/>
              </a:rPr>
              <a:t/>
            </a:r>
            <a:br>
              <a:rPr lang="fr-FR" sz="4500" dirty="0" smtClean="0">
                <a:latin typeface="Arial" charset="0"/>
              </a:rPr>
            </a:br>
            <a:r>
              <a:rPr lang="fr-FR" sz="4500" dirty="0" smtClean="0">
                <a:latin typeface="Arial" charset="0"/>
              </a:rPr>
              <a:t/>
            </a:r>
            <a:br>
              <a:rPr lang="fr-FR" sz="4500" dirty="0" smtClean="0">
                <a:latin typeface="Arial" charset="0"/>
              </a:rPr>
            </a:br>
            <a:r>
              <a:rPr lang="fr-FR" sz="4500" dirty="0" smtClean="0">
                <a:latin typeface="Arial" charset="0"/>
              </a:rPr>
              <a:t/>
            </a:r>
            <a:br>
              <a:rPr lang="fr-FR" sz="4500" dirty="0" smtClean="0">
                <a:latin typeface="Arial" charset="0"/>
              </a:rPr>
            </a:br>
            <a:r>
              <a:rPr lang="fr-FR" sz="4500" dirty="0" smtClean="0">
                <a:latin typeface="Arial" charset="0"/>
              </a:rPr>
              <a:t/>
            </a:r>
            <a:br>
              <a:rPr lang="fr-FR" sz="4500" dirty="0" smtClean="0">
                <a:latin typeface="Arial" charset="0"/>
              </a:rPr>
            </a:br>
            <a:r>
              <a:rPr lang="fr-FR" sz="4500" dirty="0" smtClean="0">
                <a:latin typeface="Arial" charset="0"/>
              </a:rPr>
              <a:t/>
            </a:r>
            <a:br>
              <a:rPr lang="fr-FR" sz="4500" dirty="0" smtClean="0">
                <a:latin typeface="Arial" charset="0"/>
              </a:rPr>
            </a:br>
            <a:r>
              <a:rPr lang="fr-FR" sz="4500" dirty="0" smtClean="0">
                <a:latin typeface="Arial" charset="0"/>
              </a:rPr>
              <a:t/>
            </a:r>
            <a:br>
              <a:rPr lang="fr-FR" sz="4500" dirty="0" smtClean="0">
                <a:latin typeface="Arial" charset="0"/>
              </a:rPr>
            </a:br>
            <a:r>
              <a:rPr lang="fr-FR" sz="4500" dirty="0" smtClean="0">
                <a:latin typeface="Arial" charset="0"/>
              </a:rPr>
              <a:t/>
            </a:r>
            <a:br>
              <a:rPr lang="fr-FR" sz="4500" dirty="0" smtClean="0">
                <a:latin typeface="Arial" charset="0"/>
              </a:rPr>
            </a:br>
            <a:r>
              <a:rPr lang="fr-FR" sz="3200" dirty="0" smtClean="0">
                <a:latin typeface="Arial" charset="0"/>
              </a:rPr>
              <a:t>La biodisponibilit</a:t>
            </a:r>
            <a:r>
              <a:rPr lang="fr-FR" sz="3200" dirty="0" smtClean="0"/>
              <a:t>é</a:t>
            </a:r>
            <a:r>
              <a:rPr lang="fr-FR" sz="3200" dirty="0" smtClean="0">
                <a:latin typeface="Arial" charset="0"/>
              </a:rPr>
              <a:t> F</a:t>
            </a:r>
            <a:br>
              <a:rPr lang="fr-FR" sz="3200" dirty="0" smtClean="0">
                <a:latin typeface="Arial" charset="0"/>
              </a:rPr>
            </a:br>
            <a:endParaRPr lang="fr-FR" sz="4500" dirty="0" smtClean="0">
              <a:latin typeface="Arial" charset="0"/>
            </a:endParaRPr>
          </a:p>
        </p:txBody>
      </p:sp>
      <p:sp>
        <p:nvSpPr>
          <p:cNvPr id="14" name="Espace réservé du numéro de diapositive 13"/>
          <p:cNvSpPr>
            <a:spLocks noGrp="1"/>
          </p:cNvSpPr>
          <p:nvPr>
            <p:ph type="sldNum" sz="quarter" idx="12"/>
          </p:nvPr>
        </p:nvSpPr>
        <p:spPr/>
        <p:txBody>
          <a:bodyPr/>
          <a:lstStyle/>
          <a:p>
            <a:pPr>
              <a:defRPr/>
            </a:pPr>
            <a:fld id="{2E7238EE-6175-40BE-BE3B-BA0115A2E971}" type="slidenum">
              <a:rPr lang="fr-FR" smtClean="0"/>
              <a:pPr>
                <a:defRPr/>
              </a:pPr>
              <a:t>15</a:t>
            </a:fld>
            <a:endParaRPr lang="fr-FR"/>
          </a:p>
        </p:txBody>
      </p:sp>
      <p:sp>
        <p:nvSpPr>
          <p:cNvPr id="40963" name="Espace réservé du contenu 2"/>
          <p:cNvSpPr>
            <a:spLocks noGrp="1"/>
          </p:cNvSpPr>
          <p:nvPr>
            <p:ph sz="quarter" idx="1"/>
          </p:nvPr>
        </p:nvSpPr>
        <p:spPr>
          <a:xfrm>
            <a:off x="457200" y="1500188"/>
            <a:ext cx="8229600" cy="4824412"/>
          </a:xfrm>
        </p:spPr>
        <p:txBody>
          <a:bodyPr/>
          <a:lstStyle/>
          <a:p>
            <a:pPr eaLnBrk="1" hangingPunct="1">
              <a:buFont typeface="Wingdings 2" pitchFamily="18" charset="2"/>
              <a:buNone/>
            </a:pPr>
            <a:r>
              <a:rPr lang="fr-FR" sz="2000" b="1" u="sng" dirty="0" smtClean="0">
                <a:latin typeface="Arial" pitchFamily="34" charset="0"/>
              </a:rPr>
              <a:t>Définition</a:t>
            </a:r>
          </a:p>
          <a:p>
            <a:pPr eaLnBrk="1" hangingPunct="1">
              <a:buFont typeface="Wingdings 2" pitchFamily="18" charset="2"/>
              <a:buNone/>
            </a:pPr>
            <a:endParaRPr lang="fr-FR" sz="2000" dirty="0" smtClean="0">
              <a:latin typeface="Arial" pitchFamily="34" charset="0"/>
            </a:endParaRPr>
          </a:p>
          <a:p>
            <a:pPr eaLnBrk="1" hangingPunct="1">
              <a:buFont typeface="Wingdings 2" pitchFamily="18" charset="2"/>
              <a:buNone/>
            </a:pPr>
            <a:r>
              <a:rPr lang="fr-FR" sz="2000" dirty="0" smtClean="0">
                <a:latin typeface="Arial" pitchFamily="34" charset="0"/>
              </a:rPr>
              <a:t>   </a:t>
            </a:r>
            <a:r>
              <a:rPr lang="fr-FR" sz="2000" i="1" dirty="0" smtClean="0">
                <a:latin typeface="Arial" pitchFamily="34" charset="0"/>
              </a:rPr>
              <a:t>Fraction de la </a:t>
            </a:r>
            <a:r>
              <a:rPr lang="fr-FR" sz="2000" b="1" i="1" dirty="0" smtClean="0">
                <a:latin typeface="Arial" pitchFamily="34" charset="0"/>
              </a:rPr>
              <a:t>dose</a:t>
            </a:r>
            <a:r>
              <a:rPr lang="fr-FR" sz="2000" i="1" dirty="0" smtClean="0">
                <a:latin typeface="Arial" pitchFamily="34" charset="0"/>
              </a:rPr>
              <a:t> de médicament administré qui atteint la circulation générale </a:t>
            </a:r>
            <a:r>
              <a:rPr lang="fr-FR" sz="2000" b="1" i="1" u="sng" dirty="0" smtClean="0">
                <a:latin typeface="Arial" pitchFamily="34" charset="0"/>
              </a:rPr>
              <a:t>et</a:t>
            </a:r>
            <a:r>
              <a:rPr lang="fr-FR" sz="2000" i="1" dirty="0" smtClean="0">
                <a:latin typeface="Arial" pitchFamily="34" charset="0"/>
              </a:rPr>
              <a:t> la </a:t>
            </a:r>
            <a:r>
              <a:rPr lang="fr-FR" sz="2000" b="1" i="1" dirty="0" smtClean="0">
                <a:latin typeface="Arial" pitchFamily="34" charset="0"/>
              </a:rPr>
              <a:t>vitesse</a:t>
            </a:r>
            <a:r>
              <a:rPr lang="fr-FR" sz="2000" i="1" dirty="0" smtClean="0">
                <a:latin typeface="Arial" pitchFamily="34" charset="0"/>
              </a:rPr>
              <a:t> à laquelle elle l’atteint</a:t>
            </a:r>
          </a:p>
          <a:p>
            <a:pPr eaLnBrk="1" hangingPunct="1">
              <a:buFont typeface="Wingdings 2" pitchFamily="18" charset="2"/>
              <a:buNone/>
            </a:pPr>
            <a:endParaRPr lang="fr-FR" sz="1800" b="1" i="1" u="sng" dirty="0" smtClean="0">
              <a:latin typeface="Arial" pitchFamily="34" charset="0"/>
              <a:sym typeface="Wingdings" pitchFamily="2" charset="2"/>
            </a:endParaRPr>
          </a:p>
          <a:p>
            <a:pPr eaLnBrk="1" hangingPunct="1">
              <a:buFont typeface="Wingdings 2" pitchFamily="18" charset="2"/>
              <a:buNone/>
            </a:pPr>
            <a:endParaRPr lang="fr-FR" sz="2000" b="1" i="1" u="sng" dirty="0" smtClean="0">
              <a:latin typeface="Arial" pitchFamily="34" charset="0"/>
            </a:endParaRPr>
          </a:p>
        </p:txBody>
      </p:sp>
      <p:pic>
        <p:nvPicPr>
          <p:cNvPr id="40964" name="Picture 2"/>
          <p:cNvPicPr>
            <a:picLocks noChangeAspect="1" noChangeArrowheads="1"/>
          </p:cNvPicPr>
          <p:nvPr/>
        </p:nvPicPr>
        <p:blipFill>
          <a:blip r:embed="rId3"/>
          <a:srcRect/>
          <a:stretch>
            <a:fillRect/>
          </a:stretch>
        </p:blipFill>
        <p:spPr bwMode="auto">
          <a:xfrm>
            <a:off x="285750" y="3286125"/>
            <a:ext cx="3705225" cy="3400425"/>
          </a:xfrm>
          <a:prstGeom prst="rect">
            <a:avLst/>
          </a:prstGeom>
          <a:noFill/>
          <a:ln w="9525">
            <a:noFill/>
            <a:miter lim="800000"/>
            <a:headEnd/>
            <a:tailEnd/>
          </a:ln>
        </p:spPr>
      </p:pic>
      <p:sp>
        <p:nvSpPr>
          <p:cNvPr id="6" name="Rectangle 5"/>
          <p:cNvSpPr/>
          <p:nvPr/>
        </p:nvSpPr>
        <p:spPr>
          <a:xfrm>
            <a:off x="3500438" y="5000625"/>
            <a:ext cx="428625"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6"/>
          <p:cNvSpPr/>
          <p:nvPr/>
        </p:nvSpPr>
        <p:spPr>
          <a:xfrm>
            <a:off x="3071813" y="5072063"/>
            <a:ext cx="428625"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0967" name="ZoneTexte 7"/>
          <p:cNvSpPr txBox="1">
            <a:spLocks noChangeArrowheads="1"/>
          </p:cNvSpPr>
          <p:nvPr/>
        </p:nvSpPr>
        <p:spPr bwMode="auto">
          <a:xfrm>
            <a:off x="4143375" y="3786188"/>
            <a:ext cx="4857750" cy="2032000"/>
          </a:xfrm>
          <a:prstGeom prst="rect">
            <a:avLst/>
          </a:prstGeom>
          <a:noFill/>
          <a:ln w="9525">
            <a:solidFill>
              <a:schemeClr val="tx1"/>
            </a:solidFill>
            <a:miter lim="800000"/>
            <a:headEnd/>
            <a:tailEnd/>
          </a:ln>
        </p:spPr>
        <p:txBody>
          <a:bodyPr>
            <a:spAutoFit/>
          </a:bodyPr>
          <a:lstStyle/>
          <a:p>
            <a:r>
              <a:rPr lang="fr-FR" dirty="0">
                <a:latin typeface="Constantia" pitchFamily="18" charset="0"/>
              </a:rPr>
              <a:t>Trois paramètres principaux reflétant la </a:t>
            </a:r>
            <a:r>
              <a:rPr lang="fr-FR" b="1" dirty="0">
                <a:latin typeface="Constantia" pitchFamily="18" charset="0"/>
              </a:rPr>
              <a:t>vitesse</a:t>
            </a:r>
            <a:r>
              <a:rPr lang="fr-FR" dirty="0">
                <a:latin typeface="Constantia" pitchFamily="18" charset="0"/>
              </a:rPr>
              <a:t> d’absorption : </a:t>
            </a:r>
          </a:p>
          <a:p>
            <a:endParaRPr lang="fr-FR" dirty="0">
              <a:latin typeface="Constantia" pitchFamily="18" charset="0"/>
            </a:endParaRPr>
          </a:p>
          <a:p>
            <a:pPr>
              <a:buFontTx/>
              <a:buChar char="-"/>
            </a:pPr>
            <a:r>
              <a:rPr lang="fr-FR" dirty="0">
                <a:latin typeface="Constantia" pitchFamily="18" charset="0"/>
              </a:rPr>
              <a:t>    La concentration maximale </a:t>
            </a:r>
            <a:r>
              <a:rPr lang="fr-FR" dirty="0" err="1">
                <a:latin typeface="Constantia" pitchFamily="18" charset="0"/>
              </a:rPr>
              <a:t>Cmax</a:t>
            </a:r>
            <a:endParaRPr lang="fr-FR" dirty="0">
              <a:latin typeface="Constantia" pitchFamily="18" charset="0"/>
            </a:endParaRPr>
          </a:p>
          <a:p>
            <a:pPr>
              <a:buFontTx/>
              <a:buChar char="-"/>
            </a:pPr>
            <a:r>
              <a:rPr lang="fr-FR" dirty="0">
                <a:latin typeface="Constantia" pitchFamily="18" charset="0"/>
              </a:rPr>
              <a:t>    </a:t>
            </a:r>
            <a:r>
              <a:rPr lang="fr-FR" dirty="0" err="1">
                <a:latin typeface="Constantia" pitchFamily="18" charset="0"/>
              </a:rPr>
              <a:t>Tmax</a:t>
            </a:r>
            <a:r>
              <a:rPr lang="fr-FR" dirty="0">
                <a:latin typeface="Constantia" pitchFamily="18" charset="0"/>
              </a:rPr>
              <a:t> : temps pour atteindre </a:t>
            </a:r>
            <a:r>
              <a:rPr lang="fr-FR" dirty="0" err="1">
                <a:latin typeface="Constantia" pitchFamily="18" charset="0"/>
              </a:rPr>
              <a:t>Cmax</a:t>
            </a:r>
            <a:endParaRPr lang="fr-FR" dirty="0">
              <a:latin typeface="Constantia" pitchFamily="18" charset="0"/>
            </a:endParaRPr>
          </a:p>
          <a:p>
            <a:pPr>
              <a:buFontTx/>
              <a:buChar char="-"/>
            </a:pPr>
            <a:r>
              <a:rPr lang="fr-FR" dirty="0">
                <a:latin typeface="Constantia" pitchFamily="18" charset="0"/>
              </a:rPr>
              <a:t>    La surface sous la courbe SSC                                           	</a:t>
            </a:r>
            <a:r>
              <a:rPr lang="fr-FR" sz="1200" dirty="0">
                <a:latin typeface="Constantia" pitchFamily="18" charset="0"/>
              </a:rPr>
              <a:t>(AUC = </a:t>
            </a:r>
            <a:r>
              <a:rPr lang="fr-FR" sz="1200" dirty="0" err="1">
                <a:latin typeface="Constantia" pitchFamily="18" charset="0"/>
              </a:rPr>
              <a:t>Aera</a:t>
            </a:r>
            <a:r>
              <a:rPr lang="fr-FR" sz="1200" dirty="0">
                <a:latin typeface="Constantia" pitchFamily="18" charset="0"/>
              </a:rPr>
              <a:t> Under the </a:t>
            </a:r>
            <a:r>
              <a:rPr lang="fr-FR" sz="1200" dirty="0" err="1">
                <a:latin typeface="Constantia" pitchFamily="18" charset="0"/>
              </a:rPr>
              <a:t>Curve</a:t>
            </a:r>
            <a:r>
              <a:rPr lang="fr-FR" sz="1200" dirty="0">
                <a:latin typeface="Constantia" pitchFamily="18" charset="0"/>
              </a:rPr>
              <a:t>)</a:t>
            </a:r>
            <a:endParaRPr lang="fr-FR" dirty="0">
              <a:latin typeface="Constantia" pitchFamily="18" charset="0"/>
            </a:endParaRPr>
          </a:p>
        </p:txBody>
      </p:sp>
      <p:sp>
        <p:nvSpPr>
          <p:cNvPr id="9" name="Rectangle à coins arrondis 8"/>
          <p:cNvSpPr/>
          <p:nvPr/>
        </p:nvSpPr>
        <p:spPr>
          <a:xfrm>
            <a:off x="0" y="4714875"/>
            <a:ext cx="1143000" cy="71437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solidFill>
                  <a:schemeClr val="tx1"/>
                </a:solidFill>
              </a:rPr>
              <a:t>Phase d’absorption</a:t>
            </a:r>
          </a:p>
        </p:txBody>
      </p:sp>
      <p:cxnSp>
        <p:nvCxnSpPr>
          <p:cNvPr id="11" name="Connecteur droit avec flèche 10"/>
          <p:cNvCxnSpPr/>
          <p:nvPr/>
        </p:nvCxnSpPr>
        <p:spPr>
          <a:xfrm rot="5400000" flipH="1" flipV="1">
            <a:off x="1143000" y="4786313"/>
            <a:ext cx="428625" cy="428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2500313" y="3929063"/>
            <a:ext cx="1143000" cy="6429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solidFill>
                  <a:schemeClr val="tx1"/>
                </a:solidFill>
              </a:rPr>
              <a:t>Phase d’élimination</a:t>
            </a:r>
          </a:p>
        </p:txBody>
      </p:sp>
      <p:cxnSp>
        <p:nvCxnSpPr>
          <p:cNvPr id="16" name="Connecteur droit avec flèche 15"/>
          <p:cNvCxnSpPr/>
          <p:nvPr/>
        </p:nvCxnSpPr>
        <p:spPr>
          <a:xfrm rot="5400000">
            <a:off x="2464594" y="4607719"/>
            <a:ext cx="428625" cy="3571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Flèche à angle droit 17"/>
          <p:cNvSpPr/>
          <p:nvPr/>
        </p:nvSpPr>
        <p:spPr>
          <a:xfrm rot="5400000">
            <a:off x="4370387" y="5773738"/>
            <a:ext cx="487363" cy="36988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0973" name="ZoneTexte 18"/>
          <p:cNvSpPr txBox="1">
            <a:spLocks noChangeArrowheads="1"/>
          </p:cNvSpPr>
          <p:nvPr/>
        </p:nvSpPr>
        <p:spPr bwMode="auto">
          <a:xfrm>
            <a:off x="4857750" y="5929313"/>
            <a:ext cx="4000500" cy="369887"/>
          </a:xfrm>
          <a:prstGeom prst="rect">
            <a:avLst/>
          </a:prstGeom>
          <a:noFill/>
          <a:ln w="9525">
            <a:noFill/>
            <a:miter lim="800000"/>
            <a:headEnd/>
            <a:tailEnd/>
          </a:ln>
        </p:spPr>
        <p:txBody>
          <a:bodyPr>
            <a:spAutoFit/>
          </a:bodyPr>
          <a:lstStyle/>
          <a:p>
            <a:r>
              <a:rPr lang="fr-FR" b="1">
                <a:latin typeface="Constantia" pitchFamily="18" charset="0"/>
              </a:rPr>
              <a:t>Conditionnent le délai d’action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p:cTn id="7" dur="1000" fill="hold"/>
                                        <p:tgtEl>
                                          <p:spTgt spid="40967"/>
                                        </p:tgtEl>
                                        <p:attrNameLst>
                                          <p:attrName>ppt_w</p:attrName>
                                        </p:attrNameLst>
                                      </p:cBhvr>
                                      <p:tavLst>
                                        <p:tav tm="0">
                                          <p:val>
                                            <p:strVal val="#ppt_w+.3"/>
                                          </p:val>
                                        </p:tav>
                                        <p:tav tm="100000">
                                          <p:val>
                                            <p:strVal val="#ppt_w"/>
                                          </p:val>
                                        </p:tav>
                                      </p:tavLst>
                                    </p:anim>
                                    <p:anim calcmode="lin" valueType="num">
                                      <p:cBhvr>
                                        <p:cTn id="8" dur="1000" fill="hold"/>
                                        <p:tgtEl>
                                          <p:spTgt spid="40967"/>
                                        </p:tgtEl>
                                        <p:attrNameLst>
                                          <p:attrName>ppt_h</p:attrName>
                                        </p:attrNameLst>
                                      </p:cBhvr>
                                      <p:tavLst>
                                        <p:tav tm="0">
                                          <p:val>
                                            <p:strVal val="#ppt_h"/>
                                          </p:val>
                                        </p:tav>
                                        <p:tav tm="100000">
                                          <p:val>
                                            <p:strVal val="#ppt_h"/>
                                          </p:val>
                                        </p:tav>
                                      </p:tavLst>
                                    </p:anim>
                                    <p:animEffect transition="in" filter="fade">
                                      <p:cBhvr>
                                        <p:cTn id="9" dur="1000"/>
                                        <p:tgtEl>
                                          <p:spTgt spid="4096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0964"/>
                                        </p:tgtEl>
                                        <p:attrNameLst>
                                          <p:attrName>style.visibility</p:attrName>
                                        </p:attrNameLst>
                                      </p:cBhvr>
                                      <p:to>
                                        <p:strVal val="visible"/>
                                      </p:to>
                                    </p:set>
                                    <p:anim calcmode="lin" valueType="num">
                                      <p:cBhvr>
                                        <p:cTn id="17" dur="1000" fill="hold"/>
                                        <p:tgtEl>
                                          <p:spTgt spid="40964"/>
                                        </p:tgtEl>
                                        <p:attrNameLst>
                                          <p:attrName>ppt_w</p:attrName>
                                        </p:attrNameLst>
                                      </p:cBhvr>
                                      <p:tavLst>
                                        <p:tav tm="0">
                                          <p:val>
                                            <p:strVal val="#ppt_w+.3"/>
                                          </p:val>
                                        </p:tav>
                                        <p:tav tm="100000">
                                          <p:val>
                                            <p:strVal val="#ppt_w"/>
                                          </p:val>
                                        </p:tav>
                                      </p:tavLst>
                                    </p:anim>
                                    <p:anim calcmode="lin" valueType="num">
                                      <p:cBhvr>
                                        <p:cTn id="18" dur="1000" fill="hold"/>
                                        <p:tgtEl>
                                          <p:spTgt spid="40964"/>
                                        </p:tgtEl>
                                        <p:attrNameLst>
                                          <p:attrName>ppt_h</p:attrName>
                                        </p:attrNameLst>
                                      </p:cBhvr>
                                      <p:tavLst>
                                        <p:tav tm="0">
                                          <p:val>
                                            <p:strVal val="#ppt_h"/>
                                          </p:val>
                                        </p:tav>
                                        <p:tav tm="100000">
                                          <p:val>
                                            <p:strVal val="#ppt_h"/>
                                          </p:val>
                                        </p:tav>
                                      </p:tavLst>
                                    </p:anim>
                                    <p:animEffect transition="in" filter="fade">
                                      <p:cBhvr>
                                        <p:cTn id="19" dur="1000"/>
                                        <p:tgtEl>
                                          <p:spTgt spid="4096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3"/>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strVal val="#ppt_w+.3"/>
                                          </p:val>
                                        </p:tav>
                                        <p:tav tm="100000">
                                          <p:val>
                                            <p:strVal val="#ppt_w"/>
                                          </p:val>
                                        </p:tav>
                                      </p:tavLst>
                                    </p:anim>
                                    <p:anim calcmode="lin" valueType="num">
                                      <p:cBhvr>
                                        <p:cTn id="33" dur="1000" fill="hold"/>
                                        <p:tgtEl>
                                          <p:spTgt spid="16"/>
                                        </p:tgtEl>
                                        <p:attrNameLst>
                                          <p:attrName>ppt_h</p:attrName>
                                        </p:attrNameLst>
                                      </p:cBhvr>
                                      <p:tavLst>
                                        <p:tav tm="0">
                                          <p:val>
                                            <p:strVal val="#ppt_h"/>
                                          </p:val>
                                        </p:tav>
                                        <p:tav tm="100000">
                                          <p:val>
                                            <p:strVal val="#ppt_h"/>
                                          </p:val>
                                        </p:tav>
                                      </p:tavLst>
                                    </p:anim>
                                    <p:animEffect transition="in" filter="fade">
                                      <p:cBhvr>
                                        <p:cTn id="34" dur="1000"/>
                                        <p:tgtEl>
                                          <p:spTgt spid="16"/>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3"/>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40973"/>
                                        </p:tgtEl>
                                        <p:attrNameLst>
                                          <p:attrName>style.visibility</p:attrName>
                                        </p:attrNameLst>
                                      </p:cBhvr>
                                      <p:to>
                                        <p:strVal val="visible"/>
                                      </p:to>
                                    </p:set>
                                    <p:anim calcmode="lin" valueType="num">
                                      <p:cBhvr>
                                        <p:cTn id="42" dur="1000" fill="hold"/>
                                        <p:tgtEl>
                                          <p:spTgt spid="40973"/>
                                        </p:tgtEl>
                                        <p:attrNameLst>
                                          <p:attrName>ppt_w</p:attrName>
                                        </p:attrNameLst>
                                      </p:cBhvr>
                                      <p:tavLst>
                                        <p:tav tm="0">
                                          <p:val>
                                            <p:strVal val="#ppt_w+.3"/>
                                          </p:val>
                                        </p:tav>
                                        <p:tav tm="100000">
                                          <p:val>
                                            <p:strVal val="#ppt_w"/>
                                          </p:val>
                                        </p:tav>
                                      </p:tavLst>
                                    </p:anim>
                                    <p:anim calcmode="lin" valueType="num">
                                      <p:cBhvr>
                                        <p:cTn id="43" dur="1000" fill="hold"/>
                                        <p:tgtEl>
                                          <p:spTgt spid="40973"/>
                                        </p:tgtEl>
                                        <p:attrNameLst>
                                          <p:attrName>ppt_h</p:attrName>
                                        </p:attrNameLst>
                                      </p:cBhvr>
                                      <p:tavLst>
                                        <p:tav tm="0">
                                          <p:val>
                                            <p:strVal val="#ppt_h"/>
                                          </p:val>
                                        </p:tav>
                                        <p:tav tm="100000">
                                          <p:val>
                                            <p:strVal val="#ppt_h"/>
                                          </p:val>
                                        </p:tav>
                                      </p:tavLst>
                                    </p:anim>
                                    <p:animEffect transition="in" filter="fade">
                                      <p:cBhvr>
                                        <p:cTn id="44" dur="10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9" grpId="0" animBg="1"/>
      <p:bldP spid="12" grpId="0" animBg="1"/>
      <p:bldP spid="409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3200" smtClean="0">
                <a:latin typeface="Arial" charset="0"/>
              </a:rPr>
              <a:t>La biodisponibilit</a:t>
            </a:r>
            <a:r>
              <a:rPr lang="fr-FR" sz="3200" smtClean="0"/>
              <a:t>é</a:t>
            </a:r>
            <a:r>
              <a:rPr lang="fr-FR" sz="3200" smtClean="0">
                <a:latin typeface="Arial" charset="0"/>
              </a:rPr>
              <a:t> F</a:t>
            </a:r>
            <a:br>
              <a:rPr lang="fr-FR" sz="3200" smtClean="0">
                <a:latin typeface="Arial" charset="0"/>
              </a:rPr>
            </a:br>
            <a:endParaRPr lang="fr-FR" sz="4500" smtClean="0">
              <a:latin typeface="Arial" charset="0"/>
            </a:endParaRPr>
          </a:p>
        </p:txBody>
      </p:sp>
      <p:sp>
        <p:nvSpPr>
          <p:cNvPr id="5" name="Espace réservé du numéro de diapositive 4"/>
          <p:cNvSpPr>
            <a:spLocks noGrp="1"/>
          </p:cNvSpPr>
          <p:nvPr>
            <p:ph type="sldNum" sz="quarter" idx="12"/>
          </p:nvPr>
        </p:nvSpPr>
        <p:spPr/>
        <p:txBody>
          <a:bodyPr/>
          <a:lstStyle/>
          <a:p>
            <a:pPr>
              <a:defRPr/>
            </a:pPr>
            <a:fld id="{56399F2D-EB14-417F-82D5-1729729CF663}" type="slidenum">
              <a:rPr lang="fr-FR" smtClean="0"/>
              <a:pPr>
                <a:defRPr/>
              </a:pPr>
              <a:t>16</a:t>
            </a:fld>
            <a:endParaRPr lang="fr-FR"/>
          </a:p>
        </p:txBody>
      </p:sp>
      <p:sp>
        <p:nvSpPr>
          <p:cNvPr id="41987" name="Espace réservé du contenu 2"/>
          <p:cNvSpPr>
            <a:spLocks noGrp="1"/>
          </p:cNvSpPr>
          <p:nvPr>
            <p:ph sz="quarter" idx="1"/>
          </p:nvPr>
        </p:nvSpPr>
        <p:spPr/>
        <p:txBody>
          <a:bodyPr/>
          <a:lstStyle/>
          <a:p>
            <a:pPr eaLnBrk="1" hangingPunct="1">
              <a:buFont typeface="Wingdings 2" pitchFamily="18" charset="2"/>
              <a:buNone/>
            </a:pPr>
            <a:endParaRPr lang="fr-FR" sz="1800" b="1" i="1" u="sng" smtClean="0">
              <a:sym typeface="Wingdings" pitchFamily="2" charset="2"/>
            </a:endParaRPr>
          </a:p>
          <a:p>
            <a:pPr eaLnBrk="1" hangingPunct="1">
              <a:buFont typeface="Wingdings 2" pitchFamily="18" charset="2"/>
              <a:buNone/>
            </a:pPr>
            <a:endParaRPr lang="fr-FR" sz="2000" b="1" i="1" u="sng" smtClean="0"/>
          </a:p>
        </p:txBody>
      </p:sp>
      <p:pic>
        <p:nvPicPr>
          <p:cNvPr id="41988" name="Picture 2"/>
          <p:cNvPicPr>
            <a:picLocks noChangeAspect="1" noChangeArrowheads="1"/>
          </p:cNvPicPr>
          <p:nvPr/>
        </p:nvPicPr>
        <p:blipFill>
          <a:blip r:embed="rId3"/>
          <a:srcRect/>
          <a:stretch>
            <a:fillRect/>
          </a:stretch>
        </p:blipFill>
        <p:spPr bwMode="auto">
          <a:xfrm>
            <a:off x="428625" y="2000250"/>
            <a:ext cx="8058150"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3200" smtClean="0">
                <a:latin typeface="Arial" charset="0"/>
              </a:rPr>
              <a:t>La biodisponibilit</a:t>
            </a:r>
            <a:r>
              <a:rPr lang="fr-FR" sz="3200" smtClean="0"/>
              <a:t>é</a:t>
            </a:r>
            <a:r>
              <a:rPr lang="fr-FR" sz="3200" smtClean="0">
                <a:latin typeface="Arial" charset="0"/>
              </a:rPr>
              <a:t> F : aspect quantitatif</a:t>
            </a:r>
            <a:br>
              <a:rPr lang="fr-FR" sz="3200" smtClean="0">
                <a:latin typeface="Arial" charset="0"/>
              </a:rPr>
            </a:br>
            <a:endParaRPr lang="fr-FR" sz="45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EB145E34-0716-4E6B-9AED-864E2D61C33A}" type="slidenum">
              <a:rPr lang="fr-FR" smtClean="0"/>
              <a:pPr>
                <a:defRPr/>
              </a:pPr>
              <a:t>17</a:t>
            </a:fld>
            <a:endParaRPr lang="fr-FR"/>
          </a:p>
        </p:txBody>
      </p:sp>
      <p:sp>
        <p:nvSpPr>
          <p:cNvPr id="43011" name="Espace réservé du contenu 2"/>
          <p:cNvSpPr>
            <a:spLocks noGrp="1"/>
          </p:cNvSpPr>
          <p:nvPr>
            <p:ph sz="quarter" idx="1"/>
          </p:nvPr>
        </p:nvSpPr>
        <p:spPr>
          <a:xfrm>
            <a:off x="428625" y="1890713"/>
            <a:ext cx="8229600" cy="4967287"/>
          </a:xfrm>
        </p:spPr>
        <p:txBody>
          <a:bodyPr/>
          <a:lstStyle/>
          <a:p>
            <a:pPr eaLnBrk="1" hangingPunct="1"/>
            <a:r>
              <a:rPr lang="fr-FR" sz="2400" smtClean="0">
                <a:latin typeface="Arial" pitchFamily="34" charset="0"/>
                <a:sym typeface="Wingdings" pitchFamily="2" charset="2"/>
              </a:rPr>
              <a:t>La biodisponibilité ne peut être appréciée que par rapport à une forme de référence</a:t>
            </a:r>
          </a:p>
          <a:p>
            <a:pPr eaLnBrk="1" hangingPunct="1"/>
            <a:endParaRPr lang="fr-FR" sz="2400" smtClean="0">
              <a:latin typeface="Arial" pitchFamily="34" charset="0"/>
              <a:sym typeface="Wingdings" pitchFamily="2" charset="2"/>
            </a:endParaRPr>
          </a:p>
          <a:p>
            <a:pPr eaLnBrk="1" hangingPunct="1"/>
            <a:r>
              <a:rPr lang="fr-FR" sz="2400" smtClean="0">
                <a:latin typeface="Arial" pitchFamily="34" charset="0"/>
                <a:sym typeface="Wingdings" pitchFamily="2" charset="2"/>
              </a:rPr>
              <a:t>On distingue ainsi :</a:t>
            </a:r>
          </a:p>
          <a:p>
            <a:pPr lvl="1" eaLnBrk="1" hangingPunct="1"/>
            <a:r>
              <a:rPr lang="fr-FR" smtClean="0">
                <a:latin typeface="Arial" pitchFamily="34" charset="0"/>
                <a:sym typeface="Wingdings" pitchFamily="2" charset="2"/>
              </a:rPr>
              <a:t>La biodisponibilité absolue</a:t>
            </a:r>
          </a:p>
          <a:p>
            <a:pPr lvl="1" eaLnBrk="1" hangingPunct="1"/>
            <a:r>
              <a:rPr lang="fr-FR" smtClean="0">
                <a:latin typeface="Arial" pitchFamily="34" charset="0"/>
                <a:sym typeface="Wingdings" pitchFamily="2" charset="2"/>
              </a:rPr>
              <a:t>La biodisponibilité relative</a:t>
            </a:r>
          </a:p>
          <a:p>
            <a:pPr eaLnBrk="1" hangingPunct="1">
              <a:buFont typeface="Wingdings 2" pitchFamily="18" charset="2"/>
              <a:buNone/>
            </a:pPr>
            <a:endParaRPr lang="fr-FR" sz="1800" smtClean="0">
              <a:latin typeface="Arial" pitchFamily="34" charset="0"/>
              <a:sym typeface="Wingdings" pitchFamily="2" charset="2"/>
            </a:endParaRPr>
          </a:p>
          <a:p>
            <a:pPr eaLnBrk="1" hangingPunct="1"/>
            <a:endParaRPr lang="fr-FR" sz="1800" smtClean="0">
              <a:latin typeface="Arial" pitchFamily="34" charset="0"/>
              <a:sym typeface="Wingdings" pitchFamily="2" charset="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3200" smtClean="0">
                <a:latin typeface="Arial" charset="0"/>
              </a:rPr>
              <a:t>La biodisponibilit</a:t>
            </a:r>
            <a:r>
              <a:rPr lang="fr-FR" sz="3200" smtClean="0"/>
              <a:t>é</a:t>
            </a:r>
            <a:r>
              <a:rPr lang="fr-FR" sz="3200" smtClean="0">
                <a:latin typeface="Arial" charset="0"/>
              </a:rPr>
              <a:t> F : aspect quantitatif</a:t>
            </a:r>
            <a:br>
              <a:rPr lang="fr-FR" sz="3200" smtClean="0">
                <a:latin typeface="Arial" charset="0"/>
              </a:rPr>
            </a:br>
            <a:endParaRPr lang="fr-FR" sz="4500" smtClean="0">
              <a:latin typeface="Arial" charset="0"/>
            </a:endParaRPr>
          </a:p>
        </p:txBody>
      </p:sp>
      <p:sp>
        <p:nvSpPr>
          <p:cNvPr id="8" name="Espace réservé du numéro de diapositive 7"/>
          <p:cNvSpPr>
            <a:spLocks noGrp="1"/>
          </p:cNvSpPr>
          <p:nvPr>
            <p:ph type="sldNum" sz="quarter" idx="12"/>
          </p:nvPr>
        </p:nvSpPr>
        <p:spPr/>
        <p:txBody>
          <a:bodyPr/>
          <a:lstStyle/>
          <a:p>
            <a:pPr>
              <a:defRPr/>
            </a:pPr>
            <a:fld id="{2644A05B-FE8A-4C5B-8DD4-87F889308399}" type="slidenum">
              <a:rPr lang="fr-FR" smtClean="0"/>
              <a:pPr>
                <a:defRPr/>
              </a:pPr>
              <a:t>18</a:t>
            </a:fld>
            <a:endParaRPr lang="fr-FR"/>
          </a:p>
        </p:txBody>
      </p:sp>
      <p:sp>
        <p:nvSpPr>
          <p:cNvPr id="44035" name="Espace réservé du contenu 2"/>
          <p:cNvSpPr>
            <a:spLocks noGrp="1"/>
          </p:cNvSpPr>
          <p:nvPr>
            <p:ph sz="quarter" idx="1"/>
          </p:nvPr>
        </p:nvSpPr>
        <p:spPr>
          <a:xfrm>
            <a:off x="457200" y="1357313"/>
            <a:ext cx="8229600" cy="4967287"/>
          </a:xfrm>
        </p:spPr>
        <p:txBody>
          <a:bodyPr/>
          <a:lstStyle/>
          <a:p>
            <a:pPr eaLnBrk="1" hangingPunct="1">
              <a:buFont typeface="Wingdings 2" pitchFamily="18" charset="2"/>
              <a:buNone/>
            </a:pPr>
            <a:endParaRPr lang="fr-FR" sz="1800" smtClean="0">
              <a:latin typeface="Arial" pitchFamily="34" charset="0"/>
              <a:sym typeface="Wingdings" pitchFamily="2" charset="2"/>
            </a:endParaRPr>
          </a:p>
          <a:p>
            <a:pPr eaLnBrk="1" hangingPunct="1">
              <a:buFont typeface="Wingdings 2" pitchFamily="18" charset="2"/>
              <a:buNone/>
            </a:pPr>
            <a:r>
              <a:rPr lang="fr-FR" sz="1800" b="1" u="sng" smtClean="0">
                <a:latin typeface="Arial" pitchFamily="34" charset="0"/>
                <a:sym typeface="Wingdings" pitchFamily="2" charset="2"/>
              </a:rPr>
              <a:t>Biodisponibilité absolue</a:t>
            </a:r>
          </a:p>
          <a:p>
            <a:pPr eaLnBrk="1" hangingPunct="1"/>
            <a:r>
              <a:rPr lang="fr-FR" sz="1800" smtClean="0">
                <a:latin typeface="Arial" pitchFamily="34" charset="0"/>
                <a:sym typeface="Wingdings" pitchFamily="2" charset="2"/>
              </a:rPr>
              <a:t> Par définition, après injection </a:t>
            </a:r>
            <a:r>
              <a:rPr lang="fr-FR" sz="1800" b="1" smtClean="0">
                <a:latin typeface="Arial" pitchFamily="34" charset="0"/>
                <a:sym typeface="Wingdings" pitchFamily="2" charset="2"/>
              </a:rPr>
              <a:t>IV</a:t>
            </a:r>
            <a:r>
              <a:rPr lang="fr-FR" sz="1800" smtClean="0">
                <a:latin typeface="Arial" pitchFamily="34" charset="0"/>
                <a:sym typeface="Wingdings" pitchFamily="2" charset="2"/>
              </a:rPr>
              <a:t>, la biodisponibilité d’un médicament est égale à </a:t>
            </a:r>
            <a:r>
              <a:rPr lang="fr-FR" sz="1800" b="1" smtClean="0">
                <a:latin typeface="Arial" pitchFamily="34" charset="0"/>
                <a:sym typeface="Wingdings" pitchFamily="2" charset="2"/>
              </a:rPr>
              <a:t>100% </a:t>
            </a:r>
            <a:r>
              <a:rPr lang="fr-FR" sz="1800" smtClean="0">
                <a:latin typeface="Arial" pitchFamily="34" charset="0"/>
                <a:sym typeface="Wingdings" pitchFamily="2" charset="2"/>
              </a:rPr>
              <a:t>puisque la totalité de la dose est injectée dans la circulation</a:t>
            </a:r>
          </a:p>
          <a:p>
            <a:pPr eaLnBrk="1" hangingPunct="1">
              <a:buFont typeface="Wingdings 2" pitchFamily="18" charset="2"/>
              <a:buNone/>
            </a:pPr>
            <a:r>
              <a:rPr lang="fr-FR" sz="1800" smtClean="0">
                <a:latin typeface="Arial" pitchFamily="34" charset="0"/>
                <a:sym typeface="Wingdings" pitchFamily="2" charset="2"/>
              </a:rPr>
              <a:t>                          la voie IV est la voie de référence</a:t>
            </a:r>
          </a:p>
          <a:p>
            <a:pPr eaLnBrk="1" hangingPunct="1">
              <a:buFont typeface="Wingdings 2" pitchFamily="18" charset="2"/>
              <a:buNone/>
            </a:pPr>
            <a:endParaRPr lang="fr-FR" sz="2000" b="1" i="1" u="sng" smtClean="0">
              <a:latin typeface="Arial" pitchFamily="34" charset="0"/>
            </a:endParaRPr>
          </a:p>
          <a:p>
            <a:pPr eaLnBrk="1" hangingPunct="1">
              <a:buFont typeface="Wingdings 2" pitchFamily="18" charset="2"/>
              <a:buNone/>
            </a:pPr>
            <a:r>
              <a:rPr lang="fr-FR" sz="2000" smtClean="0">
                <a:latin typeface="Arial" pitchFamily="34" charset="0"/>
              </a:rPr>
              <a:t>                                           F =   SSC (voie orale ou autre)</a:t>
            </a:r>
          </a:p>
          <a:p>
            <a:pPr eaLnBrk="1" hangingPunct="1">
              <a:buFont typeface="Wingdings 2" pitchFamily="18" charset="2"/>
              <a:buNone/>
            </a:pPr>
            <a:r>
              <a:rPr lang="fr-FR" sz="2000" smtClean="0">
                <a:latin typeface="Arial" pitchFamily="34" charset="0"/>
              </a:rPr>
              <a:t>                                                   SSC de référence (voie IV)</a:t>
            </a:r>
          </a:p>
          <a:p>
            <a:pPr eaLnBrk="1" hangingPunct="1">
              <a:buFont typeface="Wingdings 2" pitchFamily="18" charset="2"/>
              <a:buNone/>
            </a:pPr>
            <a:endParaRPr lang="fr-FR" sz="2000" smtClean="0">
              <a:latin typeface="Arial" pitchFamily="34" charset="0"/>
            </a:endParaRPr>
          </a:p>
          <a:p>
            <a:pPr eaLnBrk="1" hangingPunct="1">
              <a:buFont typeface="Wingdings 2" pitchFamily="18" charset="2"/>
              <a:buNone/>
            </a:pPr>
            <a:endParaRPr lang="fr-FR" sz="1800" smtClean="0">
              <a:latin typeface="Arial" pitchFamily="34" charset="0"/>
            </a:endParaRPr>
          </a:p>
          <a:p>
            <a:pPr eaLnBrk="1" hangingPunct="1"/>
            <a:endParaRPr lang="fr-FR" sz="1800" smtClean="0">
              <a:latin typeface="Arial" pitchFamily="34" charset="0"/>
            </a:endParaRPr>
          </a:p>
          <a:p>
            <a:pPr eaLnBrk="1" hangingPunct="1"/>
            <a:r>
              <a:rPr lang="fr-FR" sz="1800" smtClean="0">
                <a:latin typeface="Arial" pitchFamily="34" charset="0"/>
              </a:rPr>
              <a:t>Une biodisponibilité absolue de 0,5 pour un produit signifie que seule la moitié de la quantité administrée est retrouvée dans la circulation générale</a:t>
            </a:r>
          </a:p>
        </p:txBody>
      </p:sp>
      <p:cxnSp>
        <p:nvCxnSpPr>
          <p:cNvPr id="6" name="Connecteur droit 5"/>
          <p:cNvCxnSpPr/>
          <p:nvPr/>
        </p:nvCxnSpPr>
        <p:spPr>
          <a:xfrm rot="10800000">
            <a:off x="3857625" y="3714750"/>
            <a:ext cx="278606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28938" y="3071813"/>
            <a:ext cx="4614862"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4038" name="ZoneTexte 7"/>
          <p:cNvSpPr txBox="1">
            <a:spLocks noChangeArrowheads="1"/>
          </p:cNvSpPr>
          <p:nvPr/>
        </p:nvSpPr>
        <p:spPr bwMode="auto">
          <a:xfrm>
            <a:off x="3000375" y="4286250"/>
            <a:ext cx="4035425" cy="369888"/>
          </a:xfrm>
          <a:prstGeom prst="rect">
            <a:avLst/>
          </a:prstGeom>
          <a:noFill/>
          <a:ln w="9525">
            <a:noFill/>
            <a:miter lim="800000"/>
            <a:headEnd/>
            <a:tailEnd/>
          </a:ln>
        </p:spPr>
        <p:txBody>
          <a:bodyPr wrap="none">
            <a:spAutoFit/>
          </a:bodyPr>
          <a:lstStyle/>
          <a:p>
            <a:r>
              <a:rPr lang="fr-FR" i="1">
                <a:latin typeface="Constantia" pitchFamily="18" charset="0"/>
              </a:rPr>
              <a:t>Par définition F est compris entre 0 et 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3200" smtClean="0">
                <a:latin typeface="Arial" charset="0"/>
              </a:rPr>
              <a:t>La biodisponibilit</a:t>
            </a:r>
            <a:r>
              <a:rPr lang="fr-FR" sz="3200" smtClean="0"/>
              <a:t>é</a:t>
            </a:r>
            <a:r>
              <a:rPr lang="fr-FR" sz="3200" smtClean="0">
                <a:latin typeface="Arial" charset="0"/>
              </a:rPr>
              <a:t> F : aspect quantitatif</a:t>
            </a:r>
            <a:br>
              <a:rPr lang="fr-FR" sz="3200" smtClean="0">
                <a:latin typeface="Arial" charset="0"/>
              </a:rPr>
            </a:br>
            <a:endParaRPr lang="fr-FR" sz="4500" smtClean="0">
              <a:latin typeface="Arial" charset="0"/>
            </a:endParaRPr>
          </a:p>
        </p:txBody>
      </p:sp>
      <p:sp>
        <p:nvSpPr>
          <p:cNvPr id="8" name="Espace réservé du numéro de diapositive 7"/>
          <p:cNvSpPr>
            <a:spLocks noGrp="1"/>
          </p:cNvSpPr>
          <p:nvPr>
            <p:ph type="sldNum" sz="quarter" idx="12"/>
          </p:nvPr>
        </p:nvSpPr>
        <p:spPr/>
        <p:txBody>
          <a:bodyPr/>
          <a:lstStyle/>
          <a:p>
            <a:pPr>
              <a:defRPr/>
            </a:pPr>
            <a:fld id="{02785C85-6FA6-4EA5-B928-45E45DD88482}" type="slidenum">
              <a:rPr lang="fr-FR" smtClean="0"/>
              <a:pPr>
                <a:defRPr/>
              </a:pPr>
              <a:t>19</a:t>
            </a:fld>
            <a:endParaRPr lang="fr-FR"/>
          </a:p>
        </p:txBody>
      </p:sp>
      <p:sp>
        <p:nvSpPr>
          <p:cNvPr id="45059" name="Espace réservé du contenu 2"/>
          <p:cNvSpPr>
            <a:spLocks noGrp="1"/>
          </p:cNvSpPr>
          <p:nvPr>
            <p:ph sz="quarter" idx="1"/>
          </p:nvPr>
        </p:nvSpPr>
        <p:spPr>
          <a:xfrm>
            <a:off x="381000" y="1371600"/>
            <a:ext cx="8229600" cy="4967288"/>
          </a:xfrm>
        </p:spPr>
        <p:txBody>
          <a:bodyPr/>
          <a:lstStyle/>
          <a:p>
            <a:pPr eaLnBrk="1" hangingPunct="1">
              <a:lnSpc>
                <a:spcPct val="90000"/>
              </a:lnSpc>
              <a:buFont typeface="Wingdings 2" pitchFamily="18" charset="2"/>
              <a:buNone/>
            </a:pPr>
            <a:endParaRPr lang="fr-FR" sz="1800" smtClean="0">
              <a:latin typeface="Arial" pitchFamily="34" charset="0"/>
              <a:sym typeface="Wingdings" pitchFamily="2" charset="2"/>
            </a:endParaRPr>
          </a:p>
          <a:p>
            <a:pPr eaLnBrk="1" hangingPunct="1">
              <a:lnSpc>
                <a:spcPct val="90000"/>
              </a:lnSpc>
            </a:pPr>
            <a:endParaRPr lang="fr-FR" sz="1800" smtClean="0">
              <a:latin typeface="Arial" pitchFamily="34" charset="0"/>
              <a:sym typeface="Wingdings" pitchFamily="2" charset="2"/>
            </a:endParaRPr>
          </a:p>
          <a:p>
            <a:pPr eaLnBrk="1" hangingPunct="1">
              <a:lnSpc>
                <a:spcPct val="90000"/>
              </a:lnSpc>
              <a:buFont typeface="Wingdings 2" pitchFamily="18" charset="2"/>
              <a:buNone/>
            </a:pPr>
            <a:r>
              <a:rPr lang="fr-FR" sz="1800" b="1" u="sng" smtClean="0">
                <a:latin typeface="Arial" pitchFamily="34" charset="0"/>
                <a:sym typeface="Wingdings" pitchFamily="2" charset="2"/>
              </a:rPr>
              <a:t>Biodisponibilité relative</a:t>
            </a:r>
          </a:p>
          <a:p>
            <a:pPr eaLnBrk="1" hangingPunct="1">
              <a:lnSpc>
                <a:spcPct val="90000"/>
              </a:lnSpc>
            </a:pPr>
            <a:r>
              <a:rPr lang="fr-FR" sz="1800" smtClean="0">
                <a:latin typeface="Arial" pitchFamily="34" charset="0"/>
                <a:sym typeface="Wingdings" pitchFamily="2" charset="2"/>
              </a:rPr>
              <a:t>La forme de référence est administrée par une autre voie que la voie IV</a:t>
            </a:r>
          </a:p>
          <a:p>
            <a:pPr eaLnBrk="1" hangingPunct="1">
              <a:lnSpc>
                <a:spcPct val="90000"/>
              </a:lnSpc>
            </a:pPr>
            <a:r>
              <a:rPr lang="fr-FR" sz="1800" smtClean="0">
                <a:latin typeface="Arial" pitchFamily="34" charset="0"/>
                <a:sym typeface="Wingdings" pitchFamily="2" charset="2"/>
              </a:rPr>
              <a:t>Cette forme de référence peut être administrée ou non par la même voie que la forme à tester</a:t>
            </a:r>
          </a:p>
          <a:p>
            <a:pPr eaLnBrk="1" hangingPunct="1">
              <a:lnSpc>
                <a:spcPct val="90000"/>
              </a:lnSpc>
              <a:buFont typeface="Wingdings 2" pitchFamily="18" charset="2"/>
              <a:buNone/>
            </a:pPr>
            <a:r>
              <a:rPr lang="fr-FR" sz="1800" smtClean="0">
                <a:latin typeface="Arial" pitchFamily="34" charset="0"/>
                <a:sym typeface="Wingdings" pitchFamily="2" charset="2"/>
              </a:rPr>
              <a:t>                          Permet de comparer des formes pharmaceutiques</a:t>
            </a:r>
          </a:p>
          <a:p>
            <a:pPr eaLnBrk="1" hangingPunct="1">
              <a:lnSpc>
                <a:spcPct val="90000"/>
              </a:lnSpc>
              <a:buFont typeface="Wingdings 2" pitchFamily="18" charset="2"/>
              <a:buNone/>
            </a:pPr>
            <a:endParaRPr lang="fr-FR" sz="2000" b="1" i="1" u="sng" smtClean="0">
              <a:latin typeface="Arial" pitchFamily="34" charset="0"/>
            </a:endParaRPr>
          </a:p>
          <a:p>
            <a:pPr eaLnBrk="1" hangingPunct="1">
              <a:lnSpc>
                <a:spcPct val="90000"/>
              </a:lnSpc>
              <a:buFont typeface="Wingdings 2" pitchFamily="18" charset="2"/>
              <a:buNone/>
            </a:pPr>
            <a:r>
              <a:rPr lang="fr-FR" sz="2000" smtClean="0">
                <a:latin typeface="Arial" pitchFamily="34" charset="0"/>
              </a:rPr>
              <a:t>                                        </a:t>
            </a:r>
          </a:p>
          <a:p>
            <a:pPr eaLnBrk="1" hangingPunct="1">
              <a:lnSpc>
                <a:spcPct val="90000"/>
              </a:lnSpc>
              <a:buFont typeface="Wingdings 2" pitchFamily="18" charset="2"/>
              <a:buNone/>
            </a:pPr>
            <a:endParaRPr lang="fr-FR" sz="2000" smtClean="0">
              <a:latin typeface="Arial" pitchFamily="34" charset="0"/>
            </a:endParaRPr>
          </a:p>
          <a:p>
            <a:pPr eaLnBrk="1" hangingPunct="1">
              <a:lnSpc>
                <a:spcPct val="90000"/>
              </a:lnSpc>
              <a:buFont typeface="Wingdings 2" pitchFamily="18" charset="2"/>
              <a:buNone/>
            </a:pPr>
            <a:r>
              <a:rPr lang="fr-FR" sz="2000" smtClean="0">
                <a:latin typeface="Arial" pitchFamily="34" charset="0"/>
              </a:rPr>
              <a:t>                                             F relative =   SSC de la forme à tester</a:t>
            </a:r>
          </a:p>
          <a:p>
            <a:pPr eaLnBrk="1" hangingPunct="1">
              <a:lnSpc>
                <a:spcPct val="90000"/>
              </a:lnSpc>
              <a:buFont typeface="Wingdings 2" pitchFamily="18" charset="2"/>
              <a:buNone/>
            </a:pPr>
            <a:r>
              <a:rPr lang="fr-FR" sz="2000" smtClean="0">
                <a:latin typeface="Arial" pitchFamily="34" charset="0"/>
              </a:rPr>
              <a:t>                                                                 SSC forme de référence</a:t>
            </a:r>
          </a:p>
        </p:txBody>
      </p:sp>
      <p:cxnSp>
        <p:nvCxnSpPr>
          <p:cNvPr id="6" name="Connecteur droit 5"/>
          <p:cNvCxnSpPr/>
          <p:nvPr/>
        </p:nvCxnSpPr>
        <p:spPr>
          <a:xfrm rot="10800000">
            <a:off x="5000628" y="4929198"/>
            <a:ext cx="278606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57563" y="4143375"/>
            <a:ext cx="4500562"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5062" name="ZoneTexte 7"/>
          <p:cNvSpPr txBox="1">
            <a:spLocks noChangeArrowheads="1"/>
          </p:cNvSpPr>
          <p:nvPr/>
        </p:nvSpPr>
        <p:spPr bwMode="auto">
          <a:xfrm>
            <a:off x="3571875" y="5357813"/>
            <a:ext cx="4035425" cy="369887"/>
          </a:xfrm>
          <a:prstGeom prst="rect">
            <a:avLst/>
          </a:prstGeom>
          <a:noFill/>
          <a:ln w="9525">
            <a:noFill/>
            <a:miter lim="800000"/>
            <a:headEnd/>
            <a:tailEnd/>
          </a:ln>
        </p:spPr>
        <p:txBody>
          <a:bodyPr wrap="none">
            <a:spAutoFit/>
          </a:bodyPr>
          <a:lstStyle/>
          <a:p>
            <a:r>
              <a:rPr lang="fr-FR" i="1">
                <a:latin typeface="Constantia" pitchFamily="18" charset="0"/>
              </a:rPr>
              <a:t>Par définition F est compris entre 0 et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928670"/>
            <a:ext cx="7772400" cy="1362456"/>
          </a:xfrm>
        </p:spPr>
        <p:txBody>
          <a:bodyPr/>
          <a:lstStyle/>
          <a:p>
            <a:pPr eaLnBrk="1" fontAlgn="auto" hangingPunct="1">
              <a:spcAft>
                <a:spcPts val="0"/>
              </a:spcAft>
              <a:defRPr/>
            </a:pPr>
            <a:r>
              <a:rPr lang="fr-FR" smtClean="0"/>
              <a:t>Introduction : </a:t>
            </a:r>
            <a:br>
              <a:rPr lang="fr-FR" smtClean="0"/>
            </a:br>
            <a:r>
              <a:rPr lang="fr-FR" smtClean="0"/>
              <a:t>définitions et buts</a:t>
            </a:r>
            <a:endParaRPr lang="fr-FR"/>
          </a:p>
        </p:txBody>
      </p:sp>
      <p:sp>
        <p:nvSpPr>
          <p:cNvPr id="7171" name="Espace réservé du texte 2"/>
          <p:cNvSpPr>
            <a:spLocks noGrp="1"/>
          </p:cNvSpPr>
          <p:nvPr>
            <p:ph type="body" idx="1"/>
          </p:nvPr>
        </p:nvSpPr>
        <p:spPr>
          <a:xfrm>
            <a:off x="214313" y="2705100"/>
            <a:ext cx="8715375" cy="4010025"/>
          </a:xfrm>
        </p:spPr>
        <p:txBody>
          <a:bodyPr>
            <a:normAutofit fontScale="92500" lnSpcReduction="10000"/>
          </a:bodyPr>
          <a:lstStyle/>
          <a:p>
            <a:pPr eaLnBrk="1" hangingPunct="1"/>
            <a:r>
              <a:rPr lang="fr-FR" u="sng" smtClean="0">
                <a:latin typeface="Arial" pitchFamily="34" charset="0"/>
              </a:rPr>
              <a:t>Objectif : </a:t>
            </a:r>
          </a:p>
          <a:p>
            <a:pPr eaLnBrk="1" hangingPunct="1"/>
            <a:endParaRPr lang="fr-FR" u="sng" smtClean="0">
              <a:latin typeface="Arial" pitchFamily="34" charset="0"/>
            </a:endParaRPr>
          </a:p>
          <a:p>
            <a:pPr eaLnBrk="1" hangingPunct="1"/>
            <a:r>
              <a:rPr lang="fr-FR" smtClean="0">
                <a:latin typeface="Arial" pitchFamily="34" charset="0"/>
              </a:rPr>
              <a:t>Conna</a:t>
            </a:r>
            <a:r>
              <a:rPr lang="fr-FR" smtClean="0"/>
              <a:t>î</a:t>
            </a:r>
            <a:r>
              <a:rPr lang="fr-FR" smtClean="0">
                <a:latin typeface="Arial" pitchFamily="34" charset="0"/>
              </a:rPr>
              <a:t>tre les diff</a:t>
            </a:r>
            <a:r>
              <a:rPr lang="fr-FR" smtClean="0"/>
              <a:t>é</a:t>
            </a:r>
            <a:r>
              <a:rPr lang="fr-FR" smtClean="0">
                <a:latin typeface="Arial" pitchFamily="34" charset="0"/>
              </a:rPr>
              <a:t>rentes </a:t>
            </a:r>
            <a:r>
              <a:rPr lang="fr-FR" smtClean="0"/>
              <a:t>é</a:t>
            </a:r>
            <a:r>
              <a:rPr lang="fr-FR" smtClean="0">
                <a:latin typeface="Arial" pitchFamily="34" charset="0"/>
              </a:rPr>
              <a:t>tapes entre l</a:t>
            </a:r>
            <a:r>
              <a:rPr lang="fr-FR" smtClean="0"/>
              <a:t>’</a:t>
            </a:r>
            <a:r>
              <a:rPr lang="fr-FR" smtClean="0">
                <a:latin typeface="Arial" pitchFamily="34" charset="0"/>
              </a:rPr>
              <a:t>administration du m</a:t>
            </a:r>
            <a:r>
              <a:rPr lang="fr-FR" smtClean="0"/>
              <a:t>é</a:t>
            </a:r>
            <a:r>
              <a:rPr lang="fr-FR" smtClean="0">
                <a:latin typeface="Arial" pitchFamily="34" charset="0"/>
              </a:rPr>
              <a:t>dicament et l</a:t>
            </a:r>
            <a:r>
              <a:rPr lang="fr-FR" smtClean="0"/>
              <a:t>’</a:t>
            </a:r>
            <a:r>
              <a:rPr lang="fr-FR" smtClean="0">
                <a:latin typeface="Arial" pitchFamily="34" charset="0"/>
              </a:rPr>
              <a:t>obtention de l</a:t>
            </a:r>
            <a:r>
              <a:rPr lang="fr-FR" smtClean="0"/>
              <a:t>’</a:t>
            </a:r>
            <a:r>
              <a:rPr lang="fr-FR" smtClean="0">
                <a:latin typeface="Arial" pitchFamily="34" charset="0"/>
              </a:rPr>
              <a:t>effet th</a:t>
            </a:r>
            <a:r>
              <a:rPr lang="fr-FR" smtClean="0"/>
              <a:t>é</a:t>
            </a:r>
            <a:r>
              <a:rPr lang="fr-FR" smtClean="0">
                <a:latin typeface="Arial" pitchFamily="34" charset="0"/>
              </a:rPr>
              <a:t>rapeutique : </a:t>
            </a:r>
          </a:p>
          <a:p>
            <a:pPr eaLnBrk="1" hangingPunct="1"/>
            <a:endParaRPr lang="fr-FR" smtClean="0">
              <a:latin typeface="Arial" pitchFamily="34" charset="0"/>
            </a:endParaRPr>
          </a:p>
          <a:p>
            <a:pPr eaLnBrk="1" hangingPunct="1"/>
            <a:r>
              <a:rPr lang="fr-FR" smtClean="0">
                <a:latin typeface="Arial" pitchFamily="34" charset="0"/>
              </a:rPr>
              <a:t>	* Phase biopharmaceutique</a:t>
            </a:r>
          </a:p>
          <a:p>
            <a:pPr eaLnBrk="1" hangingPunct="1"/>
            <a:r>
              <a:rPr lang="fr-FR" smtClean="0">
                <a:latin typeface="Arial" pitchFamily="34" charset="0"/>
              </a:rPr>
              <a:t>	* Phase pharmacocin</a:t>
            </a:r>
            <a:r>
              <a:rPr lang="fr-FR" smtClean="0"/>
              <a:t>é</a:t>
            </a:r>
            <a:r>
              <a:rPr lang="fr-FR" smtClean="0">
                <a:latin typeface="Arial" pitchFamily="34" charset="0"/>
              </a:rPr>
              <a:t>tique : </a:t>
            </a:r>
            <a:r>
              <a:rPr lang="fr-FR" sz="1700" smtClean="0">
                <a:latin typeface="Arial" pitchFamily="34" charset="0"/>
              </a:rPr>
              <a:t>action de l</a:t>
            </a:r>
            <a:r>
              <a:rPr lang="fr-FR" sz="1700" smtClean="0"/>
              <a:t>’</a:t>
            </a:r>
            <a:r>
              <a:rPr lang="fr-FR" sz="1700" smtClean="0">
                <a:latin typeface="Arial" pitchFamily="34" charset="0"/>
              </a:rPr>
              <a:t>organisme sur le m</a:t>
            </a:r>
            <a:r>
              <a:rPr lang="fr-FR" sz="1700" smtClean="0"/>
              <a:t>é</a:t>
            </a:r>
            <a:r>
              <a:rPr lang="fr-FR" sz="1700" smtClean="0">
                <a:latin typeface="Arial" pitchFamily="34" charset="0"/>
              </a:rPr>
              <a:t>dicament</a:t>
            </a:r>
            <a:endParaRPr lang="fr-FR" smtClean="0">
              <a:latin typeface="Arial" pitchFamily="34" charset="0"/>
            </a:endParaRPr>
          </a:p>
          <a:p>
            <a:pPr eaLnBrk="1" hangingPunct="1"/>
            <a:r>
              <a:rPr lang="fr-FR" smtClean="0">
                <a:latin typeface="Arial" pitchFamily="34" charset="0"/>
              </a:rPr>
              <a:t>	* Phase pharmacodynamique : </a:t>
            </a:r>
            <a:r>
              <a:rPr lang="fr-FR" sz="1600" smtClean="0">
                <a:latin typeface="Arial" pitchFamily="34" charset="0"/>
              </a:rPr>
              <a:t>action du m</a:t>
            </a:r>
            <a:r>
              <a:rPr lang="fr-FR" sz="1600" smtClean="0"/>
              <a:t>é</a:t>
            </a:r>
            <a:r>
              <a:rPr lang="fr-FR" sz="1600" smtClean="0">
                <a:latin typeface="Arial" pitchFamily="34" charset="0"/>
              </a:rPr>
              <a:t>dicament sur l</a:t>
            </a:r>
            <a:r>
              <a:rPr lang="fr-FR" sz="1600" smtClean="0"/>
              <a:t>’</a:t>
            </a:r>
            <a:r>
              <a:rPr lang="fr-FR" sz="1600" smtClean="0">
                <a:latin typeface="Arial" pitchFamily="34" charset="0"/>
              </a:rPr>
              <a:t>organisme</a:t>
            </a:r>
            <a:endParaRPr lang="fr-FR" smtClean="0">
              <a:latin typeface="Arial" pitchFamily="34" charset="0"/>
            </a:endParaRPr>
          </a:p>
          <a:p>
            <a:pPr eaLnBrk="1" hangingPunct="1"/>
            <a:r>
              <a:rPr lang="fr-FR" smtClean="0">
                <a:latin typeface="Arial" pitchFamily="34" charset="0"/>
              </a:rPr>
              <a:t>	</a:t>
            </a:r>
          </a:p>
          <a:p>
            <a:pPr eaLnBrk="1" hangingPunct="1"/>
            <a:r>
              <a:rPr lang="fr-FR" smtClean="0">
                <a:latin typeface="Arial" pitchFamily="34" charset="0"/>
              </a:rPr>
              <a:t>	</a:t>
            </a:r>
          </a:p>
          <a:p>
            <a:pPr eaLnBrk="1" hangingPunct="1">
              <a:buFontTx/>
              <a:buChar char="-"/>
            </a:pPr>
            <a:endParaRPr lang="fr-FR" smtClean="0">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992A7E5E-86FD-403B-873C-6D4B0BD231BA}" type="slidenum">
              <a:rPr lang="fr-FR" smtClean="0"/>
              <a:pPr>
                <a:defRPr/>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4500" smtClean="0">
                <a:latin typeface="Arial" charset="0"/>
              </a:rPr>
              <a:t/>
            </a:r>
            <a:br>
              <a:rPr lang="fr-FR" sz="4500" smtClean="0">
                <a:latin typeface="Arial" charset="0"/>
              </a:rPr>
            </a:br>
            <a:r>
              <a:rPr lang="fr-FR" sz="3200" smtClean="0">
                <a:latin typeface="Arial" charset="0"/>
              </a:rPr>
              <a:t>La biodisponibilit</a:t>
            </a:r>
            <a:r>
              <a:rPr lang="fr-FR" sz="3200" smtClean="0"/>
              <a:t>é</a:t>
            </a:r>
            <a:r>
              <a:rPr lang="fr-FR" sz="3200" smtClean="0">
                <a:latin typeface="Arial" charset="0"/>
              </a:rPr>
              <a:t> F : aspect quantitatif</a:t>
            </a:r>
            <a:br>
              <a:rPr lang="fr-FR" sz="3200" smtClean="0">
                <a:latin typeface="Arial" charset="0"/>
              </a:rPr>
            </a:br>
            <a:endParaRPr lang="fr-FR" sz="45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0452A733-CAF1-4BB6-A40C-4B610405C8A6}" type="slidenum">
              <a:rPr lang="fr-FR" smtClean="0"/>
              <a:pPr>
                <a:defRPr/>
              </a:pPr>
              <a:t>20</a:t>
            </a:fld>
            <a:endParaRPr lang="fr-FR"/>
          </a:p>
        </p:txBody>
      </p:sp>
      <p:sp>
        <p:nvSpPr>
          <p:cNvPr id="46083" name="Espace réservé du contenu 2"/>
          <p:cNvSpPr>
            <a:spLocks noGrp="1"/>
          </p:cNvSpPr>
          <p:nvPr>
            <p:ph sz="quarter" idx="1"/>
          </p:nvPr>
        </p:nvSpPr>
        <p:spPr>
          <a:xfrm>
            <a:off x="457200" y="1357313"/>
            <a:ext cx="8382000" cy="4967287"/>
          </a:xfrm>
        </p:spPr>
        <p:txBody>
          <a:bodyPr/>
          <a:lstStyle/>
          <a:p>
            <a:pPr eaLnBrk="1" hangingPunct="1">
              <a:buFont typeface="Wingdings 2" pitchFamily="18" charset="2"/>
              <a:buNone/>
            </a:pPr>
            <a:r>
              <a:rPr lang="fr-FR" sz="2000" smtClean="0">
                <a:latin typeface="Arial" pitchFamily="34" charset="0"/>
                <a:sym typeface="Wingdings" pitchFamily="2" charset="2"/>
              </a:rPr>
              <a:t>     </a:t>
            </a:r>
          </a:p>
          <a:p>
            <a:pPr eaLnBrk="1" hangingPunct="1">
              <a:buFont typeface="Wingdings 2" pitchFamily="18" charset="2"/>
              <a:buNone/>
            </a:pPr>
            <a:endParaRPr lang="fr-FR" sz="2000" smtClean="0">
              <a:latin typeface="Arial" pitchFamily="34" charset="0"/>
              <a:sym typeface="Wingdings" pitchFamily="2" charset="2"/>
            </a:endParaRPr>
          </a:p>
          <a:p>
            <a:pPr eaLnBrk="1" hangingPunct="1">
              <a:buFont typeface="Wingdings 2" pitchFamily="18" charset="2"/>
              <a:buNone/>
            </a:pPr>
            <a:endParaRPr lang="fr-FR" sz="2000" smtClean="0">
              <a:latin typeface="Arial" pitchFamily="34" charset="0"/>
              <a:sym typeface="Wingdings" pitchFamily="2" charset="2"/>
            </a:endParaRPr>
          </a:p>
          <a:p>
            <a:pPr eaLnBrk="1" hangingPunct="1">
              <a:buFont typeface="Wingdings 2" pitchFamily="18" charset="2"/>
              <a:buNone/>
            </a:pPr>
            <a:endParaRPr lang="fr-FR" sz="2000" smtClean="0">
              <a:latin typeface="Arial" pitchFamily="34" charset="0"/>
              <a:sym typeface="Wingdings" pitchFamily="2" charset="2"/>
            </a:endParaRPr>
          </a:p>
          <a:p>
            <a:pPr eaLnBrk="1" hangingPunct="1">
              <a:buFont typeface="Wingdings 2" pitchFamily="18" charset="2"/>
              <a:buNone/>
            </a:pPr>
            <a:r>
              <a:rPr lang="fr-FR" sz="2000" smtClean="0">
                <a:latin typeface="Arial" pitchFamily="34" charset="0"/>
                <a:sym typeface="Wingdings" pitchFamily="2" charset="2"/>
              </a:rPr>
              <a:t>    Lorsque 2 formes pharmaceutiques ont la même biodisponibilité, c’est-à-dire lorsque leurs vitesses d’absorption et les quantités absorbées sont identiques, ce sont des formes dites </a:t>
            </a:r>
            <a:r>
              <a:rPr lang="fr-FR" sz="2000" b="1" i="1" smtClean="0">
                <a:latin typeface="Arial" pitchFamily="34" charset="0"/>
                <a:sym typeface="Wingdings" pitchFamily="2" charset="2"/>
              </a:rPr>
              <a:t>bioéquivalentes</a:t>
            </a:r>
          </a:p>
          <a:p>
            <a:pPr eaLnBrk="1" hangingPunct="1">
              <a:buFont typeface="Wingdings 2" pitchFamily="18" charset="2"/>
              <a:buNone/>
            </a:pPr>
            <a:r>
              <a:rPr lang="fr-FR" sz="2000" smtClean="0">
                <a:latin typeface="Arial" pitchFamily="34" charset="0"/>
                <a:sym typeface="Wingdings" pitchFamily="2" charset="2"/>
              </a:rPr>
              <a:t>                                            </a:t>
            </a:r>
          </a:p>
          <a:p>
            <a:pPr eaLnBrk="1" hangingPunct="1">
              <a:buFont typeface="Wingdings 2" pitchFamily="18" charset="2"/>
              <a:buNone/>
            </a:pPr>
            <a:r>
              <a:rPr lang="fr-FR" sz="2000" smtClean="0">
                <a:latin typeface="Arial" pitchFamily="34" charset="0"/>
                <a:sym typeface="Wingdings" pitchFamily="2" charset="2"/>
              </a:rPr>
              <a:t>                                                   </a:t>
            </a:r>
          </a:p>
          <a:p>
            <a:pPr eaLnBrk="1" hangingPunct="1">
              <a:buFont typeface="Wingdings 2" pitchFamily="18" charset="2"/>
              <a:buNone/>
            </a:pPr>
            <a:endParaRPr lang="fr-FR" sz="2000" smtClean="0">
              <a:latin typeface="Arial" pitchFamily="34" charset="0"/>
              <a:sym typeface="Wingdings" pitchFamily="2" charset="2"/>
            </a:endParaRPr>
          </a:p>
          <a:p>
            <a:pPr eaLnBrk="1" hangingPunct="1">
              <a:buFont typeface="Wingdings 2" pitchFamily="18" charset="2"/>
              <a:buNone/>
            </a:pPr>
            <a:r>
              <a:rPr lang="fr-FR" sz="2000" smtClean="0">
                <a:latin typeface="Arial" pitchFamily="34" charset="0"/>
                <a:sym typeface="Wingdings" pitchFamily="2" charset="2"/>
              </a:rPr>
              <a:t>                                     c’est le cas des génériques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Int</a:t>
            </a:r>
            <a:r>
              <a:rPr lang="fr-FR" sz="3200" smtClean="0"/>
              <a:t>é</a:t>
            </a:r>
            <a:r>
              <a:rPr lang="fr-FR" sz="3200" smtClean="0">
                <a:latin typeface="Arial" charset="0"/>
              </a:rPr>
              <a:t>rêts de la biodisponibilit</a:t>
            </a:r>
            <a:r>
              <a:rPr lang="fr-FR" sz="3200" smtClean="0"/>
              <a:t>é</a:t>
            </a:r>
            <a:r>
              <a:rPr lang="fr-FR" sz="3200" smtClean="0">
                <a:latin typeface="Arial" charset="0"/>
              </a:rPr>
              <a:t>  :</a:t>
            </a:r>
            <a:r>
              <a:rPr lang="fr-FR" sz="4900" smtClean="0">
                <a:latin typeface="Arial" charset="0"/>
              </a:rPr>
              <a:t/>
            </a:r>
            <a:br>
              <a:rPr lang="fr-FR" sz="4900" smtClean="0">
                <a:latin typeface="Arial" charset="0"/>
              </a:rPr>
            </a:br>
            <a:endParaRPr lang="fr-FR" sz="45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673FDC91-3BB8-41E1-9CC7-8CBF5D29EBF5}" type="slidenum">
              <a:rPr lang="fr-FR" smtClean="0"/>
              <a:pPr>
                <a:defRPr/>
              </a:pPr>
              <a:t>21</a:t>
            </a:fld>
            <a:endParaRPr lang="fr-FR"/>
          </a:p>
        </p:txBody>
      </p:sp>
      <p:sp>
        <p:nvSpPr>
          <p:cNvPr id="47107" name="Espace réservé du contenu 2"/>
          <p:cNvSpPr>
            <a:spLocks noGrp="1"/>
          </p:cNvSpPr>
          <p:nvPr>
            <p:ph sz="quarter" idx="1"/>
          </p:nvPr>
        </p:nvSpPr>
        <p:spPr>
          <a:xfrm>
            <a:off x="214313" y="1285875"/>
            <a:ext cx="8786812" cy="5357813"/>
          </a:xfrm>
        </p:spPr>
        <p:txBody>
          <a:bodyPr/>
          <a:lstStyle/>
          <a:p>
            <a:pPr algn="just" eaLnBrk="1" hangingPunct="1"/>
            <a:endParaRPr lang="fr-FR" sz="2400" smtClean="0">
              <a:latin typeface="Arial" pitchFamily="34" charset="0"/>
            </a:endParaRPr>
          </a:p>
          <a:p>
            <a:pPr algn="just" eaLnBrk="1" hangingPunct="1"/>
            <a:r>
              <a:rPr lang="fr-FR" sz="2000" smtClean="0">
                <a:latin typeface="Arial" pitchFamily="34" charset="0"/>
              </a:rPr>
              <a:t>La biodisponibilité absolue est déterminée lors de l’étude d’un nouveau médicament. La biodisponibilité relative est utilisée pour comparer des formes galéniques ; elle est obligatoire pour tout changement de formulation (changement d’excipient...) et avant commercialisation d’un médicament générique </a:t>
            </a:r>
          </a:p>
          <a:p>
            <a:pPr algn="just" eaLnBrk="1" hangingPunct="1">
              <a:buFont typeface="Wingdings 2" pitchFamily="18" charset="2"/>
              <a:buNone/>
            </a:pPr>
            <a:endParaRPr lang="fr-FR" sz="2000" b="1" smtClean="0">
              <a:latin typeface="Arial" pitchFamily="34" charset="0"/>
            </a:endParaRPr>
          </a:p>
          <a:p>
            <a:pPr algn="just" eaLnBrk="1" hangingPunct="1"/>
            <a:r>
              <a:rPr lang="fr-FR" sz="2000" smtClean="0">
                <a:latin typeface="Arial" pitchFamily="34" charset="0"/>
              </a:rPr>
              <a:t>Il ne faut pas assimiler obligatoirement mauvaise biodisponibilité et faible efficacité. </a:t>
            </a:r>
          </a:p>
          <a:p>
            <a:pPr algn="just" eaLnBrk="1" hangingPunct="1">
              <a:buFont typeface="Wingdings 2" pitchFamily="18" charset="2"/>
              <a:buNone/>
            </a:pPr>
            <a:r>
              <a:rPr lang="fr-FR" sz="2000" smtClean="0">
                <a:latin typeface="Arial" pitchFamily="34" charset="0"/>
              </a:rPr>
              <a:t>   En effet, la mauvaise biodisponibilité peut provenir d’un captage hépatique au 1</a:t>
            </a:r>
            <a:r>
              <a:rPr lang="fr-FR" sz="2000" baseline="30000" smtClean="0">
                <a:latin typeface="Arial" pitchFamily="34" charset="0"/>
              </a:rPr>
              <a:t>er</a:t>
            </a:r>
            <a:r>
              <a:rPr lang="fr-FR" sz="2000" smtClean="0">
                <a:latin typeface="Arial" pitchFamily="34" charset="0"/>
              </a:rPr>
              <a:t> passage mais au final aboutir à un métabolite pharmacologiquement actif (ex des prodrogues)</a:t>
            </a:r>
          </a:p>
          <a:p>
            <a:pPr algn="just" eaLnBrk="1" hangingPunct="1">
              <a:buFont typeface="Wingdings 2" pitchFamily="18" charset="2"/>
              <a:buAutoNum type="arabicPeriod"/>
            </a:pPr>
            <a:endParaRPr lang="fr-FR" sz="1400" smtClean="0">
              <a:latin typeface="Arial" pitchFamily="34" charset="0"/>
            </a:endParaRPr>
          </a:p>
          <a:p>
            <a:pPr algn="just" eaLnBrk="1" hangingPunct="1">
              <a:buFont typeface="Wingdings 2" pitchFamily="18" charset="2"/>
              <a:buNone/>
            </a:pPr>
            <a:endParaRPr lang="fr-FR" sz="160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anim calcmode="lin" valueType="num">
                                      <p:cBhvr>
                                        <p:cTn id="7" dur="1000" fill="hold"/>
                                        <p:tgtEl>
                                          <p:spTgt spid="47107">
                                            <p:txEl>
                                              <p:pRg st="3" end="3"/>
                                            </p:txEl>
                                          </p:spTgt>
                                        </p:tgtEl>
                                        <p:attrNameLst>
                                          <p:attrName>ppt_w</p:attrName>
                                        </p:attrNameLst>
                                      </p:cBhvr>
                                      <p:tavLst>
                                        <p:tav tm="0">
                                          <p:val>
                                            <p:strVal val="#ppt_w+.3"/>
                                          </p:val>
                                        </p:tav>
                                        <p:tav tm="100000">
                                          <p:val>
                                            <p:strVal val="#ppt_w"/>
                                          </p:val>
                                        </p:tav>
                                      </p:tavLst>
                                    </p:anim>
                                    <p:anim calcmode="lin" valueType="num">
                                      <p:cBhvr>
                                        <p:cTn id="8" dur="1000" fill="hold"/>
                                        <p:tgtEl>
                                          <p:spTgt spid="47107">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47107">
                                            <p:txEl>
                                              <p:pRg st="3" end="3"/>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7107">
                                            <p:txEl>
                                              <p:pRg st="4" end="4"/>
                                            </p:txEl>
                                          </p:spTgt>
                                        </p:tgtEl>
                                        <p:attrNameLst>
                                          <p:attrName>style.visibility</p:attrName>
                                        </p:attrNameLst>
                                      </p:cBhvr>
                                      <p:to>
                                        <p:strVal val="visible"/>
                                      </p:to>
                                    </p:set>
                                    <p:anim calcmode="lin" valueType="num">
                                      <p:cBhvr>
                                        <p:cTn id="12" dur="1000" fill="hold"/>
                                        <p:tgtEl>
                                          <p:spTgt spid="47107">
                                            <p:txEl>
                                              <p:pRg st="4" end="4"/>
                                            </p:txEl>
                                          </p:spTgt>
                                        </p:tgtEl>
                                        <p:attrNameLst>
                                          <p:attrName>ppt_w</p:attrName>
                                        </p:attrNameLst>
                                      </p:cBhvr>
                                      <p:tavLst>
                                        <p:tav tm="0">
                                          <p:val>
                                            <p:strVal val="#ppt_w+.3"/>
                                          </p:val>
                                        </p:tav>
                                        <p:tav tm="100000">
                                          <p:val>
                                            <p:strVal val="#ppt_w"/>
                                          </p:val>
                                        </p:tav>
                                      </p:tavLst>
                                    </p:anim>
                                    <p:anim calcmode="lin" valueType="num">
                                      <p:cBhvr>
                                        <p:cTn id="13" dur="1000" fill="hold"/>
                                        <p:tgtEl>
                                          <p:spTgt spid="47107">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1071546"/>
            <a:ext cx="8327928" cy="1362456"/>
          </a:xfrm>
        </p:spPr>
        <p:txBody>
          <a:bodyPr>
            <a:normAutofit fontScale="90000"/>
          </a:bodyPr>
          <a:lstStyle/>
          <a:p>
            <a:pPr eaLnBrk="1" fontAlgn="auto" hangingPunct="1">
              <a:spcAft>
                <a:spcPts val="0"/>
              </a:spcAft>
              <a:defRPr/>
            </a:pPr>
            <a:r>
              <a:rPr lang="fr-FR" sz="4800" dirty="0" smtClean="0"/>
              <a:t>La distribution des médicaments</a:t>
            </a:r>
            <a:endParaRPr lang="fr-FR" sz="4800" dirty="0"/>
          </a:p>
        </p:txBody>
      </p:sp>
      <p:sp>
        <p:nvSpPr>
          <p:cNvPr id="48131" name="Espace réservé du texte 2"/>
          <p:cNvSpPr>
            <a:spLocks noGrp="1"/>
          </p:cNvSpPr>
          <p:nvPr>
            <p:ph type="body" idx="1"/>
          </p:nvPr>
        </p:nvSpPr>
        <p:spPr>
          <a:xfrm>
            <a:off x="214313" y="3143250"/>
            <a:ext cx="8786812" cy="3571875"/>
          </a:xfrm>
        </p:spPr>
        <p:txBody>
          <a:bodyPr>
            <a:normAutofit lnSpcReduction="10000"/>
          </a:bodyPr>
          <a:lstStyle/>
          <a:p>
            <a:pPr eaLnBrk="1" hangingPunct="1"/>
            <a:r>
              <a:rPr lang="fr-FR" u="sng" smtClean="0">
                <a:latin typeface="Arial" pitchFamily="34" charset="0"/>
              </a:rPr>
              <a:t>Objectifs : </a:t>
            </a:r>
          </a:p>
          <a:p>
            <a:pPr eaLnBrk="1" hangingPunct="1"/>
            <a:endParaRPr lang="fr-FR" smtClean="0">
              <a:latin typeface="Arial" pitchFamily="34" charset="0"/>
            </a:endParaRP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crire les facteurs qui influencent la distribution des m</a:t>
            </a:r>
            <a:r>
              <a:rPr lang="fr-FR" smtClean="0"/>
              <a:t>é</a:t>
            </a:r>
            <a:r>
              <a:rPr lang="fr-FR" smtClean="0">
                <a:latin typeface="Arial" pitchFamily="34" charset="0"/>
              </a:rPr>
              <a:t>dicaments</a:t>
            </a: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crire les facteurs influen</a:t>
            </a:r>
            <a:r>
              <a:rPr lang="fr-FR" smtClean="0"/>
              <a:t>ç</a:t>
            </a:r>
            <a:r>
              <a:rPr lang="fr-FR" smtClean="0">
                <a:latin typeface="Arial" pitchFamily="34" charset="0"/>
              </a:rPr>
              <a:t>ant la liaison aux prot</a:t>
            </a:r>
            <a:r>
              <a:rPr lang="fr-FR" smtClean="0"/>
              <a:t>é</a:t>
            </a:r>
            <a:r>
              <a:rPr lang="fr-FR" smtClean="0">
                <a:latin typeface="Arial" pitchFamily="34" charset="0"/>
              </a:rPr>
              <a:t>ines plasmatiques</a:t>
            </a: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finir les facteurs influen</a:t>
            </a:r>
            <a:r>
              <a:rPr lang="fr-FR" smtClean="0"/>
              <a:t>ç</a:t>
            </a:r>
            <a:r>
              <a:rPr lang="fr-FR" smtClean="0">
                <a:latin typeface="Arial" pitchFamily="34" charset="0"/>
              </a:rPr>
              <a:t>ant la diffusion tissulaire</a:t>
            </a: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finir le volume de distribution apparent</a:t>
            </a:r>
          </a:p>
          <a:p>
            <a:pPr eaLnBrk="1" hangingPunct="1">
              <a:buFont typeface="Arial" pitchFamily="34" charset="0"/>
              <a:buChar char="•"/>
            </a:pPr>
            <a:r>
              <a:rPr lang="fr-FR" smtClean="0">
                <a:latin typeface="Arial" pitchFamily="34" charset="0"/>
              </a:rPr>
              <a:t> </a:t>
            </a:r>
          </a:p>
        </p:txBody>
      </p:sp>
      <p:sp>
        <p:nvSpPr>
          <p:cNvPr id="4" name="Espace réservé du numéro de diapositive 3"/>
          <p:cNvSpPr>
            <a:spLocks noGrp="1"/>
          </p:cNvSpPr>
          <p:nvPr>
            <p:ph type="sldNum" sz="quarter" idx="12"/>
          </p:nvPr>
        </p:nvSpPr>
        <p:spPr/>
        <p:txBody>
          <a:bodyPr/>
          <a:lstStyle/>
          <a:p>
            <a:pPr>
              <a:defRPr/>
            </a:pPr>
            <a:fld id="{102AD369-F1DA-41DA-B079-8256CEF55801}" type="slidenum">
              <a:rPr lang="fr-FR" smtClean="0"/>
              <a:pPr>
                <a:defRPr/>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dirty="0" smtClean="0">
                <a:latin typeface="Arial" charset="0"/>
              </a:rPr>
              <a:t>La fixation aux prot</a:t>
            </a:r>
            <a:r>
              <a:rPr lang="fr-FR" sz="3200" dirty="0" smtClean="0"/>
              <a:t>é</a:t>
            </a:r>
            <a:r>
              <a:rPr lang="fr-FR" sz="3200" dirty="0" smtClean="0">
                <a:latin typeface="Arial" charset="0"/>
              </a:rPr>
              <a:t>ines plasmatiques</a:t>
            </a:r>
            <a:r>
              <a:rPr lang="fr-FR" sz="4900" dirty="0" smtClean="0">
                <a:latin typeface="Arial" charset="0"/>
              </a:rPr>
              <a:t/>
            </a:r>
            <a:br>
              <a:rPr lang="fr-FR" sz="4900" dirty="0" smtClean="0">
                <a:latin typeface="Arial" charset="0"/>
              </a:rPr>
            </a:br>
            <a:endParaRPr lang="fr-FR" sz="4500" dirty="0" smtClean="0">
              <a:latin typeface="Arial" charset="0"/>
            </a:endParaRPr>
          </a:p>
        </p:txBody>
      </p:sp>
      <p:sp>
        <p:nvSpPr>
          <p:cNvPr id="5" name="Espace réservé du numéro de diapositive 4"/>
          <p:cNvSpPr>
            <a:spLocks noGrp="1"/>
          </p:cNvSpPr>
          <p:nvPr>
            <p:ph type="sldNum" sz="quarter" idx="12"/>
          </p:nvPr>
        </p:nvSpPr>
        <p:spPr/>
        <p:txBody>
          <a:bodyPr/>
          <a:lstStyle/>
          <a:p>
            <a:pPr>
              <a:defRPr/>
            </a:pPr>
            <a:fld id="{09DE4357-EB47-456E-87D8-4DB9217C44B7}" type="slidenum">
              <a:rPr lang="fr-FR" smtClean="0"/>
              <a:pPr>
                <a:defRPr/>
              </a:pPr>
              <a:t>23</a:t>
            </a:fld>
            <a:endParaRPr lang="fr-FR"/>
          </a:p>
        </p:txBody>
      </p:sp>
      <p:sp>
        <p:nvSpPr>
          <p:cNvPr id="49155" name="Espace réservé du contenu 2"/>
          <p:cNvSpPr>
            <a:spLocks noGrp="1"/>
          </p:cNvSpPr>
          <p:nvPr>
            <p:ph sz="quarter" idx="1"/>
          </p:nvPr>
        </p:nvSpPr>
        <p:spPr>
          <a:xfrm>
            <a:off x="357188" y="1643063"/>
            <a:ext cx="8786812" cy="5357812"/>
          </a:xfrm>
        </p:spPr>
        <p:txBody>
          <a:bodyPr/>
          <a:lstStyle/>
          <a:p>
            <a:pPr algn="just" eaLnBrk="1" hangingPunct="1"/>
            <a:r>
              <a:rPr lang="fr-FR" sz="2000" dirty="0" smtClean="0">
                <a:latin typeface="Arial" pitchFamily="34" charset="0"/>
              </a:rPr>
              <a:t>Une fois absorbé, la SA doit se répartir dans l’organisme pour atteindre son ou ses sites d’action</a:t>
            </a:r>
          </a:p>
          <a:p>
            <a:pPr algn="just" eaLnBrk="1" hangingPunct="1"/>
            <a:endParaRPr lang="fr-FR" sz="2000" dirty="0" smtClean="0">
              <a:latin typeface="Arial" pitchFamily="34" charset="0"/>
            </a:endParaRPr>
          </a:p>
          <a:p>
            <a:pPr algn="just" eaLnBrk="1" hangingPunct="1"/>
            <a:r>
              <a:rPr lang="fr-FR" sz="2000" dirty="0" smtClean="0">
                <a:latin typeface="Arial" pitchFamily="34" charset="0"/>
              </a:rPr>
              <a:t>Le transport  de ces SA vers leurs sites d’action est généralement effectué via le sang</a:t>
            </a:r>
          </a:p>
          <a:p>
            <a:pPr algn="just" eaLnBrk="1" hangingPunct="1"/>
            <a:endParaRPr lang="fr-FR" sz="2000" dirty="0" smtClean="0">
              <a:latin typeface="Arial" pitchFamily="34" charset="0"/>
            </a:endParaRPr>
          </a:p>
          <a:p>
            <a:pPr algn="just" eaLnBrk="1" hangingPunct="1"/>
            <a:r>
              <a:rPr lang="fr-FR" sz="2000" dirty="0" smtClean="0">
                <a:latin typeface="Arial" pitchFamily="34" charset="0"/>
              </a:rPr>
              <a:t>Dans le sang, ces substances peuvent être sous deux formes :</a:t>
            </a:r>
          </a:p>
          <a:p>
            <a:pPr lvl="1" algn="just" eaLnBrk="1" hangingPunct="1"/>
            <a:r>
              <a:rPr lang="fr-FR" sz="1800" dirty="0" smtClean="0">
                <a:latin typeface="Arial" pitchFamily="34" charset="0"/>
              </a:rPr>
              <a:t>Libre : dissoutes dans le plasma</a:t>
            </a:r>
          </a:p>
          <a:p>
            <a:pPr lvl="1" algn="just" eaLnBrk="1" hangingPunct="1"/>
            <a:r>
              <a:rPr lang="fr-FR" sz="1800" dirty="0" smtClean="0">
                <a:latin typeface="Arial" pitchFamily="34" charset="0"/>
              </a:rPr>
              <a:t>Liée : fixées de façon réversible aux protéines plasmatiques formant un complexe </a:t>
            </a:r>
            <a:r>
              <a:rPr lang="fr-FR" sz="1800" i="1" dirty="0" smtClean="0">
                <a:latin typeface="Arial" pitchFamily="34" charset="0"/>
              </a:rPr>
              <a:t>protéine plasmatique – médicament</a:t>
            </a:r>
          </a:p>
          <a:p>
            <a:pPr lvl="1" algn="just" eaLnBrk="1" hangingPunct="1"/>
            <a:endParaRPr lang="fr-FR" sz="1800" i="1" dirty="0" smtClean="0">
              <a:latin typeface="Arial" pitchFamily="34" charset="0"/>
            </a:endParaRPr>
          </a:p>
          <a:p>
            <a:pPr algn="just" eaLnBrk="1" hangingPunct="1">
              <a:buFont typeface="Wingdings 2" pitchFamily="18" charset="2"/>
              <a:buNone/>
            </a:pPr>
            <a:r>
              <a:rPr lang="fr-FR" sz="2000" dirty="0" smtClean="0">
                <a:latin typeface="Arial" pitchFamily="34" charset="0"/>
              </a:rPr>
              <a:t>    - Seule la forme libre du médicament est active car diffusion vers l’organe </a:t>
            </a:r>
          </a:p>
          <a:p>
            <a:pPr algn="just" eaLnBrk="1" hangingPunct="1">
              <a:buFont typeface="Wingdings 2" pitchFamily="18" charset="2"/>
              <a:buNone/>
            </a:pPr>
            <a:r>
              <a:rPr lang="fr-FR" sz="2000" dirty="0" smtClean="0">
                <a:latin typeface="Arial" pitchFamily="34" charset="0"/>
              </a:rPr>
              <a:t>      ou le tissu cible</a:t>
            </a:r>
          </a:p>
          <a:p>
            <a:pPr algn="just" eaLnBrk="1" hangingPunct="1">
              <a:buFont typeface="Wingdings 2" pitchFamily="18" charset="2"/>
              <a:buNone/>
            </a:pPr>
            <a:r>
              <a:rPr lang="fr-FR" sz="2000" dirty="0" smtClean="0">
                <a:latin typeface="Arial" pitchFamily="34" charset="0"/>
              </a:rPr>
              <a:t>    - La forme liée = forme de stockage ou de transport</a:t>
            </a:r>
          </a:p>
        </p:txBody>
      </p:sp>
      <p:sp>
        <p:nvSpPr>
          <p:cNvPr id="4" name="Rectangle 3"/>
          <p:cNvSpPr/>
          <p:nvPr/>
        </p:nvSpPr>
        <p:spPr>
          <a:xfrm>
            <a:off x="642938" y="5357813"/>
            <a:ext cx="8348662" cy="1214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9155">
                                            <p:txEl>
                                              <p:pRg st="8" end="8"/>
                                            </p:txEl>
                                          </p:spTgt>
                                        </p:tgtEl>
                                        <p:attrNameLst>
                                          <p:attrName>style.visibility</p:attrName>
                                        </p:attrNameLst>
                                      </p:cBhvr>
                                      <p:to>
                                        <p:strVal val="visible"/>
                                      </p:to>
                                    </p:set>
                                    <p:anim calcmode="lin" valueType="num">
                                      <p:cBhvr>
                                        <p:cTn id="7" dur="1000" fill="hold"/>
                                        <p:tgtEl>
                                          <p:spTgt spid="49155">
                                            <p:txEl>
                                              <p:pRg st="8" end="8"/>
                                            </p:txEl>
                                          </p:spTgt>
                                        </p:tgtEl>
                                        <p:attrNameLst>
                                          <p:attrName>ppt_w</p:attrName>
                                        </p:attrNameLst>
                                      </p:cBhvr>
                                      <p:tavLst>
                                        <p:tav tm="0">
                                          <p:val>
                                            <p:strVal val="#ppt_w+.3"/>
                                          </p:val>
                                        </p:tav>
                                        <p:tav tm="100000">
                                          <p:val>
                                            <p:strVal val="#ppt_w"/>
                                          </p:val>
                                        </p:tav>
                                      </p:tavLst>
                                    </p:anim>
                                    <p:anim calcmode="lin" valueType="num">
                                      <p:cBhvr>
                                        <p:cTn id="8" dur="1000" fill="hold"/>
                                        <p:tgtEl>
                                          <p:spTgt spid="49155">
                                            <p:txEl>
                                              <p:pRg st="8" end="8"/>
                                            </p:txEl>
                                          </p:spTgt>
                                        </p:tgtEl>
                                        <p:attrNameLst>
                                          <p:attrName>ppt_h</p:attrName>
                                        </p:attrNameLst>
                                      </p:cBhvr>
                                      <p:tavLst>
                                        <p:tav tm="0">
                                          <p:val>
                                            <p:strVal val="#ppt_h"/>
                                          </p:val>
                                        </p:tav>
                                        <p:tav tm="100000">
                                          <p:val>
                                            <p:strVal val="#ppt_h"/>
                                          </p:val>
                                        </p:tav>
                                      </p:tavLst>
                                    </p:anim>
                                    <p:animEffect transition="in" filter="fade">
                                      <p:cBhvr>
                                        <p:cTn id="9" dur="1000"/>
                                        <p:tgtEl>
                                          <p:spTgt spid="49155">
                                            <p:txEl>
                                              <p:pRg st="8" end="8"/>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9155">
                                            <p:txEl>
                                              <p:pRg st="9" end="9"/>
                                            </p:txEl>
                                          </p:spTgt>
                                        </p:tgtEl>
                                        <p:attrNameLst>
                                          <p:attrName>style.visibility</p:attrName>
                                        </p:attrNameLst>
                                      </p:cBhvr>
                                      <p:to>
                                        <p:strVal val="visible"/>
                                      </p:to>
                                    </p:set>
                                    <p:anim calcmode="lin" valueType="num">
                                      <p:cBhvr>
                                        <p:cTn id="12" dur="1000" fill="hold"/>
                                        <p:tgtEl>
                                          <p:spTgt spid="49155">
                                            <p:txEl>
                                              <p:pRg st="9" end="9"/>
                                            </p:txEl>
                                          </p:spTgt>
                                        </p:tgtEl>
                                        <p:attrNameLst>
                                          <p:attrName>ppt_w</p:attrName>
                                        </p:attrNameLst>
                                      </p:cBhvr>
                                      <p:tavLst>
                                        <p:tav tm="0">
                                          <p:val>
                                            <p:strVal val="#ppt_w+.3"/>
                                          </p:val>
                                        </p:tav>
                                        <p:tav tm="100000">
                                          <p:val>
                                            <p:strVal val="#ppt_w"/>
                                          </p:val>
                                        </p:tav>
                                      </p:tavLst>
                                    </p:anim>
                                    <p:anim calcmode="lin" valueType="num">
                                      <p:cBhvr>
                                        <p:cTn id="13" dur="1000" fill="hold"/>
                                        <p:tgtEl>
                                          <p:spTgt spid="49155">
                                            <p:txEl>
                                              <p:pRg st="9" end="9"/>
                                            </p:txEl>
                                          </p:spTgt>
                                        </p:tgtEl>
                                        <p:attrNameLst>
                                          <p:attrName>ppt_h</p:attrName>
                                        </p:attrNameLst>
                                      </p:cBhvr>
                                      <p:tavLst>
                                        <p:tav tm="0">
                                          <p:val>
                                            <p:strVal val="#ppt_h"/>
                                          </p:val>
                                        </p:tav>
                                        <p:tav tm="100000">
                                          <p:val>
                                            <p:strVal val="#ppt_h"/>
                                          </p:val>
                                        </p:tav>
                                      </p:tavLst>
                                    </p:anim>
                                    <p:animEffect transition="in" filter="fade">
                                      <p:cBhvr>
                                        <p:cTn id="14" dur="1000"/>
                                        <p:tgtEl>
                                          <p:spTgt spid="49155">
                                            <p:txEl>
                                              <p:pRg st="9" end="9"/>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9155">
                                            <p:txEl>
                                              <p:pRg st="10" end="10"/>
                                            </p:txEl>
                                          </p:spTgt>
                                        </p:tgtEl>
                                        <p:attrNameLst>
                                          <p:attrName>style.visibility</p:attrName>
                                        </p:attrNameLst>
                                      </p:cBhvr>
                                      <p:to>
                                        <p:strVal val="visible"/>
                                      </p:to>
                                    </p:set>
                                    <p:anim calcmode="lin" valueType="num">
                                      <p:cBhvr>
                                        <p:cTn id="17" dur="1000" fill="hold"/>
                                        <p:tgtEl>
                                          <p:spTgt spid="49155">
                                            <p:txEl>
                                              <p:pRg st="10" end="10"/>
                                            </p:txEl>
                                          </p:spTgt>
                                        </p:tgtEl>
                                        <p:attrNameLst>
                                          <p:attrName>ppt_w</p:attrName>
                                        </p:attrNameLst>
                                      </p:cBhvr>
                                      <p:tavLst>
                                        <p:tav tm="0">
                                          <p:val>
                                            <p:strVal val="#ppt_w+.3"/>
                                          </p:val>
                                        </p:tav>
                                        <p:tav tm="100000">
                                          <p:val>
                                            <p:strVal val="#ppt_w"/>
                                          </p:val>
                                        </p:tav>
                                      </p:tavLst>
                                    </p:anim>
                                    <p:anim calcmode="lin" valueType="num">
                                      <p:cBhvr>
                                        <p:cTn id="18" dur="1000" fill="hold"/>
                                        <p:tgtEl>
                                          <p:spTgt spid="49155">
                                            <p:txEl>
                                              <p:pRg st="10" end="10"/>
                                            </p:txEl>
                                          </p:spTgt>
                                        </p:tgtEl>
                                        <p:attrNameLst>
                                          <p:attrName>ppt_h</p:attrName>
                                        </p:attrNameLst>
                                      </p:cBhvr>
                                      <p:tavLst>
                                        <p:tav tm="0">
                                          <p:val>
                                            <p:strVal val="#ppt_h"/>
                                          </p:val>
                                        </p:tav>
                                        <p:tav tm="100000">
                                          <p:val>
                                            <p:strVal val="#ppt_h"/>
                                          </p:val>
                                        </p:tav>
                                      </p:tavLst>
                                    </p:anim>
                                    <p:animEffect transition="in" filter="fade">
                                      <p:cBhvr>
                                        <p:cTn id="19" dur="1000"/>
                                        <p:tgtEl>
                                          <p:spTgt spid="49155">
                                            <p:txEl>
                                              <p:pRg st="10" end="10"/>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re 1"/>
          <p:cNvSpPr>
            <a:spLocks noGrp="1"/>
          </p:cNvSpPr>
          <p:nvPr>
            <p:ph type="title"/>
          </p:nvPr>
        </p:nvSpPr>
        <p:spPr>
          <a:xfrm>
            <a:off x="214313" y="642938"/>
            <a:ext cx="8929687" cy="1143000"/>
          </a:xfrm>
        </p:spPr>
        <p:txBody>
          <a:bodyPr/>
          <a:lstStyle/>
          <a:p>
            <a:r>
              <a:rPr lang="fr-FR" sz="2000" smtClean="0">
                <a:latin typeface="Arial" pitchFamily="34" charset="0"/>
                <a:cs typeface="Arial" pitchFamily="34" charset="0"/>
              </a:rPr>
              <a:t>Mais au fur et à mesure que le médicament pénètre dans les tissus, d'autres fractions vont se détacher des protéines pour maintenir le taux de médicament libre</a:t>
            </a:r>
          </a:p>
        </p:txBody>
      </p:sp>
      <p:sp>
        <p:nvSpPr>
          <p:cNvPr id="6" name="Espace réservé du numéro de diapositive 5"/>
          <p:cNvSpPr>
            <a:spLocks noGrp="1"/>
          </p:cNvSpPr>
          <p:nvPr>
            <p:ph type="sldNum" sz="quarter" idx="12"/>
          </p:nvPr>
        </p:nvSpPr>
        <p:spPr/>
        <p:txBody>
          <a:bodyPr/>
          <a:lstStyle/>
          <a:p>
            <a:pPr>
              <a:defRPr/>
            </a:pPr>
            <a:fld id="{E65EB069-10E3-4948-B34A-2FDFC116A5F1}" type="slidenum">
              <a:rPr lang="fr-FR" smtClean="0"/>
              <a:pPr>
                <a:defRPr/>
              </a:pPr>
              <a:t>24</a:t>
            </a:fld>
            <a:endParaRPr lang="fr-FR"/>
          </a:p>
        </p:txBody>
      </p:sp>
      <p:sp>
        <p:nvSpPr>
          <p:cNvPr id="1028" name="Espace réservé du contenu 2"/>
          <p:cNvSpPr>
            <a:spLocks noGrp="1"/>
          </p:cNvSpPr>
          <p:nvPr>
            <p:ph sz="quarter" idx="1"/>
          </p:nvPr>
        </p:nvSpPr>
        <p:spPr/>
        <p:txBody>
          <a:bodyPr/>
          <a:lstStyle/>
          <a:p>
            <a:endParaRPr lang="fr-FR" smtClean="0"/>
          </a:p>
        </p:txBody>
      </p:sp>
      <p:sp>
        <p:nvSpPr>
          <p:cNvPr id="1029" name="Rectangle 1"/>
          <p:cNvSpPr>
            <a:spLocks noChangeArrowheads="1"/>
          </p:cNvSpPr>
          <p:nvPr/>
        </p:nvSpPr>
        <p:spPr bwMode="auto">
          <a:xfrm>
            <a:off x="0" y="-233363"/>
            <a:ext cx="312738" cy="923926"/>
          </a:xfrm>
          <a:prstGeom prst="rect">
            <a:avLst/>
          </a:prstGeom>
          <a:noFill/>
          <a:ln w="9525">
            <a:noFill/>
            <a:miter lim="800000"/>
            <a:headEnd/>
            <a:tailEnd/>
          </a:ln>
        </p:spPr>
        <p:txBody>
          <a:bodyPr wrap="none" anchor="ctr">
            <a:spAutoFit/>
          </a:bodyPr>
          <a:lstStyle/>
          <a:p>
            <a:pPr eaLnBrk="0" hangingPunct="0"/>
            <a:r>
              <a:rPr lang="fr-FR"/>
              <a:t/>
            </a:r>
            <a:br>
              <a:rPr lang="fr-FR"/>
            </a:br>
            <a:r>
              <a:rPr lang="fr-FR"/>
              <a:t>  </a:t>
            </a:r>
            <a:r>
              <a:rPr lang="fr-FR" sz="600"/>
              <a:t/>
            </a:r>
            <a:br>
              <a:rPr lang="fr-FR" sz="600"/>
            </a:br>
            <a:endParaRPr lang="fr-FR"/>
          </a:p>
        </p:txBody>
      </p:sp>
      <p:pic>
        <p:nvPicPr>
          <p:cNvPr id="1030" name="Picture 2" descr="http://www.pharmacomedicale.org/site/Media_EXT/images/pix.gif"/>
          <p:cNvPicPr>
            <a:picLocks noChangeAspect="1" noChangeArrowheads="1"/>
          </p:cNvPicPr>
          <p:nvPr/>
        </p:nvPicPr>
        <p:blipFill>
          <a:blip r:embed="rId5"/>
          <a:srcRect/>
          <a:stretch>
            <a:fillRect/>
          </a:stretch>
        </p:blipFill>
        <p:spPr bwMode="auto">
          <a:xfrm>
            <a:off x="155575" y="92075"/>
            <a:ext cx="95250" cy="95250"/>
          </a:xfrm>
          <a:prstGeom prst="rect">
            <a:avLst/>
          </a:prstGeom>
          <a:noFill/>
          <a:ln w="9525">
            <a:noFill/>
            <a:miter lim="800000"/>
            <a:headEnd/>
            <a:tailEnd/>
          </a:ln>
        </p:spPr>
      </p:pic>
    </p:spTree>
    <p:controls>
      <p:control spid="1026" name="DefaultOcx" r:id="rId2" imgW="5905440" imgH="4897440"/>
    </p:controls>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La fixation aux prot</a:t>
            </a:r>
            <a:r>
              <a:rPr lang="fr-FR" sz="3200" smtClean="0"/>
              <a:t>é</a:t>
            </a:r>
            <a:r>
              <a:rPr lang="fr-FR" sz="3200" smtClean="0">
                <a:latin typeface="Arial" charset="0"/>
              </a:rPr>
              <a:t>ines plasmatiques</a:t>
            </a:r>
            <a:r>
              <a:rPr lang="fr-FR" sz="4900" smtClean="0">
                <a:latin typeface="Arial" charset="0"/>
              </a:rPr>
              <a:t/>
            </a:r>
            <a:br>
              <a:rPr lang="fr-FR" sz="4900" smtClean="0">
                <a:latin typeface="Arial" charset="0"/>
              </a:rPr>
            </a:br>
            <a:endParaRPr lang="fr-FR" sz="45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08626D3F-5516-4351-9F3A-D85D17AB3F8C}" type="slidenum">
              <a:rPr lang="fr-FR" smtClean="0"/>
              <a:pPr>
                <a:defRPr/>
              </a:pPr>
              <a:t>25</a:t>
            </a:fld>
            <a:endParaRPr lang="fr-FR"/>
          </a:p>
        </p:txBody>
      </p:sp>
      <p:sp>
        <p:nvSpPr>
          <p:cNvPr id="50179" name="Espace réservé du contenu 2"/>
          <p:cNvSpPr>
            <a:spLocks noGrp="1"/>
          </p:cNvSpPr>
          <p:nvPr>
            <p:ph sz="quarter" idx="1"/>
          </p:nvPr>
        </p:nvSpPr>
        <p:spPr>
          <a:xfrm>
            <a:off x="357188" y="1714500"/>
            <a:ext cx="8786812" cy="5357813"/>
          </a:xfrm>
        </p:spPr>
        <p:txBody>
          <a:bodyPr/>
          <a:lstStyle/>
          <a:p>
            <a:pPr algn="just" eaLnBrk="1" hangingPunct="1">
              <a:buFont typeface="Wingdings 2" pitchFamily="18" charset="2"/>
              <a:buNone/>
            </a:pPr>
            <a:r>
              <a:rPr lang="fr-FR" sz="2000" b="1" u="sng" dirty="0" smtClean="0">
                <a:latin typeface="Arial" pitchFamily="34" charset="0"/>
              </a:rPr>
              <a:t>Caractérisée par : </a:t>
            </a:r>
          </a:p>
          <a:p>
            <a:pPr algn="just" eaLnBrk="1" hangingPunct="1">
              <a:buFont typeface="Wingdings 2" pitchFamily="18" charset="2"/>
              <a:buNone/>
            </a:pPr>
            <a:endParaRPr lang="fr-FR" sz="2000" b="1" u="sng" dirty="0" smtClean="0">
              <a:latin typeface="Arial" pitchFamily="34" charset="0"/>
            </a:endParaRPr>
          </a:p>
          <a:p>
            <a:pPr algn="just" eaLnBrk="1" hangingPunct="1"/>
            <a:r>
              <a:rPr lang="fr-FR" sz="2000" dirty="0" smtClean="0">
                <a:latin typeface="Arial" pitchFamily="34" charset="0"/>
              </a:rPr>
              <a:t>L’affinité entre le médicament fixé et la protéine</a:t>
            </a:r>
          </a:p>
          <a:p>
            <a:pPr algn="just" eaLnBrk="1" hangingPunct="1"/>
            <a:endParaRPr lang="fr-FR" sz="2000" dirty="0" smtClean="0">
              <a:latin typeface="Arial" pitchFamily="34" charset="0"/>
            </a:endParaRPr>
          </a:p>
          <a:p>
            <a:pPr algn="just" eaLnBrk="1" hangingPunct="1"/>
            <a:r>
              <a:rPr lang="fr-FR" sz="2000" dirty="0" smtClean="0">
                <a:latin typeface="Arial" pitchFamily="34" charset="0"/>
              </a:rPr>
              <a:t>Le nombre de sites de fixation (situés à la surface de la protéine)</a:t>
            </a:r>
          </a:p>
          <a:p>
            <a:pPr algn="just" eaLnBrk="1" hangingPunct="1"/>
            <a:endParaRPr lang="fr-FR" sz="2000" dirty="0" smtClean="0">
              <a:latin typeface="Arial" pitchFamily="34" charset="0"/>
            </a:endParaRPr>
          </a:p>
          <a:p>
            <a:pPr algn="just" eaLnBrk="1" hangingPunct="1"/>
            <a:r>
              <a:rPr lang="fr-FR" sz="2000" dirty="0" smtClean="0">
                <a:latin typeface="Arial" pitchFamily="34" charset="0"/>
              </a:rPr>
              <a:t>La nature des protéines fixatrices</a:t>
            </a:r>
          </a:p>
          <a:p>
            <a:pPr algn="just" eaLnBrk="1" hangingPunct="1">
              <a:buFont typeface="Wingdings 2" pitchFamily="18" charset="2"/>
              <a:buNone/>
            </a:pPr>
            <a:endParaRPr lang="fr-FR" sz="2000" b="1" u="sng" dirty="0" smtClean="0">
              <a:latin typeface="Arial" pitchFamily="34" charset="0"/>
            </a:endParaRPr>
          </a:p>
          <a:p>
            <a:pPr algn="just" eaLnBrk="1" hangingPunct="1">
              <a:buFont typeface="Wingdings 2" pitchFamily="18" charset="2"/>
              <a:buNone/>
            </a:pPr>
            <a:endParaRPr lang="fr-FR" sz="2000" dirty="0" smtClean="0">
              <a:latin typeface="Arial" pitchFamily="34" charset="0"/>
            </a:endParaRPr>
          </a:p>
          <a:p>
            <a:pPr algn="just" eaLnBrk="1" hangingPunct="1">
              <a:buFont typeface="Wingdings 2" pitchFamily="18" charset="2"/>
              <a:buNone/>
            </a:pPr>
            <a:r>
              <a:rPr lang="fr-FR" sz="2000" dirty="0" smtClean="0">
                <a:latin typeface="Arial" pitchFamily="34"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La fixation aux prot</a:t>
            </a:r>
            <a:r>
              <a:rPr lang="fr-FR" sz="3200" smtClean="0"/>
              <a:t>é</a:t>
            </a:r>
            <a:r>
              <a:rPr lang="fr-FR" sz="3200" smtClean="0">
                <a:latin typeface="Arial" charset="0"/>
              </a:rPr>
              <a:t>ines plasmatiques</a:t>
            </a:r>
            <a:r>
              <a:rPr lang="fr-FR" sz="4900" smtClean="0">
                <a:latin typeface="Arial" charset="0"/>
              </a:rPr>
              <a:t/>
            </a:r>
            <a:br>
              <a:rPr lang="fr-FR" sz="4900" smtClean="0">
                <a:latin typeface="Arial" charset="0"/>
              </a:rPr>
            </a:br>
            <a:endParaRPr lang="fr-FR" sz="4500" smtClean="0">
              <a:latin typeface="Arial" charset="0"/>
            </a:endParaRPr>
          </a:p>
        </p:txBody>
      </p:sp>
      <p:sp>
        <p:nvSpPr>
          <p:cNvPr id="6" name="Espace réservé du numéro de diapositive 5"/>
          <p:cNvSpPr>
            <a:spLocks noGrp="1"/>
          </p:cNvSpPr>
          <p:nvPr>
            <p:ph type="sldNum" sz="quarter" idx="12"/>
          </p:nvPr>
        </p:nvSpPr>
        <p:spPr/>
        <p:txBody>
          <a:bodyPr/>
          <a:lstStyle/>
          <a:p>
            <a:pPr>
              <a:defRPr/>
            </a:pPr>
            <a:fld id="{9AAC4D17-C463-4846-8656-8B97DB0E50D1}" type="slidenum">
              <a:rPr lang="fr-FR" smtClean="0"/>
              <a:pPr>
                <a:defRPr/>
              </a:pPr>
              <a:t>26</a:t>
            </a:fld>
            <a:endParaRPr lang="fr-FR"/>
          </a:p>
        </p:txBody>
      </p:sp>
      <p:sp>
        <p:nvSpPr>
          <p:cNvPr id="51203" name="Espace réservé du contenu 2"/>
          <p:cNvSpPr>
            <a:spLocks noGrp="1"/>
          </p:cNvSpPr>
          <p:nvPr>
            <p:ph sz="quarter" idx="1"/>
          </p:nvPr>
        </p:nvSpPr>
        <p:spPr>
          <a:xfrm>
            <a:off x="357188" y="1500188"/>
            <a:ext cx="8786812" cy="5357812"/>
          </a:xfrm>
        </p:spPr>
        <p:txBody>
          <a:bodyPr/>
          <a:lstStyle/>
          <a:p>
            <a:pPr algn="just" eaLnBrk="1" hangingPunct="1">
              <a:buFont typeface="Wingdings 2" pitchFamily="18" charset="2"/>
              <a:buNone/>
            </a:pPr>
            <a:r>
              <a:rPr lang="fr-FR" sz="2000" b="1" u="sng" smtClean="0">
                <a:latin typeface="Arial" pitchFamily="34" charset="0"/>
              </a:rPr>
              <a:t>Nature des protéines fixatrices</a:t>
            </a:r>
          </a:p>
          <a:p>
            <a:pPr algn="just" eaLnBrk="1" hangingPunct="1">
              <a:buFont typeface="Wingdings 2" pitchFamily="18" charset="2"/>
              <a:buNone/>
            </a:pPr>
            <a:endParaRPr lang="fr-FR" sz="2000" b="1" u="sng" smtClean="0">
              <a:latin typeface="Arial" pitchFamily="34" charset="0"/>
            </a:endParaRPr>
          </a:p>
          <a:p>
            <a:pPr algn="just" eaLnBrk="1" hangingPunct="1"/>
            <a:r>
              <a:rPr lang="fr-FR" sz="2000" smtClean="0">
                <a:latin typeface="Arial" pitchFamily="34" charset="0"/>
              </a:rPr>
              <a:t>Albumine</a:t>
            </a:r>
          </a:p>
          <a:p>
            <a:pPr lvl="1" algn="just" eaLnBrk="1" hangingPunct="1"/>
            <a:r>
              <a:rPr lang="fr-FR" sz="1800" smtClean="0">
                <a:latin typeface="Arial" pitchFamily="34" charset="0"/>
              </a:rPr>
              <a:t>Représente 50 à 68 % des protéines du plasma</a:t>
            </a:r>
          </a:p>
          <a:p>
            <a:pPr lvl="1" algn="just" eaLnBrk="1" hangingPunct="1"/>
            <a:r>
              <a:rPr lang="fr-FR" sz="1800" smtClean="0">
                <a:latin typeface="Arial" pitchFamily="34" charset="0"/>
              </a:rPr>
              <a:t>Fixe préférentiellement les médicaments à caractère acide faible</a:t>
            </a:r>
          </a:p>
          <a:p>
            <a:pPr lvl="1" algn="just" eaLnBrk="1" hangingPunct="1">
              <a:buFont typeface="Wingdings 2" pitchFamily="18" charset="2"/>
              <a:buNone/>
            </a:pPr>
            <a:r>
              <a:rPr lang="fr-FR" sz="1800" smtClean="0">
                <a:latin typeface="Arial" pitchFamily="34" charset="0"/>
              </a:rPr>
              <a:t>     Ex : acide valproïque, warfarine</a:t>
            </a:r>
          </a:p>
          <a:p>
            <a:pPr algn="just" eaLnBrk="1" hangingPunct="1"/>
            <a:endParaRPr lang="fr-FR" sz="2000" smtClean="0">
              <a:latin typeface="Arial" pitchFamily="34" charset="0"/>
            </a:endParaRPr>
          </a:p>
          <a:p>
            <a:pPr algn="just" eaLnBrk="1" hangingPunct="1"/>
            <a:r>
              <a:rPr lang="fr-FR" sz="2000" smtClean="0">
                <a:latin typeface="Arial" pitchFamily="34" charset="0"/>
              </a:rPr>
              <a:t>Alpha 1 glycoprotéines acide (AAG)</a:t>
            </a:r>
          </a:p>
          <a:p>
            <a:pPr algn="just" eaLnBrk="1" hangingPunct="1">
              <a:buFont typeface="Wingdings 2" pitchFamily="18" charset="2"/>
              <a:buNone/>
            </a:pPr>
            <a:r>
              <a:rPr lang="fr-FR" sz="2000" smtClean="0">
                <a:latin typeface="Arial" pitchFamily="34" charset="0"/>
              </a:rPr>
              <a:t>      Ex : orosomucoïde</a:t>
            </a:r>
          </a:p>
          <a:p>
            <a:pPr algn="just" eaLnBrk="1" hangingPunct="1"/>
            <a:r>
              <a:rPr lang="fr-FR" sz="2000" smtClean="0">
                <a:latin typeface="Arial" pitchFamily="34" charset="0"/>
              </a:rPr>
              <a:t>Gammaglobulines</a:t>
            </a:r>
          </a:p>
          <a:p>
            <a:pPr algn="just" eaLnBrk="1" hangingPunct="1"/>
            <a:r>
              <a:rPr lang="fr-FR" sz="2000" smtClean="0">
                <a:latin typeface="Arial" pitchFamily="34" charset="0"/>
              </a:rPr>
              <a:t>lipoprotéines</a:t>
            </a:r>
          </a:p>
          <a:p>
            <a:pPr algn="just" eaLnBrk="1" hangingPunct="1">
              <a:buFont typeface="Wingdings 2" pitchFamily="18" charset="2"/>
              <a:buNone/>
            </a:pPr>
            <a:endParaRPr lang="fr-FR" sz="2000" smtClean="0">
              <a:latin typeface="Arial" pitchFamily="34" charset="0"/>
            </a:endParaRPr>
          </a:p>
          <a:p>
            <a:pPr algn="just" eaLnBrk="1" hangingPunct="1">
              <a:buFont typeface="Wingdings 2" pitchFamily="18" charset="2"/>
              <a:buNone/>
            </a:pPr>
            <a:r>
              <a:rPr lang="fr-FR" sz="2000" smtClean="0">
                <a:latin typeface="Arial" pitchFamily="34" charset="0"/>
              </a:rPr>
              <a:t>                </a:t>
            </a:r>
          </a:p>
        </p:txBody>
      </p:sp>
      <p:sp>
        <p:nvSpPr>
          <p:cNvPr id="8" name="Accolade fermante 7"/>
          <p:cNvSpPr/>
          <p:nvPr/>
        </p:nvSpPr>
        <p:spPr>
          <a:xfrm>
            <a:off x="4643438" y="4000500"/>
            <a:ext cx="214312" cy="114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1205" name="ZoneTexte 8"/>
          <p:cNvSpPr txBox="1">
            <a:spLocks noChangeArrowheads="1"/>
          </p:cNvSpPr>
          <p:nvPr/>
        </p:nvSpPr>
        <p:spPr bwMode="auto">
          <a:xfrm>
            <a:off x="5056188" y="4000500"/>
            <a:ext cx="4087812" cy="923925"/>
          </a:xfrm>
          <a:prstGeom prst="rect">
            <a:avLst/>
          </a:prstGeom>
          <a:noFill/>
          <a:ln w="9525">
            <a:noFill/>
            <a:miter lim="800000"/>
            <a:headEnd/>
            <a:tailEnd/>
          </a:ln>
        </p:spPr>
        <p:txBody>
          <a:bodyPr wrap="none">
            <a:spAutoFit/>
          </a:bodyPr>
          <a:lstStyle/>
          <a:p>
            <a:r>
              <a:rPr lang="fr-FR">
                <a:latin typeface="Constantia" pitchFamily="18" charset="0"/>
              </a:rPr>
              <a:t>Fixent préférentiellement les </a:t>
            </a:r>
          </a:p>
          <a:p>
            <a:r>
              <a:rPr lang="fr-FR">
                <a:latin typeface="Constantia" pitchFamily="18" charset="0"/>
              </a:rPr>
              <a:t>médicaments à caractère basique faible</a:t>
            </a:r>
          </a:p>
          <a:p>
            <a:r>
              <a:rPr lang="fr-FR">
                <a:latin typeface="Constantia" pitchFamily="18" charset="0"/>
              </a:rPr>
              <a:t>Ex : propranolol, diltiazem, rifampicine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1203">
                                            <p:txEl>
                                              <p:pRg st="7" end="7"/>
                                            </p:txEl>
                                          </p:spTgt>
                                        </p:tgtEl>
                                        <p:attrNameLst>
                                          <p:attrName>style.visibility</p:attrName>
                                        </p:attrNameLst>
                                      </p:cBhvr>
                                      <p:to>
                                        <p:strVal val="visible"/>
                                      </p:to>
                                    </p:set>
                                    <p:anim calcmode="lin" valueType="num">
                                      <p:cBhvr>
                                        <p:cTn id="7" dur="1000" fill="hold"/>
                                        <p:tgtEl>
                                          <p:spTgt spid="51203">
                                            <p:txEl>
                                              <p:pRg st="7" end="7"/>
                                            </p:txEl>
                                          </p:spTgt>
                                        </p:tgtEl>
                                        <p:attrNameLst>
                                          <p:attrName>ppt_w</p:attrName>
                                        </p:attrNameLst>
                                      </p:cBhvr>
                                      <p:tavLst>
                                        <p:tav tm="0">
                                          <p:val>
                                            <p:strVal val="#ppt_w+.3"/>
                                          </p:val>
                                        </p:tav>
                                        <p:tav tm="100000">
                                          <p:val>
                                            <p:strVal val="#ppt_w"/>
                                          </p:val>
                                        </p:tav>
                                      </p:tavLst>
                                    </p:anim>
                                    <p:anim calcmode="lin" valueType="num">
                                      <p:cBhvr>
                                        <p:cTn id="8" dur="1000" fill="hold"/>
                                        <p:tgtEl>
                                          <p:spTgt spid="51203">
                                            <p:txEl>
                                              <p:pRg st="7" end="7"/>
                                            </p:txEl>
                                          </p:spTgt>
                                        </p:tgtEl>
                                        <p:attrNameLst>
                                          <p:attrName>ppt_h</p:attrName>
                                        </p:attrNameLst>
                                      </p:cBhvr>
                                      <p:tavLst>
                                        <p:tav tm="0">
                                          <p:val>
                                            <p:strVal val="#ppt_h"/>
                                          </p:val>
                                        </p:tav>
                                        <p:tav tm="100000">
                                          <p:val>
                                            <p:strVal val="#ppt_h"/>
                                          </p:val>
                                        </p:tav>
                                      </p:tavLst>
                                    </p:anim>
                                    <p:animEffect transition="in" filter="fade">
                                      <p:cBhvr>
                                        <p:cTn id="9" dur="1000"/>
                                        <p:tgtEl>
                                          <p:spTgt spid="51203">
                                            <p:txEl>
                                              <p:pRg st="7" end="7"/>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1203">
                                            <p:txEl>
                                              <p:pRg st="8" end="8"/>
                                            </p:txEl>
                                          </p:spTgt>
                                        </p:tgtEl>
                                        <p:attrNameLst>
                                          <p:attrName>style.visibility</p:attrName>
                                        </p:attrNameLst>
                                      </p:cBhvr>
                                      <p:to>
                                        <p:strVal val="visible"/>
                                      </p:to>
                                    </p:set>
                                    <p:anim calcmode="lin" valueType="num">
                                      <p:cBhvr>
                                        <p:cTn id="12" dur="1000" fill="hold"/>
                                        <p:tgtEl>
                                          <p:spTgt spid="51203">
                                            <p:txEl>
                                              <p:pRg st="8" end="8"/>
                                            </p:txEl>
                                          </p:spTgt>
                                        </p:tgtEl>
                                        <p:attrNameLst>
                                          <p:attrName>ppt_w</p:attrName>
                                        </p:attrNameLst>
                                      </p:cBhvr>
                                      <p:tavLst>
                                        <p:tav tm="0">
                                          <p:val>
                                            <p:strVal val="#ppt_w+.3"/>
                                          </p:val>
                                        </p:tav>
                                        <p:tav tm="100000">
                                          <p:val>
                                            <p:strVal val="#ppt_w"/>
                                          </p:val>
                                        </p:tav>
                                      </p:tavLst>
                                    </p:anim>
                                    <p:anim calcmode="lin" valueType="num">
                                      <p:cBhvr>
                                        <p:cTn id="13" dur="1000" fill="hold"/>
                                        <p:tgtEl>
                                          <p:spTgt spid="51203">
                                            <p:txEl>
                                              <p:pRg st="8" end="8"/>
                                            </p:txEl>
                                          </p:spTgt>
                                        </p:tgtEl>
                                        <p:attrNameLst>
                                          <p:attrName>ppt_h</p:attrName>
                                        </p:attrNameLst>
                                      </p:cBhvr>
                                      <p:tavLst>
                                        <p:tav tm="0">
                                          <p:val>
                                            <p:strVal val="#ppt_h"/>
                                          </p:val>
                                        </p:tav>
                                        <p:tav tm="100000">
                                          <p:val>
                                            <p:strVal val="#ppt_h"/>
                                          </p:val>
                                        </p:tav>
                                      </p:tavLst>
                                    </p:anim>
                                    <p:animEffect transition="in" filter="fade">
                                      <p:cBhvr>
                                        <p:cTn id="14" dur="1000"/>
                                        <p:tgtEl>
                                          <p:spTgt spid="51203">
                                            <p:txEl>
                                              <p:pRg st="8" end="8"/>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1203">
                                            <p:txEl>
                                              <p:pRg st="9" end="9"/>
                                            </p:txEl>
                                          </p:spTgt>
                                        </p:tgtEl>
                                        <p:attrNameLst>
                                          <p:attrName>style.visibility</p:attrName>
                                        </p:attrNameLst>
                                      </p:cBhvr>
                                      <p:to>
                                        <p:strVal val="visible"/>
                                      </p:to>
                                    </p:set>
                                    <p:anim calcmode="lin" valueType="num">
                                      <p:cBhvr>
                                        <p:cTn id="17" dur="1000" fill="hold"/>
                                        <p:tgtEl>
                                          <p:spTgt spid="51203">
                                            <p:txEl>
                                              <p:pRg st="9" end="9"/>
                                            </p:txEl>
                                          </p:spTgt>
                                        </p:tgtEl>
                                        <p:attrNameLst>
                                          <p:attrName>ppt_w</p:attrName>
                                        </p:attrNameLst>
                                      </p:cBhvr>
                                      <p:tavLst>
                                        <p:tav tm="0">
                                          <p:val>
                                            <p:strVal val="#ppt_w+.3"/>
                                          </p:val>
                                        </p:tav>
                                        <p:tav tm="100000">
                                          <p:val>
                                            <p:strVal val="#ppt_w"/>
                                          </p:val>
                                        </p:tav>
                                      </p:tavLst>
                                    </p:anim>
                                    <p:anim calcmode="lin" valueType="num">
                                      <p:cBhvr>
                                        <p:cTn id="18" dur="1000" fill="hold"/>
                                        <p:tgtEl>
                                          <p:spTgt spid="51203">
                                            <p:txEl>
                                              <p:pRg st="9" end="9"/>
                                            </p:txEl>
                                          </p:spTgt>
                                        </p:tgtEl>
                                        <p:attrNameLst>
                                          <p:attrName>ppt_h</p:attrName>
                                        </p:attrNameLst>
                                      </p:cBhvr>
                                      <p:tavLst>
                                        <p:tav tm="0">
                                          <p:val>
                                            <p:strVal val="#ppt_h"/>
                                          </p:val>
                                        </p:tav>
                                        <p:tav tm="100000">
                                          <p:val>
                                            <p:strVal val="#ppt_h"/>
                                          </p:val>
                                        </p:tav>
                                      </p:tavLst>
                                    </p:anim>
                                    <p:animEffect transition="in" filter="fade">
                                      <p:cBhvr>
                                        <p:cTn id="19" dur="1000"/>
                                        <p:tgtEl>
                                          <p:spTgt spid="51203">
                                            <p:txEl>
                                              <p:pRg st="9" end="9"/>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51203">
                                            <p:txEl>
                                              <p:pRg st="10" end="10"/>
                                            </p:txEl>
                                          </p:spTgt>
                                        </p:tgtEl>
                                        <p:attrNameLst>
                                          <p:attrName>style.visibility</p:attrName>
                                        </p:attrNameLst>
                                      </p:cBhvr>
                                      <p:to>
                                        <p:strVal val="visible"/>
                                      </p:to>
                                    </p:set>
                                    <p:anim calcmode="lin" valueType="num">
                                      <p:cBhvr>
                                        <p:cTn id="22" dur="1000" fill="hold"/>
                                        <p:tgtEl>
                                          <p:spTgt spid="51203">
                                            <p:txEl>
                                              <p:pRg st="10" end="10"/>
                                            </p:txEl>
                                          </p:spTgt>
                                        </p:tgtEl>
                                        <p:attrNameLst>
                                          <p:attrName>ppt_w</p:attrName>
                                        </p:attrNameLst>
                                      </p:cBhvr>
                                      <p:tavLst>
                                        <p:tav tm="0">
                                          <p:val>
                                            <p:strVal val="#ppt_w+.3"/>
                                          </p:val>
                                        </p:tav>
                                        <p:tav tm="100000">
                                          <p:val>
                                            <p:strVal val="#ppt_w"/>
                                          </p:val>
                                        </p:tav>
                                      </p:tavLst>
                                    </p:anim>
                                    <p:anim calcmode="lin" valueType="num">
                                      <p:cBhvr>
                                        <p:cTn id="23" dur="1000" fill="hold"/>
                                        <p:tgtEl>
                                          <p:spTgt spid="51203">
                                            <p:txEl>
                                              <p:pRg st="10" end="10"/>
                                            </p:txEl>
                                          </p:spTgt>
                                        </p:tgtEl>
                                        <p:attrNameLst>
                                          <p:attrName>ppt_h</p:attrName>
                                        </p:attrNameLst>
                                      </p:cBhvr>
                                      <p:tavLst>
                                        <p:tav tm="0">
                                          <p:val>
                                            <p:strVal val="#ppt_h"/>
                                          </p:val>
                                        </p:tav>
                                        <p:tav tm="100000">
                                          <p:val>
                                            <p:strVal val="#ppt_h"/>
                                          </p:val>
                                        </p:tav>
                                      </p:tavLst>
                                    </p:anim>
                                    <p:animEffect transition="in" filter="fade">
                                      <p:cBhvr>
                                        <p:cTn id="24" dur="1000"/>
                                        <p:tgtEl>
                                          <p:spTgt spid="51203">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3"/>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51205"/>
                                        </p:tgtEl>
                                        <p:attrNameLst>
                                          <p:attrName>style.visibility</p:attrName>
                                        </p:attrNameLst>
                                      </p:cBhvr>
                                      <p:to>
                                        <p:strVal val="visible"/>
                                      </p:to>
                                    </p:set>
                                    <p:anim calcmode="lin" valueType="num">
                                      <p:cBhvr>
                                        <p:cTn id="34" dur="1000" fill="hold"/>
                                        <p:tgtEl>
                                          <p:spTgt spid="51205"/>
                                        </p:tgtEl>
                                        <p:attrNameLst>
                                          <p:attrName>ppt_w</p:attrName>
                                        </p:attrNameLst>
                                      </p:cBhvr>
                                      <p:tavLst>
                                        <p:tav tm="0">
                                          <p:val>
                                            <p:strVal val="#ppt_w+.3"/>
                                          </p:val>
                                        </p:tav>
                                        <p:tav tm="100000">
                                          <p:val>
                                            <p:strVal val="#ppt_w"/>
                                          </p:val>
                                        </p:tav>
                                      </p:tavLst>
                                    </p:anim>
                                    <p:anim calcmode="lin" valueType="num">
                                      <p:cBhvr>
                                        <p:cTn id="35" dur="1000" fill="hold"/>
                                        <p:tgtEl>
                                          <p:spTgt spid="51205"/>
                                        </p:tgtEl>
                                        <p:attrNameLst>
                                          <p:attrName>ppt_h</p:attrName>
                                        </p:attrNameLst>
                                      </p:cBhvr>
                                      <p:tavLst>
                                        <p:tav tm="0">
                                          <p:val>
                                            <p:strVal val="#ppt_h"/>
                                          </p:val>
                                        </p:tav>
                                        <p:tav tm="100000">
                                          <p:val>
                                            <p:strVal val="#ppt_h"/>
                                          </p:val>
                                        </p:tav>
                                      </p:tavLst>
                                    </p:anim>
                                    <p:animEffect transition="in" filter="fade">
                                      <p:cBhvr>
                                        <p:cTn id="36" dur="10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2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La fixation aux prot</a:t>
            </a:r>
            <a:r>
              <a:rPr lang="fr-FR" sz="3200" smtClean="0"/>
              <a:t>é</a:t>
            </a:r>
            <a:r>
              <a:rPr lang="fr-FR" sz="3200" smtClean="0">
                <a:latin typeface="Arial" charset="0"/>
              </a:rPr>
              <a:t>ines plasmatiques</a:t>
            </a:r>
            <a:r>
              <a:rPr lang="fr-FR" sz="4900" smtClean="0">
                <a:latin typeface="Arial" charset="0"/>
              </a:rPr>
              <a:t/>
            </a:r>
            <a:br>
              <a:rPr lang="fr-FR" sz="4900" smtClean="0">
                <a:latin typeface="Arial" charset="0"/>
              </a:rPr>
            </a:br>
            <a:endParaRPr lang="fr-FR" sz="4500" smtClean="0">
              <a:latin typeface="Arial" charset="0"/>
            </a:endParaRPr>
          </a:p>
        </p:txBody>
      </p:sp>
      <p:sp>
        <p:nvSpPr>
          <p:cNvPr id="8" name="Espace réservé du numéro de diapositive 7"/>
          <p:cNvSpPr>
            <a:spLocks noGrp="1"/>
          </p:cNvSpPr>
          <p:nvPr>
            <p:ph type="sldNum" sz="quarter" idx="12"/>
          </p:nvPr>
        </p:nvSpPr>
        <p:spPr/>
        <p:txBody>
          <a:bodyPr/>
          <a:lstStyle/>
          <a:p>
            <a:pPr>
              <a:defRPr/>
            </a:pPr>
            <a:fld id="{F84D2ABA-D661-437C-8154-8B1609DCBCBA}" type="slidenum">
              <a:rPr lang="fr-FR" smtClean="0"/>
              <a:pPr>
                <a:defRPr/>
              </a:pPr>
              <a:t>27</a:t>
            </a:fld>
            <a:endParaRPr lang="fr-FR"/>
          </a:p>
        </p:txBody>
      </p:sp>
      <p:sp>
        <p:nvSpPr>
          <p:cNvPr id="52227" name="Espace réservé du contenu 2"/>
          <p:cNvSpPr>
            <a:spLocks noGrp="1"/>
          </p:cNvSpPr>
          <p:nvPr>
            <p:ph sz="quarter" idx="1"/>
          </p:nvPr>
        </p:nvSpPr>
        <p:spPr>
          <a:xfrm>
            <a:off x="357188" y="1714500"/>
            <a:ext cx="8786812" cy="5357813"/>
          </a:xfrm>
        </p:spPr>
        <p:txBody>
          <a:bodyPr/>
          <a:lstStyle/>
          <a:p>
            <a:pPr algn="just" eaLnBrk="1" hangingPunct="1">
              <a:buFont typeface="Wingdings 2" pitchFamily="18" charset="2"/>
              <a:buNone/>
            </a:pPr>
            <a:r>
              <a:rPr lang="fr-FR" sz="2000" b="1" u="sng" smtClean="0">
                <a:latin typeface="Arial" pitchFamily="34" charset="0"/>
              </a:rPr>
              <a:t>Expression de la fixation protéique</a:t>
            </a:r>
          </a:p>
          <a:p>
            <a:pPr algn="just" eaLnBrk="1" hangingPunct="1">
              <a:buFont typeface="Wingdings 2" pitchFamily="18" charset="2"/>
              <a:buNone/>
            </a:pPr>
            <a:endParaRPr lang="fr-FR" sz="2000" smtClean="0">
              <a:latin typeface="Arial" pitchFamily="34" charset="0"/>
            </a:endParaRPr>
          </a:p>
          <a:p>
            <a:pPr algn="just" eaLnBrk="1" hangingPunct="1">
              <a:buFont typeface="Wingdings 2" pitchFamily="18" charset="2"/>
              <a:buNone/>
            </a:pPr>
            <a:r>
              <a:rPr lang="fr-FR" sz="2000" smtClean="0">
                <a:latin typeface="Arial" pitchFamily="34" charset="0"/>
              </a:rPr>
              <a:t>                Pourcentage de fixation   f = médicament fixé       x 100</a:t>
            </a:r>
          </a:p>
          <a:p>
            <a:pPr algn="just" eaLnBrk="1" hangingPunct="1">
              <a:buFont typeface="Wingdings 2" pitchFamily="18" charset="2"/>
              <a:buNone/>
            </a:pPr>
            <a:r>
              <a:rPr lang="fr-FR" sz="2000" smtClean="0">
                <a:latin typeface="Arial" pitchFamily="34" charset="0"/>
              </a:rPr>
              <a:t>                                                              médicament total</a:t>
            </a:r>
          </a:p>
          <a:p>
            <a:pPr algn="just" eaLnBrk="1" hangingPunct="1">
              <a:buFont typeface="Wingdings 2" pitchFamily="18" charset="2"/>
              <a:buNone/>
            </a:pPr>
            <a:endParaRPr lang="fr-FR" sz="2000" smtClean="0">
              <a:latin typeface="Arial" pitchFamily="34" charset="0"/>
            </a:endParaRPr>
          </a:p>
          <a:p>
            <a:pPr algn="just" eaLnBrk="1" hangingPunct="1">
              <a:buFont typeface="Wingdings 2" pitchFamily="18" charset="2"/>
              <a:buNone/>
            </a:pPr>
            <a:endParaRPr lang="fr-FR" sz="2000" smtClean="0">
              <a:latin typeface="Arial" pitchFamily="34" charset="0"/>
            </a:endParaRPr>
          </a:p>
          <a:p>
            <a:pPr algn="just" eaLnBrk="1" hangingPunct="1">
              <a:buFont typeface="Wingdings 2" pitchFamily="18" charset="2"/>
              <a:buNone/>
            </a:pPr>
            <a:endParaRPr lang="fr-FR" sz="2000" smtClean="0">
              <a:latin typeface="Arial" pitchFamily="34" charset="0"/>
            </a:endParaRPr>
          </a:p>
          <a:p>
            <a:pPr algn="just" eaLnBrk="1" hangingPunct="1">
              <a:buFont typeface="Wingdings 2" pitchFamily="18" charset="2"/>
              <a:buNone/>
            </a:pPr>
            <a:r>
              <a:rPr lang="fr-FR" sz="2000" smtClean="0">
                <a:latin typeface="Arial" pitchFamily="34" charset="0"/>
              </a:rPr>
              <a:t>                                               Fraction libre  fu  = 100 - f</a:t>
            </a:r>
          </a:p>
        </p:txBody>
      </p:sp>
      <p:cxnSp>
        <p:nvCxnSpPr>
          <p:cNvPr id="5" name="Connecteur droit 4"/>
          <p:cNvCxnSpPr/>
          <p:nvPr/>
        </p:nvCxnSpPr>
        <p:spPr>
          <a:xfrm>
            <a:off x="4724400" y="2819400"/>
            <a:ext cx="20716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57313" y="2428875"/>
            <a:ext cx="6572250" cy="928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6"/>
          <p:cNvSpPr/>
          <p:nvPr/>
        </p:nvSpPr>
        <p:spPr>
          <a:xfrm>
            <a:off x="3214688" y="4143375"/>
            <a:ext cx="3643312"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La fixation aux prot</a:t>
            </a:r>
            <a:r>
              <a:rPr lang="fr-FR" sz="3200" smtClean="0"/>
              <a:t>é</a:t>
            </a:r>
            <a:r>
              <a:rPr lang="fr-FR" sz="3200" smtClean="0">
                <a:latin typeface="Arial" charset="0"/>
              </a:rPr>
              <a:t>ines plasmatiques</a:t>
            </a:r>
            <a:r>
              <a:rPr lang="fr-FR" sz="4900" smtClean="0">
                <a:latin typeface="Arial" charset="0"/>
              </a:rPr>
              <a:t/>
            </a:r>
            <a:br>
              <a:rPr lang="fr-FR" sz="4900" smtClean="0">
                <a:latin typeface="Arial" charset="0"/>
              </a:rPr>
            </a:br>
            <a:endParaRPr lang="fr-FR" sz="45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4EE204A2-DBAA-4654-8869-75263A959461}" type="slidenum">
              <a:rPr lang="fr-FR" smtClean="0"/>
              <a:pPr>
                <a:defRPr/>
              </a:pPr>
              <a:t>28</a:t>
            </a:fld>
            <a:endParaRPr lang="fr-FR"/>
          </a:p>
        </p:txBody>
      </p:sp>
      <p:sp>
        <p:nvSpPr>
          <p:cNvPr id="53251" name="Espace réservé du contenu 2"/>
          <p:cNvSpPr>
            <a:spLocks noGrp="1"/>
          </p:cNvSpPr>
          <p:nvPr>
            <p:ph sz="quarter" idx="1"/>
          </p:nvPr>
        </p:nvSpPr>
        <p:spPr>
          <a:xfrm>
            <a:off x="357188" y="1714500"/>
            <a:ext cx="8786812" cy="5357813"/>
          </a:xfrm>
        </p:spPr>
        <p:txBody>
          <a:bodyPr/>
          <a:lstStyle/>
          <a:p>
            <a:pPr algn="just" eaLnBrk="1" hangingPunct="1">
              <a:buFont typeface="Wingdings 2" pitchFamily="18" charset="2"/>
              <a:buNone/>
            </a:pPr>
            <a:r>
              <a:rPr lang="fr-FR" sz="2000" b="1" u="sng" dirty="0" smtClean="0">
                <a:latin typeface="Arial" pitchFamily="34" charset="0"/>
              </a:rPr>
              <a:t>Classification</a:t>
            </a:r>
          </a:p>
          <a:p>
            <a:pPr algn="just" eaLnBrk="1" hangingPunct="1">
              <a:buFont typeface="Wingdings 2" pitchFamily="18" charset="2"/>
              <a:buNone/>
            </a:pPr>
            <a:endParaRPr lang="fr-FR" sz="2000" b="1" u="sng" dirty="0" smtClean="0">
              <a:latin typeface="Arial" pitchFamily="34" charset="0"/>
            </a:endParaRPr>
          </a:p>
          <a:p>
            <a:pPr algn="just" eaLnBrk="1" hangingPunct="1"/>
            <a:r>
              <a:rPr lang="fr-FR" sz="2000" dirty="0" smtClean="0">
                <a:latin typeface="Arial" pitchFamily="34" charset="0"/>
              </a:rPr>
              <a:t>médicaments fortement fixés : f &gt;90% : érythromycine, </a:t>
            </a:r>
            <a:r>
              <a:rPr lang="fr-FR" sz="2000" dirty="0" err="1" smtClean="0">
                <a:latin typeface="Arial" pitchFamily="34" charset="0"/>
              </a:rPr>
              <a:t>warfarine</a:t>
            </a:r>
            <a:endParaRPr lang="fr-FR" sz="2000" dirty="0" smtClean="0">
              <a:latin typeface="Arial" pitchFamily="34" charset="0"/>
            </a:endParaRPr>
          </a:p>
          <a:p>
            <a:pPr algn="just" eaLnBrk="1" hangingPunct="1"/>
            <a:endParaRPr lang="fr-FR" sz="2000" dirty="0" smtClean="0">
              <a:latin typeface="Arial" pitchFamily="34" charset="0"/>
            </a:endParaRPr>
          </a:p>
          <a:p>
            <a:pPr algn="just" eaLnBrk="1" hangingPunct="1"/>
            <a:r>
              <a:rPr lang="fr-FR" sz="2000" dirty="0" smtClean="0">
                <a:latin typeface="Arial" pitchFamily="34" charset="0"/>
              </a:rPr>
              <a:t>médicaments moyennement fixés : f de 30% à 90% : aspirine</a:t>
            </a:r>
          </a:p>
          <a:p>
            <a:pPr algn="just" eaLnBrk="1" hangingPunct="1"/>
            <a:endParaRPr lang="fr-FR" sz="2000" dirty="0" smtClean="0">
              <a:latin typeface="Arial" pitchFamily="34" charset="0"/>
            </a:endParaRPr>
          </a:p>
          <a:p>
            <a:pPr algn="just" eaLnBrk="1" hangingPunct="1"/>
            <a:r>
              <a:rPr lang="fr-FR" sz="2000" dirty="0" smtClean="0">
                <a:latin typeface="Arial" pitchFamily="34" charset="0"/>
              </a:rPr>
              <a:t>médicaments faiblement fixés : f&lt; 30 % : morphine, paracétamol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La fixation aux prot</a:t>
            </a:r>
            <a:r>
              <a:rPr lang="fr-FR" sz="3200" smtClean="0"/>
              <a:t>é</a:t>
            </a:r>
            <a:r>
              <a:rPr lang="fr-FR" sz="3200" smtClean="0">
                <a:latin typeface="Arial" charset="0"/>
              </a:rPr>
              <a:t>ines plasmatiques</a:t>
            </a:r>
            <a:r>
              <a:rPr lang="fr-FR" sz="4900" smtClean="0">
                <a:latin typeface="Arial" charset="0"/>
              </a:rPr>
              <a:t/>
            </a:r>
            <a:br>
              <a:rPr lang="fr-FR" sz="4900" smtClean="0">
                <a:latin typeface="Arial" charset="0"/>
              </a:rPr>
            </a:br>
            <a:endParaRPr lang="fr-FR" sz="45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D79DA425-EDFF-42D4-A3C5-E49648293933}" type="slidenum">
              <a:rPr lang="fr-FR" smtClean="0"/>
              <a:pPr>
                <a:defRPr/>
              </a:pPr>
              <a:t>29</a:t>
            </a:fld>
            <a:endParaRPr lang="fr-FR"/>
          </a:p>
        </p:txBody>
      </p:sp>
      <p:sp>
        <p:nvSpPr>
          <p:cNvPr id="3" name="Espace réservé du contenu 2"/>
          <p:cNvSpPr>
            <a:spLocks noGrp="1"/>
          </p:cNvSpPr>
          <p:nvPr>
            <p:ph sz="quarter" idx="1"/>
          </p:nvPr>
        </p:nvSpPr>
        <p:spPr>
          <a:xfrm>
            <a:off x="357188" y="1295400"/>
            <a:ext cx="8786812" cy="4929188"/>
          </a:xfrm>
        </p:spPr>
        <p:txBody>
          <a:bodyPr>
            <a:normAutofit fontScale="92500" lnSpcReduction="10000"/>
          </a:bodyPr>
          <a:lstStyle/>
          <a:p>
            <a:pPr algn="just" eaLnBrk="1" hangingPunct="1">
              <a:lnSpc>
                <a:spcPct val="90000"/>
              </a:lnSpc>
              <a:buFont typeface="Wingdings 2" pitchFamily="18" charset="2"/>
              <a:buNone/>
              <a:defRPr/>
            </a:pPr>
            <a:r>
              <a:rPr lang="fr-FR" sz="2000" b="1" u="sng" dirty="0" smtClean="0">
                <a:latin typeface="Arial" charset="0"/>
              </a:rPr>
              <a:t>Facteurs influençant la fixation protéique</a:t>
            </a:r>
          </a:p>
          <a:p>
            <a:pPr algn="just" eaLnBrk="1" hangingPunct="1">
              <a:lnSpc>
                <a:spcPct val="90000"/>
              </a:lnSpc>
              <a:buFont typeface="Wingdings 2" pitchFamily="18" charset="2"/>
              <a:buNone/>
              <a:defRPr/>
            </a:pPr>
            <a:endParaRPr lang="fr-FR" sz="2000" b="1" u="sng" dirty="0" smtClean="0">
              <a:latin typeface="Arial" charset="0"/>
            </a:endParaRPr>
          </a:p>
          <a:p>
            <a:pPr algn="just" eaLnBrk="1" hangingPunct="1">
              <a:lnSpc>
                <a:spcPct val="90000"/>
              </a:lnSpc>
              <a:defRPr/>
            </a:pPr>
            <a:r>
              <a:rPr lang="fr-FR" sz="2000" b="1" dirty="0" smtClean="0">
                <a:latin typeface="Arial" charset="0"/>
              </a:rPr>
              <a:t>Modification de la protéine </a:t>
            </a:r>
            <a:r>
              <a:rPr lang="fr-FR" sz="2000" dirty="0" smtClean="0">
                <a:latin typeface="Arial" charset="0"/>
              </a:rPr>
              <a:t>(quantité, structure)</a:t>
            </a:r>
          </a:p>
          <a:p>
            <a:pPr algn="just" eaLnBrk="1" hangingPunct="1">
              <a:lnSpc>
                <a:spcPct val="90000"/>
              </a:lnSpc>
              <a:defRPr/>
            </a:pPr>
            <a:endParaRPr lang="fr-FR" sz="2000" b="1" dirty="0" smtClean="0">
              <a:latin typeface="Arial" charset="0"/>
            </a:endParaRPr>
          </a:p>
          <a:p>
            <a:pPr algn="just" eaLnBrk="1" hangingPunct="1">
              <a:lnSpc>
                <a:spcPct val="90000"/>
              </a:lnSpc>
              <a:defRPr/>
            </a:pPr>
            <a:r>
              <a:rPr lang="fr-FR" sz="2000" b="1" dirty="0" smtClean="0">
                <a:latin typeface="Arial" charset="0"/>
              </a:rPr>
              <a:t>Etats physiologiques </a:t>
            </a:r>
          </a:p>
          <a:p>
            <a:pPr lvl="1" algn="just" eaLnBrk="1" hangingPunct="1">
              <a:lnSpc>
                <a:spcPct val="90000"/>
              </a:lnSpc>
              <a:defRPr/>
            </a:pPr>
            <a:r>
              <a:rPr lang="fr-FR" sz="1800" dirty="0" smtClean="0">
                <a:latin typeface="Arial" charset="0"/>
              </a:rPr>
              <a:t>Âge : diminution de la concentration en albumine</a:t>
            </a:r>
          </a:p>
          <a:p>
            <a:pPr lvl="1" algn="just" eaLnBrk="1" hangingPunct="1">
              <a:lnSpc>
                <a:spcPct val="90000"/>
              </a:lnSpc>
              <a:defRPr/>
            </a:pPr>
            <a:r>
              <a:rPr lang="fr-FR" sz="1800" dirty="0" smtClean="0">
                <a:latin typeface="Arial" charset="0"/>
              </a:rPr>
              <a:t>Grossesse : diminution de la concentration en albumine</a:t>
            </a:r>
          </a:p>
          <a:p>
            <a:pPr lvl="1" algn="just" eaLnBrk="1" hangingPunct="1">
              <a:lnSpc>
                <a:spcPct val="90000"/>
              </a:lnSpc>
              <a:defRPr/>
            </a:pPr>
            <a:endParaRPr lang="fr-FR" sz="1800" b="1" dirty="0" smtClean="0">
              <a:latin typeface="Arial" charset="0"/>
            </a:endParaRPr>
          </a:p>
          <a:p>
            <a:pPr algn="just" eaLnBrk="1" hangingPunct="1">
              <a:lnSpc>
                <a:spcPct val="90000"/>
              </a:lnSpc>
              <a:defRPr/>
            </a:pPr>
            <a:r>
              <a:rPr lang="fr-FR" sz="2000" b="1" dirty="0" smtClean="0">
                <a:latin typeface="Arial" charset="0"/>
              </a:rPr>
              <a:t>Etats pathologiques </a:t>
            </a:r>
            <a:r>
              <a:rPr lang="fr-FR" sz="2000" dirty="0" smtClean="0">
                <a:latin typeface="Arial" charset="0"/>
              </a:rPr>
              <a:t>: </a:t>
            </a:r>
          </a:p>
          <a:p>
            <a:pPr lvl="1" algn="just" eaLnBrk="1" hangingPunct="1">
              <a:lnSpc>
                <a:spcPct val="90000"/>
              </a:lnSpc>
              <a:defRPr/>
            </a:pPr>
            <a:r>
              <a:rPr lang="fr-FR" sz="1800" dirty="0" smtClean="0">
                <a:latin typeface="Arial" charset="0"/>
              </a:rPr>
              <a:t>insuffisance rénale</a:t>
            </a:r>
            <a:r>
              <a:rPr lang="fr-FR" sz="1800" dirty="0" smtClean="0">
                <a:latin typeface="Arial" charset="0"/>
                <a:sym typeface="Wingdings" pitchFamily="2" charset="2"/>
              </a:rPr>
              <a:t> diminution de la fixation à l’albumine</a:t>
            </a:r>
          </a:p>
          <a:p>
            <a:pPr lvl="1" algn="just" eaLnBrk="1" hangingPunct="1">
              <a:lnSpc>
                <a:spcPct val="90000"/>
              </a:lnSpc>
              <a:defRPr/>
            </a:pPr>
            <a:r>
              <a:rPr lang="fr-FR" sz="1800" dirty="0" smtClean="0">
                <a:latin typeface="Arial" charset="0"/>
                <a:sym typeface="Wingdings" pitchFamily="2" charset="2"/>
              </a:rPr>
              <a:t>Dénutrition, grands brûlés, cirrhose</a:t>
            </a:r>
          </a:p>
          <a:p>
            <a:pPr algn="just" eaLnBrk="1" hangingPunct="1">
              <a:lnSpc>
                <a:spcPct val="90000"/>
              </a:lnSpc>
              <a:defRPr/>
            </a:pPr>
            <a:endParaRPr lang="fr-FR" sz="2000" dirty="0" smtClean="0">
              <a:latin typeface="Arial" charset="0"/>
              <a:sym typeface="Wingdings" pitchFamily="2" charset="2"/>
            </a:endParaRPr>
          </a:p>
          <a:p>
            <a:pPr algn="just" eaLnBrk="1" hangingPunct="1">
              <a:lnSpc>
                <a:spcPct val="90000"/>
              </a:lnSpc>
              <a:defRPr/>
            </a:pPr>
            <a:r>
              <a:rPr lang="fr-FR" sz="2000" b="1" dirty="0" smtClean="0">
                <a:latin typeface="Arial" charset="0"/>
                <a:sym typeface="Wingdings" pitchFamily="2" charset="2"/>
              </a:rPr>
              <a:t>Interactions médicamenteuses </a:t>
            </a:r>
            <a:r>
              <a:rPr lang="fr-FR" sz="2000" dirty="0" smtClean="0">
                <a:latin typeface="Arial" charset="0"/>
                <a:sym typeface="Wingdings" pitchFamily="2" charset="2"/>
              </a:rPr>
              <a:t>: si 2 médicaments ayant une affinité pour les mêmes protéines sont administrés en même temps, les concentrations libres  d’un des deux seront augmentées</a:t>
            </a:r>
          </a:p>
          <a:p>
            <a:pPr algn="just" eaLnBrk="1" hangingPunct="1">
              <a:lnSpc>
                <a:spcPct val="90000"/>
              </a:lnSpc>
              <a:buFont typeface="Wingdings 2" pitchFamily="18" charset="2"/>
              <a:buNone/>
              <a:defRPr/>
            </a:pPr>
            <a:r>
              <a:rPr lang="fr-FR" sz="2000" dirty="0" smtClean="0">
                <a:latin typeface="Arial" charset="0"/>
              </a:rPr>
              <a:t>Ex : AINS + AVK : effet </a:t>
            </a:r>
            <a:r>
              <a:rPr lang="fr-FR" sz="2000" dirty="0" err="1" smtClean="0">
                <a:latin typeface="Arial" charset="0"/>
              </a:rPr>
              <a:t>ulcérogène</a:t>
            </a:r>
            <a:r>
              <a:rPr lang="fr-FR" sz="2000" dirty="0" smtClean="0">
                <a:latin typeface="Arial" charset="0"/>
              </a:rPr>
              <a:t>                 </a:t>
            </a:r>
          </a:p>
          <a:p>
            <a:pPr algn="just" eaLnBrk="1" hangingPunct="1">
              <a:lnSpc>
                <a:spcPct val="90000"/>
              </a:lnSpc>
              <a:buFont typeface="Wingdings 2" pitchFamily="18" charset="2"/>
              <a:buNone/>
              <a:defRPr/>
            </a:pPr>
            <a:r>
              <a:rPr lang="fr-FR" sz="2000" dirty="0" smtClean="0">
                <a:latin typeface="Arial" charset="0"/>
              </a:rPr>
              <a:t>       AINS + sulfamides </a:t>
            </a:r>
            <a:r>
              <a:rPr lang="fr-FR" sz="2000" dirty="0" err="1" smtClean="0">
                <a:latin typeface="Arial" charset="0"/>
              </a:rPr>
              <a:t>hypoglycéminats</a:t>
            </a:r>
            <a:r>
              <a:rPr lang="fr-FR" sz="2000" dirty="0" smtClean="0">
                <a:latin typeface="Arial" charset="0"/>
              </a:rPr>
              <a:t> : hypoglycémie brutale</a:t>
            </a:r>
          </a:p>
          <a:p>
            <a:pPr algn="just" eaLnBrk="1" hangingPunct="1">
              <a:lnSpc>
                <a:spcPct val="90000"/>
              </a:lnSpc>
              <a:buFont typeface="Wingdings 2" pitchFamily="18" charset="2"/>
              <a:buNone/>
              <a:defRPr/>
            </a:pPr>
            <a:endParaRPr lang="fr-FR" sz="2000" b="1" u="sng" dirty="0" smtClean="0">
              <a:latin typeface="Arial" charset="0"/>
            </a:endParaRPr>
          </a:p>
          <a:p>
            <a:pPr algn="just" eaLnBrk="1" hangingPunct="1">
              <a:lnSpc>
                <a:spcPct val="90000"/>
              </a:lnSpc>
              <a:defRPr/>
            </a:pPr>
            <a:endParaRPr lang="fr-FR" sz="2000" b="1" u="sng" dirty="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p:cTn id="7" dur="1000" fill="hold"/>
                                        <p:tgtEl>
                                          <p:spTgt spid="3">
                                            <p:txEl>
                                              <p:pRg st="12" end="12"/>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2" end="12"/>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13" end="13"/>
                                            </p:txEl>
                                          </p:spTgt>
                                        </p:tgtEl>
                                        <p:attrNameLst>
                                          <p:attrName>style.visibility</p:attrName>
                                        </p:attrNameLst>
                                      </p:cBhvr>
                                      <p:to>
                                        <p:strVal val="visible"/>
                                      </p:to>
                                    </p:set>
                                    <p:anim calcmode="lin" valueType="num">
                                      <p:cBhvr>
                                        <p:cTn id="12" dur="1000" fill="hold"/>
                                        <p:tgtEl>
                                          <p:spTgt spid="3">
                                            <p:txEl>
                                              <p:pRg st="13" end="13"/>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3" end="13"/>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anim calcmode="lin" valueType="num">
                                      <p:cBhvr>
                                        <p:cTn id="17" dur="1000" fill="hold"/>
                                        <p:tgtEl>
                                          <p:spTgt spid="3">
                                            <p:txEl>
                                              <p:pRg st="14" end="14"/>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normAutofit fontScale="90000"/>
          </a:bodyPr>
          <a:lstStyle/>
          <a:p>
            <a:pPr eaLnBrk="1" hangingPunct="1"/>
            <a:r>
              <a:rPr lang="fr-FR" sz="4000" dirty="0" smtClean="0">
                <a:latin typeface="Arial" pitchFamily="34" charset="0"/>
              </a:rPr>
              <a:t>Introduction</a:t>
            </a:r>
            <a:br>
              <a:rPr lang="fr-FR" sz="4000" dirty="0" smtClean="0">
                <a:latin typeface="Arial" pitchFamily="34" charset="0"/>
              </a:rPr>
            </a:br>
            <a:r>
              <a:rPr lang="fr-FR" sz="4000" dirty="0" smtClean="0">
                <a:latin typeface="Arial" pitchFamily="34" charset="0"/>
              </a:rPr>
              <a:t>La phase biopharmaceutique</a:t>
            </a:r>
          </a:p>
        </p:txBody>
      </p:sp>
      <p:sp>
        <p:nvSpPr>
          <p:cNvPr id="5" name="Espace réservé du numéro de diapositive 4"/>
          <p:cNvSpPr>
            <a:spLocks noGrp="1"/>
          </p:cNvSpPr>
          <p:nvPr>
            <p:ph type="sldNum" sz="quarter" idx="12"/>
          </p:nvPr>
        </p:nvSpPr>
        <p:spPr/>
        <p:txBody>
          <a:bodyPr/>
          <a:lstStyle/>
          <a:p>
            <a:pPr>
              <a:defRPr/>
            </a:pPr>
            <a:fld id="{5C7FF1D6-2359-48FC-8D1A-2C8724A0EA97}" type="slidenum">
              <a:rPr lang="fr-FR" smtClean="0"/>
              <a:pPr>
                <a:defRPr/>
              </a:pPr>
              <a:t>3</a:t>
            </a:fld>
            <a:endParaRPr lang="fr-FR"/>
          </a:p>
        </p:txBody>
      </p:sp>
      <p:sp>
        <p:nvSpPr>
          <p:cNvPr id="3" name="Espace réservé du contenu 2"/>
          <p:cNvSpPr>
            <a:spLocks noGrp="1"/>
          </p:cNvSpPr>
          <p:nvPr>
            <p:ph sz="quarter" idx="1"/>
          </p:nvPr>
        </p:nvSpPr>
        <p:spPr>
          <a:xfrm>
            <a:off x="457200" y="1935163"/>
            <a:ext cx="8229600" cy="4637087"/>
          </a:xfrm>
        </p:spPr>
        <p:txBody>
          <a:bodyPr>
            <a:normAutofit lnSpcReduction="10000"/>
          </a:bodyPr>
          <a:lstStyle/>
          <a:p>
            <a:pPr eaLnBrk="1" hangingPunct="1">
              <a:lnSpc>
                <a:spcPct val="90000"/>
              </a:lnSpc>
              <a:defRPr/>
            </a:pPr>
            <a:r>
              <a:rPr lang="fr-FR" sz="2200" dirty="0" smtClean="0">
                <a:latin typeface="Arial" charset="0"/>
              </a:rPr>
              <a:t>Mise à disposition de la </a:t>
            </a:r>
            <a:r>
              <a:rPr lang="fr-FR" sz="2200" b="1" dirty="0" smtClean="0">
                <a:latin typeface="Arial" charset="0"/>
              </a:rPr>
              <a:t>substance active </a:t>
            </a:r>
            <a:r>
              <a:rPr lang="fr-FR" sz="2200" dirty="0" smtClean="0">
                <a:latin typeface="Arial" charset="0"/>
              </a:rPr>
              <a:t>(SA) à l’organisme</a:t>
            </a:r>
          </a:p>
          <a:p>
            <a:pPr eaLnBrk="1" hangingPunct="1">
              <a:lnSpc>
                <a:spcPct val="90000"/>
              </a:lnSpc>
              <a:defRPr/>
            </a:pPr>
            <a:endParaRPr lang="fr-FR" sz="2200" dirty="0" smtClean="0">
              <a:latin typeface="Arial" charset="0"/>
            </a:endParaRPr>
          </a:p>
          <a:p>
            <a:pPr eaLnBrk="1" hangingPunct="1">
              <a:lnSpc>
                <a:spcPct val="90000"/>
              </a:lnSpc>
              <a:defRPr/>
            </a:pPr>
            <a:r>
              <a:rPr lang="fr-FR" sz="2200" dirty="0" smtClean="0">
                <a:latin typeface="Arial" charset="0"/>
              </a:rPr>
              <a:t>Concerne uniquement les formes orales </a:t>
            </a:r>
            <a:r>
              <a:rPr lang="fr-FR" sz="2200" b="1" dirty="0" smtClean="0">
                <a:latin typeface="Arial" charset="0"/>
              </a:rPr>
              <a:t>solides</a:t>
            </a:r>
          </a:p>
          <a:p>
            <a:pPr eaLnBrk="1" hangingPunct="1">
              <a:lnSpc>
                <a:spcPct val="90000"/>
              </a:lnSpc>
              <a:buFont typeface="Wingdings 2" pitchFamily="18" charset="2"/>
              <a:buNone/>
              <a:defRPr/>
            </a:pPr>
            <a:endParaRPr lang="fr-FR" sz="2200" dirty="0" smtClean="0">
              <a:latin typeface="Arial" charset="0"/>
            </a:endParaRPr>
          </a:p>
          <a:p>
            <a:pPr eaLnBrk="1" hangingPunct="1">
              <a:lnSpc>
                <a:spcPct val="90000"/>
              </a:lnSpc>
              <a:defRPr/>
            </a:pPr>
            <a:r>
              <a:rPr lang="fr-FR" sz="2200" u="sng" dirty="0" smtClean="0">
                <a:latin typeface="Arial" charset="0"/>
              </a:rPr>
              <a:t>2 étapes </a:t>
            </a:r>
            <a:r>
              <a:rPr lang="fr-FR" sz="2200" dirty="0" smtClean="0">
                <a:latin typeface="Arial" charset="0"/>
              </a:rPr>
              <a:t>:</a:t>
            </a:r>
          </a:p>
          <a:p>
            <a:pPr lvl="1" eaLnBrk="1" hangingPunct="1">
              <a:lnSpc>
                <a:spcPct val="90000"/>
              </a:lnSpc>
              <a:defRPr/>
            </a:pPr>
            <a:r>
              <a:rPr lang="fr-FR" sz="2200" dirty="0" smtClean="0">
                <a:latin typeface="Arial" charset="0"/>
              </a:rPr>
              <a:t>La libération de la SA par </a:t>
            </a:r>
            <a:r>
              <a:rPr lang="fr-FR" sz="2200" b="1" dirty="0" smtClean="0">
                <a:latin typeface="Arial" charset="0"/>
              </a:rPr>
              <a:t>délitement</a:t>
            </a:r>
            <a:r>
              <a:rPr lang="fr-FR" sz="2200" dirty="0" smtClean="0">
                <a:latin typeface="Arial" charset="0"/>
              </a:rPr>
              <a:t> (désintégration) de la forme solide tout au long du tube digestif</a:t>
            </a:r>
          </a:p>
          <a:p>
            <a:pPr lvl="1" eaLnBrk="1" hangingPunct="1">
              <a:lnSpc>
                <a:spcPct val="90000"/>
              </a:lnSpc>
              <a:buFont typeface="Wingdings 2" pitchFamily="18" charset="2"/>
              <a:buNone/>
              <a:defRPr/>
            </a:pPr>
            <a:endParaRPr lang="fr-FR" sz="2200" dirty="0" smtClean="0">
              <a:latin typeface="Arial" charset="0"/>
            </a:endParaRPr>
          </a:p>
          <a:p>
            <a:pPr lvl="1" eaLnBrk="1" hangingPunct="1">
              <a:lnSpc>
                <a:spcPct val="90000"/>
              </a:lnSpc>
              <a:defRPr/>
            </a:pPr>
            <a:r>
              <a:rPr lang="fr-FR" sz="2200" dirty="0" smtClean="0">
                <a:latin typeface="Arial" charset="0"/>
              </a:rPr>
              <a:t>La </a:t>
            </a:r>
            <a:r>
              <a:rPr lang="fr-FR" sz="2200" b="1" dirty="0" smtClean="0">
                <a:latin typeface="Arial" charset="0"/>
              </a:rPr>
              <a:t>dissolution</a:t>
            </a:r>
            <a:r>
              <a:rPr lang="fr-FR" sz="2200" dirty="0" smtClean="0">
                <a:latin typeface="Arial" charset="0"/>
              </a:rPr>
              <a:t> de la SA = dispersion à l’état moléculaire de la SA au site d’absorption (sécrétions digestives)</a:t>
            </a:r>
          </a:p>
          <a:p>
            <a:pPr lvl="1" eaLnBrk="1" hangingPunct="1">
              <a:lnSpc>
                <a:spcPct val="90000"/>
              </a:lnSpc>
              <a:buFont typeface="Wingdings 2" pitchFamily="18" charset="2"/>
              <a:buNone/>
              <a:defRPr/>
            </a:pPr>
            <a:r>
              <a:rPr lang="fr-FR" sz="2200" dirty="0" smtClean="0">
                <a:latin typeface="Arial" charset="0"/>
              </a:rPr>
              <a:t>    </a:t>
            </a:r>
          </a:p>
          <a:p>
            <a:pPr lvl="1" eaLnBrk="1" hangingPunct="1">
              <a:lnSpc>
                <a:spcPct val="90000"/>
              </a:lnSpc>
              <a:buFont typeface="Wingdings 2" pitchFamily="18" charset="2"/>
              <a:buNone/>
              <a:defRPr/>
            </a:pPr>
            <a:r>
              <a:rPr lang="fr-FR" sz="2200" dirty="0" smtClean="0">
                <a:latin typeface="Arial" charset="0"/>
              </a:rPr>
              <a:t>            Se fait en fonction des caractéristiques physico-chimiques de la SA, du pH, de la forme pharmaceutique (formes à libération prolongée)</a:t>
            </a:r>
          </a:p>
          <a:p>
            <a:pPr eaLnBrk="1" hangingPunct="1">
              <a:lnSpc>
                <a:spcPct val="90000"/>
              </a:lnSpc>
              <a:defRPr/>
            </a:pPr>
            <a:endParaRPr lang="fr-FR" dirty="0" smtClean="0">
              <a:latin typeface="Arial" charset="0"/>
            </a:endParaRPr>
          </a:p>
        </p:txBody>
      </p:sp>
      <p:sp>
        <p:nvSpPr>
          <p:cNvPr id="6" name="Flèche courbée vers la droite 5"/>
          <p:cNvSpPr/>
          <p:nvPr/>
        </p:nvSpPr>
        <p:spPr>
          <a:xfrm>
            <a:off x="857250" y="5429250"/>
            <a:ext cx="714375" cy="2857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La fixation aux prot</a:t>
            </a:r>
            <a:r>
              <a:rPr lang="fr-FR" sz="3200" smtClean="0"/>
              <a:t>é</a:t>
            </a:r>
            <a:r>
              <a:rPr lang="fr-FR" sz="3200" smtClean="0">
                <a:latin typeface="Arial" charset="0"/>
              </a:rPr>
              <a:t>ines plasmatiques</a:t>
            </a:r>
            <a:r>
              <a:rPr lang="fr-FR" sz="4900" smtClean="0">
                <a:latin typeface="Arial" charset="0"/>
              </a:rPr>
              <a:t/>
            </a:r>
            <a:br>
              <a:rPr lang="fr-FR" sz="4900" smtClean="0">
                <a:latin typeface="Arial" charset="0"/>
              </a:rPr>
            </a:br>
            <a:endParaRPr lang="fr-FR" sz="4500" smtClean="0">
              <a:latin typeface="Arial" charset="0"/>
            </a:endParaRPr>
          </a:p>
        </p:txBody>
      </p:sp>
      <p:sp>
        <p:nvSpPr>
          <p:cNvPr id="7" name="Espace réservé du numéro de diapositive 6"/>
          <p:cNvSpPr>
            <a:spLocks noGrp="1"/>
          </p:cNvSpPr>
          <p:nvPr>
            <p:ph type="sldNum" sz="quarter" idx="12"/>
          </p:nvPr>
        </p:nvSpPr>
        <p:spPr/>
        <p:txBody>
          <a:bodyPr/>
          <a:lstStyle/>
          <a:p>
            <a:pPr>
              <a:defRPr/>
            </a:pPr>
            <a:fld id="{9AA26673-7F31-4770-9695-82DD573B88B9}" type="slidenum">
              <a:rPr lang="fr-FR" smtClean="0"/>
              <a:pPr>
                <a:defRPr/>
              </a:pPr>
              <a:t>30</a:t>
            </a:fld>
            <a:endParaRPr lang="fr-FR"/>
          </a:p>
        </p:txBody>
      </p:sp>
      <p:sp>
        <p:nvSpPr>
          <p:cNvPr id="55299" name="Espace réservé du contenu 2"/>
          <p:cNvSpPr>
            <a:spLocks noGrp="1"/>
          </p:cNvSpPr>
          <p:nvPr>
            <p:ph sz="quarter" idx="1"/>
          </p:nvPr>
        </p:nvSpPr>
        <p:spPr>
          <a:xfrm>
            <a:off x="357188" y="1500188"/>
            <a:ext cx="8429625" cy="5357812"/>
          </a:xfrm>
        </p:spPr>
        <p:txBody>
          <a:bodyPr/>
          <a:lstStyle/>
          <a:p>
            <a:pPr eaLnBrk="1" hangingPunct="1">
              <a:buFont typeface="Wingdings 2" pitchFamily="18" charset="2"/>
              <a:buNone/>
            </a:pPr>
            <a:r>
              <a:rPr lang="fr-FR" sz="2000" smtClean="0">
                <a:latin typeface="Arial" pitchFamily="34" charset="0"/>
              </a:rPr>
              <a:t>     </a:t>
            </a:r>
          </a:p>
          <a:p>
            <a:pPr algn="just" eaLnBrk="1" hangingPunct="1">
              <a:buFont typeface="Wingdings 2" pitchFamily="18" charset="2"/>
              <a:buNone/>
            </a:pPr>
            <a:r>
              <a:rPr lang="fr-FR" sz="2000" smtClean="0">
                <a:latin typeface="Arial" pitchFamily="34" charset="0"/>
              </a:rPr>
              <a:t>   </a:t>
            </a:r>
            <a:r>
              <a:rPr lang="fr-FR" sz="2000" smtClean="0">
                <a:latin typeface="Arial" pitchFamily="34" charset="0"/>
                <a:sym typeface="Wingdings" pitchFamily="2" charset="2"/>
              </a:rPr>
              <a:t></a:t>
            </a:r>
            <a:r>
              <a:rPr lang="fr-FR" sz="2000" smtClean="0">
                <a:latin typeface="Arial" pitchFamily="34" charset="0"/>
              </a:rPr>
              <a:t>En pratique, la fixation protéique n’est à considérer que si elle est élevée (&gt;90%) et si le médicament a une marge (ou un index) thérapeutique étroite (concentration toxique proche de la concentration efficace)</a:t>
            </a:r>
          </a:p>
          <a:p>
            <a:pPr algn="just" eaLnBrk="1" hangingPunct="1">
              <a:buFont typeface="Wingdings 2" pitchFamily="18" charset="2"/>
              <a:buNone/>
            </a:pPr>
            <a:endParaRPr lang="fr-FR" sz="2000" smtClean="0">
              <a:latin typeface="Arial" pitchFamily="34" charset="0"/>
            </a:endParaRPr>
          </a:p>
          <a:p>
            <a:pPr algn="just" eaLnBrk="1" hangingPunct="1">
              <a:buFont typeface="Wingdings 2" pitchFamily="18" charset="2"/>
              <a:buNone/>
            </a:pPr>
            <a:endParaRPr lang="fr-FR" sz="2000" smtClean="0">
              <a:latin typeface="Arial" pitchFamily="34" charset="0"/>
            </a:endParaRPr>
          </a:p>
          <a:p>
            <a:pPr algn="just" eaLnBrk="1" hangingPunct="1">
              <a:buFont typeface="Wingdings 2" pitchFamily="18" charset="2"/>
              <a:buNone/>
            </a:pPr>
            <a:endParaRPr lang="fr-FR" sz="2000" b="1" u="sng" smtClean="0">
              <a:latin typeface="Arial" pitchFamily="34" charset="0"/>
            </a:endParaRPr>
          </a:p>
        </p:txBody>
      </p:sp>
      <p:sp>
        <p:nvSpPr>
          <p:cNvPr id="5530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fr-FR"/>
              <a:t>Figure 1.</a:t>
            </a:r>
            <a:br>
              <a:rPr lang="fr-FR"/>
            </a:br>
            <a:r>
              <a:rPr lang="fr-FR"/>
              <a:t>  </a:t>
            </a:r>
            <a:r>
              <a:rPr lang="fr-FR" sz="600"/>
              <a:t/>
            </a:r>
            <a:br>
              <a:rPr lang="fr-FR" sz="600"/>
            </a:br>
            <a:endParaRPr lang="fr-FR"/>
          </a:p>
        </p:txBody>
      </p:sp>
      <p:pic>
        <p:nvPicPr>
          <p:cNvPr id="55301" name="Picture 5" descr="http://www.pharmacomedicale.org/site/Media_EXT/images/pix.gif"/>
          <p:cNvPicPr>
            <a:picLocks noChangeAspect="1" noChangeArrowheads="1"/>
          </p:cNvPicPr>
          <p:nvPr/>
        </p:nvPicPr>
        <p:blipFill>
          <a:blip r:embed="rId3"/>
          <a:srcRect/>
          <a:stretch>
            <a:fillRect/>
          </a:stretch>
        </p:blipFill>
        <p:spPr bwMode="auto">
          <a:xfrm>
            <a:off x="155575" y="92075"/>
            <a:ext cx="95250" cy="95250"/>
          </a:xfrm>
          <a:prstGeom prst="rect">
            <a:avLst/>
          </a:prstGeom>
          <a:noFill/>
          <a:ln w="9525">
            <a:noFill/>
            <a:miter lim="800000"/>
            <a:headEnd/>
            <a:tailEnd/>
          </a:ln>
        </p:spPr>
      </p:pic>
      <p:pic>
        <p:nvPicPr>
          <p:cNvPr id="55302" name="Picture 8" descr="http://www.pharmacomedicale.org/site/Media_EXT/upload/base/rub_10/srub_15/fic_130/par_324/1083.jpg"/>
          <p:cNvPicPr>
            <a:picLocks noChangeAspect="1" noChangeArrowheads="1"/>
          </p:cNvPicPr>
          <p:nvPr/>
        </p:nvPicPr>
        <p:blipFill>
          <a:blip r:embed="rId4"/>
          <a:srcRect/>
          <a:stretch>
            <a:fillRect/>
          </a:stretch>
        </p:blipFill>
        <p:spPr bwMode="auto">
          <a:xfrm>
            <a:off x="2033588" y="3071813"/>
            <a:ext cx="5719762"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285728"/>
            <a:ext cx="7772400" cy="1143000"/>
          </a:xfrm>
        </p:spPr>
        <p:txBody>
          <a:bodyPr>
            <a:normAutofit fontScale="90000"/>
          </a:bodyPr>
          <a:lstStyle/>
          <a:p>
            <a:pPr eaLnBrk="1" hangingPunct="1">
              <a:defRPr/>
            </a:pPr>
            <a:r>
              <a:rPr lang="fr-FR" sz="3200" dirty="0" smtClean="0">
                <a:latin typeface="Arial" charset="0"/>
              </a:rPr>
              <a:t>La diffusion tissulaire</a:t>
            </a:r>
            <a:r>
              <a:rPr lang="fr-FR" sz="4900" dirty="0" smtClean="0">
                <a:latin typeface="Arial" charset="0"/>
              </a:rPr>
              <a:t/>
            </a:r>
            <a:br>
              <a:rPr lang="fr-FR" sz="4900" dirty="0" smtClean="0">
                <a:latin typeface="Arial" charset="0"/>
              </a:rPr>
            </a:br>
            <a:endParaRPr lang="fr-FR" sz="4500" dirty="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548252E0-89FA-407C-884E-6D873ECA0724}" type="slidenum">
              <a:rPr lang="fr-FR" smtClean="0"/>
              <a:pPr>
                <a:defRPr/>
              </a:pPr>
              <a:t>31</a:t>
            </a:fld>
            <a:endParaRPr lang="fr-FR"/>
          </a:p>
        </p:txBody>
      </p:sp>
      <p:sp>
        <p:nvSpPr>
          <p:cNvPr id="56323" name="Espace réservé du contenu 2"/>
          <p:cNvSpPr>
            <a:spLocks noGrp="1"/>
          </p:cNvSpPr>
          <p:nvPr>
            <p:ph sz="quarter" idx="1"/>
          </p:nvPr>
        </p:nvSpPr>
        <p:spPr>
          <a:xfrm>
            <a:off x="357188" y="1714500"/>
            <a:ext cx="8558212" cy="5357813"/>
          </a:xfrm>
        </p:spPr>
        <p:txBody>
          <a:bodyPr/>
          <a:lstStyle/>
          <a:p>
            <a:pPr algn="just" eaLnBrk="1" hangingPunct="1">
              <a:buFont typeface="Wingdings 2" pitchFamily="18" charset="2"/>
              <a:buNone/>
            </a:pPr>
            <a:endParaRPr lang="fr-FR" sz="2000" dirty="0" smtClean="0">
              <a:latin typeface="Arial" pitchFamily="34" charset="0"/>
            </a:endParaRPr>
          </a:p>
          <a:p>
            <a:pPr algn="just" eaLnBrk="1" hangingPunct="1"/>
            <a:r>
              <a:rPr lang="fr-FR" sz="2000" dirty="0" smtClean="0">
                <a:latin typeface="Arial" pitchFamily="34" charset="0"/>
              </a:rPr>
              <a:t>C’est le processus de répartition du médicament dans l’ensemble des tissus</a:t>
            </a:r>
          </a:p>
          <a:p>
            <a:pPr algn="just" eaLnBrk="1" hangingPunct="1"/>
            <a:endParaRPr lang="fr-FR" sz="2000" dirty="0" smtClean="0">
              <a:latin typeface="Arial" pitchFamily="34" charset="0"/>
            </a:endParaRPr>
          </a:p>
          <a:p>
            <a:pPr algn="just" eaLnBrk="1" hangingPunct="1"/>
            <a:r>
              <a:rPr lang="fr-FR" sz="2000" dirty="0" smtClean="0">
                <a:latin typeface="Arial" pitchFamily="34" charset="0"/>
              </a:rPr>
              <a:t>Ces tissus peuvent être les sites d’action du médicament, des sites non souhaités responsables d’effets indésirables, ou encore des sites neutres n’ayant aucune conséquence clinique</a:t>
            </a:r>
          </a:p>
          <a:p>
            <a:pPr algn="just" eaLnBrk="1" hangingPunct="1"/>
            <a:endParaRPr lang="fr-FR" sz="2000" dirty="0" smtClean="0">
              <a:latin typeface="Arial" pitchFamily="34" charset="0"/>
            </a:endParaRPr>
          </a:p>
          <a:p>
            <a:pPr algn="just" eaLnBrk="1" hangingPunct="1"/>
            <a:r>
              <a:rPr lang="fr-FR" sz="2000" dirty="0" smtClean="0">
                <a:latin typeface="Arial" pitchFamily="34" charset="0"/>
              </a:rPr>
              <a:t>Pour diffuser , les médicaments doivent passer les membranes tissulaires (essentiellement par diffusion passive)</a:t>
            </a:r>
          </a:p>
          <a:p>
            <a:pPr algn="just" eaLnBrk="1" hangingPunct="1"/>
            <a:endParaRPr lang="fr-FR" sz="2000" b="1" u="sng" dirty="0" smtClean="0">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La diffusion tissulaire</a:t>
            </a:r>
            <a:r>
              <a:rPr lang="fr-FR" sz="4900" smtClean="0">
                <a:latin typeface="Arial" charset="0"/>
              </a:rPr>
              <a:t/>
            </a:r>
            <a:br>
              <a:rPr lang="fr-FR" sz="4900" smtClean="0">
                <a:latin typeface="Arial" charset="0"/>
              </a:rPr>
            </a:br>
            <a:endParaRPr lang="fr-FR" sz="45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55893509-D9DB-401B-B29A-67EA005C149E}" type="slidenum">
              <a:rPr lang="fr-FR" smtClean="0"/>
              <a:pPr>
                <a:defRPr/>
              </a:pPr>
              <a:t>32</a:t>
            </a:fld>
            <a:endParaRPr lang="fr-FR"/>
          </a:p>
        </p:txBody>
      </p:sp>
      <p:sp>
        <p:nvSpPr>
          <p:cNvPr id="57347" name="Espace réservé du contenu 2"/>
          <p:cNvSpPr>
            <a:spLocks noGrp="1"/>
          </p:cNvSpPr>
          <p:nvPr>
            <p:ph sz="quarter" idx="1"/>
          </p:nvPr>
        </p:nvSpPr>
        <p:spPr>
          <a:xfrm>
            <a:off x="357188" y="1000108"/>
            <a:ext cx="8786812" cy="5572125"/>
          </a:xfrm>
        </p:spPr>
        <p:txBody>
          <a:bodyPr/>
          <a:lstStyle/>
          <a:p>
            <a:pPr algn="just" eaLnBrk="1" hangingPunct="1">
              <a:buFont typeface="Wingdings 2" pitchFamily="18" charset="2"/>
              <a:buNone/>
            </a:pPr>
            <a:r>
              <a:rPr lang="fr-FR" sz="2000" b="1" u="sng" dirty="0" smtClean="0">
                <a:latin typeface="Arial" pitchFamily="34" charset="0"/>
              </a:rPr>
              <a:t>Sources de variabilité</a:t>
            </a:r>
          </a:p>
          <a:p>
            <a:pPr algn="just" eaLnBrk="1" hangingPunct="1"/>
            <a:r>
              <a:rPr lang="fr-FR" sz="1800" dirty="0" smtClean="0">
                <a:latin typeface="Arial" pitchFamily="34" charset="0"/>
              </a:rPr>
              <a:t>Caractéristiques physico-chimiques des molécules :  taille, </a:t>
            </a:r>
            <a:r>
              <a:rPr lang="fr-FR" sz="1800" dirty="0" err="1" smtClean="0">
                <a:latin typeface="Arial" pitchFamily="34" charset="0"/>
              </a:rPr>
              <a:t>lipophilie</a:t>
            </a:r>
            <a:endParaRPr lang="fr-FR" sz="1800" dirty="0" smtClean="0">
              <a:latin typeface="Arial" pitchFamily="34" charset="0"/>
            </a:endParaRPr>
          </a:p>
          <a:p>
            <a:pPr algn="just" eaLnBrk="1" hangingPunct="1"/>
            <a:endParaRPr lang="fr-FR" sz="1800" dirty="0" smtClean="0">
              <a:latin typeface="Arial" pitchFamily="34" charset="0"/>
            </a:endParaRPr>
          </a:p>
          <a:p>
            <a:pPr algn="just" eaLnBrk="1" hangingPunct="1"/>
            <a:r>
              <a:rPr lang="fr-FR" sz="1800" dirty="0" smtClean="0">
                <a:latin typeface="Arial" pitchFamily="34" charset="0"/>
              </a:rPr>
              <a:t>Fixation aux protéines plasmatiques : seule la fraction libre diffuse vers les tissus</a:t>
            </a:r>
          </a:p>
          <a:p>
            <a:pPr algn="just" eaLnBrk="1" hangingPunct="1"/>
            <a:endParaRPr lang="fr-FR" sz="1800" dirty="0" smtClean="0">
              <a:latin typeface="Arial" pitchFamily="34" charset="0"/>
            </a:endParaRPr>
          </a:p>
          <a:p>
            <a:pPr algn="just" eaLnBrk="1" hangingPunct="1"/>
            <a:r>
              <a:rPr lang="fr-FR" sz="1800" dirty="0" smtClean="0">
                <a:latin typeface="Arial" pitchFamily="34" charset="0"/>
              </a:rPr>
              <a:t>Irrigation des organes : la vitesse de distribution dans les tissus dépend du débit sanguin locorégional</a:t>
            </a:r>
          </a:p>
          <a:p>
            <a:pPr lvl="1" algn="just" eaLnBrk="1" hangingPunct="1"/>
            <a:r>
              <a:rPr lang="fr-FR" sz="1800" dirty="0" smtClean="0">
                <a:latin typeface="Arial" pitchFamily="34" charset="0"/>
              </a:rPr>
              <a:t>Organes bien perfusés : foie, cerveau, rein, </a:t>
            </a:r>
            <a:r>
              <a:rPr lang="fr-FR" sz="1800" dirty="0" err="1" smtClean="0">
                <a:latin typeface="Arial" pitchFamily="34" charset="0"/>
              </a:rPr>
              <a:t>coeur</a:t>
            </a:r>
            <a:r>
              <a:rPr lang="fr-FR" sz="1800" dirty="0" smtClean="0">
                <a:latin typeface="Arial" pitchFamily="34" charset="0"/>
              </a:rPr>
              <a:t>, poumon</a:t>
            </a:r>
          </a:p>
          <a:p>
            <a:pPr lvl="1" algn="just" eaLnBrk="1" hangingPunct="1"/>
            <a:r>
              <a:rPr lang="fr-FR" sz="1800" dirty="0" smtClean="0">
                <a:latin typeface="Arial" pitchFamily="34" charset="0"/>
              </a:rPr>
              <a:t>Organes ou tissus peu perfusés : peau, os, tissu adipeux</a:t>
            </a:r>
          </a:p>
          <a:p>
            <a:pPr lvl="1" algn="just" eaLnBrk="1" hangingPunct="1"/>
            <a:endParaRPr lang="fr-FR" sz="1800" dirty="0" smtClean="0">
              <a:latin typeface="Arial" pitchFamily="34" charset="0"/>
            </a:endParaRPr>
          </a:p>
          <a:p>
            <a:pPr algn="just" eaLnBrk="1" hangingPunct="1"/>
            <a:r>
              <a:rPr lang="fr-FR" sz="1800" dirty="0" smtClean="0">
                <a:latin typeface="Arial" pitchFamily="34" charset="0"/>
              </a:rPr>
              <a:t>Caractéristiques des tissus </a:t>
            </a:r>
          </a:p>
          <a:p>
            <a:pPr lvl="1" algn="just" eaLnBrk="1" hangingPunct="1"/>
            <a:r>
              <a:rPr lang="fr-FR" sz="1800" dirty="0" smtClean="0">
                <a:latin typeface="Arial" pitchFamily="34" charset="0"/>
              </a:rPr>
              <a:t>Caractère hydrophile ou lipophile</a:t>
            </a:r>
          </a:p>
          <a:p>
            <a:pPr lvl="1" algn="just" eaLnBrk="1" hangingPunct="1"/>
            <a:r>
              <a:rPr lang="fr-FR" sz="1800" dirty="0" smtClean="0">
                <a:latin typeface="Arial" pitchFamily="34" charset="0"/>
              </a:rPr>
              <a:t>Affinité du médicament pour les protéines tissulaires </a:t>
            </a:r>
            <a:r>
              <a:rPr lang="fr-FR" sz="1800" dirty="0" smtClean="0">
                <a:latin typeface="Arial" pitchFamily="34" charset="0"/>
                <a:sym typeface="Wingdings" pitchFamily="2" charset="2"/>
              </a:rPr>
              <a:t> quantités stockées</a:t>
            </a:r>
          </a:p>
          <a:p>
            <a:pPr lvl="1" algn="just" eaLnBrk="1" hangingPunct="1"/>
            <a:r>
              <a:rPr lang="fr-FR" sz="1800" dirty="0" smtClean="0">
                <a:latin typeface="Arial" pitchFamily="34" charset="0"/>
                <a:sym typeface="Wingdings" pitchFamily="2" charset="2"/>
              </a:rPr>
              <a:t>Taille des tissus conditionnant les quantités de médicaments fixées pour chaque organe</a:t>
            </a:r>
          </a:p>
          <a:p>
            <a:pPr lvl="1" algn="just" eaLnBrk="1" hangingPunct="1"/>
            <a:r>
              <a:rPr lang="fr-FR" sz="1800" dirty="0" smtClean="0">
                <a:latin typeface="Arial" pitchFamily="34" charset="0"/>
                <a:sym typeface="Wingdings" pitchFamily="2" charset="2"/>
              </a:rPr>
              <a:t>Cas particuliers de la barrière hémato-encéphalique (BHE), placenta</a:t>
            </a:r>
            <a:endParaRPr lang="fr-FR" sz="1800" dirty="0" smtClean="0">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La diffusion tissulaire</a:t>
            </a:r>
            <a:r>
              <a:rPr lang="fr-FR" sz="4900" smtClean="0">
                <a:latin typeface="Arial" charset="0"/>
              </a:rPr>
              <a:t/>
            </a:r>
            <a:br>
              <a:rPr lang="fr-FR" sz="4900" smtClean="0">
                <a:latin typeface="Arial" charset="0"/>
              </a:rPr>
            </a:br>
            <a:endParaRPr lang="fr-FR" sz="45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FF67B553-A8AC-4867-9E75-18B77770C0AC}" type="slidenum">
              <a:rPr lang="fr-FR" smtClean="0"/>
              <a:pPr>
                <a:defRPr/>
              </a:pPr>
              <a:t>33</a:t>
            </a:fld>
            <a:endParaRPr lang="fr-FR"/>
          </a:p>
        </p:txBody>
      </p:sp>
      <p:sp>
        <p:nvSpPr>
          <p:cNvPr id="58371" name="Espace réservé du contenu 2"/>
          <p:cNvSpPr>
            <a:spLocks noGrp="1"/>
          </p:cNvSpPr>
          <p:nvPr>
            <p:ph sz="quarter" idx="1"/>
          </p:nvPr>
        </p:nvSpPr>
        <p:spPr>
          <a:xfrm>
            <a:off x="357188" y="1714500"/>
            <a:ext cx="8329612" cy="5357813"/>
          </a:xfrm>
        </p:spPr>
        <p:txBody>
          <a:bodyPr/>
          <a:lstStyle/>
          <a:p>
            <a:pPr algn="just" eaLnBrk="1" hangingPunct="1">
              <a:buFont typeface="Wingdings 2" pitchFamily="18" charset="2"/>
              <a:buNone/>
            </a:pPr>
            <a:r>
              <a:rPr lang="fr-FR" sz="2000" b="1" u="sng" smtClean="0">
                <a:latin typeface="Arial" pitchFamily="34" charset="0"/>
              </a:rPr>
              <a:t>Cas particuliers </a:t>
            </a:r>
            <a:r>
              <a:rPr lang="fr-FR" sz="2000" smtClean="0">
                <a:latin typeface="Arial" pitchFamily="34" charset="0"/>
              </a:rPr>
              <a:t>: le cerveau</a:t>
            </a:r>
          </a:p>
          <a:p>
            <a:pPr algn="just" eaLnBrk="1" hangingPunct="1">
              <a:buFont typeface="Wingdings 2" pitchFamily="18" charset="2"/>
              <a:buNone/>
            </a:pPr>
            <a:endParaRPr lang="fr-FR" sz="2000" smtClean="0">
              <a:latin typeface="Arial" pitchFamily="34" charset="0"/>
            </a:endParaRPr>
          </a:p>
          <a:p>
            <a:pPr algn="just" eaLnBrk="1" hangingPunct="1"/>
            <a:r>
              <a:rPr lang="fr-FR" sz="2000" smtClean="0">
                <a:latin typeface="Arial" pitchFamily="34" charset="0"/>
              </a:rPr>
              <a:t>Protégé par la barrière hémato-encéphalique</a:t>
            </a:r>
          </a:p>
          <a:p>
            <a:pPr algn="just" eaLnBrk="1" hangingPunct="1"/>
            <a:endParaRPr lang="fr-FR" sz="2000" smtClean="0">
              <a:latin typeface="Arial" pitchFamily="34" charset="0"/>
            </a:endParaRPr>
          </a:p>
          <a:p>
            <a:pPr algn="just" eaLnBrk="1" hangingPunct="1"/>
            <a:r>
              <a:rPr lang="fr-FR" sz="2000" smtClean="0">
                <a:latin typeface="Arial" pitchFamily="34" charset="0"/>
              </a:rPr>
              <a:t>La diffusion passive est limitée pour les substances hydrophiles</a:t>
            </a:r>
          </a:p>
          <a:p>
            <a:pPr algn="just" eaLnBrk="1" hangingPunct="1"/>
            <a:endParaRPr lang="fr-FR" sz="2000" smtClean="0">
              <a:latin typeface="Arial" pitchFamily="34" charset="0"/>
            </a:endParaRPr>
          </a:p>
          <a:p>
            <a:pPr algn="just" eaLnBrk="1" hangingPunct="1"/>
            <a:r>
              <a:rPr lang="fr-FR" sz="2000" smtClean="0">
                <a:latin typeface="Arial" pitchFamily="34" charset="0"/>
              </a:rPr>
              <a:t>Franchissement de la BHE fait appel à des mécanismes de transports actifs, donc saturables</a:t>
            </a:r>
          </a:p>
          <a:p>
            <a:pPr algn="just" eaLnBrk="1" hangingPunct="1"/>
            <a:endParaRPr lang="fr-FR" sz="2000" smtClean="0">
              <a:latin typeface="Arial" pitchFamily="34" charset="0"/>
            </a:endParaRPr>
          </a:p>
          <a:p>
            <a:pPr algn="just" eaLnBrk="1" hangingPunct="1"/>
            <a:endParaRPr lang="fr-FR" sz="2000" b="1" u="sng" smtClean="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La diffusion tissulaire</a:t>
            </a:r>
            <a:r>
              <a:rPr lang="fr-FR" sz="4900" smtClean="0">
                <a:latin typeface="Arial" charset="0"/>
              </a:rPr>
              <a:t/>
            </a:r>
            <a:br>
              <a:rPr lang="fr-FR" sz="4900" smtClean="0">
                <a:latin typeface="Arial" charset="0"/>
              </a:rPr>
            </a:br>
            <a:endParaRPr lang="fr-FR" sz="45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2D4FA8B8-474E-4024-ABA0-E812E33B8904}" type="slidenum">
              <a:rPr lang="fr-FR" smtClean="0"/>
              <a:pPr>
                <a:defRPr/>
              </a:pPr>
              <a:t>34</a:t>
            </a:fld>
            <a:endParaRPr lang="fr-FR"/>
          </a:p>
        </p:txBody>
      </p:sp>
      <p:sp>
        <p:nvSpPr>
          <p:cNvPr id="59395" name="Espace réservé du contenu 2"/>
          <p:cNvSpPr>
            <a:spLocks noGrp="1"/>
          </p:cNvSpPr>
          <p:nvPr>
            <p:ph sz="quarter" idx="1"/>
          </p:nvPr>
        </p:nvSpPr>
        <p:spPr>
          <a:xfrm>
            <a:off x="357188" y="1714500"/>
            <a:ext cx="8501062" cy="5357813"/>
          </a:xfrm>
        </p:spPr>
        <p:txBody>
          <a:bodyPr/>
          <a:lstStyle/>
          <a:p>
            <a:pPr algn="just" eaLnBrk="1" hangingPunct="1">
              <a:buFont typeface="Wingdings 2" pitchFamily="18" charset="2"/>
              <a:buNone/>
            </a:pPr>
            <a:r>
              <a:rPr lang="fr-FR" sz="2000" b="1" u="sng" smtClean="0">
                <a:latin typeface="Arial" pitchFamily="34" charset="0"/>
              </a:rPr>
              <a:t>Cas particuliers </a:t>
            </a:r>
            <a:r>
              <a:rPr lang="fr-FR" sz="2000" smtClean="0">
                <a:latin typeface="Arial" pitchFamily="34" charset="0"/>
              </a:rPr>
              <a:t>: le placenta</a:t>
            </a:r>
          </a:p>
          <a:p>
            <a:pPr algn="just" eaLnBrk="1" hangingPunct="1">
              <a:buFont typeface="Wingdings 2" pitchFamily="18" charset="2"/>
              <a:buNone/>
            </a:pPr>
            <a:endParaRPr lang="fr-FR" sz="2000" smtClean="0">
              <a:latin typeface="Arial" pitchFamily="34" charset="0"/>
            </a:endParaRPr>
          </a:p>
          <a:p>
            <a:pPr algn="just" eaLnBrk="1" hangingPunct="1"/>
            <a:r>
              <a:rPr lang="fr-FR" sz="2000" smtClean="0">
                <a:latin typeface="Arial" pitchFamily="34" charset="0"/>
              </a:rPr>
              <a:t>Barrière naturelle relativement peu sélective</a:t>
            </a:r>
          </a:p>
          <a:p>
            <a:pPr algn="just" eaLnBrk="1" hangingPunct="1"/>
            <a:r>
              <a:rPr lang="fr-FR" sz="2000" smtClean="0">
                <a:latin typeface="Arial" pitchFamily="34" charset="0"/>
              </a:rPr>
              <a:t>Laisse passer la plupart des substances par simple diffusion</a:t>
            </a:r>
          </a:p>
          <a:p>
            <a:pPr algn="just" eaLnBrk="1" hangingPunct="1"/>
            <a:endParaRPr lang="fr-FR" sz="2000" smtClean="0">
              <a:latin typeface="Arial" pitchFamily="34" charset="0"/>
            </a:endParaRPr>
          </a:p>
          <a:p>
            <a:pPr algn="just" eaLnBrk="1" hangingPunct="1">
              <a:buFont typeface="Wingdings 2" pitchFamily="18" charset="2"/>
              <a:buNone/>
            </a:pPr>
            <a:r>
              <a:rPr lang="fr-FR" sz="2000" smtClean="0">
                <a:latin typeface="Arial" pitchFamily="34" charset="0"/>
              </a:rPr>
              <a:t>	</a:t>
            </a:r>
            <a:r>
              <a:rPr lang="fr-FR" sz="2000" smtClean="0">
                <a:latin typeface="Arial" pitchFamily="34" charset="0"/>
                <a:sym typeface="Wingdings" pitchFamily="2" charset="2"/>
              </a:rPr>
              <a:t> Considérer que tout médicament administré à la mère est susceptible d’atteindre le foetus</a:t>
            </a:r>
            <a:endParaRPr lang="fr-FR" sz="2000" smtClean="0">
              <a:latin typeface="Arial" pitchFamily="34" charset="0"/>
            </a:endParaRPr>
          </a:p>
          <a:p>
            <a:pPr algn="just" eaLnBrk="1" hangingPunct="1"/>
            <a:endParaRPr lang="fr-FR" sz="2000" b="1" u="sng" smtClean="0">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200" smtClean="0">
                <a:latin typeface="Arial" charset="0"/>
              </a:rPr>
              <a:t>La diffusion tissulaire</a:t>
            </a:r>
            <a:r>
              <a:rPr lang="fr-FR" sz="4900" smtClean="0">
                <a:latin typeface="Arial" charset="0"/>
              </a:rPr>
              <a:t/>
            </a:r>
            <a:br>
              <a:rPr lang="fr-FR" sz="4900" smtClean="0">
                <a:latin typeface="Arial" charset="0"/>
              </a:rPr>
            </a:br>
            <a:endParaRPr lang="fr-FR" sz="4500" smtClean="0">
              <a:latin typeface="Arial" charset="0"/>
            </a:endParaRPr>
          </a:p>
        </p:txBody>
      </p:sp>
      <p:sp>
        <p:nvSpPr>
          <p:cNvPr id="4" name="Espace réservé du numéro de diapositive 3"/>
          <p:cNvSpPr>
            <a:spLocks noGrp="1"/>
          </p:cNvSpPr>
          <p:nvPr>
            <p:ph type="sldNum" sz="quarter" idx="12"/>
          </p:nvPr>
        </p:nvSpPr>
        <p:spPr/>
        <p:txBody>
          <a:bodyPr/>
          <a:lstStyle/>
          <a:p>
            <a:pPr>
              <a:defRPr/>
            </a:pPr>
            <a:fld id="{CCF524A9-85AF-4328-A8C1-301C331C6D35}" type="slidenum">
              <a:rPr lang="fr-FR" smtClean="0"/>
              <a:pPr>
                <a:defRPr/>
              </a:pPr>
              <a:t>35</a:t>
            </a:fld>
            <a:endParaRPr lang="fr-FR"/>
          </a:p>
        </p:txBody>
      </p:sp>
      <p:sp>
        <p:nvSpPr>
          <p:cNvPr id="60419" name="Espace réservé du contenu 2"/>
          <p:cNvSpPr>
            <a:spLocks noGrp="1"/>
          </p:cNvSpPr>
          <p:nvPr>
            <p:ph sz="quarter" idx="1"/>
          </p:nvPr>
        </p:nvSpPr>
        <p:spPr>
          <a:xfrm>
            <a:off x="357188" y="1714500"/>
            <a:ext cx="8501062" cy="5357813"/>
          </a:xfrm>
        </p:spPr>
        <p:txBody>
          <a:bodyPr/>
          <a:lstStyle/>
          <a:p>
            <a:pPr algn="just" eaLnBrk="1" hangingPunct="1">
              <a:buFont typeface="Wingdings 2" pitchFamily="18" charset="2"/>
              <a:buNone/>
            </a:pPr>
            <a:r>
              <a:rPr lang="fr-FR" sz="2000" b="1" u="sng" smtClean="0">
                <a:latin typeface="Arial" pitchFamily="34" charset="0"/>
              </a:rPr>
              <a:t>Cas particuliers </a:t>
            </a:r>
            <a:r>
              <a:rPr lang="fr-FR" sz="2000" smtClean="0">
                <a:latin typeface="Arial" pitchFamily="34" charset="0"/>
              </a:rPr>
              <a:t>: le lait maternel</a:t>
            </a:r>
          </a:p>
          <a:p>
            <a:pPr algn="just" eaLnBrk="1" hangingPunct="1">
              <a:buFont typeface="Wingdings 2" pitchFamily="18" charset="2"/>
              <a:buNone/>
            </a:pPr>
            <a:endParaRPr lang="fr-FR" sz="2000" smtClean="0">
              <a:latin typeface="Arial" pitchFamily="34" charset="0"/>
            </a:endParaRPr>
          </a:p>
          <a:p>
            <a:pPr algn="just" eaLnBrk="1" hangingPunct="1"/>
            <a:r>
              <a:rPr lang="fr-FR" sz="2000" smtClean="0">
                <a:latin typeface="Arial" pitchFamily="34" charset="0"/>
              </a:rPr>
              <a:t>Quasiment aucune barrière physiologique</a:t>
            </a:r>
          </a:p>
          <a:p>
            <a:pPr algn="just" eaLnBrk="1" hangingPunct="1"/>
            <a:r>
              <a:rPr lang="fr-FR" sz="2000" smtClean="0">
                <a:latin typeface="Arial" pitchFamily="34" charset="0"/>
              </a:rPr>
              <a:t>Passage facile de nombreuses substances aux mêmes concentrations que celle du plasma maternel</a:t>
            </a:r>
          </a:p>
          <a:p>
            <a:pPr algn="just" eaLnBrk="1" hangingPunct="1">
              <a:buFont typeface="Wingdings 2" pitchFamily="18" charset="2"/>
              <a:buNone/>
            </a:pPr>
            <a:r>
              <a:rPr lang="fr-FR" sz="2000" smtClean="0">
                <a:latin typeface="Arial" pitchFamily="34" charset="0"/>
              </a:rPr>
              <a:t>		Ex : Caféine, morphine, aspirine, nicotine, benzodiazépines</a:t>
            </a:r>
          </a:p>
          <a:p>
            <a:pPr algn="just" eaLnBrk="1" hangingPunct="1">
              <a:buFont typeface="Wingdings 2" pitchFamily="18" charset="2"/>
              <a:buNone/>
            </a:pPr>
            <a:endParaRPr lang="fr-FR" sz="2000" smtClean="0">
              <a:latin typeface="Arial" pitchFamily="34" charset="0"/>
            </a:endParaRPr>
          </a:p>
          <a:p>
            <a:pPr algn="just" eaLnBrk="1" hangingPunct="1">
              <a:buFont typeface="Wingdings 2" pitchFamily="18" charset="2"/>
              <a:buNone/>
            </a:pPr>
            <a:endParaRPr lang="fr-FR" sz="2000" smtClean="0">
              <a:latin typeface="Arial" pitchFamily="34" charset="0"/>
            </a:endParaRPr>
          </a:p>
          <a:p>
            <a:pPr algn="just" eaLnBrk="1" hangingPunct="1">
              <a:buFont typeface="Wingdings 2" pitchFamily="18" charset="2"/>
              <a:buNone/>
            </a:pPr>
            <a:r>
              <a:rPr lang="fr-FR" sz="2000" smtClean="0">
                <a:latin typeface="Arial" pitchFamily="34" charset="0"/>
              </a:rPr>
              <a:t>	</a:t>
            </a:r>
            <a:r>
              <a:rPr lang="fr-FR" sz="2000" smtClean="0">
                <a:latin typeface="Arial" pitchFamily="34" charset="0"/>
                <a:sym typeface="Wingdings" pitchFamily="2" charset="2"/>
              </a:rPr>
              <a:t> Toujours regarder sur un document de référence (Vidal)</a:t>
            </a:r>
            <a:endParaRPr lang="fr-FR" sz="2000" smtClean="0">
              <a:latin typeface="Arial" pitchFamily="34" charset="0"/>
            </a:endParaRPr>
          </a:p>
          <a:p>
            <a:pPr algn="just" eaLnBrk="1" hangingPunct="1"/>
            <a:endParaRPr lang="fr-FR" sz="2000" b="1" u="sng" smtClean="0">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title"/>
          </p:nvPr>
        </p:nvSpPr>
        <p:spPr/>
        <p:txBody>
          <a:bodyPr>
            <a:normAutofit fontScale="90000"/>
          </a:bodyPr>
          <a:lstStyle/>
          <a:p>
            <a:pPr eaLnBrk="1" hangingPunct="1"/>
            <a:r>
              <a:rPr lang="fr-FR" sz="3600" smtClean="0">
                <a:latin typeface="Arial" pitchFamily="34" charset="0"/>
              </a:rPr>
              <a:t>La diffusion tissulaire</a:t>
            </a:r>
            <a:br>
              <a:rPr lang="fr-FR" sz="3600" smtClean="0">
                <a:latin typeface="Arial" pitchFamily="34" charset="0"/>
              </a:rPr>
            </a:br>
            <a:endParaRPr lang="fr-FR" sz="3600" smtClean="0">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ECE0A9FC-90CD-4DB9-8A69-CDDEBE4770E0}" type="slidenum">
              <a:rPr lang="fr-FR" smtClean="0"/>
              <a:pPr>
                <a:defRPr/>
              </a:pPr>
              <a:t>36</a:t>
            </a:fld>
            <a:endParaRPr lang="fr-FR"/>
          </a:p>
        </p:txBody>
      </p:sp>
      <p:sp>
        <p:nvSpPr>
          <p:cNvPr id="61443" name="Espace réservé du contenu 2"/>
          <p:cNvSpPr>
            <a:spLocks noGrp="1"/>
          </p:cNvSpPr>
          <p:nvPr>
            <p:ph sz="quarter" idx="1"/>
          </p:nvPr>
        </p:nvSpPr>
        <p:spPr/>
        <p:txBody>
          <a:bodyPr/>
          <a:lstStyle/>
          <a:p>
            <a:pPr eaLnBrk="1" hangingPunct="1">
              <a:buFont typeface="Wingdings 2" pitchFamily="18" charset="2"/>
              <a:buNone/>
            </a:pPr>
            <a:r>
              <a:rPr lang="fr-FR" smtClean="0">
                <a:latin typeface="Arial" pitchFamily="34" charset="0"/>
              </a:rPr>
              <a:t>   </a:t>
            </a:r>
            <a:r>
              <a:rPr lang="fr-FR" sz="2200" smtClean="0">
                <a:latin typeface="Arial" pitchFamily="34" charset="0"/>
              </a:rPr>
              <a:t>Pour résumer, une substance médicamenteuse est d’autant mieux distribuée qu’elle présente : </a:t>
            </a:r>
          </a:p>
          <a:p>
            <a:pPr eaLnBrk="1" hangingPunct="1">
              <a:buFont typeface="Wingdings 2" pitchFamily="18" charset="2"/>
              <a:buNone/>
            </a:pPr>
            <a:endParaRPr lang="fr-FR" sz="2200" smtClean="0">
              <a:latin typeface="Arial" pitchFamily="34" charset="0"/>
            </a:endParaRPr>
          </a:p>
          <a:p>
            <a:pPr eaLnBrk="1" hangingPunct="1"/>
            <a:r>
              <a:rPr lang="fr-FR" sz="2200" smtClean="0">
                <a:latin typeface="Arial" pitchFamily="34" charset="0"/>
              </a:rPr>
              <a:t>Une faible fixation aux protéines plasmatiques, </a:t>
            </a:r>
          </a:p>
          <a:p>
            <a:pPr eaLnBrk="1" hangingPunct="1">
              <a:buFont typeface="Wingdings 2" pitchFamily="18" charset="2"/>
              <a:buNone/>
            </a:pPr>
            <a:endParaRPr lang="fr-FR" sz="2200" smtClean="0">
              <a:latin typeface="Arial" pitchFamily="34" charset="0"/>
            </a:endParaRPr>
          </a:p>
          <a:p>
            <a:pPr eaLnBrk="1" hangingPunct="1"/>
            <a:r>
              <a:rPr lang="fr-FR" sz="2200" smtClean="0">
                <a:latin typeface="Arial" pitchFamily="34" charset="0"/>
              </a:rPr>
              <a:t>Une forte affinité pour les protéines tissulaires </a:t>
            </a:r>
          </a:p>
          <a:p>
            <a:pPr eaLnBrk="1" hangingPunct="1"/>
            <a:endParaRPr lang="fr-FR" sz="2200" smtClean="0">
              <a:latin typeface="Arial" pitchFamily="34" charset="0"/>
            </a:endParaRPr>
          </a:p>
          <a:p>
            <a:pPr eaLnBrk="1" hangingPunct="1"/>
            <a:r>
              <a:rPr lang="fr-FR" sz="2200" smtClean="0">
                <a:latin typeface="Arial" pitchFamily="34" charset="0"/>
              </a:rPr>
              <a:t>Une liposolubilité importante </a:t>
            </a:r>
          </a:p>
          <a:p>
            <a:pPr eaLnBrk="1" hangingPunct="1"/>
            <a:endParaRPr lang="fr-FR" sz="2200" smtClean="0">
              <a:latin typeface="Arial" pitchFamily="34" charset="0"/>
            </a:endParaRPr>
          </a:p>
          <a:p>
            <a:pPr eaLnBrk="1" hangingPunct="1"/>
            <a:r>
              <a:rPr lang="fr-FR" sz="2200" smtClean="0">
                <a:latin typeface="Arial" pitchFamily="34" charset="0"/>
              </a:rPr>
              <a:t>La distribution est d’autant plus rapide qu’elle concerne des organes ou tissus bien perfusés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p:txBody>
          <a:bodyPr>
            <a:normAutofit fontScale="90000"/>
          </a:bodyPr>
          <a:lstStyle/>
          <a:p>
            <a:pPr eaLnBrk="1" hangingPunct="1"/>
            <a:r>
              <a:rPr lang="fr-FR" sz="3600" dirty="0" smtClean="0">
                <a:latin typeface="Arial" pitchFamily="34" charset="0"/>
              </a:rPr>
              <a:t>Le volume de distribution </a:t>
            </a:r>
            <a:br>
              <a:rPr lang="fr-FR" sz="3600" dirty="0" smtClean="0">
                <a:latin typeface="Arial" pitchFamily="34" charset="0"/>
              </a:rPr>
            </a:br>
            <a:endParaRPr lang="fr-FR" sz="3600" dirty="0" smtClean="0">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1DC38CBE-E1E5-470B-BF1F-8BC6C705079F}" type="slidenum">
              <a:rPr lang="fr-FR" smtClean="0"/>
              <a:pPr>
                <a:defRPr/>
              </a:pPr>
              <a:t>37</a:t>
            </a:fld>
            <a:endParaRPr lang="fr-FR"/>
          </a:p>
        </p:txBody>
      </p:sp>
      <p:sp>
        <p:nvSpPr>
          <p:cNvPr id="62467" name="Espace réservé du contenu 2"/>
          <p:cNvSpPr>
            <a:spLocks noGrp="1"/>
          </p:cNvSpPr>
          <p:nvPr>
            <p:ph sz="quarter" idx="1"/>
          </p:nvPr>
        </p:nvSpPr>
        <p:spPr>
          <a:xfrm>
            <a:off x="457200" y="1500188"/>
            <a:ext cx="8229600" cy="4824412"/>
          </a:xfrm>
        </p:spPr>
        <p:txBody>
          <a:bodyPr/>
          <a:lstStyle/>
          <a:p>
            <a:pPr eaLnBrk="1" hangingPunct="1">
              <a:lnSpc>
                <a:spcPct val="80000"/>
              </a:lnSpc>
              <a:buFont typeface="Wingdings 2" pitchFamily="18" charset="2"/>
              <a:buNone/>
            </a:pPr>
            <a:r>
              <a:rPr lang="fr-FR" sz="2400" b="1" u="sng" dirty="0" smtClean="0">
                <a:latin typeface="Arial" pitchFamily="34" charset="0"/>
              </a:rPr>
              <a:t>Définition</a:t>
            </a:r>
            <a:r>
              <a:rPr lang="fr-FR" sz="2400" dirty="0" smtClean="0">
                <a:latin typeface="Arial" pitchFamily="34" charset="0"/>
              </a:rPr>
              <a:t> </a:t>
            </a:r>
          </a:p>
          <a:p>
            <a:pPr eaLnBrk="1" hangingPunct="1">
              <a:lnSpc>
                <a:spcPct val="80000"/>
              </a:lnSpc>
            </a:pPr>
            <a:endParaRPr lang="fr-FR" sz="2400" dirty="0" smtClean="0">
              <a:latin typeface="Arial" pitchFamily="34" charset="0"/>
            </a:endParaRPr>
          </a:p>
          <a:p>
            <a:pPr eaLnBrk="1" hangingPunct="1">
              <a:lnSpc>
                <a:spcPct val="80000"/>
              </a:lnSpc>
            </a:pPr>
            <a:r>
              <a:rPr lang="fr-FR" sz="2400" dirty="0" smtClean="0">
                <a:latin typeface="Arial" pitchFamily="34" charset="0"/>
              </a:rPr>
              <a:t>Il permet de quantifier la répartition du médicament dans l’organisme</a:t>
            </a:r>
          </a:p>
          <a:p>
            <a:pPr eaLnBrk="1" hangingPunct="1">
              <a:lnSpc>
                <a:spcPct val="80000"/>
              </a:lnSpc>
            </a:pPr>
            <a:endParaRPr lang="fr-FR" sz="2000" dirty="0" smtClean="0">
              <a:latin typeface="Arial" pitchFamily="34" charset="0"/>
            </a:endParaRPr>
          </a:p>
          <a:p>
            <a:pPr eaLnBrk="1" hangingPunct="1">
              <a:lnSpc>
                <a:spcPct val="80000"/>
              </a:lnSpc>
            </a:pPr>
            <a:r>
              <a:rPr lang="fr-FR" sz="2400" dirty="0" smtClean="0">
                <a:latin typeface="Arial" pitchFamily="34" charset="0"/>
              </a:rPr>
              <a:t>Défini comme le rapport de la quantité de médicament présente dans l’organisme à un instant t et la concentration plasmatique à t</a:t>
            </a:r>
          </a:p>
          <a:p>
            <a:pPr eaLnBrk="1" hangingPunct="1">
              <a:lnSpc>
                <a:spcPct val="80000"/>
              </a:lnSpc>
              <a:buFont typeface="Wingdings 2" pitchFamily="18" charset="2"/>
              <a:buNone/>
            </a:pPr>
            <a:endParaRPr lang="fr-FR" sz="2400" dirty="0" smtClean="0">
              <a:latin typeface="Arial" pitchFamily="34" charset="0"/>
            </a:endParaRPr>
          </a:p>
          <a:p>
            <a:pPr eaLnBrk="1" hangingPunct="1">
              <a:lnSpc>
                <a:spcPct val="80000"/>
              </a:lnSpc>
            </a:pPr>
            <a:r>
              <a:rPr lang="fr-FR" sz="2400" dirty="0" smtClean="0">
                <a:latin typeface="Arial" pitchFamily="34" charset="0"/>
              </a:rPr>
              <a:t>Exprimé en Litre ou Litre/kg de poids corporel</a:t>
            </a:r>
          </a:p>
          <a:p>
            <a:pPr eaLnBrk="1" hangingPunct="1">
              <a:lnSpc>
                <a:spcPct val="80000"/>
              </a:lnSpc>
            </a:pPr>
            <a:endParaRPr lang="fr-FR" sz="2000" dirty="0" smtClean="0">
              <a:latin typeface="Arial" pitchFamily="34" charset="0"/>
            </a:endParaRPr>
          </a:p>
          <a:p>
            <a:pPr eaLnBrk="1" hangingPunct="1">
              <a:lnSpc>
                <a:spcPct val="80000"/>
              </a:lnSpc>
            </a:pPr>
            <a:endParaRPr lang="fr-FR" sz="2000" dirty="0" smtClean="0">
              <a:latin typeface="Arial" pitchFamily="34" charset="0"/>
            </a:endParaRPr>
          </a:p>
          <a:p>
            <a:pPr eaLnBrk="1" hangingPunct="1">
              <a:lnSpc>
                <a:spcPct val="80000"/>
              </a:lnSpc>
              <a:buFont typeface="Wingdings 2" pitchFamily="18" charset="2"/>
              <a:buNone/>
            </a:pPr>
            <a:r>
              <a:rPr lang="fr-FR" sz="2000" dirty="0" smtClean="0">
                <a:latin typeface="Arial" pitchFamily="34" charset="0"/>
              </a:rPr>
              <a:t>                                         </a:t>
            </a:r>
          </a:p>
          <a:p>
            <a:pPr eaLnBrk="1" hangingPunct="1">
              <a:lnSpc>
                <a:spcPct val="80000"/>
              </a:lnSpc>
              <a:buFont typeface="Wingdings 2" pitchFamily="18" charset="2"/>
              <a:buNone/>
            </a:pPr>
            <a:r>
              <a:rPr lang="fr-FR" sz="2000" dirty="0" smtClean="0">
                <a:latin typeface="Arial" pitchFamily="34"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3600" smtClean="0">
                <a:latin typeface="Arial" charset="0"/>
              </a:rPr>
              <a:t>Le volume de distribution Vd</a:t>
            </a:r>
            <a:r>
              <a:rPr lang="fr-FR" sz="4500" smtClean="0">
                <a:latin typeface="Arial" charset="0"/>
              </a:rPr>
              <a:t/>
            </a:r>
            <a:br>
              <a:rPr lang="fr-FR" sz="4500" smtClean="0">
                <a:latin typeface="Arial" charset="0"/>
              </a:rPr>
            </a:br>
            <a:endParaRPr lang="fr-FR" sz="4500" smtClean="0">
              <a:latin typeface="Arial" charset="0"/>
            </a:endParaRPr>
          </a:p>
        </p:txBody>
      </p:sp>
      <p:sp>
        <p:nvSpPr>
          <p:cNvPr id="8" name="Espace réservé du numéro de diapositive 7"/>
          <p:cNvSpPr>
            <a:spLocks noGrp="1"/>
          </p:cNvSpPr>
          <p:nvPr>
            <p:ph type="sldNum" sz="quarter" idx="12"/>
          </p:nvPr>
        </p:nvSpPr>
        <p:spPr/>
        <p:txBody>
          <a:bodyPr/>
          <a:lstStyle/>
          <a:p>
            <a:pPr>
              <a:defRPr/>
            </a:pPr>
            <a:fld id="{58AC7378-57DB-46D1-8384-0ECEB576DC84}" type="slidenum">
              <a:rPr lang="fr-FR" smtClean="0"/>
              <a:pPr>
                <a:defRPr/>
              </a:pPr>
              <a:t>38</a:t>
            </a:fld>
            <a:endParaRPr lang="fr-FR"/>
          </a:p>
        </p:txBody>
      </p:sp>
      <p:sp>
        <p:nvSpPr>
          <p:cNvPr id="63491" name="Espace réservé du contenu 2"/>
          <p:cNvSpPr>
            <a:spLocks noGrp="1"/>
          </p:cNvSpPr>
          <p:nvPr>
            <p:ph sz="quarter" idx="1"/>
          </p:nvPr>
        </p:nvSpPr>
        <p:spPr>
          <a:xfrm>
            <a:off x="457200" y="1357313"/>
            <a:ext cx="8229600" cy="4967287"/>
          </a:xfrm>
        </p:spPr>
        <p:txBody>
          <a:bodyPr/>
          <a:lstStyle/>
          <a:p>
            <a:pPr eaLnBrk="1" hangingPunct="1"/>
            <a:r>
              <a:rPr lang="fr-FR" sz="2000" smtClean="0">
                <a:latin typeface="Arial" pitchFamily="34" charset="0"/>
              </a:rPr>
              <a:t>Il s’agit d’un volume théorique dans lequel le médicament devrait se distribuer pour être à la même concentration que celle du plasma</a:t>
            </a:r>
          </a:p>
          <a:p>
            <a:pPr eaLnBrk="1" hangingPunct="1"/>
            <a:endParaRPr lang="fr-FR" sz="2000" smtClean="0">
              <a:latin typeface="Arial" pitchFamily="34" charset="0"/>
            </a:endParaRPr>
          </a:p>
          <a:p>
            <a:pPr eaLnBrk="1" hangingPunct="1"/>
            <a:r>
              <a:rPr lang="fr-FR" sz="2000" smtClean="0">
                <a:latin typeface="Arial" pitchFamily="34" charset="0"/>
              </a:rPr>
              <a:t>Il n’est pas rare que sa valeur dépasse largement le poids corporel des individus (40 L d’eau)</a:t>
            </a:r>
          </a:p>
          <a:p>
            <a:pPr eaLnBrk="1" hangingPunct="1">
              <a:buFont typeface="Wingdings 2" pitchFamily="18" charset="2"/>
              <a:buNone/>
            </a:pPr>
            <a:r>
              <a:rPr lang="fr-FR" sz="2000" smtClean="0">
                <a:latin typeface="Arial" pitchFamily="34" charset="0"/>
              </a:rPr>
              <a:t>		</a:t>
            </a:r>
            <a:r>
              <a:rPr lang="fr-FR" sz="2000" smtClean="0">
                <a:latin typeface="Arial" pitchFamily="34" charset="0"/>
                <a:sym typeface="Wingdings" pitchFamily="2" charset="2"/>
              </a:rPr>
              <a:t> Pas de signification physiologique !</a:t>
            </a:r>
            <a:endParaRPr lang="fr-FR" sz="2000" smtClean="0">
              <a:latin typeface="Arial" pitchFamily="34" charset="0"/>
            </a:endParaRPr>
          </a:p>
          <a:p>
            <a:pPr eaLnBrk="1" hangingPunct="1">
              <a:buFont typeface="Wingdings 2" pitchFamily="18" charset="2"/>
              <a:buNone/>
            </a:pPr>
            <a:r>
              <a:rPr lang="fr-FR" sz="2000" smtClean="0">
                <a:latin typeface="Arial" pitchFamily="34" charset="0"/>
                <a:sym typeface="Wingdings" pitchFamily="2" charset="2"/>
              </a:rPr>
              <a:t>              Quand Vd élevé, le médicament est fortement fixé au niveau tissulaire et la concentration plasmatique est faible et inversement</a:t>
            </a:r>
          </a:p>
          <a:p>
            <a:pPr eaLnBrk="1" hangingPunct="1"/>
            <a:endParaRPr lang="fr-FR" smtClean="0">
              <a:latin typeface="Arial" pitchFamily="34" charset="0"/>
            </a:endParaRPr>
          </a:p>
        </p:txBody>
      </p:sp>
      <p:graphicFrame>
        <p:nvGraphicFramePr>
          <p:cNvPr id="4" name="Tableau 3"/>
          <p:cNvGraphicFramePr>
            <a:graphicFrameLocks noGrp="1"/>
          </p:cNvGraphicFramePr>
          <p:nvPr/>
        </p:nvGraphicFramePr>
        <p:xfrm>
          <a:off x="928688" y="4500563"/>
          <a:ext cx="6096000" cy="1854200"/>
        </p:xfrm>
        <a:graphic>
          <a:graphicData uri="http://schemas.openxmlformats.org/drawingml/2006/table">
            <a:tbl>
              <a:tblPr firstRow="1" bandRow="1">
                <a:tableStyleId>{9D7B26C5-4107-4FEC-AEDC-1716B250A1EF}</a:tableStyleId>
              </a:tblPr>
              <a:tblGrid>
                <a:gridCol w="3048000"/>
                <a:gridCol w="3048000"/>
              </a:tblGrid>
              <a:tr h="370840">
                <a:tc>
                  <a:txBody>
                    <a:bodyPr/>
                    <a:lstStyle/>
                    <a:p>
                      <a:pPr algn="ctr"/>
                      <a:r>
                        <a:rPr lang="fr-FR" dirty="0" smtClean="0"/>
                        <a:t>MEDICAMENT</a:t>
                      </a:r>
                      <a:endParaRPr lang="fr-FR" dirty="0"/>
                    </a:p>
                  </a:txBody>
                  <a:tcPr/>
                </a:tc>
                <a:tc>
                  <a:txBody>
                    <a:bodyPr/>
                    <a:lstStyle/>
                    <a:p>
                      <a:pPr algn="ctr"/>
                      <a:r>
                        <a:rPr lang="fr-FR" dirty="0" err="1" smtClean="0"/>
                        <a:t>Vd</a:t>
                      </a:r>
                      <a:r>
                        <a:rPr lang="fr-FR" baseline="0" dirty="0" smtClean="0"/>
                        <a:t> (L/kg)</a:t>
                      </a:r>
                      <a:endParaRPr lang="fr-FR" dirty="0"/>
                    </a:p>
                  </a:txBody>
                  <a:tcPr/>
                </a:tc>
              </a:tr>
              <a:tr h="370840">
                <a:tc>
                  <a:txBody>
                    <a:bodyPr/>
                    <a:lstStyle/>
                    <a:p>
                      <a:pPr algn="ctr"/>
                      <a:r>
                        <a:rPr lang="fr-FR" dirty="0" smtClean="0"/>
                        <a:t>clofibrate</a:t>
                      </a:r>
                      <a:endParaRPr lang="fr-FR" dirty="0"/>
                    </a:p>
                  </a:txBody>
                  <a:tcPr/>
                </a:tc>
                <a:tc>
                  <a:txBody>
                    <a:bodyPr/>
                    <a:lstStyle/>
                    <a:p>
                      <a:pPr algn="ctr"/>
                      <a:r>
                        <a:rPr lang="fr-FR" dirty="0" smtClean="0"/>
                        <a:t>0.08</a:t>
                      </a:r>
                      <a:endParaRPr lang="fr-FR" dirty="0"/>
                    </a:p>
                  </a:txBody>
                  <a:tcPr/>
                </a:tc>
              </a:tr>
              <a:tr h="370840">
                <a:tc>
                  <a:txBody>
                    <a:bodyPr/>
                    <a:lstStyle/>
                    <a:p>
                      <a:pPr algn="ctr"/>
                      <a:r>
                        <a:rPr lang="fr-FR" dirty="0" err="1" smtClean="0"/>
                        <a:t>propranolol</a:t>
                      </a:r>
                      <a:endParaRPr lang="fr-FR" dirty="0"/>
                    </a:p>
                  </a:txBody>
                  <a:tcPr/>
                </a:tc>
                <a:tc>
                  <a:txBody>
                    <a:bodyPr/>
                    <a:lstStyle/>
                    <a:p>
                      <a:pPr algn="ctr"/>
                      <a:r>
                        <a:rPr lang="fr-FR" dirty="0" smtClean="0"/>
                        <a:t>4</a:t>
                      </a:r>
                      <a:endParaRPr lang="fr-FR" dirty="0"/>
                    </a:p>
                  </a:txBody>
                  <a:tcPr/>
                </a:tc>
              </a:tr>
              <a:tr h="370840">
                <a:tc>
                  <a:txBody>
                    <a:bodyPr/>
                    <a:lstStyle/>
                    <a:p>
                      <a:pPr algn="ctr"/>
                      <a:r>
                        <a:rPr lang="fr-FR" dirty="0" err="1" smtClean="0"/>
                        <a:t>digoxine</a:t>
                      </a:r>
                      <a:endParaRPr lang="fr-FR" dirty="0"/>
                    </a:p>
                  </a:txBody>
                  <a:tcPr/>
                </a:tc>
                <a:tc>
                  <a:txBody>
                    <a:bodyPr/>
                    <a:lstStyle/>
                    <a:p>
                      <a:pPr algn="ctr"/>
                      <a:r>
                        <a:rPr lang="fr-FR" dirty="0" smtClean="0"/>
                        <a:t>10</a:t>
                      </a:r>
                      <a:endParaRPr lang="fr-FR" dirty="0"/>
                    </a:p>
                  </a:txBody>
                  <a:tcPr/>
                </a:tc>
              </a:tr>
              <a:tr h="370840">
                <a:tc>
                  <a:txBody>
                    <a:bodyPr/>
                    <a:lstStyle/>
                    <a:p>
                      <a:pPr algn="ctr"/>
                      <a:r>
                        <a:rPr lang="fr-FR" dirty="0" smtClean="0"/>
                        <a:t>halopéridol</a:t>
                      </a:r>
                      <a:endParaRPr lang="fr-FR" dirty="0"/>
                    </a:p>
                  </a:txBody>
                  <a:tcPr/>
                </a:tc>
                <a:tc>
                  <a:txBody>
                    <a:bodyPr/>
                    <a:lstStyle/>
                    <a:p>
                      <a:pPr algn="ctr"/>
                      <a:r>
                        <a:rPr lang="fr-FR" dirty="0" smtClean="0"/>
                        <a:t>25</a:t>
                      </a:r>
                      <a:endParaRPr lang="fr-FR" dirty="0"/>
                    </a:p>
                  </a:txBody>
                  <a:tcPr/>
                </a:tc>
              </a:tr>
            </a:tbl>
          </a:graphicData>
        </a:graphic>
      </p:graphicFrame>
      <p:sp>
        <p:nvSpPr>
          <p:cNvPr id="6" name="Flèche vers le bas 5"/>
          <p:cNvSpPr/>
          <p:nvPr/>
        </p:nvSpPr>
        <p:spPr>
          <a:xfrm>
            <a:off x="7429500" y="4500563"/>
            <a:ext cx="142875" cy="18573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3507" name="ZoneTexte 6"/>
          <p:cNvSpPr txBox="1">
            <a:spLocks noChangeArrowheads="1"/>
          </p:cNvSpPr>
          <p:nvPr/>
        </p:nvSpPr>
        <p:spPr bwMode="auto">
          <a:xfrm>
            <a:off x="7572375" y="4143375"/>
            <a:ext cx="1428750" cy="523875"/>
          </a:xfrm>
          <a:prstGeom prst="rect">
            <a:avLst/>
          </a:prstGeom>
          <a:noFill/>
          <a:ln w="9525">
            <a:noFill/>
            <a:miter lim="800000"/>
            <a:headEnd/>
            <a:tailEnd/>
          </a:ln>
        </p:spPr>
        <p:txBody>
          <a:bodyPr>
            <a:spAutoFit/>
          </a:bodyPr>
          <a:lstStyle/>
          <a:p>
            <a:r>
              <a:rPr lang="fr-FR" sz="1400">
                <a:latin typeface="Constantia" pitchFamily="18" charset="0"/>
              </a:rPr>
              <a:t>Diffusion tissulaire faible</a:t>
            </a:r>
          </a:p>
        </p:txBody>
      </p:sp>
      <p:sp>
        <p:nvSpPr>
          <p:cNvPr id="63508" name="ZoneTexte 7"/>
          <p:cNvSpPr txBox="1">
            <a:spLocks noChangeArrowheads="1"/>
          </p:cNvSpPr>
          <p:nvPr/>
        </p:nvSpPr>
        <p:spPr bwMode="auto">
          <a:xfrm>
            <a:off x="7572375" y="6215063"/>
            <a:ext cx="1428750" cy="523875"/>
          </a:xfrm>
          <a:prstGeom prst="rect">
            <a:avLst/>
          </a:prstGeom>
          <a:noFill/>
          <a:ln w="9525">
            <a:noFill/>
            <a:miter lim="800000"/>
            <a:headEnd/>
            <a:tailEnd/>
          </a:ln>
        </p:spPr>
        <p:txBody>
          <a:bodyPr>
            <a:spAutoFit/>
          </a:bodyPr>
          <a:lstStyle/>
          <a:p>
            <a:r>
              <a:rPr lang="fr-FR" sz="1400">
                <a:latin typeface="Constantia" pitchFamily="18" charset="0"/>
              </a:rPr>
              <a:t>Diffusion tissulaire élevée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3491">
                                            <p:txEl>
                                              <p:pRg st="3" end="3"/>
                                            </p:txEl>
                                          </p:spTgt>
                                        </p:tgtEl>
                                        <p:attrNameLst>
                                          <p:attrName>style.visibility</p:attrName>
                                        </p:attrNameLst>
                                      </p:cBhvr>
                                      <p:to>
                                        <p:strVal val="visible"/>
                                      </p:to>
                                    </p:set>
                                    <p:anim calcmode="lin" valueType="num">
                                      <p:cBhvr>
                                        <p:cTn id="7" dur="1000" fill="hold"/>
                                        <p:tgtEl>
                                          <p:spTgt spid="63491">
                                            <p:txEl>
                                              <p:pRg st="3" end="3"/>
                                            </p:txEl>
                                          </p:spTgt>
                                        </p:tgtEl>
                                        <p:attrNameLst>
                                          <p:attrName>ppt_w</p:attrName>
                                        </p:attrNameLst>
                                      </p:cBhvr>
                                      <p:tavLst>
                                        <p:tav tm="0">
                                          <p:val>
                                            <p:strVal val="#ppt_w+.3"/>
                                          </p:val>
                                        </p:tav>
                                        <p:tav tm="100000">
                                          <p:val>
                                            <p:strVal val="#ppt_w"/>
                                          </p:val>
                                        </p:tav>
                                      </p:tavLst>
                                    </p:anim>
                                    <p:anim calcmode="lin" valueType="num">
                                      <p:cBhvr>
                                        <p:cTn id="8" dur="1000" fill="hold"/>
                                        <p:tgtEl>
                                          <p:spTgt spid="63491">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63491">
                                            <p:txEl>
                                              <p:pRg st="3" end="3"/>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3491">
                                            <p:txEl>
                                              <p:pRg st="4" end="4"/>
                                            </p:txEl>
                                          </p:spTgt>
                                        </p:tgtEl>
                                        <p:attrNameLst>
                                          <p:attrName>style.visibility</p:attrName>
                                        </p:attrNameLst>
                                      </p:cBhvr>
                                      <p:to>
                                        <p:strVal val="visible"/>
                                      </p:to>
                                    </p:set>
                                    <p:anim calcmode="lin" valueType="num">
                                      <p:cBhvr>
                                        <p:cTn id="12" dur="1000" fill="hold"/>
                                        <p:tgtEl>
                                          <p:spTgt spid="63491">
                                            <p:txEl>
                                              <p:pRg st="4" end="4"/>
                                            </p:txEl>
                                          </p:spTgt>
                                        </p:tgtEl>
                                        <p:attrNameLst>
                                          <p:attrName>ppt_w</p:attrName>
                                        </p:attrNameLst>
                                      </p:cBhvr>
                                      <p:tavLst>
                                        <p:tav tm="0">
                                          <p:val>
                                            <p:strVal val="#ppt_w+.3"/>
                                          </p:val>
                                        </p:tav>
                                        <p:tav tm="100000">
                                          <p:val>
                                            <p:strVal val="#ppt_w"/>
                                          </p:val>
                                        </p:tav>
                                      </p:tavLst>
                                    </p:anim>
                                    <p:anim calcmode="lin" valueType="num">
                                      <p:cBhvr>
                                        <p:cTn id="13" dur="1000" fill="hold"/>
                                        <p:tgtEl>
                                          <p:spTgt spid="63491">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63491">
                                            <p:txEl>
                                              <p:pRg st="4" end="4"/>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63507"/>
                                        </p:tgtEl>
                                        <p:attrNameLst>
                                          <p:attrName>style.visibility</p:attrName>
                                        </p:attrNameLst>
                                      </p:cBhvr>
                                      <p:to>
                                        <p:strVal val="visible"/>
                                      </p:to>
                                    </p:set>
                                    <p:anim calcmode="lin" valueType="num">
                                      <p:cBhvr>
                                        <p:cTn id="22" dur="1000" fill="hold"/>
                                        <p:tgtEl>
                                          <p:spTgt spid="63507"/>
                                        </p:tgtEl>
                                        <p:attrNameLst>
                                          <p:attrName>ppt_w</p:attrName>
                                        </p:attrNameLst>
                                      </p:cBhvr>
                                      <p:tavLst>
                                        <p:tav tm="0">
                                          <p:val>
                                            <p:strVal val="#ppt_w+.3"/>
                                          </p:val>
                                        </p:tav>
                                        <p:tav tm="100000">
                                          <p:val>
                                            <p:strVal val="#ppt_w"/>
                                          </p:val>
                                        </p:tav>
                                      </p:tavLst>
                                    </p:anim>
                                    <p:anim calcmode="lin" valueType="num">
                                      <p:cBhvr>
                                        <p:cTn id="23" dur="1000" fill="hold"/>
                                        <p:tgtEl>
                                          <p:spTgt spid="63507"/>
                                        </p:tgtEl>
                                        <p:attrNameLst>
                                          <p:attrName>ppt_h</p:attrName>
                                        </p:attrNameLst>
                                      </p:cBhvr>
                                      <p:tavLst>
                                        <p:tav tm="0">
                                          <p:val>
                                            <p:strVal val="#ppt_h"/>
                                          </p:val>
                                        </p:tav>
                                        <p:tav tm="100000">
                                          <p:val>
                                            <p:strVal val="#ppt_h"/>
                                          </p:val>
                                        </p:tav>
                                      </p:tavLst>
                                    </p:anim>
                                    <p:animEffect transition="in" filter="fade">
                                      <p:cBhvr>
                                        <p:cTn id="24" dur="1000"/>
                                        <p:tgtEl>
                                          <p:spTgt spid="63507"/>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63508"/>
                                        </p:tgtEl>
                                        <p:attrNameLst>
                                          <p:attrName>style.visibility</p:attrName>
                                        </p:attrNameLst>
                                      </p:cBhvr>
                                      <p:to>
                                        <p:strVal val="visible"/>
                                      </p:to>
                                    </p:set>
                                    <p:anim calcmode="lin" valueType="num">
                                      <p:cBhvr>
                                        <p:cTn id="32" dur="1000" fill="hold"/>
                                        <p:tgtEl>
                                          <p:spTgt spid="63508"/>
                                        </p:tgtEl>
                                        <p:attrNameLst>
                                          <p:attrName>ppt_w</p:attrName>
                                        </p:attrNameLst>
                                      </p:cBhvr>
                                      <p:tavLst>
                                        <p:tav tm="0">
                                          <p:val>
                                            <p:strVal val="#ppt_w+.3"/>
                                          </p:val>
                                        </p:tav>
                                        <p:tav tm="100000">
                                          <p:val>
                                            <p:strVal val="#ppt_w"/>
                                          </p:val>
                                        </p:tav>
                                      </p:tavLst>
                                    </p:anim>
                                    <p:anim calcmode="lin" valueType="num">
                                      <p:cBhvr>
                                        <p:cTn id="33" dur="1000" fill="hold"/>
                                        <p:tgtEl>
                                          <p:spTgt spid="63508"/>
                                        </p:tgtEl>
                                        <p:attrNameLst>
                                          <p:attrName>ppt_h</p:attrName>
                                        </p:attrNameLst>
                                      </p:cBhvr>
                                      <p:tavLst>
                                        <p:tav tm="0">
                                          <p:val>
                                            <p:strVal val="#ppt_h"/>
                                          </p:val>
                                        </p:tav>
                                        <p:tav tm="100000">
                                          <p:val>
                                            <p:strVal val="#ppt_h"/>
                                          </p:val>
                                        </p:tav>
                                      </p:tavLst>
                                    </p:anim>
                                    <p:animEffect transition="in" filter="fade">
                                      <p:cBhvr>
                                        <p:cTn id="34" dur="1000"/>
                                        <p:tgtEl>
                                          <p:spTgt spid="63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3507" grpId="0"/>
      <p:bldP spid="6350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p:txBody>
          <a:bodyPr>
            <a:normAutofit fontScale="90000"/>
          </a:bodyPr>
          <a:lstStyle/>
          <a:p>
            <a:pPr eaLnBrk="1" hangingPunct="1"/>
            <a:r>
              <a:rPr lang="fr-FR" sz="3600" smtClean="0">
                <a:latin typeface="Arial" pitchFamily="34" charset="0"/>
              </a:rPr>
              <a:t>Le volume de distribution </a:t>
            </a:r>
            <a:br>
              <a:rPr lang="fr-FR" sz="3600" smtClean="0">
                <a:latin typeface="Arial" pitchFamily="34" charset="0"/>
              </a:rPr>
            </a:br>
            <a:endParaRPr lang="fr-FR" sz="3600" smtClean="0">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2D93BB61-6832-4661-85B1-B045A24DDBBB}" type="slidenum">
              <a:rPr lang="fr-FR" smtClean="0"/>
              <a:pPr>
                <a:defRPr/>
              </a:pPr>
              <a:t>39</a:t>
            </a:fld>
            <a:endParaRPr lang="fr-FR"/>
          </a:p>
        </p:txBody>
      </p:sp>
      <p:sp>
        <p:nvSpPr>
          <p:cNvPr id="64515" name="Espace réservé du contenu 2"/>
          <p:cNvSpPr>
            <a:spLocks noGrp="1"/>
          </p:cNvSpPr>
          <p:nvPr>
            <p:ph sz="quarter" idx="1"/>
          </p:nvPr>
        </p:nvSpPr>
        <p:spPr>
          <a:xfrm>
            <a:off x="457200" y="1500188"/>
            <a:ext cx="8229600" cy="4824412"/>
          </a:xfrm>
        </p:spPr>
        <p:txBody>
          <a:bodyPr/>
          <a:lstStyle/>
          <a:p>
            <a:pPr eaLnBrk="1" hangingPunct="1"/>
            <a:endParaRPr lang="fr-FR" smtClean="0">
              <a:latin typeface="Arial" pitchFamily="34" charset="0"/>
            </a:endParaRPr>
          </a:p>
          <a:p>
            <a:pPr eaLnBrk="1" hangingPunct="1">
              <a:buFont typeface="Wingdings 2" pitchFamily="18" charset="2"/>
              <a:buNone/>
            </a:pPr>
            <a:r>
              <a:rPr lang="fr-FR" sz="2000" smtClean="0">
                <a:latin typeface="Arial" pitchFamily="34" charset="0"/>
              </a:rPr>
              <a:t>    </a:t>
            </a:r>
          </a:p>
          <a:p>
            <a:pPr eaLnBrk="1" hangingPunct="1">
              <a:buFont typeface="Wingdings 2" pitchFamily="18" charset="2"/>
              <a:buNone/>
            </a:pPr>
            <a:endParaRPr lang="fr-FR" sz="2000" smtClean="0">
              <a:latin typeface="Arial" pitchFamily="34" charset="0"/>
            </a:endParaRPr>
          </a:p>
          <a:p>
            <a:pPr eaLnBrk="1" hangingPunct="1">
              <a:buFont typeface="Wingdings 2" pitchFamily="18" charset="2"/>
              <a:buNone/>
            </a:pPr>
            <a:r>
              <a:rPr lang="fr-FR" sz="2000" smtClean="0">
                <a:latin typeface="Arial" pitchFamily="34" charset="0"/>
              </a:rPr>
              <a:t>    Une des conséquences cliniques de ce paramètre pharmacocinétique est qu’en cas d’intoxication par surdosage, il sera vain d’entreprendre une épuration extra-rénale pour toutes les molécules à grand volume de distribution (toxique fortement fixé aux tissus cibles)</a:t>
            </a:r>
          </a:p>
          <a:p>
            <a:pPr eaLnBrk="1" hangingPunct="1"/>
            <a:endParaRPr lang="fr-FR" sz="2200" smtClean="0">
              <a:latin typeface="Arial" pitchFamily="34" charset="0"/>
            </a:endParaRPr>
          </a:p>
          <a:p>
            <a:pPr eaLnBrk="1" hangingPunct="1"/>
            <a:endParaRPr lang="fr-FR" sz="2200" smtClean="0">
              <a:latin typeface="Arial" pitchFamily="34" charset="0"/>
            </a:endParaRPr>
          </a:p>
          <a:p>
            <a:pPr eaLnBrk="1" hangingPunct="1">
              <a:buFont typeface="Wingdings 2" pitchFamily="18" charset="2"/>
              <a:buNone/>
            </a:pPr>
            <a:r>
              <a:rPr lang="fr-FR" sz="2200" smtClean="0">
                <a:latin typeface="Arial" pitchFamily="34" charset="0"/>
              </a:rPr>
              <a:t>                                         </a:t>
            </a:r>
          </a:p>
          <a:p>
            <a:pPr eaLnBrk="1" hangingPunct="1">
              <a:buFont typeface="Wingdings 2" pitchFamily="18" charset="2"/>
              <a:buNone/>
            </a:pPr>
            <a:r>
              <a:rPr lang="fr-FR" sz="2200" smtClean="0">
                <a:latin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normAutofit fontScale="90000"/>
          </a:bodyPr>
          <a:lstStyle/>
          <a:p>
            <a:pPr eaLnBrk="1" hangingPunct="1"/>
            <a:r>
              <a:rPr lang="fr-FR" sz="4000" dirty="0" smtClean="0">
                <a:latin typeface="Arial" pitchFamily="34" charset="0"/>
              </a:rPr>
              <a:t>Introduction</a:t>
            </a:r>
            <a:br>
              <a:rPr lang="fr-FR" sz="4000" dirty="0" smtClean="0">
                <a:latin typeface="Arial" pitchFamily="34" charset="0"/>
              </a:rPr>
            </a:br>
            <a:r>
              <a:rPr lang="fr-FR" sz="4000" dirty="0" smtClean="0">
                <a:latin typeface="Arial" pitchFamily="34" charset="0"/>
              </a:rPr>
              <a:t>La phase pharmacocin</a:t>
            </a:r>
            <a:r>
              <a:rPr lang="fr-FR" sz="4000" dirty="0" smtClean="0"/>
              <a:t>é</a:t>
            </a:r>
            <a:r>
              <a:rPr lang="fr-FR" sz="4000" dirty="0" smtClean="0">
                <a:latin typeface="Arial" pitchFamily="34" charset="0"/>
              </a:rPr>
              <a:t>tique</a:t>
            </a:r>
          </a:p>
        </p:txBody>
      </p:sp>
      <p:sp>
        <p:nvSpPr>
          <p:cNvPr id="4" name="Espace réservé du numéro de diapositive 3"/>
          <p:cNvSpPr>
            <a:spLocks noGrp="1"/>
          </p:cNvSpPr>
          <p:nvPr>
            <p:ph type="sldNum" sz="quarter" idx="12"/>
          </p:nvPr>
        </p:nvSpPr>
        <p:spPr/>
        <p:txBody>
          <a:bodyPr/>
          <a:lstStyle/>
          <a:p>
            <a:pPr>
              <a:defRPr/>
            </a:pPr>
            <a:fld id="{8CBB346D-8725-4FB6-9247-5D360B99AE57}" type="slidenum">
              <a:rPr lang="fr-FR" smtClean="0"/>
              <a:pPr>
                <a:defRPr/>
              </a:pPr>
              <a:t>4</a:t>
            </a:fld>
            <a:endParaRPr lang="fr-FR"/>
          </a:p>
        </p:txBody>
      </p:sp>
      <p:sp>
        <p:nvSpPr>
          <p:cNvPr id="9219" name="Espace réservé du contenu 2"/>
          <p:cNvSpPr>
            <a:spLocks noGrp="1"/>
          </p:cNvSpPr>
          <p:nvPr>
            <p:ph sz="quarter" idx="1"/>
          </p:nvPr>
        </p:nvSpPr>
        <p:spPr/>
        <p:txBody>
          <a:bodyPr/>
          <a:lstStyle/>
          <a:p>
            <a:pPr eaLnBrk="1" hangingPunct="1"/>
            <a:r>
              <a:rPr lang="fr-FR" i="1" dirty="0" err="1" smtClean="0">
                <a:latin typeface="Arial" pitchFamily="34" charset="0"/>
              </a:rPr>
              <a:t>Pharmakon</a:t>
            </a:r>
            <a:r>
              <a:rPr lang="fr-FR" dirty="0" smtClean="0">
                <a:latin typeface="Arial" pitchFamily="34" charset="0"/>
              </a:rPr>
              <a:t> : médicament et </a:t>
            </a:r>
            <a:r>
              <a:rPr lang="fr-FR" i="1" dirty="0" err="1" smtClean="0">
                <a:latin typeface="Arial" pitchFamily="34" charset="0"/>
              </a:rPr>
              <a:t>Kinêsis</a:t>
            </a:r>
            <a:r>
              <a:rPr lang="fr-FR" dirty="0" smtClean="0">
                <a:latin typeface="Arial" pitchFamily="34" charset="0"/>
              </a:rPr>
              <a:t> : mouvement</a:t>
            </a:r>
          </a:p>
          <a:p>
            <a:pPr eaLnBrk="1" hangingPunct="1"/>
            <a:endParaRPr lang="fr-FR" dirty="0" smtClean="0">
              <a:latin typeface="Arial" pitchFamily="34" charset="0"/>
            </a:endParaRPr>
          </a:p>
          <a:p>
            <a:pPr eaLnBrk="1" hangingPunct="1"/>
            <a:r>
              <a:rPr lang="fr-FR" dirty="0" smtClean="0">
                <a:latin typeface="Arial" pitchFamily="34" charset="0"/>
              </a:rPr>
              <a:t>But : étudier, en fonction du temps, le devenir du médicament dans l’organisme</a:t>
            </a:r>
          </a:p>
          <a:p>
            <a:pPr eaLnBrk="1" hangingPunct="1"/>
            <a:endParaRPr lang="fr-FR" dirty="0" smtClean="0">
              <a:latin typeface="Arial" pitchFamily="34" charset="0"/>
            </a:endParaRPr>
          </a:p>
          <a:p>
            <a:pPr eaLnBrk="1" hangingPunct="1"/>
            <a:r>
              <a:rPr lang="fr-FR" dirty="0" smtClean="0">
                <a:latin typeface="Arial" pitchFamily="34" charset="0"/>
              </a:rPr>
              <a:t>Système A-D-M-E</a:t>
            </a:r>
          </a:p>
          <a:p>
            <a:pPr lvl="1" eaLnBrk="1" hangingPunct="1"/>
            <a:r>
              <a:rPr lang="fr-FR" dirty="0" smtClean="0">
                <a:latin typeface="Arial" pitchFamily="34" charset="0"/>
              </a:rPr>
              <a:t>A = Absorption</a:t>
            </a:r>
          </a:p>
          <a:p>
            <a:pPr lvl="1" eaLnBrk="1" hangingPunct="1"/>
            <a:r>
              <a:rPr lang="fr-FR" dirty="0" smtClean="0">
                <a:latin typeface="Arial" pitchFamily="34" charset="0"/>
              </a:rPr>
              <a:t>D = Distribution</a:t>
            </a:r>
          </a:p>
          <a:p>
            <a:pPr lvl="1" eaLnBrk="1" hangingPunct="1"/>
            <a:r>
              <a:rPr lang="fr-FR" dirty="0" smtClean="0">
                <a:latin typeface="Arial" pitchFamily="34" charset="0"/>
              </a:rPr>
              <a:t>M = Métabolisme</a:t>
            </a:r>
          </a:p>
          <a:p>
            <a:pPr lvl="1" eaLnBrk="1" hangingPunct="1"/>
            <a:r>
              <a:rPr lang="fr-FR" dirty="0" smtClean="0">
                <a:latin typeface="Arial" pitchFamily="34" charset="0"/>
              </a:rPr>
              <a:t>E = Elimination-Excrétion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p:txBody>
          <a:bodyPr>
            <a:normAutofit fontScale="90000"/>
          </a:bodyPr>
          <a:lstStyle/>
          <a:p>
            <a:pPr eaLnBrk="1" hangingPunct="1"/>
            <a:r>
              <a:rPr lang="fr-FR" sz="3600" smtClean="0">
                <a:latin typeface="Arial" pitchFamily="34" charset="0"/>
              </a:rPr>
              <a:t>Le volume de distribution </a:t>
            </a:r>
            <a:br>
              <a:rPr lang="fr-FR" sz="3600" smtClean="0">
                <a:latin typeface="Arial" pitchFamily="34" charset="0"/>
              </a:rPr>
            </a:br>
            <a:endParaRPr lang="fr-FR" sz="3600" smtClean="0">
              <a:latin typeface="Arial" pitchFamily="34" charset="0"/>
            </a:endParaRPr>
          </a:p>
        </p:txBody>
      </p:sp>
      <p:sp>
        <p:nvSpPr>
          <p:cNvPr id="6" name="Espace réservé du numéro de diapositive 5"/>
          <p:cNvSpPr>
            <a:spLocks noGrp="1"/>
          </p:cNvSpPr>
          <p:nvPr>
            <p:ph type="sldNum" sz="quarter" idx="12"/>
          </p:nvPr>
        </p:nvSpPr>
        <p:spPr/>
        <p:txBody>
          <a:bodyPr/>
          <a:lstStyle/>
          <a:p>
            <a:pPr>
              <a:defRPr/>
            </a:pPr>
            <a:fld id="{7FD1C6DF-B5D0-4650-8BEA-FE694D0C5E91}" type="slidenum">
              <a:rPr lang="fr-FR" smtClean="0"/>
              <a:pPr>
                <a:defRPr/>
              </a:pPr>
              <a:t>40</a:t>
            </a:fld>
            <a:endParaRPr lang="fr-FR"/>
          </a:p>
        </p:txBody>
      </p:sp>
      <p:sp>
        <p:nvSpPr>
          <p:cNvPr id="65539" name="Espace réservé du contenu 2"/>
          <p:cNvSpPr>
            <a:spLocks noGrp="1"/>
          </p:cNvSpPr>
          <p:nvPr>
            <p:ph sz="quarter" idx="1"/>
          </p:nvPr>
        </p:nvSpPr>
        <p:spPr>
          <a:xfrm>
            <a:off x="428625" y="1714500"/>
            <a:ext cx="8229600" cy="4824413"/>
          </a:xfrm>
        </p:spPr>
        <p:txBody>
          <a:bodyPr/>
          <a:lstStyle/>
          <a:p>
            <a:pPr eaLnBrk="1" hangingPunct="1">
              <a:lnSpc>
                <a:spcPct val="80000"/>
              </a:lnSpc>
              <a:buFont typeface="Wingdings 2" pitchFamily="18" charset="2"/>
              <a:buNone/>
            </a:pPr>
            <a:r>
              <a:rPr lang="fr-FR" sz="2000" b="1" u="sng" dirty="0" smtClean="0">
                <a:latin typeface="Arial" pitchFamily="34" charset="0"/>
              </a:rPr>
              <a:t>Facteurs qui modifient le </a:t>
            </a:r>
            <a:r>
              <a:rPr lang="fr-FR" sz="2000" b="1" u="sng" dirty="0" err="1" smtClean="0">
                <a:latin typeface="Arial" pitchFamily="34" charset="0"/>
              </a:rPr>
              <a:t>Vd</a:t>
            </a:r>
            <a:endParaRPr lang="fr-FR" sz="2000" b="1" u="sng" dirty="0" smtClean="0">
              <a:latin typeface="Arial" pitchFamily="34" charset="0"/>
            </a:endParaRPr>
          </a:p>
          <a:p>
            <a:pPr eaLnBrk="1" hangingPunct="1">
              <a:lnSpc>
                <a:spcPct val="80000"/>
              </a:lnSpc>
              <a:buFont typeface="Wingdings 2" pitchFamily="18" charset="2"/>
              <a:buNone/>
            </a:pPr>
            <a:endParaRPr lang="fr-FR" sz="2000" b="1" u="sng" dirty="0" smtClean="0">
              <a:latin typeface="Arial" pitchFamily="34" charset="0"/>
            </a:endParaRPr>
          </a:p>
          <a:p>
            <a:pPr eaLnBrk="1" hangingPunct="1">
              <a:lnSpc>
                <a:spcPct val="80000"/>
              </a:lnSpc>
            </a:pPr>
            <a:r>
              <a:rPr lang="fr-FR" sz="2000" dirty="0" smtClean="0">
                <a:latin typeface="Arial" pitchFamily="34" charset="0"/>
              </a:rPr>
              <a:t>Etats physiologiques</a:t>
            </a:r>
          </a:p>
          <a:p>
            <a:pPr lvl="1" eaLnBrk="1" hangingPunct="1">
              <a:lnSpc>
                <a:spcPct val="80000"/>
              </a:lnSpc>
            </a:pPr>
            <a:r>
              <a:rPr lang="fr-FR" sz="1900" dirty="0" smtClean="0">
                <a:latin typeface="Arial" pitchFamily="34" charset="0"/>
              </a:rPr>
              <a:t>Âge (nouveaux nés : moindre liaison ; personnes âgées : </a:t>
            </a:r>
            <a:r>
              <a:rPr lang="fr-FR" sz="1900" dirty="0" err="1" smtClean="0">
                <a:latin typeface="Arial" pitchFamily="34" charset="0"/>
              </a:rPr>
              <a:t>hypoalbuminémie</a:t>
            </a:r>
            <a:r>
              <a:rPr lang="fr-FR" sz="1900" dirty="0" smtClean="0">
                <a:latin typeface="Arial" pitchFamily="34" charset="0"/>
              </a:rPr>
              <a:t>)</a:t>
            </a:r>
          </a:p>
          <a:p>
            <a:pPr lvl="1" eaLnBrk="1" hangingPunct="1">
              <a:lnSpc>
                <a:spcPct val="80000"/>
              </a:lnSpc>
            </a:pPr>
            <a:r>
              <a:rPr lang="fr-FR" sz="1900" dirty="0" smtClean="0">
                <a:latin typeface="Arial" pitchFamily="34" charset="0"/>
              </a:rPr>
              <a:t>Grossesse et brûlés (     </a:t>
            </a:r>
            <a:r>
              <a:rPr lang="fr-FR" sz="1900" dirty="0" err="1" smtClean="0">
                <a:latin typeface="Arial" pitchFamily="34" charset="0"/>
              </a:rPr>
              <a:t>Vd</a:t>
            </a:r>
            <a:r>
              <a:rPr lang="fr-FR" sz="1900" dirty="0" smtClean="0">
                <a:latin typeface="Arial" pitchFamily="34" charset="0"/>
              </a:rPr>
              <a:t>)</a:t>
            </a:r>
          </a:p>
          <a:p>
            <a:pPr lvl="1" eaLnBrk="1" hangingPunct="1">
              <a:lnSpc>
                <a:spcPct val="80000"/>
              </a:lnSpc>
            </a:pPr>
            <a:r>
              <a:rPr lang="fr-FR" sz="1900" dirty="0" smtClean="0">
                <a:latin typeface="Arial" pitchFamily="34" charset="0"/>
              </a:rPr>
              <a:t>Obésité  (moindre distribution des molécules polaires)</a:t>
            </a:r>
          </a:p>
          <a:p>
            <a:pPr lvl="1" eaLnBrk="1" hangingPunct="1">
              <a:lnSpc>
                <a:spcPct val="80000"/>
              </a:lnSpc>
            </a:pPr>
            <a:endParaRPr lang="fr-FR" sz="1900" dirty="0" smtClean="0">
              <a:latin typeface="Arial" pitchFamily="34" charset="0"/>
            </a:endParaRPr>
          </a:p>
          <a:p>
            <a:pPr eaLnBrk="1" hangingPunct="1">
              <a:lnSpc>
                <a:spcPct val="80000"/>
              </a:lnSpc>
            </a:pPr>
            <a:r>
              <a:rPr lang="fr-FR" sz="2000" dirty="0" smtClean="0">
                <a:latin typeface="Arial" pitchFamily="34" charset="0"/>
              </a:rPr>
              <a:t>Etats pathologiques</a:t>
            </a:r>
          </a:p>
          <a:p>
            <a:pPr lvl="1" eaLnBrk="1" hangingPunct="1">
              <a:lnSpc>
                <a:spcPct val="80000"/>
              </a:lnSpc>
            </a:pPr>
            <a:r>
              <a:rPr lang="fr-FR" sz="1900" dirty="0" smtClean="0">
                <a:latin typeface="Arial" pitchFamily="34" charset="0"/>
              </a:rPr>
              <a:t>Insuffisance hépatique (</a:t>
            </a:r>
            <a:r>
              <a:rPr lang="fr-FR" sz="1900" dirty="0" err="1" smtClean="0">
                <a:latin typeface="Arial" pitchFamily="34" charset="0"/>
              </a:rPr>
              <a:t>hypoalbuminémie</a:t>
            </a:r>
            <a:r>
              <a:rPr lang="fr-FR" sz="1900" dirty="0" smtClean="0">
                <a:latin typeface="Arial" pitchFamily="34" charset="0"/>
              </a:rPr>
              <a:t>)</a:t>
            </a:r>
          </a:p>
          <a:p>
            <a:pPr lvl="1" eaLnBrk="1" hangingPunct="1">
              <a:lnSpc>
                <a:spcPct val="80000"/>
              </a:lnSpc>
            </a:pPr>
            <a:r>
              <a:rPr lang="fr-FR" sz="1900" dirty="0" smtClean="0">
                <a:latin typeface="Arial" pitchFamily="34" charset="0"/>
              </a:rPr>
              <a:t>Insuffisance rénale ( baisse capacité fixation, </a:t>
            </a:r>
            <a:r>
              <a:rPr lang="fr-FR" sz="1900" dirty="0" err="1" smtClean="0">
                <a:latin typeface="Arial" pitchFamily="34" charset="0"/>
              </a:rPr>
              <a:t>hypoalbuminémie</a:t>
            </a:r>
            <a:r>
              <a:rPr lang="fr-FR" sz="1900" dirty="0" smtClean="0">
                <a:latin typeface="Arial" pitchFamily="34" charset="0"/>
              </a:rPr>
              <a:t>)</a:t>
            </a:r>
          </a:p>
          <a:p>
            <a:pPr lvl="1" eaLnBrk="1" hangingPunct="1">
              <a:lnSpc>
                <a:spcPct val="80000"/>
              </a:lnSpc>
            </a:pPr>
            <a:r>
              <a:rPr lang="fr-FR" sz="1900" dirty="0" smtClean="0">
                <a:latin typeface="Arial" pitchFamily="34" charset="0"/>
              </a:rPr>
              <a:t>Autres (syndromes inflammatoires </a:t>
            </a:r>
            <a:r>
              <a:rPr lang="fr-FR" sz="1900" dirty="0" err="1" smtClean="0">
                <a:latin typeface="Arial" pitchFamily="34" charset="0"/>
              </a:rPr>
              <a:t>aigüs</a:t>
            </a:r>
            <a:r>
              <a:rPr lang="fr-FR" sz="1900" dirty="0" smtClean="0">
                <a:latin typeface="Arial" pitchFamily="34" charset="0"/>
              </a:rPr>
              <a:t>…)</a:t>
            </a:r>
          </a:p>
          <a:p>
            <a:pPr eaLnBrk="1" hangingPunct="1">
              <a:lnSpc>
                <a:spcPct val="80000"/>
              </a:lnSpc>
            </a:pPr>
            <a:endParaRPr lang="fr-FR" sz="1700" dirty="0" smtClean="0">
              <a:latin typeface="Arial" pitchFamily="34" charset="0"/>
            </a:endParaRPr>
          </a:p>
          <a:p>
            <a:pPr eaLnBrk="1" hangingPunct="1">
              <a:lnSpc>
                <a:spcPct val="80000"/>
              </a:lnSpc>
            </a:pPr>
            <a:endParaRPr lang="fr-FR" sz="1700" dirty="0" smtClean="0">
              <a:latin typeface="Arial" pitchFamily="34" charset="0"/>
            </a:endParaRPr>
          </a:p>
          <a:p>
            <a:pPr eaLnBrk="1" hangingPunct="1">
              <a:lnSpc>
                <a:spcPct val="80000"/>
              </a:lnSpc>
              <a:buFont typeface="Wingdings 2" pitchFamily="18" charset="2"/>
              <a:buNone/>
            </a:pPr>
            <a:r>
              <a:rPr lang="fr-FR" sz="1700" dirty="0" smtClean="0">
                <a:latin typeface="Arial" pitchFamily="34" charset="0"/>
              </a:rPr>
              <a:t>                                         </a:t>
            </a:r>
          </a:p>
          <a:p>
            <a:pPr eaLnBrk="1" hangingPunct="1">
              <a:lnSpc>
                <a:spcPct val="80000"/>
              </a:lnSpc>
              <a:buFont typeface="Wingdings 2" pitchFamily="18" charset="2"/>
              <a:buNone/>
            </a:pPr>
            <a:r>
              <a:rPr lang="fr-FR" sz="1700" dirty="0" smtClean="0">
                <a:latin typeface="Arial" pitchFamily="34" charset="0"/>
              </a:rPr>
              <a:t>                                                </a:t>
            </a:r>
          </a:p>
        </p:txBody>
      </p:sp>
      <p:cxnSp>
        <p:nvCxnSpPr>
          <p:cNvPr id="5" name="Connecteur droit avec flèche 4"/>
          <p:cNvCxnSpPr/>
          <p:nvPr/>
        </p:nvCxnSpPr>
        <p:spPr>
          <a:xfrm rot="5400000" flipH="1" flipV="1">
            <a:off x="3509963" y="3195637"/>
            <a:ext cx="285750"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28670"/>
            <a:ext cx="8858312" cy="1362456"/>
          </a:xfrm>
        </p:spPr>
        <p:txBody>
          <a:bodyPr>
            <a:normAutofit fontScale="90000"/>
          </a:bodyPr>
          <a:lstStyle/>
          <a:p>
            <a:pPr eaLnBrk="1" fontAlgn="auto" hangingPunct="1">
              <a:spcAft>
                <a:spcPts val="0"/>
              </a:spcAft>
              <a:defRPr/>
            </a:pPr>
            <a:r>
              <a:rPr lang="fr-FR" sz="4800" dirty="0" smtClean="0"/>
              <a:t>Le métabolisme des médicaments</a:t>
            </a:r>
            <a:endParaRPr lang="fr-FR" sz="4800" dirty="0"/>
          </a:p>
        </p:txBody>
      </p:sp>
      <p:sp>
        <p:nvSpPr>
          <p:cNvPr id="70659" name="Espace réservé du texte 2"/>
          <p:cNvSpPr>
            <a:spLocks noGrp="1"/>
          </p:cNvSpPr>
          <p:nvPr>
            <p:ph type="body" idx="1"/>
          </p:nvPr>
        </p:nvSpPr>
        <p:spPr>
          <a:xfrm>
            <a:off x="214313" y="3143250"/>
            <a:ext cx="8929687" cy="3571875"/>
          </a:xfrm>
        </p:spPr>
        <p:txBody>
          <a:bodyPr/>
          <a:lstStyle/>
          <a:p>
            <a:pPr eaLnBrk="1" hangingPunct="1"/>
            <a:r>
              <a:rPr lang="fr-FR" u="sng" smtClean="0">
                <a:latin typeface="Arial" pitchFamily="34" charset="0"/>
              </a:rPr>
              <a:t>Objectifs : </a:t>
            </a:r>
          </a:p>
          <a:p>
            <a:pPr eaLnBrk="1" hangingPunct="1"/>
            <a:endParaRPr lang="fr-FR" smtClean="0">
              <a:latin typeface="Arial" pitchFamily="34" charset="0"/>
            </a:endParaRP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crire les diff</a:t>
            </a:r>
            <a:r>
              <a:rPr lang="fr-FR" smtClean="0"/>
              <a:t>é</a:t>
            </a:r>
            <a:r>
              <a:rPr lang="fr-FR" smtClean="0">
                <a:latin typeface="Arial" pitchFamily="34" charset="0"/>
              </a:rPr>
              <a:t>rentes r</a:t>
            </a:r>
            <a:r>
              <a:rPr lang="fr-FR" smtClean="0"/>
              <a:t>é</a:t>
            </a:r>
            <a:r>
              <a:rPr lang="fr-FR" smtClean="0">
                <a:latin typeface="Arial" pitchFamily="34" charset="0"/>
              </a:rPr>
              <a:t>actions de biotransformation des m</a:t>
            </a:r>
            <a:r>
              <a:rPr lang="fr-FR" smtClean="0"/>
              <a:t>é</a:t>
            </a:r>
            <a:r>
              <a:rPr lang="fr-FR" smtClean="0">
                <a:latin typeface="Arial" pitchFamily="34" charset="0"/>
              </a:rPr>
              <a:t>dicaments</a:t>
            </a: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crire les facteurs de variation du m</a:t>
            </a:r>
            <a:r>
              <a:rPr lang="fr-FR" smtClean="0"/>
              <a:t>é</a:t>
            </a:r>
            <a:r>
              <a:rPr lang="fr-FR" smtClean="0">
                <a:latin typeface="Arial" pitchFamily="34" charset="0"/>
              </a:rPr>
              <a:t>tabolisme</a:t>
            </a:r>
          </a:p>
        </p:txBody>
      </p:sp>
      <p:sp>
        <p:nvSpPr>
          <p:cNvPr id="4" name="Espace réservé du numéro de diapositive 3"/>
          <p:cNvSpPr>
            <a:spLocks noGrp="1"/>
          </p:cNvSpPr>
          <p:nvPr>
            <p:ph type="sldNum" sz="quarter" idx="12"/>
          </p:nvPr>
        </p:nvSpPr>
        <p:spPr/>
        <p:txBody>
          <a:bodyPr/>
          <a:lstStyle/>
          <a:p>
            <a:pPr>
              <a:defRPr/>
            </a:pPr>
            <a:fld id="{15CF7AF4-C8F5-42F2-A258-1A21A44B3E41}" type="slidenum">
              <a:rPr lang="fr-FR" smtClean="0"/>
              <a:pPr>
                <a:defRPr/>
              </a:pPr>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p:txBody>
          <a:bodyPr>
            <a:normAutofit fontScale="90000"/>
          </a:bodyPr>
          <a:lstStyle/>
          <a:p>
            <a:pPr eaLnBrk="1" hangingPunct="1"/>
            <a:r>
              <a:rPr lang="fr-FR" sz="3600" smtClean="0">
                <a:latin typeface="Arial" pitchFamily="34" charset="0"/>
              </a:rPr>
              <a:t>Biotransformations</a:t>
            </a:r>
            <a:br>
              <a:rPr lang="fr-FR" sz="3600" smtClean="0">
                <a:latin typeface="Arial" pitchFamily="34" charset="0"/>
              </a:rPr>
            </a:br>
            <a:endParaRPr lang="fr-FR" sz="3600" smtClean="0">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66694346-F560-4283-99CE-2476A38BC70D}" type="slidenum">
              <a:rPr lang="fr-FR" smtClean="0"/>
              <a:pPr>
                <a:defRPr/>
              </a:pPr>
              <a:t>42</a:t>
            </a:fld>
            <a:endParaRPr lang="fr-FR"/>
          </a:p>
        </p:txBody>
      </p:sp>
      <p:sp>
        <p:nvSpPr>
          <p:cNvPr id="3" name="Espace réservé du contenu 2"/>
          <p:cNvSpPr>
            <a:spLocks noGrp="1"/>
          </p:cNvSpPr>
          <p:nvPr>
            <p:ph sz="quarter" idx="1"/>
          </p:nvPr>
        </p:nvSpPr>
        <p:spPr>
          <a:xfrm>
            <a:off x="500063" y="1643063"/>
            <a:ext cx="8229600" cy="4429125"/>
          </a:xfrm>
        </p:spPr>
        <p:txBody>
          <a:bodyPr>
            <a:normAutofit lnSpcReduction="10000"/>
          </a:bodyPr>
          <a:lstStyle/>
          <a:p>
            <a:pPr eaLnBrk="1" hangingPunct="1">
              <a:lnSpc>
                <a:spcPct val="80000"/>
              </a:lnSpc>
              <a:buFont typeface="Wingdings 2" pitchFamily="18" charset="2"/>
              <a:buNone/>
              <a:defRPr/>
            </a:pPr>
            <a:r>
              <a:rPr lang="fr-FR" sz="2100" b="1" u="sng" dirty="0" smtClean="0">
                <a:latin typeface="Arial" charset="0"/>
              </a:rPr>
              <a:t>Définitions</a:t>
            </a:r>
            <a:endParaRPr lang="fr-FR" sz="2100" dirty="0" smtClean="0">
              <a:latin typeface="Arial" charset="0"/>
            </a:endParaRPr>
          </a:p>
          <a:p>
            <a:pPr eaLnBrk="1" hangingPunct="1">
              <a:lnSpc>
                <a:spcPct val="80000"/>
              </a:lnSpc>
              <a:buFont typeface="Wingdings 2" pitchFamily="18" charset="2"/>
              <a:buNone/>
              <a:defRPr/>
            </a:pPr>
            <a:endParaRPr lang="fr-FR" sz="2100" dirty="0" smtClean="0">
              <a:latin typeface="Arial" charset="0"/>
            </a:endParaRPr>
          </a:p>
          <a:p>
            <a:pPr eaLnBrk="1" hangingPunct="1">
              <a:lnSpc>
                <a:spcPct val="80000"/>
              </a:lnSpc>
              <a:defRPr/>
            </a:pPr>
            <a:r>
              <a:rPr lang="fr-FR" sz="2100" dirty="0" smtClean="0">
                <a:latin typeface="Arial" charset="0"/>
              </a:rPr>
              <a:t> Le terme biotransformation désigne les diverses </a:t>
            </a:r>
            <a:r>
              <a:rPr lang="fr-FR" sz="2100" b="1" dirty="0" smtClean="0">
                <a:latin typeface="Arial" charset="0"/>
              </a:rPr>
              <a:t>modifications chimiques </a:t>
            </a:r>
            <a:r>
              <a:rPr lang="fr-FR" sz="2100" dirty="0" smtClean="0">
                <a:latin typeface="Arial" charset="0"/>
              </a:rPr>
              <a:t>que subissent les médicaments dans l’organisme pour donner naissance à des </a:t>
            </a:r>
            <a:r>
              <a:rPr lang="fr-FR" sz="2100" b="1" dirty="0" smtClean="0">
                <a:latin typeface="Arial" charset="0"/>
              </a:rPr>
              <a:t>métabolites</a:t>
            </a:r>
            <a:r>
              <a:rPr lang="fr-FR" sz="2100" dirty="0" smtClean="0">
                <a:latin typeface="Arial" charset="0"/>
              </a:rPr>
              <a:t> </a:t>
            </a:r>
          </a:p>
          <a:p>
            <a:pPr eaLnBrk="1" hangingPunct="1">
              <a:lnSpc>
                <a:spcPct val="80000"/>
              </a:lnSpc>
              <a:buFont typeface="Wingdings 2" pitchFamily="18" charset="2"/>
              <a:buNone/>
              <a:defRPr/>
            </a:pPr>
            <a:endParaRPr lang="fr-FR" sz="2100" dirty="0" smtClean="0">
              <a:latin typeface="Arial" charset="0"/>
            </a:endParaRPr>
          </a:p>
          <a:p>
            <a:pPr eaLnBrk="1" hangingPunct="1">
              <a:lnSpc>
                <a:spcPct val="80000"/>
              </a:lnSpc>
              <a:defRPr/>
            </a:pPr>
            <a:r>
              <a:rPr lang="fr-FR" sz="2100" dirty="0" smtClean="0">
                <a:latin typeface="Arial" charset="0"/>
              </a:rPr>
              <a:t>Les biotransformations sont principalement effectuées par </a:t>
            </a:r>
            <a:r>
              <a:rPr lang="fr-FR" sz="2100" b="1" dirty="0" smtClean="0">
                <a:latin typeface="Arial" charset="0"/>
              </a:rPr>
              <a:t>réaction enzymatique</a:t>
            </a:r>
          </a:p>
          <a:p>
            <a:pPr eaLnBrk="1" hangingPunct="1">
              <a:lnSpc>
                <a:spcPct val="80000"/>
              </a:lnSpc>
              <a:buFont typeface="Wingdings 2" pitchFamily="18" charset="2"/>
              <a:buNone/>
              <a:defRPr/>
            </a:pPr>
            <a:endParaRPr lang="fr-FR" sz="2100" dirty="0" smtClean="0">
              <a:latin typeface="Arial" charset="0"/>
            </a:endParaRPr>
          </a:p>
          <a:p>
            <a:pPr eaLnBrk="1" hangingPunct="1">
              <a:lnSpc>
                <a:spcPct val="80000"/>
              </a:lnSpc>
              <a:defRPr/>
            </a:pPr>
            <a:r>
              <a:rPr lang="fr-FR" sz="2100" dirty="0" smtClean="0">
                <a:latin typeface="Arial" charset="0"/>
              </a:rPr>
              <a:t>Un médicament peut subir plusieurs biotransformations aboutissant à la formation de plusieurs métabolites</a:t>
            </a:r>
          </a:p>
          <a:p>
            <a:pPr eaLnBrk="1" hangingPunct="1">
              <a:lnSpc>
                <a:spcPct val="80000"/>
              </a:lnSpc>
              <a:defRPr/>
            </a:pPr>
            <a:endParaRPr lang="fr-FR" sz="1800" dirty="0" smtClean="0">
              <a:latin typeface="Arial" charset="0"/>
            </a:endParaRPr>
          </a:p>
          <a:p>
            <a:pPr eaLnBrk="1" hangingPunct="1">
              <a:lnSpc>
                <a:spcPct val="80000"/>
              </a:lnSpc>
              <a:buFont typeface="Wingdings 2" pitchFamily="18" charset="2"/>
              <a:buNone/>
              <a:defRPr/>
            </a:pPr>
            <a:r>
              <a:rPr lang="fr-FR" sz="1600" dirty="0" smtClean="0">
                <a:latin typeface="Arial" charset="0"/>
              </a:rPr>
              <a:t>                     </a:t>
            </a:r>
          </a:p>
          <a:p>
            <a:pPr eaLnBrk="1" hangingPunct="1">
              <a:lnSpc>
                <a:spcPct val="80000"/>
              </a:lnSpc>
              <a:defRPr/>
            </a:pPr>
            <a:endParaRPr lang="fr-FR" sz="1600" dirty="0" smtClean="0">
              <a:latin typeface="Arial" charset="0"/>
            </a:endParaRPr>
          </a:p>
          <a:p>
            <a:pPr eaLnBrk="1" hangingPunct="1">
              <a:lnSpc>
                <a:spcPct val="80000"/>
              </a:lnSpc>
              <a:buFont typeface="Wingdings 2" pitchFamily="18" charset="2"/>
              <a:buNone/>
              <a:defRPr/>
            </a:pPr>
            <a:r>
              <a:rPr lang="fr-FR" sz="1600" dirty="0" smtClean="0">
                <a:latin typeface="Arial" charset="0"/>
              </a:rPr>
              <a:t>                                         </a:t>
            </a:r>
          </a:p>
          <a:p>
            <a:pPr eaLnBrk="1" hangingPunct="1">
              <a:lnSpc>
                <a:spcPct val="80000"/>
              </a:lnSpc>
              <a:buFont typeface="Wingdings 2" pitchFamily="18" charset="2"/>
              <a:buNone/>
              <a:defRPr/>
            </a:pPr>
            <a:r>
              <a:rPr lang="fr-FR" sz="1600" dirty="0" smtClean="0">
                <a:latin typeface="Arial" charset="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p:txBody>
          <a:bodyPr>
            <a:normAutofit fontScale="90000"/>
          </a:bodyPr>
          <a:lstStyle/>
          <a:p>
            <a:pPr eaLnBrk="1" hangingPunct="1"/>
            <a:r>
              <a:rPr lang="fr-FR" sz="3600" smtClean="0">
                <a:latin typeface="Arial" pitchFamily="34" charset="0"/>
              </a:rPr>
              <a:t>Biotransformations</a:t>
            </a:r>
            <a:br>
              <a:rPr lang="fr-FR" sz="3600" smtClean="0">
                <a:latin typeface="Arial" pitchFamily="34" charset="0"/>
              </a:rPr>
            </a:br>
            <a:endParaRPr lang="fr-FR" sz="3600" smtClean="0">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E24830A9-3B0B-49E0-B727-316BA8E3D1A3}" type="slidenum">
              <a:rPr lang="fr-FR" smtClean="0"/>
              <a:pPr>
                <a:defRPr/>
              </a:pPr>
              <a:t>43</a:t>
            </a:fld>
            <a:endParaRPr lang="fr-FR"/>
          </a:p>
        </p:txBody>
      </p:sp>
      <p:sp>
        <p:nvSpPr>
          <p:cNvPr id="72707" name="Espace réservé du contenu 2"/>
          <p:cNvSpPr>
            <a:spLocks noGrp="1"/>
          </p:cNvSpPr>
          <p:nvPr>
            <p:ph sz="quarter" idx="1"/>
          </p:nvPr>
        </p:nvSpPr>
        <p:spPr>
          <a:xfrm>
            <a:off x="214313" y="1643063"/>
            <a:ext cx="8715375" cy="4429125"/>
          </a:xfrm>
        </p:spPr>
        <p:txBody>
          <a:bodyPr/>
          <a:lstStyle/>
          <a:p>
            <a:pPr eaLnBrk="1" hangingPunct="1">
              <a:lnSpc>
                <a:spcPct val="80000"/>
              </a:lnSpc>
              <a:buFont typeface="Wingdings 2" pitchFamily="18" charset="2"/>
              <a:buNone/>
            </a:pPr>
            <a:r>
              <a:rPr lang="fr-FR" b="1" u="sng" smtClean="0">
                <a:latin typeface="Arial" pitchFamily="34" charset="0"/>
              </a:rPr>
              <a:t>Définitions</a:t>
            </a:r>
            <a:endParaRPr lang="fr-FR" smtClean="0">
              <a:latin typeface="Arial" pitchFamily="34" charset="0"/>
            </a:endParaRPr>
          </a:p>
          <a:p>
            <a:pPr eaLnBrk="1" hangingPunct="1">
              <a:lnSpc>
                <a:spcPct val="80000"/>
              </a:lnSpc>
              <a:buFont typeface="Wingdings 2" pitchFamily="18" charset="2"/>
              <a:buNone/>
            </a:pPr>
            <a:endParaRPr lang="fr-FR" smtClean="0">
              <a:latin typeface="Arial" pitchFamily="34" charset="0"/>
            </a:endParaRPr>
          </a:p>
          <a:p>
            <a:pPr eaLnBrk="1" hangingPunct="1">
              <a:lnSpc>
                <a:spcPct val="80000"/>
              </a:lnSpc>
            </a:pPr>
            <a:r>
              <a:rPr lang="fr-FR" smtClean="0">
                <a:latin typeface="Arial" pitchFamily="34" charset="0"/>
              </a:rPr>
              <a:t> </a:t>
            </a:r>
            <a:r>
              <a:rPr lang="fr-FR" b="1" smtClean="0">
                <a:latin typeface="Arial" pitchFamily="34" charset="0"/>
              </a:rPr>
              <a:t>Métabolite</a:t>
            </a:r>
            <a:r>
              <a:rPr lang="fr-FR" smtClean="0">
                <a:latin typeface="Arial" pitchFamily="34" charset="0"/>
              </a:rPr>
              <a:t> = substance métabolisée ou biotransformée (nouvelle substance)</a:t>
            </a:r>
          </a:p>
          <a:p>
            <a:pPr eaLnBrk="1" hangingPunct="1">
              <a:lnSpc>
                <a:spcPct val="80000"/>
              </a:lnSpc>
              <a:buFont typeface="Wingdings 2" pitchFamily="18" charset="2"/>
              <a:buNone/>
            </a:pPr>
            <a:endParaRPr lang="fr-FR" smtClean="0">
              <a:latin typeface="Arial" pitchFamily="34" charset="0"/>
            </a:endParaRPr>
          </a:p>
          <a:p>
            <a:pPr lvl="1" eaLnBrk="1" hangingPunct="1">
              <a:lnSpc>
                <a:spcPct val="80000"/>
              </a:lnSpc>
            </a:pPr>
            <a:r>
              <a:rPr lang="fr-FR" sz="2500" smtClean="0">
                <a:latin typeface="Arial" pitchFamily="34" charset="0"/>
              </a:rPr>
              <a:t>Soit cette nouvelle molécule est inactive</a:t>
            </a:r>
          </a:p>
          <a:p>
            <a:pPr lvl="1" eaLnBrk="1" hangingPunct="1">
              <a:lnSpc>
                <a:spcPct val="80000"/>
              </a:lnSpc>
            </a:pPr>
            <a:r>
              <a:rPr lang="fr-FR" sz="2500" smtClean="0">
                <a:latin typeface="Arial" pitchFamily="34" charset="0"/>
              </a:rPr>
              <a:t>Soit cette nouvelle molécule est active (et recherchée)</a:t>
            </a:r>
          </a:p>
          <a:p>
            <a:pPr lvl="1" eaLnBrk="1" hangingPunct="1">
              <a:lnSpc>
                <a:spcPct val="80000"/>
              </a:lnSpc>
            </a:pPr>
            <a:r>
              <a:rPr lang="fr-FR" sz="2500" smtClean="0">
                <a:latin typeface="Arial" pitchFamily="34" charset="0"/>
              </a:rPr>
              <a:t>Soit cette nouvelle molécule est toxique </a:t>
            </a:r>
            <a:endParaRPr lang="fr-FR" sz="2000" smtClean="0">
              <a:latin typeface="Arial" pitchFamily="34" charset="0"/>
            </a:endParaRPr>
          </a:p>
          <a:p>
            <a:pPr eaLnBrk="1" hangingPunct="1">
              <a:lnSpc>
                <a:spcPct val="80000"/>
              </a:lnSpc>
              <a:buFont typeface="Wingdings 2" pitchFamily="18" charset="2"/>
              <a:buNone/>
            </a:pPr>
            <a:r>
              <a:rPr lang="fr-FR" sz="1900" smtClean="0">
                <a:latin typeface="Arial" pitchFamily="34" charset="0"/>
              </a:rPr>
              <a:t>                     </a:t>
            </a:r>
          </a:p>
          <a:p>
            <a:pPr eaLnBrk="1" hangingPunct="1">
              <a:lnSpc>
                <a:spcPct val="80000"/>
              </a:lnSpc>
            </a:pPr>
            <a:endParaRPr lang="fr-FR" sz="1900" smtClean="0">
              <a:latin typeface="Arial" pitchFamily="34" charset="0"/>
            </a:endParaRPr>
          </a:p>
          <a:p>
            <a:pPr eaLnBrk="1" hangingPunct="1">
              <a:lnSpc>
                <a:spcPct val="80000"/>
              </a:lnSpc>
              <a:buFont typeface="Wingdings 2" pitchFamily="18" charset="2"/>
              <a:buNone/>
            </a:pPr>
            <a:r>
              <a:rPr lang="fr-FR" sz="1900" smtClean="0">
                <a:latin typeface="Arial" pitchFamily="34" charset="0"/>
              </a:rPr>
              <a:t>                                         </a:t>
            </a:r>
          </a:p>
          <a:p>
            <a:pPr eaLnBrk="1" hangingPunct="1">
              <a:lnSpc>
                <a:spcPct val="80000"/>
              </a:lnSpc>
              <a:buFont typeface="Wingdings 2" pitchFamily="18" charset="2"/>
              <a:buNone/>
            </a:pPr>
            <a:r>
              <a:rPr lang="fr-FR" sz="1900" smtClean="0">
                <a:latin typeface="Arial" pitchFamily="34"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73731" name="Text Box 3"/>
          <p:cNvSpPr txBox="1">
            <a:spLocks noChangeArrowheads="1"/>
          </p:cNvSpPr>
          <p:nvPr/>
        </p:nvSpPr>
        <p:spPr bwMode="auto">
          <a:xfrm>
            <a:off x="488950" y="1633538"/>
            <a:ext cx="8655050" cy="4032250"/>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b="1" u="sng"/>
              <a:t>Inactivation de la substance: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b="1" u="sng"/>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b="1" u="sng"/>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r>
              <a:rPr lang="fr-FR" sz="2500">
                <a:sym typeface="Wingdings" pitchFamily="2" charset="2"/>
              </a:rPr>
              <a:t></a:t>
            </a:r>
            <a:r>
              <a:rPr lang="fr-FR" sz="2500"/>
              <a:t> C’est le cas le plus fréquent</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Une grande partie des médicaments ou des substances toxiques ingérées subissent ce phénomène pour être éliminées.</a:t>
            </a:r>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a:solidFill>
                  <a:schemeClr val="tx2"/>
                </a:solidFill>
                <a:latin typeface="+mj-lt"/>
                <a:ea typeface="+mj-ea"/>
                <a:cs typeface="+mj-cs"/>
              </a:rPr>
              <a:t>Biotransformations</a:t>
            </a:r>
            <a:br>
              <a:rPr lang="fr-FR" sz="400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0E10ACDA-399E-4C7B-808F-63A6B96A36BF}" type="slidenum">
              <a:rPr lang="fr-FR" smtClean="0"/>
              <a:pPr>
                <a:defRPr/>
              </a:pPr>
              <a:t>44</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74755" name="Text Box 3"/>
          <p:cNvSpPr txBox="1">
            <a:spLocks noChangeArrowheads="1"/>
          </p:cNvSpPr>
          <p:nvPr/>
        </p:nvSpPr>
        <p:spPr bwMode="auto">
          <a:xfrm>
            <a:off x="488950" y="1643063"/>
            <a:ext cx="8426450" cy="4032250"/>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b="1" u="sng"/>
              <a:t>Activation de la substance: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r>
              <a:rPr lang="fr-FR" sz="2400"/>
              <a:t>Phénomène beaucoup moins fréquent naturellement il est souvent recherché en médecine humaine.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4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400"/>
              <a:t> </a:t>
            </a:r>
            <a:r>
              <a:rPr lang="fr-FR" sz="2300"/>
              <a:t>On administre un produit inactif ou peu actif qui est transformé en un produit plus actif : il s’agit d’une « </a:t>
            </a:r>
            <a:r>
              <a:rPr lang="fr-FR" sz="2300" b="1"/>
              <a:t>prodrogue</a:t>
            </a:r>
            <a:r>
              <a:rPr lang="fr-FR" sz="2300"/>
              <a:t>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3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phénacétine </a:t>
            </a:r>
            <a:r>
              <a:rPr lang="fr-FR" sz="2500">
                <a:sym typeface="Wingdings" pitchFamily="2" charset="2"/>
              </a:rPr>
              <a:t> paracétamol</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sym typeface="Wingdings" pitchFamily="2" charset="2"/>
              </a:rPr>
              <a:t>	             - codéine  morphine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sym typeface="Wingdings" pitchFamily="2" charset="2"/>
              </a:rPr>
              <a:t>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a:solidFill>
                  <a:schemeClr val="tx2"/>
                </a:solidFill>
                <a:latin typeface="+mj-lt"/>
                <a:ea typeface="+mj-ea"/>
                <a:cs typeface="+mj-cs"/>
              </a:rPr>
              <a:t>Biotransformations</a:t>
            </a:r>
            <a:br>
              <a:rPr lang="fr-FR" sz="400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8180E8FC-4727-4965-9733-E615DF808A50}" type="slidenum">
              <a:rPr lang="fr-FR" smtClean="0"/>
              <a:pPr>
                <a:defRPr/>
              </a:pPr>
              <a:t>45</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75779" name="Text Box 3"/>
          <p:cNvSpPr txBox="1">
            <a:spLocks noChangeArrowheads="1"/>
          </p:cNvSpPr>
          <p:nvPr/>
        </p:nvSpPr>
        <p:spPr bwMode="auto">
          <a:xfrm>
            <a:off x="142875" y="1643063"/>
            <a:ext cx="9001125" cy="4032250"/>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b="1" u="sng"/>
              <a:t>Création de métabolites toxiques: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b="1" u="sng"/>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buFont typeface="Arial"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Phénomène beaucoup moins fréquent</a:t>
            </a:r>
          </a:p>
          <a:p>
            <a:pPr>
              <a:buFont typeface="Arial"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Production +/- importante selon les individus</a:t>
            </a:r>
          </a:p>
          <a:p>
            <a:pPr>
              <a:buFont typeface="Arial" pitchFamily="34"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Responsables d’une part des effets indésirables de certains médicaments.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a:t>
            </a:r>
            <a:r>
              <a:rPr lang="fr-FR" sz="2300"/>
              <a:t>Isoniazide </a:t>
            </a:r>
            <a:r>
              <a:rPr lang="fr-FR" sz="2300">
                <a:sym typeface="Wingdings" pitchFamily="2" charset="2"/>
              </a:rPr>
              <a:t> acétylhydrazine (hépatotoxique)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300">
                <a:sym typeface="Wingdings" pitchFamily="2" charset="2"/>
              </a:rPr>
              <a:t>   - paracétamol  N-acétyl-p-bezoquinone imine (hépatotoxique)</a:t>
            </a:r>
            <a:endParaRPr lang="fr-FR" sz="2300"/>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a:solidFill>
                  <a:schemeClr val="tx2"/>
                </a:solidFill>
                <a:latin typeface="+mj-lt"/>
                <a:ea typeface="+mj-ea"/>
                <a:cs typeface="+mj-cs"/>
              </a:rPr>
              <a:t>Biotransformations</a:t>
            </a:r>
            <a:br>
              <a:rPr lang="fr-FR" sz="400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4ECAE1B5-DFC1-4D23-9D5D-DC18D3A9ECFC}" type="slidenum">
              <a:rPr lang="fr-FR" smtClean="0"/>
              <a:pPr>
                <a:defRPr/>
              </a:pPr>
              <a:t>46</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1"/>
          <p:cNvSpPr>
            <a:spLocks noGrp="1"/>
          </p:cNvSpPr>
          <p:nvPr>
            <p:ph type="title"/>
          </p:nvPr>
        </p:nvSpPr>
        <p:spPr/>
        <p:txBody>
          <a:bodyPr>
            <a:normAutofit fontScale="90000"/>
          </a:bodyPr>
          <a:lstStyle/>
          <a:p>
            <a:pPr eaLnBrk="1" hangingPunct="1"/>
            <a:r>
              <a:rPr lang="fr-FR" sz="3600" smtClean="0">
                <a:latin typeface="Arial" pitchFamily="34" charset="0"/>
              </a:rPr>
              <a:t>Biotransformations</a:t>
            </a:r>
            <a:br>
              <a:rPr lang="fr-FR" sz="3600" smtClean="0">
                <a:latin typeface="Arial" pitchFamily="34" charset="0"/>
              </a:rPr>
            </a:br>
            <a:endParaRPr lang="fr-FR" sz="3600" smtClean="0">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BF35B3B9-412C-41A8-8021-82A08AD13074}" type="slidenum">
              <a:rPr lang="fr-FR" smtClean="0"/>
              <a:pPr>
                <a:defRPr/>
              </a:pPr>
              <a:t>47</a:t>
            </a:fld>
            <a:endParaRPr lang="fr-FR"/>
          </a:p>
        </p:txBody>
      </p:sp>
      <p:sp>
        <p:nvSpPr>
          <p:cNvPr id="3" name="Espace réservé du contenu 2"/>
          <p:cNvSpPr>
            <a:spLocks noGrp="1"/>
          </p:cNvSpPr>
          <p:nvPr>
            <p:ph sz="quarter" idx="1"/>
          </p:nvPr>
        </p:nvSpPr>
        <p:spPr>
          <a:xfrm>
            <a:off x="500063" y="1643063"/>
            <a:ext cx="8491537" cy="4857750"/>
          </a:xfrm>
        </p:spPr>
        <p:txBody>
          <a:bodyPr>
            <a:normAutofit lnSpcReduction="10000"/>
          </a:bodyPr>
          <a:lstStyle/>
          <a:p>
            <a:pPr eaLnBrk="1" hangingPunct="1">
              <a:lnSpc>
                <a:spcPct val="80000"/>
              </a:lnSpc>
              <a:buFont typeface="Wingdings 2" pitchFamily="18" charset="2"/>
              <a:buNone/>
              <a:defRPr/>
            </a:pPr>
            <a:r>
              <a:rPr lang="fr-FR" sz="2200" b="1" u="sng" dirty="0" smtClean="0">
                <a:latin typeface="Arial" charset="0"/>
              </a:rPr>
              <a:t>Objectif</a:t>
            </a:r>
            <a:endParaRPr lang="fr-FR" sz="2200" dirty="0" smtClean="0">
              <a:latin typeface="Arial" charset="0"/>
            </a:endParaRPr>
          </a:p>
          <a:p>
            <a:pPr eaLnBrk="1" hangingPunct="1">
              <a:lnSpc>
                <a:spcPct val="80000"/>
              </a:lnSpc>
              <a:buFont typeface="Wingdings 2" pitchFamily="18" charset="2"/>
              <a:buNone/>
              <a:defRPr/>
            </a:pPr>
            <a:endParaRPr lang="fr-FR" sz="800" dirty="0" smtClean="0">
              <a:latin typeface="Arial" charset="0"/>
            </a:endParaRPr>
          </a:p>
          <a:p>
            <a:pPr eaLnBrk="1" hangingPunct="1">
              <a:lnSpc>
                <a:spcPct val="80000"/>
              </a:lnSpc>
              <a:buFont typeface="Wingdings 2" pitchFamily="18" charset="2"/>
              <a:buNone/>
              <a:defRPr/>
            </a:pPr>
            <a:r>
              <a:rPr lang="fr-FR" sz="2200" dirty="0" smtClean="0">
                <a:latin typeface="Arial" charset="0"/>
                <a:sym typeface="Wingdings" pitchFamily="2" charset="2"/>
              </a:rPr>
              <a:t>            </a:t>
            </a:r>
            <a:r>
              <a:rPr lang="fr-FR" sz="2200" dirty="0" smtClean="0">
                <a:latin typeface="Arial" charset="0"/>
              </a:rPr>
              <a:t>Rendre hydrosolubles des molécules lipophiles afin d’en favoriser l’élimination de l’organisme : </a:t>
            </a:r>
          </a:p>
          <a:p>
            <a:pPr eaLnBrk="1" hangingPunct="1">
              <a:lnSpc>
                <a:spcPct val="80000"/>
              </a:lnSpc>
              <a:buFont typeface="Wingdings 2" pitchFamily="18" charset="2"/>
              <a:buNone/>
              <a:defRPr/>
            </a:pPr>
            <a:endParaRPr lang="fr-FR" sz="2200" dirty="0" smtClean="0">
              <a:latin typeface="Arial" charset="0"/>
            </a:endParaRPr>
          </a:p>
          <a:p>
            <a:pPr lvl="1" eaLnBrk="1" hangingPunct="1">
              <a:lnSpc>
                <a:spcPct val="80000"/>
              </a:lnSpc>
              <a:defRPr/>
            </a:pPr>
            <a:r>
              <a:rPr lang="fr-FR" sz="1800" dirty="0" smtClean="0">
                <a:latin typeface="Arial" charset="0"/>
              </a:rPr>
              <a:t>en effet, les molécules lipophiles passent les membranes pendant les phases d’absorption et de distribution, mais à l’inverse leur </a:t>
            </a:r>
            <a:r>
              <a:rPr lang="fr-FR" sz="1800" dirty="0" err="1" smtClean="0">
                <a:latin typeface="Arial" charset="0"/>
              </a:rPr>
              <a:t>liposolubilité</a:t>
            </a:r>
            <a:r>
              <a:rPr lang="fr-FR" sz="1800" dirty="0" smtClean="0">
                <a:latin typeface="Arial" charset="0"/>
              </a:rPr>
              <a:t> ne permet pas leur élimination par voie rénale (urines)</a:t>
            </a:r>
          </a:p>
          <a:p>
            <a:pPr lvl="1" eaLnBrk="1" hangingPunct="1">
              <a:lnSpc>
                <a:spcPct val="80000"/>
              </a:lnSpc>
              <a:buFont typeface="Wingdings 2" pitchFamily="18" charset="2"/>
              <a:buNone/>
              <a:defRPr/>
            </a:pPr>
            <a:endParaRPr lang="fr-FR" sz="1800" dirty="0" smtClean="0">
              <a:latin typeface="Arial" charset="0"/>
            </a:endParaRPr>
          </a:p>
          <a:p>
            <a:pPr lvl="1" eaLnBrk="1" hangingPunct="1">
              <a:lnSpc>
                <a:spcPct val="80000"/>
              </a:lnSpc>
              <a:defRPr/>
            </a:pPr>
            <a:r>
              <a:rPr lang="fr-FR" sz="1800" dirty="0" smtClean="0">
                <a:latin typeface="Arial" charset="0"/>
              </a:rPr>
              <a:t>Elles seront alors soit excrétées directement par voie biliaire, soit </a:t>
            </a:r>
            <a:r>
              <a:rPr lang="fr-FR" sz="1800" dirty="0" err="1" smtClean="0">
                <a:latin typeface="Arial" charset="0"/>
              </a:rPr>
              <a:t>biotransformées</a:t>
            </a:r>
            <a:r>
              <a:rPr lang="fr-FR" sz="1800" dirty="0" smtClean="0">
                <a:latin typeface="Arial" charset="0"/>
              </a:rPr>
              <a:t> avant excrétion rénale ou biliaire</a:t>
            </a:r>
          </a:p>
          <a:p>
            <a:pPr lvl="1" eaLnBrk="1" hangingPunct="1">
              <a:lnSpc>
                <a:spcPct val="80000"/>
              </a:lnSpc>
              <a:defRPr/>
            </a:pPr>
            <a:endParaRPr lang="fr-FR" sz="2200" dirty="0" smtClean="0">
              <a:latin typeface="Arial" charset="0"/>
            </a:endParaRPr>
          </a:p>
          <a:p>
            <a:pPr lvl="1" eaLnBrk="1" hangingPunct="1">
              <a:lnSpc>
                <a:spcPct val="80000"/>
              </a:lnSpc>
              <a:buFont typeface="Wingdings 2" pitchFamily="18" charset="2"/>
              <a:buNone/>
              <a:defRPr/>
            </a:pPr>
            <a:endParaRPr lang="fr-FR" sz="2200" dirty="0" smtClean="0">
              <a:latin typeface="Arial" charset="0"/>
            </a:endParaRPr>
          </a:p>
          <a:p>
            <a:pPr eaLnBrk="1" hangingPunct="1">
              <a:lnSpc>
                <a:spcPct val="80000"/>
              </a:lnSpc>
              <a:defRPr/>
            </a:pPr>
            <a:r>
              <a:rPr lang="fr-FR" sz="2200" dirty="0" smtClean="0">
                <a:latin typeface="Arial" charset="0"/>
              </a:rPr>
              <a:t>Tous les médicaments ne subissent pas de biotransformations : on dit qu’ils sont éliminés de l’organisme sous forme inchangée (voie rénale </a:t>
            </a:r>
            <a:r>
              <a:rPr lang="fr-FR" sz="2200" i="1" dirty="0" err="1" smtClean="0">
                <a:latin typeface="Arial" charset="0"/>
              </a:rPr>
              <a:t>cf</a:t>
            </a:r>
            <a:r>
              <a:rPr lang="fr-FR" sz="2200" dirty="0" smtClean="0">
                <a:latin typeface="Arial" charset="0"/>
              </a:rPr>
              <a:t> chapitre élimination) </a:t>
            </a:r>
          </a:p>
          <a:p>
            <a:pPr eaLnBrk="1" hangingPunct="1">
              <a:lnSpc>
                <a:spcPct val="80000"/>
              </a:lnSpc>
              <a:defRPr/>
            </a:pPr>
            <a:endParaRPr lang="fr-FR" sz="700" dirty="0" smtClean="0">
              <a:latin typeface="Arial" charset="0"/>
            </a:endParaRPr>
          </a:p>
          <a:p>
            <a:pPr eaLnBrk="1" hangingPunct="1">
              <a:lnSpc>
                <a:spcPct val="80000"/>
              </a:lnSpc>
              <a:buFont typeface="Wingdings 2" pitchFamily="18" charset="2"/>
              <a:buNone/>
              <a:defRPr/>
            </a:pPr>
            <a:r>
              <a:rPr lang="fr-FR" sz="600" dirty="0" smtClean="0">
                <a:latin typeface="Arial" charset="0"/>
              </a:rPr>
              <a:t>                     </a:t>
            </a:r>
          </a:p>
          <a:p>
            <a:pPr eaLnBrk="1" hangingPunct="1">
              <a:lnSpc>
                <a:spcPct val="80000"/>
              </a:lnSpc>
              <a:defRPr/>
            </a:pPr>
            <a:endParaRPr lang="fr-FR" sz="600" dirty="0" smtClean="0">
              <a:latin typeface="Arial" charset="0"/>
            </a:endParaRPr>
          </a:p>
          <a:p>
            <a:pPr eaLnBrk="1" hangingPunct="1">
              <a:lnSpc>
                <a:spcPct val="80000"/>
              </a:lnSpc>
              <a:buFont typeface="Wingdings 2" pitchFamily="18" charset="2"/>
              <a:buNone/>
              <a:defRPr/>
            </a:pPr>
            <a:r>
              <a:rPr lang="fr-FR" sz="600" dirty="0" smtClean="0">
                <a:latin typeface="Arial" charset="0"/>
              </a:rPr>
              <a:t>                                         </a:t>
            </a:r>
          </a:p>
          <a:p>
            <a:pPr eaLnBrk="1" hangingPunct="1">
              <a:lnSpc>
                <a:spcPct val="80000"/>
              </a:lnSpc>
              <a:buFont typeface="Wingdings 2" pitchFamily="18" charset="2"/>
              <a:buNone/>
              <a:defRPr/>
            </a:pPr>
            <a:r>
              <a:rPr lang="fr-FR" sz="600" dirty="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1000" fill="hold"/>
                                        <p:tgtEl>
                                          <p:spTgt spid="3">
                                            <p:txEl>
                                              <p:pRg st="9" end="9"/>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EEFD4808-0135-4296-855A-063BF04322F5}" type="slidenum">
              <a:rPr lang="fr-FR" smtClean="0"/>
              <a:pPr>
                <a:defRPr/>
              </a:pPr>
              <a:t>48</a:t>
            </a:fld>
            <a:endParaRPr lang="fr-FR"/>
          </a:p>
        </p:txBody>
      </p:sp>
      <p:sp>
        <p:nvSpPr>
          <p:cNvPr id="77826" name="Espace réservé du contenu 2"/>
          <p:cNvSpPr>
            <a:spLocks noGrp="1"/>
          </p:cNvSpPr>
          <p:nvPr>
            <p:ph sz="quarter" idx="1"/>
          </p:nvPr>
        </p:nvSpPr>
        <p:spPr>
          <a:xfrm>
            <a:off x="304800" y="1524000"/>
            <a:ext cx="8472488" cy="4389438"/>
          </a:xfrm>
        </p:spPr>
        <p:txBody>
          <a:bodyPr/>
          <a:lstStyle/>
          <a:p>
            <a:pPr eaLnBrk="1" hangingPunct="1"/>
            <a:r>
              <a:rPr lang="fr-FR" dirty="0" smtClean="0">
                <a:latin typeface="Arial" pitchFamily="34" charset="0"/>
              </a:rPr>
              <a:t>On distingue deux types de biotransformations :</a:t>
            </a:r>
          </a:p>
          <a:p>
            <a:pPr eaLnBrk="1" hangingPunct="1">
              <a:buFont typeface="Wingdings 2" pitchFamily="18" charset="2"/>
              <a:buNone/>
            </a:pPr>
            <a:endParaRPr lang="fr-FR" dirty="0" smtClean="0">
              <a:latin typeface="Arial" pitchFamily="34" charset="0"/>
            </a:endParaRPr>
          </a:p>
          <a:p>
            <a:pPr lvl="1" eaLnBrk="1" hangingPunct="1"/>
            <a:r>
              <a:rPr lang="fr-FR" u="sng" dirty="0" smtClean="0">
                <a:latin typeface="Arial" pitchFamily="34" charset="0"/>
              </a:rPr>
              <a:t>Réactions de phase I</a:t>
            </a:r>
            <a:r>
              <a:rPr lang="fr-FR" dirty="0" smtClean="0">
                <a:latin typeface="Arial" pitchFamily="34" charset="0"/>
              </a:rPr>
              <a:t> : oxydation, réduction, hydrolyse  </a:t>
            </a:r>
          </a:p>
          <a:p>
            <a:pPr lvl="1" eaLnBrk="1" hangingPunct="1">
              <a:buFont typeface="Wingdings 2" pitchFamily="18" charset="2"/>
              <a:buNone/>
            </a:pPr>
            <a:r>
              <a:rPr lang="fr-FR" dirty="0" smtClean="0">
                <a:latin typeface="Arial" pitchFamily="34" charset="0"/>
                <a:sym typeface="Wingdings" pitchFamily="2" charset="2"/>
              </a:rPr>
              <a:t> </a:t>
            </a:r>
            <a:r>
              <a:rPr lang="fr-FR" i="1" dirty="0" smtClean="0">
                <a:latin typeface="Arial" pitchFamily="34" charset="0"/>
                <a:sym typeface="Wingdings" pitchFamily="2" charset="2"/>
              </a:rPr>
              <a:t>création ou modification d’un groupement fonctionnel</a:t>
            </a:r>
          </a:p>
          <a:p>
            <a:pPr lvl="1" eaLnBrk="1" hangingPunct="1">
              <a:buFont typeface="Wingdings 2" pitchFamily="18" charset="2"/>
              <a:buNone/>
            </a:pPr>
            <a:endParaRPr lang="fr-FR" dirty="0" smtClean="0">
              <a:latin typeface="Arial" pitchFamily="34" charset="0"/>
            </a:endParaRPr>
          </a:p>
          <a:p>
            <a:pPr lvl="1" eaLnBrk="1" hangingPunct="1"/>
            <a:r>
              <a:rPr lang="fr-FR" u="sng" dirty="0" smtClean="0">
                <a:latin typeface="Arial" pitchFamily="34" charset="0"/>
              </a:rPr>
              <a:t>Réactions de phase II</a:t>
            </a:r>
            <a:r>
              <a:rPr lang="fr-FR" dirty="0" smtClean="0">
                <a:latin typeface="Arial" pitchFamily="34" charset="0"/>
              </a:rPr>
              <a:t> : conjugaison  (acide </a:t>
            </a:r>
            <a:r>
              <a:rPr lang="fr-FR" dirty="0" err="1" smtClean="0">
                <a:latin typeface="Arial" pitchFamily="34" charset="0"/>
              </a:rPr>
              <a:t>glucuronique</a:t>
            </a:r>
            <a:r>
              <a:rPr lang="fr-FR" dirty="0" smtClean="0">
                <a:latin typeface="Arial" pitchFamily="34" charset="0"/>
              </a:rPr>
              <a:t>, </a:t>
            </a:r>
            <a:r>
              <a:rPr lang="fr-FR" dirty="0" err="1" smtClean="0">
                <a:latin typeface="Arial" pitchFamily="34" charset="0"/>
              </a:rPr>
              <a:t>acétyl</a:t>
            </a:r>
            <a:r>
              <a:rPr lang="fr-FR" dirty="0" smtClean="0">
                <a:latin typeface="Arial" pitchFamily="34" charset="0"/>
              </a:rPr>
              <a:t>…)</a:t>
            </a:r>
          </a:p>
          <a:p>
            <a:pPr lvl="1" eaLnBrk="1" hangingPunct="1">
              <a:buFont typeface="Wingdings 2" pitchFamily="18" charset="2"/>
              <a:buNone/>
            </a:pPr>
            <a:r>
              <a:rPr lang="fr-FR" dirty="0" smtClean="0">
                <a:latin typeface="Arial" pitchFamily="34" charset="0"/>
                <a:sym typeface="Wingdings" pitchFamily="2" charset="2"/>
              </a:rPr>
              <a:t> </a:t>
            </a:r>
            <a:r>
              <a:rPr lang="fr-FR" i="1" dirty="0" smtClean="0">
                <a:latin typeface="Arial" pitchFamily="34" charset="0"/>
                <a:sym typeface="Wingdings" pitchFamily="2" charset="2"/>
              </a:rPr>
              <a:t>Le médicament se lie à une molécule endogène</a:t>
            </a:r>
            <a:endParaRPr lang="fr-FR" i="1" dirty="0" smtClean="0">
              <a:latin typeface="Arial" pitchFamily="34" charset="0"/>
            </a:endParaRPr>
          </a:p>
        </p:txBody>
      </p:sp>
      <p:sp>
        <p:nvSpPr>
          <p:cNvPr id="4" name="Titre 1"/>
          <p:cNvSpPr txBox="1">
            <a:spLocks/>
          </p:cNvSpPr>
          <p:nvPr/>
        </p:nvSpPr>
        <p:spPr>
          <a:xfrm>
            <a:off x="609600" y="8572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77828" name="ZoneTexte 4"/>
          <p:cNvSpPr txBox="1">
            <a:spLocks noChangeArrowheads="1"/>
          </p:cNvSpPr>
          <p:nvPr/>
        </p:nvSpPr>
        <p:spPr bwMode="auto">
          <a:xfrm>
            <a:off x="142875" y="5715000"/>
            <a:ext cx="8837613" cy="923925"/>
          </a:xfrm>
          <a:prstGeom prst="rect">
            <a:avLst/>
          </a:prstGeom>
          <a:noFill/>
          <a:ln w="9525">
            <a:solidFill>
              <a:schemeClr val="tx1"/>
            </a:solidFill>
            <a:miter lim="800000"/>
            <a:headEnd/>
            <a:tailEnd/>
          </a:ln>
        </p:spPr>
        <p:txBody>
          <a:bodyPr wrap="none">
            <a:spAutoFit/>
          </a:bodyPr>
          <a:lstStyle/>
          <a:p>
            <a:pPr algn="ctr"/>
            <a:r>
              <a:rPr lang="fr-FR">
                <a:latin typeface="Constantia" pitchFamily="18" charset="0"/>
              </a:rPr>
              <a:t>Ces réactions peuvent être indépendantes ou couplées </a:t>
            </a:r>
          </a:p>
          <a:p>
            <a:pPr algn="ctr"/>
            <a:r>
              <a:rPr lang="fr-FR">
                <a:latin typeface="Constantia" pitchFamily="18" charset="0"/>
              </a:rPr>
              <a:t>Si elles sont couplées, la phase de fonctionnalisation est la 1èrephase de métabolisme </a:t>
            </a:r>
          </a:p>
          <a:p>
            <a:pPr algn="ctr"/>
            <a:r>
              <a:rPr lang="fr-FR">
                <a:latin typeface="Constantia" pitchFamily="18" charset="0"/>
              </a:rPr>
              <a:t>Les métabolites obtenus subiront dans un 2ème temps une réaction de conjugaison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1000" fill="hold"/>
                                        <p:tgtEl>
                                          <p:spTgt spid="77828"/>
                                        </p:tgtEl>
                                        <p:attrNameLst>
                                          <p:attrName>ppt_w</p:attrName>
                                        </p:attrNameLst>
                                      </p:cBhvr>
                                      <p:tavLst>
                                        <p:tav tm="0">
                                          <p:val>
                                            <p:strVal val="#ppt_w+.3"/>
                                          </p:val>
                                        </p:tav>
                                        <p:tav tm="100000">
                                          <p:val>
                                            <p:strVal val="#ppt_w"/>
                                          </p:val>
                                        </p:tav>
                                      </p:tavLst>
                                    </p:anim>
                                    <p:anim calcmode="lin" valueType="num">
                                      <p:cBhvr>
                                        <p:cTn id="8" dur="1000" fill="hold"/>
                                        <p:tgtEl>
                                          <p:spTgt spid="77828"/>
                                        </p:tgtEl>
                                        <p:attrNameLst>
                                          <p:attrName>ppt_h</p:attrName>
                                        </p:attrNameLst>
                                      </p:cBhvr>
                                      <p:tavLst>
                                        <p:tav tm="0">
                                          <p:val>
                                            <p:strVal val="#ppt_h"/>
                                          </p:val>
                                        </p:tav>
                                        <p:tav tm="100000">
                                          <p:val>
                                            <p:strVal val="#ppt_h"/>
                                          </p:val>
                                        </p:tav>
                                      </p:tavLst>
                                    </p:anim>
                                    <p:animEffect transition="in" filter="fade">
                                      <p:cBhvr>
                                        <p:cTn id="9" dur="1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p:cNvSpPr>
            <a:spLocks noGrp="1"/>
          </p:cNvSpPr>
          <p:nvPr>
            <p:ph type="title"/>
          </p:nvPr>
        </p:nvSpPr>
        <p:spPr/>
        <p:txBody>
          <a:bodyPr/>
          <a:lstStyle/>
          <a:p>
            <a:endParaRPr lang="fr-FR" smtClean="0"/>
          </a:p>
        </p:txBody>
      </p:sp>
      <p:sp>
        <p:nvSpPr>
          <p:cNvPr id="5" name="Espace réservé du numéro de diapositive 4"/>
          <p:cNvSpPr>
            <a:spLocks noGrp="1"/>
          </p:cNvSpPr>
          <p:nvPr>
            <p:ph type="sldNum" sz="quarter" idx="12"/>
          </p:nvPr>
        </p:nvSpPr>
        <p:spPr/>
        <p:txBody>
          <a:bodyPr/>
          <a:lstStyle/>
          <a:p>
            <a:pPr>
              <a:defRPr/>
            </a:pPr>
            <a:fld id="{ECCBD4DF-B9AB-41E3-AAB5-E568115586D8}" type="slidenum">
              <a:rPr lang="fr-FR" smtClean="0"/>
              <a:pPr>
                <a:defRPr/>
              </a:pPr>
              <a:t>49</a:t>
            </a:fld>
            <a:endParaRPr lang="fr-FR"/>
          </a:p>
        </p:txBody>
      </p:sp>
      <p:sp>
        <p:nvSpPr>
          <p:cNvPr id="78851" name="Espace réservé du contenu 2"/>
          <p:cNvSpPr>
            <a:spLocks noGrp="1"/>
          </p:cNvSpPr>
          <p:nvPr>
            <p:ph sz="quarter" idx="1"/>
          </p:nvPr>
        </p:nvSpPr>
        <p:spPr/>
        <p:txBody>
          <a:bodyPr/>
          <a:lstStyle/>
          <a:p>
            <a:endParaRPr lang="fr-FR" smtClean="0"/>
          </a:p>
        </p:txBody>
      </p:sp>
      <p:pic>
        <p:nvPicPr>
          <p:cNvPr id="78852" name="Picture 2" descr="http://www.pharmacomedicale.org/site/Media_EXT/upload/base/rub_10/srub_15/fic_127/par_147/G74_1metab.jpg"/>
          <p:cNvPicPr>
            <a:picLocks noChangeAspect="1" noChangeArrowheads="1"/>
          </p:cNvPicPr>
          <p:nvPr/>
        </p:nvPicPr>
        <p:blipFill>
          <a:blip r:embed="rId3"/>
          <a:srcRect/>
          <a:stretch>
            <a:fillRect/>
          </a:stretch>
        </p:blipFill>
        <p:spPr bwMode="auto">
          <a:xfrm>
            <a:off x="1214438" y="1428750"/>
            <a:ext cx="690721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normAutofit fontScale="90000"/>
          </a:bodyPr>
          <a:lstStyle/>
          <a:p>
            <a:pPr eaLnBrk="1" hangingPunct="1"/>
            <a:r>
              <a:rPr lang="fr-FR" sz="4000" smtClean="0">
                <a:latin typeface="Arial" pitchFamily="34" charset="0"/>
              </a:rPr>
              <a:t>Introduction</a:t>
            </a:r>
            <a:br>
              <a:rPr lang="fr-FR" sz="4000" smtClean="0">
                <a:latin typeface="Arial" pitchFamily="34" charset="0"/>
              </a:rPr>
            </a:br>
            <a:r>
              <a:rPr lang="fr-FR" sz="4000" smtClean="0">
                <a:latin typeface="Arial" pitchFamily="34" charset="0"/>
              </a:rPr>
              <a:t>La phase pharmacocin</a:t>
            </a:r>
            <a:r>
              <a:rPr lang="fr-FR" sz="4000" smtClean="0"/>
              <a:t>é</a:t>
            </a:r>
            <a:r>
              <a:rPr lang="fr-FR" sz="4000" smtClean="0">
                <a:latin typeface="Arial" pitchFamily="34" charset="0"/>
              </a:rPr>
              <a:t>tique</a:t>
            </a:r>
            <a:endParaRPr lang="fr-FR" sz="3600" smtClean="0">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6EFD546F-4952-4399-9B51-317F7861EDEF}" type="slidenum">
              <a:rPr lang="fr-FR" smtClean="0"/>
              <a:pPr>
                <a:defRPr/>
              </a:pPr>
              <a:t>5</a:t>
            </a:fld>
            <a:endParaRPr lang="fr-FR"/>
          </a:p>
        </p:txBody>
      </p:sp>
      <p:sp>
        <p:nvSpPr>
          <p:cNvPr id="10243" name="Espace réservé du contenu 2"/>
          <p:cNvSpPr>
            <a:spLocks noGrp="1"/>
          </p:cNvSpPr>
          <p:nvPr>
            <p:ph sz="quarter" idx="1"/>
          </p:nvPr>
        </p:nvSpPr>
        <p:spPr>
          <a:xfrm>
            <a:off x="457200" y="2143125"/>
            <a:ext cx="8229600" cy="4181475"/>
          </a:xfrm>
        </p:spPr>
        <p:txBody>
          <a:bodyPr>
            <a:normAutofit lnSpcReduction="10000"/>
          </a:bodyPr>
          <a:lstStyle/>
          <a:p>
            <a:pPr eaLnBrk="1" hangingPunct="1">
              <a:lnSpc>
                <a:spcPct val="80000"/>
              </a:lnSpc>
            </a:pPr>
            <a:r>
              <a:rPr lang="fr-FR" sz="2000" u="sng" smtClean="0">
                <a:latin typeface="Arial" pitchFamily="34" charset="0"/>
              </a:rPr>
              <a:t>Absorption</a:t>
            </a:r>
            <a:r>
              <a:rPr lang="fr-FR" sz="2000" smtClean="0">
                <a:latin typeface="Arial" pitchFamily="34" charset="0"/>
              </a:rPr>
              <a:t>  (résorption): processus par lequel le médicament passe de son site d’administration à la circulation sanguine</a:t>
            </a:r>
          </a:p>
          <a:p>
            <a:pPr lvl="2" eaLnBrk="1" hangingPunct="1">
              <a:lnSpc>
                <a:spcPct val="80000"/>
              </a:lnSpc>
              <a:buFont typeface="Wingdings" pitchFamily="2" charset="2"/>
              <a:buChar char="è"/>
            </a:pPr>
            <a:endParaRPr lang="fr-FR" sz="1700" smtClean="0">
              <a:latin typeface="Arial" pitchFamily="34" charset="0"/>
            </a:endParaRPr>
          </a:p>
          <a:p>
            <a:pPr lvl="2" eaLnBrk="1" hangingPunct="1">
              <a:lnSpc>
                <a:spcPct val="80000"/>
              </a:lnSpc>
              <a:buFont typeface="Wingdings" pitchFamily="2" charset="2"/>
              <a:buChar char="è"/>
            </a:pPr>
            <a:r>
              <a:rPr lang="fr-FR" sz="1700" smtClean="0">
                <a:latin typeface="Arial" pitchFamily="34" charset="0"/>
              </a:rPr>
              <a:t>La voie d’administration influence cette étape</a:t>
            </a:r>
          </a:p>
          <a:p>
            <a:pPr lvl="2" eaLnBrk="1" hangingPunct="1">
              <a:lnSpc>
                <a:spcPct val="80000"/>
              </a:lnSpc>
              <a:buFont typeface="Wingdings" pitchFamily="2" charset="2"/>
              <a:buChar char="è"/>
            </a:pPr>
            <a:r>
              <a:rPr lang="fr-FR" sz="1700" smtClean="0">
                <a:latin typeface="Arial" pitchFamily="34" charset="0"/>
              </a:rPr>
              <a:t>Référence = IV puisque par nature elle apporte la totalité de la dose administrée dans la circulation générale</a:t>
            </a:r>
          </a:p>
          <a:p>
            <a:pPr eaLnBrk="1" hangingPunct="1">
              <a:lnSpc>
                <a:spcPct val="80000"/>
              </a:lnSpc>
              <a:buFont typeface="Wingdings" pitchFamily="2" charset="2"/>
              <a:buChar char="è"/>
            </a:pPr>
            <a:endParaRPr lang="fr-FR" sz="2000" smtClean="0">
              <a:latin typeface="Arial" pitchFamily="34" charset="0"/>
            </a:endParaRPr>
          </a:p>
          <a:p>
            <a:pPr eaLnBrk="1" hangingPunct="1">
              <a:lnSpc>
                <a:spcPct val="80000"/>
              </a:lnSpc>
            </a:pPr>
            <a:r>
              <a:rPr lang="fr-FR" sz="2000" u="sng" smtClean="0">
                <a:latin typeface="Arial" pitchFamily="34" charset="0"/>
              </a:rPr>
              <a:t>Distribution</a:t>
            </a:r>
            <a:r>
              <a:rPr lang="fr-FR" sz="2000" smtClean="0">
                <a:latin typeface="Arial" pitchFamily="34" charset="0"/>
              </a:rPr>
              <a:t> : Une fois la circulation générale atteinte, la SA va se distribuer dans divers tissus de l’organisme</a:t>
            </a:r>
          </a:p>
          <a:p>
            <a:pPr eaLnBrk="1" hangingPunct="1">
              <a:lnSpc>
                <a:spcPct val="80000"/>
              </a:lnSpc>
            </a:pPr>
            <a:endParaRPr lang="fr-FR" sz="2000" smtClean="0">
              <a:latin typeface="Arial" pitchFamily="34" charset="0"/>
            </a:endParaRPr>
          </a:p>
          <a:p>
            <a:pPr eaLnBrk="1" hangingPunct="1">
              <a:lnSpc>
                <a:spcPct val="80000"/>
              </a:lnSpc>
            </a:pPr>
            <a:r>
              <a:rPr lang="fr-FR" sz="2000" u="sng" smtClean="0">
                <a:latin typeface="Arial" pitchFamily="34" charset="0"/>
              </a:rPr>
              <a:t>Métabolisme</a:t>
            </a:r>
            <a:r>
              <a:rPr lang="fr-FR" sz="2000" smtClean="0">
                <a:latin typeface="Arial" pitchFamily="34" charset="0"/>
              </a:rPr>
              <a:t> : transformation par une réaction enzymatique du médicament en un ou plusieurs autres composés actifs ou inactifs au plan pharmacologique</a:t>
            </a:r>
          </a:p>
          <a:p>
            <a:pPr eaLnBrk="1" hangingPunct="1">
              <a:lnSpc>
                <a:spcPct val="80000"/>
              </a:lnSpc>
            </a:pPr>
            <a:endParaRPr lang="fr-FR" sz="2000" smtClean="0">
              <a:latin typeface="Arial" pitchFamily="34" charset="0"/>
            </a:endParaRPr>
          </a:p>
          <a:p>
            <a:pPr eaLnBrk="1" hangingPunct="1">
              <a:lnSpc>
                <a:spcPct val="80000"/>
              </a:lnSpc>
            </a:pPr>
            <a:r>
              <a:rPr lang="fr-FR" sz="2000" u="sng" smtClean="0">
                <a:latin typeface="Arial" pitchFamily="34" charset="0"/>
              </a:rPr>
              <a:t>Elimination</a:t>
            </a:r>
            <a:r>
              <a:rPr lang="fr-FR" sz="2000" smtClean="0">
                <a:latin typeface="Arial" pitchFamily="34" charset="0"/>
              </a:rPr>
              <a:t> principalement par voie rénale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79875" name="Text Box 3"/>
          <p:cNvSpPr txBox="1">
            <a:spLocks noChangeArrowheads="1"/>
          </p:cNvSpPr>
          <p:nvPr/>
        </p:nvSpPr>
        <p:spPr bwMode="auto">
          <a:xfrm>
            <a:off x="488950" y="1633538"/>
            <a:ext cx="8655050" cy="4032250"/>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b="1" u="sng" dirty="0"/>
              <a:t>Mécanisme d’action:</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dirty="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dirty="0"/>
              <a:t>	L’organe principal de cette métabolisation est le </a:t>
            </a:r>
            <a:r>
              <a:rPr lang="fr-FR" sz="2500" b="1" dirty="0"/>
              <a:t>FOIE</a:t>
            </a:r>
            <a:r>
              <a:rPr lang="fr-FR" sz="2500" dirty="0"/>
              <a:t>, mais d’autres peuvent être impliqués (poumons, intestin, muscle…).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dirty="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dirty="0"/>
              <a:t>	Ce sont généralement des enzymes présents dans ces organes qui sont à l’origine de la réaction.</a:t>
            </a:r>
          </a:p>
        </p:txBody>
      </p:sp>
      <p:sp>
        <p:nvSpPr>
          <p:cNvPr id="5" name="Titre 1"/>
          <p:cNvSpPr txBox="1">
            <a:spLocks/>
          </p:cNvSpPr>
          <p:nvPr/>
        </p:nvSpPr>
        <p:spPr>
          <a:xfrm>
            <a:off x="357158" y="500042"/>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pic>
        <p:nvPicPr>
          <p:cNvPr id="79877" name="Picture 2"/>
          <p:cNvPicPr>
            <a:picLocks noChangeAspect="1" noChangeArrowheads="1"/>
          </p:cNvPicPr>
          <p:nvPr/>
        </p:nvPicPr>
        <p:blipFill>
          <a:blip r:embed="rId3"/>
          <a:srcRect/>
          <a:stretch>
            <a:fillRect/>
          </a:stretch>
        </p:blipFill>
        <p:spPr bwMode="auto">
          <a:xfrm>
            <a:off x="6715125" y="4492625"/>
            <a:ext cx="2428875" cy="2365375"/>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F56775FD-BF83-4078-967B-3B621E5C8BCA}" type="slidenum">
              <a:rPr lang="fr-FR" smtClean="0"/>
              <a:pPr>
                <a:defRPr/>
              </a:pPr>
              <a:t>50</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80899" name="Text Box 3"/>
          <p:cNvSpPr txBox="1">
            <a:spLocks noChangeArrowheads="1"/>
          </p:cNvSpPr>
          <p:nvPr/>
        </p:nvSpPr>
        <p:spPr bwMode="auto">
          <a:xfrm>
            <a:off x="488950" y="1633538"/>
            <a:ext cx="8655050" cy="4032250"/>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b="1" u="sng" dirty="0"/>
              <a:t>Mécanisme d’action:</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dirty="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200" dirty="0"/>
              <a:t>Les enzymes les plus impliqués sont les cytochromes(Phase I)</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200" dirty="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dirty="0"/>
              <a:t>	Un ensemble de cytochromes dit « P450 » métabolise la très grande majorité des médicaments absorbés (90%)</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dirty="0"/>
              <a:t>	</a:t>
            </a:r>
            <a:endParaRPr lang="fr-FR" sz="2200" i="1" dirty="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dirty="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dirty="0"/>
              <a:t>	</a:t>
            </a:r>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pic>
        <p:nvPicPr>
          <p:cNvPr id="80901" name="Picture 2"/>
          <p:cNvPicPr>
            <a:picLocks noChangeAspect="1" noChangeArrowheads="1"/>
          </p:cNvPicPr>
          <p:nvPr/>
        </p:nvPicPr>
        <p:blipFill>
          <a:blip r:embed="rId3"/>
          <a:srcRect/>
          <a:stretch>
            <a:fillRect/>
          </a:stretch>
        </p:blipFill>
        <p:spPr bwMode="auto">
          <a:xfrm>
            <a:off x="5143500" y="4286250"/>
            <a:ext cx="3133725" cy="2228850"/>
          </a:xfrm>
          <a:prstGeom prst="rect">
            <a:avLst/>
          </a:prstGeom>
          <a:noFill/>
          <a:ln w="9525">
            <a:noFill/>
            <a:miter lim="800000"/>
            <a:headEnd/>
            <a:tailEnd/>
          </a:ln>
        </p:spPr>
      </p:pic>
      <p:sp>
        <p:nvSpPr>
          <p:cNvPr id="8" name="ZoneTexte 7"/>
          <p:cNvSpPr txBox="1"/>
          <p:nvPr/>
        </p:nvSpPr>
        <p:spPr>
          <a:xfrm>
            <a:off x="428625" y="4500563"/>
            <a:ext cx="4216400" cy="1754187"/>
          </a:xfrm>
          <a:prstGeom prst="rect">
            <a:avLst/>
          </a:prstGeom>
          <a:noFill/>
        </p:spPr>
        <p:txBody>
          <a:bodyPr wrap="none">
            <a:spAutoFit/>
          </a:bodyPr>
          <a:lstStyle/>
          <a:p>
            <a:pPr fontAlgn="auto">
              <a:spcBef>
                <a:spcPts val="0"/>
              </a:spcBef>
              <a:spcAft>
                <a:spcPts val="0"/>
              </a:spcAft>
              <a:defRPr/>
            </a:pPr>
            <a:r>
              <a:rPr lang="fr-FR" u="sng" dirty="0">
                <a:latin typeface="+mn-lt"/>
                <a:cs typeface="+mn-cs"/>
              </a:rPr>
              <a:t>Plusieurs centaines de protéines</a:t>
            </a:r>
          </a:p>
          <a:p>
            <a:pPr fontAlgn="auto">
              <a:spcBef>
                <a:spcPts val="0"/>
              </a:spcBef>
              <a:spcAft>
                <a:spcPts val="0"/>
              </a:spcAft>
              <a:defRPr/>
            </a:pPr>
            <a:endParaRPr lang="fr-FR" dirty="0">
              <a:latin typeface="+mn-lt"/>
              <a:cs typeface="+mn-cs"/>
            </a:endParaRPr>
          </a:p>
          <a:p>
            <a:pPr fontAlgn="auto">
              <a:spcBef>
                <a:spcPts val="0"/>
              </a:spcBef>
              <a:spcAft>
                <a:spcPts val="0"/>
              </a:spcAft>
              <a:defRPr/>
            </a:pPr>
            <a:r>
              <a:rPr lang="fr-FR" dirty="0">
                <a:latin typeface="+mn-lt"/>
                <a:cs typeface="+mn-cs"/>
              </a:rPr>
              <a:t>	- </a:t>
            </a:r>
            <a:r>
              <a:rPr lang="fr-FR" dirty="0">
                <a:solidFill>
                  <a:schemeClr val="accent1">
                    <a:lumMod val="75000"/>
                  </a:schemeClr>
                </a:solidFill>
                <a:latin typeface="+mn-lt"/>
                <a:cs typeface="+mn-cs"/>
              </a:rPr>
              <a:t>4</a:t>
            </a:r>
            <a:r>
              <a:rPr lang="fr-FR" dirty="0">
                <a:latin typeface="+mn-lt"/>
                <a:cs typeface="+mn-cs"/>
              </a:rPr>
              <a:t> familles	</a:t>
            </a:r>
            <a:r>
              <a:rPr lang="fr-FR" dirty="0">
                <a:solidFill>
                  <a:schemeClr val="accent1">
                    <a:lumMod val="75000"/>
                  </a:schemeClr>
                </a:solidFill>
                <a:latin typeface="+mn-lt"/>
                <a:cs typeface="+mn-cs"/>
              </a:rPr>
              <a:t>1 à 4</a:t>
            </a:r>
          </a:p>
          <a:p>
            <a:pPr fontAlgn="auto">
              <a:spcBef>
                <a:spcPts val="0"/>
              </a:spcBef>
              <a:spcAft>
                <a:spcPts val="0"/>
              </a:spcAft>
              <a:defRPr/>
            </a:pPr>
            <a:r>
              <a:rPr lang="fr-FR" dirty="0">
                <a:latin typeface="+mn-lt"/>
                <a:cs typeface="+mn-cs"/>
              </a:rPr>
              <a:t>	- </a:t>
            </a:r>
            <a:r>
              <a:rPr lang="fr-FR" dirty="0">
                <a:solidFill>
                  <a:schemeClr val="accent1">
                    <a:lumMod val="75000"/>
                  </a:schemeClr>
                </a:solidFill>
                <a:latin typeface="+mn-lt"/>
                <a:cs typeface="+mn-cs"/>
              </a:rPr>
              <a:t>6</a:t>
            </a:r>
            <a:r>
              <a:rPr lang="fr-FR" dirty="0">
                <a:latin typeface="+mn-lt"/>
                <a:cs typeface="+mn-cs"/>
              </a:rPr>
              <a:t> sous-familles	</a:t>
            </a:r>
            <a:r>
              <a:rPr lang="fr-FR" dirty="0">
                <a:solidFill>
                  <a:schemeClr val="accent1">
                    <a:lumMod val="75000"/>
                  </a:schemeClr>
                </a:solidFill>
                <a:latin typeface="+mn-lt"/>
                <a:cs typeface="+mn-cs"/>
              </a:rPr>
              <a:t>A à F</a:t>
            </a:r>
          </a:p>
          <a:p>
            <a:pPr fontAlgn="auto">
              <a:spcBef>
                <a:spcPts val="0"/>
              </a:spcBef>
              <a:spcAft>
                <a:spcPts val="0"/>
              </a:spcAft>
              <a:defRPr/>
            </a:pPr>
            <a:r>
              <a:rPr lang="fr-FR" dirty="0">
                <a:latin typeface="+mn-lt"/>
                <a:cs typeface="+mn-cs"/>
              </a:rPr>
              <a:t>	- </a:t>
            </a:r>
            <a:r>
              <a:rPr lang="fr-FR" dirty="0">
                <a:solidFill>
                  <a:schemeClr val="accent1">
                    <a:lumMod val="75000"/>
                  </a:schemeClr>
                </a:solidFill>
                <a:latin typeface="+mn-lt"/>
                <a:cs typeface="+mn-cs"/>
              </a:rPr>
              <a:t>20</a:t>
            </a:r>
            <a:r>
              <a:rPr lang="fr-FR" dirty="0">
                <a:latin typeface="+mn-lt"/>
                <a:cs typeface="+mn-cs"/>
              </a:rPr>
              <a:t> groupes</a:t>
            </a:r>
          </a:p>
          <a:p>
            <a:pPr fontAlgn="auto">
              <a:spcBef>
                <a:spcPts val="0"/>
              </a:spcBef>
              <a:spcAft>
                <a:spcPts val="0"/>
              </a:spcAft>
              <a:defRPr/>
            </a:pPr>
            <a:r>
              <a:rPr lang="fr-FR" dirty="0">
                <a:latin typeface="+mn-lt"/>
                <a:cs typeface="+mn-cs"/>
              </a:rPr>
              <a:t>	- allèle variant	* un numéro</a:t>
            </a:r>
          </a:p>
        </p:txBody>
      </p:sp>
      <p:sp>
        <p:nvSpPr>
          <p:cNvPr id="7" name="Espace réservé du numéro de diapositive 6"/>
          <p:cNvSpPr>
            <a:spLocks noGrp="1"/>
          </p:cNvSpPr>
          <p:nvPr>
            <p:ph type="sldNum" sz="quarter" idx="12"/>
          </p:nvPr>
        </p:nvSpPr>
        <p:spPr/>
        <p:txBody>
          <a:bodyPr/>
          <a:lstStyle/>
          <a:p>
            <a:pPr>
              <a:defRPr/>
            </a:pPr>
            <a:fld id="{CDEBA3A8-9F27-4672-85EC-EAC0F36ABB22}" type="slidenum">
              <a:rPr lang="fr-FR" smtClean="0"/>
              <a:pPr>
                <a:defRPr/>
              </a:pPr>
              <a:t>51</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a:srcRect/>
          <a:stretch>
            <a:fillRect/>
          </a:stretch>
        </p:blipFill>
        <p:spPr bwMode="auto">
          <a:xfrm>
            <a:off x="714375" y="1357313"/>
            <a:ext cx="7639050" cy="5724525"/>
          </a:xfrm>
          <a:prstGeom prst="rect">
            <a:avLst/>
          </a:prstGeom>
          <a:noFill/>
          <a:ln w="9525">
            <a:noFill/>
            <a:miter lim="800000"/>
            <a:headEnd/>
            <a:tailEnd/>
          </a:ln>
        </p:spPr>
      </p:pic>
      <p:sp>
        <p:nvSpPr>
          <p:cNvPr id="3"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pPr>
              <a:defRPr/>
            </a:pPr>
            <a:fld id="{8BD5EF12-E137-496B-9B6D-23A651B42823}" type="slidenum">
              <a:rPr lang="fr-FR" smtClean="0"/>
              <a:pPr>
                <a:defRPr/>
              </a:pPr>
              <a:t>52</a:t>
            </a:fld>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7" descr="http://www.pharmacomedicale.org/site/Media_EXT/upload/base/rub_10/srub_17/fic_137/par_166/1357.jpg"/>
          <p:cNvPicPr>
            <a:picLocks noChangeAspect="1" noChangeArrowheads="1"/>
          </p:cNvPicPr>
          <p:nvPr/>
        </p:nvPicPr>
        <p:blipFill>
          <a:blip r:embed="rId3"/>
          <a:srcRect/>
          <a:stretch>
            <a:fillRect/>
          </a:stretch>
        </p:blipFill>
        <p:spPr bwMode="auto">
          <a:xfrm>
            <a:off x="3357563" y="3714750"/>
            <a:ext cx="4000500" cy="2647950"/>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pPr>
              <a:defRPr/>
            </a:pPr>
            <a:fld id="{D388FEFC-AA15-475D-B15A-8B63C5960855}" type="slidenum">
              <a:rPr lang="fr-FR" smtClean="0"/>
              <a:pPr>
                <a:defRPr/>
              </a:pPr>
              <a:t>53</a:t>
            </a:fld>
            <a:endParaRPr lang="fr-FR"/>
          </a:p>
        </p:txBody>
      </p:sp>
      <p:sp>
        <p:nvSpPr>
          <p:cNvPr id="82947" name="Espace réservé du contenu 2"/>
          <p:cNvSpPr>
            <a:spLocks noGrp="1"/>
          </p:cNvSpPr>
          <p:nvPr>
            <p:ph sz="quarter" idx="1"/>
          </p:nvPr>
        </p:nvSpPr>
        <p:spPr>
          <a:xfrm>
            <a:off x="428625" y="1500188"/>
            <a:ext cx="8229600" cy="4389437"/>
          </a:xfrm>
        </p:spPr>
        <p:txBody>
          <a:bodyPr/>
          <a:lstStyle/>
          <a:p>
            <a:pPr eaLnBrk="1" hangingPunct="1">
              <a:buFont typeface="Wingdings 2" pitchFamily="18" charset="2"/>
              <a:buNone/>
            </a:pPr>
            <a:r>
              <a:rPr lang="fr-FR" b="1" u="sng" smtClean="0">
                <a:latin typeface="Arial" pitchFamily="34" charset="0"/>
              </a:rPr>
              <a:t>Rôle des cytochromes P450</a:t>
            </a:r>
          </a:p>
          <a:p>
            <a:pPr eaLnBrk="1" hangingPunct="1"/>
            <a:r>
              <a:rPr lang="fr-FR" smtClean="0">
                <a:latin typeface="Arial" pitchFamily="34" charset="0"/>
              </a:rPr>
              <a:t> </a:t>
            </a:r>
            <a:r>
              <a:rPr lang="fr-FR" sz="1800" smtClean="0">
                <a:latin typeface="Arial" pitchFamily="34" charset="0"/>
              </a:rPr>
              <a:t>Biotransformation de substrats endogènes</a:t>
            </a:r>
          </a:p>
          <a:p>
            <a:pPr lvl="1" eaLnBrk="1" hangingPunct="1"/>
            <a:r>
              <a:rPr lang="fr-FR" sz="1800" smtClean="0">
                <a:latin typeface="Arial" pitchFamily="34" charset="0"/>
              </a:rPr>
              <a:t>Cholestérol</a:t>
            </a:r>
          </a:p>
          <a:p>
            <a:pPr lvl="1" eaLnBrk="1" hangingPunct="1"/>
            <a:r>
              <a:rPr lang="fr-FR" sz="1800" smtClean="0">
                <a:latin typeface="Arial" pitchFamily="34" charset="0"/>
              </a:rPr>
              <a:t>Vitamines</a:t>
            </a:r>
          </a:p>
          <a:p>
            <a:pPr lvl="1" eaLnBrk="1" hangingPunct="1"/>
            <a:r>
              <a:rPr lang="fr-FR" sz="1800" smtClean="0">
                <a:latin typeface="Arial" pitchFamily="34" charset="0"/>
              </a:rPr>
              <a:t>Hormones stéroïdiennes</a:t>
            </a:r>
          </a:p>
          <a:p>
            <a:pPr lvl="1" eaLnBrk="1" hangingPunct="1"/>
            <a:r>
              <a:rPr lang="fr-FR" sz="1800" smtClean="0">
                <a:latin typeface="Arial" pitchFamily="34" charset="0"/>
              </a:rPr>
              <a:t>Acides biliaires</a:t>
            </a:r>
          </a:p>
          <a:p>
            <a:pPr lvl="1" eaLnBrk="1" hangingPunct="1"/>
            <a:endParaRPr lang="fr-FR" sz="1800" smtClean="0">
              <a:latin typeface="Arial" pitchFamily="34" charset="0"/>
            </a:endParaRPr>
          </a:p>
          <a:p>
            <a:pPr eaLnBrk="1" hangingPunct="1"/>
            <a:r>
              <a:rPr lang="fr-FR" sz="1800" smtClean="0">
                <a:latin typeface="Arial" pitchFamily="34" charset="0"/>
              </a:rPr>
              <a:t>Biotransformation </a:t>
            </a:r>
          </a:p>
          <a:p>
            <a:pPr eaLnBrk="1" hangingPunct="1">
              <a:buFont typeface="Wingdings 2" pitchFamily="18" charset="2"/>
              <a:buNone/>
            </a:pPr>
            <a:r>
              <a:rPr lang="fr-FR" sz="1800" smtClean="0">
                <a:latin typeface="Arial" pitchFamily="34" charset="0"/>
              </a:rPr>
              <a:t>     de médicaments </a:t>
            </a:r>
          </a:p>
          <a:p>
            <a:pPr eaLnBrk="1" hangingPunct="1">
              <a:buFont typeface="Wingdings 2" pitchFamily="18" charset="2"/>
              <a:buNone/>
            </a:pPr>
            <a:r>
              <a:rPr lang="fr-FR" sz="1800" smtClean="0">
                <a:latin typeface="Arial" pitchFamily="34" charset="0"/>
              </a:rPr>
              <a:t>     (réaction de phase I)</a:t>
            </a:r>
          </a:p>
          <a:p>
            <a:pPr eaLnBrk="1" hangingPunct="1"/>
            <a:endParaRPr lang="fr-FR" smtClean="0">
              <a:latin typeface="Arial" pitchFamily="34" charset="0"/>
            </a:endParaRPr>
          </a:p>
          <a:p>
            <a:pPr eaLnBrk="1" hangingPunct="1"/>
            <a:endParaRPr lang="fr-FR" smtClean="0">
              <a:latin typeface="Arial" pitchFamily="34" charset="0"/>
            </a:endParaRPr>
          </a:p>
        </p:txBody>
      </p:sp>
      <p:sp>
        <p:nvSpPr>
          <p:cNvPr id="8"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9" name="Éclair 8"/>
          <p:cNvSpPr/>
          <p:nvPr/>
        </p:nvSpPr>
        <p:spPr>
          <a:xfrm flipH="1">
            <a:off x="6858000" y="4143375"/>
            <a:ext cx="571500" cy="571500"/>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2950" name="ZoneTexte 9"/>
          <p:cNvSpPr txBox="1">
            <a:spLocks noChangeArrowheads="1"/>
          </p:cNvSpPr>
          <p:nvPr/>
        </p:nvSpPr>
        <p:spPr bwMode="auto">
          <a:xfrm>
            <a:off x="6715125" y="3286125"/>
            <a:ext cx="1785938" cy="738188"/>
          </a:xfrm>
          <a:prstGeom prst="rect">
            <a:avLst/>
          </a:prstGeom>
          <a:noFill/>
          <a:ln w="9525">
            <a:noFill/>
            <a:miter lim="800000"/>
            <a:headEnd/>
            <a:tailEnd/>
          </a:ln>
        </p:spPr>
        <p:txBody>
          <a:bodyPr>
            <a:spAutoFit/>
          </a:bodyPr>
          <a:lstStyle/>
          <a:p>
            <a:pPr algn="ctr"/>
            <a:r>
              <a:rPr lang="fr-FR" sz="1400"/>
              <a:t>CYP 3A4 métabolise 50% des médicaments</a:t>
            </a:r>
          </a:p>
        </p:txBody>
      </p:sp>
      <p:sp>
        <p:nvSpPr>
          <p:cNvPr id="82951" name="ZoneTexte 6"/>
          <p:cNvSpPr txBox="1">
            <a:spLocks noChangeArrowheads="1"/>
          </p:cNvSpPr>
          <p:nvPr/>
        </p:nvSpPr>
        <p:spPr bwMode="auto">
          <a:xfrm>
            <a:off x="3571875" y="5995988"/>
            <a:ext cx="3571875" cy="862012"/>
          </a:xfrm>
          <a:prstGeom prst="rect">
            <a:avLst/>
          </a:prstGeom>
          <a:solidFill>
            <a:schemeClr val="bg1"/>
          </a:solidFill>
          <a:ln w="9525">
            <a:noFill/>
            <a:miter lim="800000"/>
            <a:headEnd/>
            <a:tailEnd/>
          </a:ln>
        </p:spPr>
        <p:txBody>
          <a:bodyPr>
            <a:spAutoFit/>
          </a:bodyPr>
          <a:lstStyle/>
          <a:p>
            <a:pPr marL="0" lvl="1"/>
            <a:r>
              <a:rPr lang="fr-FR" sz="1600">
                <a:latin typeface="Constantia" pitchFamily="18" charset="0"/>
              </a:rPr>
              <a:t>Cytochromes les plus impliqués </a:t>
            </a:r>
          </a:p>
          <a:p>
            <a:pPr marL="0" lvl="1"/>
            <a:r>
              <a:rPr lang="fr-FR" sz="1600">
                <a:latin typeface="Constantia" pitchFamily="18" charset="0"/>
              </a:rPr>
              <a:t>dans le métabolisme des médicaments</a:t>
            </a:r>
          </a:p>
          <a:p>
            <a:endParaRPr lang="fr-FR">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2947">
                                            <p:txEl>
                                              <p:pRg st="7" end="7"/>
                                            </p:txEl>
                                          </p:spTgt>
                                        </p:tgtEl>
                                        <p:attrNameLst>
                                          <p:attrName>style.visibility</p:attrName>
                                        </p:attrNameLst>
                                      </p:cBhvr>
                                      <p:to>
                                        <p:strVal val="visible"/>
                                      </p:to>
                                    </p:set>
                                    <p:anim calcmode="lin" valueType="num">
                                      <p:cBhvr>
                                        <p:cTn id="7" dur="1000" fill="hold"/>
                                        <p:tgtEl>
                                          <p:spTgt spid="82947">
                                            <p:txEl>
                                              <p:pRg st="7" end="7"/>
                                            </p:txEl>
                                          </p:spTgt>
                                        </p:tgtEl>
                                        <p:attrNameLst>
                                          <p:attrName>ppt_w</p:attrName>
                                        </p:attrNameLst>
                                      </p:cBhvr>
                                      <p:tavLst>
                                        <p:tav tm="0">
                                          <p:val>
                                            <p:strVal val="#ppt_w+.3"/>
                                          </p:val>
                                        </p:tav>
                                        <p:tav tm="100000">
                                          <p:val>
                                            <p:strVal val="#ppt_w"/>
                                          </p:val>
                                        </p:tav>
                                      </p:tavLst>
                                    </p:anim>
                                    <p:anim calcmode="lin" valueType="num">
                                      <p:cBhvr>
                                        <p:cTn id="8" dur="1000" fill="hold"/>
                                        <p:tgtEl>
                                          <p:spTgt spid="82947">
                                            <p:txEl>
                                              <p:pRg st="7" end="7"/>
                                            </p:txEl>
                                          </p:spTgt>
                                        </p:tgtEl>
                                        <p:attrNameLst>
                                          <p:attrName>ppt_h</p:attrName>
                                        </p:attrNameLst>
                                      </p:cBhvr>
                                      <p:tavLst>
                                        <p:tav tm="0">
                                          <p:val>
                                            <p:strVal val="#ppt_h"/>
                                          </p:val>
                                        </p:tav>
                                        <p:tav tm="100000">
                                          <p:val>
                                            <p:strVal val="#ppt_h"/>
                                          </p:val>
                                        </p:tav>
                                      </p:tavLst>
                                    </p:anim>
                                    <p:animEffect transition="in" filter="fade">
                                      <p:cBhvr>
                                        <p:cTn id="9" dur="1000"/>
                                        <p:tgtEl>
                                          <p:spTgt spid="82947">
                                            <p:txEl>
                                              <p:pRg st="7" end="7"/>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2947">
                                            <p:txEl>
                                              <p:pRg st="8" end="8"/>
                                            </p:txEl>
                                          </p:spTgt>
                                        </p:tgtEl>
                                        <p:attrNameLst>
                                          <p:attrName>style.visibility</p:attrName>
                                        </p:attrNameLst>
                                      </p:cBhvr>
                                      <p:to>
                                        <p:strVal val="visible"/>
                                      </p:to>
                                    </p:set>
                                    <p:anim calcmode="lin" valueType="num">
                                      <p:cBhvr>
                                        <p:cTn id="12" dur="1000" fill="hold"/>
                                        <p:tgtEl>
                                          <p:spTgt spid="82947">
                                            <p:txEl>
                                              <p:pRg st="8" end="8"/>
                                            </p:txEl>
                                          </p:spTgt>
                                        </p:tgtEl>
                                        <p:attrNameLst>
                                          <p:attrName>ppt_w</p:attrName>
                                        </p:attrNameLst>
                                      </p:cBhvr>
                                      <p:tavLst>
                                        <p:tav tm="0">
                                          <p:val>
                                            <p:strVal val="#ppt_w+.3"/>
                                          </p:val>
                                        </p:tav>
                                        <p:tav tm="100000">
                                          <p:val>
                                            <p:strVal val="#ppt_w"/>
                                          </p:val>
                                        </p:tav>
                                      </p:tavLst>
                                    </p:anim>
                                    <p:anim calcmode="lin" valueType="num">
                                      <p:cBhvr>
                                        <p:cTn id="13" dur="1000" fill="hold"/>
                                        <p:tgtEl>
                                          <p:spTgt spid="82947">
                                            <p:txEl>
                                              <p:pRg st="8" end="8"/>
                                            </p:txEl>
                                          </p:spTgt>
                                        </p:tgtEl>
                                        <p:attrNameLst>
                                          <p:attrName>ppt_h</p:attrName>
                                        </p:attrNameLst>
                                      </p:cBhvr>
                                      <p:tavLst>
                                        <p:tav tm="0">
                                          <p:val>
                                            <p:strVal val="#ppt_h"/>
                                          </p:val>
                                        </p:tav>
                                        <p:tav tm="100000">
                                          <p:val>
                                            <p:strVal val="#ppt_h"/>
                                          </p:val>
                                        </p:tav>
                                      </p:tavLst>
                                    </p:anim>
                                    <p:animEffect transition="in" filter="fade">
                                      <p:cBhvr>
                                        <p:cTn id="14" dur="1000"/>
                                        <p:tgtEl>
                                          <p:spTgt spid="82947">
                                            <p:txEl>
                                              <p:pRg st="8" end="8"/>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82947">
                                            <p:txEl>
                                              <p:pRg st="9" end="9"/>
                                            </p:txEl>
                                          </p:spTgt>
                                        </p:tgtEl>
                                        <p:attrNameLst>
                                          <p:attrName>style.visibility</p:attrName>
                                        </p:attrNameLst>
                                      </p:cBhvr>
                                      <p:to>
                                        <p:strVal val="visible"/>
                                      </p:to>
                                    </p:set>
                                    <p:anim calcmode="lin" valueType="num">
                                      <p:cBhvr>
                                        <p:cTn id="17" dur="1000" fill="hold"/>
                                        <p:tgtEl>
                                          <p:spTgt spid="82947">
                                            <p:txEl>
                                              <p:pRg st="9" end="9"/>
                                            </p:txEl>
                                          </p:spTgt>
                                        </p:tgtEl>
                                        <p:attrNameLst>
                                          <p:attrName>ppt_w</p:attrName>
                                        </p:attrNameLst>
                                      </p:cBhvr>
                                      <p:tavLst>
                                        <p:tav tm="0">
                                          <p:val>
                                            <p:strVal val="#ppt_w+.3"/>
                                          </p:val>
                                        </p:tav>
                                        <p:tav tm="100000">
                                          <p:val>
                                            <p:strVal val="#ppt_w"/>
                                          </p:val>
                                        </p:tav>
                                      </p:tavLst>
                                    </p:anim>
                                    <p:anim calcmode="lin" valueType="num">
                                      <p:cBhvr>
                                        <p:cTn id="18" dur="1000" fill="hold"/>
                                        <p:tgtEl>
                                          <p:spTgt spid="82947">
                                            <p:txEl>
                                              <p:pRg st="9" end="9"/>
                                            </p:txEl>
                                          </p:spTgt>
                                        </p:tgtEl>
                                        <p:attrNameLst>
                                          <p:attrName>ppt_h</p:attrName>
                                        </p:attrNameLst>
                                      </p:cBhvr>
                                      <p:tavLst>
                                        <p:tav tm="0">
                                          <p:val>
                                            <p:strVal val="#ppt_h"/>
                                          </p:val>
                                        </p:tav>
                                        <p:tav tm="100000">
                                          <p:val>
                                            <p:strVal val="#ppt_h"/>
                                          </p:val>
                                        </p:tav>
                                      </p:tavLst>
                                    </p:anim>
                                    <p:animEffect transition="in" filter="fade">
                                      <p:cBhvr>
                                        <p:cTn id="19" dur="1000"/>
                                        <p:tgtEl>
                                          <p:spTgt spid="82947">
                                            <p:txEl>
                                              <p:pRg st="9" end="9"/>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82951"/>
                                        </p:tgtEl>
                                        <p:attrNameLst>
                                          <p:attrName>style.visibility</p:attrName>
                                        </p:attrNameLst>
                                      </p:cBhvr>
                                      <p:to>
                                        <p:strVal val="visible"/>
                                      </p:to>
                                    </p:set>
                                    <p:anim calcmode="lin" valueType="num">
                                      <p:cBhvr>
                                        <p:cTn id="22" dur="1000" fill="hold"/>
                                        <p:tgtEl>
                                          <p:spTgt spid="82951"/>
                                        </p:tgtEl>
                                        <p:attrNameLst>
                                          <p:attrName>ppt_w</p:attrName>
                                        </p:attrNameLst>
                                      </p:cBhvr>
                                      <p:tavLst>
                                        <p:tav tm="0">
                                          <p:val>
                                            <p:strVal val="#ppt_w+.3"/>
                                          </p:val>
                                        </p:tav>
                                        <p:tav tm="100000">
                                          <p:val>
                                            <p:strVal val="#ppt_w"/>
                                          </p:val>
                                        </p:tav>
                                      </p:tavLst>
                                    </p:anim>
                                    <p:anim calcmode="lin" valueType="num">
                                      <p:cBhvr>
                                        <p:cTn id="23" dur="1000" fill="hold"/>
                                        <p:tgtEl>
                                          <p:spTgt spid="82951"/>
                                        </p:tgtEl>
                                        <p:attrNameLst>
                                          <p:attrName>ppt_h</p:attrName>
                                        </p:attrNameLst>
                                      </p:cBhvr>
                                      <p:tavLst>
                                        <p:tav tm="0">
                                          <p:val>
                                            <p:strVal val="#ppt_h"/>
                                          </p:val>
                                        </p:tav>
                                        <p:tav tm="100000">
                                          <p:val>
                                            <p:strVal val="#ppt_h"/>
                                          </p:val>
                                        </p:tav>
                                      </p:tavLst>
                                    </p:anim>
                                    <p:animEffect transition="in" filter="fade">
                                      <p:cBhvr>
                                        <p:cTn id="24" dur="1000"/>
                                        <p:tgtEl>
                                          <p:spTgt spid="82951"/>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82946"/>
                                        </p:tgtEl>
                                        <p:attrNameLst>
                                          <p:attrName>style.visibility</p:attrName>
                                        </p:attrNameLst>
                                      </p:cBhvr>
                                      <p:to>
                                        <p:strVal val="visible"/>
                                      </p:to>
                                    </p:set>
                                    <p:anim calcmode="lin" valueType="num">
                                      <p:cBhvr>
                                        <p:cTn id="27" dur="1000" fill="hold"/>
                                        <p:tgtEl>
                                          <p:spTgt spid="82946"/>
                                        </p:tgtEl>
                                        <p:attrNameLst>
                                          <p:attrName>ppt_w</p:attrName>
                                        </p:attrNameLst>
                                      </p:cBhvr>
                                      <p:tavLst>
                                        <p:tav tm="0">
                                          <p:val>
                                            <p:strVal val="#ppt_w+.3"/>
                                          </p:val>
                                        </p:tav>
                                        <p:tav tm="100000">
                                          <p:val>
                                            <p:strVal val="#ppt_w"/>
                                          </p:val>
                                        </p:tav>
                                      </p:tavLst>
                                    </p:anim>
                                    <p:anim calcmode="lin" valueType="num">
                                      <p:cBhvr>
                                        <p:cTn id="28" dur="1000" fill="hold"/>
                                        <p:tgtEl>
                                          <p:spTgt spid="82946"/>
                                        </p:tgtEl>
                                        <p:attrNameLst>
                                          <p:attrName>ppt_h</p:attrName>
                                        </p:attrNameLst>
                                      </p:cBhvr>
                                      <p:tavLst>
                                        <p:tav tm="0">
                                          <p:val>
                                            <p:strVal val="#ppt_h"/>
                                          </p:val>
                                        </p:tav>
                                        <p:tav tm="100000">
                                          <p:val>
                                            <p:strVal val="#ppt_h"/>
                                          </p:val>
                                        </p:tav>
                                      </p:tavLst>
                                    </p:anim>
                                    <p:animEffect transition="in" filter="fade">
                                      <p:cBhvr>
                                        <p:cTn id="29" dur="1000"/>
                                        <p:tgtEl>
                                          <p:spTgt spid="82946"/>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82950"/>
                                        </p:tgtEl>
                                        <p:attrNameLst>
                                          <p:attrName>style.visibility</p:attrName>
                                        </p:attrNameLst>
                                      </p:cBhvr>
                                      <p:to>
                                        <p:strVal val="visible"/>
                                      </p:to>
                                    </p:set>
                                    <p:anim calcmode="lin" valueType="num">
                                      <p:cBhvr>
                                        <p:cTn id="32" dur="1000" fill="hold"/>
                                        <p:tgtEl>
                                          <p:spTgt spid="82950"/>
                                        </p:tgtEl>
                                        <p:attrNameLst>
                                          <p:attrName>ppt_w</p:attrName>
                                        </p:attrNameLst>
                                      </p:cBhvr>
                                      <p:tavLst>
                                        <p:tav tm="0">
                                          <p:val>
                                            <p:strVal val="#ppt_w+.3"/>
                                          </p:val>
                                        </p:tav>
                                        <p:tav tm="100000">
                                          <p:val>
                                            <p:strVal val="#ppt_w"/>
                                          </p:val>
                                        </p:tav>
                                      </p:tavLst>
                                    </p:anim>
                                    <p:anim calcmode="lin" valueType="num">
                                      <p:cBhvr>
                                        <p:cTn id="33" dur="1000" fill="hold"/>
                                        <p:tgtEl>
                                          <p:spTgt spid="82950"/>
                                        </p:tgtEl>
                                        <p:attrNameLst>
                                          <p:attrName>ppt_h</p:attrName>
                                        </p:attrNameLst>
                                      </p:cBhvr>
                                      <p:tavLst>
                                        <p:tav tm="0">
                                          <p:val>
                                            <p:strVal val="#ppt_h"/>
                                          </p:val>
                                        </p:tav>
                                        <p:tav tm="100000">
                                          <p:val>
                                            <p:strVal val="#ppt_h"/>
                                          </p:val>
                                        </p:tav>
                                      </p:tavLst>
                                    </p:anim>
                                    <p:animEffect transition="in" filter="fade">
                                      <p:cBhvr>
                                        <p:cTn id="34" dur="1000"/>
                                        <p:tgtEl>
                                          <p:spTgt spid="82950"/>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3"/>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2950" grpId="0"/>
      <p:bldP spid="8295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83971" name="Text Box 3"/>
          <p:cNvSpPr txBox="1">
            <a:spLocks noChangeArrowheads="1"/>
          </p:cNvSpPr>
          <p:nvPr/>
        </p:nvSpPr>
        <p:spPr bwMode="auto">
          <a:xfrm>
            <a:off x="488950" y="1633538"/>
            <a:ext cx="8655050" cy="4032250"/>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b="1" u="sng"/>
              <a:t>Cytochrome P450:</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Certains médicaments ou substances peuvent avoir un effet particulier sur ces enzymes.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Soit ils sont « inducteurs enzymatiques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Soit ils sont « inhibiteurs enzymatiques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22F4DA7D-8125-47E0-858D-5F4B16AB5F1B}" type="slidenum">
              <a:rPr lang="fr-FR" smtClean="0"/>
              <a:pPr>
                <a:defRPr/>
              </a:pPr>
              <a:t>54</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84995" name="Text Box 3"/>
          <p:cNvSpPr txBox="1">
            <a:spLocks noChangeArrowheads="1"/>
          </p:cNvSpPr>
          <p:nvPr/>
        </p:nvSpPr>
        <p:spPr bwMode="auto">
          <a:xfrm>
            <a:off x="488950" y="1633538"/>
            <a:ext cx="8655050" cy="4581525"/>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b="1" u="sng"/>
              <a:t>Cytochrome P450:</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r>
              <a:rPr lang="fr-FR" sz="2500" u="sng"/>
              <a:t>Inducteurs enzymatiques: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Augmentent l’activité du système enzymatique.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=&gt; Si un médicament métabolisé par cette enzyme est administré simultanément son métabolisme est augmenté:</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r>
              <a:rPr lang="fr-FR" sz="2200">
                <a:sym typeface="Wingdings" pitchFamily="2" charset="2"/>
              </a:rPr>
              <a:t> Augmentation de la vitesse de biotransformation</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200">
                <a:sym typeface="Wingdings" pitchFamily="2" charset="2"/>
              </a:rPr>
              <a:t>                  Elimination plus rapide = risque d’inefficacité</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200">
                <a:sym typeface="Wingdings" pitchFamily="2" charset="2"/>
              </a:rPr>
              <a:t>		 Augmentation de la toxicité si métabolite toxique</a:t>
            </a:r>
            <a:endParaRPr lang="fr-FR" sz="22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2A898D97-AD69-40A4-8F9C-825DD0EA59BA}" type="slidenum">
              <a:rPr lang="fr-FR" smtClean="0"/>
              <a:pPr>
                <a:defRPr/>
              </a:pPr>
              <a:t>55</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86019" name="Text Box 3"/>
          <p:cNvSpPr txBox="1">
            <a:spLocks noChangeArrowheads="1"/>
          </p:cNvSpPr>
          <p:nvPr/>
        </p:nvSpPr>
        <p:spPr bwMode="auto">
          <a:xfrm>
            <a:off x="488950" y="1633538"/>
            <a:ext cx="8655050" cy="4581525"/>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u="sng"/>
              <a:t>Inducteurs enzymatiques: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Antiépileptiques :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Carbamazépine (Tégrétol</a:t>
            </a:r>
            <a:r>
              <a:rPr lang="fr-FR" sz="2500" baseline="30000"/>
              <a:t>®</a:t>
            </a:r>
            <a:r>
              <a:rPr lang="fr-FR" sz="2500"/>
              <a:t>)</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Phénobarbital</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Aniti-infectieux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Rifampicine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Efavirenz (Sustiva</a:t>
            </a:r>
            <a:r>
              <a:rPr lang="fr-FR" sz="2500" baseline="30000"/>
              <a:t>®</a:t>
            </a:r>
            <a:r>
              <a:rPr lang="fr-FR" sz="2500"/>
              <a:t>)</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Millepertuis (Procalmil</a:t>
            </a:r>
            <a:r>
              <a:rPr lang="fr-FR" sz="2500" baseline="30000"/>
              <a:t>®</a:t>
            </a:r>
            <a:r>
              <a:rPr lang="fr-FR" sz="2500"/>
              <a:t>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tabac, alcool</a:t>
            </a:r>
            <a:endParaRPr lang="fr-FR" sz="22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99C535F2-74F7-46DD-A970-F7EDFE09A581}" type="slidenum">
              <a:rPr lang="fr-FR" smtClean="0"/>
              <a:pPr>
                <a:defRPr/>
              </a:pPr>
              <a:t>56</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FE1EF20-8185-4D81-8248-6342D84C418F}" type="slidenum">
              <a:rPr lang="fr-FR" smtClean="0"/>
              <a:pPr>
                <a:defRPr/>
              </a:pPr>
              <a:t>57</a:t>
            </a:fld>
            <a:endParaRPr lang="fr-FR"/>
          </a:p>
        </p:txBody>
      </p:sp>
      <p:sp>
        <p:nvSpPr>
          <p:cNvPr id="87042" name="Espace réservé du contenu 3"/>
          <p:cNvSpPr>
            <a:spLocks noGrp="1"/>
          </p:cNvSpPr>
          <p:nvPr>
            <p:ph sz="quarter" idx="1"/>
          </p:nvPr>
        </p:nvSpPr>
        <p:spPr>
          <a:xfrm>
            <a:off x="142875" y="1500188"/>
            <a:ext cx="8858250" cy="4824412"/>
          </a:xfrm>
        </p:spPr>
        <p:txBody>
          <a:bodyPr/>
          <a:lstStyle/>
          <a:p>
            <a:pPr eaLnBrk="1" hangingPunct="1">
              <a:buFont typeface="Wingdings 2" pitchFamily="18" charset="2"/>
              <a:buNone/>
            </a:pPr>
            <a:r>
              <a:rPr lang="fr-FR" sz="2300" u="sng" smtClean="0">
                <a:latin typeface="Arial" pitchFamily="34" charset="0"/>
              </a:rPr>
              <a:t>L’exemple le plus connu est celui de la warfarine (anticoagulant oral)</a:t>
            </a:r>
            <a:r>
              <a:rPr lang="fr-FR" sz="2300" smtClean="0">
                <a:latin typeface="Arial" pitchFamily="34" charset="0"/>
              </a:rPr>
              <a:t>  </a:t>
            </a:r>
          </a:p>
          <a:p>
            <a:pPr eaLnBrk="1" hangingPunct="1">
              <a:buFont typeface="Wingdings 2" pitchFamily="18" charset="2"/>
              <a:buNone/>
            </a:pPr>
            <a:endParaRPr lang="fr-FR" sz="2000" smtClean="0">
              <a:latin typeface="Arial" pitchFamily="34" charset="0"/>
            </a:endParaRPr>
          </a:p>
          <a:p>
            <a:pPr eaLnBrk="1" hangingPunct="1"/>
            <a:r>
              <a:rPr lang="fr-FR" sz="2400" smtClean="0">
                <a:latin typeface="Arial" pitchFamily="34" charset="0"/>
              </a:rPr>
              <a:t>son métabolisme est augmenté par induction du CYP2C9 par la carbamazépine (anti-convulsivant)et la rifampicine (antituberculeux)</a:t>
            </a:r>
          </a:p>
          <a:p>
            <a:pPr eaLnBrk="1" hangingPunct="1"/>
            <a:endParaRPr lang="fr-FR" sz="2400" smtClean="0">
              <a:latin typeface="Arial" pitchFamily="34" charset="0"/>
            </a:endParaRPr>
          </a:p>
          <a:p>
            <a:pPr eaLnBrk="1" hangingPunct="1"/>
            <a:r>
              <a:rPr lang="fr-FR" sz="2400" smtClean="0">
                <a:latin typeface="Arial" pitchFamily="34" charset="0"/>
              </a:rPr>
              <a:t>Afin de maintenir l’effet anticoagulant, il faut augmenter les doses de warfarine, exposant ainsi à un risque hémorragique à l’arrêt de l’induction si on ne corrige pas les doses d’AVK </a:t>
            </a:r>
          </a:p>
          <a:p>
            <a:pPr eaLnBrk="1" hangingPunct="1"/>
            <a:endParaRPr lang="fr-FR" smtClean="0">
              <a:latin typeface="Arial" pitchFamily="34" charset="0"/>
            </a:endParaRPr>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88067" name="Text Box 3"/>
          <p:cNvSpPr txBox="1">
            <a:spLocks noChangeArrowheads="1"/>
          </p:cNvSpPr>
          <p:nvPr/>
        </p:nvSpPr>
        <p:spPr bwMode="auto">
          <a:xfrm>
            <a:off x="488950" y="1633538"/>
            <a:ext cx="8655050" cy="4581525"/>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u="sng"/>
              <a:t>Inhibiteurs enzymatiques: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Limitent l’activité du système enzymatique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r>
              <a:rPr lang="fr-FR" sz="2200"/>
              <a:t> =&gt; Si un médicament métabolisé par cette enzyme est administré simultanément son métabolisme est diminué:</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2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200"/>
              <a:t>		- Diminution de l’élimination </a:t>
            </a:r>
            <a:r>
              <a:rPr lang="fr-FR" sz="2200">
                <a:sym typeface="Wingdings" pitchFamily="2" charset="2"/>
              </a:rPr>
              <a:t> risque de surdosage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200">
                <a:sym typeface="Wingdings" pitchFamily="2" charset="2"/>
              </a:rPr>
              <a:t>		- Diminution de l’activation  Risque d’inefficacité</a:t>
            </a:r>
            <a:endParaRPr lang="fr-FR" sz="2200"/>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66BC7C88-E7EF-479B-AE5C-0A2DE5411F0F}" type="slidenum">
              <a:rPr lang="fr-FR" smtClean="0"/>
              <a:pPr>
                <a:defRPr/>
              </a:pPr>
              <a:t>58</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89091" name="Text Box 3"/>
          <p:cNvSpPr txBox="1">
            <a:spLocks noChangeArrowheads="1"/>
          </p:cNvSpPr>
          <p:nvPr/>
        </p:nvSpPr>
        <p:spPr bwMode="auto">
          <a:xfrm>
            <a:off x="488950" y="1633538"/>
            <a:ext cx="8655050" cy="4581525"/>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u="sng"/>
              <a:t>Inhibiteurs enzymatiques: </a:t>
            </a:r>
            <a:r>
              <a:rPr lang="fr-FR" u="sng"/>
              <a:t>(bcp plus nombreux que les inhibiteurs)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Anitibiotiques : érythromycine, josamycine, isoniazide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 Inhibiteurs de la sécrétion gastrique :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r>
              <a:rPr lang="fr-FR" sz="2200"/>
              <a:t>Cimétidine (Tagamet</a:t>
            </a:r>
            <a:r>
              <a:rPr lang="fr-FR" sz="2200" baseline="30000"/>
              <a:t>®</a:t>
            </a:r>
            <a:r>
              <a:rPr lang="fr-FR" sz="2200"/>
              <a:t>) ; oméprazole (MOPRAL</a:t>
            </a:r>
            <a:r>
              <a:rPr lang="fr-FR" sz="2200" baseline="30000"/>
              <a:t>®)</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200" baseline="300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200" baseline="30000"/>
              <a:t>	</a:t>
            </a:r>
            <a:r>
              <a:rPr lang="fr-FR" sz="2500" baseline="30000"/>
              <a:t>-</a:t>
            </a:r>
            <a:r>
              <a:rPr lang="fr-FR" sz="2500"/>
              <a:t> Antifongiques : Miconazole (Daktarin</a:t>
            </a:r>
            <a:r>
              <a:rPr lang="fr-FR" sz="2200" baseline="30000"/>
              <a:t>®</a:t>
            </a:r>
            <a:r>
              <a:rPr lang="fr-FR" sz="2200"/>
              <a:t>)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200"/>
              <a:t>                                       Kétoconazole (Nizoral</a:t>
            </a:r>
            <a:r>
              <a:rPr lang="fr-FR" sz="2200" baseline="30000"/>
              <a:t>®)</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2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200"/>
              <a:t>	- Anti-rétroviraux : Ritonavir (Norvir</a:t>
            </a:r>
            <a:r>
              <a:rPr lang="fr-FR" sz="2200" baseline="30000"/>
              <a:t>®</a:t>
            </a:r>
            <a:r>
              <a:rPr lang="fr-FR" sz="2200"/>
              <a:t>)</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2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200"/>
              <a:t>	- Jus de pamplemousse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200"/>
              <a:t>	</a:t>
            </a:r>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54C52C9E-2740-4ED2-8C07-730E3437C6A7}" type="slidenum">
              <a:rPr lang="fr-FR" smtClean="0"/>
              <a:pPr>
                <a:defRPr/>
              </a:pPr>
              <a:t>59</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normAutofit fontScale="90000"/>
          </a:bodyPr>
          <a:lstStyle/>
          <a:p>
            <a:pPr eaLnBrk="1" hangingPunct="1"/>
            <a:r>
              <a:rPr lang="fr-FR" sz="4000" smtClean="0">
                <a:latin typeface="Arial" pitchFamily="34" charset="0"/>
              </a:rPr>
              <a:t>Introduction</a:t>
            </a:r>
            <a:br>
              <a:rPr lang="fr-FR" sz="4000" smtClean="0">
                <a:latin typeface="Arial" pitchFamily="34" charset="0"/>
              </a:rPr>
            </a:br>
            <a:r>
              <a:rPr lang="fr-FR" sz="4000" smtClean="0">
                <a:latin typeface="Arial" pitchFamily="34" charset="0"/>
              </a:rPr>
              <a:t>La phase pharmacocin</a:t>
            </a:r>
            <a:r>
              <a:rPr lang="fr-FR" sz="4000" smtClean="0"/>
              <a:t>é</a:t>
            </a:r>
            <a:r>
              <a:rPr lang="fr-FR" sz="4000" smtClean="0">
                <a:latin typeface="Arial" pitchFamily="34" charset="0"/>
              </a:rPr>
              <a:t>tique</a:t>
            </a:r>
          </a:p>
        </p:txBody>
      </p:sp>
      <p:sp>
        <p:nvSpPr>
          <p:cNvPr id="4" name="Espace réservé du numéro de diapositive 3"/>
          <p:cNvSpPr>
            <a:spLocks noGrp="1"/>
          </p:cNvSpPr>
          <p:nvPr>
            <p:ph type="sldNum" sz="quarter" idx="12"/>
          </p:nvPr>
        </p:nvSpPr>
        <p:spPr/>
        <p:txBody>
          <a:bodyPr/>
          <a:lstStyle/>
          <a:p>
            <a:pPr>
              <a:defRPr/>
            </a:pPr>
            <a:fld id="{CD9A22BB-B002-4C3D-AD93-E41BC515B956}" type="slidenum">
              <a:rPr lang="fr-FR" smtClean="0"/>
              <a:pPr>
                <a:defRPr/>
              </a:pPr>
              <a:t>6</a:t>
            </a:fld>
            <a:endParaRPr lang="fr-FR"/>
          </a:p>
        </p:txBody>
      </p:sp>
      <p:sp>
        <p:nvSpPr>
          <p:cNvPr id="21507" name="Espace réservé du contenu 2"/>
          <p:cNvSpPr>
            <a:spLocks noGrp="1"/>
          </p:cNvSpPr>
          <p:nvPr>
            <p:ph sz="quarter" idx="1"/>
          </p:nvPr>
        </p:nvSpPr>
        <p:spPr/>
        <p:txBody>
          <a:bodyPr/>
          <a:lstStyle/>
          <a:p>
            <a:pPr eaLnBrk="1" hangingPunct="1">
              <a:lnSpc>
                <a:spcPct val="90000"/>
              </a:lnSpc>
              <a:buFont typeface="Wingdings 2" pitchFamily="18" charset="2"/>
              <a:buNone/>
            </a:pPr>
            <a:endParaRPr lang="fr-FR" sz="2400" u="sng" smtClean="0">
              <a:latin typeface="Arial" pitchFamily="34" charset="0"/>
            </a:endParaRPr>
          </a:p>
          <a:p>
            <a:pPr eaLnBrk="1" hangingPunct="1">
              <a:lnSpc>
                <a:spcPct val="90000"/>
              </a:lnSpc>
              <a:buFont typeface="Wingdings 2" pitchFamily="18" charset="2"/>
              <a:buNone/>
            </a:pPr>
            <a:r>
              <a:rPr lang="fr-FR" sz="2400" b="1" u="sng" smtClean="0">
                <a:latin typeface="Arial" pitchFamily="34" charset="0"/>
              </a:rPr>
              <a:t>Les paramètres pharmacocinétiques</a:t>
            </a:r>
          </a:p>
          <a:p>
            <a:pPr algn="just" eaLnBrk="1" hangingPunct="1">
              <a:lnSpc>
                <a:spcPct val="90000"/>
              </a:lnSpc>
              <a:buFont typeface="Wingdings 2" pitchFamily="18" charset="2"/>
              <a:buNone/>
            </a:pPr>
            <a:r>
              <a:rPr lang="fr-FR" sz="2400" smtClean="0">
                <a:latin typeface="Arial" pitchFamily="34" charset="0"/>
              </a:rPr>
              <a:t>   </a:t>
            </a:r>
            <a:r>
              <a:rPr lang="fr-FR" sz="2200" smtClean="0">
                <a:latin typeface="Arial" pitchFamily="34" charset="0"/>
              </a:rPr>
              <a:t>Ensemble des paramètres de </a:t>
            </a:r>
            <a:r>
              <a:rPr lang="fr-FR" sz="2200" b="1" smtClean="0">
                <a:latin typeface="Arial" pitchFamily="34" charset="0"/>
              </a:rPr>
              <a:t>quantité et de vitesse </a:t>
            </a:r>
            <a:r>
              <a:rPr lang="fr-FR" sz="2200" smtClean="0">
                <a:latin typeface="Arial" pitchFamily="34" charset="0"/>
              </a:rPr>
              <a:t>qui décrivent l’évolution du médicament dans l’organisme, notamment en terme d’absorption, de distribution, de métabolisme et d ’élimination d’un médicament</a:t>
            </a:r>
          </a:p>
          <a:p>
            <a:pPr algn="just" eaLnBrk="1" hangingPunct="1">
              <a:lnSpc>
                <a:spcPct val="90000"/>
              </a:lnSpc>
              <a:buFont typeface="Wingdings 2" pitchFamily="18" charset="2"/>
              <a:buNone/>
            </a:pPr>
            <a:endParaRPr lang="fr-FR" sz="2200" smtClean="0">
              <a:latin typeface="Arial" pitchFamily="34" charset="0"/>
            </a:endParaRPr>
          </a:p>
          <a:p>
            <a:pPr algn="just" eaLnBrk="1" hangingPunct="1">
              <a:lnSpc>
                <a:spcPct val="90000"/>
              </a:lnSpc>
              <a:buFont typeface="Wingdings 2" pitchFamily="18" charset="2"/>
              <a:buNone/>
            </a:pPr>
            <a:r>
              <a:rPr lang="fr-FR" sz="2200" smtClean="0">
                <a:latin typeface="Arial" pitchFamily="34" charset="0"/>
              </a:rPr>
              <a:t>  Leur quantification apporte des informations permettant de choisir les voies d’administration et d’adapter les posologies </a:t>
            </a:r>
          </a:p>
          <a:p>
            <a:pPr algn="just" eaLnBrk="1" hangingPunct="1">
              <a:lnSpc>
                <a:spcPct val="90000"/>
              </a:lnSpc>
              <a:buFont typeface="Wingdings 2" pitchFamily="18" charset="2"/>
              <a:buNone/>
            </a:pPr>
            <a:endParaRPr lang="fr-FR" sz="2200" smtClean="0">
              <a:latin typeface="Arial" pitchFamily="34" charset="0"/>
              <a:sym typeface="Wingdings" pitchFamily="2" charset="2"/>
            </a:endParaRPr>
          </a:p>
          <a:p>
            <a:pPr algn="just" eaLnBrk="1" hangingPunct="1">
              <a:lnSpc>
                <a:spcPct val="90000"/>
              </a:lnSpc>
              <a:buFont typeface="Wingdings 2" pitchFamily="18" charset="2"/>
              <a:buNone/>
            </a:pPr>
            <a:r>
              <a:rPr lang="fr-FR" sz="2200" smtClean="0">
                <a:latin typeface="Arial" pitchFamily="34" charset="0"/>
                <a:sym typeface="Wingdings" pitchFamily="2" charset="2"/>
              </a:rPr>
              <a:t> Amélioration de l’efficacité thérapeutique et de la réduction des effets toxiques</a:t>
            </a:r>
            <a:endParaRPr lang="fr-FR" sz="2400" smtClean="0">
              <a:latin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ACAAEC0-2529-465E-989D-306905E918E8}" type="slidenum">
              <a:rPr lang="fr-FR" smtClean="0"/>
              <a:pPr>
                <a:defRPr/>
              </a:pPr>
              <a:t>60</a:t>
            </a:fld>
            <a:endParaRPr lang="fr-FR"/>
          </a:p>
        </p:txBody>
      </p:sp>
      <p:sp>
        <p:nvSpPr>
          <p:cNvPr id="90114" name="Espace réservé du contenu 2"/>
          <p:cNvSpPr>
            <a:spLocks noGrp="1"/>
          </p:cNvSpPr>
          <p:nvPr>
            <p:ph sz="quarter" idx="1"/>
          </p:nvPr>
        </p:nvSpPr>
        <p:spPr/>
        <p:txBody>
          <a:bodyPr/>
          <a:lstStyle/>
          <a:p>
            <a:pPr eaLnBrk="1" hangingPunct="1">
              <a:buFont typeface="Wingdings 2" pitchFamily="18" charset="2"/>
              <a:buNone/>
            </a:pPr>
            <a:r>
              <a:rPr lang="fr-FR" b="1" u="sng" smtClean="0">
                <a:latin typeface="Arial" pitchFamily="34" charset="0"/>
              </a:rPr>
              <a:t>Exemples</a:t>
            </a:r>
            <a:r>
              <a:rPr lang="fr-FR" smtClean="0">
                <a:latin typeface="Arial" pitchFamily="34" charset="0"/>
              </a:rPr>
              <a:t> </a:t>
            </a:r>
          </a:p>
          <a:p>
            <a:pPr eaLnBrk="1" hangingPunct="1"/>
            <a:r>
              <a:rPr lang="fr-FR" smtClean="0">
                <a:latin typeface="Arial" pitchFamily="34" charset="0"/>
              </a:rPr>
              <a:t>Les macrolides (sauf la spiramycine) et les antifongiques imidazolés inhibent le métabolisme du tacrolimus et augmente sa néphrotoxicité. </a:t>
            </a:r>
          </a:p>
          <a:p>
            <a:pPr eaLnBrk="1" hangingPunct="1">
              <a:buFont typeface="Wingdings 2" pitchFamily="18" charset="2"/>
              <a:buNone/>
            </a:pPr>
            <a:endParaRPr lang="fr-FR" smtClean="0">
              <a:latin typeface="Arial" pitchFamily="34" charset="0"/>
            </a:endParaRPr>
          </a:p>
          <a:p>
            <a:pPr eaLnBrk="1" hangingPunct="1"/>
            <a:r>
              <a:rPr lang="fr-FR" smtClean="0">
                <a:latin typeface="Arial" pitchFamily="34" charset="0"/>
              </a:rPr>
              <a:t>Les antifongiques imidazolés associés au cisapride provoquent des troubles du rythme avec des torsades de pointe.</a:t>
            </a:r>
          </a:p>
          <a:p>
            <a:pPr eaLnBrk="1" hangingPunct="1"/>
            <a:endParaRPr lang="fr-FR" smtClean="0">
              <a:latin typeface="Arial" pitchFamily="34" charset="0"/>
            </a:endParaRPr>
          </a:p>
        </p:txBody>
      </p:sp>
      <p:sp>
        <p:nvSpPr>
          <p:cNvPr id="4"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endParaRPr lang="fr-FR">
              <a:latin typeface="Constantia" pitchFamily="18" charset="0"/>
            </a:endParaRPr>
          </a:p>
        </p:txBody>
      </p:sp>
      <p:sp>
        <p:nvSpPr>
          <p:cNvPr id="91139" name="Text Box 3"/>
          <p:cNvSpPr txBox="1">
            <a:spLocks noChangeArrowheads="1"/>
          </p:cNvSpPr>
          <p:nvPr/>
        </p:nvSpPr>
        <p:spPr bwMode="auto">
          <a:xfrm>
            <a:off x="488950" y="1633538"/>
            <a:ext cx="8655050" cy="4581525"/>
          </a:xfrm>
          <a:prstGeom prst="rect">
            <a:avLst/>
          </a:prstGeom>
          <a:noFill/>
          <a:ln w="9525">
            <a:noFill/>
            <a:round/>
            <a:headEnd/>
            <a:tailEnd/>
          </a:ln>
        </p:spPr>
        <p:txBody>
          <a:bodyPr lIns="81639" tIns="40820" rIns="81639" bIns="40820"/>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b="1" u="sng"/>
              <a:t>Cytochrome P450:</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r>
              <a:rPr lang="fr-FR" sz="2500" u="sng"/>
              <a:t>Inhibiteurs enzymatiques:</a:t>
            </a:r>
            <a:endParaRPr lang="fr-FR" u="sng"/>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a:t>
            </a:r>
            <a:r>
              <a:rPr lang="fr-FR" sz="2500" u="sng"/>
              <a:t>- En pratique </a:t>
            </a:r>
            <a:r>
              <a:rPr lang="fr-FR" sz="2500"/>
              <a:t>ne pas retenir toute une liste… Concerne des centaines de médicaments !</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endParaRPr lang="fr-FR" sz="2500"/>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FR" sz="2500"/>
              <a:t>	=&gt; Mais rester attentif si l’introduction d’un médicament déséquilibre un patient chronique jusque la traité avec succès. Se référer alors à un ouvrage de référence.</a:t>
            </a:r>
            <a:endParaRPr lang="fr-FR" sz="2200"/>
          </a:p>
        </p:txBody>
      </p:sp>
      <p:sp>
        <p:nvSpPr>
          <p:cNvPr id="5"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8463775D-BB9E-46EA-B6B4-5EE0A29F1081}" type="slidenum">
              <a:rPr lang="fr-FR" smtClean="0"/>
              <a:pPr>
                <a:defRPr/>
              </a:pPr>
              <a:t>61</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Biotransformations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5" name="Espace réservé du numéro de diapositive 4"/>
          <p:cNvSpPr>
            <a:spLocks noGrp="1"/>
          </p:cNvSpPr>
          <p:nvPr>
            <p:ph type="sldNum" sz="quarter" idx="12"/>
          </p:nvPr>
        </p:nvSpPr>
        <p:spPr/>
        <p:txBody>
          <a:bodyPr/>
          <a:lstStyle/>
          <a:p>
            <a:pPr>
              <a:defRPr/>
            </a:pPr>
            <a:fld id="{4376ED23-4D64-47EA-B206-F87E87C2D542}" type="slidenum">
              <a:rPr lang="fr-FR" smtClean="0"/>
              <a:pPr>
                <a:defRPr/>
              </a:pPr>
              <a:t>62</a:t>
            </a:fld>
            <a:endParaRPr lang="fr-FR"/>
          </a:p>
        </p:txBody>
      </p:sp>
      <p:sp>
        <p:nvSpPr>
          <p:cNvPr id="92163" name="Espace réservé du contenu 3"/>
          <p:cNvSpPr>
            <a:spLocks noGrp="1"/>
          </p:cNvSpPr>
          <p:nvPr>
            <p:ph sz="quarter" idx="1"/>
          </p:nvPr>
        </p:nvSpPr>
        <p:spPr>
          <a:xfrm>
            <a:off x="457200" y="1428750"/>
            <a:ext cx="8229600" cy="5143500"/>
          </a:xfrm>
        </p:spPr>
        <p:txBody>
          <a:bodyPr/>
          <a:lstStyle/>
          <a:p>
            <a:pPr eaLnBrk="1" hangingPunct="1">
              <a:lnSpc>
                <a:spcPct val="80000"/>
              </a:lnSpc>
              <a:buFont typeface="Wingdings 2" pitchFamily="18" charset="2"/>
              <a:buNone/>
            </a:pPr>
            <a:r>
              <a:rPr lang="fr-FR" sz="2400" b="1" u="sng" dirty="0" smtClean="0">
                <a:latin typeface="Arial" pitchFamily="34" charset="0"/>
              </a:rPr>
              <a:t>Facteurs de variation du métabolisme</a:t>
            </a:r>
          </a:p>
          <a:p>
            <a:pPr lvl="1" eaLnBrk="1" hangingPunct="1">
              <a:lnSpc>
                <a:spcPct val="80000"/>
              </a:lnSpc>
            </a:pPr>
            <a:r>
              <a:rPr lang="fr-FR" sz="2200" dirty="0" smtClean="0">
                <a:latin typeface="Arial" pitchFamily="34" charset="0"/>
              </a:rPr>
              <a:t>Facteurs physiologiques</a:t>
            </a:r>
          </a:p>
          <a:p>
            <a:pPr lvl="2" eaLnBrk="1" hangingPunct="1">
              <a:lnSpc>
                <a:spcPct val="80000"/>
              </a:lnSpc>
            </a:pPr>
            <a:r>
              <a:rPr lang="fr-FR" sz="1900" dirty="0" smtClean="0">
                <a:latin typeface="Arial" pitchFamily="34" charset="0"/>
              </a:rPr>
              <a:t>Âge : immaturité enzymatique chez le nouveau-né et diminution activité métabolique chez le sujet âgé </a:t>
            </a:r>
          </a:p>
          <a:p>
            <a:pPr lvl="2" eaLnBrk="1" hangingPunct="1">
              <a:lnSpc>
                <a:spcPct val="80000"/>
              </a:lnSpc>
            </a:pPr>
            <a:r>
              <a:rPr lang="fr-FR" sz="1900" dirty="0" smtClean="0">
                <a:latin typeface="Arial" pitchFamily="34" charset="0"/>
              </a:rPr>
              <a:t>Sexe : activité CYP3 A4 plus importante chez la femme</a:t>
            </a:r>
          </a:p>
          <a:p>
            <a:pPr lvl="2" eaLnBrk="1" hangingPunct="1">
              <a:lnSpc>
                <a:spcPct val="80000"/>
              </a:lnSpc>
            </a:pPr>
            <a:endParaRPr lang="fr-FR" sz="1900" dirty="0" smtClean="0">
              <a:latin typeface="Arial" pitchFamily="34" charset="0"/>
            </a:endParaRPr>
          </a:p>
          <a:p>
            <a:pPr lvl="1" eaLnBrk="1" hangingPunct="1">
              <a:lnSpc>
                <a:spcPct val="80000"/>
              </a:lnSpc>
            </a:pPr>
            <a:r>
              <a:rPr lang="fr-FR" sz="2200" dirty="0" smtClean="0">
                <a:latin typeface="Arial" pitchFamily="34" charset="0"/>
              </a:rPr>
              <a:t>Facteurs pathologiques</a:t>
            </a:r>
          </a:p>
          <a:p>
            <a:pPr lvl="2" eaLnBrk="1" hangingPunct="1">
              <a:lnSpc>
                <a:spcPct val="80000"/>
              </a:lnSpc>
            </a:pPr>
            <a:r>
              <a:rPr lang="fr-FR" sz="1900" dirty="0" smtClean="0">
                <a:latin typeface="Arial" pitchFamily="34" charset="0"/>
              </a:rPr>
              <a:t>Pathologies hépatiques : IHC </a:t>
            </a:r>
            <a:r>
              <a:rPr lang="fr-FR" sz="1900" dirty="0" smtClean="0">
                <a:latin typeface="Arial" pitchFamily="34" charset="0"/>
                <a:sym typeface="Wingdings" pitchFamily="2" charset="2"/>
              </a:rPr>
              <a:t> réduire les posologies</a:t>
            </a:r>
          </a:p>
          <a:p>
            <a:pPr lvl="2" eaLnBrk="1" hangingPunct="1">
              <a:lnSpc>
                <a:spcPct val="80000"/>
              </a:lnSpc>
            </a:pPr>
            <a:endParaRPr lang="fr-FR" sz="1900" dirty="0" smtClean="0">
              <a:latin typeface="Arial" pitchFamily="34" charset="0"/>
              <a:sym typeface="Wingdings" pitchFamily="2" charset="2"/>
            </a:endParaRPr>
          </a:p>
          <a:p>
            <a:pPr lvl="1" eaLnBrk="1" hangingPunct="1">
              <a:lnSpc>
                <a:spcPct val="80000"/>
              </a:lnSpc>
            </a:pPr>
            <a:r>
              <a:rPr lang="fr-FR" sz="2200" dirty="0" smtClean="0">
                <a:latin typeface="Arial" pitchFamily="34" charset="0"/>
                <a:sym typeface="Wingdings" pitchFamily="2" charset="2"/>
              </a:rPr>
              <a:t>Facteurs environnementaux</a:t>
            </a:r>
          </a:p>
          <a:p>
            <a:pPr lvl="2" eaLnBrk="1" hangingPunct="1">
              <a:lnSpc>
                <a:spcPct val="80000"/>
              </a:lnSpc>
            </a:pPr>
            <a:r>
              <a:rPr lang="fr-FR" sz="1900" dirty="0" smtClean="0">
                <a:latin typeface="Arial" pitchFamily="34" charset="0"/>
                <a:sym typeface="Wingdings" pitchFamily="2" charset="2"/>
              </a:rPr>
              <a:t>Alcool, tabac, alimentation (jus de pamplemousse)</a:t>
            </a:r>
          </a:p>
          <a:p>
            <a:pPr lvl="2" eaLnBrk="1" hangingPunct="1">
              <a:lnSpc>
                <a:spcPct val="80000"/>
              </a:lnSpc>
            </a:pPr>
            <a:r>
              <a:rPr lang="fr-FR" sz="1900" dirty="0" smtClean="0">
                <a:latin typeface="Arial" pitchFamily="34" charset="0"/>
                <a:sym typeface="Wingdings" pitchFamily="2" charset="2"/>
              </a:rPr>
              <a:t>Médicaments (inducteurs et inhibiteurs enzymatiques)</a:t>
            </a:r>
          </a:p>
          <a:p>
            <a:pPr lvl="2" eaLnBrk="1" hangingPunct="1">
              <a:lnSpc>
                <a:spcPct val="80000"/>
              </a:lnSpc>
            </a:pPr>
            <a:endParaRPr lang="fr-FR" sz="1900" dirty="0" smtClean="0">
              <a:latin typeface="Arial" pitchFamily="34" charset="0"/>
              <a:sym typeface="Wingdings" pitchFamily="2" charset="2"/>
            </a:endParaRPr>
          </a:p>
          <a:p>
            <a:pPr lvl="1" eaLnBrk="1" hangingPunct="1">
              <a:lnSpc>
                <a:spcPct val="80000"/>
              </a:lnSpc>
            </a:pPr>
            <a:r>
              <a:rPr lang="fr-FR" sz="2200" dirty="0" smtClean="0">
                <a:latin typeface="Arial" pitchFamily="34" charset="0"/>
                <a:sym typeface="Wingdings" pitchFamily="2" charset="2"/>
              </a:rPr>
              <a:t>Facteurs génétiques</a:t>
            </a:r>
          </a:p>
          <a:p>
            <a:pPr lvl="2" eaLnBrk="1" hangingPunct="1">
              <a:lnSpc>
                <a:spcPct val="80000"/>
              </a:lnSpc>
            </a:pPr>
            <a:r>
              <a:rPr lang="fr-FR" sz="1900" dirty="0" err="1" smtClean="0">
                <a:latin typeface="Arial" pitchFamily="34" charset="0"/>
                <a:sym typeface="Wingdings" pitchFamily="2" charset="2"/>
              </a:rPr>
              <a:t>Métaboliseur</a:t>
            </a:r>
            <a:r>
              <a:rPr lang="fr-FR" sz="1900" dirty="0" smtClean="0">
                <a:latin typeface="Arial" pitchFamily="34" charset="0"/>
                <a:sym typeface="Wingdings" pitchFamily="2" charset="2"/>
              </a:rPr>
              <a:t> lent : accumulation du médicament</a:t>
            </a:r>
          </a:p>
          <a:p>
            <a:pPr lvl="2" eaLnBrk="1" hangingPunct="1">
              <a:lnSpc>
                <a:spcPct val="80000"/>
              </a:lnSpc>
            </a:pPr>
            <a:r>
              <a:rPr lang="fr-FR" sz="1900" dirty="0" err="1" smtClean="0">
                <a:latin typeface="Arial" pitchFamily="34" charset="0"/>
                <a:sym typeface="Wingdings" pitchFamily="2" charset="2"/>
              </a:rPr>
              <a:t>Métaboliseur</a:t>
            </a:r>
            <a:r>
              <a:rPr lang="fr-FR" sz="1900" dirty="0" smtClean="0">
                <a:latin typeface="Arial" pitchFamily="34" charset="0"/>
                <a:sym typeface="Wingdings" pitchFamily="2" charset="2"/>
              </a:rPr>
              <a:t> rapide : inefficacité thérapeutique ou       de la toxicité d’un métabolite</a:t>
            </a:r>
          </a:p>
        </p:txBody>
      </p:sp>
      <p:cxnSp>
        <p:nvCxnSpPr>
          <p:cNvPr id="6" name="Connecteur droit avec flèche 5"/>
          <p:cNvCxnSpPr/>
          <p:nvPr/>
        </p:nvCxnSpPr>
        <p:spPr>
          <a:xfrm rot="5400000" flipH="1" flipV="1">
            <a:off x="6786563" y="6000750"/>
            <a:ext cx="285750"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688" y="1000108"/>
            <a:ext cx="8858312" cy="1362456"/>
          </a:xfrm>
        </p:spPr>
        <p:txBody>
          <a:bodyPr/>
          <a:lstStyle/>
          <a:p>
            <a:pPr eaLnBrk="1" fontAlgn="auto" hangingPunct="1">
              <a:spcAft>
                <a:spcPts val="0"/>
              </a:spcAft>
              <a:defRPr/>
            </a:pPr>
            <a:r>
              <a:rPr lang="fr-FR" sz="4800" dirty="0" smtClean="0"/>
              <a:t>L’élimination des médicaments</a:t>
            </a:r>
            <a:endParaRPr lang="fr-FR" sz="4800" dirty="0"/>
          </a:p>
        </p:txBody>
      </p:sp>
      <p:sp>
        <p:nvSpPr>
          <p:cNvPr id="93187" name="Espace réservé du texte 2"/>
          <p:cNvSpPr>
            <a:spLocks noGrp="1"/>
          </p:cNvSpPr>
          <p:nvPr>
            <p:ph type="body" idx="1"/>
          </p:nvPr>
        </p:nvSpPr>
        <p:spPr>
          <a:xfrm>
            <a:off x="214313" y="3143250"/>
            <a:ext cx="8929687" cy="3571875"/>
          </a:xfrm>
        </p:spPr>
        <p:txBody>
          <a:bodyPr/>
          <a:lstStyle/>
          <a:p>
            <a:pPr eaLnBrk="1" hangingPunct="1"/>
            <a:r>
              <a:rPr lang="fr-FR" u="sng" smtClean="0">
                <a:latin typeface="Arial" pitchFamily="34" charset="0"/>
              </a:rPr>
              <a:t>Objectifs : </a:t>
            </a:r>
          </a:p>
          <a:p>
            <a:pPr eaLnBrk="1" hangingPunct="1"/>
            <a:endParaRPr lang="fr-FR" smtClean="0">
              <a:latin typeface="Arial" pitchFamily="34" charset="0"/>
            </a:endParaRP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crire les diff</a:t>
            </a:r>
            <a:r>
              <a:rPr lang="fr-FR" smtClean="0"/>
              <a:t>é</a:t>
            </a:r>
            <a:r>
              <a:rPr lang="fr-FR" smtClean="0">
                <a:latin typeface="Arial" pitchFamily="34" charset="0"/>
              </a:rPr>
              <a:t>rentes  voies d</a:t>
            </a:r>
            <a:r>
              <a:rPr lang="fr-FR" smtClean="0"/>
              <a:t>’é</a:t>
            </a:r>
            <a:r>
              <a:rPr lang="fr-FR" smtClean="0">
                <a:latin typeface="Arial" pitchFamily="34" charset="0"/>
              </a:rPr>
              <a:t>limination des m</a:t>
            </a:r>
            <a:r>
              <a:rPr lang="fr-FR" smtClean="0"/>
              <a:t>é</a:t>
            </a:r>
            <a:r>
              <a:rPr lang="fr-FR" smtClean="0">
                <a:latin typeface="Arial" pitchFamily="34" charset="0"/>
              </a:rPr>
              <a:t>dicaments</a:t>
            </a: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crire  la clairance r</a:t>
            </a:r>
            <a:r>
              <a:rPr lang="fr-FR" smtClean="0"/>
              <a:t>é</a:t>
            </a:r>
            <a:r>
              <a:rPr lang="fr-FR" smtClean="0">
                <a:latin typeface="Arial" pitchFamily="34" charset="0"/>
              </a:rPr>
              <a:t>nale et h</a:t>
            </a:r>
            <a:r>
              <a:rPr lang="fr-FR" smtClean="0"/>
              <a:t>é</a:t>
            </a:r>
            <a:r>
              <a:rPr lang="fr-FR" smtClean="0">
                <a:latin typeface="Arial" pitchFamily="34" charset="0"/>
              </a:rPr>
              <a:t>patique</a:t>
            </a: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crire les facteurs de variation de l</a:t>
            </a:r>
            <a:r>
              <a:rPr lang="fr-FR" smtClean="0"/>
              <a:t>’é</a:t>
            </a:r>
            <a:r>
              <a:rPr lang="fr-FR" smtClean="0">
                <a:latin typeface="Arial" pitchFamily="34" charset="0"/>
              </a:rPr>
              <a:t>limination des m</a:t>
            </a:r>
            <a:r>
              <a:rPr lang="fr-FR" smtClean="0"/>
              <a:t>é</a:t>
            </a:r>
            <a:r>
              <a:rPr lang="fr-FR" smtClean="0">
                <a:latin typeface="Arial" pitchFamily="34" charset="0"/>
              </a:rPr>
              <a:t>dicaments</a:t>
            </a: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crire la notion de demi-vie</a:t>
            </a:r>
          </a:p>
        </p:txBody>
      </p:sp>
      <p:sp>
        <p:nvSpPr>
          <p:cNvPr id="4" name="Espace réservé du numéro de diapositive 3"/>
          <p:cNvSpPr>
            <a:spLocks noGrp="1"/>
          </p:cNvSpPr>
          <p:nvPr>
            <p:ph type="sldNum" sz="quarter" idx="12"/>
          </p:nvPr>
        </p:nvSpPr>
        <p:spPr/>
        <p:txBody>
          <a:bodyPr/>
          <a:lstStyle/>
          <a:p>
            <a:pPr>
              <a:defRPr/>
            </a:pPr>
            <a:fld id="{A89C7412-46C5-4AA0-873F-557CB5B82A06}" type="slidenum">
              <a:rPr lang="fr-FR" smtClean="0"/>
              <a:pPr>
                <a:defRPr/>
              </a:pPr>
              <a:t>63</a:t>
            </a:fld>
            <a:endParaRPr lang="fr-F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Généralités</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pPr>
              <a:defRPr/>
            </a:pPr>
            <a:fld id="{D5587D1A-6811-4B6B-AE04-6F1FC12F9A8A}" type="slidenum">
              <a:rPr lang="fr-FR" smtClean="0"/>
              <a:pPr>
                <a:defRPr/>
              </a:pPr>
              <a:t>64</a:t>
            </a:fld>
            <a:endParaRPr lang="fr-FR"/>
          </a:p>
        </p:txBody>
      </p:sp>
      <p:sp>
        <p:nvSpPr>
          <p:cNvPr id="94211" name="Espace réservé du contenu 3"/>
          <p:cNvSpPr>
            <a:spLocks noGrp="1"/>
          </p:cNvSpPr>
          <p:nvPr>
            <p:ph sz="quarter" idx="1"/>
          </p:nvPr>
        </p:nvSpPr>
        <p:spPr>
          <a:xfrm>
            <a:off x="457200" y="1428750"/>
            <a:ext cx="8229600" cy="5143500"/>
          </a:xfrm>
        </p:spPr>
        <p:txBody>
          <a:bodyPr/>
          <a:lstStyle/>
          <a:p>
            <a:pPr eaLnBrk="1" hangingPunct="1"/>
            <a:r>
              <a:rPr lang="fr-FR" smtClean="0">
                <a:latin typeface="Arial" pitchFamily="34" charset="0"/>
                <a:sym typeface="Wingdings" pitchFamily="2" charset="2"/>
              </a:rPr>
              <a:t>Elimination = étape clé</a:t>
            </a:r>
          </a:p>
          <a:p>
            <a:pPr lvl="1" eaLnBrk="1" hangingPunct="1"/>
            <a:r>
              <a:rPr lang="fr-FR" smtClean="0">
                <a:latin typeface="Arial" pitchFamily="34" charset="0"/>
                <a:sym typeface="Wingdings" pitchFamily="2" charset="2"/>
              </a:rPr>
              <a:t>Sans éliminationaccumulationtoxicité</a:t>
            </a:r>
          </a:p>
          <a:p>
            <a:pPr lvl="1" eaLnBrk="1" hangingPunct="1"/>
            <a:endParaRPr lang="fr-FR" u="sng" smtClean="0">
              <a:latin typeface="Arial" pitchFamily="34" charset="0"/>
              <a:sym typeface="Wingdings" pitchFamily="2" charset="2"/>
            </a:endParaRPr>
          </a:p>
          <a:p>
            <a:pPr eaLnBrk="1" hangingPunct="1"/>
            <a:r>
              <a:rPr lang="fr-FR" u="sng" smtClean="0">
                <a:latin typeface="Arial" pitchFamily="34" charset="0"/>
                <a:sym typeface="Wingdings" pitchFamily="2" charset="2"/>
              </a:rPr>
              <a:t>Les différentes voies d’élimination</a:t>
            </a:r>
          </a:p>
          <a:p>
            <a:pPr lvl="1" eaLnBrk="1" hangingPunct="1"/>
            <a:r>
              <a:rPr lang="fr-FR" smtClean="0">
                <a:latin typeface="Arial" pitchFamily="34" charset="0"/>
                <a:sym typeface="Wingdings" pitchFamily="2" charset="2"/>
              </a:rPr>
              <a:t>Élimination hépatique</a:t>
            </a:r>
          </a:p>
          <a:p>
            <a:pPr lvl="1" eaLnBrk="1" hangingPunct="1"/>
            <a:r>
              <a:rPr lang="fr-FR" smtClean="0">
                <a:latin typeface="Arial" pitchFamily="34" charset="0"/>
                <a:sym typeface="Wingdings" pitchFamily="2" charset="2"/>
              </a:rPr>
              <a:t>Élimination rénale</a:t>
            </a:r>
          </a:p>
          <a:p>
            <a:pPr lvl="1" eaLnBrk="1" hangingPunct="1"/>
            <a:r>
              <a:rPr lang="fr-FR" smtClean="0">
                <a:latin typeface="Arial" pitchFamily="34" charset="0"/>
                <a:sym typeface="Wingdings" pitchFamily="2" charset="2"/>
              </a:rPr>
              <a:t>Autres voies d’excrétion</a:t>
            </a:r>
          </a:p>
          <a:p>
            <a:pPr lvl="2" eaLnBrk="1" hangingPunct="1"/>
            <a:r>
              <a:rPr lang="fr-FR" smtClean="0">
                <a:latin typeface="Arial" pitchFamily="34" charset="0"/>
                <a:sym typeface="Wingdings" pitchFamily="2" charset="2"/>
              </a:rPr>
              <a:t>Pulmonaire (principalement pour les produits volatils)</a:t>
            </a:r>
          </a:p>
          <a:p>
            <a:pPr lvl="2" eaLnBrk="1" hangingPunct="1"/>
            <a:r>
              <a:rPr lang="fr-FR" smtClean="0">
                <a:latin typeface="Arial" pitchFamily="34" charset="0"/>
                <a:sym typeface="Wingdings" pitchFamily="2" charset="2"/>
              </a:rPr>
              <a:t>Salivaire</a:t>
            </a:r>
          </a:p>
          <a:p>
            <a:pPr lvl="2" eaLnBrk="1" hangingPunct="1"/>
            <a:r>
              <a:rPr lang="fr-FR" smtClean="0">
                <a:latin typeface="Arial" pitchFamily="34" charset="0"/>
                <a:sym typeface="Wingdings" pitchFamily="2" charset="2"/>
              </a:rPr>
              <a:t>Lactée </a:t>
            </a:r>
          </a:p>
          <a:p>
            <a:pPr lvl="2" eaLnBrk="1" hangingPunct="1"/>
            <a:r>
              <a:rPr lang="fr-FR" smtClean="0">
                <a:latin typeface="Arial" pitchFamily="34" charset="0"/>
                <a:sym typeface="Wingdings" pitchFamily="2" charset="2"/>
              </a:rPr>
              <a:t>Larmes</a:t>
            </a:r>
          </a:p>
          <a:p>
            <a:pPr lvl="1" eaLnBrk="1" hangingPunct="1"/>
            <a:endParaRPr lang="fr-FR" smtClean="0">
              <a:latin typeface="Arial" pitchFamily="34" charset="0"/>
              <a:sym typeface="Wingdings" pitchFamily="2" charset="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L’élimination hépatique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13" name="Espace réservé du numéro de diapositive 12"/>
          <p:cNvSpPr>
            <a:spLocks noGrp="1"/>
          </p:cNvSpPr>
          <p:nvPr>
            <p:ph type="sldNum" sz="quarter" idx="12"/>
          </p:nvPr>
        </p:nvSpPr>
        <p:spPr/>
        <p:txBody>
          <a:bodyPr/>
          <a:lstStyle/>
          <a:p>
            <a:pPr>
              <a:defRPr/>
            </a:pPr>
            <a:fld id="{07AAB59B-03D4-448A-8057-97549AD18134}" type="slidenum">
              <a:rPr lang="fr-FR" smtClean="0"/>
              <a:pPr>
                <a:defRPr/>
              </a:pPr>
              <a:t>65</a:t>
            </a:fld>
            <a:endParaRPr lang="fr-FR"/>
          </a:p>
        </p:txBody>
      </p:sp>
      <p:sp>
        <p:nvSpPr>
          <p:cNvPr id="95235" name="Espace réservé du contenu 3"/>
          <p:cNvSpPr>
            <a:spLocks noGrp="1"/>
          </p:cNvSpPr>
          <p:nvPr>
            <p:ph sz="quarter" idx="1"/>
          </p:nvPr>
        </p:nvSpPr>
        <p:spPr>
          <a:xfrm>
            <a:off x="457200" y="1428750"/>
            <a:ext cx="8472488" cy="5143500"/>
          </a:xfrm>
        </p:spPr>
        <p:txBody>
          <a:bodyPr/>
          <a:lstStyle/>
          <a:p>
            <a:pPr eaLnBrk="1" hangingPunct="1"/>
            <a:r>
              <a:rPr lang="fr-FR" dirty="0" smtClean="0">
                <a:latin typeface="Arial" pitchFamily="34" charset="0"/>
                <a:sym typeface="Wingdings" pitchFamily="2" charset="2"/>
              </a:rPr>
              <a:t>Le foie participe également à l’excrétion des médicaments </a:t>
            </a:r>
          </a:p>
          <a:p>
            <a:pPr lvl="1" eaLnBrk="1" hangingPunct="1"/>
            <a:r>
              <a:rPr lang="fr-FR" dirty="0" smtClean="0">
                <a:latin typeface="Arial" pitchFamily="34" charset="0"/>
                <a:sym typeface="Wingdings" pitchFamily="2" charset="2"/>
              </a:rPr>
              <a:t>Par métabolisation : métabolite plus hydrophile puis élimination rénale</a:t>
            </a:r>
          </a:p>
          <a:p>
            <a:pPr lvl="1" eaLnBrk="1" hangingPunct="1"/>
            <a:r>
              <a:rPr lang="fr-FR" dirty="0" smtClean="0">
                <a:latin typeface="Arial" pitchFamily="34" charset="0"/>
                <a:sym typeface="Wingdings" pitchFamily="2" charset="2"/>
              </a:rPr>
              <a:t>Par le biais du système biliaire</a:t>
            </a:r>
          </a:p>
          <a:p>
            <a:pPr eaLnBrk="1" hangingPunct="1"/>
            <a:endParaRPr lang="fr-FR" dirty="0" smtClean="0">
              <a:latin typeface="Arial" pitchFamily="34" charset="0"/>
              <a:sym typeface="Wingdings" pitchFamily="2" charset="2"/>
            </a:endParaRPr>
          </a:p>
          <a:p>
            <a:pPr eaLnBrk="1" hangingPunct="1"/>
            <a:r>
              <a:rPr lang="fr-FR" dirty="0" smtClean="0">
                <a:latin typeface="Arial" pitchFamily="34" charset="0"/>
                <a:sym typeface="Wingdings" pitchFamily="2" charset="2"/>
              </a:rPr>
              <a:t>Après excrétion dans la bile, le médicament se retrouve dans la lumière intestinale </a:t>
            </a:r>
          </a:p>
          <a:p>
            <a:pPr lvl="1" eaLnBrk="1" hangingPunct="1"/>
            <a:r>
              <a:rPr lang="fr-FR" dirty="0" smtClean="0">
                <a:latin typeface="Arial" pitchFamily="34" charset="0"/>
                <a:sym typeface="Wingdings" pitchFamily="2" charset="2"/>
              </a:rPr>
              <a:t>Élimination fécale</a:t>
            </a:r>
          </a:p>
          <a:p>
            <a:pPr lvl="1" eaLnBrk="1" hangingPunct="1"/>
            <a:r>
              <a:rPr lang="fr-FR" dirty="0" smtClean="0">
                <a:latin typeface="Arial" pitchFamily="34" charset="0"/>
                <a:sym typeface="Wingdings" pitchFamily="2" charset="2"/>
              </a:rPr>
              <a:t>Réabsorption Cycle </a:t>
            </a:r>
            <a:r>
              <a:rPr lang="fr-FR" dirty="0" err="1" smtClean="0">
                <a:latin typeface="Arial" pitchFamily="34" charset="0"/>
                <a:sym typeface="Wingdings" pitchFamily="2" charset="2"/>
              </a:rPr>
              <a:t>entéro</a:t>
            </a:r>
            <a:r>
              <a:rPr lang="fr-FR" dirty="0" smtClean="0">
                <a:latin typeface="Arial" pitchFamily="34" charset="0"/>
                <a:sym typeface="Wingdings" pitchFamily="2" charset="2"/>
              </a:rPr>
              <a:t>-hépatique</a:t>
            </a:r>
          </a:p>
          <a:p>
            <a:pPr lvl="2" eaLnBrk="1" hangingPunct="1"/>
            <a:r>
              <a:rPr lang="fr-FR" dirty="0" smtClean="0">
                <a:latin typeface="Arial" pitchFamily="34" charset="0"/>
                <a:sym typeface="Wingdings" pitchFamily="2" charset="2"/>
              </a:rPr>
              <a:t>Elimination plus lente</a:t>
            </a:r>
          </a:p>
          <a:p>
            <a:pPr lvl="2" eaLnBrk="1" hangingPunct="1"/>
            <a:r>
              <a:rPr lang="fr-FR" dirty="0" smtClean="0">
                <a:latin typeface="Arial" pitchFamily="34" charset="0"/>
                <a:sym typeface="Wingdings" pitchFamily="2" charset="2"/>
              </a:rPr>
              <a:t>Peu diminuée en cas d’insuffisance rénale</a:t>
            </a:r>
          </a:p>
          <a:p>
            <a:pPr lvl="1" eaLnBrk="1" hangingPunct="1"/>
            <a:endParaRPr lang="fr-FR" dirty="0" smtClean="0">
              <a:latin typeface="Arial" pitchFamily="34" charset="0"/>
              <a:sym typeface="Wingdings" pitchFamily="2" charset="2"/>
            </a:endParaRPr>
          </a:p>
        </p:txBody>
      </p:sp>
      <p:grpSp>
        <p:nvGrpSpPr>
          <p:cNvPr id="3" name="Groupe 4"/>
          <p:cNvGrpSpPr>
            <a:grpSpLocks/>
          </p:cNvGrpSpPr>
          <p:nvPr/>
        </p:nvGrpSpPr>
        <p:grpSpPr bwMode="auto">
          <a:xfrm>
            <a:off x="6929438" y="4510088"/>
            <a:ext cx="2644775" cy="2347912"/>
            <a:chOff x="6857222" y="4357694"/>
            <a:chExt cx="2644000" cy="2348701"/>
          </a:xfrm>
        </p:grpSpPr>
        <p:cxnSp>
          <p:nvCxnSpPr>
            <p:cNvPr id="6" name="Connecteur droit avec flèche 5"/>
            <p:cNvCxnSpPr/>
            <p:nvPr/>
          </p:nvCxnSpPr>
          <p:spPr>
            <a:xfrm rot="5400000" flipH="1" flipV="1">
              <a:off x="6036208" y="5536015"/>
              <a:ext cx="164361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6858809" y="6358616"/>
              <a:ext cx="207108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orme libre 7"/>
            <p:cNvSpPr/>
            <p:nvPr/>
          </p:nvSpPr>
          <p:spPr>
            <a:xfrm>
              <a:off x="6874679" y="4834104"/>
              <a:ext cx="1794937" cy="1499104"/>
            </a:xfrm>
            <a:custGeom>
              <a:avLst/>
              <a:gdLst>
                <a:gd name="connsiteX0" fmla="*/ 0 w 1794934"/>
                <a:gd name="connsiteY0" fmla="*/ 1499541 h 1499541"/>
                <a:gd name="connsiteX1" fmla="*/ 304800 w 1794934"/>
                <a:gd name="connsiteY1" fmla="*/ 178741 h 1499541"/>
                <a:gd name="connsiteX2" fmla="*/ 564445 w 1794934"/>
                <a:gd name="connsiteY2" fmla="*/ 427096 h 1499541"/>
                <a:gd name="connsiteX3" fmla="*/ 643467 w 1794934"/>
                <a:gd name="connsiteY3" fmla="*/ 302918 h 1499541"/>
                <a:gd name="connsiteX4" fmla="*/ 869245 w 1794934"/>
                <a:gd name="connsiteY4" fmla="*/ 664163 h 1499541"/>
                <a:gd name="connsiteX5" fmla="*/ 914400 w 1794934"/>
                <a:gd name="connsiteY5" fmla="*/ 551274 h 1499541"/>
                <a:gd name="connsiteX6" fmla="*/ 1128889 w 1794934"/>
                <a:gd name="connsiteY6" fmla="*/ 844785 h 1499541"/>
                <a:gd name="connsiteX7" fmla="*/ 1151467 w 1794934"/>
                <a:gd name="connsiteY7" fmla="*/ 743185 h 1499541"/>
                <a:gd name="connsiteX8" fmla="*/ 1422400 w 1794934"/>
                <a:gd name="connsiteY8" fmla="*/ 1070563 h 1499541"/>
                <a:gd name="connsiteX9" fmla="*/ 1794934 w 1794934"/>
                <a:gd name="connsiteY9" fmla="*/ 1330207 h 1499541"/>
                <a:gd name="connsiteX10" fmla="*/ 1794934 w 1794934"/>
                <a:gd name="connsiteY10" fmla="*/ 1330207 h 1499541"/>
                <a:gd name="connsiteX11" fmla="*/ 1794934 w 1794934"/>
                <a:gd name="connsiteY11" fmla="*/ 1330207 h 14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4934" h="1499541">
                  <a:moveTo>
                    <a:pt x="0" y="1499541"/>
                  </a:moveTo>
                  <a:cubicBezTo>
                    <a:pt x="105363" y="928511"/>
                    <a:pt x="210726" y="357482"/>
                    <a:pt x="304800" y="178741"/>
                  </a:cubicBezTo>
                  <a:cubicBezTo>
                    <a:pt x="398874" y="0"/>
                    <a:pt x="508001" y="406400"/>
                    <a:pt x="564445" y="427096"/>
                  </a:cubicBezTo>
                  <a:cubicBezTo>
                    <a:pt x="620890" y="447792"/>
                    <a:pt x="592667" y="263407"/>
                    <a:pt x="643467" y="302918"/>
                  </a:cubicBezTo>
                  <a:cubicBezTo>
                    <a:pt x="694267" y="342429"/>
                    <a:pt x="824090" y="622770"/>
                    <a:pt x="869245" y="664163"/>
                  </a:cubicBezTo>
                  <a:cubicBezTo>
                    <a:pt x="914400" y="705556"/>
                    <a:pt x="871126" y="521170"/>
                    <a:pt x="914400" y="551274"/>
                  </a:cubicBezTo>
                  <a:cubicBezTo>
                    <a:pt x="957674" y="581378"/>
                    <a:pt x="1089378" y="812800"/>
                    <a:pt x="1128889" y="844785"/>
                  </a:cubicBezTo>
                  <a:cubicBezTo>
                    <a:pt x="1168400" y="876770"/>
                    <a:pt x="1102548" y="705555"/>
                    <a:pt x="1151467" y="743185"/>
                  </a:cubicBezTo>
                  <a:cubicBezTo>
                    <a:pt x="1200386" y="780815"/>
                    <a:pt x="1315156" y="972726"/>
                    <a:pt x="1422400" y="1070563"/>
                  </a:cubicBezTo>
                  <a:cubicBezTo>
                    <a:pt x="1529645" y="1168400"/>
                    <a:pt x="1794934" y="1330207"/>
                    <a:pt x="1794934" y="1330207"/>
                  </a:cubicBezTo>
                  <a:lnTo>
                    <a:pt x="1794934" y="1330207"/>
                  </a:lnTo>
                  <a:lnTo>
                    <a:pt x="1794934" y="1330207"/>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95241" name="ZoneTexte 8"/>
            <p:cNvSpPr txBox="1">
              <a:spLocks noChangeArrowheads="1"/>
            </p:cNvSpPr>
            <p:nvPr/>
          </p:nvSpPr>
          <p:spPr bwMode="auto">
            <a:xfrm>
              <a:off x="6858016" y="4357694"/>
              <a:ext cx="1143008" cy="276999"/>
            </a:xfrm>
            <a:prstGeom prst="rect">
              <a:avLst/>
            </a:prstGeom>
            <a:noFill/>
            <a:ln w="9525">
              <a:noFill/>
              <a:miter lim="800000"/>
              <a:headEnd/>
              <a:tailEnd/>
            </a:ln>
          </p:spPr>
          <p:txBody>
            <a:bodyPr>
              <a:spAutoFit/>
            </a:bodyPr>
            <a:lstStyle/>
            <a:p>
              <a:r>
                <a:rPr lang="fr-FR" sz="1200">
                  <a:latin typeface="Constantia" pitchFamily="18" charset="0"/>
                </a:rPr>
                <a:t>[] plasmatique</a:t>
              </a:r>
            </a:p>
          </p:txBody>
        </p:sp>
        <p:sp>
          <p:nvSpPr>
            <p:cNvPr id="95242" name="ZoneTexte 9"/>
            <p:cNvSpPr txBox="1">
              <a:spLocks noChangeArrowheads="1"/>
            </p:cNvSpPr>
            <p:nvPr/>
          </p:nvSpPr>
          <p:spPr bwMode="auto">
            <a:xfrm>
              <a:off x="8358214" y="6429396"/>
              <a:ext cx="1143008" cy="276999"/>
            </a:xfrm>
            <a:prstGeom prst="rect">
              <a:avLst/>
            </a:prstGeom>
            <a:noFill/>
            <a:ln w="9525">
              <a:noFill/>
              <a:miter lim="800000"/>
              <a:headEnd/>
              <a:tailEnd/>
            </a:ln>
          </p:spPr>
          <p:txBody>
            <a:bodyPr>
              <a:spAutoFit/>
            </a:bodyPr>
            <a:lstStyle/>
            <a:p>
              <a:r>
                <a:rPr lang="fr-FR" sz="1200">
                  <a:latin typeface="Constantia" pitchFamily="18" charset="0"/>
                </a:rPr>
                <a:t>temps</a:t>
              </a:r>
            </a:p>
          </p:txBody>
        </p:sp>
        <p:sp>
          <p:nvSpPr>
            <p:cNvPr id="95243" name="ZoneTexte 10"/>
            <p:cNvSpPr txBox="1">
              <a:spLocks noChangeArrowheads="1"/>
            </p:cNvSpPr>
            <p:nvPr/>
          </p:nvSpPr>
          <p:spPr bwMode="auto">
            <a:xfrm>
              <a:off x="7786710" y="5000636"/>
              <a:ext cx="1143008" cy="276999"/>
            </a:xfrm>
            <a:prstGeom prst="rect">
              <a:avLst/>
            </a:prstGeom>
            <a:noFill/>
            <a:ln w="9525">
              <a:noFill/>
              <a:miter lim="800000"/>
              <a:headEnd/>
              <a:tailEnd/>
            </a:ln>
          </p:spPr>
          <p:txBody>
            <a:bodyPr>
              <a:spAutoFit/>
            </a:bodyPr>
            <a:lstStyle/>
            <a:p>
              <a:r>
                <a:rPr lang="fr-FR" sz="1200">
                  <a:latin typeface="Constantia" pitchFamily="18" charset="0"/>
                </a:rPr>
                <a:t>réabsorption</a:t>
              </a:r>
            </a:p>
          </p:txBody>
        </p:sp>
        <p:cxnSp>
          <p:nvCxnSpPr>
            <p:cNvPr id="12" name="Connecteur droit avec flèche 11"/>
            <p:cNvCxnSpPr/>
            <p:nvPr/>
          </p:nvCxnSpPr>
          <p:spPr>
            <a:xfrm rot="5400000">
              <a:off x="7822887" y="5250986"/>
              <a:ext cx="142923" cy="714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5235">
                                            <p:txEl>
                                              <p:pRg st="4" end="4"/>
                                            </p:txEl>
                                          </p:spTgt>
                                        </p:tgtEl>
                                        <p:attrNameLst>
                                          <p:attrName>style.visibility</p:attrName>
                                        </p:attrNameLst>
                                      </p:cBhvr>
                                      <p:to>
                                        <p:strVal val="visible"/>
                                      </p:to>
                                    </p:set>
                                    <p:anim calcmode="lin" valueType="num">
                                      <p:cBhvr>
                                        <p:cTn id="7" dur="1000" fill="hold"/>
                                        <p:tgtEl>
                                          <p:spTgt spid="95235">
                                            <p:txEl>
                                              <p:pRg st="4" end="4"/>
                                            </p:txEl>
                                          </p:spTgt>
                                        </p:tgtEl>
                                        <p:attrNameLst>
                                          <p:attrName>ppt_w</p:attrName>
                                        </p:attrNameLst>
                                      </p:cBhvr>
                                      <p:tavLst>
                                        <p:tav tm="0">
                                          <p:val>
                                            <p:strVal val="#ppt_w+.3"/>
                                          </p:val>
                                        </p:tav>
                                        <p:tav tm="100000">
                                          <p:val>
                                            <p:strVal val="#ppt_w"/>
                                          </p:val>
                                        </p:tav>
                                      </p:tavLst>
                                    </p:anim>
                                    <p:anim calcmode="lin" valueType="num">
                                      <p:cBhvr>
                                        <p:cTn id="8" dur="1000" fill="hold"/>
                                        <p:tgtEl>
                                          <p:spTgt spid="95235">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95235">
                                            <p:txEl>
                                              <p:pRg st="4" end="4"/>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5235">
                                            <p:txEl>
                                              <p:pRg st="5" end="5"/>
                                            </p:txEl>
                                          </p:spTgt>
                                        </p:tgtEl>
                                        <p:attrNameLst>
                                          <p:attrName>style.visibility</p:attrName>
                                        </p:attrNameLst>
                                      </p:cBhvr>
                                      <p:to>
                                        <p:strVal val="visible"/>
                                      </p:to>
                                    </p:set>
                                    <p:anim calcmode="lin" valueType="num">
                                      <p:cBhvr>
                                        <p:cTn id="12" dur="1000" fill="hold"/>
                                        <p:tgtEl>
                                          <p:spTgt spid="95235">
                                            <p:txEl>
                                              <p:pRg st="5" end="5"/>
                                            </p:txEl>
                                          </p:spTgt>
                                        </p:tgtEl>
                                        <p:attrNameLst>
                                          <p:attrName>ppt_w</p:attrName>
                                        </p:attrNameLst>
                                      </p:cBhvr>
                                      <p:tavLst>
                                        <p:tav tm="0">
                                          <p:val>
                                            <p:strVal val="#ppt_w+.3"/>
                                          </p:val>
                                        </p:tav>
                                        <p:tav tm="100000">
                                          <p:val>
                                            <p:strVal val="#ppt_w"/>
                                          </p:val>
                                        </p:tav>
                                      </p:tavLst>
                                    </p:anim>
                                    <p:anim calcmode="lin" valueType="num">
                                      <p:cBhvr>
                                        <p:cTn id="13" dur="1000" fill="hold"/>
                                        <p:tgtEl>
                                          <p:spTgt spid="95235">
                                            <p:txEl>
                                              <p:pRg st="5" end="5"/>
                                            </p:txEl>
                                          </p:spTgt>
                                        </p:tgtEl>
                                        <p:attrNameLst>
                                          <p:attrName>ppt_h</p:attrName>
                                        </p:attrNameLst>
                                      </p:cBhvr>
                                      <p:tavLst>
                                        <p:tav tm="0">
                                          <p:val>
                                            <p:strVal val="#ppt_h"/>
                                          </p:val>
                                        </p:tav>
                                        <p:tav tm="100000">
                                          <p:val>
                                            <p:strVal val="#ppt_h"/>
                                          </p:val>
                                        </p:tav>
                                      </p:tavLst>
                                    </p:anim>
                                    <p:animEffect transition="in" filter="fade">
                                      <p:cBhvr>
                                        <p:cTn id="14" dur="1000"/>
                                        <p:tgtEl>
                                          <p:spTgt spid="95235">
                                            <p:txEl>
                                              <p:pRg st="5" end="5"/>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95235">
                                            <p:txEl>
                                              <p:pRg st="6" end="6"/>
                                            </p:txEl>
                                          </p:spTgt>
                                        </p:tgtEl>
                                        <p:attrNameLst>
                                          <p:attrName>style.visibility</p:attrName>
                                        </p:attrNameLst>
                                      </p:cBhvr>
                                      <p:to>
                                        <p:strVal val="visible"/>
                                      </p:to>
                                    </p:set>
                                    <p:anim calcmode="lin" valueType="num">
                                      <p:cBhvr>
                                        <p:cTn id="17" dur="1000" fill="hold"/>
                                        <p:tgtEl>
                                          <p:spTgt spid="95235">
                                            <p:txEl>
                                              <p:pRg st="6" end="6"/>
                                            </p:txEl>
                                          </p:spTgt>
                                        </p:tgtEl>
                                        <p:attrNameLst>
                                          <p:attrName>ppt_w</p:attrName>
                                        </p:attrNameLst>
                                      </p:cBhvr>
                                      <p:tavLst>
                                        <p:tav tm="0">
                                          <p:val>
                                            <p:strVal val="#ppt_w+.3"/>
                                          </p:val>
                                        </p:tav>
                                        <p:tav tm="100000">
                                          <p:val>
                                            <p:strVal val="#ppt_w"/>
                                          </p:val>
                                        </p:tav>
                                      </p:tavLst>
                                    </p:anim>
                                    <p:anim calcmode="lin" valueType="num">
                                      <p:cBhvr>
                                        <p:cTn id="18" dur="1000" fill="hold"/>
                                        <p:tgtEl>
                                          <p:spTgt spid="95235">
                                            <p:txEl>
                                              <p:pRg st="6" end="6"/>
                                            </p:txEl>
                                          </p:spTgt>
                                        </p:tgtEl>
                                        <p:attrNameLst>
                                          <p:attrName>ppt_h</p:attrName>
                                        </p:attrNameLst>
                                      </p:cBhvr>
                                      <p:tavLst>
                                        <p:tav tm="0">
                                          <p:val>
                                            <p:strVal val="#ppt_h"/>
                                          </p:val>
                                        </p:tav>
                                        <p:tav tm="100000">
                                          <p:val>
                                            <p:strVal val="#ppt_h"/>
                                          </p:val>
                                        </p:tav>
                                      </p:tavLst>
                                    </p:anim>
                                    <p:animEffect transition="in" filter="fade">
                                      <p:cBhvr>
                                        <p:cTn id="19" dur="1000"/>
                                        <p:tgtEl>
                                          <p:spTgt spid="95235">
                                            <p:txEl>
                                              <p:pRg st="6" end="6"/>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95235">
                                            <p:txEl>
                                              <p:pRg st="7" end="7"/>
                                            </p:txEl>
                                          </p:spTgt>
                                        </p:tgtEl>
                                        <p:attrNameLst>
                                          <p:attrName>style.visibility</p:attrName>
                                        </p:attrNameLst>
                                      </p:cBhvr>
                                      <p:to>
                                        <p:strVal val="visible"/>
                                      </p:to>
                                    </p:set>
                                    <p:anim calcmode="lin" valueType="num">
                                      <p:cBhvr>
                                        <p:cTn id="22" dur="1000" fill="hold"/>
                                        <p:tgtEl>
                                          <p:spTgt spid="95235">
                                            <p:txEl>
                                              <p:pRg st="7" end="7"/>
                                            </p:txEl>
                                          </p:spTgt>
                                        </p:tgtEl>
                                        <p:attrNameLst>
                                          <p:attrName>ppt_w</p:attrName>
                                        </p:attrNameLst>
                                      </p:cBhvr>
                                      <p:tavLst>
                                        <p:tav tm="0">
                                          <p:val>
                                            <p:strVal val="#ppt_w+.3"/>
                                          </p:val>
                                        </p:tav>
                                        <p:tav tm="100000">
                                          <p:val>
                                            <p:strVal val="#ppt_w"/>
                                          </p:val>
                                        </p:tav>
                                      </p:tavLst>
                                    </p:anim>
                                    <p:anim calcmode="lin" valueType="num">
                                      <p:cBhvr>
                                        <p:cTn id="23" dur="1000" fill="hold"/>
                                        <p:tgtEl>
                                          <p:spTgt spid="95235">
                                            <p:txEl>
                                              <p:pRg st="7" end="7"/>
                                            </p:txEl>
                                          </p:spTgt>
                                        </p:tgtEl>
                                        <p:attrNameLst>
                                          <p:attrName>ppt_h</p:attrName>
                                        </p:attrNameLst>
                                      </p:cBhvr>
                                      <p:tavLst>
                                        <p:tav tm="0">
                                          <p:val>
                                            <p:strVal val="#ppt_h"/>
                                          </p:val>
                                        </p:tav>
                                        <p:tav tm="100000">
                                          <p:val>
                                            <p:strVal val="#ppt_h"/>
                                          </p:val>
                                        </p:tav>
                                      </p:tavLst>
                                    </p:anim>
                                    <p:animEffect transition="in" filter="fade">
                                      <p:cBhvr>
                                        <p:cTn id="24" dur="1000"/>
                                        <p:tgtEl>
                                          <p:spTgt spid="95235">
                                            <p:txEl>
                                              <p:pRg st="7" end="7"/>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95235">
                                            <p:txEl>
                                              <p:pRg st="8" end="8"/>
                                            </p:txEl>
                                          </p:spTgt>
                                        </p:tgtEl>
                                        <p:attrNameLst>
                                          <p:attrName>style.visibility</p:attrName>
                                        </p:attrNameLst>
                                      </p:cBhvr>
                                      <p:to>
                                        <p:strVal val="visible"/>
                                      </p:to>
                                    </p:set>
                                    <p:anim calcmode="lin" valueType="num">
                                      <p:cBhvr>
                                        <p:cTn id="27" dur="1000" fill="hold"/>
                                        <p:tgtEl>
                                          <p:spTgt spid="95235">
                                            <p:txEl>
                                              <p:pRg st="8" end="8"/>
                                            </p:txEl>
                                          </p:spTgt>
                                        </p:tgtEl>
                                        <p:attrNameLst>
                                          <p:attrName>ppt_w</p:attrName>
                                        </p:attrNameLst>
                                      </p:cBhvr>
                                      <p:tavLst>
                                        <p:tav tm="0">
                                          <p:val>
                                            <p:strVal val="#ppt_w+.3"/>
                                          </p:val>
                                        </p:tav>
                                        <p:tav tm="100000">
                                          <p:val>
                                            <p:strVal val="#ppt_w"/>
                                          </p:val>
                                        </p:tav>
                                      </p:tavLst>
                                    </p:anim>
                                    <p:anim calcmode="lin" valueType="num">
                                      <p:cBhvr>
                                        <p:cTn id="28" dur="1000" fill="hold"/>
                                        <p:tgtEl>
                                          <p:spTgt spid="95235">
                                            <p:txEl>
                                              <p:pRg st="8" end="8"/>
                                            </p:txEl>
                                          </p:spTgt>
                                        </p:tgtEl>
                                        <p:attrNameLst>
                                          <p:attrName>ppt_h</p:attrName>
                                        </p:attrNameLst>
                                      </p:cBhvr>
                                      <p:tavLst>
                                        <p:tav tm="0">
                                          <p:val>
                                            <p:strVal val="#ppt_h"/>
                                          </p:val>
                                        </p:tav>
                                        <p:tav tm="100000">
                                          <p:val>
                                            <p:strVal val="#ppt_h"/>
                                          </p:val>
                                        </p:tav>
                                      </p:tavLst>
                                    </p:anim>
                                    <p:animEffect transition="in" filter="fade">
                                      <p:cBhvr>
                                        <p:cTn id="29" dur="1000"/>
                                        <p:tgtEl>
                                          <p:spTgt spid="95235">
                                            <p:txEl>
                                              <p:pRg st="8" end="8"/>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strVal val="#ppt_w+.3"/>
                                          </p:val>
                                        </p:tav>
                                        <p:tav tm="100000">
                                          <p:val>
                                            <p:strVal val="#ppt_w"/>
                                          </p:val>
                                        </p:tav>
                                      </p:tavLst>
                                    </p:anim>
                                    <p:anim calcmode="lin" valueType="num">
                                      <p:cBhvr>
                                        <p:cTn id="33" dur="1000" fill="hold"/>
                                        <p:tgtEl>
                                          <p:spTgt spid="3"/>
                                        </p:tgtEl>
                                        <p:attrNameLst>
                                          <p:attrName>ppt_h</p:attrName>
                                        </p:attrNameLst>
                                      </p:cBhvr>
                                      <p:tavLst>
                                        <p:tav tm="0">
                                          <p:val>
                                            <p:strVal val="#ppt_h"/>
                                          </p:val>
                                        </p:tav>
                                        <p:tav tm="100000">
                                          <p:val>
                                            <p:strVal val="#ppt_h"/>
                                          </p:val>
                                        </p:tav>
                                      </p:tavLst>
                                    </p:anim>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a:grpSpLocks/>
          </p:cNvGrpSpPr>
          <p:nvPr/>
        </p:nvGrpSpPr>
        <p:grpSpPr bwMode="auto">
          <a:xfrm>
            <a:off x="5500694" y="3786190"/>
            <a:ext cx="3857625" cy="3276600"/>
            <a:chOff x="5000628" y="3643314"/>
            <a:chExt cx="4143372" cy="3562350"/>
          </a:xfrm>
        </p:grpSpPr>
        <p:pic>
          <p:nvPicPr>
            <p:cNvPr id="96262" name="Picture 2"/>
            <p:cNvPicPr>
              <a:picLocks noChangeAspect="1" noChangeArrowheads="1"/>
            </p:cNvPicPr>
            <p:nvPr/>
          </p:nvPicPr>
          <p:blipFill>
            <a:blip r:embed="rId3"/>
            <a:srcRect/>
            <a:stretch>
              <a:fillRect/>
            </a:stretch>
          </p:blipFill>
          <p:spPr bwMode="auto">
            <a:xfrm>
              <a:off x="5048250" y="3643314"/>
              <a:ext cx="4095750" cy="3562350"/>
            </a:xfrm>
            <a:prstGeom prst="rect">
              <a:avLst/>
            </a:prstGeom>
            <a:noFill/>
            <a:ln w="9525">
              <a:noFill/>
              <a:miter lim="800000"/>
              <a:headEnd/>
              <a:tailEnd/>
            </a:ln>
          </p:spPr>
        </p:pic>
        <p:sp>
          <p:nvSpPr>
            <p:cNvPr id="5" name="Rectangle 4"/>
            <p:cNvSpPr/>
            <p:nvPr/>
          </p:nvSpPr>
          <p:spPr>
            <a:xfrm>
              <a:off x="5000628" y="5286413"/>
              <a:ext cx="286455" cy="857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8" name="Espace réservé du numéro de diapositive 7"/>
          <p:cNvSpPr>
            <a:spLocks noGrp="1"/>
          </p:cNvSpPr>
          <p:nvPr>
            <p:ph type="sldNum" sz="quarter" idx="12"/>
          </p:nvPr>
        </p:nvSpPr>
        <p:spPr/>
        <p:txBody>
          <a:bodyPr/>
          <a:lstStyle/>
          <a:p>
            <a:pPr>
              <a:defRPr/>
            </a:pPr>
            <a:fld id="{35720F98-AD88-4B2E-BE7C-9D2FECBABE38}" type="slidenum">
              <a:rPr lang="fr-FR" smtClean="0"/>
              <a:pPr>
                <a:defRPr/>
              </a:pPr>
              <a:t>66</a:t>
            </a:fld>
            <a:endParaRPr lang="fr-FR"/>
          </a:p>
        </p:txBody>
      </p:sp>
      <p:sp>
        <p:nvSpPr>
          <p:cNvPr id="96259" name="Espace réservé du contenu 2"/>
          <p:cNvSpPr>
            <a:spLocks noGrp="1"/>
          </p:cNvSpPr>
          <p:nvPr>
            <p:ph sz="quarter" idx="1"/>
          </p:nvPr>
        </p:nvSpPr>
        <p:spPr>
          <a:xfrm>
            <a:off x="500063" y="1714500"/>
            <a:ext cx="8229600" cy="4895850"/>
          </a:xfrm>
        </p:spPr>
        <p:txBody>
          <a:bodyPr/>
          <a:lstStyle/>
          <a:p>
            <a:pPr eaLnBrk="1" hangingPunct="1"/>
            <a:r>
              <a:rPr lang="fr-FR" sz="2400" dirty="0" smtClean="0">
                <a:latin typeface="Arial" pitchFamily="34" charset="0"/>
              </a:rPr>
              <a:t>Principale voie d’excrétion des médicaments</a:t>
            </a:r>
          </a:p>
          <a:p>
            <a:pPr eaLnBrk="1" hangingPunct="1">
              <a:buFont typeface="Wingdings 2" pitchFamily="18" charset="2"/>
              <a:buNone/>
            </a:pPr>
            <a:endParaRPr lang="fr-FR" sz="2400" dirty="0" smtClean="0">
              <a:latin typeface="Arial" pitchFamily="34" charset="0"/>
            </a:endParaRPr>
          </a:p>
          <a:p>
            <a:pPr eaLnBrk="1" hangingPunct="1"/>
            <a:r>
              <a:rPr lang="fr-FR" sz="2400" dirty="0" smtClean="0">
                <a:latin typeface="Arial" pitchFamily="34" charset="0"/>
              </a:rPr>
              <a:t>Le néphron = unité élémentaire du rein </a:t>
            </a:r>
          </a:p>
          <a:p>
            <a:pPr lvl="1" eaLnBrk="1" hangingPunct="1"/>
            <a:r>
              <a:rPr lang="fr-FR" sz="2200" dirty="0" smtClean="0">
                <a:latin typeface="Arial" pitchFamily="34" charset="0"/>
              </a:rPr>
              <a:t>agit par filtration glomérulaire ou sécrétion tubulaire</a:t>
            </a:r>
          </a:p>
          <a:p>
            <a:pPr lvl="1" eaLnBrk="1" hangingPunct="1">
              <a:buFont typeface="Wingdings 2" pitchFamily="18" charset="2"/>
              <a:buNone/>
            </a:pPr>
            <a:endParaRPr lang="fr-FR" sz="2200" dirty="0" smtClean="0">
              <a:latin typeface="Arial" pitchFamily="34" charset="0"/>
            </a:endParaRPr>
          </a:p>
          <a:p>
            <a:pPr eaLnBrk="1" hangingPunct="1"/>
            <a:r>
              <a:rPr lang="fr-FR" sz="2400" dirty="0" smtClean="0">
                <a:latin typeface="Arial" pitchFamily="34" charset="0"/>
              </a:rPr>
              <a:t>Ces processus sont souvent régulés </a:t>
            </a:r>
          </a:p>
          <a:p>
            <a:pPr eaLnBrk="1" hangingPunct="1">
              <a:buFont typeface="Wingdings 2" pitchFamily="18" charset="2"/>
              <a:buNone/>
            </a:pPr>
            <a:r>
              <a:rPr lang="fr-FR" sz="2400" dirty="0" smtClean="0">
                <a:latin typeface="Arial" pitchFamily="34" charset="0"/>
              </a:rPr>
              <a:t>         par réabsorption tubulaire</a:t>
            </a:r>
          </a:p>
        </p:txBody>
      </p:sp>
      <p:sp>
        <p:nvSpPr>
          <p:cNvPr id="7"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L’élimination rénale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L’élimination rénale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pPr>
              <a:defRPr/>
            </a:pPr>
            <a:fld id="{2F416F5C-0864-4303-99BA-62881632192D}" type="slidenum">
              <a:rPr lang="fr-FR" smtClean="0"/>
              <a:pPr>
                <a:defRPr/>
              </a:pPr>
              <a:t>67</a:t>
            </a:fld>
            <a:endParaRPr lang="fr-FR"/>
          </a:p>
        </p:txBody>
      </p:sp>
      <p:sp>
        <p:nvSpPr>
          <p:cNvPr id="97283" name="Espace réservé du contenu 3"/>
          <p:cNvSpPr>
            <a:spLocks noGrp="1"/>
          </p:cNvSpPr>
          <p:nvPr>
            <p:ph sz="quarter" idx="1"/>
          </p:nvPr>
        </p:nvSpPr>
        <p:spPr>
          <a:xfrm>
            <a:off x="142875" y="1714500"/>
            <a:ext cx="8858250" cy="5143500"/>
          </a:xfrm>
        </p:spPr>
        <p:txBody>
          <a:bodyPr/>
          <a:lstStyle/>
          <a:p>
            <a:pPr eaLnBrk="1" hangingPunct="1">
              <a:buFont typeface="Wingdings 2" pitchFamily="18" charset="2"/>
              <a:buNone/>
            </a:pPr>
            <a:r>
              <a:rPr lang="fr-FR" b="1" u="sng" smtClean="0">
                <a:latin typeface="Arial" pitchFamily="34" charset="0"/>
                <a:sym typeface="Wingdings" pitchFamily="2" charset="2"/>
              </a:rPr>
              <a:t>La filtration glomérulaire</a:t>
            </a:r>
          </a:p>
          <a:p>
            <a:pPr eaLnBrk="1" hangingPunct="1">
              <a:buFont typeface="Wingdings 2" pitchFamily="18" charset="2"/>
              <a:buNone/>
            </a:pPr>
            <a:endParaRPr lang="fr-FR" smtClean="0">
              <a:latin typeface="Arial" pitchFamily="34" charset="0"/>
              <a:sym typeface="Wingdings" pitchFamily="2" charset="2"/>
            </a:endParaRPr>
          </a:p>
          <a:p>
            <a:pPr eaLnBrk="1" hangingPunct="1"/>
            <a:r>
              <a:rPr lang="fr-FR" sz="2400" smtClean="0">
                <a:latin typeface="Arial" pitchFamily="34" charset="0"/>
                <a:sym typeface="Wingdings" pitchFamily="2" charset="2"/>
              </a:rPr>
              <a:t>Mécanisme passif de simple filtration à travers la membrane glomérulaire</a:t>
            </a:r>
          </a:p>
          <a:p>
            <a:pPr eaLnBrk="1" hangingPunct="1">
              <a:buFont typeface="Wingdings 2" pitchFamily="18" charset="2"/>
              <a:buNone/>
            </a:pPr>
            <a:endParaRPr lang="fr-FR" sz="2400" smtClean="0">
              <a:latin typeface="Arial" pitchFamily="34" charset="0"/>
              <a:sym typeface="Wingdings" pitchFamily="2" charset="2"/>
            </a:endParaRPr>
          </a:p>
          <a:p>
            <a:pPr eaLnBrk="1" hangingPunct="1"/>
            <a:r>
              <a:rPr lang="fr-FR" sz="2400" smtClean="0">
                <a:latin typeface="Arial" pitchFamily="34" charset="0"/>
                <a:sym typeface="Wingdings" pitchFamily="2" charset="2"/>
              </a:rPr>
              <a:t>Formation de l’urine primitive </a:t>
            </a:r>
            <a:r>
              <a:rPr lang="fr-FR" sz="2000" smtClean="0">
                <a:latin typeface="Arial" pitchFamily="34" charset="0"/>
                <a:sym typeface="Wingdings" pitchFamily="2" charset="2"/>
              </a:rPr>
              <a:t>(</a:t>
            </a:r>
            <a:r>
              <a:rPr lang="fr-FR" sz="2000" smtClean="0">
                <a:latin typeface="Arial" pitchFamily="34" charset="0"/>
              </a:rPr>
              <a:t>volume filtré/minute ≈ 140 mL)</a:t>
            </a:r>
            <a:endParaRPr lang="fr-FR" sz="2400" smtClean="0">
              <a:latin typeface="Arial" pitchFamily="34" charset="0"/>
              <a:sym typeface="Wingdings" pitchFamily="2" charset="2"/>
            </a:endParaRPr>
          </a:p>
          <a:p>
            <a:pPr eaLnBrk="1" hangingPunct="1"/>
            <a:endParaRPr lang="fr-FR" sz="2400" smtClean="0">
              <a:latin typeface="Arial" pitchFamily="34" charset="0"/>
              <a:sym typeface="Wingdings" pitchFamily="2" charset="2"/>
            </a:endParaRPr>
          </a:p>
          <a:p>
            <a:pPr eaLnBrk="1" hangingPunct="1"/>
            <a:r>
              <a:rPr lang="fr-FR" sz="2400" smtClean="0">
                <a:latin typeface="Arial" pitchFamily="34" charset="0"/>
                <a:sym typeface="Wingdings" pitchFamily="2" charset="2"/>
              </a:rPr>
              <a:t>Ne concerne que la fraction libre des médicaments</a:t>
            </a:r>
          </a:p>
          <a:p>
            <a:pPr lvl="1" eaLnBrk="1" hangingPunct="1"/>
            <a:r>
              <a:rPr lang="fr-FR" sz="2000" smtClean="0">
                <a:latin typeface="Arial" pitchFamily="34" charset="0"/>
              </a:rPr>
              <a:t>La fixation aux protéines plasmatiques est un facteur limitant de l’élimination urinaire par filtration glomérulaire</a:t>
            </a:r>
          </a:p>
          <a:p>
            <a:pPr lvl="1" eaLnBrk="1" hangingPunct="1">
              <a:buFont typeface="Wingdings 2" pitchFamily="18" charset="2"/>
              <a:buNone/>
            </a:pPr>
            <a:r>
              <a:rPr lang="fr-FR" sz="2000" smtClean="0">
                <a:latin typeface="Arial" pitchFamily="34" charset="0"/>
                <a:sym typeface="Wingdings" pitchFamily="2" charset="2"/>
              </a:rPr>
              <a:t>             </a:t>
            </a:r>
          </a:p>
          <a:p>
            <a:pPr lvl="1" eaLnBrk="1" hangingPunct="1">
              <a:buFont typeface="Wingdings 2" pitchFamily="18" charset="2"/>
              <a:buNone/>
            </a:pPr>
            <a:r>
              <a:rPr lang="fr-FR" sz="2000" smtClean="0">
                <a:latin typeface="Arial" pitchFamily="34" charset="0"/>
                <a:sym typeface="Wingdings" pitchFamily="2" charset="2"/>
              </a:rPr>
              <a:t>                 Explique l’absence de protéines dans l’urine !</a:t>
            </a:r>
          </a:p>
          <a:p>
            <a:pPr eaLnBrk="1" hangingPunct="1"/>
            <a:endParaRPr lang="fr-FR" smtClean="0">
              <a:latin typeface="Arial" pitchFamily="34" charset="0"/>
              <a:sym typeface="Wingdings" pitchFamily="2" charset="2"/>
            </a:endParaRPr>
          </a:p>
          <a:p>
            <a:pPr lvl="1" eaLnBrk="1" hangingPunct="1"/>
            <a:endParaRPr lang="fr-FR" smtClean="0">
              <a:latin typeface="Arial" pitchFamily="34" charset="0"/>
              <a:sym typeface="Wingdings" pitchFamily="2" charset="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04850"/>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L’élimination rénale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pPr>
              <a:defRPr/>
            </a:pPr>
            <a:fld id="{08C17FE1-8B18-4411-AB4A-7EE68C5B673D}" type="slidenum">
              <a:rPr lang="fr-FR" smtClean="0"/>
              <a:pPr>
                <a:defRPr/>
              </a:pPr>
              <a:t>68</a:t>
            </a:fld>
            <a:endParaRPr lang="fr-FR"/>
          </a:p>
        </p:txBody>
      </p:sp>
      <p:sp>
        <p:nvSpPr>
          <p:cNvPr id="98307" name="Espace réservé du contenu 3"/>
          <p:cNvSpPr>
            <a:spLocks noGrp="1"/>
          </p:cNvSpPr>
          <p:nvPr>
            <p:ph sz="quarter" idx="1"/>
          </p:nvPr>
        </p:nvSpPr>
        <p:spPr>
          <a:xfrm>
            <a:off x="428625" y="1571625"/>
            <a:ext cx="8501063" cy="5286375"/>
          </a:xfrm>
        </p:spPr>
        <p:txBody>
          <a:bodyPr/>
          <a:lstStyle/>
          <a:p>
            <a:pPr eaLnBrk="1" hangingPunct="1">
              <a:lnSpc>
                <a:spcPct val="80000"/>
              </a:lnSpc>
              <a:buFont typeface="Wingdings 2" pitchFamily="18" charset="2"/>
              <a:buNone/>
            </a:pPr>
            <a:r>
              <a:rPr lang="fr-FR" sz="2200" b="1" u="sng" smtClean="0">
                <a:latin typeface="Arial" pitchFamily="34" charset="0"/>
                <a:sym typeface="Wingdings" pitchFamily="2" charset="2"/>
              </a:rPr>
              <a:t>La sécrétion tubulaire</a:t>
            </a:r>
          </a:p>
          <a:p>
            <a:pPr eaLnBrk="1" hangingPunct="1">
              <a:lnSpc>
                <a:spcPct val="80000"/>
              </a:lnSpc>
              <a:buFont typeface="Wingdings 2" pitchFamily="18" charset="2"/>
              <a:buNone/>
            </a:pPr>
            <a:endParaRPr lang="fr-FR" sz="2200" smtClean="0">
              <a:latin typeface="Arial" pitchFamily="34" charset="0"/>
              <a:sym typeface="Wingdings" pitchFamily="2" charset="2"/>
            </a:endParaRPr>
          </a:p>
          <a:p>
            <a:pPr eaLnBrk="1" hangingPunct="1">
              <a:lnSpc>
                <a:spcPct val="80000"/>
              </a:lnSpc>
            </a:pPr>
            <a:r>
              <a:rPr lang="fr-FR" sz="2200" smtClean="0">
                <a:latin typeface="Arial" pitchFamily="34" charset="0"/>
              </a:rPr>
              <a:t>C’est le processus permettant l’apparition de constituants non filtrés dans l’urine définitive</a:t>
            </a:r>
          </a:p>
          <a:p>
            <a:pPr eaLnBrk="1" hangingPunct="1">
              <a:lnSpc>
                <a:spcPct val="80000"/>
              </a:lnSpc>
            </a:pPr>
            <a:endParaRPr lang="fr-FR" sz="2200" smtClean="0">
              <a:latin typeface="Arial" pitchFamily="34" charset="0"/>
              <a:sym typeface="Wingdings" pitchFamily="2" charset="2"/>
            </a:endParaRPr>
          </a:p>
          <a:p>
            <a:pPr eaLnBrk="1" hangingPunct="1">
              <a:lnSpc>
                <a:spcPct val="80000"/>
              </a:lnSpc>
            </a:pPr>
            <a:r>
              <a:rPr lang="fr-FR" sz="2200" smtClean="0">
                <a:latin typeface="Arial" pitchFamily="34" charset="0"/>
                <a:sym typeface="Wingdings" pitchFamily="2" charset="2"/>
              </a:rPr>
              <a:t>Mécanisme actif faisant appel à des transporteurs</a:t>
            </a:r>
            <a:r>
              <a:rPr lang="fr-FR" sz="2200" smtClean="0">
                <a:latin typeface="Arial" pitchFamily="34" charset="0"/>
              </a:rPr>
              <a:t> avec les possibilités de saturation et de compétition</a:t>
            </a:r>
          </a:p>
          <a:p>
            <a:pPr eaLnBrk="1" hangingPunct="1">
              <a:lnSpc>
                <a:spcPct val="80000"/>
              </a:lnSpc>
            </a:pPr>
            <a:endParaRPr lang="fr-FR" sz="2200" smtClean="0">
              <a:latin typeface="Arial" pitchFamily="34" charset="0"/>
            </a:endParaRPr>
          </a:p>
          <a:p>
            <a:pPr eaLnBrk="1" hangingPunct="1">
              <a:lnSpc>
                <a:spcPct val="80000"/>
              </a:lnSpc>
            </a:pPr>
            <a:r>
              <a:rPr lang="fr-FR" sz="2200" smtClean="0">
                <a:latin typeface="Arial" pitchFamily="34" charset="0"/>
              </a:rPr>
              <a:t>Concerne les formes ionisées hydrosolubles des médicaments</a:t>
            </a:r>
          </a:p>
          <a:p>
            <a:pPr lvl="1" eaLnBrk="1" hangingPunct="1">
              <a:lnSpc>
                <a:spcPct val="80000"/>
              </a:lnSpc>
              <a:buFont typeface="Wingdings 2" pitchFamily="18" charset="2"/>
              <a:buNone/>
            </a:pPr>
            <a:r>
              <a:rPr lang="fr-FR" sz="2000" smtClean="0">
                <a:latin typeface="Arial" pitchFamily="34" charset="0"/>
                <a:sym typeface="Wingdings" pitchFamily="2" charset="2"/>
              </a:rPr>
              <a:t>Dépend donc d</a:t>
            </a:r>
            <a:r>
              <a:rPr lang="fr-FR" sz="2000" smtClean="0">
                <a:latin typeface="Arial" pitchFamily="34" charset="0"/>
              </a:rPr>
              <a:t>es propriétés physicochimiques du médicament et du pH du milieu (ici le plasma)</a:t>
            </a:r>
          </a:p>
          <a:p>
            <a:pPr lvl="1" eaLnBrk="1" hangingPunct="1">
              <a:lnSpc>
                <a:spcPct val="80000"/>
              </a:lnSpc>
              <a:buFont typeface="Wingdings 2" pitchFamily="18" charset="2"/>
              <a:buNone/>
            </a:pPr>
            <a:endParaRPr lang="fr-FR" sz="2000" smtClean="0">
              <a:latin typeface="Arial" pitchFamily="34" charset="0"/>
            </a:endParaRPr>
          </a:p>
          <a:p>
            <a:pPr eaLnBrk="1" hangingPunct="1">
              <a:lnSpc>
                <a:spcPct val="80000"/>
              </a:lnSpc>
            </a:pPr>
            <a:r>
              <a:rPr lang="fr-FR" sz="2200" smtClean="0">
                <a:latin typeface="Arial" pitchFamily="34" charset="0"/>
              </a:rPr>
              <a:t>Favorise l’élimination de la fraction liée du médicament aux protéines plasmatiques </a:t>
            </a:r>
          </a:p>
          <a:p>
            <a:pPr lvl="1" eaLnBrk="1" hangingPunct="1">
              <a:lnSpc>
                <a:spcPct val="80000"/>
              </a:lnSpc>
              <a:buFont typeface="Wingdings 2" pitchFamily="18" charset="2"/>
              <a:buNone/>
            </a:pPr>
            <a:r>
              <a:rPr lang="fr-FR" sz="2000" smtClean="0">
                <a:latin typeface="Arial" pitchFamily="34" charset="0"/>
                <a:sym typeface="Wingdings" pitchFamily="2" charset="2"/>
              </a:rPr>
              <a:t></a:t>
            </a:r>
            <a:r>
              <a:rPr lang="fr-FR" sz="2000" smtClean="0">
                <a:latin typeface="Arial" pitchFamily="34" charset="0"/>
              </a:rPr>
              <a:t>Au fur et à mesure que la forme libre est sécrétée, il y a dissociation du complexe médicament – protéine  et élimination du médicament </a:t>
            </a:r>
          </a:p>
          <a:p>
            <a:pPr eaLnBrk="1" hangingPunct="1">
              <a:lnSpc>
                <a:spcPct val="80000"/>
              </a:lnSpc>
            </a:pPr>
            <a:endParaRPr lang="fr-FR" sz="2200" smtClean="0">
              <a:latin typeface="Arial" pitchFamily="34" charset="0"/>
              <a:sym typeface="Wingdings" pitchFamily="2" charset="2"/>
            </a:endParaRPr>
          </a:p>
          <a:p>
            <a:pPr lvl="1" eaLnBrk="1" hangingPunct="1">
              <a:lnSpc>
                <a:spcPct val="80000"/>
              </a:lnSpc>
            </a:pPr>
            <a:endParaRPr lang="fr-FR" sz="2000" smtClean="0">
              <a:latin typeface="Arial" pitchFamily="34" charset="0"/>
              <a:sym typeface="Wingdings" pitchFamily="2" charset="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00063" y="714375"/>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L’élimination rénale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pPr>
              <a:defRPr/>
            </a:pPr>
            <a:fld id="{D87CB2FE-B3EA-4A23-9E17-9DDF85AD6863}" type="slidenum">
              <a:rPr lang="fr-FR" smtClean="0"/>
              <a:pPr>
                <a:defRPr/>
              </a:pPr>
              <a:t>69</a:t>
            </a:fld>
            <a:endParaRPr lang="fr-FR"/>
          </a:p>
        </p:txBody>
      </p:sp>
      <p:sp>
        <p:nvSpPr>
          <p:cNvPr id="99331" name="Espace réservé du contenu 3"/>
          <p:cNvSpPr>
            <a:spLocks noGrp="1"/>
          </p:cNvSpPr>
          <p:nvPr>
            <p:ph sz="quarter" idx="1"/>
          </p:nvPr>
        </p:nvSpPr>
        <p:spPr>
          <a:xfrm>
            <a:off x="428625" y="1571625"/>
            <a:ext cx="8715375" cy="5286375"/>
          </a:xfrm>
        </p:spPr>
        <p:txBody>
          <a:bodyPr/>
          <a:lstStyle/>
          <a:p>
            <a:pPr eaLnBrk="1" hangingPunct="1">
              <a:buFont typeface="Wingdings 2" pitchFamily="18" charset="2"/>
              <a:buNone/>
            </a:pPr>
            <a:r>
              <a:rPr lang="fr-FR" b="1" u="sng" smtClean="0">
                <a:latin typeface="Arial" pitchFamily="34" charset="0"/>
                <a:sym typeface="Wingdings" pitchFamily="2" charset="2"/>
              </a:rPr>
              <a:t>La réabsorption tubulaire</a:t>
            </a:r>
          </a:p>
          <a:p>
            <a:pPr eaLnBrk="1" hangingPunct="1">
              <a:buFont typeface="Wingdings 2" pitchFamily="18" charset="2"/>
              <a:buNone/>
            </a:pPr>
            <a:endParaRPr lang="fr-FR" smtClean="0">
              <a:latin typeface="Arial" pitchFamily="34" charset="0"/>
              <a:sym typeface="Wingdings" pitchFamily="2" charset="2"/>
            </a:endParaRPr>
          </a:p>
          <a:p>
            <a:pPr eaLnBrk="1" hangingPunct="1"/>
            <a:r>
              <a:rPr lang="fr-FR" smtClean="0">
                <a:latin typeface="Arial" pitchFamily="34" charset="0"/>
              </a:rPr>
              <a:t>Processus par lequel des constituants filtrés disparaissent de l’urine définitive</a:t>
            </a:r>
          </a:p>
          <a:p>
            <a:pPr eaLnBrk="1" hangingPunct="1"/>
            <a:r>
              <a:rPr lang="fr-FR" smtClean="0">
                <a:latin typeface="Arial" pitchFamily="34" charset="0"/>
              </a:rPr>
              <a:t>Le volume de l’urine est réduit de façon très importante puisque 85% de l’eau est réabsorbée</a:t>
            </a:r>
            <a:r>
              <a:rPr lang="fr-FR" smtClean="0">
                <a:latin typeface="Arial" pitchFamily="34" charset="0"/>
                <a:sym typeface="Wingdings" pitchFamily="2" charset="2"/>
              </a:rPr>
              <a:t> concentration des urines</a:t>
            </a:r>
          </a:p>
          <a:p>
            <a:pPr eaLnBrk="1" hangingPunct="1"/>
            <a:r>
              <a:rPr lang="fr-FR" smtClean="0">
                <a:latin typeface="Arial" pitchFamily="34" charset="0"/>
              </a:rPr>
              <a:t>Par mécanisme actif (Na, K) ou par diffusion passive (pH urinaire)</a:t>
            </a:r>
            <a:endParaRPr lang="fr-FR" smtClean="0">
              <a:latin typeface="Arial" pitchFamily="34" charset="0"/>
              <a:sym typeface="Wingdings" pitchFamily="2"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normAutofit fontScale="90000"/>
          </a:bodyPr>
          <a:lstStyle/>
          <a:p>
            <a:pPr eaLnBrk="1" hangingPunct="1"/>
            <a:r>
              <a:rPr lang="fr-FR" sz="4000" smtClean="0">
                <a:latin typeface="Arial" pitchFamily="34" charset="0"/>
              </a:rPr>
              <a:t>Introduction</a:t>
            </a:r>
            <a:br>
              <a:rPr lang="fr-FR" sz="4000" smtClean="0">
                <a:latin typeface="Arial" pitchFamily="34" charset="0"/>
              </a:rPr>
            </a:br>
            <a:r>
              <a:rPr lang="fr-FR" sz="4000" smtClean="0">
                <a:latin typeface="Arial" pitchFamily="34" charset="0"/>
              </a:rPr>
              <a:t>La phase pharmacocin</a:t>
            </a:r>
            <a:r>
              <a:rPr lang="fr-FR" sz="4000" smtClean="0"/>
              <a:t>é</a:t>
            </a:r>
            <a:r>
              <a:rPr lang="fr-FR" sz="4000" smtClean="0">
                <a:latin typeface="Arial" pitchFamily="34" charset="0"/>
              </a:rPr>
              <a:t>tique</a:t>
            </a:r>
          </a:p>
        </p:txBody>
      </p:sp>
      <p:sp>
        <p:nvSpPr>
          <p:cNvPr id="4" name="Espace réservé du numéro de diapositive 3"/>
          <p:cNvSpPr>
            <a:spLocks noGrp="1"/>
          </p:cNvSpPr>
          <p:nvPr>
            <p:ph type="sldNum" sz="quarter" idx="12"/>
          </p:nvPr>
        </p:nvSpPr>
        <p:spPr/>
        <p:txBody>
          <a:bodyPr/>
          <a:lstStyle/>
          <a:p>
            <a:pPr>
              <a:defRPr/>
            </a:pPr>
            <a:fld id="{242240F0-4B46-4A8A-BDF1-3E7A7CE7D096}" type="slidenum">
              <a:rPr lang="fr-FR" smtClean="0"/>
              <a:pPr>
                <a:defRPr/>
              </a:pPr>
              <a:t>7</a:t>
            </a:fld>
            <a:endParaRPr lang="fr-FR"/>
          </a:p>
        </p:txBody>
      </p:sp>
      <p:sp>
        <p:nvSpPr>
          <p:cNvPr id="22531" name="Espace réservé du contenu 2"/>
          <p:cNvSpPr>
            <a:spLocks noGrp="1"/>
          </p:cNvSpPr>
          <p:nvPr>
            <p:ph sz="quarter" idx="1"/>
          </p:nvPr>
        </p:nvSpPr>
        <p:spPr/>
        <p:txBody>
          <a:bodyPr/>
          <a:lstStyle/>
          <a:p>
            <a:pPr eaLnBrk="1" hangingPunct="1">
              <a:lnSpc>
                <a:spcPct val="80000"/>
              </a:lnSpc>
              <a:buFont typeface="Wingdings 2" pitchFamily="18" charset="2"/>
              <a:buNone/>
            </a:pPr>
            <a:r>
              <a:rPr lang="fr-FR" sz="2200" b="1" u="sng" smtClean="0">
                <a:latin typeface="Arial" pitchFamily="34" charset="0"/>
              </a:rPr>
              <a:t>Intérêts de la pharmacocinétique</a:t>
            </a:r>
          </a:p>
          <a:p>
            <a:pPr eaLnBrk="1" hangingPunct="1">
              <a:lnSpc>
                <a:spcPct val="80000"/>
              </a:lnSpc>
              <a:buFont typeface="Wingdings 2" pitchFamily="18" charset="2"/>
              <a:buNone/>
            </a:pPr>
            <a:endParaRPr lang="fr-FR" sz="2200" smtClean="0">
              <a:latin typeface="Arial" pitchFamily="34" charset="0"/>
            </a:endParaRPr>
          </a:p>
          <a:p>
            <a:pPr eaLnBrk="1" hangingPunct="1">
              <a:lnSpc>
                <a:spcPct val="80000"/>
              </a:lnSpc>
            </a:pPr>
            <a:r>
              <a:rPr lang="fr-FR" sz="2200" smtClean="0">
                <a:latin typeface="Arial" pitchFamily="34" charset="0"/>
              </a:rPr>
              <a:t>Industriel</a:t>
            </a:r>
          </a:p>
          <a:p>
            <a:pPr lvl="1" eaLnBrk="1" hangingPunct="1">
              <a:lnSpc>
                <a:spcPct val="80000"/>
              </a:lnSpc>
            </a:pPr>
            <a:r>
              <a:rPr lang="fr-FR" sz="2000" smtClean="0">
                <a:latin typeface="Arial" pitchFamily="34" charset="0"/>
              </a:rPr>
              <a:t>Conception et optimisation du médicament (recherche)</a:t>
            </a:r>
          </a:p>
          <a:p>
            <a:pPr lvl="1" eaLnBrk="1" hangingPunct="1">
              <a:lnSpc>
                <a:spcPct val="80000"/>
              </a:lnSpc>
            </a:pPr>
            <a:r>
              <a:rPr lang="fr-FR" sz="2000" smtClean="0">
                <a:latin typeface="Arial" pitchFamily="34" charset="0"/>
              </a:rPr>
              <a:t>Dossier pharmaceutique (AMM)</a:t>
            </a:r>
          </a:p>
          <a:p>
            <a:pPr lvl="1" eaLnBrk="1" hangingPunct="1">
              <a:lnSpc>
                <a:spcPct val="80000"/>
              </a:lnSpc>
            </a:pPr>
            <a:endParaRPr lang="fr-FR" sz="2000" smtClean="0">
              <a:latin typeface="Arial" pitchFamily="34" charset="0"/>
            </a:endParaRPr>
          </a:p>
          <a:p>
            <a:pPr eaLnBrk="1" hangingPunct="1">
              <a:lnSpc>
                <a:spcPct val="80000"/>
              </a:lnSpc>
            </a:pPr>
            <a:r>
              <a:rPr lang="fr-FR" sz="2200" smtClean="0">
                <a:latin typeface="Arial" pitchFamily="34" charset="0"/>
              </a:rPr>
              <a:t>Clinique</a:t>
            </a:r>
          </a:p>
          <a:p>
            <a:pPr lvl="1" eaLnBrk="1" hangingPunct="1">
              <a:lnSpc>
                <a:spcPct val="80000"/>
              </a:lnSpc>
            </a:pPr>
            <a:r>
              <a:rPr lang="fr-FR" sz="2000" smtClean="0">
                <a:latin typeface="Arial" pitchFamily="34" charset="0"/>
              </a:rPr>
              <a:t>Sécurité et efficacité de la conduite thérapeutique individuelle: choix de la dose qui permettra d’obtenir un bénéfice thérapeutique avec un minimum d’effets indésirables</a:t>
            </a:r>
          </a:p>
          <a:p>
            <a:pPr lvl="1" eaLnBrk="1" hangingPunct="1">
              <a:lnSpc>
                <a:spcPct val="80000"/>
              </a:lnSpc>
            </a:pPr>
            <a:r>
              <a:rPr lang="fr-FR" sz="2000" smtClean="0">
                <a:latin typeface="Arial" pitchFamily="34" charset="0"/>
              </a:rPr>
              <a:t>Influence physiopathologie</a:t>
            </a:r>
          </a:p>
          <a:p>
            <a:pPr lvl="1" eaLnBrk="1" hangingPunct="1">
              <a:lnSpc>
                <a:spcPct val="80000"/>
              </a:lnSpc>
            </a:pPr>
            <a:r>
              <a:rPr lang="fr-FR" sz="2000" smtClean="0">
                <a:latin typeface="Arial" pitchFamily="34" charset="0"/>
              </a:rPr>
              <a:t>Interactions médicamenteuses</a:t>
            </a:r>
          </a:p>
          <a:p>
            <a:pPr lvl="1" eaLnBrk="1" hangingPunct="1">
              <a:lnSpc>
                <a:spcPct val="80000"/>
              </a:lnSpc>
            </a:pPr>
            <a:r>
              <a:rPr lang="fr-FR" sz="2000" smtClean="0">
                <a:latin typeface="Arial" pitchFamily="34" charset="0"/>
              </a:rPr>
              <a:t>Adaptation posologique – suivi thérapeutique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E35B983-8A23-420D-AEAC-CCFD3BEC83EE}" type="slidenum">
              <a:rPr lang="fr-FR" smtClean="0"/>
              <a:pPr>
                <a:defRPr/>
              </a:pPr>
              <a:t>70</a:t>
            </a:fld>
            <a:endParaRPr lang="fr-FR"/>
          </a:p>
        </p:txBody>
      </p:sp>
      <p:sp>
        <p:nvSpPr>
          <p:cNvPr id="100354" name="Espace réservé du contenu 4"/>
          <p:cNvSpPr>
            <a:spLocks noGrp="1"/>
          </p:cNvSpPr>
          <p:nvPr>
            <p:ph sz="quarter" idx="1"/>
          </p:nvPr>
        </p:nvSpPr>
        <p:spPr>
          <a:xfrm>
            <a:off x="228600" y="1714500"/>
            <a:ext cx="8915400" cy="4610100"/>
          </a:xfrm>
        </p:spPr>
        <p:txBody>
          <a:bodyPr/>
          <a:lstStyle/>
          <a:p>
            <a:pPr eaLnBrk="1" hangingPunct="1">
              <a:buFont typeface="Wingdings 2" pitchFamily="18" charset="2"/>
              <a:buNone/>
            </a:pPr>
            <a:endParaRPr lang="fr-FR" sz="2200" smtClean="0">
              <a:latin typeface="Arial" pitchFamily="34" charset="0"/>
              <a:sym typeface="Wingdings" pitchFamily="2" charset="2"/>
            </a:endParaRPr>
          </a:p>
          <a:p>
            <a:pPr eaLnBrk="1" hangingPunct="1">
              <a:buFont typeface="Wingdings 2" pitchFamily="18" charset="2"/>
              <a:buNone/>
            </a:pPr>
            <a:r>
              <a:rPr lang="fr-FR" sz="2200" smtClean="0">
                <a:latin typeface="Arial" pitchFamily="34" charset="0"/>
                <a:sym typeface="Wingdings" pitchFamily="2" charset="2"/>
              </a:rPr>
              <a:t></a:t>
            </a:r>
            <a:r>
              <a:rPr lang="fr-FR" sz="2200" smtClean="0">
                <a:latin typeface="Arial" pitchFamily="34" charset="0"/>
              </a:rPr>
              <a:t>En cas d’index thérapeutique étroit, il est important de s’assurer de l’absence d’une insuffisance rénale lorsque l’élimination de la substance est principalement rénale</a:t>
            </a:r>
          </a:p>
          <a:p>
            <a:pPr eaLnBrk="1" hangingPunct="1">
              <a:buFont typeface="Wingdings 2" pitchFamily="18" charset="2"/>
              <a:buNone/>
            </a:pPr>
            <a:endParaRPr lang="fr-FR" sz="2200" smtClean="0">
              <a:latin typeface="Arial" pitchFamily="34" charset="0"/>
            </a:endParaRPr>
          </a:p>
          <a:p>
            <a:pPr eaLnBrk="1" hangingPunct="1">
              <a:buFont typeface="Wingdings 2" pitchFamily="18" charset="2"/>
              <a:buNone/>
            </a:pPr>
            <a:endParaRPr lang="fr-FR" sz="2200" smtClean="0">
              <a:latin typeface="Arial" pitchFamily="34" charset="0"/>
            </a:endParaRPr>
          </a:p>
          <a:p>
            <a:pPr eaLnBrk="1" hangingPunct="1">
              <a:buFont typeface="Wingdings 2" pitchFamily="18" charset="2"/>
              <a:buNone/>
            </a:pPr>
            <a:r>
              <a:rPr lang="fr-FR" sz="2200" smtClean="0">
                <a:latin typeface="Arial" pitchFamily="34" charset="0"/>
                <a:sym typeface="Wingdings" pitchFamily="2" charset="2"/>
              </a:rPr>
              <a:t></a:t>
            </a:r>
            <a:r>
              <a:rPr lang="fr-FR" sz="2200" smtClean="0">
                <a:latin typeface="Arial" pitchFamily="34" charset="0"/>
              </a:rPr>
              <a:t>On préférera des médicaments équivalents </a:t>
            </a:r>
          </a:p>
          <a:p>
            <a:pPr eaLnBrk="1" hangingPunct="1">
              <a:buFont typeface="Wingdings 2" pitchFamily="18" charset="2"/>
              <a:buNone/>
            </a:pPr>
            <a:r>
              <a:rPr lang="fr-FR" sz="2200" smtClean="0">
                <a:latin typeface="Arial" pitchFamily="34" charset="0"/>
              </a:rPr>
              <a:t>              - à élimination biliaire chez les insuffisants rénaux</a:t>
            </a:r>
          </a:p>
          <a:p>
            <a:pPr eaLnBrk="1" hangingPunct="1">
              <a:buFont typeface="Wingdings 2" pitchFamily="18" charset="2"/>
              <a:buNone/>
            </a:pPr>
            <a:r>
              <a:rPr lang="fr-FR" sz="2200" smtClean="0">
                <a:latin typeface="Arial" pitchFamily="34" charset="0"/>
              </a:rPr>
              <a:t>              - à élimination rénale chez les insuffisants hépatiques</a:t>
            </a:r>
          </a:p>
          <a:p>
            <a:pPr eaLnBrk="1" hangingPunct="1">
              <a:buFont typeface="Wingdings 2" pitchFamily="18" charset="2"/>
              <a:buNone/>
            </a:pPr>
            <a:endParaRPr lang="fr-FR" sz="2200" smtClean="0">
              <a:latin typeface="Arial" pitchFamily="34" charset="0"/>
            </a:endParaRPr>
          </a:p>
          <a:p>
            <a:pPr eaLnBrk="1" hangingPunct="1">
              <a:buFont typeface="Wingdings 2" pitchFamily="18" charset="2"/>
              <a:buNone/>
            </a:pPr>
            <a:r>
              <a:rPr lang="fr-FR" sz="2200" smtClean="0">
                <a:latin typeface="Arial" pitchFamily="34" charset="0"/>
              </a:rPr>
              <a:t>afin de contrôler au mieux des potentiels phénomènes d’accumulation</a:t>
            </a:r>
          </a:p>
          <a:p>
            <a:pPr eaLnBrk="1" hangingPunct="1"/>
            <a:endParaRPr lang="fr-FR" sz="2200" smtClean="0">
              <a:latin typeface="Arial" pitchFamily="34" charset="0"/>
            </a:endParaRPr>
          </a:p>
        </p:txBody>
      </p:sp>
      <p:sp>
        <p:nvSpPr>
          <p:cNvPr id="9" name="Titre 1"/>
          <p:cNvSpPr txBox="1">
            <a:spLocks/>
          </p:cNvSpPr>
          <p:nvPr/>
        </p:nvSpPr>
        <p:spPr>
          <a:xfrm>
            <a:off x="500063" y="714375"/>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L’élimination rénale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0354">
                                            <p:txEl>
                                              <p:pRg st="4" end="4"/>
                                            </p:txEl>
                                          </p:spTgt>
                                        </p:tgtEl>
                                        <p:attrNameLst>
                                          <p:attrName>style.visibility</p:attrName>
                                        </p:attrNameLst>
                                      </p:cBhvr>
                                      <p:to>
                                        <p:strVal val="visible"/>
                                      </p:to>
                                    </p:set>
                                    <p:anim calcmode="lin" valueType="num">
                                      <p:cBhvr>
                                        <p:cTn id="7" dur="1000" fill="hold"/>
                                        <p:tgtEl>
                                          <p:spTgt spid="100354">
                                            <p:txEl>
                                              <p:pRg st="4" end="4"/>
                                            </p:txEl>
                                          </p:spTgt>
                                        </p:tgtEl>
                                        <p:attrNameLst>
                                          <p:attrName>ppt_w</p:attrName>
                                        </p:attrNameLst>
                                      </p:cBhvr>
                                      <p:tavLst>
                                        <p:tav tm="0">
                                          <p:val>
                                            <p:strVal val="#ppt_w+.3"/>
                                          </p:val>
                                        </p:tav>
                                        <p:tav tm="100000">
                                          <p:val>
                                            <p:strVal val="#ppt_w"/>
                                          </p:val>
                                        </p:tav>
                                      </p:tavLst>
                                    </p:anim>
                                    <p:anim calcmode="lin" valueType="num">
                                      <p:cBhvr>
                                        <p:cTn id="8" dur="1000" fill="hold"/>
                                        <p:tgtEl>
                                          <p:spTgt spid="100354">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100354">
                                            <p:txEl>
                                              <p:pRg st="4" end="4"/>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0354">
                                            <p:txEl>
                                              <p:pRg st="5" end="5"/>
                                            </p:txEl>
                                          </p:spTgt>
                                        </p:tgtEl>
                                        <p:attrNameLst>
                                          <p:attrName>style.visibility</p:attrName>
                                        </p:attrNameLst>
                                      </p:cBhvr>
                                      <p:to>
                                        <p:strVal val="visible"/>
                                      </p:to>
                                    </p:set>
                                    <p:anim calcmode="lin" valueType="num">
                                      <p:cBhvr>
                                        <p:cTn id="12" dur="1000" fill="hold"/>
                                        <p:tgtEl>
                                          <p:spTgt spid="100354">
                                            <p:txEl>
                                              <p:pRg st="5" end="5"/>
                                            </p:txEl>
                                          </p:spTgt>
                                        </p:tgtEl>
                                        <p:attrNameLst>
                                          <p:attrName>ppt_w</p:attrName>
                                        </p:attrNameLst>
                                      </p:cBhvr>
                                      <p:tavLst>
                                        <p:tav tm="0">
                                          <p:val>
                                            <p:strVal val="#ppt_w+.3"/>
                                          </p:val>
                                        </p:tav>
                                        <p:tav tm="100000">
                                          <p:val>
                                            <p:strVal val="#ppt_w"/>
                                          </p:val>
                                        </p:tav>
                                      </p:tavLst>
                                    </p:anim>
                                    <p:anim calcmode="lin" valueType="num">
                                      <p:cBhvr>
                                        <p:cTn id="13" dur="1000" fill="hold"/>
                                        <p:tgtEl>
                                          <p:spTgt spid="100354">
                                            <p:txEl>
                                              <p:pRg st="5" end="5"/>
                                            </p:txEl>
                                          </p:spTgt>
                                        </p:tgtEl>
                                        <p:attrNameLst>
                                          <p:attrName>ppt_h</p:attrName>
                                        </p:attrNameLst>
                                      </p:cBhvr>
                                      <p:tavLst>
                                        <p:tav tm="0">
                                          <p:val>
                                            <p:strVal val="#ppt_h"/>
                                          </p:val>
                                        </p:tav>
                                        <p:tav tm="100000">
                                          <p:val>
                                            <p:strVal val="#ppt_h"/>
                                          </p:val>
                                        </p:tav>
                                      </p:tavLst>
                                    </p:anim>
                                    <p:animEffect transition="in" filter="fade">
                                      <p:cBhvr>
                                        <p:cTn id="14" dur="1000"/>
                                        <p:tgtEl>
                                          <p:spTgt spid="100354">
                                            <p:txEl>
                                              <p:pRg st="5" end="5"/>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00354">
                                            <p:txEl>
                                              <p:pRg st="6" end="6"/>
                                            </p:txEl>
                                          </p:spTgt>
                                        </p:tgtEl>
                                        <p:attrNameLst>
                                          <p:attrName>style.visibility</p:attrName>
                                        </p:attrNameLst>
                                      </p:cBhvr>
                                      <p:to>
                                        <p:strVal val="visible"/>
                                      </p:to>
                                    </p:set>
                                    <p:anim calcmode="lin" valueType="num">
                                      <p:cBhvr>
                                        <p:cTn id="17" dur="1000" fill="hold"/>
                                        <p:tgtEl>
                                          <p:spTgt spid="100354">
                                            <p:txEl>
                                              <p:pRg st="6" end="6"/>
                                            </p:txEl>
                                          </p:spTgt>
                                        </p:tgtEl>
                                        <p:attrNameLst>
                                          <p:attrName>ppt_w</p:attrName>
                                        </p:attrNameLst>
                                      </p:cBhvr>
                                      <p:tavLst>
                                        <p:tav tm="0">
                                          <p:val>
                                            <p:strVal val="#ppt_w+.3"/>
                                          </p:val>
                                        </p:tav>
                                        <p:tav tm="100000">
                                          <p:val>
                                            <p:strVal val="#ppt_w"/>
                                          </p:val>
                                        </p:tav>
                                      </p:tavLst>
                                    </p:anim>
                                    <p:anim calcmode="lin" valueType="num">
                                      <p:cBhvr>
                                        <p:cTn id="18" dur="1000" fill="hold"/>
                                        <p:tgtEl>
                                          <p:spTgt spid="100354">
                                            <p:txEl>
                                              <p:pRg st="6" end="6"/>
                                            </p:txEl>
                                          </p:spTgt>
                                        </p:tgtEl>
                                        <p:attrNameLst>
                                          <p:attrName>ppt_h</p:attrName>
                                        </p:attrNameLst>
                                      </p:cBhvr>
                                      <p:tavLst>
                                        <p:tav tm="0">
                                          <p:val>
                                            <p:strVal val="#ppt_h"/>
                                          </p:val>
                                        </p:tav>
                                        <p:tav tm="100000">
                                          <p:val>
                                            <p:strVal val="#ppt_h"/>
                                          </p:val>
                                        </p:tav>
                                      </p:tavLst>
                                    </p:anim>
                                    <p:animEffect transition="in" filter="fade">
                                      <p:cBhvr>
                                        <p:cTn id="19" dur="1000"/>
                                        <p:tgtEl>
                                          <p:spTgt spid="100354">
                                            <p:txEl>
                                              <p:pRg st="6" end="6"/>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0354">
                                            <p:txEl>
                                              <p:pRg st="8" end="8"/>
                                            </p:txEl>
                                          </p:spTgt>
                                        </p:tgtEl>
                                        <p:attrNameLst>
                                          <p:attrName>style.visibility</p:attrName>
                                        </p:attrNameLst>
                                      </p:cBhvr>
                                      <p:to>
                                        <p:strVal val="visible"/>
                                      </p:to>
                                    </p:set>
                                    <p:anim calcmode="lin" valueType="num">
                                      <p:cBhvr>
                                        <p:cTn id="22" dur="1000" fill="hold"/>
                                        <p:tgtEl>
                                          <p:spTgt spid="100354">
                                            <p:txEl>
                                              <p:pRg st="8" end="8"/>
                                            </p:txEl>
                                          </p:spTgt>
                                        </p:tgtEl>
                                        <p:attrNameLst>
                                          <p:attrName>ppt_w</p:attrName>
                                        </p:attrNameLst>
                                      </p:cBhvr>
                                      <p:tavLst>
                                        <p:tav tm="0">
                                          <p:val>
                                            <p:strVal val="#ppt_w+.3"/>
                                          </p:val>
                                        </p:tav>
                                        <p:tav tm="100000">
                                          <p:val>
                                            <p:strVal val="#ppt_w"/>
                                          </p:val>
                                        </p:tav>
                                      </p:tavLst>
                                    </p:anim>
                                    <p:anim calcmode="lin" valueType="num">
                                      <p:cBhvr>
                                        <p:cTn id="23" dur="1000" fill="hold"/>
                                        <p:tgtEl>
                                          <p:spTgt spid="100354">
                                            <p:txEl>
                                              <p:pRg st="8" end="8"/>
                                            </p:txEl>
                                          </p:spTgt>
                                        </p:tgtEl>
                                        <p:attrNameLst>
                                          <p:attrName>ppt_h</p:attrName>
                                        </p:attrNameLst>
                                      </p:cBhvr>
                                      <p:tavLst>
                                        <p:tav tm="0">
                                          <p:val>
                                            <p:strVal val="#ppt_h"/>
                                          </p:val>
                                        </p:tav>
                                        <p:tav tm="100000">
                                          <p:val>
                                            <p:strVal val="#ppt_h"/>
                                          </p:val>
                                        </p:tav>
                                      </p:tavLst>
                                    </p:anim>
                                    <p:animEffect transition="in" filter="fade">
                                      <p:cBhvr>
                                        <p:cTn id="24" dur="1000"/>
                                        <p:tgtEl>
                                          <p:spTgt spid="1003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A028A14-0A20-44BE-8AE7-1E8F3624DB19}" type="slidenum">
              <a:rPr lang="fr-FR" smtClean="0"/>
              <a:pPr>
                <a:defRPr/>
              </a:pPr>
              <a:t>71</a:t>
            </a:fld>
            <a:endParaRPr lang="fr-FR"/>
          </a:p>
        </p:txBody>
      </p:sp>
      <p:sp>
        <p:nvSpPr>
          <p:cNvPr id="101378" name="Espace réservé du contenu 6"/>
          <p:cNvSpPr>
            <a:spLocks noGrp="1"/>
          </p:cNvSpPr>
          <p:nvPr>
            <p:ph sz="quarter" idx="1"/>
          </p:nvPr>
        </p:nvSpPr>
        <p:spPr>
          <a:xfrm>
            <a:off x="142875" y="1428750"/>
            <a:ext cx="8391525" cy="5089525"/>
          </a:xfrm>
        </p:spPr>
        <p:txBody>
          <a:bodyPr>
            <a:normAutofit lnSpcReduction="10000"/>
          </a:bodyPr>
          <a:lstStyle/>
          <a:p>
            <a:pPr eaLnBrk="1" hangingPunct="1">
              <a:buFont typeface="Wingdings 2" pitchFamily="18" charset="2"/>
              <a:buNone/>
            </a:pPr>
            <a:r>
              <a:rPr lang="fr-FR" b="1" u="sng" dirty="0" smtClean="0">
                <a:latin typeface="Arial" pitchFamily="34" charset="0"/>
              </a:rPr>
              <a:t>Définition :</a:t>
            </a:r>
          </a:p>
          <a:p>
            <a:pPr eaLnBrk="1" hangingPunct="1">
              <a:buFont typeface="Wingdings 2" pitchFamily="18" charset="2"/>
              <a:buNone/>
            </a:pPr>
            <a:r>
              <a:rPr lang="fr-FR" dirty="0" smtClean="0">
                <a:latin typeface="Arial" pitchFamily="34" charset="0"/>
              </a:rPr>
              <a:t>            </a:t>
            </a:r>
            <a:r>
              <a:rPr lang="fr-FR" i="1" dirty="0" smtClean="0">
                <a:latin typeface="Arial" pitchFamily="34" charset="0"/>
              </a:rPr>
              <a:t>Capacité d’un organe à éliminer une substance</a:t>
            </a:r>
          </a:p>
          <a:p>
            <a:pPr eaLnBrk="1" hangingPunct="1">
              <a:buFont typeface="Wingdings 2" pitchFamily="18" charset="2"/>
              <a:buNone/>
            </a:pPr>
            <a:endParaRPr lang="fr-FR" dirty="0" smtClean="0">
              <a:latin typeface="Arial" pitchFamily="34" charset="0"/>
            </a:endParaRPr>
          </a:p>
          <a:p>
            <a:pPr eaLnBrk="1" hangingPunct="1"/>
            <a:r>
              <a:rPr lang="fr-FR" sz="2400" dirty="0" smtClean="0">
                <a:latin typeface="Arial" pitchFamily="34" charset="0"/>
              </a:rPr>
              <a:t>L’épuration d’un médicament par l’organisme est rarement le fait d’un seul et unique organe </a:t>
            </a:r>
          </a:p>
          <a:p>
            <a:pPr eaLnBrk="1" hangingPunct="1">
              <a:buFont typeface="Wingdings 2" pitchFamily="18" charset="2"/>
              <a:buNone/>
            </a:pPr>
            <a:r>
              <a:rPr lang="fr-FR" sz="2400" dirty="0" smtClean="0">
                <a:latin typeface="Arial" pitchFamily="34" charset="0"/>
                <a:sym typeface="Wingdings" pitchFamily="2" charset="2"/>
              </a:rPr>
              <a:t>			 </a:t>
            </a:r>
            <a:r>
              <a:rPr lang="fr-FR" sz="2400" b="1" u="sng" dirty="0" smtClean="0">
                <a:latin typeface="Arial" pitchFamily="34" charset="0"/>
                <a:sym typeface="Wingdings" pitchFamily="2" charset="2"/>
              </a:rPr>
              <a:t>clairance totale</a:t>
            </a:r>
            <a:r>
              <a:rPr lang="fr-FR" sz="2400" dirty="0" smtClean="0">
                <a:latin typeface="Arial" pitchFamily="34" charset="0"/>
                <a:sym typeface="Wingdings" pitchFamily="2" charset="2"/>
              </a:rPr>
              <a:t> : </a:t>
            </a:r>
            <a:r>
              <a:rPr lang="fr-FR" sz="2400" i="1" dirty="0" smtClean="0">
                <a:latin typeface="Arial" pitchFamily="34" charset="0"/>
                <a:sym typeface="Wingdings" pitchFamily="2" charset="2"/>
              </a:rPr>
              <a:t>volume de plasma totalement épuré du médicament par unité de temps</a:t>
            </a:r>
          </a:p>
          <a:p>
            <a:pPr eaLnBrk="1" hangingPunct="1">
              <a:buFont typeface="Wingdings 2" pitchFamily="18" charset="2"/>
              <a:buNone/>
            </a:pPr>
            <a:endParaRPr lang="fr-FR" sz="2400" i="1" dirty="0" smtClean="0">
              <a:latin typeface="Arial" pitchFamily="34" charset="0"/>
              <a:sym typeface="Wingdings" pitchFamily="2" charset="2"/>
            </a:endParaRPr>
          </a:p>
          <a:p>
            <a:pPr eaLnBrk="1" hangingPunct="1"/>
            <a:r>
              <a:rPr lang="fr-FR" sz="2400" dirty="0" smtClean="0">
                <a:latin typeface="Arial" pitchFamily="34" charset="0"/>
              </a:rPr>
              <a:t>Exprimée en </a:t>
            </a:r>
            <a:r>
              <a:rPr lang="fr-FR" sz="2400" dirty="0" err="1" smtClean="0">
                <a:latin typeface="Arial" pitchFamily="34" charset="0"/>
              </a:rPr>
              <a:t>mL</a:t>
            </a:r>
            <a:r>
              <a:rPr lang="fr-FR" sz="2400" dirty="0" smtClean="0">
                <a:latin typeface="Arial" pitchFamily="34" charset="0"/>
              </a:rPr>
              <a:t>/min</a:t>
            </a:r>
          </a:p>
          <a:p>
            <a:pPr eaLnBrk="1" hangingPunct="1"/>
            <a:endParaRPr lang="fr-FR" sz="2400" dirty="0" smtClean="0">
              <a:latin typeface="Arial" pitchFamily="34" charset="0"/>
            </a:endParaRPr>
          </a:p>
          <a:p>
            <a:pPr eaLnBrk="1" hangingPunct="1"/>
            <a:r>
              <a:rPr lang="fr-FR" sz="2400" dirty="0" smtClean="0">
                <a:latin typeface="Arial" pitchFamily="34" charset="0"/>
              </a:rPr>
              <a:t>Plus la clairance est élevé, plus les capacités d’élimination du médicament par l’organisme sont importante</a:t>
            </a:r>
          </a:p>
        </p:txBody>
      </p:sp>
      <p:sp>
        <p:nvSpPr>
          <p:cNvPr id="8" name="Titre 1"/>
          <p:cNvSpPr txBox="1">
            <a:spLocks/>
          </p:cNvSpPr>
          <p:nvPr/>
        </p:nvSpPr>
        <p:spPr>
          <a:xfrm>
            <a:off x="500063" y="714375"/>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La notion de clairance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1378">
                                            <p:txEl>
                                              <p:pRg st="3" end="3"/>
                                            </p:txEl>
                                          </p:spTgt>
                                        </p:tgtEl>
                                        <p:attrNameLst>
                                          <p:attrName>style.visibility</p:attrName>
                                        </p:attrNameLst>
                                      </p:cBhvr>
                                      <p:to>
                                        <p:strVal val="visible"/>
                                      </p:to>
                                    </p:set>
                                    <p:anim calcmode="lin" valueType="num">
                                      <p:cBhvr>
                                        <p:cTn id="7" dur="1000" fill="hold"/>
                                        <p:tgtEl>
                                          <p:spTgt spid="101378">
                                            <p:txEl>
                                              <p:pRg st="3" end="3"/>
                                            </p:txEl>
                                          </p:spTgt>
                                        </p:tgtEl>
                                        <p:attrNameLst>
                                          <p:attrName>ppt_w</p:attrName>
                                        </p:attrNameLst>
                                      </p:cBhvr>
                                      <p:tavLst>
                                        <p:tav tm="0">
                                          <p:val>
                                            <p:strVal val="#ppt_w+.3"/>
                                          </p:val>
                                        </p:tav>
                                        <p:tav tm="100000">
                                          <p:val>
                                            <p:strVal val="#ppt_w"/>
                                          </p:val>
                                        </p:tav>
                                      </p:tavLst>
                                    </p:anim>
                                    <p:anim calcmode="lin" valueType="num">
                                      <p:cBhvr>
                                        <p:cTn id="8" dur="1000" fill="hold"/>
                                        <p:tgtEl>
                                          <p:spTgt spid="101378">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101378">
                                            <p:txEl>
                                              <p:pRg st="3" end="3"/>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1378">
                                            <p:txEl>
                                              <p:pRg st="4" end="4"/>
                                            </p:txEl>
                                          </p:spTgt>
                                        </p:tgtEl>
                                        <p:attrNameLst>
                                          <p:attrName>style.visibility</p:attrName>
                                        </p:attrNameLst>
                                      </p:cBhvr>
                                      <p:to>
                                        <p:strVal val="visible"/>
                                      </p:to>
                                    </p:set>
                                    <p:anim calcmode="lin" valueType="num">
                                      <p:cBhvr>
                                        <p:cTn id="12" dur="1000" fill="hold"/>
                                        <p:tgtEl>
                                          <p:spTgt spid="101378">
                                            <p:txEl>
                                              <p:pRg st="4" end="4"/>
                                            </p:txEl>
                                          </p:spTgt>
                                        </p:tgtEl>
                                        <p:attrNameLst>
                                          <p:attrName>ppt_w</p:attrName>
                                        </p:attrNameLst>
                                      </p:cBhvr>
                                      <p:tavLst>
                                        <p:tav tm="0">
                                          <p:val>
                                            <p:strVal val="#ppt_w+.3"/>
                                          </p:val>
                                        </p:tav>
                                        <p:tav tm="100000">
                                          <p:val>
                                            <p:strVal val="#ppt_w"/>
                                          </p:val>
                                        </p:tav>
                                      </p:tavLst>
                                    </p:anim>
                                    <p:anim calcmode="lin" valueType="num">
                                      <p:cBhvr>
                                        <p:cTn id="13" dur="1000" fill="hold"/>
                                        <p:tgtEl>
                                          <p:spTgt spid="101378">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101378">
                                            <p:txEl>
                                              <p:pRg st="4" end="4"/>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01378">
                                            <p:txEl>
                                              <p:pRg st="6" end="6"/>
                                            </p:txEl>
                                          </p:spTgt>
                                        </p:tgtEl>
                                        <p:attrNameLst>
                                          <p:attrName>style.visibility</p:attrName>
                                        </p:attrNameLst>
                                      </p:cBhvr>
                                      <p:to>
                                        <p:strVal val="visible"/>
                                      </p:to>
                                    </p:set>
                                    <p:anim calcmode="lin" valueType="num">
                                      <p:cBhvr>
                                        <p:cTn id="17" dur="1000" fill="hold"/>
                                        <p:tgtEl>
                                          <p:spTgt spid="101378">
                                            <p:txEl>
                                              <p:pRg st="6" end="6"/>
                                            </p:txEl>
                                          </p:spTgt>
                                        </p:tgtEl>
                                        <p:attrNameLst>
                                          <p:attrName>ppt_w</p:attrName>
                                        </p:attrNameLst>
                                      </p:cBhvr>
                                      <p:tavLst>
                                        <p:tav tm="0">
                                          <p:val>
                                            <p:strVal val="#ppt_w+.3"/>
                                          </p:val>
                                        </p:tav>
                                        <p:tav tm="100000">
                                          <p:val>
                                            <p:strVal val="#ppt_w"/>
                                          </p:val>
                                        </p:tav>
                                      </p:tavLst>
                                    </p:anim>
                                    <p:anim calcmode="lin" valueType="num">
                                      <p:cBhvr>
                                        <p:cTn id="18" dur="1000" fill="hold"/>
                                        <p:tgtEl>
                                          <p:spTgt spid="101378">
                                            <p:txEl>
                                              <p:pRg st="6" end="6"/>
                                            </p:txEl>
                                          </p:spTgt>
                                        </p:tgtEl>
                                        <p:attrNameLst>
                                          <p:attrName>ppt_h</p:attrName>
                                        </p:attrNameLst>
                                      </p:cBhvr>
                                      <p:tavLst>
                                        <p:tav tm="0">
                                          <p:val>
                                            <p:strVal val="#ppt_h"/>
                                          </p:val>
                                        </p:tav>
                                        <p:tav tm="100000">
                                          <p:val>
                                            <p:strVal val="#ppt_h"/>
                                          </p:val>
                                        </p:tav>
                                      </p:tavLst>
                                    </p:anim>
                                    <p:animEffect transition="in" filter="fade">
                                      <p:cBhvr>
                                        <p:cTn id="19" dur="1000"/>
                                        <p:tgtEl>
                                          <p:spTgt spid="101378">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01378">
                                            <p:txEl>
                                              <p:pRg st="8" end="8"/>
                                            </p:txEl>
                                          </p:spTgt>
                                        </p:tgtEl>
                                        <p:attrNameLst>
                                          <p:attrName>style.visibility</p:attrName>
                                        </p:attrNameLst>
                                      </p:cBhvr>
                                      <p:to>
                                        <p:strVal val="visible"/>
                                      </p:to>
                                    </p:set>
                                    <p:anim calcmode="lin" valueType="num">
                                      <p:cBhvr>
                                        <p:cTn id="24" dur="1000" fill="hold"/>
                                        <p:tgtEl>
                                          <p:spTgt spid="101378">
                                            <p:txEl>
                                              <p:pRg st="8" end="8"/>
                                            </p:txEl>
                                          </p:spTgt>
                                        </p:tgtEl>
                                        <p:attrNameLst>
                                          <p:attrName>ppt_w</p:attrName>
                                        </p:attrNameLst>
                                      </p:cBhvr>
                                      <p:tavLst>
                                        <p:tav tm="0">
                                          <p:val>
                                            <p:strVal val="#ppt_w+.3"/>
                                          </p:val>
                                        </p:tav>
                                        <p:tav tm="100000">
                                          <p:val>
                                            <p:strVal val="#ppt_w"/>
                                          </p:val>
                                        </p:tav>
                                      </p:tavLst>
                                    </p:anim>
                                    <p:anim calcmode="lin" valueType="num">
                                      <p:cBhvr>
                                        <p:cTn id="25" dur="1000" fill="hold"/>
                                        <p:tgtEl>
                                          <p:spTgt spid="101378">
                                            <p:txEl>
                                              <p:pRg st="8" end="8"/>
                                            </p:txEl>
                                          </p:spTgt>
                                        </p:tgtEl>
                                        <p:attrNameLst>
                                          <p:attrName>ppt_h</p:attrName>
                                        </p:attrNameLst>
                                      </p:cBhvr>
                                      <p:tavLst>
                                        <p:tav tm="0">
                                          <p:val>
                                            <p:strVal val="#ppt_h"/>
                                          </p:val>
                                        </p:tav>
                                        <p:tav tm="100000">
                                          <p:val>
                                            <p:strVal val="#ppt_h"/>
                                          </p:val>
                                        </p:tav>
                                      </p:tavLst>
                                    </p:anim>
                                    <p:animEffect transition="in" filter="fade">
                                      <p:cBhvr>
                                        <p:cTn id="26" dur="1000"/>
                                        <p:tgtEl>
                                          <p:spTgt spid="1013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pPr>
              <a:defRPr/>
            </a:pPr>
            <a:fld id="{4CDE1F26-8524-4343-8A22-1D34DD7AFA8F}" type="slidenum">
              <a:rPr lang="fr-FR" smtClean="0"/>
              <a:pPr>
                <a:defRPr/>
              </a:pPr>
              <a:t>72</a:t>
            </a:fld>
            <a:endParaRPr lang="fr-FR"/>
          </a:p>
        </p:txBody>
      </p:sp>
      <p:sp>
        <p:nvSpPr>
          <p:cNvPr id="102402" name="Rectangle 3"/>
          <p:cNvSpPr>
            <a:spLocks noGrp="1"/>
          </p:cNvSpPr>
          <p:nvPr>
            <p:ph sz="quarter" idx="1"/>
          </p:nvPr>
        </p:nvSpPr>
        <p:spPr/>
        <p:txBody>
          <a:bodyPr/>
          <a:lstStyle/>
          <a:p>
            <a:pPr eaLnBrk="1" hangingPunct="1">
              <a:lnSpc>
                <a:spcPct val="90000"/>
              </a:lnSpc>
              <a:buFont typeface="Wingdings 2" pitchFamily="18" charset="2"/>
              <a:buNone/>
            </a:pPr>
            <a:r>
              <a:rPr lang="fr-FR" b="1" u="sng" dirty="0" smtClean="0">
                <a:latin typeface="Arial" pitchFamily="34" charset="0"/>
              </a:rPr>
              <a:t>Clairance totale</a:t>
            </a:r>
          </a:p>
          <a:p>
            <a:pPr eaLnBrk="1" hangingPunct="1">
              <a:lnSpc>
                <a:spcPct val="90000"/>
              </a:lnSpc>
              <a:buFont typeface="Wingdings 2" pitchFamily="18" charset="2"/>
              <a:buNone/>
            </a:pPr>
            <a:endParaRPr lang="fr-FR" b="1" u="sng" dirty="0" smtClean="0">
              <a:latin typeface="Arial" pitchFamily="34" charset="0"/>
            </a:endParaRPr>
          </a:p>
          <a:p>
            <a:pPr eaLnBrk="1" hangingPunct="1">
              <a:lnSpc>
                <a:spcPct val="90000"/>
              </a:lnSpc>
              <a:buFont typeface="Wingdings 2" pitchFamily="18" charset="2"/>
              <a:buNone/>
            </a:pPr>
            <a:r>
              <a:rPr lang="fr-FR" dirty="0" smtClean="0">
                <a:latin typeface="Arial" pitchFamily="34" charset="0"/>
              </a:rPr>
              <a:t>  Somme des clairances de chaque organe susceptible d’intervenir dans l’élimination du médicament</a:t>
            </a:r>
          </a:p>
          <a:p>
            <a:pPr eaLnBrk="1" hangingPunct="1">
              <a:lnSpc>
                <a:spcPct val="90000"/>
              </a:lnSpc>
              <a:buFont typeface="Wingdings 2" pitchFamily="18" charset="2"/>
              <a:buNone/>
            </a:pPr>
            <a:endParaRPr lang="fr-FR" dirty="0" smtClean="0">
              <a:latin typeface="Arial" pitchFamily="34" charset="0"/>
            </a:endParaRPr>
          </a:p>
          <a:p>
            <a:pPr eaLnBrk="1" hangingPunct="1">
              <a:lnSpc>
                <a:spcPct val="90000"/>
              </a:lnSpc>
              <a:buFont typeface="Wingdings 2" pitchFamily="18" charset="2"/>
              <a:buNone/>
            </a:pPr>
            <a:r>
              <a:rPr lang="fr-FR" sz="2000" dirty="0" smtClean="0">
                <a:latin typeface="Arial" pitchFamily="34" charset="0"/>
              </a:rPr>
              <a:t>           </a:t>
            </a:r>
            <a:r>
              <a:rPr lang="fr-FR" sz="2000" dirty="0" smtClean="0">
                <a:latin typeface="Arial" pitchFamily="34" charset="0"/>
                <a:sym typeface="Wingdings" pitchFamily="2" charset="2"/>
              </a:rPr>
              <a:t></a:t>
            </a:r>
            <a:r>
              <a:rPr lang="fr-FR" sz="2000" dirty="0" smtClean="0">
                <a:latin typeface="Arial" pitchFamily="34" charset="0"/>
              </a:rPr>
              <a:t>Clairance </a:t>
            </a:r>
            <a:r>
              <a:rPr lang="fr-FR" sz="2000" u="sng" dirty="0" smtClean="0">
                <a:latin typeface="Arial" pitchFamily="34" charset="0"/>
              </a:rPr>
              <a:t>rénale</a:t>
            </a:r>
            <a:r>
              <a:rPr lang="fr-FR" sz="2000" dirty="0" smtClean="0">
                <a:latin typeface="Arial" pitchFamily="34" charset="0"/>
              </a:rPr>
              <a:t>, </a:t>
            </a:r>
            <a:r>
              <a:rPr lang="fr-FR" sz="2000" u="sng" dirty="0" smtClean="0">
                <a:latin typeface="Arial" pitchFamily="34" charset="0"/>
              </a:rPr>
              <a:t>hépatique</a:t>
            </a:r>
            <a:r>
              <a:rPr lang="fr-FR" sz="2000" dirty="0" smtClean="0">
                <a:latin typeface="Arial" pitchFamily="34" charset="0"/>
              </a:rPr>
              <a:t>, intestinale, pulmonaire </a:t>
            </a:r>
            <a:r>
              <a:rPr lang="fr-FR" sz="2000" dirty="0" err="1" smtClean="0">
                <a:latin typeface="Arial" pitchFamily="34" charset="0"/>
              </a:rPr>
              <a:t>etc</a:t>
            </a:r>
            <a:endParaRPr lang="fr-FR" sz="2000" dirty="0" smtClean="0">
              <a:latin typeface="Arial" pitchFamily="34" charset="0"/>
            </a:endParaRPr>
          </a:p>
          <a:p>
            <a:pPr eaLnBrk="1" hangingPunct="1">
              <a:lnSpc>
                <a:spcPct val="90000"/>
              </a:lnSpc>
              <a:buFont typeface="Wingdings 2" pitchFamily="18" charset="2"/>
              <a:buNone/>
            </a:pPr>
            <a:endParaRPr lang="fr-FR" sz="2000" dirty="0" smtClean="0">
              <a:latin typeface="Arial" pitchFamily="34" charset="0"/>
            </a:endParaRPr>
          </a:p>
          <a:p>
            <a:pPr eaLnBrk="1" hangingPunct="1">
              <a:lnSpc>
                <a:spcPct val="90000"/>
              </a:lnSpc>
              <a:buFont typeface="Wingdings 2" pitchFamily="18" charset="2"/>
              <a:buNone/>
            </a:pPr>
            <a:endParaRPr lang="fr-FR" sz="2000" dirty="0" smtClean="0">
              <a:latin typeface="Arial" pitchFamily="34" charset="0"/>
            </a:endParaRPr>
          </a:p>
          <a:p>
            <a:pPr eaLnBrk="1" hangingPunct="1">
              <a:lnSpc>
                <a:spcPct val="90000"/>
              </a:lnSpc>
              <a:buFont typeface="Wingdings 2" pitchFamily="18" charset="2"/>
              <a:buNone/>
            </a:pPr>
            <a:r>
              <a:rPr lang="fr-FR" sz="2000" dirty="0" smtClean="0">
                <a:latin typeface="Arial" pitchFamily="34" charset="0"/>
              </a:rPr>
              <a:t>               Par voie I.V</a:t>
            </a:r>
          </a:p>
          <a:p>
            <a:pPr eaLnBrk="1" hangingPunct="1">
              <a:lnSpc>
                <a:spcPct val="90000"/>
              </a:lnSpc>
              <a:buFont typeface="Wingdings 2" pitchFamily="18" charset="2"/>
              <a:buNone/>
            </a:pPr>
            <a:r>
              <a:rPr lang="fr-FR" sz="2000" dirty="0" smtClean="0">
                <a:latin typeface="Arial" pitchFamily="34" charset="0"/>
              </a:rPr>
              <a:t>               Cl = dose                                                                       </a:t>
            </a:r>
          </a:p>
          <a:p>
            <a:pPr eaLnBrk="1" hangingPunct="1">
              <a:lnSpc>
                <a:spcPct val="90000"/>
              </a:lnSpc>
              <a:buFont typeface="Wingdings 2" pitchFamily="18" charset="2"/>
              <a:buNone/>
            </a:pPr>
            <a:r>
              <a:rPr lang="fr-FR" sz="2000" dirty="0" smtClean="0">
                <a:latin typeface="Arial" pitchFamily="34" charset="0"/>
              </a:rPr>
              <a:t>                       SSC</a:t>
            </a:r>
          </a:p>
        </p:txBody>
      </p:sp>
      <p:sp>
        <p:nvSpPr>
          <p:cNvPr id="102403" name="Line 4"/>
          <p:cNvSpPr>
            <a:spLocks noChangeShapeType="1"/>
          </p:cNvSpPr>
          <p:nvPr/>
        </p:nvSpPr>
        <p:spPr bwMode="auto">
          <a:xfrm>
            <a:off x="2643174" y="5643578"/>
            <a:ext cx="381000" cy="0"/>
          </a:xfrm>
          <a:prstGeom prst="line">
            <a:avLst/>
          </a:prstGeom>
          <a:noFill/>
          <a:ln w="9525">
            <a:solidFill>
              <a:schemeClr val="tx1"/>
            </a:solidFill>
            <a:round/>
            <a:headEnd/>
            <a:tailEnd/>
          </a:ln>
        </p:spPr>
        <p:txBody>
          <a:bodyPr/>
          <a:lstStyle/>
          <a:p>
            <a:endParaRPr lang="fr-FR"/>
          </a:p>
        </p:txBody>
      </p:sp>
      <p:sp>
        <p:nvSpPr>
          <p:cNvPr id="102404" name="Text Box 5"/>
          <p:cNvSpPr txBox="1">
            <a:spLocks noChangeArrowheads="1"/>
          </p:cNvSpPr>
          <p:nvPr/>
        </p:nvSpPr>
        <p:spPr bwMode="auto">
          <a:xfrm>
            <a:off x="4038600" y="5029200"/>
            <a:ext cx="2209800" cy="1006475"/>
          </a:xfrm>
          <a:prstGeom prst="rect">
            <a:avLst/>
          </a:prstGeom>
          <a:noFill/>
          <a:ln w="9525">
            <a:noFill/>
            <a:miter lim="800000"/>
            <a:headEnd/>
            <a:tailEnd/>
          </a:ln>
        </p:spPr>
        <p:txBody>
          <a:bodyPr>
            <a:spAutoFit/>
          </a:bodyPr>
          <a:lstStyle/>
          <a:p>
            <a:r>
              <a:rPr lang="fr-FR" sz="2000"/>
              <a:t>Par voie orale</a:t>
            </a:r>
          </a:p>
          <a:p>
            <a:r>
              <a:rPr lang="fr-FR" sz="2000"/>
              <a:t>Cl = F x dose</a:t>
            </a:r>
            <a:endParaRPr lang="fr-FR"/>
          </a:p>
          <a:p>
            <a:r>
              <a:rPr lang="fr-FR" sz="2000"/>
              <a:t>          SSC</a:t>
            </a:r>
          </a:p>
        </p:txBody>
      </p:sp>
      <p:sp>
        <p:nvSpPr>
          <p:cNvPr id="102405" name="Line 6"/>
          <p:cNvSpPr>
            <a:spLocks noChangeShapeType="1"/>
          </p:cNvSpPr>
          <p:nvPr/>
        </p:nvSpPr>
        <p:spPr bwMode="auto">
          <a:xfrm>
            <a:off x="4724400" y="5715000"/>
            <a:ext cx="838200" cy="0"/>
          </a:xfrm>
          <a:prstGeom prst="line">
            <a:avLst/>
          </a:prstGeom>
          <a:noFill/>
          <a:ln w="9525">
            <a:solidFill>
              <a:schemeClr val="tx1"/>
            </a:solidFill>
            <a:round/>
            <a:headEnd/>
            <a:tailEnd/>
          </a:ln>
        </p:spPr>
        <p:txBody>
          <a:bodyPr/>
          <a:lstStyle/>
          <a:p>
            <a:endParaRPr lang="fr-FR"/>
          </a:p>
        </p:txBody>
      </p:sp>
      <p:sp>
        <p:nvSpPr>
          <p:cNvPr id="102406" name="Text Box 7"/>
          <p:cNvSpPr txBox="1">
            <a:spLocks noChangeArrowheads="1"/>
          </p:cNvSpPr>
          <p:nvPr/>
        </p:nvSpPr>
        <p:spPr bwMode="auto">
          <a:xfrm>
            <a:off x="5889625" y="6096000"/>
            <a:ext cx="3254375" cy="581025"/>
          </a:xfrm>
          <a:prstGeom prst="rect">
            <a:avLst/>
          </a:prstGeom>
          <a:noFill/>
          <a:ln w="9525">
            <a:noFill/>
            <a:miter lim="800000"/>
            <a:headEnd/>
            <a:tailEnd/>
          </a:ln>
        </p:spPr>
        <p:txBody>
          <a:bodyPr wrap="none">
            <a:spAutoFit/>
          </a:bodyPr>
          <a:lstStyle/>
          <a:p>
            <a:r>
              <a:rPr lang="fr-FR" sz="1600"/>
              <a:t>Tenir compte de la fraction </a:t>
            </a:r>
          </a:p>
          <a:p>
            <a:r>
              <a:rPr lang="fr-FR" sz="1600"/>
              <a:t>qui atteint réellement la circulation</a:t>
            </a:r>
          </a:p>
        </p:txBody>
      </p:sp>
      <p:sp>
        <p:nvSpPr>
          <p:cNvPr id="102407" name="AutoShape 8"/>
          <p:cNvSpPr>
            <a:spLocks noChangeArrowheads="1"/>
          </p:cNvSpPr>
          <p:nvPr/>
        </p:nvSpPr>
        <p:spPr bwMode="auto">
          <a:xfrm rot="5400000">
            <a:off x="5524500" y="6286500"/>
            <a:ext cx="3810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fr-FR"/>
          </a:p>
        </p:txBody>
      </p:sp>
      <p:sp>
        <p:nvSpPr>
          <p:cNvPr id="8" name="Titre 1"/>
          <p:cNvSpPr txBox="1">
            <a:spLocks/>
          </p:cNvSpPr>
          <p:nvPr/>
        </p:nvSpPr>
        <p:spPr>
          <a:xfrm>
            <a:off x="500063" y="714375"/>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La notion de clairance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102409" name="Rectangle 10"/>
          <p:cNvSpPr>
            <a:spLocks noChangeArrowheads="1"/>
          </p:cNvSpPr>
          <p:nvPr/>
        </p:nvSpPr>
        <p:spPr bwMode="auto">
          <a:xfrm>
            <a:off x="1785918" y="4857760"/>
            <a:ext cx="1752600" cy="1143000"/>
          </a:xfrm>
          <a:prstGeom prst="rect">
            <a:avLst/>
          </a:prstGeom>
          <a:noFill/>
          <a:ln w="28575">
            <a:solidFill>
              <a:srgbClr val="D31703"/>
            </a:solidFill>
            <a:miter lim="800000"/>
            <a:headEnd/>
            <a:tailEnd/>
          </a:ln>
        </p:spPr>
        <p:txBody>
          <a:bodyPr wrap="none" anchor="ctr"/>
          <a:lstStyle/>
          <a:p>
            <a:endParaRPr lang="fr-FR"/>
          </a:p>
        </p:txBody>
      </p:sp>
      <p:sp>
        <p:nvSpPr>
          <p:cNvPr id="102410" name="Rectangle 11"/>
          <p:cNvSpPr>
            <a:spLocks noChangeArrowheads="1"/>
          </p:cNvSpPr>
          <p:nvPr/>
        </p:nvSpPr>
        <p:spPr bwMode="auto">
          <a:xfrm>
            <a:off x="4038600" y="4876800"/>
            <a:ext cx="1828800" cy="1295400"/>
          </a:xfrm>
          <a:prstGeom prst="rect">
            <a:avLst/>
          </a:prstGeom>
          <a:noFill/>
          <a:ln w="28575">
            <a:solidFill>
              <a:srgbClr val="D31703"/>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 calcmode="lin" valueType="num">
                                      <p:cBhvr>
                                        <p:cTn id="7" dur="1000" fill="hold"/>
                                        <p:tgtEl>
                                          <p:spTgt spid="102406"/>
                                        </p:tgtEl>
                                        <p:attrNameLst>
                                          <p:attrName>ppt_w</p:attrName>
                                        </p:attrNameLst>
                                      </p:cBhvr>
                                      <p:tavLst>
                                        <p:tav tm="0">
                                          <p:val>
                                            <p:strVal val="#ppt_w+.3"/>
                                          </p:val>
                                        </p:tav>
                                        <p:tav tm="100000">
                                          <p:val>
                                            <p:strVal val="#ppt_w"/>
                                          </p:val>
                                        </p:tav>
                                      </p:tavLst>
                                    </p:anim>
                                    <p:anim calcmode="lin" valueType="num">
                                      <p:cBhvr>
                                        <p:cTn id="8" dur="1000" fill="hold"/>
                                        <p:tgtEl>
                                          <p:spTgt spid="102406"/>
                                        </p:tgtEl>
                                        <p:attrNameLst>
                                          <p:attrName>ppt_h</p:attrName>
                                        </p:attrNameLst>
                                      </p:cBhvr>
                                      <p:tavLst>
                                        <p:tav tm="0">
                                          <p:val>
                                            <p:strVal val="#ppt_h"/>
                                          </p:val>
                                        </p:tav>
                                        <p:tav tm="100000">
                                          <p:val>
                                            <p:strVal val="#ppt_h"/>
                                          </p:val>
                                        </p:tav>
                                      </p:tavLst>
                                    </p:anim>
                                    <p:animEffect transition="in" filter="fade">
                                      <p:cBhvr>
                                        <p:cTn id="9" dur="1000"/>
                                        <p:tgtEl>
                                          <p:spTgt spid="10240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2407"/>
                                        </p:tgtEl>
                                        <p:attrNameLst>
                                          <p:attrName>style.visibility</p:attrName>
                                        </p:attrNameLst>
                                      </p:cBhvr>
                                      <p:to>
                                        <p:strVal val="visible"/>
                                      </p:to>
                                    </p:set>
                                    <p:anim calcmode="lin" valueType="num">
                                      <p:cBhvr>
                                        <p:cTn id="12" dur="1000" fill="hold"/>
                                        <p:tgtEl>
                                          <p:spTgt spid="102407"/>
                                        </p:tgtEl>
                                        <p:attrNameLst>
                                          <p:attrName>ppt_w</p:attrName>
                                        </p:attrNameLst>
                                      </p:cBhvr>
                                      <p:tavLst>
                                        <p:tav tm="0">
                                          <p:val>
                                            <p:strVal val="#ppt_w+.3"/>
                                          </p:val>
                                        </p:tav>
                                        <p:tav tm="100000">
                                          <p:val>
                                            <p:strVal val="#ppt_w"/>
                                          </p:val>
                                        </p:tav>
                                      </p:tavLst>
                                    </p:anim>
                                    <p:anim calcmode="lin" valueType="num">
                                      <p:cBhvr>
                                        <p:cTn id="13" dur="1000" fill="hold"/>
                                        <p:tgtEl>
                                          <p:spTgt spid="102407"/>
                                        </p:tgtEl>
                                        <p:attrNameLst>
                                          <p:attrName>ppt_h</p:attrName>
                                        </p:attrNameLst>
                                      </p:cBhvr>
                                      <p:tavLst>
                                        <p:tav tm="0">
                                          <p:val>
                                            <p:strVal val="#ppt_h"/>
                                          </p:val>
                                        </p:tav>
                                        <p:tav tm="100000">
                                          <p:val>
                                            <p:strVal val="#ppt_h"/>
                                          </p:val>
                                        </p:tav>
                                      </p:tavLst>
                                    </p:anim>
                                    <p:animEffect transition="in" filter="fade">
                                      <p:cBhvr>
                                        <p:cTn id="14" dur="1000"/>
                                        <p:tgtEl>
                                          <p:spTgt spid="10240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2404"/>
                                        </p:tgtEl>
                                        <p:attrNameLst>
                                          <p:attrName>style.visibility</p:attrName>
                                        </p:attrNameLst>
                                      </p:cBhvr>
                                      <p:to>
                                        <p:strVal val="visible"/>
                                      </p:to>
                                    </p:set>
                                    <p:anim calcmode="lin" valueType="num">
                                      <p:cBhvr>
                                        <p:cTn id="17" dur="1000" fill="hold"/>
                                        <p:tgtEl>
                                          <p:spTgt spid="102404"/>
                                        </p:tgtEl>
                                        <p:attrNameLst>
                                          <p:attrName>ppt_w</p:attrName>
                                        </p:attrNameLst>
                                      </p:cBhvr>
                                      <p:tavLst>
                                        <p:tav tm="0">
                                          <p:val>
                                            <p:strVal val="#ppt_w+.3"/>
                                          </p:val>
                                        </p:tav>
                                        <p:tav tm="100000">
                                          <p:val>
                                            <p:strVal val="#ppt_w"/>
                                          </p:val>
                                        </p:tav>
                                      </p:tavLst>
                                    </p:anim>
                                    <p:anim calcmode="lin" valueType="num">
                                      <p:cBhvr>
                                        <p:cTn id="18" dur="1000" fill="hold"/>
                                        <p:tgtEl>
                                          <p:spTgt spid="102404"/>
                                        </p:tgtEl>
                                        <p:attrNameLst>
                                          <p:attrName>ppt_h</p:attrName>
                                        </p:attrNameLst>
                                      </p:cBhvr>
                                      <p:tavLst>
                                        <p:tav tm="0">
                                          <p:val>
                                            <p:strVal val="#ppt_h"/>
                                          </p:val>
                                        </p:tav>
                                        <p:tav tm="100000">
                                          <p:val>
                                            <p:strVal val="#ppt_h"/>
                                          </p:val>
                                        </p:tav>
                                      </p:tavLst>
                                    </p:anim>
                                    <p:animEffect transition="in" filter="fade">
                                      <p:cBhvr>
                                        <p:cTn id="19" dur="1000"/>
                                        <p:tgtEl>
                                          <p:spTgt spid="10240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2410"/>
                                        </p:tgtEl>
                                        <p:attrNameLst>
                                          <p:attrName>style.visibility</p:attrName>
                                        </p:attrNameLst>
                                      </p:cBhvr>
                                      <p:to>
                                        <p:strVal val="visible"/>
                                      </p:to>
                                    </p:set>
                                    <p:anim calcmode="lin" valueType="num">
                                      <p:cBhvr>
                                        <p:cTn id="22" dur="1000" fill="hold"/>
                                        <p:tgtEl>
                                          <p:spTgt spid="102410"/>
                                        </p:tgtEl>
                                        <p:attrNameLst>
                                          <p:attrName>ppt_w</p:attrName>
                                        </p:attrNameLst>
                                      </p:cBhvr>
                                      <p:tavLst>
                                        <p:tav tm="0">
                                          <p:val>
                                            <p:strVal val="#ppt_w+.3"/>
                                          </p:val>
                                        </p:tav>
                                        <p:tav tm="100000">
                                          <p:val>
                                            <p:strVal val="#ppt_w"/>
                                          </p:val>
                                        </p:tav>
                                      </p:tavLst>
                                    </p:anim>
                                    <p:anim calcmode="lin" valueType="num">
                                      <p:cBhvr>
                                        <p:cTn id="23" dur="1000" fill="hold"/>
                                        <p:tgtEl>
                                          <p:spTgt spid="102410"/>
                                        </p:tgtEl>
                                        <p:attrNameLst>
                                          <p:attrName>ppt_h</p:attrName>
                                        </p:attrNameLst>
                                      </p:cBhvr>
                                      <p:tavLst>
                                        <p:tav tm="0">
                                          <p:val>
                                            <p:strVal val="#ppt_h"/>
                                          </p:val>
                                        </p:tav>
                                        <p:tav tm="100000">
                                          <p:val>
                                            <p:strVal val="#ppt_h"/>
                                          </p:val>
                                        </p:tav>
                                      </p:tavLst>
                                    </p:anim>
                                    <p:animEffect transition="in" filter="fade">
                                      <p:cBhvr>
                                        <p:cTn id="24" dur="1000"/>
                                        <p:tgtEl>
                                          <p:spTgt spid="102410"/>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02409"/>
                                        </p:tgtEl>
                                        <p:attrNameLst>
                                          <p:attrName>style.visibility</p:attrName>
                                        </p:attrNameLst>
                                      </p:cBhvr>
                                      <p:to>
                                        <p:strVal val="visible"/>
                                      </p:to>
                                    </p:set>
                                    <p:anim calcmode="lin" valueType="num">
                                      <p:cBhvr>
                                        <p:cTn id="27" dur="1000" fill="hold"/>
                                        <p:tgtEl>
                                          <p:spTgt spid="102409"/>
                                        </p:tgtEl>
                                        <p:attrNameLst>
                                          <p:attrName>ppt_w</p:attrName>
                                        </p:attrNameLst>
                                      </p:cBhvr>
                                      <p:tavLst>
                                        <p:tav tm="0">
                                          <p:val>
                                            <p:strVal val="#ppt_w+.3"/>
                                          </p:val>
                                        </p:tav>
                                        <p:tav tm="100000">
                                          <p:val>
                                            <p:strVal val="#ppt_w"/>
                                          </p:val>
                                        </p:tav>
                                      </p:tavLst>
                                    </p:anim>
                                    <p:anim calcmode="lin" valueType="num">
                                      <p:cBhvr>
                                        <p:cTn id="28" dur="1000" fill="hold"/>
                                        <p:tgtEl>
                                          <p:spTgt spid="102409"/>
                                        </p:tgtEl>
                                        <p:attrNameLst>
                                          <p:attrName>ppt_h</p:attrName>
                                        </p:attrNameLst>
                                      </p:cBhvr>
                                      <p:tavLst>
                                        <p:tav tm="0">
                                          <p:val>
                                            <p:strVal val="#ppt_h"/>
                                          </p:val>
                                        </p:tav>
                                        <p:tav tm="100000">
                                          <p:val>
                                            <p:strVal val="#ppt_h"/>
                                          </p:val>
                                        </p:tav>
                                      </p:tavLst>
                                    </p:anim>
                                    <p:animEffect transition="in" filter="fade">
                                      <p:cBhvr>
                                        <p:cTn id="29" dur="1000"/>
                                        <p:tgtEl>
                                          <p:spTgt spid="102409"/>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02405"/>
                                        </p:tgtEl>
                                        <p:attrNameLst>
                                          <p:attrName>style.visibility</p:attrName>
                                        </p:attrNameLst>
                                      </p:cBhvr>
                                      <p:to>
                                        <p:strVal val="visible"/>
                                      </p:to>
                                    </p:set>
                                    <p:anim calcmode="lin" valueType="num">
                                      <p:cBhvr>
                                        <p:cTn id="32" dur="1000" fill="hold"/>
                                        <p:tgtEl>
                                          <p:spTgt spid="102405"/>
                                        </p:tgtEl>
                                        <p:attrNameLst>
                                          <p:attrName>ppt_w</p:attrName>
                                        </p:attrNameLst>
                                      </p:cBhvr>
                                      <p:tavLst>
                                        <p:tav tm="0">
                                          <p:val>
                                            <p:strVal val="#ppt_w+.3"/>
                                          </p:val>
                                        </p:tav>
                                        <p:tav tm="100000">
                                          <p:val>
                                            <p:strVal val="#ppt_w"/>
                                          </p:val>
                                        </p:tav>
                                      </p:tavLst>
                                    </p:anim>
                                    <p:anim calcmode="lin" valueType="num">
                                      <p:cBhvr>
                                        <p:cTn id="33" dur="1000" fill="hold"/>
                                        <p:tgtEl>
                                          <p:spTgt spid="102405"/>
                                        </p:tgtEl>
                                        <p:attrNameLst>
                                          <p:attrName>ppt_h</p:attrName>
                                        </p:attrNameLst>
                                      </p:cBhvr>
                                      <p:tavLst>
                                        <p:tav tm="0">
                                          <p:val>
                                            <p:strVal val="#ppt_h"/>
                                          </p:val>
                                        </p:tav>
                                        <p:tav tm="100000">
                                          <p:val>
                                            <p:strVal val="#ppt_h"/>
                                          </p:val>
                                        </p:tav>
                                      </p:tavLst>
                                    </p:anim>
                                    <p:animEffect transition="in" filter="fade">
                                      <p:cBhvr>
                                        <p:cTn id="34" dur="1000"/>
                                        <p:tgtEl>
                                          <p:spTgt spid="102405"/>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102402">
                                            <p:txEl>
                                              <p:pRg st="7" end="7"/>
                                            </p:txEl>
                                          </p:spTgt>
                                        </p:tgtEl>
                                        <p:attrNameLst>
                                          <p:attrName>style.visibility</p:attrName>
                                        </p:attrNameLst>
                                      </p:cBhvr>
                                      <p:to>
                                        <p:strVal val="visible"/>
                                      </p:to>
                                    </p:set>
                                    <p:anim calcmode="lin" valueType="num">
                                      <p:cBhvr>
                                        <p:cTn id="37" dur="1000" fill="hold"/>
                                        <p:tgtEl>
                                          <p:spTgt spid="102402">
                                            <p:txEl>
                                              <p:pRg st="7" end="7"/>
                                            </p:txEl>
                                          </p:spTgt>
                                        </p:tgtEl>
                                        <p:attrNameLst>
                                          <p:attrName>ppt_w</p:attrName>
                                        </p:attrNameLst>
                                      </p:cBhvr>
                                      <p:tavLst>
                                        <p:tav tm="0">
                                          <p:val>
                                            <p:strVal val="#ppt_w+.3"/>
                                          </p:val>
                                        </p:tav>
                                        <p:tav tm="100000">
                                          <p:val>
                                            <p:strVal val="#ppt_w"/>
                                          </p:val>
                                        </p:tav>
                                      </p:tavLst>
                                    </p:anim>
                                    <p:anim calcmode="lin" valueType="num">
                                      <p:cBhvr>
                                        <p:cTn id="38" dur="1000" fill="hold"/>
                                        <p:tgtEl>
                                          <p:spTgt spid="102402">
                                            <p:txEl>
                                              <p:pRg st="7" end="7"/>
                                            </p:txEl>
                                          </p:spTgt>
                                        </p:tgtEl>
                                        <p:attrNameLst>
                                          <p:attrName>ppt_h</p:attrName>
                                        </p:attrNameLst>
                                      </p:cBhvr>
                                      <p:tavLst>
                                        <p:tav tm="0">
                                          <p:val>
                                            <p:strVal val="#ppt_h"/>
                                          </p:val>
                                        </p:tav>
                                        <p:tav tm="100000">
                                          <p:val>
                                            <p:strVal val="#ppt_h"/>
                                          </p:val>
                                        </p:tav>
                                      </p:tavLst>
                                    </p:anim>
                                    <p:animEffect transition="in" filter="fade">
                                      <p:cBhvr>
                                        <p:cTn id="39" dur="1000"/>
                                        <p:tgtEl>
                                          <p:spTgt spid="102402">
                                            <p:txEl>
                                              <p:pRg st="7" end="7"/>
                                            </p:txEl>
                                          </p:spTgt>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102402">
                                            <p:txEl>
                                              <p:pRg st="8" end="8"/>
                                            </p:txEl>
                                          </p:spTgt>
                                        </p:tgtEl>
                                        <p:attrNameLst>
                                          <p:attrName>style.visibility</p:attrName>
                                        </p:attrNameLst>
                                      </p:cBhvr>
                                      <p:to>
                                        <p:strVal val="visible"/>
                                      </p:to>
                                    </p:set>
                                    <p:anim calcmode="lin" valueType="num">
                                      <p:cBhvr>
                                        <p:cTn id="42" dur="1000" fill="hold"/>
                                        <p:tgtEl>
                                          <p:spTgt spid="102402">
                                            <p:txEl>
                                              <p:pRg st="8" end="8"/>
                                            </p:txEl>
                                          </p:spTgt>
                                        </p:tgtEl>
                                        <p:attrNameLst>
                                          <p:attrName>ppt_w</p:attrName>
                                        </p:attrNameLst>
                                      </p:cBhvr>
                                      <p:tavLst>
                                        <p:tav tm="0">
                                          <p:val>
                                            <p:strVal val="#ppt_w+.3"/>
                                          </p:val>
                                        </p:tav>
                                        <p:tav tm="100000">
                                          <p:val>
                                            <p:strVal val="#ppt_w"/>
                                          </p:val>
                                        </p:tav>
                                      </p:tavLst>
                                    </p:anim>
                                    <p:anim calcmode="lin" valueType="num">
                                      <p:cBhvr>
                                        <p:cTn id="43" dur="1000" fill="hold"/>
                                        <p:tgtEl>
                                          <p:spTgt spid="102402">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102402">
                                            <p:txEl>
                                              <p:pRg st="8" end="8"/>
                                            </p:txEl>
                                          </p:spTgt>
                                        </p:tgtEl>
                                      </p:cBhvr>
                                    </p:animEffect>
                                  </p:childTnLst>
                                </p:cTn>
                              </p:par>
                              <p:par>
                                <p:cTn id="45" presetID="50" presetClass="entr" presetSubtype="0" decel="100000" fill="hold" nodeType="withEffect">
                                  <p:stCondLst>
                                    <p:cond delay="0"/>
                                  </p:stCondLst>
                                  <p:childTnLst>
                                    <p:set>
                                      <p:cBhvr>
                                        <p:cTn id="46" dur="1" fill="hold">
                                          <p:stCondLst>
                                            <p:cond delay="0"/>
                                          </p:stCondLst>
                                        </p:cTn>
                                        <p:tgtEl>
                                          <p:spTgt spid="102402">
                                            <p:txEl>
                                              <p:pRg st="9" end="9"/>
                                            </p:txEl>
                                          </p:spTgt>
                                        </p:tgtEl>
                                        <p:attrNameLst>
                                          <p:attrName>style.visibility</p:attrName>
                                        </p:attrNameLst>
                                      </p:cBhvr>
                                      <p:to>
                                        <p:strVal val="visible"/>
                                      </p:to>
                                    </p:set>
                                    <p:anim calcmode="lin" valueType="num">
                                      <p:cBhvr>
                                        <p:cTn id="47" dur="1000" fill="hold"/>
                                        <p:tgtEl>
                                          <p:spTgt spid="102402">
                                            <p:txEl>
                                              <p:pRg st="9" end="9"/>
                                            </p:txEl>
                                          </p:spTgt>
                                        </p:tgtEl>
                                        <p:attrNameLst>
                                          <p:attrName>ppt_w</p:attrName>
                                        </p:attrNameLst>
                                      </p:cBhvr>
                                      <p:tavLst>
                                        <p:tav tm="0">
                                          <p:val>
                                            <p:strVal val="#ppt_w+.3"/>
                                          </p:val>
                                        </p:tav>
                                        <p:tav tm="100000">
                                          <p:val>
                                            <p:strVal val="#ppt_w"/>
                                          </p:val>
                                        </p:tav>
                                      </p:tavLst>
                                    </p:anim>
                                    <p:anim calcmode="lin" valueType="num">
                                      <p:cBhvr>
                                        <p:cTn id="48" dur="1000" fill="hold"/>
                                        <p:tgtEl>
                                          <p:spTgt spid="102402">
                                            <p:txEl>
                                              <p:pRg st="9" end="9"/>
                                            </p:txEl>
                                          </p:spTgt>
                                        </p:tgtEl>
                                        <p:attrNameLst>
                                          <p:attrName>ppt_h</p:attrName>
                                        </p:attrNameLst>
                                      </p:cBhvr>
                                      <p:tavLst>
                                        <p:tav tm="0">
                                          <p:val>
                                            <p:strVal val="#ppt_h"/>
                                          </p:val>
                                        </p:tav>
                                        <p:tav tm="100000">
                                          <p:val>
                                            <p:strVal val="#ppt_h"/>
                                          </p:val>
                                        </p:tav>
                                      </p:tavLst>
                                    </p:anim>
                                    <p:animEffect transition="in" filter="fade">
                                      <p:cBhvr>
                                        <p:cTn id="49" dur="1000"/>
                                        <p:tgtEl>
                                          <p:spTgt spid="1024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5" grpId="0" animBg="1"/>
      <p:bldP spid="102406" grpId="0"/>
      <p:bldP spid="102407" grpId="0" animBg="1"/>
      <p:bldP spid="102409" grpId="0" animBg="1"/>
      <p:bldP spid="1024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p:txBody>
          <a:bodyPr/>
          <a:lstStyle/>
          <a:p>
            <a:pPr>
              <a:defRPr/>
            </a:pPr>
            <a:fld id="{27C07DD8-2FF5-4E3F-964A-82AD69EB8E42}" type="slidenum">
              <a:rPr lang="fr-FR" smtClean="0"/>
              <a:pPr>
                <a:defRPr/>
              </a:pPr>
              <a:t>73</a:t>
            </a:fld>
            <a:endParaRPr lang="fr-FR"/>
          </a:p>
        </p:txBody>
      </p:sp>
      <p:sp>
        <p:nvSpPr>
          <p:cNvPr id="103426" name="Rectangle 1027"/>
          <p:cNvSpPr>
            <a:spLocks noGrp="1"/>
          </p:cNvSpPr>
          <p:nvPr>
            <p:ph sz="quarter" idx="1"/>
          </p:nvPr>
        </p:nvSpPr>
        <p:spPr/>
        <p:txBody>
          <a:bodyPr/>
          <a:lstStyle/>
          <a:p>
            <a:pPr eaLnBrk="1" hangingPunct="1">
              <a:buFont typeface="Wingdings 2" pitchFamily="18" charset="2"/>
              <a:buNone/>
            </a:pPr>
            <a:r>
              <a:rPr lang="fr-FR" b="1" u="sng" smtClean="0">
                <a:latin typeface="Arial" pitchFamily="34" charset="0"/>
              </a:rPr>
              <a:t>Clairance rénale</a:t>
            </a:r>
          </a:p>
          <a:p>
            <a:pPr eaLnBrk="1" hangingPunct="1">
              <a:buFont typeface="Wingdings 2" pitchFamily="18" charset="2"/>
              <a:buNone/>
            </a:pPr>
            <a:r>
              <a:rPr lang="fr-FR" smtClean="0">
                <a:latin typeface="Arial" pitchFamily="34" charset="0"/>
              </a:rPr>
              <a:t>                 </a:t>
            </a:r>
          </a:p>
          <a:p>
            <a:pPr eaLnBrk="1" hangingPunct="1">
              <a:buFont typeface="Wingdings 2" pitchFamily="18" charset="2"/>
              <a:buNone/>
            </a:pPr>
            <a:endParaRPr lang="fr-FR" smtClean="0">
              <a:latin typeface="Arial" pitchFamily="34" charset="0"/>
            </a:endParaRPr>
          </a:p>
          <a:p>
            <a:pPr eaLnBrk="1" hangingPunct="1">
              <a:buFont typeface="Wingdings 2" pitchFamily="18" charset="2"/>
              <a:buNone/>
            </a:pPr>
            <a:r>
              <a:rPr lang="fr-FR" smtClean="0">
                <a:latin typeface="Arial" pitchFamily="34" charset="0"/>
              </a:rPr>
              <a:t>                             Cl</a:t>
            </a:r>
            <a:r>
              <a:rPr lang="fr-FR" baseline="-25000" smtClean="0">
                <a:latin typeface="Arial" pitchFamily="34" charset="0"/>
              </a:rPr>
              <a:t>R</a:t>
            </a:r>
            <a:r>
              <a:rPr lang="fr-FR" smtClean="0">
                <a:latin typeface="Arial" pitchFamily="34" charset="0"/>
              </a:rPr>
              <a:t> = U x V</a:t>
            </a:r>
          </a:p>
          <a:p>
            <a:pPr eaLnBrk="1" hangingPunct="1">
              <a:buFont typeface="Wingdings 2" pitchFamily="18" charset="2"/>
              <a:buNone/>
            </a:pPr>
            <a:r>
              <a:rPr lang="fr-FR" smtClean="0">
                <a:latin typeface="Arial" pitchFamily="34" charset="0"/>
              </a:rPr>
              <a:t>                                           P</a:t>
            </a:r>
          </a:p>
        </p:txBody>
      </p:sp>
      <p:sp>
        <p:nvSpPr>
          <p:cNvPr id="103427" name="Line 1028"/>
          <p:cNvSpPr>
            <a:spLocks noChangeShapeType="1"/>
          </p:cNvSpPr>
          <p:nvPr/>
        </p:nvSpPr>
        <p:spPr bwMode="auto">
          <a:xfrm>
            <a:off x="4572000" y="3357562"/>
            <a:ext cx="762000" cy="0"/>
          </a:xfrm>
          <a:prstGeom prst="line">
            <a:avLst/>
          </a:prstGeom>
          <a:noFill/>
          <a:ln w="9525">
            <a:solidFill>
              <a:schemeClr val="tx1"/>
            </a:solidFill>
            <a:round/>
            <a:headEnd/>
            <a:tailEnd/>
          </a:ln>
        </p:spPr>
        <p:txBody>
          <a:bodyPr/>
          <a:lstStyle/>
          <a:p>
            <a:endParaRPr lang="fr-FR"/>
          </a:p>
        </p:txBody>
      </p:sp>
      <p:sp>
        <p:nvSpPr>
          <p:cNvPr id="103428" name="Text Box 1029"/>
          <p:cNvSpPr txBox="1">
            <a:spLocks noChangeArrowheads="1"/>
          </p:cNvSpPr>
          <p:nvPr/>
        </p:nvSpPr>
        <p:spPr bwMode="auto">
          <a:xfrm>
            <a:off x="1785918" y="2428868"/>
            <a:ext cx="3987800" cy="336550"/>
          </a:xfrm>
          <a:prstGeom prst="rect">
            <a:avLst/>
          </a:prstGeom>
          <a:noFill/>
          <a:ln w="9525">
            <a:noFill/>
            <a:miter lim="800000"/>
            <a:headEnd/>
            <a:tailEnd/>
          </a:ln>
        </p:spPr>
        <p:txBody>
          <a:bodyPr wrap="none">
            <a:spAutoFit/>
          </a:bodyPr>
          <a:lstStyle/>
          <a:p>
            <a:r>
              <a:rPr lang="fr-FR" sz="1600" dirty="0"/>
              <a:t>Concentration du médicament dans l’urine</a:t>
            </a:r>
          </a:p>
        </p:txBody>
      </p:sp>
      <p:sp>
        <p:nvSpPr>
          <p:cNvPr id="103429" name="Text Box 1030"/>
          <p:cNvSpPr txBox="1">
            <a:spLocks noChangeArrowheads="1"/>
          </p:cNvSpPr>
          <p:nvPr/>
        </p:nvSpPr>
        <p:spPr bwMode="auto">
          <a:xfrm>
            <a:off x="5715008" y="2857496"/>
            <a:ext cx="1390650" cy="336550"/>
          </a:xfrm>
          <a:prstGeom prst="rect">
            <a:avLst/>
          </a:prstGeom>
          <a:noFill/>
          <a:ln w="9525">
            <a:noFill/>
            <a:miter lim="800000"/>
            <a:headEnd/>
            <a:tailEnd/>
          </a:ln>
        </p:spPr>
        <p:txBody>
          <a:bodyPr wrap="none">
            <a:spAutoFit/>
          </a:bodyPr>
          <a:lstStyle/>
          <a:p>
            <a:r>
              <a:rPr lang="fr-FR" sz="1600" dirty="0"/>
              <a:t>Débit urinaire</a:t>
            </a:r>
          </a:p>
        </p:txBody>
      </p:sp>
      <p:sp>
        <p:nvSpPr>
          <p:cNvPr id="103430" name="Text Box 1031"/>
          <p:cNvSpPr txBox="1">
            <a:spLocks noChangeArrowheads="1"/>
          </p:cNvSpPr>
          <p:nvPr/>
        </p:nvSpPr>
        <p:spPr bwMode="auto">
          <a:xfrm>
            <a:off x="2209800" y="4572000"/>
            <a:ext cx="4316413" cy="336550"/>
          </a:xfrm>
          <a:prstGeom prst="rect">
            <a:avLst/>
          </a:prstGeom>
          <a:noFill/>
          <a:ln w="9525">
            <a:noFill/>
            <a:miter lim="800000"/>
            <a:headEnd/>
            <a:tailEnd/>
          </a:ln>
        </p:spPr>
        <p:txBody>
          <a:bodyPr wrap="none">
            <a:spAutoFit/>
          </a:bodyPr>
          <a:lstStyle/>
          <a:p>
            <a:r>
              <a:rPr lang="fr-FR" sz="1600"/>
              <a:t>Concentration du médicament dans le plasma</a:t>
            </a:r>
          </a:p>
        </p:txBody>
      </p:sp>
      <p:sp>
        <p:nvSpPr>
          <p:cNvPr id="103431" name="Line 1032"/>
          <p:cNvSpPr>
            <a:spLocks noChangeShapeType="1"/>
          </p:cNvSpPr>
          <p:nvPr/>
        </p:nvSpPr>
        <p:spPr bwMode="auto">
          <a:xfrm>
            <a:off x="4643438" y="2643182"/>
            <a:ext cx="0" cy="381000"/>
          </a:xfrm>
          <a:prstGeom prst="line">
            <a:avLst/>
          </a:prstGeom>
          <a:noFill/>
          <a:ln w="9525">
            <a:solidFill>
              <a:schemeClr val="tx1"/>
            </a:solidFill>
            <a:round/>
            <a:headEnd/>
            <a:tailEnd type="triangle" w="med" len="med"/>
          </a:ln>
        </p:spPr>
        <p:txBody>
          <a:bodyPr/>
          <a:lstStyle/>
          <a:p>
            <a:endParaRPr lang="fr-FR"/>
          </a:p>
        </p:txBody>
      </p:sp>
      <p:sp>
        <p:nvSpPr>
          <p:cNvPr id="103432" name="Line 1036"/>
          <p:cNvSpPr>
            <a:spLocks noChangeShapeType="1"/>
          </p:cNvSpPr>
          <p:nvPr/>
        </p:nvSpPr>
        <p:spPr bwMode="auto">
          <a:xfrm flipV="1">
            <a:off x="4572000" y="4267200"/>
            <a:ext cx="0" cy="304800"/>
          </a:xfrm>
          <a:prstGeom prst="line">
            <a:avLst/>
          </a:prstGeom>
          <a:noFill/>
          <a:ln w="9525">
            <a:solidFill>
              <a:schemeClr val="tx1"/>
            </a:solidFill>
            <a:round/>
            <a:headEnd/>
            <a:tailEnd type="triangle" w="med" len="med"/>
          </a:ln>
        </p:spPr>
        <p:txBody>
          <a:bodyPr/>
          <a:lstStyle/>
          <a:p>
            <a:endParaRPr lang="fr-FR"/>
          </a:p>
        </p:txBody>
      </p:sp>
      <p:sp>
        <p:nvSpPr>
          <p:cNvPr id="103433" name="Line 1037"/>
          <p:cNvSpPr>
            <a:spLocks noChangeShapeType="1"/>
          </p:cNvSpPr>
          <p:nvPr/>
        </p:nvSpPr>
        <p:spPr bwMode="auto">
          <a:xfrm flipH="1">
            <a:off x="5286380" y="3143248"/>
            <a:ext cx="457200" cy="0"/>
          </a:xfrm>
          <a:prstGeom prst="line">
            <a:avLst/>
          </a:prstGeom>
          <a:noFill/>
          <a:ln w="9525">
            <a:solidFill>
              <a:schemeClr val="tx1"/>
            </a:solidFill>
            <a:round/>
            <a:headEnd/>
            <a:tailEnd type="triangle" w="med" len="med"/>
          </a:ln>
        </p:spPr>
        <p:txBody>
          <a:bodyPr/>
          <a:lstStyle/>
          <a:p>
            <a:endParaRPr lang="fr-FR"/>
          </a:p>
        </p:txBody>
      </p:sp>
      <p:sp>
        <p:nvSpPr>
          <p:cNvPr id="103434" name="Rectangle 11"/>
          <p:cNvSpPr>
            <a:spLocks noChangeArrowheads="1"/>
          </p:cNvSpPr>
          <p:nvPr/>
        </p:nvSpPr>
        <p:spPr bwMode="auto">
          <a:xfrm>
            <a:off x="3428992" y="3000372"/>
            <a:ext cx="2209800" cy="990600"/>
          </a:xfrm>
          <a:prstGeom prst="rect">
            <a:avLst/>
          </a:prstGeom>
          <a:noFill/>
          <a:ln w="28575">
            <a:solidFill>
              <a:srgbClr val="D31703"/>
            </a:solidFill>
            <a:miter lim="800000"/>
            <a:headEnd/>
            <a:tailEnd/>
          </a:ln>
        </p:spPr>
        <p:txBody>
          <a:bodyPr wrap="none" anchor="ctr"/>
          <a:lstStyle/>
          <a:p>
            <a:endParaRPr lang="fr-FR"/>
          </a:p>
        </p:txBody>
      </p:sp>
      <p:sp>
        <p:nvSpPr>
          <p:cNvPr id="8" name="Titre 1"/>
          <p:cNvSpPr txBox="1">
            <a:spLocks/>
          </p:cNvSpPr>
          <p:nvPr/>
        </p:nvSpPr>
        <p:spPr>
          <a:xfrm>
            <a:off x="500063" y="714375"/>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La notion de clairance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103437" name="ZoneTexte 12"/>
          <p:cNvSpPr txBox="1">
            <a:spLocks noChangeArrowheads="1"/>
          </p:cNvSpPr>
          <p:nvPr/>
        </p:nvSpPr>
        <p:spPr bwMode="auto">
          <a:xfrm>
            <a:off x="2643188" y="5715000"/>
            <a:ext cx="3360737" cy="369888"/>
          </a:xfrm>
          <a:prstGeom prst="rect">
            <a:avLst/>
          </a:prstGeom>
          <a:noFill/>
          <a:ln w="9525">
            <a:noFill/>
            <a:miter lim="800000"/>
            <a:headEnd/>
            <a:tailEnd/>
          </a:ln>
        </p:spPr>
        <p:txBody>
          <a:bodyPr wrap="none">
            <a:spAutoFit/>
          </a:bodyPr>
          <a:lstStyle/>
          <a:p>
            <a:r>
              <a:rPr lang="fr-FR"/>
              <a:t>Valeurs normales : 130 mL/min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35DDB511-2D37-4911-B6F6-B8FEB93771C4}" type="slidenum">
              <a:rPr lang="fr-FR" smtClean="0"/>
              <a:pPr>
                <a:defRPr/>
              </a:pPr>
              <a:t>74</a:t>
            </a:fld>
            <a:endParaRPr lang="fr-FR"/>
          </a:p>
        </p:txBody>
      </p:sp>
      <p:sp>
        <p:nvSpPr>
          <p:cNvPr id="104450" name="Rectangle 3"/>
          <p:cNvSpPr>
            <a:spLocks noGrp="1"/>
          </p:cNvSpPr>
          <p:nvPr>
            <p:ph sz="quarter" idx="1"/>
          </p:nvPr>
        </p:nvSpPr>
        <p:spPr/>
        <p:txBody>
          <a:bodyPr/>
          <a:lstStyle/>
          <a:p>
            <a:pPr eaLnBrk="1" hangingPunct="1">
              <a:buFont typeface="Wingdings 2" pitchFamily="18" charset="2"/>
              <a:buNone/>
            </a:pPr>
            <a:r>
              <a:rPr lang="fr-FR" b="1" u="sng" dirty="0" smtClean="0">
                <a:latin typeface="Arial" pitchFamily="34" charset="0"/>
              </a:rPr>
              <a:t>Facteurs de variation de la clairance rénale</a:t>
            </a:r>
          </a:p>
          <a:p>
            <a:pPr eaLnBrk="1" hangingPunct="1"/>
            <a:r>
              <a:rPr lang="fr-FR" dirty="0" smtClean="0">
                <a:latin typeface="Arial" pitchFamily="34" charset="0"/>
              </a:rPr>
              <a:t>Etats physiologiques : âge </a:t>
            </a:r>
          </a:p>
          <a:p>
            <a:pPr eaLnBrk="1" hangingPunct="1"/>
            <a:r>
              <a:rPr lang="fr-FR" dirty="0" smtClean="0">
                <a:latin typeface="Arial" pitchFamily="34" charset="0"/>
              </a:rPr>
              <a:t>Etats pathologiques : insuffisance rénale</a:t>
            </a:r>
          </a:p>
          <a:p>
            <a:pPr eaLnBrk="1" hangingPunct="1"/>
            <a:endParaRPr lang="fr-FR" dirty="0" smtClean="0">
              <a:latin typeface="Arial" pitchFamily="34" charset="0"/>
            </a:endParaRPr>
          </a:p>
          <a:p>
            <a:pPr eaLnBrk="1" hangingPunct="1"/>
            <a:r>
              <a:rPr lang="fr-FR" u="sng" dirty="0" smtClean="0">
                <a:latin typeface="Arial" pitchFamily="34" charset="0"/>
              </a:rPr>
              <a:t>Conséquences</a:t>
            </a:r>
            <a:r>
              <a:rPr lang="fr-FR" dirty="0" smtClean="0">
                <a:latin typeface="Arial" pitchFamily="34" charset="0"/>
              </a:rPr>
              <a:t> :</a:t>
            </a:r>
          </a:p>
          <a:p>
            <a:pPr lvl="1" eaLnBrk="1" hangingPunct="1"/>
            <a:r>
              <a:rPr lang="fr-FR" dirty="0" smtClean="0">
                <a:latin typeface="Arial" pitchFamily="34" charset="0"/>
              </a:rPr>
              <a:t>Risque d’accumulation du médicament</a:t>
            </a:r>
          </a:p>
          <a:p>
            <a:pPr lvl="1" eaLnBrk="1" hangingPunct="1"/>
            <a:r>
              <a:rPr lang="fr-FR" dirty="0" smtClean="0">
                <a:latin typeface="Arial" pitchFamily="34" charset="0"/>
              </a:rPr>
              <a:t>Concerne surtout les médicaments à élimination rénale prédominante </a:t>
            </a:r>
            <a:r>
              <a:rPr lang="fr-FR" dirty="0" smtClean="0">
                <a:latin typeface="Arial" pitchFamily="34" charset="0"/>
                <a:sym typeface="Wingdings" pitchFamily="2" charset="2"/>
              </a:rPr>
              <a:t>adaptation </a:t>
            </a:r>
            <a:r>
              <a:rPr lang="fr-FR" dirty="0" err="1" smtClean="0">
                <a:latin typeface="Arial" pitchFamily="34" charset="0"/>
                <a:sym typeface="Wingdings" pitchFamily="2" charset="2"/>
              </a:rPr>
              <a:t>posologique</a:t>
            </a:r>
            <a:endParaRPr lang="fr-FR" dirty="0" smtClean="0">
              <a:latin typeface="Arial" pitchFamily="34" charset="0"/>
              <a:sym typeface="Wingdings" pitchFamily="2" charset="2"/>
            </a:endParaRPr>
          </a:p>
          <a:p>
            <a:pPr lvl="1" eaLnBrk="1" hangingPunct="1"/>
            <a:endParaRPr lang="fr-FR" dirty="0" smtClean="0">
              <a:latin typeface="Arial" pitchFamily="34" charset="0"/>
            </a:endParaRPr>
          </a:p>
        </p:txBody>
      </p:sp>
      <p:sp>
        <p:nvSpPr>
          <p:cNvPr id="8" name="Titre 1"/>
          <p:cNvSpPr txBox="1">
            <a:spLocks/>
          </p:cNvSpPr>
          <p:nvPr/>
        </p:nvSpPr>
        <p:spPr>
          <a:xfrm>
            <a:off x="500063" y="714375"/>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La notion de clairance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FC7A2856-0227-4A7D-A4B5-F27DE045E656}" type="slidenum">
              <a:rPr lang="fr-FR" smtClean="0"/>
              <a:pPr>
                <a:defRPr/>
              </a:pPr>
              <a:t>75</a:t>
            </a:fld>
            <a:endParaRPr lang="fr-FR"/>
          </a:p>
        </p:txBody>
      </p:sp>
      <p:sp>
        <p:nvSpPr>
          <p:cNvPr id="105474" name="Rectangle 3"/>
          <p:cNvSpPr>
            <a:spLocks noGrp="1"/>
          </p:cNvSpPr>
          <p:nvPr>
            <p:ph sz="quarter" idx="1"/>
          </p:nvPr>
        </p:nvSpPr>
        <p:spPr/>
        <p:txBody>
          <a:bodyPr>
            <a:normAutofit lnSpcReduction="10000"/>
          </a:bodyPr>
          <a:lstStyle/>
          <a:p>
            <a:pPr marL="495300" indent="-495300" eaLnBrk="1" hangingPunct="1">
              <a:buFont typeface="Wingdings 2" pitchFamily="18" charset="2"/>
              <a:buNone/>
            </a:pPr>
            <a:r>
              <a:rPr lang="fr-FR" b="1" u="sng" smtClean="0">
                <a:latin typeface="Arial" pitchFamily="34" charset="0"/>
              </a:rPr>
              <a:t>Clairance h</a:t>
            </a:r>
            <a:r>
              <a:rPr lang="fr-FR" b="1" u="sng" smtClean="0"/>
              <a:t>é</a:t>
            </a:r>
            <a:r>
              <a:rPr lang="fr-FR" b="1" u="sng" smtClean="0">
                <a:latin typeface="Arial" pitchFamily="34" charset="0"/>
              </a:rPr>
              <a:t>patique</a:t>
            </a:r>
          </a:p>
          <a:p>
            <a:pPr marL="495300" indent="-495300" eaLnBrk="1" hangingPunct="1">
              <a:buFont typeface="Wingdings 2" pitchFamily="18" charset="2"/>
              <a:buNone/>
            </a:pPr>
            <a:endParaRPr lang="fr-FR" sz="2200" smtClean="0">
              <a:latin typeface="Arial" pitchFamily="34" charset="0"/>
            </a:endParaRPr>
          </a:p>
          <a:p>
            <a:pPr marL="495300" indent="-495300" eaLnBrk="1" hangingPunct="1">
              <a:buFont typeface="Wingdings 2" pitchFamily="18" charset="2"/>
              <a:buNone/>
            </a:pPr>
            <a:r>
              <a:rPr lang="fr-FR" sz="2200" smtClean="0">
                <a:latin typeface="Arial" pitchFamily="34" charset="0"/>
              </a:rPr>
              <a:t>Cl</a:t>
            </a:r>
            <a:r>
              <a:rPr lang="fr-FR" sz="2200" baseline="-25000" smtClean="0">
                <a:latin typeface="Arial" pitchFamily="34" charset="0"/>
              </a:rPr>
              <a:t>H</a:t>
            </a:r>
            <a:r>
              <a:rPr lang="fr-FR" sz="2200" smtClean="0">
                <a:latin typeface="Arial" pitchFamily="34" charset="0"/>
              </a:rPr>
              <a:t> = d</a:t>
            </a:r>
            <a:r>
              <a:rPr lang="fr-FR" sz="2200" smtClean="0"/>
              <a:t>é</a:t>
            </a:r>
            <a:r>
              <a:rPr lang="fr-FR" sz="2200" smtClean="0">
                <a:latin typeface="Arial" pitchFamily="34" charset="0"/>
              </a:rPr>
              <a:t>bit sanguin h</a:t>
            </a:r>
            <a:r>
              <a:rPr lang="fr-FR" sz="2200" smtClean="0"/>
              <a:t>é</a:t>
            </a:r>
            <a:r>
              <a:rPr lang="fr-FR" sz="2200" smtClean="0">
                <a:latin typeface="Arial" pitchFamily="34" charset="0"/>
              </a:rPr>
              <a:t>patique x coefficient d</a:t>
            </a:r>
            <a:r>
              <a:rPr lang="fr-FR" sz="2200" smtClean="0"/>
              <a:t>’</a:t>
            </a:r>
            <a:r>
              <a:rPr lang="fr-FR" sz="2200" smtClean="0">
                <a:latin typeface="Arial" pitchFamily="34" charset="0"/>
              </a:rPr>
              <a:t>extraction h</a:t>
            </a:r>
            <a:r>
              <a:rPr lang="fr-FR" sz="2200" smtClean="0"/>
              <a:t>é</a:t>
            </a:r>
            <a:r>
              <a:rPr lang="fr-FR" sz="2200" smtClean="0">
                <a:latin typeface="Arial" pitchFamily="34" charset="0"/>
              </a:rPr>
              <a:t>patique</a:t>
            </a:r>
          </a:p>
          <a:p>
            <a:pPr marL="495300" indent="-495300" eaLnBrk="1" hangingPunct="1">
              <a:buFont typeface="Wingdings 2" pitchFamily="18" charset="2"/>
              <a:buNone/>
            </a:pPr>
            <a:endParaRPr lang="fr-FR" sz="2200" smtClean="0">
              <a:latin typeface="Arial" pitchFamily="34" charset="0"/>
            </a:endParaRPr>
          </a:p>
          <a:p>
            <a:pPr marL="495300" indent="-495300" eaLnBrk="1" hangingPunct="1">
              <a:buFont typeface="Wingdings 2" pitchFamily="18" charset="2"/>
              <a:buNone/>
            </a:pPr>
            <a:r>
              <a:rPr lang="fr-FR" sz="2200" b="1" u="sng" smtClean="0">
                <a:latin typeface="Arial" pitchFamily="34" charset="0"/>
              </a:rPr>
              <a:t>Facteurs de variations</a:t>
            </a:r>
          </a:p>
          <a:p>
            <a:pPr marL="495300" indent="-495300" eaLnBrk="1" hangingPunct="1"/>
            <a:r>
              <a:rPr lang="fr-FR" sz="2200" smtClean="0">
                <a:latin typeface="Arial" pitchFamily="34" charset="0"/>
              </a:rPr>
              <a:t>Etats physiologiques : âge</a:t>
            </a:r>
          </a:p>
          <a:p>
            <a:pPr marL="495300" indent="-495300" eaLnBrk="1" hangingPunct="1"/>
            <a:r>
              <a:rPr lang="fr-FR" sz="2200" smtClean="0">
                <a:latin typeface="Arial" pitchFamily="34" charset="0"/>
              </a:rPr>
              <a:t>Etats pathologiques : Insuffisance h</a:t>
            </a:r>
            <a:r>
              <a:rPr lang="fr-FR" sz="2200" smtClean="0"/>
              <a:t>é</a:t>
            </a:r>
            <a:r>
              <a:rPr lang="fr-FR" sz="2200" smtClean="0">
                <a:latin typeface="Arial" pitchFamily="34" charset="0"/>
              </a:rPr>
              <a:t>patique, r</a:t>
            </a:r>
            <a:r>
              <a:rPr lang="fr-FR" sz="2200" smtClean="0"/>
              <a:t>é</a:t>
            </a:r>
            <a:r>
              <a:rPr lang="fr-FR" sz="2200" smtClean="0">
                <a:latin typeface="Arial" pitchFamily="34" charset="0"/>
              </a:rPr>
              <a:t>nale, cardiaque (diminution des d</a:t>
            </a:r>
            <a:r>
              <a:rPr lang="fr-FR" sz="2200" smtClean="0"/>
              <a:t>é</a:t>
            </a:r>
            <a:r>
              <a:rPr lang="fr-FR" sz="2200" smtClean="0">
                <a:latin typeface="Arial" pitchFamily="34" charset="0"/>
              </a:rPr>
              <a:t>bits sanguins h</a:t>
            </a:r>
            <a:r>
              <a:rPr lang="fr-FR" sz="2200" smtClean="0"/>
              <a:t>é</a:t>
            </a:r>
            <a:r>
              <a:rPr lang="fr-FR" sz="2200" smtClean="0">
                <a:latin typeface="Arial" pitchFamily="34" charset="0"/>
              </a:rPr>
              <a:t>patiques)</a:t>
            </a:r>
          </a:p>
          <a:p>
            <a:pPr marL="495300" indent="-495300" eaLnBrk="1" hangingPunct="1"/>
            <a:r>
              <a:rPr lang="fr-FR" sz="2200" smtClean="0">
                <a:latin typeface="Arial" pitchFamily="34" charset="0"/>
              </a:rPr>
              <a:t>Interactions m</a:t>
            </a:r>
            <a:r>
              <a:rPr lang="fr-FR" sz="2200" smtClean="0"/>
              <a:t>é</a:t>
            </a:r>
            <a:r>
              <a:rPr lang="fr-FR" sz="2200" smtClean="0">
                <a:latin typeface="Arial" pitchFamily="34" charset="0"/>
              </a:rPr>
              <a:t>dicamenteuses </a:t>
            </a:r>
          </a:p>
          <a:p>
            <a:pPr marL="850900" lvl="1" indent="-457200" eaLnBrk="1" hangingPunct="1"/>
            <a:r>
              <a:rPr lang="fr-FR" sz="2000" smtClean="0">
                <a:latin typeface="Arial" pitchFamily="34" charset="0"/>
              </a:rPr>
              <a:t>Inducteurs : augmentation Cl</a:t>
            </a:r>
            <a:r>
              <a:rPr lang="fr-FR" sz="2000" baseline="-25000" smtClean="0">
                <a:latin typeface="Arial" pitchFamily="34" charset="0"/>
              </a:rPr>
              <a:t>H</a:t>
            </a:r>
            <a:endParaRPr lang="fr-FR" sz="2000" smtClean="0">
              <a:latin typeface="Arial" pitchFamily="34" charset="0"/>
            </a:endParaRPr>
          </a:p>
          <a:p>
            <a:pPr marL="850900" lvl="1" indent="-457200" eaLnBrk="1" hangingPunct="1"/>
            <a:r>
              <a:rPr lang="fr-FR" sz="2000" smtClean="0">
                <a:latin typeface="Arial" pitchFamily="34" charset="0"/>
              </a:rPr>
              <a:t>Inhibiteurs : diminution Cl</a:t>
            </a:r>
            <a:r>
              <a:rPr lang="fr-FR" sz="2000" baseline="-25000" smtClean="0">
                <a:latin typeface="Arial" pitchFamily="34" charset="0"/>
              </a:rPr>
              <a:t>H</a:t>
            </a:r>
          </a:p>
        </p:txBody>
      </p:sp>
      <p:sp>
        <p:nvSpPr>
          <p:cNvPr id="8" name="Titre 1"/>
          <p:cNvSpPr txBox="1">
            <a:spLocks/>
          </p:cNvSpPr>
          <p:nvPr/>
        </p:nvSpPr>
        <p:spPr>
          <a:xfrm>
            <a:off x="500063" y="714375"/>
            <a:ext cx="8229600" cy="1143000"/>
          </a:xfrm>
          <a:prstGeom prst="rect">
            <a:avLst/>
          </a:prstGeom>
        </p:spPr>
        <p:txBody>
          <a:bodyPr>
            <a:normAutofit fontScale="90000" lnSpcReduction="10000"/>
          </a:bodyPr>
          <a:lstStyle/>
          <a:p>
            <a:pPr fontAlgn="auto">
              <a:spcAft>
                <a:spcPts val="0"/>
              </a:spcAft>
              <a:defRPr/>
            </a:pPr>
            <a:r>
              <a:rPr lang="fr-FR" sz="4000" dirty="0">
                <a:solidFill>
                  <a:schemeClr val="tx2"/>
                </a:solidFill>
                <a:latin typeface="+mj-lt"/>
                <a:ea typeface="+mj-ea"/>
                <a:cs typeface="+mj-cs"/>
              </a:rPr>
              <a:t>La notion de clairance</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105476" name="Rectangle 5"/>
          <p:cNvSpPr>
            <a:spLocks noChangeArrowheads="1"/>
          </p:cNvSpPr>
          <p:nvPr/>
        </p:nvSpPr>
        <p:spPr bwMode="auto">
          <a:xfrm>
            <a:off x="500034" y="2214554"/>
            <a:ext cx="8153400" cy="685800"/>
          </a:xfrm>
          <a:prstGeom prst="rect">
            <a:avLst/>
          </a:prstGeom>
          <a:noFill/>
          <a:ln w="28575">
            <a:solidFill>
              <a:srgbClr val="D31703"/>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5474">
                                            <p:txEl>
                                              <p:pRg st="4" end="4"/>
                                            </p:txEl>
                                          </p:spTgt>
                                        </p:tgtEl>
                                        <p:attrNameLst>
                                          <p:attrName>style.visibility</p:attrName>
                                        </p:attrNameLst>
                                      </p:cBhvr>
                                      <p:to>
                                        <p:strVal val="visible"/>
                                      </p:to>
                                    </p:set>
                                    <p:anim calcmode="lin" valueType="num">
                                      <p:cBhvr>
                                        <p:cTn id="7" dur="1000" fill="hold"/>
                                        <p:tgtEl>
                                          <p:spTgt spid="105474">
                                            <p:txEl>
                                              <p:pRg st="4" end="4"/>
                                            </p:txEl>
                                          </p:spTgt>
                                        </p:tgtEl>
                                        <p:attrNameLst>
                                          <p:attrName>ppt_w</p:attrName>
                                        </p:attrNameLst>
                                      </p:cBhvr>
                                      <p:tavLst>
                                        <p:tav tm="0">
                                          <p:val>
                                            <p:strVal val="#ppt_w+.3"/>
                                          </p:val>
                                        </p:tav>
                                        <p:tav tm="100000">
                                          <p:val>
                                            <p:strVal val="#ppt_w"/>
                                          </p:val>
                                        </p:tav>
                                      </p:tavLst>
                                    </p:anim>
                                    <p:anim calcmode="lin" valueType="num">
                                      <p:cBhvr>
                                        <p:cTn id="8" dur="1000" fill="hold"/>
                                        <p:tgtEl>
                                          <p:spTgt spid="105474">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105474">
                                            <p:txEl>
                                              <p:pRg st="4" end="4"/>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5474">
                                            <p:txEl>
                                              <p:pRg st="5" end="5"/>
                                            </p:txEl>
                                          </p:spTgt>
                                        </p:tgtEl>
                                        <p:attrNameLst>
                                          <p:attrName>style.visibility</p:attrName>
                                        </p:attrNameLst>
                                      </p:cBhvr>
                                      <p:to>
                                        <p:strVal val="visible"/>
                                      </p:to>
                                    </p:set>
                                    <p:anim calcmode="lin" valueType="num">
                                      <p:cBhvr>
                                        <p:cTn id="12" dur="1000" fill="hold"/>
                                        <p:tgtEl>
                                          <p:spTgt spid="105474">
                                            <p:txEl>
                                              <p:pRg st="5" end="5"/>
                                            </p:txEl>
                                          </p:spTgt>
                                        </p:tgtEl>
                                        <p:attrNameLst>
                                          <p:attrName>ppt_w</p:attrName>
                                        </p:attrNameLst>
                                      </p:cBhvr>
                                      <p:tavLst>
                                        <p:tav tm="0">
                                          <p:val>
                                            <p:strVal val="#ppt_w+.3"/>
                                          </p:val>
                                        </p:tav>
                                        <p:tav tm="100000">
                                          <p:val>
                                            <p:strVal val="#ppt_w"/>
                                          </p:val>
                                        </p:tav>
                                      </p:tavLst>
                                    </p:anim>
                                    <p:anim calcmode="lin" valueType="num">
                                      <p:cBhvr>
                                        <p:cTn id="13" dur="1000" fill="hold"/>
                                        <p:tgtEl>
                                          <p:spTgt spid="105474">
                                            <p:txEl>
                                              <p:pRg st="5" end="5"/>
                                            </p:txEl>
                                          </p:spTgt>
                                        </p:tgtEl>
                                        <p:attrNameLst>
                                          <p:attrName>ppt_h</p:attrName>
                                        </p:attrNameLst>
                                      </p:cBhvr>
                                      <p:tavLst>
                                        <p:tav tm="0">
                                          <p:val>
                                            <p:strVal val="#ppt_h"/>
                                          </p:val>
                                        </p:tav>
                                        <p:tav tm="100000">
                                          <p:val>
                                            <p:strVal val="#ppt_h"/>
                                          </p:val>
                                        </p:tav>
                                      </p:tavLst>
                                    </p:anim>
                                    <p:animEffect transition="in" filter="fade">
                                      <p:cBhvr>
                                        <p:cTn id="14" dur="1000"/>
                                        <p:tgtEl>
                                          <p:spTgt spid="105474">
                                            <p:txEl>
                                              <p:pRg st="5" end="5"/>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05474">
                                            <p:txEl>
                                              <p:pRg st="6" end="6"/>
                                            </p:txEl>
                                          </p:spTgt>
                                        </p:tgtEl>
                                        <p:attrNameLst>
                                          <p:attrName>style.visibility</p:attrName>
                                        </p:attrNameLst>
                                      </p:cBhvr>
                                      <p:to>
                                        <p:strVal val="visible"/>
                                      </p:to>
                                    </p:set>
                                    <p:anim calcmode="lin" valueType="num">
                                      <p:cBhvr>
                                        <p:cTn id="17" dur="1000" fill="hold"/>
                                        <p:tgtEl>
                                          <p:spTgt spid="105474">
                                            <p:txEl>
                                              <p:pRg st="6" end="6"/>
                                            </p:txEl>
                                          </p:spTgt>
                                        </p:tgtEl>
                                        <p:attrNameLst>
                                          <p:attrName>ppt_w</p:attrName>
                                        </p:attrNameLst>
                                      </p:cBhvr>
                                      <p:tavLst>
                                        <p:tav tm="0">
                                          <p:val>
                                            <p:strVal val="#ppt_w+.3"/>
                                          </p:val>
                                        </p:tav>
                                        <p:tav tm="100000">
                                          <p:val>
                                            <p:strVal val="#ppt_w"/>
                                          </p:val>
                                        </p:tav>
                                      </p:tavLst>
                                    </p:anim>
                                    <p:anim calcmode="lin" valueType="num">
                                      <p:cBhvr>
                                        <p:cTn id="18" dur="1000" fill="hold"/>
                                        <p:tgtEl>
                                          <p:spTgt spid="105474">
                                            <p:txEl>
                                              <p:pRg st="6" end="6"/>
                                            </p:txEl>
                                          </p:spTgt>
                                        </p:tgtEl>
                                        <p:attrNameLst>
                                          <p:attrName>ppt_h</p:attrName>
                                        </p:attrNameLst>
                                      </p:cBhvr>
                                      <p:tavLst>
                                        <p:tav tm="0">
                                          <p:val>
                                            <p:strVal val="#ppt_h"/>
                                          </p:val>
                                        </p:tav>
                                        <p:tav tm="100000">
                                          <p:val>
                                            <p:strVal val="#ppt_h"/>
                                          </p:val>
                                        </p:tav>
                                      </p:tavLst>
                                    </p:anim>
                                    <p:animEffect transition="in" filter="fade">
                                      <p:cBhvr>
                                        <p:cTn id="19" dur="1000"/>
                                        <p:tgtEl>
                                          <p:spTgt spid="105474">
                                            <p:txEl>
                                              <p:pRg st="6" end="6"/>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5474">
                                            <p:txEl>
                                              <p:pRg st="7" end="7"/>
                                            </p:txEl>
                                          </p:spTgt>
                                        </p:tgtEl>
                                        <p:attrNameLst>
                                          <p:attrName>style.visibility</p:attrName>
                                        </p:attrNameLst>
                                      </p:cBhvr>
                                      <p:to>
                                        <p:strVal val="visible"/>
                                      </p:to>
                                    </p:set>
                                    <p:anim calcmode="lin" valueType="num">
                                      <p:cBhvr>
                                        <p:cTn id="22" dur="1000" fill="hold"/>
                                        <p:tgtEl>
                                          <p:spTgt spid="105474">
                                            <p:txEl>
                                              <p:pRg st="7" end="7"/>
                                            </p:txEl>
                                          </p:spTgt>
                                        </p:tgtEl>
                                        <p:attrNameLst>
                                          <p:attrName>ppt_w</p:attrName>
                                        </p:attrNameLst>
                                      </p:cBhvr>
                                      <p:tavLst>
                                        <p:tav tm="0">
                                          <p:val>
                                            <p:strVal val="#ppt_w+.3"/>
                                          </p:val>
                                        </p:tav>
                                        <p:tav tm="100000">
                                          <p:val>
                                            <p:strVal val="#ppt_w"/>
                                          </p:val>
                                        </p:tav>
                                      </p:tavLst>
                                    </p:anim>
                                    <p:anim calcmode="lin" valueType="num">
                                      <p:cBhvr>
                                        <p:cTn id="23" dur="1000" fill="hold"/>
                                        <p:tgtEl>
                                          <p:spTgt spid="105474">
                                            <p:txEl>
                                              <p:pRg st="7" end="7"/>
                                            </p:txEl>
                                          </p:spTgt>
                                        </p:tgtEl>
                                        <p:attrNameLst>
                                          <p:attrName>ppt_h</p:attrName>
                                        </p:attrNameLst>
                                      </p:cBhvr>
                                      <p:tavLst>
                                        <p:tav tm="0">
                                          <p:val>
                                            <p:strVal val="#ppt_h"/>
                                          </p:val>
                                        </p:tav>
                                        <p:tav tm="100000">
                                          <p:val>
                                            <p:strVal val="#ppt_h"/>
                                          </p:val>
                                        </p:tav>
                                      </p:tavLst>
                                    </p:anim>
                                    <p:animEffect transition="in" filter="fade">
                                      <p:cBhvr>
                                        <p:cTn id="24" dur="1000"/>
                                        <p:tgtEl>
                                          <p:spTgt spid="105474">
                                            <p:txEl>
                                              <p:pRg st="7" end="7"/>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05474">
                                            <p:txEl>
                                              <p:pRg st="8" end="8"/>
                                            </p:txEl>
                                          </p:spTgt>
                                        </p:tgtEl>
                                        <p:attrNameLst>
                                          <p:attrName>style.visibility</p:attrName>
                                        </p:attrNameLst>
                                      </p:cBhvr>
                                      <p:to>
                                        <p:strVal val="visible"/>
                                      </p:to>
                                    </p:set>
                                    <p:anim calcmode="lin" valueType="num">
                                      <p:cBhvr>
                                        <p:cTn id="27" dur="1000" fill="hold"/>
                                        <p:tgtEl>
                                          <p:spTgt spid="105474">
                                            <p:txEl>
                                              <p:pRg st="8" end="8"/>
                                            </p:txEl>
                                          </p:spTgt>
                                        </p:tgtEl>
                                        <p:attrNameLst>
                                          <p:attrName>ppt_w</p:attrName>
                                        </p:attrNameLst>
                                      </p:cBhvr>
                                      <p:tavLst>
                                        <p:tav tm="0">
                                          <p:val>
                                            <p:strVal val="#ppt_w+.3"/>
                                          </p:val>
                                        </p:tav>
                                        <p:tav tm="100000">
                                          <p:val>
                                            <p:strVal val="#ppt_w"/>
                                          </p:val>
                                        </p:tav>
                                      </p:tavLst>
                                    </p:anim>
                                    <p:anim calcmode="lin" valueType="num">
                                      <p:cBhvr>
                                        <p:cTn id="28" dur="1000" fill="hold"/>
                                        <p:tgtEl>
                                          <p:spTgt spid="105474">
                                            <p:txEl>
                                              <p:pRg st="8" end="8"/>
                                            </p:txEl>
                                          </p:spTgt>
                                        </p:tgtEl>
                                        <p:attrNameLst>
                                          <p:attrName>ppt_h</p:attrName>
                                        </p:attrNameLst>
                                      </p:cBhvr>
                                      <p:tavLst>
                                        <p:tav tm="0">
                                          <p:val>
                                            <p:strVal val="#ppt_h"/>
                                          </p:val>
                                        </p:tav>
                                        <p:tav tm="100000">
                                          <p:val>
                                            <p:strVal val="#ppt_h"/>
                                          </p:val>
                                        </p:tav>
                                      </p:tavLst>
                                    </p:anim>
                                    <p:animEffect transition="in" filter="fade">
                                      <p:cBhvr>
                                        <p:cTn id="29" dur="1000"/>
                                        <p:tgtEl>
                                          <p:spTgt spid="105474">
                                            <p:txEl>
                                              <p:pRg st="8" end="8"/>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105474">
                                            <p:txEl>
                                              <p:pRg st="9" end="9"/>
                                            </p:txEl>
                                          </p:spTgt>
                                        </p:tgtEl>
                                        <p:attrNameLst>
                                          <p:attrName>style.visibility</p:attrName>
                                        </p:attrNameLst>
                                      </p:cBhvr>
                                      <p:to>
                                        <p:strVal val="visible"/>
                                      </p:to>
                                    </p:set>
                                    <p:anim calcmode="lin" valueType="num">
                                      <p:cBhvr>
                                        <p:cTn id="32" dur="1000" fill="hold"/>
                                        <p:tgtEl>
                                          <p:spTgt spid="105474">
                                            <p:txEl>
                                              <p:pRg st="9" end="9"/>
                                            </p:txEl>
                                          </p:spTgt>
                                        </p:tgtEl>
                                        <p:attrNameLst>
                                          <p:attrName>ppt_w</p:attrName>
                                        </p:attrNameLst>
                                      </p:cBhvr>
                                      <p:tavLst>
                                        <p:tav tm="0">
                                          <p:val>
                                            <p:strVal val="#ppt_w+.3"/>
                                          </p:val>
                                        </p:tav>
                                        <p:tav tm="100000">
                                          <p:val>
                                            <p:strVal val="#ppt_w"/>
                                          </p:val>
                                        </p:tav>
                                      </p:tavLst>
                                    </p:anim>
                                    <p:anim calcmode="lin" valueType="num">
                                      <p:cBhvr>
                                        <p:cTn id="33" dur="1000" fill="hold"/>
                                        <p:tgtEl>
                                          <p:spTgt spid="105474">
                                            <p:txEl>
                                              <p:pRg st="9" end="9"/>
                                            </p:txEl>
                                          </p:spTgt>
                                        </p:tgtEl>
                                        <p:attrNameLst>
                                          <p:attrName>ppt_h</p:attrName>
                                        </p:attrNameLst>
                                      </p:cBhvr>
                                      <p:tavLst>
                                        <p:tav tm="0">
                                          <p:val>
                                            <p:strVal val="#ppt_h"/>
                                          </p:val>
                                        </p:tav>
                                        <p:tav tm="100000">
                                          <p:val>
                                            <p:strVal val="#ppt_h"/>
                                          </p:val>
                                        </p:tav>
                                      </p:tavLst>
                                    </p:anim>
                                    <p:animEffect transition="in" filter="fade">
                                      <p:cBhvr>
                                        <p:cTn id="34" dur="1000"/>
                                        <p:tgtEl>
                                          <p:spTgt spid="10547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06499"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Phénomène relativement courant (3M en France)            </a:t>
            </a:r>
            <a:r>
              <a:rPr lang="fr-FR" sz="2500">
                <a:ea typeface="MS Gothic" pitchFamily="49" charset="-128"/>
                <a:sym typeface="Wingdings" pitchFamily="2" charset="2"/>
              </a:rPr>
              <a:t> conséquences cardiaques et métaboliques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sym typeface="Wingdings" pitchFamily="2" charset="2"/>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sym typeface="Wingdings" pitchFamily="2" charset="2"/>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sym typeface="Wingdings" pitchFamily="2" charset="2"/>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100">
                <a:ea typeface="MS Gothic" pitchFamily="49" charset="-128"/>
                <a:sym typeface="Wingdings" pitchFamily="2" charset="2"/>
              </a:rPr>
              <a:t>Liée à :</a:t>
            </a:r>
          </a:p>
          <a:p>
            <a:pPr marL="674688" lvl="1" indent="-260350" defTabSz="407988" hangingPunct="0">
              <a:lnSpc>
                <a:spcPct val="93000"/>
              </a:lnSpc>
              <a:buClr>
                <a:srgbClr val="000000"/>
              </a:buClr>
              <a:buSzPct val="45000"/>
              <a:buFont typeface="Wingdings" pitchFamily="2"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100">
                <a:ea typeface="MS Gothic" pitchFamily="49" charset="-128"/>
              </a:rPr>
              <a:t>Diminution de la fixation aux protéines plasmatiques </a:t>
            </a:r>
          </a:p>
          <a:p>
            <a:pPr marL="1143000" lvl="2" indent="-228600" defTabSz="407988" hangingPunct="0">
              <a:lnSpc>
                <a:spcPct val="93000"/>
              </a:lnSpc>
              <a:buClr>
                <a:srgbClr val="000000"/>
              </a:buClr>
              <a:buSzPct val="45000"/>
              <a:buFont typeface="Wingdings" pitchFamily="2"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100">
                <a:ea typeface="MS Gothic" pitchFamily="49" charset="-128"/>
              </a:rPr>
              <a:t>hypoalbuminémie, modification structure des protéines</a:t>
            </a:r>
          </a:p>
          <a:p>
            <a:pPr marL="1143000" lvl="2" indent="-228600"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100">
              <a:ea typeface="MS Gothic" pitchFamily="49" charset="-128"/>
            </a:endParaRPr>
          </a:p>
          <a:p>
            <a:pPr marL="674688" lvl="1" indent="-260350" defTabSz="407988" hangingPunct="0">
              <a:lnSpc>
                <a:spcPct val="93000"/>
              </a:lnSpc>
              <a:buClr>
                <a:srgbClr val="000000"/>
              </a:buClr>
              <a:buSzPct val="45000"/>
              <a:buFont typeface="Wingdings" pitchFamily="2"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100">
                <a:ea typeface="MS Gothic" pitchFamily="49" charset="-128"/>
              </a:rPr>
              <a:t>Diminution filtration glomérulaire</a:t>
            </a:r>
          </a:p>
          <a:p>
            <a:pPr marL="674688" lvl="1" indent="-260350"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100">
              <a:ea typeface="MS Gothic" pitchFamily="49" charset="-128"/>
            </a:endParaRPr>
          </a:p>
          <a:p>
            <a:pPr marL="674688" lvl="1" indent="-260350" defTabSz="407988" hangingPunct="0">
              <a:lnSpc>
                <a:spcPct val="93000"/>
              </a:lnSpc>
              <a:buClr>
                <a:srgbClr val="000000"/>
              </a:buClr>
              <a:buSzPct val="45000"/>
              <a:buFont typeface="Wingdings" pitchFamily="2"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100">
                <a:ea typeface="MS Gothic" pitchFamily="49" charset="-128"/>
              </a:rPr>
              <a:t>Diminution élimination urinaire</a:t>
            </a:r>
          </a:p>
          <a:p>
            <a:pPr marL="674688" lvl="1" indent="-260350" defTabSz="407988" hangingPunct="0">
              <a:lnSpc>
                <a:spcPct val="93000"/>
              </a:lnSpc>
              <a:buClr>
                <a:srgbClr val="000000"/>
              </a:buClr>
              <a:buSzPct val="45000"/>
              <a:buFont typeface="Wingdings" pitchFamily="2" charset="2"/>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1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p:txBody>
      </p:sp>
      <p:sp>
        <p:nvSpPr>
          <p:cNvPr id="106500"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a:solidFill>
                  <a:schemeClr val="tx2"/>
                </a:solidFill>
                <a:latin typeface="Calibri" pitchFamily="34" charset="0"/>
              </a:rPr>
              <a:t>L’insuffisance rénale</a:t>
            </a:r>
            <a:br>
              <a:rPr lang="fr-FR" sz="3600">
                <a:solidFill>
                  <a:schemeClr val="tx2"/>
                </a:solidFill>
                <a:latin typeface="Calibri" pitchFamily="34" charset="0"/>
              </a:rPr>
            </a:br>
            <a:endParaRPr lang="fr-FR" sz="3600">
              <a:solidFill>
                <a:schemeClr val="tx2"/>
              </a:solidFill>
              <a:latin typeface="Calibri" pitchFamily="34" charset="0"/>
            </a:endParaRPr>
          </a:p>
        </p:txBody>
      </p:sp>
      <p:sp>
        <p:nvSpPr>
          <p:cNvPr id="5" name="Espace réservé du numéro de diapositive 4"/>
          <p:cNvSpPr>
            <a:spLocks noGrp="1"/>
          </p:cNvSpPr>
          <p:nvPr>
            <p:ph type="sldNum" sz="quarter" idx="12"/>
          </p:nvPr>
        </p:nvSpPr>
        <p:spPr/>
        <p:txBody>
          <a:bodyPr/>
          <a:lstStyle/>
          <a:p>
            <a:pPr>
              <a:defRPr/>
            </a:pPr>
            <a:fld id="{F4884361-6356-4D1F-9772-7AEF70BF2E7C}" type="slidenum">
              <a:rPr lang="fr-FR" smtClean="0"/>
              <a:pPr>
                <a:defRPr/>
              </a:pPr>
              <a:t>76</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0B44EF-EE62-46AC-8D13-3E3078DA36B1}" type="slidenum">
              <a:rPr lang="fr-FR" smtClean="0"/>
              <a:pPr>
                <a:defRPr/>
              </a:pPr>
              <a:t>77</a:t>
            </a:fld>
            <a:endParaRPr lang="fr-FR"/>
          </a:p>
        </p:txBody>
      </p:sp>
      <p:sp>
        <p:nvSpPr>
          <p:cNvPr id="107522" name="Rectangle 3"/>
          <p:cNvSpPr>
            <a:spLocks noGrp="1"/>
          </p:cNvSpPr>
          <p:nvPr>
            <p:ph sz="quarter" idx="1"/>
          </p:nvPr>
        </p:nvSpPr>
        <p:spPr/>
        <p:txBody>
          <a:bodyPr/>
          <a:lstStyle/>
          <a:p>
            <a:pPr eaLnBrk="1" hangingPunct="1">
              <a:buFont typeface="Wingdings 2" pitchFamily="18" charset="2"/>
              <a:buNone/>
            </a:pPr>
            <a:r>
              <a:rPr lang="fr-FR" smtClean="0">
                <a:latin typeface="Arial" pitchFamily="34" charset="0"/>
              </a:rPr>
              <a:t>	</a:t>
            </a:r>
            <a:r>
              <a:rPr lang="fr-FR" smtClean="0">
                <a:latin typeface="Arial" pitchFamily="34" charset="0"/>
                <a:sym typeface="Wingdings" pitchFamily="2" charset="2"/>
              </a:rPr>
              <a:t> </a:t>
            </a:r>
            <a:r>
              <a:rPr lang="fr-FR" smtClean="0">
                <a:latin typeface="Arial" pitchFamily="34" charset="0"/>
              </a:rPr>
              <a:t>N</a:t>
            </a:r>
            <a:r>
              <a:rPr lang="fr-FR" smtClean="0"/>
              <a:t>é</a:t>
            </a:r>
            <a:r>
              <a:rPr lang="fr-FR" smtClean="0">
                <a:latin typeface="Arial" pitchFamily="34" charset="0"/>
              </a:rPr>
              <a:t>cessit</a:t>
            </a:r>
            <a:r>
              <a:rPr lang="fr-FR" smtClean="0"/>
              <a:t>é</a:t>
            </a:r>
            <a:r>
              <a:rPr lang="fr-FR" smtClean="0">
                <a:latin typeface="Arial" pitchFamily="34" charset="0"/>
              </a:rPr>
              <a:t> d</a:t>
            </a:r>
            <a:r>
              <a:rPr lang="fr-FR" smtClean="0"/>
              <a:t>’</a:t>
            </a:r>
            <a:r>
              <a:rPr lang="fr-FR" smtClean="0">
                <a:latin typeface="Arial" pitchFamily="34" charset="0"/>
              </a:rPr>
              <a:t>adaptation des posologies pour les m</a:t>
            </a:r>
            <a:r>
              <a:rPr lang="fr-FR" smtClean="0"/>
              <a:t>é</a:t>
            </a:r>
            <a:r>
              <a:rPr lang="fr-FR" smtClean="0">
                <a:latin typeface="Arial" pitchFamily="34" charset="0"/>
              </a:rPr>
              <a:t>dicaments </a:t>
            </a:r>
            <a:r>
              <a:rPr lang="fr-FR" smtClean="0"/>
              <a:t>à</a:t>
            </a:r>
            <a:r>
              <a:rPr lang="fr-FR" smtClean="0">
                <a:latin typeface="Arial" pitchFamily="34" charset="0"/>
              </a:rPr>
              <a:t> </a:t>
            </a:r>
            <a:r>
              <a:rPr lang="fr-FR" smtClean="0"/>
              <a:t>é</a:t>
            </a:r>
            <a:r>
              <a:rPr lang="fr-FR" smtClean="0">
                <a:latin typeface="Arial" pitchFamily="34" charset="0"/>
              </a:rPr>
              <a:t>limination r</a:t>
            </a:r>
            <a:r>
              <a:rPr lang="fr-FR" smtClean="0"/>
              <a:t>é</a:t>
            </a:r>
            <a:r>
              <a:rPr lang="fr-FR" smtClean="0">
                <a:latin typeface="Arial" pitchFamily="34" charset="0"/>
              </a:rPr>
              <a:t>nale </a:t>
            </a:r>
          </a:p>
          <a:p>
            <a:pPr eaLnBrk="1" hangingPunct="1">
              <a:buFont typeface="Wingdings 2" pitchFamily="18" charset="2"/>
              <a:buNone/>
            </a:pPr>
            <a:endParaRPr lang="fr-FR" smtClean="0">
              <a:latin typeface="Arial" pitchFamily="34" charset="0"/>
            </a:endParaRPr>
          </a:p>
          <a:p>
            <a:pPr eaLnBrk="1" hangingPunct="1">
              <a:buFont typeface="Wingdings 2" pitchFamily="18" charset="2"/>
              <a:buNone/>
            </a:pPr>
            <a:r>
              <a:rPr lang="fr-FR" u="sng" smtClean="0">
                <a:latin typeface="Arial" pitchFamily="34" charset="0"/>
              </a:rPr>
              <a:t>Deux options possibles</a:t>
            </a:r>
            <a:r>
              <a:rPr lang="fr-FR" smtClean="0">
                <a:latin typeface="Arial" pitchFamily="34" charset="0"/>
              </a:rPr>
              <a:t> :</a:t>
            </a:r>
          </a:p>
          <a:p>
            <a:pPr lvl="1" eaLnBrk="1" hangingPunct="1"/>
            <a:r>
              <a:rPr lang="fr-FR" smtClean="0">
                <a:latin typeface="Arial" pitchFamily="34" charset="0"/>
              </a:rPr>
              <a:t>Diminuer la dose en conservant le rythme d</a:t>
            </a:r>
            <a:r>
              <a:rPr lang="fr-FR" smtClean="0"/>
              <a:t>’</a:t>
            </a:r>
            <a:r>
              <a:rPr lang="fr-FR" smtClean="0">
                <a:latin typeface="Arial" pitchFamily="34" charset="0"/>
              </a:rPr>
              <a:t>administration</a:t>
            </a:r>
          </a:p>
          <a:p>
            <a:pPr lvl="1" eaLnBrk="1" hangingPunct="1"/>
            <a:r>
              <a:rPr lang="fr-FR" smtClean="0">
                <a:latin typeface="Arial" pitchFamily="34" charset="0"/>
              </a:rPr>
              <a:t>Augmenter l</a:t>
            </a:r>
            <a:r>
              <a:rPr lang="fr-FR" smtClean="0"/>
              <a:t>’</a:t>
            </a:r>
            <a:r>
              <a:rPr lang="fr-FR" smtClean="0">
                <a:latin typeface="Arial" pitchFamily="34" charset="0"/>
              </a:rPr>
              <a:t>intervalle d</a:t>
            </a:r>
            <a:r>
              <a:rPr lang="fr-FR" smtClean="0"/>
              <a:t>’</a:t>
            </a:r>
            <a:r>
              <a:rPr lang="fr-FR" smtClean="0">
                <a:latin typeface="Arial" pitchFamily="34" charset="0"/>
              </a:rPr>
              <a:t>administration de la même dose</a:t>
            </a:r>
          </a:p>
          <a:p>
            <a:pPr eaLnBrk="1" hangingPunct="1">
              <a:buFont typeface="Wingdings 2" pitchFamily="18" charset="2"/>
              <a:buNone/>
            </a:pPr>
            <a:endParaRPr lang="fr-FR" smtClean="0">
              <a:latin typeface="Arial" pitchFamily="34" charset="0"/>
            </a:endParaRPr>
          </a:p>
          <a:p>
            <a:pPr eaLnBrk="1" hangingPunct="1">
              <a:buFont typeface="Wingdings 2" pitchFamily="18" charset="2"/>
              <a:buNone/>
            </a:pPr>
            <a:endParaRPr lang="fr-FR" smtClean="0">
              <a:latin typeface="Arial" pitchFamily="34" charset="0"/>
            </a:endParaRPr>
          </a:p>
        </p:txBody>
      </p:sp>
      <p:sp>
        <p:nvSpPr>
          <p:cNvPr id="107523"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a:solidFill>
                  <a:schemeClr val="tx2"/>
                </a:solidFill>
                <a:latin typeface="Calibri" pitchFamily="34" charset="0"/>
              </a:rPr>
              <a:t>L’insuffisance rénale</a:t>
            </a:r>
            <a:br>
              <a:rPr lang="fr-FR" sz="3600">
                <a:solidFill>
                  <a:schemeClr val="tx2"/>
                </a:solidFill>
                <a:latin typeface="Calibri" pitchFamily="34" charset="0"/>
              </a:rPr>
            </a:br>
            <a:endParaRPr lang="fr-FR" sz="36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08547"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sym typeface="Wingdings" pitchFamily="2" charset="2"/>
              </a:rPr>
              <a:t>Pour estimer la fonction rénale, on mesure la clairance d’une substance qui n’est excrétée que par le rein: la créatinine</a:t>
            </a:r>
          </a:p>
          <a:p>
            <a:pPr defTabSz="407988" hangingPunct="0">
              <a:lnSpc>
                <a:spcPct val="93000"/>
              </a:lnSpc>
              <a:buClr>
                <a:srgbClr val="000000"/>
              </a:buClr>
              <a:buSzPct val="45000"/>
              <a:buFont typeface="Wingdings" pitchFamily="2" charset="2"/>
              <a:buChar char="è"/>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rPr>
              <a:t>	La clairance de la créatinine est « estimée » avec la formule de cockroft:</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rPr>
              <a:t>	Cl = F * ((140-âge) x poids en kg)/créatininémie </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rPr>
              <a:t>	F= 1.25 pour un homme     1.04 pour une femme</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rPr>
              <a:t>	</a:t>
            </a:r>
            <a:r>
              <a:rPr lang="fr-FR" sz="2100" dirty="0">
                <a:ea typeface="MS Gothic" pitchFamily="49" charset="-128"/>
              </a:rPr>
              <a:t>Valable en dessous de 80 ans et si patient non obèse</a:t>
            </a:r>
          </a:p>
        </p:txBody>
      </p:sp>
      <p:sp>
        <p:nvSpPr>
          <p:cNvPr id="108548" name="Rectangle 4"/>
          <p:cNvSpPr>
            <a:spLocks noChangeArrowheads="1"/>
          </p:cNvSpPr>
          <p:nvPr/>
        </p:nvSpPr>
        <p:spPr bwMode="auto">
          <a:xfrm>
            <a:off x="1071538" y="4000504"/>
            <a:ext cx="6781800" cy="647700"/>
          </a:xfrm>
          <a:prstGeom prst="rect">
            <a:avLst/>
          </a:prstGeom>
          <a:noFill/>
          <a:ln w="38100" algn="ctr">
            <a:solidFill>
              <a:srgbClr val="D31703"/>
            </a:solidFill>
            <a:round/>
            <a:headEnd/>
            <a:tailEnd/>
          </a:ln>
        </p:spPr>
        <p:txBody>
          <a:bodyPr lIns="82945" tIns="41473" rIns="82945" bIns="41473"/>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08549"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a:solidFill>
                  <a:schemeClr val="tx2"/>
                </a:solidFill>
                <a:latin typeface="Calibri" pitchFamily="34" charset="0"/>
              </a:rPr>
              <a:t>L’insuffisance rénale</a:t>
            </a:r>
            <a:br>
              <a:rPr lang="fr-FR" sz="3600">
                <a:solidFill>
                  <a:schemeClr val="tx2"/>
                </a:solidFill>
                <a:latin typeface="Calibri" pitchFamily="34" charset="0"/>
              </a:rPr>
            </a:br>
            <a:endParaRPr lang="fr-FR" sz="3600">
              <a:solidFill>
                <a:schemeClr val="tx2"/>
              </a:solidFill>
              <a:latin typeface="Calibri" pitchFamily="34" charset="0"/>
            </a:endParaRPr>
          </a:p>
        </p:txBody>
      </p:sp>
      <p:sp>
        <p:nvSpPr>
          <p:cNvPr id="6" name="Espace réservé du numéro de diapositive 5"/>
          <p:cNvSpPr>
            <a:spLocks noGrp="1"/>
          </p:cNvSpPr>
          <p:nvPr>
            <p:ph type="sldNum" sz="quarter" idx="12"/>
          </p:nvPr>
        </p:nvSpPr>
        <p:spPr/>
        <p:txBody>
          <a:bodyPr/>
          <a:lstStyle/>
          <a:p>
            <a:pPr>
              <a:defRPr/>
            </a:pPr>
            <a:fld id="{7BEB1BF9-889F-4D7E-9F21-7ABF29C0E90D}" type="slidenum">
              <a:rPr lang="fr-FR" smtClean="0"/>
              <a:pPr>
                <a:defRPr/>
              </a:pPr>
              <a:t>78</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77C491B5-0E8A-4CB9-AD26-648C1B934244}" type="slidenum">
              <a:rPr lang="fr-FR" smtClean="0"/>
              <a:pPr>
                <a:defRPr/>
              </a:pPr>
              <a:t>79</a:t>
            </a:fld>
            <a:endParaRPr lang="fr-FR"/>
          </a:p>
        </p:txBody>
      </p:sp>
      <p:sp>
        <p:nvSpPr>
          <p:cNvPr id="109570" name="Espace réservé du contenu 2"/>
          <p:cNvSpPr>
            <a:spLocks noGrp="1"/>
          </p:cNvSpPr>
          <p:nvPr>
            <p:ph sz="quarter" idx="1"/>
          </p:nvPr>
        </p:nvSpPr>
        <p:spPr/>
        <p:txBody>
          <a:bodyPr>
            <a:normAutofit/>
          </a:bodyPr>
          <a:lstStyle/>
          <a:p>
            <a:pPr eaLnBrk="1" hangingPunct="1">
              <a:buFont typeface="Wingdings 2" pitchFamily="18" charset="2"/>
              <a:buNone/>
            </a:pPr>
            <a:r>
              <a:rPr lang="fr-FR" sz="2200" b="1" u="sng" smtClean="0">
                <a:latin typeface="Arial" pitchFamily="34" charset="0"/>
              </a:rPr>
              <a:t>Formule MDRD </a:t>
            </a:r>
            <a:r>
              <a:rPr lang="en-US" sz="1800" b="1" u="sng" smtClean="0">
                <a:latin typeface="Arial" pitchFamily="34" charset="0"/>
              </a:rPr>
              <a:t>(Modification of the Diet in Renal Disease)</a:t>
            </a:r>
            <a:endParaRPr lang="fr-FR" sz="2200" b="1" u="sng" smtClean="0">
              <a:latin typeface="Arial" pitchFamily="34" charset="0"/>
            </a:endParaRPr>
          </a:p>
          <a:p>
            <a:pPr eaLnBrk="1" hangingPunct="1">
              <a:buFont typeface="Wingdings 2" pitchFamily="18" charset="2"/>
              <a:buNone/>
            </a:pPr>
            <a:endParaRPr lang="fr-FR" sz="2200" b="1" u="sng" smtClean="0">
              <a:latin typeface="Arial" pitchFamily="34" charset="0"/>
            </a:endParaRPr>
          </a:p>
          <a:p>
            <a:pPr eaLnBrk="1" hangingPunct="1">
              <a:buFont typeface="Wingdings 2" pitchFamily="18" charset="2"/>
              <a:buNone/>
            </a:pPr>
            <a:r>
              <a:rPr lang="fr-FR" sz="2200" smtClean="0">
                <a:latin typeface="Arial" pitchFamily="34" charset="0"/>
              </a:rPr>
              <a:t>DFG = 186.3 x créatininémie (mg/dL)</a:t>
            </a:r>
            <a:r>
              <a:rPr lang="fr-FR" sz="2200" baseline="30000" smtClean="0">
                <a:latin typeface="Arial" pitchFamily="34" charset="0"/>
              </a:rPr>
              <a:t>-1.154 </a:t>
            </a:r>
            <a:r>
              <a:rPr lang="fr-FR" sz="2200" smtClean="0">
                <a:latin typeface="Arial" pitchFamily="34" charset="0"/>
              </a:rPr>
              <a:t>x Âge </a:t>
            </a:r>
            <a:r>
              <a:rPr lang="fr-FR" sz="2200" baseline="30000" smtClean="0">
                <a:latin typeface="Arial" pitchFamily="34" charset="0"/>
              </a:rPr>
              <a:t>-0.203 </a:t>
            </a:r>
            <a:endParaRPr lang="fr-FR" sz="2200" smtClean="0">
              <a:latin typeface="Arial" pitchFamily="34" charset="0"/>
            </a:endParaRPr>
          </a:p>
          <a:p>
            <a:pPr eaLnBrk="1" hangingPunct="1">
              <a:buFont typeface="Wingdings 2" pitchFamily="18" charset="2"/>
              <a:buNone/>
            </a:pPr>
            <a:r>
              <a:rPr lang="fr-FR" sz="2200" smtClean="0">
                <a:latin typeface="Arial" pitchFamily="34" charset="0"/>
              </a:rPr>
              <a:t>               </a:t>
            </a:r>
          </a:p>
          <a:p>
            <a:pPr eaLnBrk="1" hangingPunct="1">
              <a:buFont typeface="Wingdings 2" pitchFamily="18" charset="2"/>
              <a:buNone/>
            </a:pPr>
            <a:r>
              <a:rPr lang="fr-FR" sz="2200" smtClean="0">
                <a:latin typeface="Arial" pitchFamily="34" charset="0"/>
              </a:rPr>
              <a:t>               x (1.212 si race noire) x (0.742 si sexe féminin) </a:t>
            </a:r>
          </a:p>
          <a:p>
            <a:pPr eaLnBrk="1" hangingPunct="1">
              <a:buFont typeface="Wingdings 2" pitchFamily="18" charset="2"/>
              <a:buNone/>
            </a:pPr>
            <a:endParaRPr lang="fr-FR" sz="2200" smtClean="0">
              <a:latin typeface="Arial" pitchFamily="34" charset="0"/>
            </a:endParaRPr>
          </a:p>
          <a:p>
            <a:pPr lvl="2" eaLnBrk="1" hangingPunct="1">
              <a:buFont typeface="Wingdings" pitchFamily="2" charset="2"/>
              <a:buNone/>
            </a:pPr>
            <a:r>
              <a:rPr lang="fr-FR" sz="2000" smtClean="0">
                <a:latin typeface="Arial" pitchFamily="34" charset="0"/>
                <a:sym typeface="Wingdings" pitchFamily="2" charset="2"/>
              </a:rPr>
              <a:t>                    Le poids n’intervient pas !</a:t>
            </a:r>
          </a:p>
          <a:p>
            <a:pPr eaLnBrk="1" hangingPunct="1">
              <a:buFont typeface="Wingdings 2" pitchFamily="18" charset="2"/>
              <a:buNone/>
            </a:pPr>
            <a:endParaRPr lang="fr-FR" sz="2200" smtClean="0">
              <a:latin typeface="Arial" pitchFamily="34" charset="0"/>
            </a:endParaRPr>
          </a:p>
          <a:p>
            <a:pPr eaLnBrk="1" hangingPunct="1">
              <a:buFont typeface="Wingdings 2" pitchFamily="18" charset="2"/>
              <a:buNone/>
            </a:pPr>
            <a:endParaRPr lang="fr-FR" smtClean="0"/>
          </a:p>
          <a:p>
            <a:pPr eaLnBrk="1" hangingPunct="1">
              <a:buFont typeface="Wingdings 2" pitchFamily="18" charset="2"/>
              <a:buNone/>
            </a:pPr>
            <a:endParaRPr lang="fr-FR" smtClean="0"/>
          </a:p>
          <a:p>
            <a:pPr eaLnBrk="1" hangingPunct="1">
              <a:buFont typeface="Wingdings 2" pitchFamily="18" charset="2"/>
              <a:buNone/>
            </a:pPr>
            <a:r>
              <a:rPr lang="fr-FR" sz="1800" smtClean="0"/>
              <a:t>Pour convertir la créatinine plasmatique de µmol/L en mg/dL, diviser par 88 </a:t>
            </a:r>
          </a:p>
        </p:txBody>
      </p:sp>
      <p:sp>
        <p:nvSpPr>
          <p:cNvPr id="109571"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a:solidFill>
                  <a:schemeClr val="tx2"/>
                </a:solidFill>
                <a:latin typeface="Calibri" pitchFamily="34" charset="0"/>
              </a:rPr>
              <a:t>L’insuffisance rénale</a:t>
            </a:r>
            <a:br>
              <a:rPr lang="fr-FR" sz="3600">
                <a:solidFill>
                  <a:schemeClr val="tx2"/>
                </a:solidFill>
                <a:latin typeface="Calibri" pitchFamily="34" charset="0"/>
              </a:rPr>
            </a:br>
            <a:endParaRPr lang="fr-FR" sz="3600">
              <a:solidFill>
                <a:schemeClr val="tx2"/>
              </a:solidFill>
              <a:latin typeface="Calibri" pitchFamily="34" charset="0"/>
            </a:endParaRPr>
          </a:p>
        </p:txBody>
      </p:sp>
      <p:sp>
        <p:nvSpPr>
          <p:cNvPr id="109572" name="Rectangle 5"/>
          <p:cNvSpPr>
            <a:spLocks noChangeArrowheads="1"/>
          </p:cNvSpPr>
          <p:nvPr/>
        </p:nvSpPr>
        <p:spPr bwMode="auto">
          <a:xfrm>
            <a:off x="500034" y="2214554"/>
            <a:ext cx="7620000" cy="762000"/>
          </a:xfrm>
          <a:prstGeom prst="rect">
            <a:avLst/>
          </a:prstGeom>
          <a:noFill/>
          <a:ln w="28575">
            <a:solidFill>
              <a:srgbClr val="D31703"/>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normAutofit fontScale="90000"/>
          </a:bodyPr>
          <a:lstStyle/>
          <a:p>
            <a:pPr eaLnBrk="1" hangingPunct="1"/>
            <a:r>
              <a:rPr lang="fr-FR" sz="4000" dirty="0" smtClean="0">
                <a:latin typeface="Arial" pitchFamily="34" charset="0"/>
              </a:rPr>
              <a:t>Introduction</a:t>
            </a:r>
            <a:br>
              <a:rPr lang="fr-FR" sz="4000" dirty="0" smtClean="0">
                <a:latin typeface="Arial" pitchFamily="34" charset="0"/>
              </a:rPr>
            </a:br>
            <a:r>
              <a:rPr lang="fr-FR" sz="4000" dirty="0" smtClean="0">
                <a:latin typeface="Arial" pitchFamily="34" charset="0"/>
              </a:rPr>
              <a:t>La phase pharmacodynamique</a:t>
            </a:r>
          </a:p>
        </p:txBody>
      </p:sp>
      <p:sp>
        <p:nvSpPr>
          <p:cNvPr id="4" name="Espace réservé du numéro de diapositive 3"/>
          <p:cNvSpPr>
            <a:spLocks noGrp="1"/>
          </p:cNvSpPr>
          <p:nvPr>
            <p:ph type="sldNum" sz="quarter" idx="12"/>
          </p:nvPr>
        </p:nvSpPr>
        <p:spPr/>
        <p:txBody>
          <a:bodyPr/>
          <a:lstStyle/>
          <a:p>
            <a:pPr>
              <a:defRPr/>
            </a:pPr>
            <a:fld id="{D0ABC9DE-C94D-4B2A-B4B4-A3B48F12332F}" type="slidenum">
              <a:rPr lang="fr-FR" smtClean="0"/>
              <a:pPr>
                <a:defRPr/>
              </a:pPr>
              <a:t>8</a:t>
            </a:fld>
            <a:endParaRPr lang="fr-FR"/>
          </a:p>
        </p:txBody>
      </p:sp>
      <p:sp>
        <p:nvSpPr>
          <p:cNvPr id="23555" name="Espace réservé du contenu 2"/>
          <p:cNvSpPr>
            <a:spLocks noGrp="1"/>
          </p:cNvSpPr>
          <p:nvPr>
            <p:ph sz="quarter" idx="1"/>
          </p:nvPr>
        </p:nvSpPr>
        <p:spPr/>
        <p:txBody>
          <a:bodyPr>
            <a:normAutofit lnSpcReduction="10000"/>
          </a:bodyPr>
          <a:lstStyle/>
          <a:p>
            <a:pPr eaLnBrk="1" hangingPunct="1">
              <a:lnSpc>
                <a:spcPct val="90000"/>
              </a:lnSpc>
            </a:pPr>
            <a:endParaRPr lang="fr-FR" sz="2200" dirty="0" smtClean="0">
              <a:latin typeface="Arial" pitchFamily="34" charset="0"/>
            </a:endParaRPr>
          </a:p>
          <a:p>
            <a:pPr eaLnBrk="1" hangingPunct="1">
              <a:lnSpc>
                <a:spcPct val="90000"/>
              </a:lnSpc>
            </a:pPr>
            <a:r>
              <a:rPr lang="fr-FR" sz="2200" dirty="0" smtClean="0">
                <a:latin typeface="Arial" pitchFamily="34" charset="0"/>
              </a:rPr>
              <a:t>Etude des effets biochimiques et physiologiques des SA et de leurs mécanismes d’action</a:t>
            </a:r>
          </a:p>
          <a:p>
            <a:pPr lvl="1" eaLnBrk="1" hangingPunct="1">
              <a:lnSpc>
                <a:spcPct val="90000"/>
              </a:lnSpc>
            </a:pPr>
            <a:r>
              <a:rPr lang="fr-FR" sz="2000" dirty="0" smtClean="0">
                <a:latin typeface="Arial" pitchFamily="34" charset="0"/>
              </a:rPr>
              <a:t>Diffusion de la SA au niveau du site d’action dans l’organe cible</a:t>
            </a:r>
          </a:p>
          <a:p>
            <a:pPr lvl="1" eaLnBrk="1" hangingPunct="1">
              <a:lnSpc>
                <a:spcPct val="90000"/>
              </a:lnSpc>
            </a:pPr>
            <a:r>
              <a:rPr lang="fr-FR" sz="2000" dirty="0" smtClean="0">
                <a:latin typeface="Arial" pitchFamily="34" charset="0"/>
              </a:rPr>
              <a:t>Combinaison avec un récepteur, une enzyme ou une structure cellulaire</a:t>
            </a:r>
          </a:p>
          <a:p>
            <a:pPr lvl="1" eaLnBrk="1" hangingPunct="1">
              <a:lnSpc>
                <a:spcPct val="90000"/>
              </a:lnSpc>
              <a:buFont typeface="Wingdings 2" pitchFamily="18" charset="2"/>
              <a:buNone/>
            </a:pPr>
            <a:r>
              <a:rPr lang="fr-FR" sz="2000" dirty="0" smtClean="0">
                <a:latin typeface="Arial" pitchFamily="34" charset="0"/>
                <a:sym typeface="Wingdings" pitchFamily="2" charset="2"/>
              </a:rPr>
              <a:t>                         Réponse pharmacodynamique</a:t>
            </a:r>
          </a:p>
          <a:p>
            <a:pPr lvl="1" eaLnBrk="1" hangingPunct="1">
              <a:lnSpc>
                <a:spcPct val="90000"/>
              </a:lnSpc>
              <a:buFont typeface="Wingdings 2" pitchFamily="18" charset="2"/>
              <a:buNone/>
            </a:pPr>
            <a:endParaRPr lang="fr-FR" sz="2000" dirty="0" smtClean="0">
              <a:latin typeface="Arial" pitchFamily="34" charset="0"/>
              <a:sym typeface="Wingdings" pitchFamily="2" charset="2"/>
            </a:endParaRPr>
          </a:p>
          <a:p>
            <a:pPr eaLnBrk="1" hangingPunct="1">
              <a:lnSpc>
                <a:spcPct val="90000"/>
              </a:lnSpc>
            </a:pPr>
            <a:r>
              <a:rPr lang="fr-FR" sz="2200" dirty="0" smtClean="0">
                <a:latin typeface="Arial" pitchFamily="34" charset="0"/>
                <a:sym typeface="Wingdings" pitchFamily="2" charset="2"/>
              </a:rPr>
              <a:t>Dépend de :</a:t>
            </a:r>
          </a:p>
          <a:p>
            <a:pPr lvl="1" eaLnBrk="1" hangingPunct="1">
              <a:lnSpc>
                <a:spcPct val="90000"/>
              </a:lnSpc>
            </a:pPr>
            <a:r>
              <a:rPr lang="fr-FR" sz="2000" dirty="0" smtClean="0">
                <a:latin typeface="Arial" pitchFamily="34" charset="0"/>
                <a:sym typeface="Wingdings" pitchFamily="2" charset="2"/>
              </a:rPr>
              <a:t>Variabilité individuelle</a:t>
            </a:r>
          </a:p>
          <a:p>
            <a:pPr lvl="1" eaLnBrk="1" hangingPunct="1">
              <a:lnSpc>
                <a:spcPct val="90000"/>
              </a:lnSpc>
            </a:pPr>
            <a:r>
              <a:rPr lang="fr-FR" sz="2000" dirty="0" smtClean="0">
                <a:latin typeface="Arial" pitchFamily="34" charset="0"/>
                <a:sym typeface="Wingdings" pitchFamily="2" charset="2"/>
              </a:rPr>
              <a:t>Facteurs physiologiques</a:t>
            </a:r>
          </a:p>
          <a:p>
            <a:pPr lvl="1" eaLnBrk="1" hangingPunct="1">
              <a:lnSpc>
                <a:spcPct val="90000"/>
              </a:lnSpc>
            </a:pPr>
            <a:r>
              <a:rPr lang="fr-FR" sz="2000" dirty="0" smtClean="0">
                <a:latin typeface="Arial" pitchFamily="34" charset="0"/>
                <a:sym typeface="Wingdings" pitchFamily="2" charset="2"/>
              </a:rPr>
              <a:t>Facteurs pathologiques </a:t>
            </a:r>
          </a:p>
          <a:p>
            <a:pPr lvl="1" eaLnBrk="1" hangingPunct="1">
              <a:lnSpc>
                <a:spcPct val="90000"/>
              </a:lnSpc>
            </a:pPr>
            <a:r>
              <a:rPr lang="fr-FR" sz="2000" dirty="0" smtClean="0">
                <a:latin typeface="Arial" pitchFamily="34" charset="0"/>
                <a:sym typeface="Wingdings" pitchFamily="2" charset="2"/>
              </a:rPr>
              <a:t>Association de médicaments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10595"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Classement IR en fonction de la clairance de la créatinine:</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 IR débutante :	Cl = 60 à 90 ml/min</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 IR modérée :	Cl = 30 à 60 ml/min</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 IR sévère :		Cl = 10 à 30 ml/min</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 IR terminale :	Cl &lt; 10 ml/min (prfs 15)</a:t>
            </a:r>
          </a:p>
        </p:txBody>
      </p:sp>
      <p:sp>
        <p:nvSpPr>
          <p:cNvPr id="110596"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a:solidFill>
                  <a:schemeClr val="tx2"/>
                </a:solidFill>
                <a:latin typeface="Calibri" pitchFamily="34" charset="0"/>
              </a:rPr>
              <a:t>L’insuffisance rénale</a:t>
            </a:r>
            <a:br>
              <a:rPr lang="fr-FR" sz="3600">
                <a:solidFill>
                  <a:schemeClr val="tx2"/>
                </a:solidFill>
                <a:latin typeface="Calibri" pitchFamily="34" charset="0"/>
              </a:rPr>
            </a:br>
            <a:endParaRPr lang="fr-FR" sz="3600">
              <a:solidFill>
                <a:schemeClr val="tx2"/>
              </a:solidFill>
              <a:latin typeface="Calibri" pitchFamily="34" charset="0"/>
            </a:endParaRPr>
          </a:p>
        </p:txBody>
      </p:sp>
      <p:sp>
        <p:nvSpPr>
          <p:cNvPr id="5" name="Espace réservé du numéro de diapositive 4"/>
          <p:cNvSpPr>
            <a:spLocks noGrp="1"/>
          </p:cNvSpPr>
          <p:nvPr>
            <p:ph type="sldNum" sz="quarter" idx="12"/>
          </p:nvPr>
        </p:nvSpPr>
        <p:spPr/>
        <p:txBody>
          <a:bodyPr/>
          <a:lstStyle/>
          <a:p>
            <a:pPr>
              <a:defRPr/>
            </a:pPr>
            <a:fld id="{183F8CC6-A04C-4B3B-8500-624185BF9B4C}" type="slidenum">
              <a:rPr lang="fr-FR" smtClean="0"/>
              <a:pPr>
                <a:defRPr/>
              </a:pPr>
              <a:t>80</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11619"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Ces résultats sont très important pour l’adaptation des traitements en cours.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Or les médicaments commercialisés sont fabriqués sur le principe que le patient aura une fonction rénale normale</a:t>
            </a:r>
            <a:endParaRPr lang="fr-FR" sz="2500">
              <a:ea typeface="MS Gothic" pitchFamily="49" charset="-128"/>
              <a:sym typeface="Wingdings" pitchFamily="2" charset="2"/>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sym typeface="Wingdings" pitchFamily="2" charset="2"/>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sym typeface="Wingdings" pitchFamily="2" charset="2"/>
              </a:rPr>
              <a:t>	se référer à un ouvrage de référence</a:t>
            </a:r>
            <a:endParaRPr lang="fr-FR" sz="2500">
              <a:ea typeface="MS Gothic" pitchFamily="49" charset="-128"/>
            </a:endParaRPr>
          </a:p>
        </p:txBody>
      </p:sp>
      <p:sp>
        <p:nvSpPr>
          <p:cNvPr id="111620"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a:solidFill>
                  <a:schemeClr val="tx2"/>
                </a:solidFill>
                <a:latin typeface="Calibri" pitchFamily="34" charset="0"/>
              </a:rPr>
              <a:t>L’insuffisance rénale</a:t>
            </a:r>
            <a:br>
              <a:rPr lang="fr-FR" sz="3600">
                <a:solidFill>
                  <a:schemeClr val="tx2"/>
                </a:solidFill>
                <a:latin typeface="Calibri" pitchFamily="34" charset="0"/>
              </a:rPr>
            </a:br>
            <a:endParaRPr lang="fr-FR" sz="3600">
              <a:solidFill>
                <a:schemeClr val="tx2"/>
              </a:solidFill>
              <a:latin typeface="Calibri" pitchFamily="34" charset="0"/>
            </a:endParaRPr>
          </a:p>
        </p:txBody>
      </p:sp>
      <p:sp>
        <p:nvSpPr>
          <p:cNvPr id="5" name="Espace réservé du numéro de diapositive 4"/>
          <p:cNvSpPr>
            <a:spLocks noGrp="1"/>
          </p:cNvSpPr>
          <p:nvPr>
            <p:ph type="sldNum" sz="quarter" idx="12"/>
          </p:nvPr>
        </p:nvSpPr>
        <p:spPr/>
        <p:txBody>
          <a:bodyPr/>
          <a:lstStyle/>
          <a:p>
            <a:pPr>
              <a:defRPr/>
            </a:pPr>
            <a:fld id="{1AA2871E-D3B7-42C9-BE53-458B927295C6}" type="slidenum">
              <a:rPr lang="fr-FR" smtClean="0"/>
              <a:pPr>
                <a:defRPr/>
              </a:pPr>
              <a:t>81</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12643"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u="sng">
                <a:ea typeface="MS Gothic" pitchFamily="49" charset="-128"/>
              </a:rPr>
              <a:t>Ex</a:t>
            </a:r>
            <a:r>
              <a:rPr lang="fr-FR" sz="2500">
                <a:ea typeface="MS Gothic" pitchFamily="49" charset="-128"/>
              </a:rPr>
              <a:t>: la dose normale recommandée de ramipril en monothérapie pour le traitement de l’hypertention est de 2.5mg/j</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Si Clcréatinine &lt; 30ml/min  </a:t>
            </a:r>
            <a:r>
              <a:rPr lang="fr-FR" sz="2500">
                <a:ea typeface="MS Gothic" pitchFamily="49" charset="-128"/>
                <a:sym typeface="Wingdings" pitchFamily="2" charset="2"/>
              </a:rPr>
              <a:t> 1.25mg/j maximum</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sym typeface="Wingdings" pitchFamily="2" charset="2"/>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sym typeface="Wingdings" pitchFamily="2" charset="2"/>
              </a:rPr>
              <a:t>	</a:t>
            </a:r>
            <a:endParaRPr lang="fr-FR" sz="2500">
              <a:ea typeface="MS Gothic" pitchFamily="49" charset="-128"/>
            </a:endParaRPr>
          </a:p>
        </p:txBody>
      </p:sp>
      <p:sp>
        <p:nvSpPr>
          <p:cNvPr id="112644"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a:solidFill>
                  <a:schemeClr val="tx2"/>
                </a:solidFill>
                <a:latin typeface="Calibri" pitchFamily="34" charset="0"/>
              </a:rPr>
              <a:t>L’insuffisance rénale</a:t>
            </a:r>
            <a:br>
              <a:rPr lang="fr-FR" sz="3600">
                <a:solidFill>
                  <a:schemeClr val="tx2"/>
                </a:solidFill>
                <a:latin typeface="Calibri" pitchFamily="34" charset="0"/>
              </a:rPr>
            </a:br>
            <a:endParaRPr lang="fr-FR" sz="3600">
              <a:solidFill>
                <a:schemeClr val="tx2"/>
              </a:solidFill>
              <a:latin typeface="Calibri" pitchFamily="34" charset="0"/>
            </a:endParaRPr>
          </a:p>
        </p:txBody>
      </p:sp>
      <p:sp>
        <p:nvSpPr>
          <p:cNvPr id="5" name="Espace réservé du numéro de diapositive 4"/>
          <p:cNvSpPr>
            <a:spLocks noGrp="1"/>
          </p:cNvSpPr>
          <p:nvPr>
            <p:ph type="sldNum" sz="quarter" idx="12"/>
          </p:nvPr>
        </p:nvSpPr>
        <p:spPr/>
        <p:txBody>
          <a:bodyPr/>
          <a:lstStyle/>
          <a:p>
            <a:pPr>
              <a:defRPr/>
            </a:pPr>
            <a:fld id="{FB27FF5F-BF82-4E42-BC81-53FA2BC9DD08}" type="slidenum">
              <a:rPr lang="fr-FR" smtClean="0"/>
              <a:pPr>
                <a:defRPr/>
              </a:pPr>
              <a:t>82</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6" descr="demivie3"/>
          <p:cNvPicPr>
            <a:picLocks noChangeAspect="1" noChangeArrowheads="1"/>
          </p:cNvPicPr>
          <p:nvPr/>
        </p:nvPicPr>
        <p:blipFill>
          <a:blip r:embed="rId3"/>
          <a:srcRect/>
          <a:stretch>
            <a:fillRect/>
          </a:stretch>
        </p:blipFill>
        <p:spPr bwMode="auto">
          <a:xfrm>
            <a:off x="5072063" y="2895600"/>
            <a:ext cx="4071937" cy="3962400"/>
          </a:xfrm>
          <a:prstGeom prst="rect">
            <a:avLst/>
          </a:prstGeom>
          <a:noFill/>
          <a:ln w="9525">
            <a:noFill/>
            <a:miter lim="800000"/>
            <a:headEnd/>
            <a:tailEnd/>
          </a:ln>
        </p:spPr>
      </p:pic>
      <p:sp>
        <p:nvSpPr>
          <p:cNvPr id="115715"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15716"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 Temps nécessaire pour passer d’une concentration plasmatique à sa moitié »</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sym typeface="Wingdings" pitchFamily="2" charset="2"/>
              </a:rPr>
              <a:t></a:t>
            </a:r>
            <a:r>
              <a:rPr lang="fr-FR" sz="2500">
                <a:ea typeface="MS Gothic" pitchFamily="49" charset="-128"/>
              </a:rPr>
              <a:t>Notion courante utilisée </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pour exprimer l’élimination </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d’un médicament </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de l’organisme</a:t>
            </a:r>
          </a:p>
        </p:txBody>
      </p:sp>
      <p:sp>
        <p:nvSpPr>
          <p:cNvPr id="115717" name="Rectangle 4"/>
          <p:cNvSpPr>
            <a:spLocks noChangeArrowheads="1"/>
          </p:cNvSpPr>
          <p:nvPr/>
        </p:nvSpPr>
        <p:spPr bwMode="auto">
          <a:xfrm>
            <a:off x="428625" y="1571625"/>
            <a:ext cx="8553450" cy="1296988"/>
          </a:xfrm>
          <a:prstGeom prst="rect">
            <a:avLst/>
          </a:prstGeom>
          <a:noFill/>
          <a:ln w="38100" algn="ctr">
            <a:solidFill>
              <a:srgbClr val="FF9933"/>
            </a:solidFill>
            <a:round/>
            <a:headEnd/>
            <a:tailEnd/>
          </a:ln>
        </p:spPr>
        <p:txBody>
          <a:bodyPr lIns="82945" tIns="41473" rIns="82945" bIns="41473"/>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6" name="Rectangle 5"/>
          <p:cNvSpPr/>
          <p:nvPr/>
        </p:nvSpPr>
        <p:spPr>
          <a:xfrm>
            <a:off x="6929438" y="3071813"/>
            <a:ext cx="171450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5719"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dirty="0">
                <a:solidFill>
                  <a:schemeClr val="tx2"/>
                </a:solidFill>
                <a:latin typeface="Calibri" pitchFamily="34" charset="0"/>
              </a:rPr>
              <a:t>La </a:t>
            </a:r>
            <a:r>
              <a:rPr lang="fr-FR" sz="3600" dirty="0" smtClean="0">
                <a:solidFill>
                  <a:schemeClr val="tx2"/>
                </a:solidFill>
                <a:latin typeface="Calibri" pitchFamily="34" charset="0"/>
              </a:rPr>
              <a:t>demi-vie </a:t>
            </a:r>
            <a:r>
              <a:rPr lang="fr-FR" sz="3600" dirty="0">
                <a:solidFill>
                  <a:schemeClr val="tx2"/>
                </a:solidFill>
                <a:latin typeface="Calibri" pitchFamily="34" charset="0"/>
              </a:rPr>
              <a:t/>
            </a:r>
            <a:br>
              <a:rPr lang="fr-FR" sz="3600" dirty="0">
                <a:solidFill>
                  <a:schemeClr val="tx2"/>
                </a:solidFill>
                <a:latin typeface="Calibri" pitchFamily="34" charset="0"/>
              </a:rPr>
            </a:br>
            <a:endParaRPr lang="fr-FR" sz="3600" dirty="0">
              <a:solidFill>
                <a:schemeClr val="tx2"/>
              </a:solidFill>
              <a:latin typeface="Calibri" pitchFamily="34" charset="0"/>
            </a:endParaRPr>
          </a:p>
        </p:txBody>
      </p:sp>
      <p:sp>
        <p:nvSpPr>
          <p:cNvPr id="8" name="Espace réservé du numéro de diapositive 7"/>
          <p:cNvSpPr>
            <a:spLocks noGrp="1"/>
          </p:cNvSpPr>
          <p:nvPr>
            <p:ph type="sldNum" sz="quarter" idx="12"/>
          </p:nvPr>
        </p:nvSpPr>
        <p:spPr/>
        <p:txBody>
          <a:bodyPr/>
          <a:lstStyle/>
          <a:p>
            <a:pPr>
              <a:defRPr/>
            </a:pPr>
            <a:fld id="{2D215608-7914-4CC6-B5AA-12BA55BF8D9C}" type="slidenum">
              <a:rPr lang="fr-FR" smtClean="0"/>
              <a:pPr>
                <a:defRPr/>
              </a:pPr>
              <a:t>83</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16739"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u="sng">
                <a:ea typeface="MS Gothic" pitchFamily="49" charset="-128"/>
              </a:rPr>
              <a:t>Cette notion à plusieurs applications pratiques: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a:ea typeface="MS Gothic" pitchFamily="49" charset="-128"/>
                <a:sym typeface="Wingdings" pitchFamily="2" charset="2"/>
              </a:rPr>
              <a:t> </a:t>
            </a:r>
            <a:r>
              <a:rPr lang="fr-FR" sz="2500">
                <a:ea typeface="MS Gothic" pitchFamily="49" charset="-128"/>
              </a:rPr>
              <a:t>Sert à déterminer le rythme de prise </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Les laboratoires l’utilisent pour calculer la dose de chaque médicament ainsi que le délais entre 2 prises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p:txBody>
      </p:sp>
      <p:sp>
        <p:nvSpPr>
          <p:cNvPr id="116740"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dirty="0">
                <a:solidFill>
                  <a:schemeClr val="tx2"/>
                </a:solidFill>
                <a:latin typeface="Calibri" pitchFamily="34" charset="0"/>
              </a:rPr>
              <a:t>La </a:t>
            </a:r>
            <a:r>
              <a:rPr lang="fr-FR" sz="3600" dirty="0" smtClean="0">
                <a:solidFill>
                  <a:schemeClr val="tx2"/>
                </a:solidFill>
                <a:latin typeface="Calibri" pitchFamily="34" charset="0"/>
              </a:rPr>
              <a:t>demi-vie</a:t>
            </a:r>
            <a:endParaRPr lang="fr-FR" sz="3600" baseline="-14000" dirty="0">
              <a:solidFill>
                <a:schemeClr val="accent1"/>
              </a:solidFill>
              <a:latin typeface="Constantia" pitchFamily="18" charset="0"/>
              <a:ea typeface="MS Gothic" pitchFamily="49" charset="-128"/>
            </a:endParaRPr>
          </a:p>
        </p:txBody>
      </p:sp>
      <p:sp>
        <p:nvSpPr>
          <p:cNvPr id="5" name="Espace réservé du numéro de diapositive 4"/>
          <p:cNvSpPr>
            <a:spLocks noGrp="1"/>
          </p:cNvSpPr>
          <p:nvPr>
            <p:ph type="sldNum" sz="quarter" idx="12"/>
          </p:nvPr>
        </p:nvSpPr>
        <p:spPr/>
        <p:txBody>
          <a:bodyPr/>
          <a:lstStyle/>
          <a:p>
            <a:pPr>
              <a:defRPr/>
            </a:pPr>
            <a:fld id="{215CD824-9E70-460C-A43C-F102086691ED}" type="slidenum">
              <a:rPr lang="fr-FR" smtClean="0"/>
              <a:pPr>
                <a:defRPr/>
              </a:pPr>
              <a:t>84</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17763"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u="sng">
                <a:ea typeface="MS Gothic" pitchFamily="49" charset="-128"/>
              </a:rPr>
              <a:t>Prises trop éloignées: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p:txBody>
      </p:sp>
      <p:pic>
        <p:nvPicPr>
          <p:cNvPr id="117764" name="Picture 5" descr="repetoral1"/>
          <p:cNvPicPr>
            <a:picLocks noChangeAspect="1" noChangeArrowheads="1"/>
          </p:cNvPicPr>
          <p:nvPr/>
        </p:nvPicPr>
        <p:blipFill>
          <a:blip r:embed="rId3"/>
          <a:srcRect/>
          <a:stretch>
            <a:fillRect/>
          </a:stretch>
        </p:blipFill>
        <p:spPr bwMode="auto">
          <a:xfrm>
            <a:off x="1527175" y="2974975"/>
            <a:ext cx="5376863" cy="3641725"/>
          </a:xfrm>
          <a:prstGeom prst="rect">
            <a:avLst/>
          </a:prstGeom>
          <a:noFill/>
          <a:ln w="9525">
            <a:noFill/>
            <a:miter lim="800000"/>
            <a:headEnd/>
            <a:tailEnd/>
          </a:ln>
        </p:spPr>
      </p:pic>
      <p:sp>
        <p:nvSpPr>
          <p:cNvPr id="117765" name="ZoneTexte 4"/>
          <p:cNvSpPr txBox="1">
            <a:spLocks noChangeArrowheads="1"/>
          </p:cNvSpPr>
          <p:nvPr/>
        </p:nvSpPr>
        <p:spPr bwMode="auto">
          <a:xfrm>
            <a:off x="2714625" y="3500438"/>
            <a:ext cx="4762500" cy="646112"/>
          </a:xfrm>
          <a:prstGeom prst="rect">
            <a:avLst/>
          </a:prstGeom>
          <a:noFill/>
          <a:ln w="9525">
            <a:noFill/>
            <a:miter lim="800000"/>
            <a:headEnd/>
            <a:tailEnd/>
          </a:ln>
        </p:spPr>
        <p:txBody>
          <a:bodyPr wrap="none">
            <a:spAutoFit/>
          </a:bodyPr>
          <a:lstStyle/>
          <a:p>
            <a:pPr algn="ctr"/>
            <a:r>
              <a:rPr lang="fr-FR"/>
              <a:t>La dose administrée est totalement éliminée </a:t>
            </a:r>
          </a:p>
          <a:p>
            <a:pPr algn="ctr"/>
            <a:r>
              <a:rPr lang="fr-FR"/>
              <a:t>avant la dose suivante</a:t>
            </a:r>
          </a:p>
        </p:txBody>
      </p:sp>
      <p:sp>
        <p:nvSpPr>
          <p:cNvPr id="117766"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dirty="0">
                <a:solidFill>
                  <a:schemeClr val="tx2"/>
                </a:solidFill>
                <a:latin typeface="Calibri" pitchFamily="34" charset="0"/>
              </a:rPr>
              <a:t>La </a:t>
            </a:r>
            <a:r>
              <a:rPr lang="fr-FR" sz="3600" dirty="0" smtClean="0">
                <a:solidFill>
                  <a:schemeClr val="tx2"/>
                </a:solidFill>
                <a:latin typeface="Calibri" pitchFamily="34" charset="0"/>
              </a:rPr>
              <a:t>demi-vie</a:t>
            </a:r>
            <a:endParaRPr lang="fr-FR" sz="3600" baseline="-14000" dirty="0">
              <a:solidFill>
                <a:schemeClr val="accent1"/>
              </a:solidFill>
              <a:latin typeface="Constantia" pitchFamily="18" charset="0"/>
              <a:ea typeface="MS Gothic" pitchFamily="49" charset="-128"/>
            </a:endParaRPr>
          </a:p>
        </p:txBody>
      </p:sp>
      <p:sp>
        <p:nvSpPr>
          <p:cNvPr id="7" name="Espace réservé du numéro de diapositive 6"/>
          <p:cNvSpPr>
            <a:spLocks noGrp="1"/>
          </p:cNvSpPr>
          <p:nvPr>
            <p:ph type="sldNum" sz="quarter" idx="12"/>
          </p:nvPr>
        </p:nvSpPr>
        <p:spPr/>
        <p:txBody>
          <a:bodyPr/>
          <a:lstStyle/>
          <a:p>
            <a:pPr>
              <a:defRPr/>
            </a:pPr>
            <a:fld id="{7AF821E9-168B-48AB-981D-CB9F9481BEB6}" type="slidenum">
              <a:rPr lang="fr-FR" smtClean="0"/>
              <a:pPr>
                <a:defRPr/>
              </a:pPr>
              <a:t>85</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18787"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u="sng">
                <a:ea typeface="MS Gothic" pitchFamily="49" charset="-128"/>
              </a:rPr>
              <a:t>Prises trop rapprochées: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p:txBody>
      </p:sp>
      <p:pic>
        <p:nvPicPr>
          <p:cNvPr id="118788" name="Picture 5" descr="repetoral2"/>
          <p:cNvPicPr>
            <a:picLocks noChangeAspect="1" noChangeArrowheads="1"/>
          </p:cNvPicPr>
          <p:nvPr/>
        </p:nvPicPr>
        <p:blipFill>
          <a:blip r:embed="rId3"/>
          <a:srcRect/>
          <a:stretch>
            <a:fillRect/>
          </a:stretch>
        </p:blipFill>
        <p:spPr bwMode="auto">
          <a:xfrm>
            <a:off x="1655763" y="3040063"/>
            <a:ext cx="5313362" cy="3360737"/>
          </a:xfrm>
          <a:prstGeom prst="rect">
            <a:avLst/>
          </a:prstGeom>
          <a:noFill/>
          <a:ln w="9525">
            <a:noFill/>
            <a:miter lim="800000"/>
            <a:headEnd/>
            <a:tailEnd/>
          </a:ln>
        </p:spPr>
      </p:pic>
      <p:sp>
        <p:nvSpPr>
          <p:cNvPr id="118789" name="ZoneTexte 4"/>
          <p:cNvSpPr txBox="1">
            <a:spLocks noChangeArrowheads="1"/>
          </p:cNvSpPr>
          <p:nvPr/>
        </p:nvSpPr>
        <p:spPr bwMode="auto">
          <a:xfrm>
            <a:off x="1928813" y="3429000"/>
            <a:ext cx="5403850" cy="646113"/>
          </a:xfrm>
          <a:prstGeom prst="rect">
            <a:avLst/>
          </a:prstGeom>
          <a:noFill/>
          <a:ln w="9525">
            <a:noFill/>
            <a:miter lim="800000"/>
            <a:headEnd/>
            <a:tailEnd/>
          </a:ln>
        </p:spPr>
        <p:txBody>
          <a:bodyPr wrap="none">
            <a:spAutoFit/>
          </a:bodyPr>
          <a:lstStyle/>
          <a:p>
            <a:r>
              <a:rPr lang="fr-FR"/>
              <a:t>La dose précédente n’est pas totalement éliminée, </a:t>
            </a:r>
          </a:p>
          <a:p>
            <a:r>
              <a:rPr lang="fr-FR"/>
              <a:t>la nouvelle dose s’ajoute au reste</a:t>
            </a:r>
          </a:p>
        </p:txBody>
      </p:sp>
      <p:sp>
        <p:nvSpPr>
          <p:cNvPr id="118790"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dirty="0">
                <a:solidFill>
                  <a:schemeClr val="tx2"/>
                </a:solidFill>
                <a:latin typeface="Calibri" pitchFamily="34" charset="0"/>
              </a:rPr>
              <a:t>La </a:t>
            </a:r>
            <a:r>
              <a:rPr lang="fr-FR" sz="3600" dirty="0" smtClean="0">
                <a:solidFill>
                  <a:schemeClr val="tx2"/>
                </a:solidFill>
                <a:latin typeface="Calibri" pitchFamily="34" charset="0"/>
              </a:rPr>
              <a:t>demi-vie</a:t>
            </a:r>
            <a:endParaRPr lang="fr-FR" sz="3600" baseline="-14000" dirty="0">
              <a:solidFill>
                <a:schemeClr val="accent1"/>
              </a:solidFill>
              <a:latin typeface="Constantia" pitchFamily="18" charset="0"/>
              <a:ea typeface="MS Gothic" pitchFamily="49" charset="-128"/>
            </a:endParaRPr>
          </a:p>
        </p:txBody>
      </p:sp>
      <p:sp>
        <p:nvSpPr>
          <p:cNvPr id="7" name="Espace réservé du numéro de diapositive 6"/>
          <p:cNvSpPr>
            <a:spLocks noGrp="1"/>
          </p:cNvSpPr>
          <p:nvPr>
            <p:ph type="sldNum" sz="quarter" idx="12"/>
          </p:nvPr>
        </p:nvSpPr>
        <p:spPr/>
        <p:txBody>
          <a:bodyPr/>
          <a:lstStyle/>
          <a:p>
            <a:pPr>
              <a:defRPr/>
            </a:pPr>
            <a:fld id="{805620C3-7DBE-4860-B293-F62C3DE62767}" type="slidenum">
              <a:rPr lang="fr-FR" smtClean="0"/>
              <a:pPr>
                <a:defRPr/>
              </a:pPr>
              <a:t>86</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19811"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u="sng">
                <a:ea typeface="MS Gothic" pitchFamily="49" charset="-128"/>
              </a:rPr>
              <a:t>Cette notion à plusieurs applications pratique:</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a:ea typeface="MS Gothic" pitchFamily="49" charset="-128"/>
                <a:sym typeface="Wingdings" pitchFamily="2" charset="2"/>
              </a:rPr>
              <a:t> </a:t>
            </a:r>
            <a:r>
              <a:rPr lang="fr-FR" sz="2500">
                <a:ea typeface="MS Gothic" pitchFamily="49" charset="-128"/>
              </a:rPr>
              <a:t>Permet d’estimer le temps mis pour atteindre un plateau d’équilibre lors de l’administration répétée de dose</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Plateau Equilibre = 5 demi vies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p:txBody>
      </p:sp>
      <p:sp>
        <p:nvSpPr>
          <p:cNvPr id="119812" name="Rectangle 4"/>
          <p:cNvSpPr>
            <a:spLocks noChangeArrowheads="1"/>
          </p:cNvSpPr>
          <p:nvPr/>
        </p:nvSpPr>
        <p:spPr bwMode="auto">
          <a:xfrm>
            <a:off x="2209800" y="4343400"/>
            <a:ext cx="4832350" cy="712788"/>
          </a:xfrm>
          <a:prstGeom prst="rect">
            <a:avLst/>
          </a:prstGeom>
          <a:noFill/>
          <a:ln w="38100" algn="ctr">
            <a:solidFill>
              <a:srgbClr val="D31703"/>
            </a:solidFill>
            <a:round/>
            <a:headEnd/>
            <a:tailEnd/>
          </a:ln>
        </p:spPr>
        <p:txBody>
          <a:bodyPr lIns="82945" tIns="41473" rIns="82945" bIns="41473"/>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19813"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dirty="0">
                <a:solidFill>
                  <a:schemeClr val="tx2"/>
                </a:solidFill>
                <a:latin typeface="Calibri" pitchFamily="34" charset="0"/>
              </a:rPr>
              <a:t>La </a:t>
            </a:r>
            <a:r>
              <a:rPr lang="fr-FR" sz="3600" dirty="0" smtClean="0">
                <a:solidFill>
                  <a:schemeClr val="tx2"/>
                </a:solidFill>
                <a:latin typeface="Calibri" pitchFamily="34" charset="0"/>
              </a:rPr>
              <a:t>demi-vie</a:t>
            </a:r>
            <a:endParaRPr lang="fr-FR" sz="3600" baseline="-14000" dirty="0">
              <a:solidFill>
                <a:schemeClr val="accent1"/>
              </a:solidFill>
              <a:latin typeface="Constantia" pitchFamily="18" charset="0"/>
              <a:ea typeface="MS Gothic" pitchFamily="49" charset="-128"/>
            </a:endParaRPr>
          </a:p>
        </p:txBody>
      </p:sp>
      <p:sp>
        <p:nvSpPr>
          <p:cNvPr id="6" name="Espace réservé du numéro de diapositive 5"/>
          <p:cNvSpPr>
            <a:spLocks noGrp="1"/>
          </p:cNvSpPr>
          <p:nvPr>
            <p:ph type="sldNum" sz="quarter" idx="12"/>
          </p:nvPr>
        </p:nvSpPr>
        <p:spPr/>
        <p:txBody>
          <a:bodyPr/>
          <a:lstStyle/>
          <a:p>
            <a:pPr>
              <a:defRPr/>
            </a:pPr>
            <a:fld id="{C2D91806-1E72-42CC-A772-8BD297914C33}" type="slidenum">
              <a:rPr lang="fr-FR" smtClean="0"/>
              <a:pPr>
                <a:defRPr/>
              </a:pPr>
              <a:t>87</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20835"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endParaRPr lang="fr-FR" sz="2500"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p:txBody>
      </p:sp>
      <p:pic>
        <p:nvPicPr>
          <p:cNvPr id="120836" name="Picture 5" descr="repetoral3"/>
          <p:cNvPicPr>
            <a:picLocks noChangeAspect="1" noChangeArrowheads="1"/>
          </p:cNvPicPr>
          <p:nvPr/>
        </p:nvPicPr>
        <p:blipFill>
          <a:blip r:embed="rId3"/>
          <a:srcRect/>
          <a:stretch>
            <a:fillRect/>
          </a:stretch>
        </p:blipFill>
        <p:spPr bwMode="auto">
          <a:xfrm>
            <a:off x="1851025" y="2262188"/>
            <a:ext cx="5592763" cy="4075112"/>
          </a:xfrm>
          <a:prstGeom prst="rect">
            <a:avLst/>
          </a:prstGeom>
          <a:noFill/>
          <a:ln w="9525">
            <a:noFill/>
            <a:miter lim="800000"/>
            <a:headEnd/>
            <a:tailEnd/>
          </a:ln>
        </p:spPr>
      </p:pic>
      <p:sp>
        <p:nvSpPr>
          <p:cNvPr id="120837" name="ZoneTexte 4"/>
          <p:cNvSpPr txBox="1">
            <a:spLocks noChangeArrowheads="1"/>
          </p:cNvSpPr>
          <p:nvPr/>
        </p:nvSpPr>
        <p:spPr bwMode="auto">
          <a:xfrm>
            <a:off x="3643313" y="4929188"/>
            <a:ext cx="5275262" cy="646112"/>
          </a:xfrm>
          <a:prstGeom prst="rect">
            <a:avLst/>
          </a:prstGeom>
          <a:noFill/>
          <a:ln w="9525">
            <a:noFill/>
            <a:miter lim="800000"/>
            <a:headEnd/>
            <a:tailEnd/>
          </a:ln>
        </p:spPr>
        <p:txBody>
          <a:bodyPr wrap="none">
            <a:spAutoFit/>
          </a:bodyPr>
          <a:lstStyle/>
          <a:p>
            <a:pPr algn="ctr"/>
            <a:r>
              <a:rPr lang="fr-FR"/>
              <a:t>La quantité apportée par chaque prise compense </a:t>
            </a:r>
          </a:p>
          <a:p>
            <a:pPr algn="ctr"/>
            <a:r>
              <a:rPr lang="fr-FR"/>
              <a:t>la quantité éliminée entre deux prises</a:t>
            </a:r>
          </a:p>
        </p:txBody>
      </p:sp>
      <p:cxnSp>
        <p:nvCxnSpPr>
          <p:cNvPr id="7" name="Connecteur droit avec flèche 6"/>
          <p:cNvCxnSpPr/>
          <p:nvPr/>
        </p:nvCxnSpPr>
        <p:spPr>
          <a:xfrm rot="5400000">
            <a:off x="5358607" y="4429919"/>
            <a:ext cx="857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839" name="ZoneTexte 7"/>
          <p:cNvSpPr txBox="1">
            <a:spLocks noChangeArrowheads="1"/>
          </p:cNvSpPr>
          <p:nvPr/>
        </p:nvSpPr>
        <p:spPr bwMode="auto">
          <a:xfrm>
            <a:off x="3286125" y="2643188"/>
            <a:ext cx="3786188" cy="369887"/>
          </a:xfrm>
          <a:prstGeom prst="rect">
            <a:avLst/>
          </a:prstGeom>
          <a:noFill/>
          <a:ln w="9525">
            <a:noFill/>
            <a:miter lim="800000"/>
            <a:headEnd/>
            <a:tailEnd/>
          </a:ln>
        </p:spPr>
        <p:txBody>
          <a:bodyPr>
            <a:spAutoFit/>
          </a:bodyPr>
          <a:lstStyle/>
          <a:p>
            <a:r>
              <a:rPr lang="fr-FR"/>
              <a:t>Administration orale chronique</a:t>
            </a:r>
          </a:p>
        </p:txBody>
      </p:sp>
      <p:sp>
        <p:nvSpPr>
          <p:cNvPr id="120840"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dirty="0">
                <a:solidFill>
                  <a:schemeClr val="tx2"/>
                </a:solidFill>
                <a:latin typeface="Calibri" pitchFamily="34" charset="0"/>
              </a:rPr>
              <a:t>La </a:t>
            </a:r>
            <a:r>
              <a:rPr lang="fr-FR" sz="3600" dirty="0" smtClean="0">
                <a:solidFill>
                  <a:schemeClr val="tx2"/>
                </a:solidFill>
                <a:latin typeface="Calibri" pitchFamily="34" charset="0"/>
              </a:rPr>
              <a:t>demi-vie</a:t>
            </a:r>
            <a:endParaRPr lang="fr-FR" sz="3600" baseline="-14000" dirty="0">
              <a:solidFill>
                <a:schemeClr val="accent1"/>
              </a:solidFill>
              <a:latin typeface="Constantia" pitchFamily="18" charset="0"/>
              <a:ea typeface="MS Gothic" pitchFamily="49" charset="-128"/>
            </a:endParaRPr>
          </a:p>
        </p:txBody>
      </p:sp>
      <p:sp>
        <p:nvSpPr>
          <p:cNvPr id="9" name="Espace réservé du numéro de diapositive 8"/>
          <p:cNvSpPr>
            <a:spLocks noGrp="1"/>
          </p:cNvSpPr>
          <p:nvPr>
            <p:ph type="sldNum" sz="quarter" idx="12"/>
          </p:nvPr>
        </p:nvSpPr>
        <p:spPr/>
        <p:txBody>
          <a:bodyPr/>
          <a:lstStyle/>
          <a:p>
            <a:pPr>
              <a:defRPr/>
            </a:pPr>
            <a:fld id="{C8DCFF19-6B52-44AA-94D3-D91E1F37303A}" type="slidenum">
              <a:rPr lang="fr-FR" smtClean="0"/>
              <a:pPr>
                <a:defRPr/>
              </a:pPr>
              <a:t>88</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age 21" descr="Cinétique perf modif.jpg"/>
          <p:cNvPicPr>
            <a:picLocks noChangeAspect="1"/>
          </p:cNvPicPr>
          <p:nvPr/>
        </p:nvPicPr>
        <p:blipFill>
          <a:blip r:embed="rId3"/>
          <a:srcRect/>
          <a:stretch>
            <a:fillRect/>
          </a:stretch>
        </p:blipFill>
        <p:spPr bwMode="auto">
          <a:xfrm>
            <a:off x="5027613" y="4075113"/>
            <a:ext cx="4116387" cy="2782887"/>
          </a:xfrm>
          <a:prstGeom prst="rect">
            <a:avLst/>
          </a:prstGeom>
          <a:noFill/>
          <a:ln w="9525">
            <a:noFill/>
            <a:miter lim="800000"/>
            <a:headEnd/>
            <a:tailEnd/>
          </a:ln>
        </p:spPr>
      </p:pic>
      <p:sp>
        <p:nvSpPr>
          <p:cNvPr id="121859"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21860"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En pratique cela peut être important pour évaluer l’impact d’un changement de schéma thérapeutique sur l’état du patient.</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i="1">
                <a:ea typeface="MS Gothic" pitchFamily="49" charset="-128"/>
              </a:rPr>
              <a:t>Ex: Diminution de moitié de la vitesse de perfusion d’un antalgique. Toujours se souvenir du délai nécessaire à l’obtention du plateau.</a:t>
            </a:r>
          </a:p>
        </p:txBody>
      </p:sp>
      <p:sp>
        <p:nvSpPr>
          <p:cNvPr id="121861"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dirty="0">
                <a:solidFill>
                  <a:schemeClr val="tx2"/>
                </a:solidFill>
                <a:latin typeface="Calibri" pitchFamily="34" charset="0"/>
              </a:rPr>
              <a:t>La </a:t>
            </a:r>
            <a:r>
              <a:rPr lang="fr-FR" sz="3600" dirty="0" smtClean="0">
                <a:solidFill>
                  <a:schemeClr val="tx2"/>
                </a:solidFill>
                <a:latin typeface="Calibri" pitchFamily="34" charset="0"/>
              </a:rPr>
              <a:t>demi-vie</a:t>
            </a:r>
            <a:endParaRPr lang="fr-FR" sz="3600" baseline="-14000" dirty="0">
              <a:solidFill>
                <a:schemeClr val="accent1"/>
              </a:solidFill>
              <a:latin typeface="Constantia" pitchFamily="18" charset="0"/>
              <a:ea typeface="MS Gothic" pitchFamily="49" charset="-128"/>
            </a:endParaRPr>
          </a:p>
        </p:txBody>
      </p:sp>
      <p:sp>
        <p:nvSpPr>
          <p:cNvPr id="6" name="Espace réservé du numéro de diapositive 5"/>
          <p:cNvSpPr>
            <a:spLocks noGrp="1"/>
          </p:cNvSpPr>
          <p:nvPr>
            <p:ph type="sldNum" sz="quarter" idx="12"/>
          </p:nvPr>
        </p:nvSpPr>
        <p:spPr/>
        <p:txBody>
          <a:bodyPr/>
          <a:lstStyle/>
          <a:p>
            <a:pPr>
              <a:defRPr/>
            </a:pPr>
            <a:fld id="{9DCEB944-66C8-4478-83E4-9608ED9E3E43}" type="slidenum">
              <a:rPr lang="fr-FR" smtClean="0"/>
              <a:pPr>
                <a:defRPr/>
              </a:pPr>
              <a:t>89</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fontAlgn="auto" hangingPunct="1">
              <a:spcAft>
                <a:spcPts val="0"/>
              </a:spcAft>
              <a:defRPr/>
            </a:pPr>
            <a:r>
              <a:rPr lang="fr-FR" sz="4800" dirty="0" smtClean="0"/>
              <a:t>L’absorption des médicaments</a:t>
            </a:r>
            <a:endParaRPr lang="fr-FR" sz="4800" dirty="0"/>
          </a:p>
        </p:txBody>
      </p:sp>
      <p:sp>
        <p:nvSpPr>
          <p:cNvPr id="24579" name="Espace réservé du texte 2"/>
          <p:cNvSpPr>
            <a:spLocks noGrp="1"/>
          </p:cNvSpPr>
          <p:nvPr>
            <p:ph type="body" idx="1"/>
          </p:nvPr>
        </p:nvSpPr>
        <p:spPr>
          <a:xfrm>
            <a:off x="228600" y="3143250"/>
            <a:ext cx="8763000" cy="3571875"/>
          </a:xfrm>
        </p:spPr>
        <p:txBody>
          <a:bodyPr/>
          <a:lstStyle/>
          <a:p>
            <a:pPr eaLnBrk="1" hangingPunct="1"/>
            <a:r>
              <a:rPr lang="fr-FR" u="sng" smtClean="0">
                <a:latin typeface="Arial" pitchFamily="34" charset="0"/>
              </a:rPr>
              <a:t>Objectifs : </a:t>
            </a:r>
          </a:p>
          <a:p>
            <a:pPr eaLnBrk="1" hangingPunct="1"/>
            <a:endParaRPr lang="fr-FR" smtClean="0">
              <a:latin typeface="Arial" pitchFamily="34" charset="0"/>
            </a:endParaRP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crire les principaux facteurs qui influencent l</a:t>
            </a:r>
            <a:r>
              <a:rPr lang="fr-FR" smtClean="0"/>
              <a:t>’</a:t>
            </a:r>
            <a:r>
              <a:rPr lang="fr-FR" smtClean="0">
                <a:latin typeface="Arial" pitchFamily="34" charset="0"/>
              </a:rPr>
              <a:t>absorption des m</a:t>
            </a:r>
            <a:r>
              <a:rPr lang="fr-FR" smtClean="0"/>
              <a:t>é</a:t>
            </a:r>
            <a:r>
              <a:rPr lang="fr-FR" smtClean="0">
                <a:latin typeface="Arial" pitchFamily="34" charset="0"/>
              </a:rPr>
              <a:t>dicaments</a:t>
            </a: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crire les m</a:t>
            </a:r>
            <a:r>
              <a:rPr lang="fr-FR" smtClean="0"/>
              <a:t>é</a:t>
            </a:r>
            <a:r>
              <a:rPr lang="fr-FR" smtClean="0">
                <a:latin typeface="Arial" pitchFamily="34" charset="0"/>
              </a:rPr>
              <a:t>canismes de transport </a:t>
            </a:r>
            <a:r>
              <a:rPr lang="fr-FR" smtClean="0"/>
              <a:t>à</a:t>
            </a:r>
            <a:r>
              <a:rPr lang="fr-FR" smtClean="0">
                <a:latin typeface="Arial" pitchFamily="34" charset="0"/>
              </a:rPr>
              <a:t> travers les membranes</a:t>
            </a: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finir l</a:t>
            </a:r>
            <a:r>
              <a:rPr lang="fr-FR" smtClean="0"/>
              <a:t>’</a:t>
            </a:r>
            <a:r>
              <a:rPr lang="fr-FR" smtClean="0">
                <a:latin typeface="Arial" pitchFamily="34" charset="0"/>
              </a:rPr>
              <a:t>effet de premier passage h</a:t>
            </a:r>
            <a:r>
              <a:rPr lang="fr-FR" smtClean="0"/>
              <a:t>é</a:t>
            </a:r>
            <a:r>
              <a:rPr lang="fr-FR" smtClean="0">
                <a:latin typeface="Arial" pitchFamily="34" charset="0"/>
              </a:rPr>
              <a:t>patique et le cycle ent</a:t>
            </a:r>
            <a:r>
              <a:rPr lang="fr-FR" smtClean="0"/>
              <a:t>é</a:t>
            </a:r>
            <a:r>
              <a:rPr lang="fr-FR" smtClean="0">
                <a:latin typeface="Arial" pitchFamily="34" charset="0"/>
              </a:rPr>
              <a:t>ro-h</a:t>
            </a:r>
            <a:r>
              <a:rPr lang="fr-FR" smtClean="0"/>
              <a:t>é</a:t>
            </a:r>
            <a:r>
              <a:rPr lang="fr-FR" smtClean="0">
                <a:latin typeface="Arial" pitchFamily="34" charset="0"/>
              </a:rPr>
              <a:t>patique</a:t>
            </a:r>
          </a:p>
          <a:p>
            <a:pPr eaLnBrk="1" hangingPunct="1">
              <a:buFont typeface="Arial" pitchFamily="34" charset="0"/>
              <a:buChar char="•"/>
            </a:pPr>
            <a:r>
              <a:rPr lang="fr-FR" smtClean="0">
                <a:latin typeface="Arial" pitchFamily="34" charset="0"/>
              </a:rPr>
              <a:t> D</a:t>
            </a:r>
            <a:r>
              <a:rPr lang="fr-FR" smtClean="0"/>
              <a:t>é</a:t>
            </a:r>
            <a:r>
              <a:rPr lang="fr-FR" smtClean="0">
                <a:latin typeface="Arial" pitchFamily="34" charset="0"/>
              </a:rPr>
              <a:t>finir la biodisponibilit</a:t>
            </a:r>
            <a:r>
              <a:rPr lang="fr-FR" smtClean="0"/>
              <a:t>é</a:t>
            </a:r>
            <a:r>
              <a:rPr lang="fr-FR" smtClean="0">
                <a:latin typeface="Arial" pitchFamily="34" charset="0"/>
              </a:rPr>
              <a:t> absolue et relative</a:t>
            </a:r>
          </a:p>
        </p:txBody>
      </p:sp>
      <p:sp>
        <p:nvSpPr>
          <p:cNvPr id="4" name="Espace réservé du numéro de diapositive 3"/>
          <p:cNvSpPr>
            <a:spLocks noGrp="1"/>
          </p:cNvSpPr>
          <p:nvPr>
            <p:ph type="sldNum" sz="quarter" idx="12"/>
          </p:nvPr>
        </p:nvSpPr>
        <p:spPr/>
        <p:txBody>
          <a:bodyPr/>
          <a:lstStyle/>
          <a:p>
            <a:pPr>
              <a:defRPr/>
            </a:pPr>
            <a:fld id="{44A3917C-B542-40E0-B578-D702A00121CC}" type="slidenum">
              <a:rPr lang="fr-FR" smtClean="0"/>
              <a:pPr>
                <a:defRPr/>
              </a:pPr>
              <a:t>9</a:t>
            </a:fld>
            <a:endParaRPr lang="fr-F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22883"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u="sng">
                <a:ea typeface="MS Gothic" pitchFamily="49" charset="-128"/>
              </a:rPr>
              <a:t>Cette notion à plusieurs applications pratique:</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a:ea typeface="MS Gothic" pitchFamily="49" charset="-128"/>
                <a:sym typeface="Wingdings" pitchFamily="2" charset="2"/>
              </a:rPr>
              <a:t> </a:t>
            </a:r>
            <a:r>
              <a:rPr lang="fr-FR" sz="2500">
                <a:ea typeface="MS Gothic" pitchFamily="49" charset="-128"/>
              </a:rPr>
              <a:t>Permet d’estimer le temps nécessaire à l’élimination complète d’une substance après arrêt des administrations.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endParaRPr lang="fr-FR" sz="2500" i="1">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i="1">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i="1">
                <a:ea typeface="MS Gothic" pitchFamily="49" charset="-128"/>
              </a:rPr>
              <a:t>	Par exemple lorsque l’on veut passer d’un médicament à un autre et qu’il est impossible de les administrer en même temps (relai statine – fibrate…)</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p:txBody>
      </p:sp>
      <p:sp>
        <p:nvSpPr>
          <p:cNvPr id="122884"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dirty="0">
                <a:solidFill>
                  <a:schemeClr val="tx2"/>
                </a:solidFill>
                <a:latin typeface="Calibri" pitchFamily="34" charset="0"/>
              </a:rPr>
              <a:t>La </a:t>
            </a:r>
            <a:r>
              <a:rPr lang="fr-FR" sz="3600" dirty="0" smtClean="0">
                <a:solidFill>
                  <a:schemeClr val="tx2"/>
                </a:solidFill>
                <a:latin typeface="Calibri" pitchFamily="34" charset="0"/>
              </a:rPr>
              <a:t>demi-vie</a:t>
            </a:r>
            <a:endParaRPr lang="fr-FR" sz="3600" baseline="-14000" dirty="0">
              <a:solidFill>
                <a:schemeClr val="accent1"/>
              </a:solidFill>
              <a:latin typeface="Constantia" pitchFamily="18" charset="0"/>
              <a:ea typeface="MS Gothic" pitchFamily="49" charset="-128"/>
            </a:endParaRPr>
          </a:p>
        </p:txBody>
      </p:sp>
      <p:sp>
        <p:nvSpPr>
          <p:cNvPr id="5" name="Espace réservé du numéro de diapositive 4"/>
          <p:cNvSpPr>
            <a:spLocks noGrp="1"/>
          </p:cNvSpPr>
          <p:nvPr>
            <p:ph type="sldNum" sz="quarter" idx="12"/>
          </p:nvPr>
        </p:nvSpPr>
        <p:spPr/>
        <p:txBody>
          <a:bodyPr/>
          <a:lstStyle/>
          <a:p>
            <a:pPr>
              <a:defRPr/>
            </a:pPr>
            <a:fld id="{A3AF2D3D-87FE-49A1-9216-93EF9FB0DBF1}" type="slidenum">
              <a:rPr lang="fr-FR" smtClean="0"/>
              <a:pPr>
                <a:defRPr/>
              </a:pPr>
              <a:t>90</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23907"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b="1"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r>
              <a:rPr lang="fr-FR" sz="2500" u="sng">
                <a:ea typeface="MS Gothic" pitchFamily="49" charset="-128"/>
              </a:rPr>
              <a:t>Cette notion à plusieurs applications pratique:</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1 T1/2 = 50% du médicament est éliminé</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2 T1/2 = 75%</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3 T1/2 = 87%</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4 T1/2 = 94%</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5 T1/2 = 97%</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6 T1/2 = 98%</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7 T1/2 = 99% =&gt;  Elimination complète = 7 demi-vies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a:ea typeface="MS Gothic" pitchFamily="49" charset="-128"/>
              </a:rPr>
              <a:t>	</a:t>
            </a:r>
          </a:p>
        </p:txBody>
      </p:sp>
      <p:sp>
        <p:nvSpPr>
          <p:cNvPr id="123908" name="Rectangle 4"/>
          <p:cNvSpPr>
            <a:spLocks noChangeArrowheads="1"/>
          </p:cNvSpPr>
          <p:nvPr/>
        </p:nvSpPr>
        <p:spPr bwMode="auto">
          <a:xfrm>
            <a:off x="3500430" y="4648200"/>
            <a:ext cx="5405445" cy="712788"/>
          </a:xfrm>
          <a:prstGeom prst="rect">
            <a:avLst/>
          </a:prstGeom>
          <a:noFill/>
          <a:ln w="38100" algn="ctr">
            <a:solidFill>
              <a:srgbClr val="FF0000"/>
            </a:solidFill>
            <a:round/>
            <a:headEnd/>
            <a:tailEnd/>
          </a:ln>
        </p:spPr>
        <p:txBody>
          <a:bodyPr lIns="82945" tIns="41473" rIns="82945" bIns="41473"/>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23909"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dirty="0">
                <a:solidFill>
                  <a:schemeClr val="tx2"/>
                </a:solidFill>
                <a:latin typeface="Calibri" pitchFamily="34" charset="0"/>
              </a:rPr>
              <a:t>La </a:t>
            </a:r>
            <a:r>
              <a:rPr lang="fr-FR" sz="3600" dirty="0" smtClean="0">
                <a:solidFill>
                  <a:schemeClr val="tx2"/>
                </a:solidFill>
                <a:latin typeface="Calibri" pitchFamily="34" charset="0"/>
              </a:rPr>
              <a:t>demi-vie</a:t>
            </a:r>
            <a:endParaRPr lang="fr-FR" sz="3600" baseline="-14000" dirty="0">
              <a:solidFill>
                <a:schemeClr val="accent1"/>
              </a:solidFill>
              <a:latin typeface="Constantia" pitchFamily="18" charset="0"/>
              <a:ea typeface="MS Gothic" pitchFamily="49" charset="-128"/>
            </a:endParaRPr>
          </a:p>
        </p:txBody>
      </p:sp>
      <p:sp>
        <p:nvSpPr>
          <p:cNvPr id="6" name="Espace réservé du numéro de diapositive 5"/>
          <p:cNvSpPr>
            <a:spLocks noGrp="1"/>
          </p:cNvSpPr>
          <p:nvPr>
            <p:ph type="sldNum" sz="quarter" idx="12"/>
          </p:nvPr>
        </p:nvSpPr>
        <p:spPr/>
        <p:txBody>
          <a:bodyPr/>
          <a:lstStyle/>
          <a:p>
            <a:pPr>
              <a:defRPr/>
            </a:pPr>
            <a:fld id="{809C26C8-FE01-4F67-AE00-567B33C30F53}" type="slidenum">
              <a:rPr lang="fr-FR" smtClean="0"/>
              <a:pPr>
                <a:defRPr/>
              </a:pPr>
              <a:t>91</a:t>
            </a:fld>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488950" y="1960563"/>
            <a:ext cx="8328025" cy="392112"/>
          </a:xfrm>
          <a:prstGeom prst="rect">
            <a:avLst/>
          </a:prstGeom>
          <a:noFill/>
          <a:ln w="9525">
            <a:noFill/>
            <a:round/>
            <a:headEnd/>
            <a:tailEnd/>
          </a:ln>
        </p:spPr>
        <p:txBody>
          <a:bodyPr wrap="none" lIns="82945" tIns="41473" rIns="82945" bIns="41473" anchor="ctr"/>
          <a:lstStyle/>
          <a:p>
            <a:pPr defTabSz="407988" hangingPunct="0">
              <a:lnSpc>
                <a:spcPct val="93000"/>
              </a:lnSpc>
              <a:buClr>
                <a:srgbClr val="000000"/>
              </a:buClr>
              <a:buSzPct val="45000"/>
              <a:buFont typeface="Wingdings" pitchFamily="2" charset="2"/>
              <a:buNone/>
            </a:pPr>
            <a:endParaRPr lang="fr-FR" sz="1600">
              <a:ea typeface="MS Gothic" pitchFamily="49" charset="-128"/>
            </a:endParaRPr>
          </a:p>
        </p:txBody>
      </p:sp>
      <p:sp>
        <p:nvSpPr>
          <p:cNvPr id="124931" name="Text Box 3"/>
          <p:cNvSpPr txBox="1">
            <a:spLocks noChangeArrowheads="1"/>
          </p:cNvSpPr>
          <p:nvPr/>
        </p:nvSpPr>
        <p:spPr bwMode="auto">
          <a:xfrm>
            <a:off x="488950" y="1633538"/>
            <a:ext cx="8655050" cy="4391025"/>
          </a:xfrm>
          <a:prstGeom prst="rect">
            <a:avLst/>
          </a:prstGeom>
          <a:noFill/>
          <a:ln w="9525">
            <a:noFill/>
            <a:round/>
            <a:headEnd/>
            <a:tailEnd/>
          </a:ln>
        </p:spPr>
        <p:txBody>
          <a:bodyPr lIns="81639" tIns="40820" rIns="81639" bIns="40820"/>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rPr>
              <a:t>	</a:t>
            </a:r>
            <a:r>
              <a:rPr lang="fr-FR" sz="2500" b="1" dirty="0">
                <a:ea typeface="MS Gothic" pitchFamily="49" charset="-128"/>
              </a:rPr>
              <a:t>                        </a:t>
            </a:r>
            <a:r>
              <a:rPr lang="fr-FR" sz="2800" b="1" dirty="0">
                <a:ea typeface="MS Gothic" pitchFamily="49" charset="-128"/>
              </a:rPr>
              <a:t>T</a:t>
            </a:r>
            <a:r>
              <a:rPr lang="fr-FR" sz="2800" b="1" baseline="-14000" dirty="0">
                <a:ea typeface="MS Gothic" pitchFamily="49" charset="-128"/>
              </a:rPr>
              <a:t>1/2 = 0,693 x </a:t>
            </a:r>
            <a:r>
              <a:rPr lang="fr-FR" sz="2800" b="1" baseline="-14000" dirty="0" err="1">
                <a:ea typeface="MS Gothic" pitchFamily="49" charset="-128"/>
              </a:rPr>
              <a:t>Vd</a:t>
            </a:r>
            <a:endParaRPr lang="fr-FR" sz="2800" b="1" baseline="-14000"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800" b="1" baseline="-14000" dirty="0">
                <a:ea typeface="MS Gothic" pitchFamily="49" charset="-128"/>
              </a:rPr>
              <a:t>                                                             Cl</a:t>
            </a:r>
            <a:endParaRPr lang="fr-FR" sz="2800"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u="sng"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rPr>
              <a:t>         </a:t>
            </a:r>
            <a:r>
              <a:rPr lang="fr-FR" sz="2500" u="sng" dirty="0">
                <a:ea typeface="MS Gothic" pitchFamily="49" charset="-128"/>
              </a:rPr>
              <a:t>Exemples de demi vie:</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endParaRPr lang="fr-FR" sz="2500" dirty="0">
              <a:ea typeface="MS Gothic" pitchFamily="49" charset="-128"/>
            </a:endParaRP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rPr>
              <a:t>	- </a:t>
            </a:r>
            <a:r>
              <a:rPr lang="fr-FR" sz="2500" dirty="0" err="1">
                <a:ea typeface="MS Gothic" pitchFamily="49" charset="-128"/>
              </a:rPr>
              <a:t>Digoxine</a:t>
            </a:r>
            <a:r>
              <a:rPr lang="fr-FR" sz="2500" dirty="0">
                <a:ea typeface="MS Gothic" pitchFamily="49" charset="-128"/>
              </a:rPr>
              <a:t> = 		36 heures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rPr>
              <a:t>	- Paracétamol = 	2 heures</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rPr>
              <a:t>	- </a:t>
            </a:r>
            <a:r>
              <a:rPr lang="fr-FR" sz="2500" dirty="0" err="1">
                <a:ea typeface="MS Gothic" pitchFamily="49" charset="-128"/>
              </a:rPr>
              <a:t>Amoxicilline</a:t>
            </a:r>
            <a:r>
              <a:rPr lang="fr-FR" sz="2500" dirty="0">
                <a:ea typeface="MS Gothic" pitchFamily="49" charset="-128"/>
              </a:rPr>
              <a:t> = 	1 heure</a:t>
            </a:r>
          </a:p>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fr-FR" sz="2500" dirty="0">
                <a:ea typeface="MS Gothic" pitchFamily="49" charset="-128"/>
              </a:rPr>
              <a:t>	</a:t>
            </a:r>
          </a:p>
        </p:txBody>
      </p:sp>
      <p:cxnSp>
        <p:nvCxnSpPr>
          <p:cNvPr id="5" name="Connecteur droit 4"/>
          <p:cNvCxnSpPr/>
          <p:nvPr/>
        </p:nvCxnSpPr>
        <p:spPr>
          <a:xfrm>
            <a:off x="3643306" y="2857496"/>
            <a:ext cx="10715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933" name="Titre 1"/>
          <p:cNvSpPr txBox="1">
            <a:spLocks/>
          </p:cNvSpPr>
          <p:nvPr/>
        </p:nvSpPr>
        <p:spPr bwMode="auto">
          <a:xfrm>
            <a:off x="500063" y="714375"/>
            <a:ext cx="8229600" cy="1143000"/>
          </a:xfrm>
          <a:prstGeom prst="rect">
            <a:avLst/>
          </a:prstGeom>
          <a:noFill/>
          <a:ln w="9525">
            <a:noFill/>
            <a:miter lim="800000"/>
            <a:headEnd/>
            <a:tailEnd/>
          </a:ln>
        </p:spPr>
        <p:txBody>
          <a:bodyPr/>
          <a:lstStyle/>
          <a:p>
            <a:pPr>
              <a:lnSpc>
                <a:spcPct val="90000"/>
              </a:lnSpc>
            </a:pPr>
            <a:r>
              <a:rPr lang="fr-FR" sz="3600" dirty="0">
                <a:solidFill>
                  <a:schemeClr val="tx2"/>
                </a:solidFill>
                <a:latin typeface="Calibri" pitchFamily="34" charset="0"/>
              </a:rPr>
              <a:t>La </a:t>
            </a:r>
            <a:r>
              <a:rPr lang="fr-FR" sz="3600" dirty="0" smtClean="0">
                <a:solidFill>
                  <a:schemeClr val="tx2"/>
                </a:solidFill>
                <a:latin typeface="Calibri" pitchFamily="34" charset="0"/>
              </a:rPr>
              <a:t>demi-vie</a:t>
            </a:r>
            <a:endParaRPr lang="fr-FR" sz="3600" baseline="-14000" dirty="0">
              <a:solidFill>
                <a:schemeClr val="accent1"/>
              </a:solidFill>
              <a:latin typeface="Constantia" pitchFamily="18" charset="0"/>
              <a:ea typeface="MS Gothic" pitchFamily="49" charset="-128"/>
            </a:endParaRPr>
          </a:p>
        </p:txBody>
      </p:sp>
      <p:sp>
        <p:nvSpPr>
          <p:cNvPr id="124934" name="Rectangle 6"/>
          <p:cNvSpPr>
            <a:spLocks noChangeArrowheads="1"/>
          </p:cNvSpPr>
          <p:nvPr/>
        </p:nvSpPr>
        <p:spPr bwMode="auto">
          <a:xfrm>
            <a:off x="2786050" y="2214554"/>
            <a:ext cx="2819400" cy="1219200"/>
          </a:xfrm>
          <a:prstGeom prst="rect">
            <a:avLst/>
          </a:prstGeom>
          <a:noFill/>
          <a:ln w="28575">
            <a:solidFill>
              <a:srgbClr val="D31703"/>
            </a:solidFill>
            <a:miter lim="800000"/>
            <a:headEnd/>
            <a:tailEnd/>
          </a:ln>
        </p:spPr>
        <p:txBody>
          <a:bodyPr wrap="none" anchor="ctr"/>
          <a:lstStyle/>
          <a:p>
            <a:endParaRPr lang="fr-FR"/>
          </a:p>
        </p:txBody>
      </p:sp>
      <p:sp>
        <p:nvSpPr>
          <p:cNvPr id="7" name="Espace réservé du numéro de diapositive 6"/>
          <p:cNvSpPr>
            <a:spLocks noGrp="1"/>
          </p:cNvSpPr>
          <p:nvPr>
            <p:ph type="sldNum" sz="quarter" idx="12"/>
          </p:nvPr>
        </p:nvSpPr>
        <p:spPr/>
        <p:txBody>
          <a:bodyPr/>
          <a:lstStyle/>
          <a:p>
            <a:pPr>
              <a:defRPr/>
            </a:pPr>
            <a:fld id="{3CC849C4-224D-4DBE-BB08-2BFD4FB83A19}" type="slidenum">
              <a:rPr lang="fr-FR" smtClean="0"/>
              <a:pPr>
                <a:defRPr/>
              </a:pPr>
              <a:t>92</a:t>
            </a:fld>
            <a:endParaRPr lang="fr-FR"/>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re 3"/>
          <p:cNvSpPr>
            <a:spLocks noGrp="1"/>
          </p:cNvSpPr>
          <p:nvPr>
            <p:ph type="title"/>
          </p:nvPr>
        </p:nvSpPr>
        <p:spPr/>
        <p:txBody>
          <a:bodyPr>
            <a:normAutofit fontScale="90000"/>
          </a:bodyPr>
          <a:lstStyle/>
          <a:p>
            <a:r>
              <a:rPr lang="fr-FR" sz="4000" smtClean="0"/>
              <a:t>Dose de charge (bolus)</a:t>
            </a:r>
            <a:br>
              <a:rPr lang="fr-FR" sz="4000" smtClean="0"/>
            </a:br>
            <a:endParaRPr lang="fr-FR" sz="4000" smtClean="0"/>
          </a:p>
        </p:txBody>
      </p:sp>
      <p:sp>
        <p:nvSpPr>
          <p:cNvPr id="8" name="Espace réservé du numéro de diapositive 7"/>
          <p:cNvSpPr>
            <a:spLocks noGrp="1"/>
          </p:cNvSpPr>
          <p:nvPr>
            <p:ph type="sldNum" sz="quarter" idx="12"/>
          </p:nvPr>
        </p:nvSpPr>
        <p:spPr/>
        <p:txBody>
          <a:bodyPr/>
          <a:lstStyle/>
          <a:p>
            <a:pPr>
              <a:defRPr/>
            </a:pPr>
            <a:fld id="{0869C01D-A08F-4365-BEDC-A7CCB1F607A6}" type="slidenum">
              <a:rPr lang="fr-FR" smtClean="0"/>
              <a:pPr>
                <a:defRPr/>
              </a:pPr>
              <a:t>93</a:t>
            </a:fld>
            <a:endParaRPr lang="fr-FR"/>
          </a:p>
        </p:txBody>
      </p:sp>
      <p:sp>
        <p:nvSpPr>
          <p:cNvPr id="125955" name="Espace réservé du contenu 4"/>
          <p:cNvSpPr>
            <a:spLocks noGrp="1"/>
          </p:cNvSpPr>
          <p:nvPr>
            <p:ph sz="quarter" idx="1"/>
          </p:nvPr>
        </p:nvSpPr>
        <p:spPr>
          <a:xfrm>
            <a:off x="214313" y="2000250"/>
            <a:ext cx="8715375" cy="4389438"/>
          </a:xfrm>
        </p:spPr>
        <p:txBody>
          <a:bodyPr/>
          <a:lstStyle/>
          <a:p>
            <a:r>
              <a:rPr lang="fr-FR" dirty="0" smtClean="0">
                <a:latin typeface="Arial" pitchFamily="34" charset="0"/>
                <a:cs typeface="Arial" pitchFamily="34" charset="0"/>
              </a:rPr>
              <a:t>5 </a:t>
            </a:r>
            <a:r>
              <a:rPr lang="fr-FR" dirty="0" err="1" smtClean="0">
                <a:latin typeface="Arial" pitchFamily="34" charset="0"/>
                <a:cs typeface="Arial" pitchFamily="34" charset="0"/>
              </a:rPr>
              <a:t>demie-vies</a:t>
            </a:r>
            <a:r>
              <a:rPr lang="fr-FR" dirty="0" smtClean="0">
                <a:latin typeface="Arial" pitchFamily="34" charset="0"/>
                <a:cs typeface="Arial" pitchFamily="34" charset="0"/>
              </a:rPr>
              <a:t> pour obtenir le plateau (C équilibre) peut être long </a:t>
            </a:r>
            <a:r>
              <a:rPr lang="fr-FR" dirty="0" smtClean="0">
                <a:latin typeface="Arial" pitchFamily="34" charset="0"/>
                <a:cs typeface="Arial" pitchFamily="34" charset="0"/>
                <a:sym typeface="Wingdings" pitchFamily="2" charset="2"/>
              </a:rPr>
              <a:t>nécessité d’une dose de charge</a:t>
            </a:r>
            <a:endParaRPr lang="fr-FR" dirty="0" smtClean="0">
              <a:latin typeface="Arial" pitchFamily="34" charset="0"/>
              <a:cs typeface="Arial" pitchFamily="34" charset="0"/>
            </a:endParaRPr>
          </a:p>
          <a:p>
            <a:r>
              <a:rPr lang="fr-FR" dirty="0" smtClean="0">
                <a:latin typeface="Arial" pitchFamily="34" charset="0"/>
                <a:cs typeface="Arial" pitchFamily="34" charset="0"/>
              </a:rPr>
              <a:t>Permet d’atteindre plus rapidement la concentration cible</a:t>
            </a:r>
          </a:p>
          <a:p>
            <a:r>
              <a:rPr lang="fr-FR" dirty="0" smtClean="0">
                <a:latin typeface="Arial" pitchFamily="34" charset="0"/>
                <a:cs typeface="Arial" pitchFamily="34" charset="0"/>
              </a:rPr>
              <a:t>La quantité de médicament administré est + importante</a:t>
            </a:r>
          </a:p>
          <a:p>
            <a:endParaRPr lang="fr-FR" dirty="0" smtClean="0">
              <a:latin typeface="Arial" pitchFamily="34" charset="0"/>
              <a:cs typeface="Arial" pitchFamily="34" charset="0"/>
            </a:endParaRPr>
          </a:p>
          <a:p>
            <a:pPr>
              <a:buFont typeface="Wingdings 2" pitchFamily="18" charset="2"/>
              <a:buNone/>
            </a:pPr>
            <a:r>
              <a:rPr lang="fr-FR" dirty="0" smtClean="0">
                <a:latin typeface="Arial" pitchFamily="34" charset="0"/>
                <a:cs typeface="Arial" pitchFamily="34" charset="0"/>
              </a:rPr>
              <a:t>               </a:t>
            </a:r>
            <a:r>
              <a:rPr lang="fr-FR" dirty="0" err="1" smtClean="0">
                <a:latin typeface="Arial" pitchFamily="34" charset="0"/>
                <a:cs typeface="Arial" pitchFamily="34" charset="0"/>
              </a:rPr>
              <a:t>Dc</a:t>
            </a:r>
            <a:r>
              <a:rPr lang="fr-FR" dirty="0" smtClean="0">
                <a:latin typeface="Arial" pitchFamily="34" charset="0"/>
                <a:cs typeface="Arial" pitchFamily="34" charset="0"/>
              </a:rPr>
              <a:t> = C à l’équilibre (plateau) x </a:t>
            </a:r>
            <a:r>
              <a:rPr lang="fr-FR" dirty="0" err="1" smtClean="0">
                <a:latin typeface="Arial" pitchFamily="34" charset="0"/>
                <a:cs typeface="Arial" pitchFamily="34" charset="0"/>
              </a:rPr>
              <a:t>Vd</a:t>
            </a:r>
            <a:endParaRPr lang="fr-FR" dirty="0" smtClean="0">
              <a:latin typeface="Arial" pitchFamily="34" charset="0"/>
              <a:cs typeface="Arial" pitchFamily="34" charset="0"/>
            </a:endParaRPr>
          </a:p>
          <a:p>
            <a:pPr>
              <a:buFont typeface="Wingdings 2" pitchFamily="18" charset="2"/>
              <a:buNone/>
            </a:pPr>
            <a:r>
              <a:rPr lang="fr-FR" dirty="0" smtClean="0">
                <a:latin typeface="Arial" pitchFamily="34" charset="0"/>
                <a:cs typeface="Arial" pitchFamily="34" charset="0"/>
              </a:rPr>
              <a:t>                                               F</a:t>
            </a:r>
          </a:p>
        </p:txBody>
      </p:sp>
      <p:cxnSp>
        <p:nvCxnSpPr>
          <p:cNvPr id="7" name="Connecteur droit 6"/>
          <p:cNvCxnSpPr/>
          <p:nvPr/>
        </p:nvCxnSpPr>
        <p:spPr>
          <a:xfrm>
            <a:off x="2286000" y="5214938"/>
            <a:ext cx="4143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re 1"/>
          <p:cNvSpPr>
            <a:spLocks noGrp="1"/>
          </p:cNvSpPr>
          <p:nvPr>
            <p:ph type="title"/>
          </p:nvPr>
        </p:nvSpPr>
        <p:spPr/>
        <p:txBody>
          <a:bodyPr>
            <a:normAutofit fontScale="90000"/>
          </a:bodyPr>
          <a:lstStyle/>
          <a:p>
            <a:r>
              <a:rPr lang="fr-FR" sz="4000" smtClean="0"/>
              <a:t>Dose d’entretien (perfusion)</a:t>
            </a:r>
            <a:br>
              <a:rPr lang="fr-FR" sz="4000" smtClean="0"/>
            </a:br>
            <a:endParaRPr lang="fr-FR" sz="4000" smtClean="0"/>
          </a:p>
        </p:txBody>
      </p:sp>
      <p:sp>
        <p:nvSpPr>
          <p:cNvPr id="8" name="Espace réservé du numéro de diapositive 7"/>
          <p:cNvSpPr>
            <a:spLocks noGrp="1"/>
          </p:cNvSpPr>
          <p:nvPr>
            <p:ph type="sldNum" sz="quarter" idx="12"/>
          </p:nvPr>
        </p:nvSpPr>
        <p:spPr/>
        <p:txBody>
          <a:bodyPr/>
          <a:lstStyle/>
          <a:p>
            <a:pPr>
              <a:defRPr/>
            </a:pPr>
            <a:fld id="{C0140AA4-ABA0-4599-BF6E-39EA002072A1}" type="slidenum">
              <a:rPr lang="fr-FR" smtClean="0"/>
              <a:pPr>
                <a:defRPr/>
              </a:pPr>
              <a:t>94</a:t>
            </a:fld>
            <a:endParaRPr lang="fr-FR"/>
          </a:p>
        </p:txBody>
      </p:sp>
      <p:sp>
        <p:nvSpPr>
          <p:cNvPr id="126979" name="Espace réservé du contenu 2"/>
          <p:cNvSpPr>
            <a:spLocks noGrp="1"/>
          </p:cNvSpPr>
          <p:nvPr>
            <p:ph sz="quarter" idx="1"/>
          </p:nvPr>
        </p:nvSpPr>
        <p:spPr>
          <a:xfrm>
            <a:off x="142875" y="1357313"/>
            <a:ext cx="8543925" cy="4967287"/>
          </a:xfrm>
        </p:spPr>
        <p:txBody>
          <a:bodyPr/>
          <a:lstStyle/>
          <a:p>
            <a:pPr>
              <a:buFont typeface="Wingdings" pitchFamily="2" charset="2"/>
              <a:buChar char="è"/>
            </a:pPr>
            <a:r>
              <a:rPr lang="fr-FR" smtClean="0">
                <a:latin typeface="Arial" pitchFamily="34" charset="0"/>
                <a:cs typeface="Arial" pitchFamily="34" charset="0"/>
              </a:rPr>
              <a:t> Administration continue pendant un temps défini</a:t>
            </a:r>
          </a:p>
          <a:p>
            <a:pPr>
              <a:buFont typeface="Wingdings" pitchFamily="2" charset="2"/>
              <a:buChar char="è"/>
            </a:pPr>
            <a:r>
              <a:rPr lang="fr-FR" smtClean="0">
                <a:latin typeface="Arial" pitchFamily="34" charset="0"/>
                <a:cs typeface="Arial" pitchFamily="34" charset="0"/>
              </a:rPr>
              <a:t> Permet un maintien de l’état d’équilibre ou de la concentration cible choisie</a:t>
            </a:r>
          </a:p>
          <a:p>
            <a:pPr>
              <a:buFont typeface="Wingdings" pitchFamily="2" charset="2"/>
              <a:buChar char="è"/>
            </a:pPr>
            <a:r>
              <a:rPr lang="fr-FR" smtClean="0">
                <a:latin typeface="Arial" pitchFamily="34" charset="0"/>
                <a:cs typeface="Arial" pitchFamily="34" charset="0"/>
              </a:rPr>
              <a:t>Etat d’équilibre = équilibre entre la vitesse de perfusion et la vitesse d’élimination</a:t>
            </a:r>
          </a:p>
          <a:p>
            <a:pPr>
              <a:buFont typeface="Wingdings 2" pitchFamily="18" charset="2"/>
              <a:buNone/>
            </a:pPr>
            <a:endParaRPr lang="fr-FR" smtClean="0">
              <a:latin typeface="Arial" pitchFamily="34" charset="0"/>
              <a:cs typeface="Arial" pitchFamily="34" charset="0"/>
            </a:endParaRPr>
          </a:p>
          <a:p>
            <a:pPr>
              <a:buFont typeface="Wingdings 2" pitchFamily="18" charset="2"/>
              <a:buNone/>
            </a:pPr>
            <a:r>
              <a:rPr lang="fr-FR" sz="1800" smtClean="0">
                <a:latin typeface="Arial" pitchFamily="34" charset="0"/>
                <a:cs typeface="Arial" pitchFamily="34" charset="0"/>
              </a:rPr>
              <a:t>  De = Céq x Cl</a:t>
            </a:r>
            <a:r>
              <a:rPr lang="fr-FR" sz="1800" baseline="-25000" smtClean="0">
                <a:latin typeface="Arial" pitchFamily="34" charset="0"/>
                <a:cs typeface="Arial" pitchFamily="34" charset="0"/>
              </a:rPr>
              <a:t>T</a:t>
            </a:r>
            <a:r>
              <a:rPr lang="fr-FR" sz="1800" smtClean="0">
                <a:latin typeface="Arial" pitchFamily="34" charset="0"/>
                <a:cs typeface="Arial" pitchFamily="34" charset="0"/>
              </a:rPr>
              <a:t> x intervalle entre 2 administrations </a:t>
            </a:r>
          </a:p>
          <a:p>
            <a:pPr>
              <a:buFont typeface="Wingdings 2" pitchFamily="18" charset="2"/>
              <a:buNone/>
            </a:pPr>
            <a:r>
              <a:rPr lang="fr-FR" sz="1800" smtClean="0">
                <a:latin typeface="Arial" pitchFamily="34" charset="0"/>
                <a:cs typeface="Arial" pitchFamily="34" charset="0"/>
              </a:rPr>
              <a:t>                                   F</a:t>
            </a:r>
          </a:p>
        </p:txBody>
      </p:sp>
      <p:pic>
        <p:nvPicPr>
          <p:cNvPr id="126980" name="Image 4"/>
          <p:cNvPicPr>
            <a:picLocks noChangeAspect="1" noChangeArrowheads="1"/>
          </p:cNvPicPr>
          <p:nvPr/>
        </p:nvPicPr>
        <p:blipFill>
          <a:blip r:embed="rId2"/>
          <a:srcRect l="37372" t="24084" r="24927" b="22981"/>
          <a:stretch>
            <a:fillRect/>
          </a:stretch>
        </p:blipFill>
        <p:spPr bwMode="auto">
          <a:xfrm>
            <a:off x="5643563" y="3857625"/>
            <a:ext cx="3500437" cy="3000375"/>
          </a:xfrm>
          <a:prstGeom prst="rect">
            <a:avLst/>
          </a:prstGeom>
          <a:noFill/>
          <a:ln w="9525">
            <a:noFill/>
            <a:miter lim="800000"/>
            <a:headEnd/>
            <a:tailEnd/>
          </a:ln>
        </p:spPr>
      </p:pic>
      <p:cxnSp>
        <p:nvCxnSpPr>
          <p:cNvPr id="7" name="Connecteur droit 6"/>
          <p:cNvCxnSpPr/>
          <p:nvPr/>
        </p:nvCxnSpPr>
        <p:spPr>
          <a:xfrm>
            <a:off x="857250" y="4357688"/>
            <a:ext cx="45005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pPr>
              <a:buNone/>
            </a:pPr>
            <a:endParaRPr lang="fr-FR" dirty="0" smtClean="0"/>
          </a:p>
          <a:p>
            <a:pPr>
              <a:buNone/>
            </a:pPr>
            <a:endParaRPr lang="fr-FR" dirty="0" smtClean="0"/>
          </a:p>
          <a:p>
            <a:pPr>
              <a:buNone/>
            </a:pPr>
            <a:endParaRPr lang="fr-FR" dirty="0" smtClean="0"/>
          </a:p>
          <a:p>
            <a:pPr>
              <a:buNone/>
            </a:pPr>
            <a:endParaRPr lang="fr-FR" dirty="0" smtClean="0"/>
          </a:p>
          <a:p>
            <a:pPr>
              <a:buNone/>
            </a:pPr>
            <a:r>
              <a:rPr lang="fr-FR" sz="3600" b="1" dirty="0" smtClean="0"/>
              <a:t>       Merci pour votre attention</a:t>
            </a:r>
            <a:endParaRPr lang="fr-FR" sz="36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5807</Words>
  <Application>Microsoft Office PowerPoint</Application>
  <PresentationFormat>Affichage à l'écran (4:3)</PresentationFormat>
  <Paragraphs>1131</Paragraphs>
  <Slides>95</Slides>
  <Notes>92</Notes>
  <HiddenSlides>0</HiddenSlides>
  <MMClips>0</MMClips>
  <ScaleCrop>false</ScaleCrop>
  <HeadingPairs>
    <vt:vector size="4" baseType="variant">
      <vt:variant>
        <vt:lpstr>Thème</vt:lpstr>
      </vt:variant>
      <vt:variant>
        <vt:i4>1</vt:i4>
      </vt:variant>
      <vt:variant>
        <vt:lpstr>Titres des diapositives</vt:lpstr>
      </vt:variant>
      <vt:variant>
        <vt:i4>95</vt:i4>
      </vt:variant>
    </vt:vector>
  </HeadingPairs>
  <TitlesOfParts>
    <vt:vector size="96" baseType="lpstr">
      <vt:lpstr>Capitaux</vt:lpstr>
      <vt:lpstr>Pharmacologie générale</vt:lpstr>
      <vt:lpstr>Introduction :  définitions et buts</vt:lpstr>
      <vt:lpstr>Introduction La phase biopharmaceutique</vt:lpstr>
      <vt:lpstr>Introduction La phase pharmacocinétique</vt:lpstr>
      <vt:lpstr>Introduction La phase pharmacocinétique</vt:lpstr>
      <vt:lpstr>Introduction La phase pharmacocinétique</vt:lpstr>
      <vt:lpstr>Introduction La phase pharmacocinétique</vt:lpstr>
      <vt:lpstr>Introduction La phase pharmacodynamique</vt:lpstr>
      <vt:lpstr>L’absorption des médicaments</vt:lpstr>
      <vt:lpstr>        Modalités de l’absorption digestive</vt:lpstr>
      <vt:lpstr>        Modalités de l’absorption digestive</vt:lpstr>
      <vt:lpstr>        Modalités de l’absorption digestive</vt:lpstr>
      <vt:lpstr>Modalités de l’absorption digestive </vt:lpstr>
      <vt:lpstr>        Mécanismes de transport à travers les membranes</vt:lpstr>
      <vt:lpstr>       La biodisponibilité F </vt:lpstr>
      <vt:lpstr>       La biodisponibilité F </vt:lpstr>
      <vt:lpstr>       La biodisponibilité F : aspect quantitatif </vt:lpstr>
      <vt:lpstr>       La biodisponibilité F : aspect quantitatif </vt:lpstr>
      <vt:lpstr>       La biodisponibilité F : aspect quantitatif </vt:lpstr>
      <vt:lpstr>       La biodisponibilité F : aspect quantitatif </vt:lpstr>
      <vt:lpstr>Intérêts de la biodisponibilité  : </vt:lpstr>
      <vt:lpstr>La distribution des médicaments</vt:lpstr>
      <vt:lpstr>La fixation aux protéines plasmatiques </vt:lpstr>
      <vt:lpstr>Mais au fur et à mesure que le médicament pénètre dans les tissus, d'autres fractions vont se détacher des protéines pour maintenir le taux de médicament libre</vt:lpstr>
      <vt:lpstr>La fixation aux protéines plasmatiques </vt:lpstr>
      <vt:lpstr>La fixation aux protéines plasmatiques </vt:lpstr>
      <vt:lpstr>La fixation aux protéines plasmatiques </vt:lpstr>
      <vt:lpstr>La fixation aux protéines plasmatiques </vt:lpstr>
      <vt:lpstr>La fixation aux protéines plasmatiques </vt:lpstr>
      <vt:lpstr>La fixation aux protéines plasmatiques </vt:lpstr>
      <vt:lpstr>La diffusion tissulaire </vt:lpstr>
      <vt:lpstr>La diffusion tissulaire </vt:lpstr>
      <vt:lpstr>La diffusion tissulaire </vt:lpstr>
      <vt:lpstr>La diffusion tissulaire </vt:lpstr>
      <vt:lpstr>La diffusion tissulaire </vt:lpstr>
      <vt:lpstr>La diffusion tissulaire </vt:lpstr>
      <vt:lpstr>Le volume de distribution  </vt:lpstr>
      <vt:lpstr>Le volume de distribution Vd </vt:lpstr>
      <vt:lpstr>Le volume de distribution  </vt:lpstr>
      <vt:lpstr>Le volume de distribution  </vt:lpstr>
      <vt:lpstr>Le métabolisme des médicaments</vt:lpstr>
      <vt:lpstr>Biotransformations </vt:lpstr>
      <vt:lpstr>Biotransformations </vt:lpstr>
      <vt:lpstr>Diapositive 44</vt:lpstr>
      <vt:lpstr>Diapositive 45</vt:lpstr>
      <vt:lpstr>Diapositive 46</vt:lpstr>
      <vt:lpstr>Biotransformations </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L’élimination des médicaments</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Dose de charge (bolus) </vt:lpstr>
      <vt:lpstr>Dose d’entretien (perfusion) </vt:lpstr>
      <vt:lpstr>Diapositive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Pharmacologie générale</dc:title>
  <dc:creator>onecs</dc:creator>
  <cp:lastModifiedBy>onecs</cp:lastModifiedBy>
  <cp:revision>2</cp:revision>
  <dcterms:created xsi:type="dcterms:W3CDTF">2021-01-16T20:11:55Z</dcterms:created>
  <dcterms:modified xsi:type="dcterms:W3CDTF">2021-01-16T20:18:06Z</dcterms:modified>
</cp:coreProperties>
</file>