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63" r:id="rId4"/>
    <p:sldId id="264" r:id="rId5"/>
    <p:sldId id="257" r:id="rId6"/>
    <p:sldId id="260" r:id="rId7"/>
    <p:sldId id="261" r:id="rId8"/>
    <p:sldId id="259" r:id="rId9"/>
    <p:sldId id="268" r:id="rId10"/>
    <p:sldId id="270" r:id="rId11"/>
    <p:sldId id="269" r:id="rId12"/>
    <p:sldId id="266" r:id="rId13"/>
    <p:sldId id="271" r:id="rId14"/>
    <p:sldId id="267" r:id="rId15"/>
    <p:sldId id="265" r:id="rId16"/>
    <p:sldId id="272" r:id="rId17"/>
    <p:sldId id="258"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ma lahouel" initials="al" lastIdx="6" clrIdx="0">
    <p:extLst>
      <p:ext uri="{19B8F6BF-5375-455C-9EA6-DF929625EA0E}">
        <p15:presenceInfo xmlns:p15="http://schemas.microsoft.com/office/powerpoint/2012/main" userId="7e3fe666a0bf49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CA241D-E1BB-41D8-BEC8-EDE6D8A48258}" v="10" dt="2021-01-16T20:55:44.438"/>
    <p1510:client id="{71222163-33E9-4772-892B-145EF5E535D4}" v="166" dt="2021-01-17T10:52:44.277"/>
    <p1510:client id="{797308A0-E9F8-40F0-AFBE-E330C568BC0D}" v="459" dt="2021-01-17T15:18:12.450"/>
    <p1510:client id="{7C8AD182-C180-46D0-9792-32572555BAB7}" v="77" dt="2021-01-16T21:48:18.217"/>
    <p1510:client id="{A2ACFAD7-7EFD-4636-85A3-5DFF7636310E}" v="27" dt="2021-01-17T17:09:56.253"/>
    <p1510:client id="{C06AAA3E-0E41-4A5C-8159-56D9A2E507D1}" v="104" dt="2021-01-19T00:06:41.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4" autoAdjust="0"/>
    <p:restoredTop sz="94660"/>
  </p:normalViewPr>
  <p:slideViewPr>
    <p:cSldViewPr>
      <p:cViewPr varScale="1">
        <p:scale>
          <a:sx n="72" d="100"/>
          <a:sy n="72" d="100"/>
        </p:scale>
        <p:origin x="-102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17T01:58:39.676" idx="1">
    <p:pos x="5590" y="160"/>
    <p:text>on n'étudie généralement pas le développement chez l'homme. Pourquoi? 
L'observation est difficile à l'intérieur de l'utérus. 
 Moralement et éthiquement c'est pas juste d' effectuer des expériences sur des embryons humains. et on peut pas surtout élever des humains pour examiner les effets des mutations génétiques sur les embryons.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1-17T05:00:13.724" idx="2">
    <p:pos x="5724" y="152"/>
    <p:text>Malgré la différence des formes adultes, ces organismes partagent des mécanismes de développement similaires. Ceci est illustré par la similitude du plan d'embryon de base. Les formes adultes de ces animaux vertébrés sont assez différentes et les œufs dont ils proviennent sont également de taille et de conception différentes, mais pendant le développement de l'embryon, la conception générale et le plan corporel sont très similaires. Lorsque l'objectif principal de la recherche est de comprendre les grands principes biologiques du développement l'organisme choisi pour l'étude est appelé un organisme modèle.
</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1-17T07:00:24.354" idx="3">
    <p:pos x="10" y="10"/>
    <p:text>Drosophila est Adaptée particulierement aux criblages mutationnels à grande échelle pour identifier les gènes impliqués dans des fonctions particulières, par ex. former les bonnes parties du corps au bon endroit. Ainsi, des mouches avec des versions mutées de tous les gènes du génome ont été isolées. ( decouverte des genes homeotiques) 
</p:text>
    <p:extLst>
      <p:ext uri="{C676402C-5697-4E1C-873F-D02D1690AC5C}">
        <p15:threadingInfo xmlns:p15="http://schemas.microsoft.com/office/powerpoint/2012/main" timeZoneBias="480"/>
      </p:ext>
    </p:extLst>
  </p:cm>
  <p:cm authorId="1" dt="2021-01-17T07:02:51.312" idx="6">
    <p:pos x="146" y="146"/>
    <p:text>En outre, il existe de grandes quantités d'informations sur ses gènes et d'autres aspects de sa biologie. Le génome a été séquencé et contient 13 600 gènes.​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88D585-35D5-4507-B78F-B65F52CE4BBC}" type="datetimeFigureOut">
              <a:rPr lang="fr-FR" smtClean="0"/>
              <a:pPr/>
              <a:t>18/01/2021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06B614-823E-4002-803A-B24FBE40A65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br>
              <a:rPr lang="fr-FR" dirty="0"/>
            </a:br>
            <a:endParaRPr lang="fr-FR" dirty="0"/>
          </a:p>
        </p:txBody>
      </p:sp>
      <p:sp>
        <p:nvSpPr>
          <p:cNvPr id="4" name="Espace réservé du numéro de diapositive 3"/>
          <p:cNvSpPr>
            <a:spLocks noGrp="1"/>
          </p:cNvSpPr>
          <p:nvPr>
            <p:ph type="sldNum" sz="quarter" idx="10"/>
          </p:nvPr>
        </p:nvSpPr>
        <p:spPr/>
        <p:txBody>
          <a:bodyPr/>
          <a:lstStyle/>
          <a:p>
            <a:fld id="{B106B614-823E-4002-803A-B24FBE40A653}"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2800" b="1" dirty="0"/>
              <a:t>Contrôle</a:t>
            </a:r>
            <a:r>
              <a:rPr lang="fr-FR" sz="2800" b="1" baseline="0" dirty="0"/>
              <a:t> génétique : génome+ </a:t>
            </a:r>
            <a:r>
              <a:rPr lang="fr-FR" sz="2800" b="1" baseline="0" dirty="0" err="1"/>
              <a:t>epigenome</a:t>
            </a:r>
            <a:r>
              <a:rPr lang="fr-FR" sz="2800" b="1" baseline="0" dirty="0"/>
              <a:t> </a:t>
            </a:r>
            <a:endParaRPr lang="fr-FR" sz="2800" b="1" dirty="0"/>
          </a:p>
        </p:txBody>
      </p:sp>
      <p:sp>
        <p:nvSpPr>
          <p:cNvPr id="4" name="Espace réservé du numéro de diapositive 3"/>
          <p:cNvSpPr>
            <a:spLocks noGrp="1"/>
          </p:cNvSpPr>
          <p:nvPr>
            <p:ph type="sldNum" sz="quarter" idx="10"/>
          </p:nvPr>
        </p:nvSpPr>
        <p:spPr/>
        <p:txBody>
          <a:bodyPr/>
          <a:lstStyle/>
          <a:p>
            <a:fld id="{B106B614-823E-4002-803A-B24FBE40A653}" type="slidenum">
              <a:rPr lang="fr-FR" smtClean="0"/>
              <a:pPr/>
              <a:t>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6A6D16F5-00DD-453F-BDA7-2CDC717346EA}" type="datetimeFigureOut">
              <a:rPr lang="fr-FR" smtClean="0"/>
              <a:pPr/>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338998-29B7-43F1-8CFA-2E6A7E5BEB9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A6D16F5-00DD-453F-BDA7-2CDC717346EA}" type="datetimeFigureOut">
              <a:rPr lang="fr-FR" smtClean="0"/>
              <a:pPr/>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338998-29B7-43F1-8CFA-2E6A7E5BEB9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A6D16F5-00DD-453F-BDA7-2CDC717346EA}" type="datetimeFigureOut">
              <a:rPr lang="fr-FR" smtClean="0"/>
              <a:pPr/>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338998-29B7-43F1-8CFA-2E6A7E5BEB9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A6D16F5-00DD-453F-BDA7-2CDC717346EA}" type="datetimeFigureOut">
              <a:rPr lang="fr-FR" smtClean="0"/>
              <a:pPr/>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338998-29B7-43F1-8CFA-2E6A7E5BEB9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A6D16F5-00DD-453F-BDA7-2CDC717346EA}" type="datetimeFigureOut">
              <a:rPr lang="fr-FR" smtClean="0"/>
              <a:pPr/>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338998-29B7-43F1-8CFA-2E6A7E5BEB9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A6D16F5-00DD-453F-BDA7-2CDC717346EA}" type="datetimeFigureOut">
              <a:rPr lang="fr-FR" smtClean="0"/>
              <a:pPr/>
              <a:t>18/01/2021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338998-29B7-43F1-8CFA-2E6A7E5BEB9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A6D16F5-00DD-453F-BDA7-2CDC717346EA}" type="datetimeFigureOut">
              <a:rPr lang="fr-FR" smtClean="0"/>
              <a:pPr/>
              <a:t>18/01/2021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0338998-29B7-43F1-8CFA-2E6A7E5BEB9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6A6D16F5-00DD-453F-BDA7-2CDC717346EA}" type="datetimeFigureOut">
              <a:rPr lang="fr-FR" smtClean="0"/>
              <a:pPr/>
              <a:t>18/01/2021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0338998-29B7-43F1-8CFA-2E6A7E5BEB9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A6D16F5-00DD-453F-BDA7-2CDC717346EA}" type="datetimeFigureOut">
              <a:rPr lang="fr-FR" smtClean="0"/>
              <a:pPr/>
              <a:t>18/01/2021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0338998-29B7-43F1-8CFA-2E6A7E5BEB9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A6D16F5-00DD-453F-BDA7-2CDC717346EA}" type="datetimeFigureOut">
              <a:rPr lang="fr-FR" smtClean="0"/>
              <a:pPr/>
              <a:t>18/01/2021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338998-29B7-43F1-8CFA-2E6A7E5BEB9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A6D16F5-00DD-453F-BDA7-2CDC717346EA}" type="datetimeFigureOut">
              <a:rPr lang="fr-FR" smtClean="0"/>
              <a:pPr/>
              <a:t>18/01/2021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338998-29B7-43F1-8CFA-2E6A7E5BEB9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D16F5-00DD-453F-BDA7-2CDC717346EA}" type="datetimeFigureOut">
              <a:rPr lang="fr-FR" smtClean="0"/>
              <a:pPr/>
              <a:t>18/01/2021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38998-29B7-43F1-8CFA-2E6A7E5BEB9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smalahouel@hotmail.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un.ca/biology/desmid/brian/BIOL3530/DEVO_06/ch06f01.jp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fr.wikipedia.org/wiki/%C5%92uf_(biologie)" TargetMode="External"/><Relationship Id="rId7" Type="http://schemas.openxmlformats.org/officeDocument/2006/relationships/hyperlink" Target="https://fr.wikipedia.org/wiki/Co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fr.wikipedia.org/wiki/Programmes_g%C3%A9n%C3%A9tiques" TargetMode="External"/><Relationship Id="rId5" Type="http://schemas.openxmlformats.org/officeDocument/2006/relationships/hyperlink" Target="https://fr.wikipedia.org/wiki/Embryologie" TargetMode="External"/><Relationship Id="rId4" Type="http://schemas.openxmlformats.org/officeDocument/2006/relationships/hyperlink" Target="https://fr.wikipedia.org/wiki/%C3%89pig%C3%A9n%C3%A9tiqu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u="sng" dirty="0"/>
              <a:t>Biologie du développement et applications </a:t>
            </a:r>
          </a:p>
        </p:txBody>
      </p:sp>
      <p:sp>
        <p:nvSpPr>
          <p:cNvPr id="3" name="Sous-titre 2"/>
          <p:cNvSpPr>
            <a:spLocks noGrp="1"/>
          </p:cNvSpPr>
          <p:nvPr>
            <p:ph type="subTitle" idx="1"/>
          </p:nvPr>
        </p:nvSpPr>
        <p:spPr>
          <a:xfrm>
            <a:off x="395536" y="4725144"/>
            <a:ext cx="4464496" cy="1752600"/>
          </a:xfrm>
        </p:spPr>
        <p:txBody>
          <a:bodyPr>
            <a:normAutofit fontScale="85000" lnSpcReduction="10000"/>
          </a:bodyPr>
          <a:lstStyle/>
          <a:p>
            <a:pPr algn="l"/>
            <a:r>
              <a:rPr lang="fr-FR" dirty="0">
                <a:solidFill>
                  <a:schemeClr val="tx1"/>
                </a:solidFill>
              </a:rPr>
              <a:t>Master I : Biologie Moléculaire </a:t>
            </a:r>
          </a:p>
          <a:p>
            <a:pPr algn="l"/>
            <a:r>
              <a:rPr lang="fr-FR" dirty="0">
                <a:solidFill>
                  <a:schemeClr val="tx1"/>
                </a:solidFill>
              </a:rPr>
              <a:t>Dr. </a:t>
            </a:r>
            <a:r>
              <a:rPr lang="fr-FR" dirty="0" err="1">
                <a:solidFill>
                  <a:schemeClr val="tx1"/>
                </a:solidFill>
              </a:rPr>
              <a:t>Lahouel</a:t>
            </a:r>
            <a:r>
              <a:rPr lang="fr-FR" dirty="0">
                <a:solidFill>
                  <a:schemeClr val="tx1"/>
                </a:solidFill>
              </a:rPr>
              <a:t> Asma </a:t>
            </a:r>
          </a:p>
          <a:p>
            <a:pPr algn="l"/>
            <a:r>
              <a:rPr lang="fr-FR" dirty="0">
                <a:solidFill>
                  <a:schemeClr val="tx1"/>
                </a:solidFill>
              </a:rPr>
              <a:t>Email: </a:t>
            </a:r>
            <a:r>
              <a:rPr lang="fr-FR" dirty="0">
                <a:solidFill>
                  <a:schemeClr val="tx1"/>
                </a:solidFill>
                <a:hlinkClick r:id="rId2"/>
              </a:rPr>
              <a:t>asmalahouel@hotmail.fr</a:t>
            </a:r>
            <a:r>
              <a:rPr lang="fr-FR" dirty="0">
                <a:solidFill>
                  <a:schemeClr val="tx1"/>
                </a:solidFill>
              </a:rPr>
              <a:t> </a:t>
            </a:r>
          </a:p>
        </p:txBody>
      </p:sp>
      <p:sp>
        <p:nvSpPr>
          <p:cNvPr id="4" name="ZoneTexte 3"/>
          <p:cNvSpPr txBox="1"/>
          <p:nvPr/>
        </p:nvSpPr>
        <p:spPr>
          <a:xfrm>
            <a:off x="395536" y="476672"/>
            <a:ext cx="4104456" cy="923330"/>
          </a:xfrm>
          <a:prstGeom prst="rect">
            <a:avLst/>
          </a:prstGeom>
          <a:noFill/>
        </p:spPr>
        <p:txBody>
          <a:bodyPr wrap="square" rtlCol="0">
            <a:spAutoFit/>
          </a:bodyPr>
          <a:lstStyle/>
          <a:p>
            <a:r>
              <a:rPr lang="fr-FR" dirty="0"/>
              <a:t>Université de Jijel</a:t>
            </a:r>
          </a:p>
          <a:p>
            <a:r>
              <a:rPr lang="fr-FR" dirty="0"/>
              <a:t>Faculté SNV</a:t>
            </a:r>
          </a:p>
          <a:p>
            <a:r>
              <a:rPr lang="fr-FR" dirty="0"/>
              <a:t>Département BMC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5A59FCD-434C-4F6D-8A17-95C5EF523B6E}"/>
              </a:ext>
            </a:extLst>
          </p:cNvPr>
          <p:cNvSpPr>
            <a:spLocks noGrp="1"/>
          </p:cNvSpPr>
          <p:nvPr>
            <p:ph idx="1"/>
          </p:nvPr>
        </p:nvSpPr>
        <p:spPr>
          <a:xfrm>
            <a:off x="258418" y="237120"/>
            <a:ext cx="8698158" cy="6499589"/>
          </a:xfrm>
        </p:spPr>
        <p:txBody>
          <a:bodyPr vert="horz" lIns="91440" tIns="45720" rIns="91440" bIns="45720" rtlCol="0" anchor="t">
            <a:normAutofit/>
          </a:bodyPr>
          <a:lstStyle/>
          <a:p>
            <a:pPr algn="just">
              <a:buNone/>
            </a:pPr>
            <a:r>
              <a:rPr lang="fr" dirty="0">
                <a:ea typeface="+mn-lt"/>
                <a:cs typeface="+mn-lt"/>
              </a:rPr>
              <a:t>De manière générale, on choisit l'organisme modèle qui permet  d'adopter un type d'approche particulier pour poser des questions particulières:</a:t>
            </a:r>
            <a:endParaRPr lang="fr-FR">
              <a:cs typeface="Calibri"/>
            </a:endParaRPr>
          </a:p>
          <a:p>
            <a:pPr algn="just">
              <a:buNone/>
            </a:pPr>
            <a:endParaRPr lang="fr-FR" dirty="0">
              <a:cs typeface="Calibri"/>
            </a:endParaRPr>
          </a:p>
        </p:txBody>
      </p:sp>
    </p:spTree>
    <p:extLst>
      <p:ext uri="{BB962C8B-B14F-4D97-AF65-F5344CB8AC3E}">
        <p14:creationId xmlns:p14="http://schemas.microsoft.com/office/powerpoint/2010/main" val="3108870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AEB619-C8D1-4262-A7ED-F2D07DDAB01C}"/>
              </a:ext>
            </a:extLst>
          </p:cNvPr>
          <p:cNvSpPr>
            <a:spLocks noGrp="1"/>
          </p:cNvSpPr>
          <p:nvPr>
            <p:ph idx="1"/>
          </p:nvPr>
        </p:nvSpPr>
        <p:spPr>
          <a:xfrm>
            <a:off x="343610" y="109331"/>
            <a:ext cx="8527773" cy="6598981"/>
          </a:xfrm>
        </p:spPr>
        <p:txBody>
          <a:bodyPr vert="horz" lIns="91440" tIns="45720" rIns="91440" bIns="45720" rtlCol="0" anchor="t">
            <a:normAutofit/>
          </a:bodyPr>
          <a:lstStyle/>
          <a:p>
            <a:pPr marL="0" indent="0">
              <a:buNone/>
            </a:pPr>
            <a:endParaRPr lang="fr-FR" dirty="0">
              <a:ea typeface="+mn-lt"/>
              <a:cs typeface="+mn-lt"/>
            </a:endParaRPr>
          </a:p>
          <a:p>
            <a:pPr marL="0" indent="0">
              <a:buNone/>
            </a:pPr>
            <a:endParaRPr lang="fr-FR" dirty="0">
              <a:cs typeface="Calibri"/>
            </a:endParaRPr>
          </a:p>
        </p:txBody>
      </p:sp>
      <p:sp>
        <p:nvSpPr>
          <p:cNvPr id="2" name="ZoneTexte 1">
            <a:extLst>
              <a:ext uri="{FF2B5EF4-FFF2-40B4-BE49-F238E27FC236}">
                <a16:creationId xmlns:a16="http://schemas.microsoft.com/office/drawing/2014/main" id="{E145B61C-C5AD-4351-AD6B-6ADB865A4383}"/>
              </a:ext>
            </a:extLst>
          </p:cNvPr>
          <p:cNvSpPr txBox="1"/>
          <p:nvPr/>
        </p:nvSpPr>
        <p:spPr>
          <a:xfrm>
            <a:off x="346450" y="105071"/>
            <a:ext cx="828071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400" dirty="0">
                <a:highlight>
                  <a:srgbClr val="FFFF00"/>
                </a:highlight>
              </a:rPr>
              <a:t>Pour observer le développement et l'analyse morphologique:</a:t>
            </a:r>
            <a:r>
              <a:rPr lang="fr-FR" sz="2400" dirty="0"/>
              <a:t> Les avantages dans ce cas seraient de gros œufs, des embryons accessibles, un temps de développement court et une facilité de conservation en laboratoire. Ainsi, les organismes de choix pour ce genre de travail seraient l'amphibien (grenouille, </a:t>
            </a:r>
            <a:r>
              <a:rPr lang="fr-FR" sz="2400" dirty="0" err="1"/>
              <a:t>xenpus</a:t>
            </a:r>
            <a:r>
              <a:rPr lang="fr-FR" sz="2400" dirty="0"/>
              <a:t> ) et le poulet.</a:t>
            </a:r>
            <a:r>
              <a:rPr lang="fr-FR" sz="2400" dirty="0">
                <a:cs typeface="Calibri"/>
              </a:rPr>
              <a:t>​</a:t>
            </a:r>
            <a:endParaRPr lang="fr-FR" dirty="0"/>
          </a:p>
        </p:txBody>
      </p:sp>
      <p:sp>
        <p:nvSpPr>
          <p:cNvPr id="4" name="ZoneTexte 3">
            <a:extLst>
              <a:ext uri="{FF2B5EF4-FFF2-40B4-BE49-F238E27FC236}">
                <a16:creationId xmlns:a16="http://schemas.microsoft.com/office/drawing/2014/main" id="{A61364AE-0BB9-4CC0-8961-CBC1D4E9E7F8}"/>
              </a:ext>
            </a:extLst>
          </p:cNvPr>
          <p:cNvSpPr txBox="1"/>
          <p:nvPr/>
        </p:nvSpPr>
        <p:spPr>
          <a:xfrm>
            <a:off x="531034" y="3427580"/>
            <a:ext cx="815292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400" dirty="0">
                <a:highlight>
                  <a:srgbClr val="FFFF00"/>
                </a:highlight>
                <a:latin typeface="Calibri"/>
                <a:cs typeface="Calibri"/>
              </a:rPr>
              <a:t>Pour manipuler l'embryon; «Embryologie expérimentale»:</a:t>
            </a:r>
            <a:r>
              <a:rPr lang="fr-FR" sz="2400" dirty="0">
                <a:latin typeface="Calibri"/>
                <a:cs typeface="Calibri"/>
              </a:rPr>
              <a:t> les avantages seraient de gros embryons accessibles, des embryons robustes qui peuvent</a:t>
            </a:r>
            <a:r>
              <a:rPr lang="fr-FR" sz="2400" dirty="0">
                <a:highlight>
                  <a:srgbClr val="00FF00"/>
                </a:highlight>
                <a:latin typeface="Calibri"/>
                <a:cs typeface="Calibri"/>
              </a:rPr>
              <a:t> tolérer la manipulation ou des embryons</a:t>
            </a:r>
            <a:r>
              <a:rPr lang="fr-FR" sz="2400" dirty="0">
                <a:latin typeface="Calibri"/>
                <a:cs typeface="Calibri"/>
              </a:rPr>
              <a:t> qui peuvent être cultivés dans une boîte, en culture. Donc, encore une fois, les organismes de choix ici seraient la grenouille ou le poussin.</a:t>
            </a:r>
            <a:endParaRPr lang="fr-FR"/>
          </a:p>
        </p:txBody>
      </p:sp>
    </p:spTree>
    <p:extLst>
      <p:ext uri="{BB962C8B-B14F-4D97-AF65-F5344CB8AC3E}">
        <p14:creationId xmlns:p14="http://schemas.microsoft.com/office/powerpoint/2010/main" val="383379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6632"/>
            <a:ext cx="8928992" cy="6624736"/>
          </a:xfrm>
        </p:spPr>
        <p:txBody>
          <a:bodyPr/>
          <a:lstStyle/>
          <a:p>
            <a:pPr marL="0" indent="0">
              <a:buNone/>
            </a:pPr>
            <a:r>
              <a:rPr lang="fr-FR" sz="2400" dirty="0">
                <a:latin typeface="Times New Roman" pitchFamily="18" charset="0"/>
                <a:cs typeface="Times New Roman" pitchFamily="18" charset="0"/>
              </a:rPr>
              <a:t>       </a:t>
            </a:r>
          </a:p>
          <a:p>
            <a:pPr marL="0" indent="0">
              <a:buNone/>
            </a:pPr>
            <a:endParaRPr lang="fr-FR" sz="2400" dirty="0">
              <a:latin typeface="Times New Roman" pitchFamily="18" charset="0"/>
              <a:cs typeface="Times New Roman" pitchFamily="18" charset="0"/>
            </a:endParaRPr>
          </a:p>
          <a:p>
            <a:pPr marL="0" indent="0">
              <a:buNone/>
            </a:pPr>
            <a:endParaRPr lang="fr-FR" sz="2400" b="1" i="1" dirty="0">
              <a:latin typeface="Times New Roman" pitchFamily="18" charset="0"/>
              <a:cs typeface="Times New Roman" pitchFamily="18" charset="0"/>
            </a:endParaRPr>
          </a:p>
          <a:p>
            <a:pPr marL="0" indent="0">
              <a:buNone/>
            </a:pPr>
            <a:r>
              <a:rPr lang="fr-FR" sz="2400" i="1" dirty="0">
                <a:latin typeface="Times New Roman" pitchFamily="18" charset="0"/>
                <a:cs typeface="Times New Roman" pitchFamily="18" charset="0"/>
              </a:rPr>
              <a:t> -Utilisation </a:t>
            </a:r>
            <a:r>
              <a:rPr lang="fr-FR" sz="2400" dirty="0">
                <a:latin typeface="Times New Roman" pitchFamily="18" charset="0"/>
                <a:cs typeface="Times New Roman" pitchFamily="18" charset="0"/>
              </a:rPr>
              <a:t>d'amphibiens dans les études d’ </a:t>
            </a:r>
            <a:r>
              <a:rPr lang="fr-FR" sz="2400" i="1" dirty="0">
                <a:latin typeface="Times New Roman" pitchFamily="18" charset="0"/>
                <a:cs typeface="Times New Roman" pitchFamily="18" charset="0"/>
              </a:rPr>
              <a:t>embryogenèse et de biologie du développement , Xenopus </a:t>
            </a:r>
            <a:r>
              <a:rPr lang="fr-FR" sz="2400" i="1" dirty="0" err="1">
                <a:latin typeface="Times New Roman" pitchFamily="18" charset="0"/>
                <a:cs typeface="Times New Roman" pitchFamily="18" charset="0"/>
              </a:rPr>
              <a:t>Laevis</a:t>
            </a:r>
            <a:r>
              <a:rPr lang="fr-FR" sz="2400" i="1" dirty="0">
                <a:latin typeface="Times New Roman" pitchFamily="18" charset="0"/>
                <a:cs typeface="Times New Roman" pitchFamily="18" charset="0"/>
              </a:rPr>
              <a:t> et Xenopus </a:t>
            </a:r>
            <a:r>
              <a:rPr lang="fr-FR" sz="2400" i="1" dirty="0" err="1">
                <a:latin typeface="Times New Roman" pitchFamily="18" charset="0"/>
                <a:cs typeface="Times New Roman" pitchFamily="18" charset="0"/>
              </a:rPr>
              <a:t>tropicalis</a:t>
            </a:r>
            <a:r>
              <a:rPr lang="fr-FR" sz="2400" i="1" dirty="0">
                <a:latin typeface="Times New Roman" pitchFamily="18" charset="0"/>
                <a:cs typeface="Times New Roman" pitchFamily="18" charset="0"/>
              </a:rPr>
              <a:t> sont couramment utilisé : </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40968"/>
            <a:ext cx="4464496" cy="26260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Image associ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501008"/>
            <a:ext cx="4320480" cy="292494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742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0AB512A-494D-465E-894F-8B9C10836424}"/>
              </a:ext>
            </a:extLst>
          </p:cNvPr>
          <p:cNvSpPr>
            <a:spLocks noGrp="1"/>
          </p:cNvSpPr>
          <p:nvPr>
            <p:ph idx="1"/>
          </p:nvPr>
        </p:nvSpPr>
        <p:spPr>
          <a:xfrm>
            <a:off x="230020" y="180325"/>
            <a:ext cx="8740755" cy="6542185"/>
          </a:xfrm>
        </p:spPr>
        <p:txBody>
          <a:bodyPr vert="horz" lIns="91440" tIns="45720" rIns="91440" bIns="45720" rtlCol="0" anchor="t">
            <a:normAutofit/>
          </a:bodyPr>
          <a:lstStyle/>
          <a:p>
            <a:pPr>
              <a:buNone/>
            </a:pPr>
            <a:endParaRPr lang="fr-FR" dirty="0">
              <a:cs typeface="Calibri"/>
            </a:endParaRPr>
          </a:p>
          <a:p>
            <a:pPr marL="0" indent="0">
              <a:buNone/>
            </a:pPr>
            <a:br>
              <a:rPr lang="en-US" dirty="0"/>
            </a:br>
            <a:endParaRPr lang="en-US" dirty="0"/>
          </a:p>
        </p:txBody>
      </p:sp>
      <p:sp>
        <p:nvSpPr>
          <p:cNvPr id="4" name="ZoneTexte 3">
            <a:extLst>
              <a:ext uri="{FF2B5EF4-FFF2-40B4-BE49-F238E27FC236}">
                <a16:creationId xmlns:a16="http://schemas.microsoft.com/office/drawing/2014/main" id="{64920441-163C-4CA8-A449-8FE0BCB1C329}"/>
              </a:ext>
            </a:extLst>
          </p:cNvPr>
          <p:cNvSpPr txBox="1"/>
          <p:nvPr/>
        </p:nvSpPr>
        <p:spPr>
          <a:xfrm>
            <a:off x="559432" y="914400"/>
            <a:ext cx="833750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dirty="0">
                <a:highlight>
                  <a:srgbClr val="FFFF00"/>
                </a:highlight>
                <a:latin typeface="Calibri"/>
                <a:cs typeface="Calibri"/>
              </a:rPr>
              <a:t>Pour la génétique du développement: </a:t>
            </a:r>
            <a:r>
              <a:rPr lang="en-US" sz="2400" dirty="0">
                <a:latin typeface="Calibri"/>
                <a:cs typeface="Calibri"/>
              </a:rPr>
              <a:t>les avantages seraient la facilité de reproduction en laboratoire, un intervalle de génération court (temps entre la fécondation et la maturité sexuelle), un génome simple ou petit et la facilité d'observer les embryons pour voir les effets mutants. </a:t>
            </a:r>
            <a:endParaRPr lang="fr-FR">
              <a:cs typeface="Calibri"/>
            </a:endParaRPr>
          </a:p>
          <a:p>
            <a:pPr algn="just"/>
            <a:endParaRPr lang="en-US" sz="2400" dirty="0">
              <a:latin typeface="Calibri"/>
              <a:cs typeface="Calibri"/>
            </a:endParaRPr>
          </a:p>
          <a:p>
            <a:pPr algn="just"/>
            <a:r>
              <a:rPr lang="fr-MA" sz="2400" dirty="0">
                <a:latin typeface="Calibri"/>
                <a:cs typeface="Calibri"/>
              </a:rPr>
              <a:t>Les organismes largement utilisés pour cela sont la mouche des fruits (drosophile), le poisson zèbre (</a:t>
            </a:r>
            <a:r>
              <a:rPr lang="fr-MA" sz="2400" dirty="0" err="1">
                <a:latin typeface="Calibri"/>
                <a:cs typeface="Calibri"/>
              </a:rPr>
              <a:t>Danio</a:t>
            </a:r>
            <a:r>
              <a:rPr lang="fr-MA" sz="2400" dirty="0">
                <a:latin typeface="Calibri"/>
                <a:cs typeface="Calibri"/>
              </a:rPr>
              <a:t>), le ver nématode (Caenorhabditis elegans), la plante Arabidopsis thaliana, la souris ...</a:t>
            </a:r>
            <a:endParaRPr lang="fr-MA" dirty="0">
              <a:cs typeface="Calibri"/>
            </a:endParaRPr>
          </a:p>
        </p:txBody>
      </p:sp>
    </p:spTree>
    <p:extLst>
      <p:ext uri="{BB962C8B-B14F-4D97-AF65-F5344CB8AC3E}">
        <p14:creationId xmlns:p14="http://schemas.microsoft.com/office/powerpoint/2010/main" val="2469623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480720"/>
          </a:xfrm>
        </p:spPr>
        <p:txBody>
          <a:bodyPr vert="horz" lIns="91440" tIns="45720" rIns="91440" bIns="45720" rtlCol="0" anchor="t">
            <a:normAutofit/>
          </a:bodyPr>
          <a:lstStyle/>
          <a:p>
            <a:pPr marL="0" indent="0">
              <a:buNone/>
            </a:pPr>
            <a:r>
              <a:rPr lang="fr-FR" sz="2400" dirty="0">
                <a:latin typeface="Times New Roman"/>
                <a:cs typeface="Times New Roman"/>
              </a:rPr>
              <a:t>-</a:t>
            </a:r>
            <a:r>
              <a:rPr lang="fr-FR" sz="2400" b="1" i="1" dirty="0">
                <a:latin typeface="Times New Roman"/>
                <a:cs typeface="Times New Roman"/>
              </a:rPr>
              <a:t>Drosophila melanogaster </a:t>
            </a:r>
            <a:r>
              <a:rPr lang="fr-FR" sz="2400" dirty="0">
                <a:latin typeface="Times New Roman"/>
                <a:cs typeface="Times New Roman"/>
              </a:rPr>
              <a:t>est un modèle classique utilisé pour détecter la </a:t>
            </a:r>
            <a:r>
              <a:rPr lang="fr-FR" sz="2400" dirty="0">
                <a:highlight>
                  <a:srgbClr val="FFFF00"/>
                </a:highlight>
                <a:latin typeface="Times New Roman"/>
                <a:cs typeface="Times New Roman"/>
              </a:rPr>
              <a:t>mutagénicité</a:t>
            </a:r>
            <a:r>
              <a:rPr lang="fr-FR" sz="2400" dirty="0">
                <a:latin typeface="Times New Roman"/>
                <a:cs typeface="Times New Roman"/>
              </a:rPr>
              <a:t>, la tératogénicité et la toxicité reproductive.</a:t>
            </a:r>
          </a:p>
          <a:p>
            <a:pPr marL="0" indent="0">
              <a:buNone/>
            </a:pPr>
            <a:endParaRPr lang="fr-F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930" y="1528394"/>
            <a:ext cx="4011150" cy="41764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9848" y="3156180"/>
            <a:ext cx="2867025" cy="1590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a:extLst>
              <a:ext uri="{FF2B5EF4-FFF2-40B4-BE49-F238E27FC236}">
                <a16:creationId xmlns:a16="http://schemas.microsoft.com/office/drawing/2014/main" id="{7E198DC9-9E07-45AF-8BD3-2F0A893FE5AF}"/>
              </a:ext>
            </a:extLst>
          </p:cNvPr>
          <p:cNvSpPr txBox="1"/>
          <p:nvPr/>
        </p:nvSpPr>
        <p:spPr>
          <a:xfrm>
            <a:off x="4577680" y="1297766"/>
            <a:ext cx="396429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err="1">
                <a:latin typeface="Roboto"/>
              </a:rPr>
              <a:t>elle</a:t>
            </a:r>
            <a:r>
              <a:rPr lang="en-US" dirty="0">
                <a:latin typeface="Roboto"/>
              </a:rPr>
              <a:t> a </a:t>
            </a:r>
            <a:r>
              <a:rPr lang="en-US" dirty="0" err="1">
                <a:latin typeface="Roboto"/>
              </a:rPr>
              <a:t>d'abord</a:t>
            </a:r>
            <a:r>
              <a:rPr lang="en-US" dirty="0">
                <a:latin typeface="Roboto"/>
              </a:rPr>
              <a:t> </a:t>
            </a:r>
            <a:r>
              <a:rPr lang="en-US" dirty="0" err="1">
                <a:latin typeface="Roboto"/>
              </a:rPr>
              <a:t>été</a:t>
            </a:r>
            <a:r>
              <a:rPr lang="en-US" dirty="0">
                <a:latin typeface="Roboto"/>
              </a:rPr>
              <a:t> </a:t>
            </a:r>
            <a:r>
              <a:rPr lang="en-US" dirty="0" err="1">
                <a:latin typeface="Roboto"/>
              </a:rPr>
              <a:t>choisie</a:t>
            </a:r>
            <a:r>
              <a:rPr lang="en-US" dirty="0">
                <a:latin typeface="Roboto"/>
              </a:rPr>
              <a:t> </a:t>
            </a:r>
            <a:r>
              <a:rPr lang="en-US" dirty="0" err="1">
                <a:latin typeface="Roboto"/>
              </a:rPr>
              <a:t>comme</a:t>
            </a:r>
            <a:r>
              <a:rPr lang="en-US" dirty="0">
                <a:latin typeface="Roboto"/>
              </a:rPr>
              <a:t> </a:t>
            </a:r>
            <a:r>
              <a:rPr lang="en-US" dirty="0" err="1">
                <a:latin typeface="Roboto"/>
              </a:rPr>
              <a:t>organisme</a:t>
            </a:r>
            <a:r>
              <a:rPr lang="en-US" dirty="0">
                <a:latin typeface="Roboto"/>
              </a:rPr>
              <a:t> </a:t>
            </a:r>
            <a:r>
              <a:rPr lang="en-US" dirty="0" err="1">
                <a:latin typeface="Roboto"/>
              </a:rPr>
              <a:t>modèle</a:t>
            </a:r>
            <a:r>
              <a:rPr lang="en-US" dirty="0">
                <a:latin typeface="Roboto"/>
              </a:rPr>
              <a:t> par le </a:t>
            </a:r>
            <a:r>
              <a:rPr lang="en-US" dirty="0" err="1">
                <a:latin typeface="Roboto"/>
              </a:rPr>
              <a:t>généticien</a:t>
            </a:r>
            <a:r>
              <a:rPr lang="en-US" dirty="0">
                <a:latin typeface="Roboto"/>
              </a:rPr>
              <a:t> T.H. Morgan et </a:t>
            </a:r>
            <a:r>
              <a:rPr lang="en-US" dirty="0" err="1">
                <a:latin typeface="Roboto"/>
              </a:rPr>
              <a:t>intensivement</a:t>
            </a:r>
            <a:r>
              <a:rPr lang="en-US" dirty="0">
                <a:latin typeface="Roboto"/>
              </a:rPr>
              <a:t> </a:t>
            </a:r>
            <a:r>
              <a:rPr lang="en-US" dirty="0" err="1">
                <a:latin typeface="Roboto"/>
              </a:rPr>
              <a:t>étudié</a:t>
            </a:r>
            <a:r>
              <a:rPr lang="en-US" dirty="0">
                <a:latin typeface="Roboto"/>
              </a:rPr>
              <a:t> par des </a:t>
            </a:r>
            <a:r>
              <a:rPr lang="en-US" dirty="0" err="1">
                <a:latin typeface="Roboto"/>
              </a:rPr>
              <a:t>générations</a:t>
            </a:r>
            <a:r>
              <a:rPr lang="en-US" dirty="0">
                <a:latin typeface="Roboto"/>
              </a:rPr>
              <a:t> de </a:t>
            </a:r>
            <a:r>
              <a:rPr lang="en-US" dirty="0" err="1">
                <a:latin typeface="Roboto"/>
              </a:rPr>
              <a:t>généticiens</a:t>
            </a:r>
            <a:r>
              <a:rPr lang="en-US" dirty="0">
                <a:latin typeface="Roboto"/>
              </a:rPr>
              <a:t> après </a:t>
            </a:r>
            <a:r>
              <a:rPr lang="en-US" dirty="0" err="1">
                <a:latin typeface="Roboto"/>
              </a:rPr>
              <a:t>lui</a:t>
            </a:r>
            <a:r>
              <a:rPr lang="en-US" dirty="0">
                <a:latin typeface="Roboto"/>
              </a:rPr>
              <a:t>.</a:t>
            </a:r>
            <a:endParaRPr lang="en-US" dirty="0">
              <a:cs typeface="Calibri"/>
            </a:endParaRPr>
          </a:p>
        </p:txBody>
      </p:sp>
    </p:spTree>
    <p:extLst>
      <p:ext uri="{BB962C8B-B14F-4D97-AF65-F5344CB8AC3E}">
        <p14:creationId xmlns:p14="http://schemas.microsoft.com/office/powerpoint/2010/main" val="2585248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88640"/>
            <a:ext cx="9036496" cy="6480720"/>
          </a:xfrm>
        </p:spPr>
        <p:txBody>
          <a:bodyPr>
            <a:normAutofit/>
          </a:bodyPr>
          <a:lstStyle/>
          <a:p>
            <a:pPr marL="0" indent="0">
              <a:buNone/>
            </a:pPr>
            <a:r>
              <a:rPr lang="fr-FR" sz="2400" dirty="0">
                <a:latin typeface="Times New Roman" pitchFamily="18" charset="0"/>
                <a:cs typeface="Times New Roman" pitchFamily="18" charset="0"/>
              </a:rPr>
              <a:t>-Utilisation de </a:t>
            </a:r>
            <a:r>
              <a:rPr lang="fr-FR" sz="2400" b="1" dirty="0"/>
              <a:t>   </a:t>
            </a:r>
            <a:r>
              <a:rPr lang="fr-FR" sz="2400" i="1" dirty="0" err="1">
                <a:latin typeface="Times New Roman" pitchFamily="18" charset="0"/>
                <a:cs typeface="Times New Roman" pitchFamily="18" charset="0"/>
                <a:hlinkClick r:id="rId2"/>
              </a:rPr>
              <a:t>Caenorhabditis</a:t>
            </a:r>
            <a:r>
              <a:rPr lang="fr-FR" sz="2400" i="1" dirty="0">
                <a:latin typeface="Times New Roman" pitchFamily="18" charset="0"/>
                <a:cs typeface="Times New Roman" pitchFamily="18" charset="0"/>
                <a:hlinkClick r:id="rId2"/>
              </a:rPr>
              <a:t> </a:t>
            </a:r>
            <a:r>
              <a:rPr lang="fr-FR" sz="2400" i="1" dirty="0" err="1">
                <a:latin typeface="Times New Roman" pitchFamily="18" charset="0"/>
                <a:cs typeface="Times New Roman" pitchFamily="18" charset="0"/>
                <a:hlinkClick r:id="rId2"/>
              </a:rPr>
              <a:t>elegans</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(nématode) pour étudier la division et la différentiation cellulaire (lignage cellulaire).  </a:t>
            </a:r>
          </a:p>
          <a:p>
            <a:pPr marL="0" indent="0">
              <a:buNone/>
            </a:pPr>
            <a:endParaRPr lang="fr-FR" sz="2400" dirty="0">
              <a:latin typeface="Times New Roman" pitchFamily="18" charset="0"/>
              <a:cs typeface="Times New Roman" pitchFamily="18" charset="0"/>
            </a:endParaRPr>
          </a:p>
          <a:p>
            <a:pPr marL="0" indent="0">
              <a:buNone/>
            </a:pPr>
            <a:r>
              <a:rPr lang="fr-FR" sz="2400" b="1" i="1" dirty="0">
                <a:latin typeface="Times New Roman" pitchFamily="18" charset="0"/>
                <a:cs typeface="Times New Roman" pitchFamily="18" charset="0"/>
              </a:rPr>
              <a:t>C. </a:t>
            </a:r>
            <a:r>
              <a:rPr lang="fr-FR" sz="2400" b="1" i="1" dirty="0" err="1">
                <a:latin typeface="Times New Roman" pitchFamily="18" charset="0"/>
                <a:cs typeface="Times New Roman" pitchFamily="18" charset="0"/>
              </a:rPr>
              <a:t>elegans</a:t>
            </a:r>
            <a:r>
              <a:rPr lang="fr-FR" sz="2400" b="1" i="1" dirty="0">
                <a:latin typeface="Times New Roman" pitchFamily="18" charset="0"/>
                <a:cs typeface="Times New Roman" pitchFamily="18" charset="0"/>
              </a:rPr>
              <a:t> </a:t>
            </a:r>
            <a:r>
              <a:rPr lang="fr-FR" sz="2400" i="1" dirty="0">
                <a:latin typeface="Times New Roman" pitchFamily="18" charset="0"/>
                <a:cs typeface="Times New Roman" pitchFamily="18" charset="0"/>
              </a:rPr>
              <a:t>est complètement transparent. De plus, la lignée précise de toutes les cellules de l'organisme peut être étudiée. Ces organismes ont un cycle de vie court </a:t>
            </a:r>
            <a:r>
              <a:rPr lang="fr-FR" sz="2400" i="1" u="sng" dirty="0">
                <a:latin typeface="Times New Roman" pitchFamily="18" charset="0"/>
                <a:cs typeface="Times New Roman" pitchFamily="18" charset="0"/>
              </a:rPr>
              <a:t>(3 semaines , approprié pour étudier le phénomène de vieillissement) </a:t>
            </a:r>
            <a:r>
              <a:rPr lang="fr-FR" sz="2400" i="1" dirty="0">
                <a:latin typeface="Times New Roman" pitchFamily="18" charset="0"/>
                <a:cs typeface="Times New Roman" pitchFamily="18" charset="0"/>
              </a:rPr>
              <a:t>et peuvent être étudiés en grand nombre.</a:t>
            </a:r>
          </a:p>
          <a:p>
            <a:pPr marL="0" indent="0">
              <a:buNone/>
            </a:pPr>
            <a:endParaRPr lang="fr-FR" sz="2400" i="1" dirty="0">
              <a:latin typeface="Times New Roman" pitchFamily="18" charset="0"/>
              <a:cs typeface="Times New Roman" pitchFamily="18" charset="0"/>
            </a:endParaRPr>
          </a:p>
          <a:p>
            <a:pPr marL="0" indent="0">
              <a:buNone/>
            </a:pPr>
            <a:endParaRPr lang="fr-FR" sz="2400" i="1" dirty="0">
              <a:latin typeface="Times New Roman" pitchFamily="18" charset="0"/>
              <a:cs typeface="Times New Roman" pitchFamily="18" charset="0"/>
            </a:endParaRPr>
          </a:p>
          <a:p>
            <a:pPr marL="0" indent="0">
              <a:buNone/>
            </a:pPr>
            <a:endParaRPr lang="fr-FR" sz="2400" i="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63713"/>
            <a:ext cx="338437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7697" y="3085278"/>
            <a:ext cx="5580112" cy="3789040"/>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cteur droit 4"/>
          <p:cNvCxnSpPr/>
          <p:nvPr/>
        </p:nvCxnSpPr>
        <p:spPr>
          <a:xfrm>
            <a:off x="755576" y="5805264"/>
            <a:ext cx="2376264" cy="0"/>
          </a:xfrm>
          <a:prstGeom prst="line">
            <a:avLst/>
          </a:prstGeom>
        </p:spPr>
        <p:style>
          <a:lnRef idx="2">
            <a:schemeClr val="dk1"/>
          </a:lnRef>
          <a:fillRef idx="0">
            <a:schemeClr val="dk1"/>
          </a:fillRef>
          <a:effectRef idx="1">
            <a:schemeClr val="dk1"/>
          </a:effectRef>
          <a:fontRef idx="minor">
            <a:schemeClr val="tx1"/>
          </a:fontRef>
        </p:style>
      </p:cxnSp>
      <p:sp>
        <p:nvSpPr>
          <p:cNvPr id="6" name="ZoneTexte 5"/>
          <p:cNvSpPr txBox="1"/>
          <p:nvPr/>
        </p:nvSpPr>
        <p:spPr>
          <a:xfrm>
            <a:off x="257638" y="6020163"/>
            <a:ext cx="1656184" cy="369332"/>
          </a:xfrm>
          <a:prstGeom prst="rect">
            <a:avLst/>
          </a:prstGeom>
          <a:noFill/>
          <a:ln>
            <a:solidFill>
              <a:schemeClr val="tx1"/>
            </a:solidFill>
          </a:ln>
        </p:spPr>
        <p:txBody>
          <a:bodyPr wrap="square" rtlCol="0">
            <a:spAutoFit/>
          </a:bodyPr>
          <a:lstStyle/>
          <a:p>
            <a:r>
              <a:rPr lang="fr-FR" dirty="0"/>
              <a:t>1 mm</a:t>
            </a:r>
          </a:p>
        </p:txBody>
      </p:sp>
    </p:spTree>
    <p:extLst>
      <p:ext uri="{BB962C8B-B14F-4D97-AF65-F5344CB8AC3E}">
        <p14:creationId xmlns:p14="http://schemas.microsoft.com/office/powerpoint/2010/main" val="3864805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0A2FC59-C4B0-419A-AF1A-431006AD27CC}"/>
              </a:ext>
            </a:extLst>
          </p:cNvPr>
          <p:cNvSpPr>
            <a:spLocks noGrp="1"/>
          </p:cNvSpPr>
          <p:nvPr>
            <p:ph idx="1"/>
          </p:nvPr>
        </p:nvSpPr>
        <p:spPr>
          <a:xfrm>
            <a:off x="244219" y="222921"/>
            <a:ext cx="8740754" cy="6499589"/>
          </a:xfrm>
        </p:spPr>
        <p:txBody>
          <a:bodyPr vert="horz" lIns="91440" tIns="45720" rIns="91440" bIns="45720" rtlCol="0" anchor="t">
            <a:normAutofit/>
          </a:bodyPr>
          <a:lstStyle/>
          <a:p>
            <a:pPr marL="0" indent="0">
              <a:buNone/>
            </a:pPr>
            <a:endParaRPr lang="fr-FR" dirty="0">
              <a:cs typeface="Calibri"/>
            </a:endParaRPr>
          </a:p>
        </p:txBody>
      </p:sp>
      <p:sp>
        <p:nvSpPr>
          <p:cNvPr id="4" name="ZoneTexte 3">
            <a:extLst>
              <a:ext uri="{FF2B5EF4-FFF2-40B4-BE49-F238E27FC236}">
                <a16:creationId xmlns:a16="http://schemas.microsoft.com/office/drawing/2014/main" id="{EFF90BBE-F21C-450C-987C-60BD670756AD}"/>
              </a:ext>
            </a:extLst>
          </p:cNvPr>
          <p:cNvSpPr txBox="1"/>
          <p:nvPr/>
        </p:nvSpPr>
        <p:spPr>
          <a:xfrm>
            <a:off x="289655" y="403245"/>
            <a:ext cx="4432852" cy="112646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400">
                <a:latin typeface="Calibri"/>
                <a:cs typeface="Calibri"/>
              </a:rPr>
              <a:t>L'énorme avantage est sa simplicité: chaque C. elegans adulte possède exactement (seulement) 959 cellules somatiques. Ceux-ci proviennent du zygote pratiquement de la même manière pour chaque individu. </a:t>
            </a:r>
            <a:endParaRPr lang="fr-FR" sz="2400">
              <a:cs typeface="Calibri"/>
            </a:endParaRPr>
          </a:p>
          <a:p>
            <a:pPr algn="just"/>
            <a:r>
              <a:rPr lang="fr-FR" sz="2400">
                <a:latin typeface="Calibri"/>
                <a:cs typeface="Calibri"/>
              </a:rPr>
              <a:t>• En suivant toutes les divisions cellulaires au microscope, les biologistes ont construit la lignée cellulaire complète de l’organisme, un type de carte du destin. Une carte du destin retrace le développement d'un embryon.</a:t>
            </a:r>
            <a:endParaRPr lang="fr-FR" sz="2400" dirty="0">
              <a:latin typeface="Calibri"/>
              <a:cs typeface="Calibri"/>
            </a:endParaRPr>
          </a:p>
          <a:p>
            <a:pPr algn="just"/>
            <a:endParaRPr lang="fr-FR" sz="2400" dirty="0">
              <a:solidFill>
                <a:srgbClr val="5F6368"/>
              </a:solidFill>
              <a:latin typeface="Calibri"/>
              <a:cs typeface="Calibri"/>
            </a:endParaRPr>
          </a:p>
          <a:p>
            <a:endParaRPr lang="fr-FR" sz="2400" dirty="0">
              <a:latin typeface="Calibri"/>
              <a:cs typeface="Calibri"/>
            </a:endParaRPr>
          </a:p>
          <a:p>
            <a:endParaRPr lang="fr-FR" sz="2400" dirty="0">
              <a:latin typeface="Calibri"/>
              <a:cs typeface="Calibri"/>
            </a:endParaRPr>
          </a:p>
          <a:p>
            <a:endParaRPr lang="fr-FR" sz="2400" dirty="0">
              <a:latin typeface="Calibri"/>
              <a:cs typeface="Calibri"/>
            </a:endParaRPr>
          </a:p>
          <a:p>
            <a:endParaRPr lang="fr-FR" sz="2400" dirty="0">
              <a:latin typeface="Calibri"/>
              <a:cs typeface="Calibri"/>
            </a:endParaRPr>
          </a:p>
          <a:p>
            <a:endParaRPr lang="fr-FR" sz="2400" dirty="0">
              <a:latin typeface="Calibri"/>
              <a:cs typeface="Calibri"/>
            </a:endParaRPr>
          </a:p>
          <a:p>
            <a:endParaRPr lang="fr-FR">
              <a:latin typeface="Roboto"/>
            </a:endParaRPr>
          </a:p>
          <a:p>
            <a:endParaRPr lang="fr-FR">
              <a:latin typeface="Roboto"/>
            </a:endParaRPr>
          </a:p>
          <a:p>
            <a:endParaRPr lang="fr-FR">
              <a:latin typeface="Roboto"/>
            </a:endParaRPr>
          </a:p>
          <a:p>
            <a:endParaRPr lang="fr-FR">
              <a:latin typeface="Roboto"/>
            </a:endParaRPr>
          </a:p>
          <a:p>
            <a:endParaRPr lang="fr-FR">
              <a:latin typeface="Roboto"/>
            </a:endParaRPr>
          </a:p>
          <a:p>
            <a:endParaRPr lang="fr-FR">
              <a:latin typeface="Roboto"/>
            </a:endParaRPr>
          </a:p>
          <a:p>
            <a:endParaRPr lang="fr-FR">
              <a:latin typeface="Roboto"/>
            </a:endParaRPr>
          </a:p>
          <a:p>
            <a:endParaRPr lang="fr-FR">
              <a:latin typeface="Roboto"/>
            </a:endParaRPr>
          </a:p>
          <a:p>
            <a:endParaRPr lang="fr-FR">
              <a:latin typeface="Roboto"/>
            </a:endParaRPr>
          </a:p>
          <a:p>
            <a:endParaRPr lang="fr-FR">
              <a:latin typeface="Roboto"/>
            </a:endParaRPr>
          </a:p>
          <a:p>
            <a:endParaRPr lang="fr-FR">
              <a:latin typeface="Roboto"/>
            </a:endParaRPr>
          </a:p>
        </p:txBody>
      </p:sp>
      <p:pic>
        <p:nvPicPr>
          <p:cNvPr id="6" name="Picture 3">
            <a:extLst>
              <a:ext uri="{FF2B5EF4-FFF2-40B4-BE49-F238E27FC236}">
                <a16:creationId xmlns:a16="http://schemas.microsoft.com/office/drawing/2014/main" id="{2315A9FF-311A-4628-B61B-B5461860A3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0777" y="217129"/>
            <a:ext cx="4174436" cy="6231226"/>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75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784976" cy="6480720"/>
          </a:xfrm>
        </p:spPr>
        <p:txBody>
          <a:bodyPr vert="horz" lIns="91440" tIns="45720" rIns="91440" bIns="45720" rtlCol="0" anchor="t">
            <a:normAutofit/>
          </a:bodyPr>
          <a:lstStyle/>
          <a:p>
            <a:pPr>
              <a:buNone/>
            </a:pPr>
            <a:endParaRPr lang="fr-FR" dirty="0"/>
          </a:p>
          <a:p>
            <a:pPr>
              <a:buNone/>
            </a:pPr>
            <a:r>
              <a:rPr lang="fr-FR" b="1" u="sng" dirty="0"/>
              <a:t>Applications de la biologie du développement </a:t>
            </a:r>
            <a:endParaRPr lang="fr-FR" b="1" u="sng" dirty="0">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EEE64A-7518-47EC-9112-7BF99FB4D781}"/>
              </a:ext>
            </a:extLst>
          </p:cNvPr>
          <p:cNvSpPr>
            <a:spLocks noGrp="1"/>
          </p:cNvSpPr>
          <p:nvPr>
            <p:ph idx="1"/>
          </p:nvPr>
        </p:nvSpPr>
        <p:spPr/>
        <p:txBody>
          <a:bodyPr vert="horz" lIns="91440" tIns="45720" rIns="91440" bIns="45720" rtlCol="0" anchor="t">
            <a:normAutofit/>
          </a:bodyPr>
          <a:lstStyle/>
          <a:p>
            <a:pPr marL="0" indent="0">
              <a:buNone/>
            </a:pPr>
            <a:endParaRPr lang="fr-FR">
              <a:cs typeface="Calibri"/>
            </a:endParaRPr>
          </a:p>
          <a:p>
            <a:pPr marL="0" indent="0">
              <a:buNone/>
            </a:pPr>
            <a:endParaRPr lang="fr-FR">
              <a:cs typeface="Calibri"/>
            </a:endParaRPr>
          </a:p>
          <a:p>
            <a:pPr marL="0" indent="0">
              <a:buNone/>
            </a:pPr>
            <a:r>
              <a:rPr lang="fr-FR" dirty="0">
                <a:highlight>
                  <a:srgbClr val="FFFF00"/>
                </a:highlight>
                <a:cs typeface="Calibri"/>
              </a:rPr>
              <a:t>Introduction à la biologie du développement </a:t>
            </a:r>
          </a:p>
        </p:txBody>
      </p:sp>
    </p:spTree>
    <p:extLst>
      <p:ext uri="{BB962C8B-B14F-4D97-AF65-F5344CB8AC3E}">
        <p14:creationId xmlns:p14="http://schemas.microsoft.com/office/powerpoint/2010/main" val="2832914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140969"/>
            <a:ext cx="6588224" cy="3717032"/>
          </a:xfrm>
          <a:ln>
            <a:solidFill>
              <a:schemeClr val="tx1"/>
            </a:solidFill>
          </a:ln>
        </p:spPr>
        <p:txBody>
          <a:bodyPr vert="horz" lIns="91440" tIns="45720" rIns="91440" bIns="45720" rtlCol="0" anchor="t">
            <a:normAutofit fontScale="25000" lnSpcReduction="20000"/>
          </a:bodyPr>
          <a:lstStyle/>
          <a:p>
            <a:pPr algn="just">
              <a:buNone/>
            </a:pPr>
            <a:r>
              <a:rPr lang="fr-FR" sz="7200" dirty="0"/>
              <a:t>La </a:t>
            </a:r>
            <a:r>
              <a:rPr lang="fr-FR" sz="7200" b="1" dirty="0"/>
              <a:t>théorie de la préformation</a:t>
            </a:r>
            <a:r>
              <a:rPr lang="fr-FR" sz="7200" dirty="0"/>
              <a:t>, appelée aussi </a:t>
            </a:r>
            <a:r>
              <a:rPr lang="fr-FR" sz="7200" b="1" dirty="0"/>
              <a:t>théorie de la préexistence</a:t>
            </a:r>
            <a:r>
              <a:rPr lang="fr-FR" sz="7200" dirty="0"/>
              <a:t>, a été formulée au </a:t>
            </a:r>
            <a:r>
              <a:rPr lang="fr-FR" sz="7200" cap="small" dirty="0" err="1"/>
              <a:t>xviii</a:t>
            </a:r>
            <a:r>
              <a:rPr lang="fr-FR" sz="7200" baseline="30000" dirty="0" err="1"/>
              <a:t>e</a:t>
            </a:r>
            <a:r>
              <a:rPr lang="fr-FR" sz="7200" dirty="0"/>
              <a:t> siècle pour expliquer le développement embryonnaire par le déploiement de structures préexistantes dans l'</a:t>
            </a:r>
            <a:r>
              <a:rPr lang="fr-FR" sz="7200" dirty="0">
                <a:hlinkClick r:id="rId3" tooltip="Œuf (biologie)"/>
              </a:rPr>
              <a:t>œuf</a:t>
            </a:r>
            <a:r>
              <a:rPr lang="fr-FR" sz="7200" dirty="0"/>
              <a:t>. Cette théorie s'est historiquement opposée à celle de l’</a:t>
            </a:r>
            <a:r>
              <a:rPr lang="fr-FR" sz="7200" dirty="0">
                <a:hlinkClick r:id="rId4" tooltip="Épigénétique"/>
              </a:rPr>
              <a:t>épigenèse</a:t>
            </a:r>
            <a:r>
              <a:rPr lang="fr-FR" sz="7200" dirty="0"/>
              <a:t> selon laquelle les organes apparaissent progressivement au cours de la croissance embryonnaire et sont sous l'influence de forces extérieures. On considère traditionnellement que la théorie de l'épigenèse l'a emportée sur le préformationnisme à la fin du </a:t>
            </a:r>
            <a:r>
              <a:rPr lang="fr-FR" sz="7200" cap="small" dirty="0" err="1"/>
              <a:t>xix</a:t>
            </a:r>
            <a:r>
              <a:rPr lang="fr-FR" sz="7200" baseline="30000" dirty="0" err="1"/>
              <a:t>e</a:t>
            </a:r>
            <a:r>
              <a:rPr lang="fr-FR" sz="7200" dirty="0"/>
              <a:t> siècle, avec l'émergence de l'</a:t>
            </a:r>
            <a:r>
              <a:rPr lang="fr-FR" sz="7200" dirty="0">
                <a:hlinkClick r:id="rId5" tooltip="Embryologie"/>
              </a:rPr>
              <a:t>embryologie</a:t>
            </a:r>
            <a:r>
              <a:rPr lang="fr-FR" sz="7200" dirty="0"/>
              <a:t> expérimentale. Cependant, la découverte de </a:t>
            </a:r>
            <a:r>
              <a:rPr lang="fr-FR" sz="7200" dirty="0">
                <a:hlinkClick r:id="rId6" tooltip="Programmes génétiques"/>
              </a:rPr>
              <a:t>programmes génétiques</a:t>
            </a:r>
            <a:r>
              <a:rPr lang="fr-FR" sz="7200" dirty="0"/>
              <a:t> contrôlant le développement durant les dernières décennies du </a:t>
            </a:r>
            <a:r>
              <a:rPr lang="fr-FR" sz="7200" cap="small" dirty="0" err="1"/>
              <a:t>xx</a:t>
            </a:r>
            <a:r>
              <a:rPr lang="fr-FR" sz="7200" baseline="30000" dirty="0" err="1"/>
              <a:t>e</a:t>
            </a:r>
            <a:r>
              <a:rPr lang="fr-FR" sz="7200" dirty="0"/>
              <a:t> siècle met en évidence la préexistence dans l'œuf d'un </a:t>
            </a:r>
            <a:r>
              <a:rPr lang="fr-FR" sz="7200" dirty="0">
                <a:hlinkClick r:id="rId7" tooltip="Code"/>
              </a:rPr>
              <a:t>code</a:t>
            </a:r>
            <a:r>
              <a:rPr lang="fr-FR" sz="7200" dirty="0"/>
              <a:t> porteur des informations régulant le développement. Ces découvertes sont à l'origine d'un courant de réhabilitation de l'apport de la pensée </a:t>
            </a:r>
            <a:r>
              <a:rPr lang="fr-FR" sz="7200" dirty="0" err="1"/>
              <a:t>préformiste</a:t>
            </a:r>
            <a:r>
              <a:rPr lang="fr-FR" sz="7200" dirty="0"/>
              <a:t> à la biologie.</a:t>
            </a:r>
          </a:p>
          <a:p>
            <a:pPr>
              <a:buNone/>
            </a:pPr>
            <a:br>
              <a:rPr lang="fr-FR" dirty="0"/>
            </a:br>
            <a:endParaRPr lang="fr-FR" dirty="0"/>
          </a:p>
        </p:txBody>
      </p:sp>
      <p:sp>
        <p:nvSpPr>
          <p:cNvPr id="5" name="ZoneTexte 4"/>
          <p:cNvSpPr txBox="1"/>
          <p:nvPr/>
        </p:nvSpPr>
        <p:spPr>
          <a:xfrm>
            <a:off x="0" y="1124744"/>
            <a:ext cx="8496944" cy="1569660"/>
          </a:xfrm>
          <a:prstGeom prst="rect">
            <a:avLst/>
          </a:prstGeom>
          <a:noFill/>
        </p:spPr>
        <p:txBody>
          <a:bodyPr wrap="square" lIns="91440" tIns="45720" rIns="91440" bIns="45720" rtlCol="0" anchor="t">
            <a:spAutoFit/>
          </a:bodyPr>
          <a:lstStyle/>
          <a:p>
            <a:pPr algn="just"/>
            <a:r>
              <a:rPr lang="fr-FR" sz="2400" dirty="0"/>
              <a:t>-Théorie de la préformation  et épigenèse d’Aristote.</a:t>
            </a:r>
            <a:endParaRPr lang="fr-FR"/>
          </a:p>
          <a:p>
            <a:pPr algn="just"/>
            <a:r>
              <a:rPr lang="fr-FR" sz="2400" dirty="0"/>
              <a:t>-Théorie cellulaire: une révolution qui a eu lieu au 19° siècle.</a:t>
            </a:r>
            <a:endParaRPr lang="fr-FR" sz="2400" dirty="0">
              <a:cs typeface="Calibri"/>
            </a:endParaRPr>
          </a:p>
          <a:p>
            <a:pPr algn="just"/>
            <a:r>
              <a:rPr lang="fr-FR" sz="2400" dirty="0"/>
              <a:t>-Le passage de l’embryologie descriptive à l’embryologie expérimentale avec la compréhension et la découverte des gènes.</a:t>
            </a:r>
            <a:endParaRPr lang="fr-FR" sz="2400" dirty="0">
              <a:cs typeface="Calibri"/>
            </a:endParaRPr>
          </a:p>
        </p:txBody>
      </p:sp>
      <p:sp>
        <p:nvSpPr>
          <p:cNvPr id="6" name="ZoneTexte 5"/>
          <p:cNvSpPr txBox="1"/>
          <p:nvPr/>
        </p:nvSpPr>
        <p:spPr>
          <a:xfrm>
            <a:off x="251520" y="332656"/>
            <a:ext cx="1944216" cy="523220"/>
          </a:xfrm>
          <a:prstGeom prst="rect">
            <a:avLst/>
          </a:prstGeom>
          <a:noFill/>
        </p:spPr>
        <p:txBody>
          <a:bodyPr wrap="square" rtlCol="0">
            <a:spAutoFit/>
          </a:bodyPr>
          <a:lstStyle/>
          <a:p>
            <a:r>
              <a:rPr lang="fr-FR" sz="2800" u="sng" dirty="0"/>
              <a:t>Historique </a:t>
            </a:r>
          </a:p>
        </p:txBody>
      </p:sp>
      <p:pic>
        <p:nvPicPr>
          <p:cNvPr id="3074" name="Picture 2" descr="https://upload.wikimedia.org/wikipedia/commons/7/7a/HomunculusLarge.png"/>
          <p:cNvPicPr>
            <a:picLocks noChangeAspect="1" noChangeArrowheads="1"/>
          </p:cNvPicPr>
          <p:nvPr/>
        </p:nvPicPr>
        <p:blipFill>
          <a:blip r:embed="rId8" cstate="print"/>
          <a:srcRect/>
          <a:stretch>
            <a:fillRect/>
          </a:stretch>
        </p:blipFill>
        <p:spPr bwMode="auto">
          <a:xfrm>
            <a:off x="7524328" y="2996952"/>
            <a:ext cx="1152128" cy="348783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712968" cy="6336704"/>
          </a:xfrm>
        </p:spPr>
        <p:txBody>
          <a:bodyPr vert="horz" lIns="91440" tIns="45720" rIns="91440" bIns="45720" rtlCol="0" anchor="t">
            <a:normAutofit fontScale="62500" lnSpcReduction="20000"/>
          </a:bodyPr>
          <a:lstStyle/>
          <a:p>
            <a:r>
              <a:rPr lang="fr-FR" dirty="0"/>
              <a:t>Au 17° siècle, Robert Hooke invente le microscope et observe des tissus et notamment des plantes. Il décrit à la première fois la cellule. Il en vient à dire que les cellules sont </a:t>
            </a:r>
            <a:r>
              <a:rPr lang="fr-FR" b="1" dirty="0"/>
              <a:t>éventuellement la base de fonctionnement des êtres vivants</a:t>
            </a:r>
            <a:r>
              <a:rPr lang="fr-FR" dirty="0"/>
              <a:t>. En 1675, Van Leeuwenhoek observe des cellules vivantes issues des algues. Henri Dutrochet met en place </a:t>
            </a:r>
            <a:r>
              <a:rPr lang="fr-FR" b="1" dirty="0"/>
              <a:t>la théorie cellulaire en 1824 :</a:t>
            </a:r>
            <a:r>
              <a:rPr lang="fr-FR" dirty="0">
                <a:highlight>
                  <a:srgbClr val="00FF00"/>
                </a:highlight>
              </a:rPr>
              <a:t>**tous les organismes vivants sont constitués d’éléments de base appelées les cellules.</a:t>
            </a:r>
            <a:endParaRPr lang="fr-FR">
              <a:highlight>
                <a:srgbClr val="00FF00"/>
              </a:highlight>
              <a:cs typeface="Calibri"/>
            </a:endParaRPr>
          </a:p>
          <a:p>
            <a:pPr marL="0" indent="0">
              <a:buNone/>
            </a:pPr>
            <a:endParaRPr lang="fr-FR" dirty="0">
              <a:highlight>
                <a:srgbClr val="00FF00"/>
              </a:highlight>
              <a:cs typeface="Calibri"/>
            </a:endParaRPr>
          </a:p>
          <a:p>
            <a:r>
              <a:rPr lang="fr-FR" dirty="0"/>
              <a:t>En 1855 : Virchow suggère que toute cellule provient d’une autre cellule. C’est le second axiome de la théorie cellulaire.</a:t>
            </a:r>
          </a:p>
          <a:p>
            <a:endParaRPr lang="fr-FR" dirty="0"/>
          </a:p>
          <a:p>
            <a:r>
              <a:rPr lang="fr-FR" dirty="0"/>
              <a:t>On a une reprise de l’idée par Jakob Schleiden en 1838 et Théodore Schwann en 1839. La cellule est l’unité structurale, l’unité fonctionnelle et l’unité reproductrice de chaque être vivant. Par la suite de nombreuses études seront faites sur le développement </a:t>
            </a:r>
            <a:r>
              <a:rPr lang="fr-FR" dirty="0">
                <a:highlight>
                  <a:srgbClr val="FFFF00"/>
                </a:highlight>
              </a:rPr>
              <a:t>s</a:t>
            </a:r>
            <a:r>
              <a:rPr lang="fr-FR" dirty="0">
                <a:solidFill>
                  <a:srgbClr val="FF0000"/>
                </a:solidFill>
                <a:highlight>
                  <a:srgbClr val="FFFF00"/>
                </a:highlight>
              </a:rPr>
              <a:t>uivant la naissance de l' embryologie </a:t>
            </a:r>
            <a:r>
              <a:rPr lang="fr-FR" dirty="0" err="1">
                <a:solidFill>
                  <a:srgbClr val="FF0000"/>
                </a:solidFill>
                <a:highlight>
                  <a:srgbClr val="FFFF00"/>
                </a:highlight>
              </a:rPr>
              <a:t>éxpérimentale</a:t>
            </a:r>
            <a:r>
              <a:rPr lang="fr-FR" dirty="0">
                <a:solidFill>
                  <a:srgbClr val="FF0000"/>
                </a:solidFill>
                <a:highlight>
                  <a:srgbClr val="FFFF00"/>
                </a:highlight>
              </a:rPr>
              <a:t> et puis la génie génétique.</a:t>
            </a:r>
            <a:r>
              <a:rPr lang="fr-FR" dirty="0"/>
              <a:t> On retrouve plusieurs questions :</a:t>
            </a:r>
            <a:endParaRPr lang="fr-FR" dirty="0">
              <a:cs typeface="Calibri"/>
            </a:endParaRPr>
          </a:p>
          <a:p>
            <a:r>
              <a:rPr lang="fr-FR" i="1" dirty="0">
                <a:solidFill>
                  <a:srgbClr val="C00000"/>
                </a:solidFill>
              </a:rPr>
              <a:t>Comment la cellule œuf fécondée évolue en un être vivant capable de se reproduire ?</a:t>
            </a:r>
          </a:p>
          <a:p>
            <a:r>
              <a:rPr lang="fr-FR" i="1" dirty="0">
                <a:solidFill>
                  <a:srgbClr val="C00000"/>
                </a:solidFill>
              </a:rPr>
              <a:t>Qu’est ce qui dirige les séries d’étapes (de cellule œuf à organogenèse) ?</a:t>
            </a:r>
          </a:p>
          <a:p>
            <a:r>
              <a:rPr lang="fr-FR" i="1" dirty="0">
                <a:solidFill>
                  <a:srgbClr val="C00000"/>
                </a:solidFill>
              </a:rPr>
              <a:t>Cette complexité est-elle conservée ou diversifiée ?</a:t>
            </a:r>
          </a:p>
          <a:p>
            <a:r>
              <a:rPr lang="fr-FR" i="1" dirty="0">
                <a:solidFill>
                  <a:srgbClr val="C00000"/>
                </a:solidFill>
              </a:rPr>
              <a:t>Quelles sont les relations entre les gènes et leurs fonctions (relation avec la santé humaine) ?</a:t>
            </a:r>
          </a:p>
          <a:p>
            <a:pPr>
              <a:buNone/>
            </a:pPr>
            <a:endParaRPr lang="fr-FR" i="1"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784976" cy="6480720"/>
          </a:xfrm>
        </p:spPr>
        <p:txBody>
          <a:bodyPr vert="horz" lIns="91440" tIns="45720" rIns="91440" bIns="45720" rtlCol="0" anchor="t">
            <a:normAutofit/>
          </a:bodyPr>
          <a:lstStyle/>
          <a:p>
            <a:pPr>
              <a:buNone/>
            </a:pPr>
            <a:endParaRPr lang="fr-FR" dirty="0"/>
          </a:p>
          <a:p>
            <a:pPr>
              <a:buNone/>
            </a:pPr>
            <a:r>
              <a:rPr lang="fr-FR" b="1" u="sng" dirty="0"/>
              <a:t>Biologie développementale</a:t>
            </a:r>
            <a:r>
              <a:rPr lang="fr-FR" dirty="0"/>
              <a:t> : étude des processus de développement de l’organisme depuis la fécondation jusqu'à la sénescence. </a:t>
            </a:r>
          </a:p>
          <a:p>
            <a:pPr>
              <a:buNone/>
            </a:pPr>
            <a:endParaRPr lang="fr-FR" dirty="0"/>
          </a:p>
          <a:p>
            <a:pPr>
              <a:buNone/>
            </a:pPr>
            <a:r>
              <a:rPr lang="fr-FR" dirty="0"/>
              <a:t>Actuellement, elle étudie en particulier le </a:t>
            </a:r>
            <a:r>
              <a:rPr lang="fr-FR" b="1" u="sng" dirty="0">
                <a:solidFill>
                  <a:srgbClr val="C00000"/>
                </a:solidFill>
              </a:rPr>
              <a:t>contrôle génétique</a:t>
            </a:r>
            <a:r>
              <a:rPr lang="fr-FR" dirty="0"/>
              <a:t> de la </a:t>
            </a:r>
            <a:r>
              <a:rPr lang="fr-FR" dirty="0">
                <a:solidFill>
                  <a:srgbClr val="C00000"/>
                </a:solidFill>
              </a:rPr>
              <a:t>croissance cellulaire</a:t>
            </a:r>
            <a:r>
              <a:rPr lang="fr-FR" dirty="0"/>
              <a:t>, de la </a:t>
            </a:r>
            <a:r>
              <a:rPr lang="fr-FR" dirty="0">
                <a:solidFill>
                  <a:srgbClr val="C00000"/>
                </a:solidFill>
              </a:rPr>
              <a:t>différenciation  cellulaire </a:t>
            </a:r>
            <a:r>
              <a:rPr lang="fr-FR" dirty="0"/>
              <a:t>et de la </a:t>
            </a:r>
            <a:r>
              <a:rPr lang="fr-FR" dirty="0">
                <a:solidFill>
                  <a:srgbClr val="C00000"/>
                </a:solidFill>
              </a:rPr>
              <a:t>morphogenèse.</a:t>
            </a:r>
          </a:p>
          <a:p>
            <a:pPr>
              <a:buNone/>
            </a:pPr>
            <a:endParaRPr lang="fr-FR" dirty="0"/>
          </a:p>
          <a:p>
            <a:pPr>
              <a:buNone/>
            </a:pPr>
            <a:br>
              <a:rPr lang="fr-FR" dirty="0"/>
            </a:b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784976" cy="6480720"/>
          </a:xfrm>
        </p:spPr>
        <p:txBody>
          <a:bodyPr vert="horz" lIns="91440" tIns="45720" rIns="91440" bIns="45720" rtlCol="0" anchor="t">
            <a:normAutofit/>
          </a:bodyPr>
          <a:lstStyle/>
          <a:p>
            <a:pPr>
              <a:buNone/>
            </a:pPr>
            <a:r>
              <a:rPr lang="fr-FR" dirty="0"/>
              <a:t>Les processus de développement reposent sur des activités cellulaires communes: </a:t>
            </a:r>
          </a:p>
          <a:p>
            <a:pPr>
              <a:buNone/>
            </a:pPr>
            <a:endParaRPr lang="fr-FR" dirty="0"/>
          </a:p>
          <a:p>
            <a:pPr>
              <a:buNone/>
            </a:pPr>
            <a:r>
              <a:rPr lang="fr-FR" sz="2800" dirty="0"/>
              <a:t>-Prolifération</a:t>
            </a:r>
          </a:p>
          <a:p>
            <a:pPr>
              <a:buNone/>
            </a:pPr>
            <a:r>
              <a:rPr lang="fr-FR" sz="2800" dirty="0"/>
              <a:t>-Communication</a:t>
            </a:r>
          </a:p>
          <a:p>
            <a:pPr>
              <a:buNone/>
            </a:pPr>
            <a:r>
              <a:rPr lang="fr-FR" sz="2800" dirty="0"/>
              <a:t>-Division asymétrique </a:t>
            </a:r>
          </a:p>
          <a:p>
            <a:pPr>
              <a:buNone/>
            </a:pPr>
            <a:r>
              <a:rPr lang="fr-FR" sz="2800" dirty="0"/>
              <a:t>-Changement de forme</a:t>
            </a:r>
          </a:p>
          <a:p>
            <a:pPr>
              <a:buNone/>
            </a:pPr>
            <a:r>
              <a:rPr lang="fr-FR" sz="2800" dirty="0"/>
              <a:t>-Déplacement des cellules et des tissus </a:t>
            </a:r>
          </a:p>
          <a:p>
            <a:pPr>
              <a:buNone/>
            </a:pPr>
            <a:r>
              <a:rPr lang="fr-FR" sz="2800" dirty="0"/>
              <a:t> -Regroupement des cellules et des tissus </a:t>
            </a:r>
          </a:p>
          <a:p>
            <a:pPr>
              <a:buNone/>
            </a:pPr>
            <a:r>
              <a:rPr lang="fr-FR" sz="2800" dirty="0"/>
              <a:t>-Différentiation</a:t>
            </a:r>
          </a:p>
          <a:p>
            <a:pPr>
              <a:buNone/>
            </a:pPr>
            <a:r>
              <a:rPr lang="fr-FR" sz="2800"/>
              <a:t>-Apoptose </a:t>
            </a:r>
            <a:endParaRPr lang="fr-FR" sz="2800">
              <a:cs typeface="Calibri"/>
            </a:endParaRPr>
          </a:p>
          <a:p>
            <a:pPr>
              <a:buNone/>
            </a:pPr>
            <a:endParaRPr lang="fr-FR" sz="2800" dirty="0"/>
          </a:p>
          <a:p>
            <a:pPr>
              <a:buNone/>
            </a:pPr>
            <a:endParaRPr lang="fr-FR" dirty="0"/>
          </a:p>
          <a:p>
            <a:pPr>
              <a:buNone/>
            </a:pP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052736"/>
            <a:ext cx="8686800" cy="4525963"/>
          </a:xfrm>
        </p:spPr>
        <p:txBody>
          <a:bodyPr vert="horz" lIns="91440" tIns="45720" rIns="91440" bIns="45720" rtlCol="0" anchor="t">
            <a:normAutofit fontScale="92500" lnSpcReduction="10000"/>
          </a:bodyPr>
          <a:lstStyle/>
          <a:p>
            <a:pPr>
              <a:buNone/>
            </a:pPr>
            <a:br>
              <a:rPr lang="fr-FR" dirty="0"/>
            </a:br>
            <a:r>
              <a:rPr lang="fr-FR" dirty="0"/>
              <a:t>ces processus se déroulent en coordination dans l’espace et dans le temps : </a:t>
            </a:r>
            <a:r>
              <a:rPr lang="fr-FR" b="1" u="sng" dirty="0">
                <a:solidFill>
                  <a:srgbClr val="C00000"/>
                </a:solidFill>
              </a:rPr>
              <a:t>Contrôle spatiotemporel.</a:t>
            </a:r>
          </a:p>
          <a:p>
            <a:pPr>
              <a:buNone/>
            </a:pPr>
            <a:endParaRPr lang="fr-FR" b="1" u="sng" dirty="0">
              <a:solidFill>
                <a:srgbClr val="C00000"/>
              </a:solidFill>
            </a:endParaRPr>
          </a:p>
          <a:p>
            <a:pPr>
              <a:buNone/>
            </a:pPr>
            <a:r>
              <a:rPr lang="fr-FR" i="1" dirty="0"/>
              <a:t>Dynamique spatiotemporelle progressive de l'embryon: chaque stade de développement correspond à une </a:t>
            </a:r>
            <a:r>
              <a:rPr lang="fr-FR" i="1" dirty="0">
                <a:highlight>
                  <a:srgbClr val="FFFF00"/>
                </a:highlight>
              </a:rPr>
              <a:t>nouvelle phase du programme génétique</a:t>
            </a:r>
            <a:r>
              <a:rPr lang="fr-FR" i="1" dirty="0"/>
              <a:t>, une nouvelle disposition des cellules, de nouvelles interactions cellulaires et la complexification des nouvelles structures.</a:t>
            </a:r>
            <a:endParaRPr lang="fr-FR" i="1" u="sng"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712968" cy="6408712"/>
          </a:xfrm>
        </p:spPr>
        <p:txBody>
          <a:bodyPr vert="horz" lIns="91440" tIns="45720" rIns="91440" bIns="45720" rtlCol="0" anchor="t">
            <a:normAutofit fontScale="92500" lnSpcReduction="20000"/>
          </a:bodyPr>
          <a:lstStyle/>
          <a:p>
            <a:pPr>
              <a:buNone/>
            </a:pPr>
            <a:r>
              <a:rPr lang="fr-FR" b="1" u="sng" dirty="0"/>
              <a:t>Organismes modèles</a:t>
            </a:r>
          </a:p>
          <a:p>
            <a:pPr>
              <a:buNone/>
            </a:pPr>
            <a:endParaRPr lang="fr-FR" b="1" u="sng" dirty="0"/>
          </a:p>
          <a:p>
            <a:pPr>
              <a:buNone/>
            </a:pPr>
            <a:r>
              <a:rPr lang="fr-FR" dirty="0"/>
              <a:t>De nombreux </a:t>
            </a:r>
            <a:r>
              <a:rPr lang="fr-FR" dirty="0">
                <a:solidFill>
                  <a:srgbClr val="C00000"/>
                </a:solidFill>
              </a:rPr>
              <a:t>organismes modèles</a:t>
            </a:r>
            <a:r>
              <a:rPr lang="fr-FR" dirty="0"/>
              <a:t> sont utilisés en biologie du développement. </a:t>
            </a:r>
          </a:p>
          <a:p>
            <a:pPr>
              <a:buNone/>
            </a:pPr>
            <a:endParaRPr lang="fr-FR" dirty="0">
              <a:solidFill>
                <a:srgbClr val="FF0000"/>
              </a:solidFill>
              <a:cs typeface="Calibri"/>
            </a:endParaRPr>
          </a:p>
          <a:p>
            <a:pPr>
              <a:buNone/>
            </a:pPr>
            <a:r>
              <a:rPr lang="fr-FR" dirty="0">
                <a:solidFill>
                  <a:srgbClr val="FF0000"/>
                </a:solidFill>
                <a:cs typeface="Calibri"/>
              </a:rPr>
              <a:t>Pourquoi ? </a:t>
            </a:r>
            <a:endParaRPr lang="fr-FR" dirty="0"/>
          </a:p>
          <a:p>
            <a:pPr>
              <a:buNone/>
            </a:pPr>
            <a:endParaRPr lang="fr-FR" dirty="0"/>
          </a:p>
          <a:p>
            <a:pPr>
              <a:buNone/>
            </a:pPr>
            <a:r>
              <a:rPr lang="fr-FR" dirty="0"/>
              <a:t>Le principe général est que plus un organisme est </a:t>
            </a:r>
            <a:r>
              <a:rPr lang="fr-FR" dirty="0">
                <a:highlight>
                  <a:srgbClr val="FFFF00"/>
                </a:highlight>
              </a:rPr>
              <a:t>simple </a:t>
            </a:r>
            <a:r>
              <a:rPr lang="fr-FR" dirty="0"/>
              <a:t>plus il sera facile d'étudier ses </a:t>
            </a:r>
            <a:r>
              <a:rPr lang="fr-FR" dirty="0">
                <a:highlight>
                  <a:srgbClr val="FFFF00"/>
                </a:highlight>
              </a:rPr>
              <a:t>mécanismes fondamentaux de développement</a:t>
            </a:r>
            <a:r>
              <a:rPr lang="fr-FR" dirty="0"/>
              <a:t>, qui pourront ensuite être retrouvés chez des animaux plus complexes.</a:t>
            </a:r>
            <a:endParaRPr lang="fr-FR" dirty="0">
              <a:cs typeface="Calibri"/>
            </a:endParaRPr>
          </a:p>
          <a:p>
            <a:pPr>
              <a:buNone/>
            </a:pPr>
            <a:endParaRPr lang="fr-FR" b="1" i="1" dirty="0"/>
          </a:p>
          <a:p>
            <a:pPr>
              <a:buNone/>
            </a:pPr>
            <a:br>
              <a:rPr lang="fr-FR" dirty="0"/>
            </a:br>
            <a:endParaRPr lang="fr-FR" b="1" u="sng"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909214A7-7AC5-46BE-9B4D-93C02D7BB337}"/>
              </a:ext>
            </a:extLst>
          </p:cNvPr>
          <p:cNvSpPr>
            <a:spLocks noGrp="1"/>
          </p:cNvSpPr>
          <p:nvPr>
            <p:ph idx="1"/>
          </p:nvPr>
        </p:nvSpPr>
        <p:spPr>
          <a:xfrm>
            <a:off x="4644" y="2580028"/>
            <a:ext cx="3111301" cy="3410712"/>
          </a:xfrm>
        </p:spPr>
        <p:txBody>
          <a:bodyPr vert="horz" lIns="91440" tIns="45720" rIns="91440" bIns="45720" rtlCol="0" anchor="t">
            <a:normAutofit/>
          </a:bodyPr>
          <a:lstStyle/>
          <a:p>
            <a:pPr marL="0" indent="0">
              <a:buNone/>
            </a:pPr>
            <a:r>
              <a:rPr lang="fr-FR" sz="1900" dirty="0">
                <a:cs typeface="Calibri"/>
              </a:rPr>
              <a:t>Les processus du développement </a:t>
            </a:r>
            <a:r>
              <a:rPr lang="fr-FR" sz="1900" dirty="0">
                <a:highlight>
                  <a:srgbClr val="FFFF00"/>
                </a:highlight>
                <a:cs typeface="Calibri"/>
              </a:rPr>
              <a:t>sont si fondamentaux </a:t>
            </a:r>
            <a:r>
              <a:rPr lang="fr-FR" sz="1900" dirty="0">
                <a:cs typeface="Calibri"/>
              </a:rPr>
              <a:t>qu'ils existent des similitudes frappantes dans le développement d'organismes très variés.</a:t>
            </a:r>
            <a:endParaRPr lang="en-US" sz="1900" dirty="0">
              <a:ea typeface="+mn-lt"/>
              <a:cs typeface="+mn-lt"/>
            </a:endParaRPr>
          </a:p>
          <a:p>
            <a:pPr marL="0" indent="0">
              <a:buNone/>
            </a:pPr>
            <a:endParaRPr lang="fr-FR" sz="1900">
              <a:ea typeface="+mn-lt"/>
              <a:cs typeface="+mn-lt"/>
            </a:endParaRPr>
          </a:p>
          <a:p>
            <a:pPr marL="0" indent="0">
              <a:buNone/>
            </a:pPr>
            <a:endParaRPr lang="fr-FR" sz="1900">
              <a:cs typeface="Calibri"/>
            </a:endParaRPr>
          </a:p>
        </p:txBody>
      </p:sp>
      <p:pic>
        <p:nvPicPr>
          <p:cNvPr id="4" name="Image 4">
            <a:extLst>
              <a:ext uri="{FF2B5EF4-FFF2-40B4-BE49-F238E27FC236}">
                <a16:creationId xmlns:a16="http://schemas.microsoft.com/office/drawing/2014/main" id="{D14386D8-EBDD-4108-932E-C57D6FCD8CD4}"/>
              </a:ext>
            </a:extLst>
          </p:cNvPr>
          <p:cNvPicPr>
            <a:picLocks noChangeAspect="1"/>
          </p:cNvPicPr>
          <p:nvPr/>
        </p:nvPicPr>
        <p:blipFill>
          <a:blip r:embed="rId2"/>
          <a:stretch>
            <a:fillRect/>
          </a:stretch>
        </p:blipFill>
        <p:spPr>
          <a:xfrm>
            <a:off x="3107356" y="241402"/>
            <a:ext cx="5987119" cy="6573979"/>
          </a:xfrm>
          <a:prstGeom prst="rect">
            <a:avLst/>
          </a:prstGeom>
        </p:spPr>
      </p:pic>
    </p:spTree>
    <p:extLst>
      <p:ext uri="{BB962C8B-B14F-4D97-AF65-F5344CB8AC3E}">
        <p14:creationId xmlns:p14="http://schemas.microsoft.com/office/powerpoint/2010/main" val="400232776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238</Words>
  <Application>Microsoft Office PowerPoint</Application>
  <PresentationFormat>Affichage à l'écran (4:3)</PresentationFormat>
  <Paragraphs>69</Paragraphs>
  <Slides>17</Slides>
  <Notes>2</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Biologie du développement et applications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Biologie du développement</dc:title>
  <dc:creator>FUJITSU</dc:creator>
  <cp:lastModifiedBy>FUJITSU</cp:lastModifiedBy>
  <cp:revision>350</cp:revision>
  <dcterms:created xsi:type="dcterms:W3CDTF">2019-10-29T21:01:03Z</dcterms:created>
  <dcterms:modified xsi:type="dcterms:W3CDTF">2021-01-19T00:10:32Z</dcterms:modified>
</cp:coreProperties>
</file>