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6" r:id="rId15"/>
    <p:sldId id="269" r:id="rId16"/>
    <p:sldId id="277" r:id="rId17"/>
    <p:sldId id="270" r:id="rId18"/>
    <p:sldId id="271" r:id="rId19"/>
    <p:sldId id="272" r:id="rId20"/>
    <p:sldId id="273" r:id="rId21"/>
    <p:sldId id="274" r:id="rId22"/>
    <p:sldId id="275" r:id="rId23"/>
    <p:sldId id="278" r:id="rId24"/>
    <p:sldId id="279" r:id="rId25"/>
    <p:sldId id="280" r:id="rId26"/>
    <p:sldId id="281" r:id="rId27"/>
    <p:sldId id="282" r:id="rId28"/>
    <p:sldId id="283" r:id="rId29"/>
    <p:sldId id="284" r:id="rId30"/>
    <p:sldId id="290" r:id="rId31"/>
    <p:sldId id="286" r:id="rId32"/>
    <p:sldId id="287" r:id="rId33"/>
    <p:sldId id="288" r:id="rId34"/>
    <p:sldId id="289" r:id="rId35"/>
    <p:sldId id="291" r:id="rId3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29" d="100"/>
          <a:sy n="29" d="100"/>
        </p:scale>
        <p:origin x="-71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2170BBA9-471B-435B-A986-16E1CAA2C22C}" type="datetimeFigureOut">
              <a:rPr lang="fr-FR" smtClean="0"/>
              <a:pPr/>
              <a:t>06/10/2016</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99FA93C0-D34E-4EF1-8295-E2939E8DED33}"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170BBA9-471B-435B-A986-16E1CAA2C22C}" type="datetimeFigureOut">
              <a:rPr lang="fr-FR" smtClean="0"/>
              <a:pPr/>
              <a:t>06/10/2016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9FA93C0-D34E-4EF1-8295-E2939E8DED3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170BBA9-471B-435B-A986-16E1CAA2C22C}" type="datetimeFigureOut">
              <a:rPr lang="fr-FR" smtClean="0"/>
              <a:pPr/>
              <a:t>06/10/2016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9FA93C0-D34E-4EF1-8295-E2939E8DED3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170BBA9-471B-435B-A986-16E1CAA2C22C}" type="datetimeFigureOut">
              <a:rPr lang="fr-FR" smtClean="0"/>
              <a:pPr/>
              <a:t>06/10/2016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9FA93C0-D34E-4EF1-8295-E2939E8DED3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2170BBA9-471B-435B-A986-16E1CAA2C22C}" type="datetimeFigureOut">
              <a:rPr lang="fr-FR" smtClean="0"/>
              <a:pPr/>
              <a:t>06/10/2016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9FA93C0-D34E-4EF1-8295-E2939E8DED33}"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2170BBA9-471B-435B-A986-16E1CAA2C22C}" type="datetimeFigureOut">
              <a:rPr lang="fr-FR" smtClean="0"/>
              <a:pPr/>
              <a:t>06/10/2016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9FA93C0-D34E-4EF1-8295-E2939E8DED3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2170BBA9-471B-435B-A986-16E1CAA2C22C}" type="datetimeFigureOut">
              <a:rPr lang="fr-FR" smtClean="0"/>
              <a:pPr/>
              <a:t>06/10/2016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9FA93C0-D34E-4EF1-8295-E2939E8DED3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2170BBA9-471B-435B-A986-16E1CAA2C22C}" type="datetimeFigureOut">
              <a:rPr lang="fr-FR" smtClean="0"/>
              <a:pPr/>
              <a:t>06/10/2016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9FA93C0-D34E-4EF1-8295-E2939E8DED3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170BBA9-471B-435B-A986-16E1CAA2C22C}" type="datetimeFigureOut">
              <a:rPr lang="fr-FR" smtClean="0"/>
              <a:pPr/>
              <a:t>06/10/2016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9FA93C0-D34E-4EF1-8295-E2939E8DED3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2170BBA9-471B-435B-A986-16E1CAA2C22C}" type="datetimeFigureOut">
              <a:rPr lang="fr-FR" smtClean="0"/>
              <a:pPr/>
              <a:t>06/10/2016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9FA93C0-D34E-4EF1-8295-E2939E8DED3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2170BBA9-471B-435B-A986-16E1CAA2C22C}" type="datetimeFigureOut">
              <a:rPr lang="fr-FR" smtClean="0"/>
              <a:pPr/>
              <a:t>06/10/2016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99FA93C0-D34E-4EF1-8295-E2939E8DED33}"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170BBA9-471B-435B-A986-16E1CAA2C22C}" type="datetimeFigureOut">
              <a:rPr lang="fr-FR" smtClean="0"/>
              <a:pPr/>
              <a:t>06/10/2016</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9FA93C0-D34E-4EF1-8295-E2939E8DED33}"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14810" y="1071546"/>
            <a:ext cx="4384534" cy="646331"/>
          </a:xfrm>
          <a:prstGeom prst="rect">
            <a:avLst/>
          </a:prstGeom>
          <a:solidFill>
            <a:srgbClr val="FFFF00"/>
          </a:solidFill>
          <a:ln>
            <a:solidFill>
              <a:srgbClr val="CC3300">
                <a:alpha val="78039"/>
              </a:srgbClr>
            </a:solidFill>
          </a:ln>
        </p:spPr>
        <p:txBody>
          <a:bodyPr wrap="none">
            <a:spAutoFit/>
          </a:bodyPr>
          <a:lstStyle/>
          <a:p>
            <a:r>
              <a:rPr lang="fr-FR" sz="3600" b="1" dirty="0">
                <a:solidFill>
                  <a:srgbClr val="00B050"/>
                </a:solidFill>
                <a:latin typeface="Comic Sans MS" pitchFamily="66" charset="0"/>
              </a:rPr>
              <a:t>L’HEMATOPOIESE</a:t>
            </a:r>
          </a:p>
        </p:txBody>
      </p:sp>
      <p:sp>
        <p:nvSpPr>
          <p:cNvPr id="5" name="Rectangle 4"/>
          <p:cNvSpPr/>
          <p:nvPr/>
        </p:nvSpPr>
        <p:spPr>
          <a:xfrm>
            <a:off x="2357422" y="5000636"/>
            <a:ext cx="4572000" cy="1477328"/>
          </a:xfrm>
          <a:prstGeom prst="rect">
            <a:avLst/>
          </a:prstGeom>
        </p:spPr>
        <p:txBody>
          <a:bodyPr>
            <a:spAutoFit/>
          </a:bodyPr>
          <a:lstStyle/>
          <a:p>
            <a:endParaRPr lang="fr-FR" dirty="0"/>
          </a:p>
          <a:p>
            <a:pPr algn="ctr"/>
            <a:r>
              <a:rPr lang="fr-FR" sz="2400" dirty="0">
                <a:latin typeface="Comic Sans MS" pitchFamily="66" charset="0"/>
              </a:rPr>
              <a:t> </a:t>
            </a:r>
            <a:r>
              <a:rPr lang="fr-FR" sz="2400" dirty="0" smtClean="0">
                <a:latin typeface="Comic Sans MS" pitchFamily="66" charset="0"/>
              </a:rPr>
              <a:t>Licence Biochimie</a:t>
            </a:r>
          </a:p>
          <a:p>
            <a:pPr algn="ctr"/>
            <a:r>
              <a:rPr lang="fr-FR" sz="2400" dirty="0" smtClean="0">
                <a:latin typeface="Comic Sans MS" pitchFamily="66" charset="0"/>
              </a:rPr>
              <a:t>Mme </a:t>
            </a:r>
            <a:r>
              <a:rPr lang="fr-FR" sz="2400" dirty="0" err="1" smtClean="0">
                <a:latin typeface="Comic Sans MS" pitchFamily="66" charset="0"/>
              </a:rPr>
              <a:t>Bouhafs</a:t>
            </a:r>
            <a:r>
              <a:rPr lang="fr-FR" sz="2400" dirty="0" smtClean="0">
                <a:latin typeface="Comic Sans MS" pitchFamily="66" charset="0"/>
              </a:rPr>
              <a:t> </a:t>
            </a:r>
            <a:r>
              <a:rPr lang="fr-FR" sz="2400" dirty="0" err="1" smtClean="0">
                <a:latin typeface="Comic Sans MS" pitchFamily="66" charset="0"/>
              </a:rPr>
              <a:t>Guedguidi</a:t>
            </a:r>
            <a:r>
              <a:rPr lang="fr-FR" sz="2400" dirty="0" smtClean="0">
                <a:latin typeface="Comic Sans MS" pitchFamily="66" charset="0"/>
              </a:rPr>
              <a:t> Leila</a:t>
            </a:r>
          </a:p>
          <a:p>
            <a:pPr algn="ctr"/>
            <a:r>
              <a:rPr lang="fr-FR" sz="2400" dirty="0" smtClean="0">
                <a:latin typeface="Comic Sans MS" pitchFamily="66" charset="0"/>
              </a:rPr>
              <a:t>Université de Jijel</a:t>
            </a:r>
            <a:endParaRPr lang="fr-FR" sz="2400" dirty="0">
              <a:latin typeface="Comic Sans MS" pitchFamily="66" charset="0"/>
            </a:endParaRPr>
          </a:p>
        </p:txBody>
      </p:sp>
      <p:pic>
        <p:nvPicPr>
          <p:cNvPr id="1026" name="Picture 2"/>
          <p:cNvPicPr>
            <a:picLocks noChangeAspect="1" noChangeArrowheads="1"/>
          </p:cNvPicPr>
          <p:nvPr/>
        </p:nvPicPr>
        <p:blipFill>
          <a:blip r:embed="rId2"/>
          <a:srcRect/>
          <a:stretch>
            <a:fillRect/>
          </a:stretch>
        </p:blipFill>
        <p:spPr bwMode="auto">
          <a:xfrm>
            <a:off x="285720" y="2714620"/>
            <a:ext cx="8572560" cy="235745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71670" y="285728"/>
            <a:ext cx="4572000" cy="954107"/>
          </a:xfrm>
          <a:prstGeom prst="rect">
            <a:avLst/>
          </a:prstGeom>
        </p:spPr>
        <p:txBody>
          <a:bodyPr>
            <a:spAutoFit/>
          </a:bodyPr>
          <a:lstStyle/>
          <a:p>
            <a:pPr algn="ctr"/>
            <a:r>
              <a:rPr lang="fr-FR" sz="2800" b="1" dirty="0" smtClean="0">
                <a:solidFill>
                  <a:srgbClr val="00B050"/>
                </a:solidFill>
                <a:latin typeface="Comic Sans MS" pitchFamily="66" charset="0"/>
              </a:rPr>
              <a:t>Les Cellules Souches</a:t>
            </a:r>
          </a:p>
          <a:p>
            <a:pPr algn="ctr"/>
            <a:r>
              <a:rPr lang="fr-FR" sz="2800" b="1" dirty="0" smtClean="0">
                <a:solidFill>
                  <a:srgbClr val="00B050"/>
                </a:solidFill>
                <a:latin typeface="Comic Sans MS" pitchFamily="66" charset="0"/>
              </a:rPr>
              <a:t>Hématopoïétiques</a:t>
            </a:r>
            <a:endParaRPr lang="fr-FR" sz="2800" b="1" dirty="0">
              <a:solidFill>
                <a:srgbClr val="00B050"/>
              </a:solidFill>
              <a:latin typeface="Comic Sans MS" pitchFamily="66" charset="0"/>
            </a:endParaRPr>
          </a:p>
        </p:txBody>
      </p:sp>
      <p:sp>
        <p:nvSpPr>
          <p:cNvPr id="3" name="Rectangle 2"/>
          <p:cNvSpPr/>
          <p:nvPr/>
        </p:nvSpPr>
        <p:spPr>
          <a:xfrm>
            <a:off x="285720" y="1500174"/>
            <a:ext cx="1837362" cy="461665"/>
          </a:xfrm>
          <a:prstGeom prst="rect">
            <a:avLst/>
          </a:prstGeom>
        </p:spPr>
        <p:txBody>
          <a:bodyPr wrap="none">
            <a:spAutoFit/>
          </a:bodyPr>
          <a:lstStyle/>
          <a:p>
            <a:r>
              <a:rPr lang="fr-FR" sz="2400" b="1" dirty="0" smtClean="0">
                <a:solidFill>
                  <a:srgbClr val="C00000"/>
                </a:solidFill>
                <a:latin typeface="Comic Sans MS" pitchFamily="66" charset="0"/>
              </a:rPr>
              <a:t>Description</a:t>
            </a:r>
            <a:endParaRPr lang="fr-FR" sz="2400" b="1" dirty="0">
              <a:solidFill>
                <a:srgbClr val="C00000"/>
              </a:solidFill>
              <a:latin typeface="Comic Sans MS" pitchFamily="66" charset="0"/>
            </a:endParaRPr>
          </a:p>
        </p:txBody>
      </p:sp>
      <p:sp>
        <p:nvSpPr>
          <p:cNvPr id="4" name="Rectangle 3"/>
          <p:cNvSpPr/>
          <p:nvPr/>
        </p:nvSpPr>
        <p:spPr>
          <a:xfrm>
            <a:off x="642910" y="2143116"/>
            <a:ext cx="8143932" cy="4524315"/>
          </a:xfrm>
          <a:prstGeom prst="rect">
            <a:avLst/>
          </a:prstGeom>
        </p:spPr>
        <p:txBody>
          <a:bodyPr wrap="square">
            <a:spAutoFit/>
          </a:bodyPr>
          <a:lstStyle/>
          <a:p>
            <a:pPr>
              <a:lnSpc>
                <a:spcPct val="150000"/>
              </a:lnSpc>
              <a:buFont typeface="Wingdings" pitchFamily="2" charset="2"/>
              <a:buChar char="Ø"/>
            </a:pPr>
            <a:r>
              <a:rPr lang="fr-FR" sz="2400" b="1" dirty="0" smtClean="0">
                <a:latin typeface="Comic Sans MS" pitchFamily="66" charset="0"/>
              </a:rPr>
              <a:t> Localisées dans la moelle osseuse (+/- sang)</a:t>
            </a:r>
          </a:p>
          <a:p>
            <a:pPr>
              <a:lnSpc>
                <a:spcPct val="150000"/>
              </a:lnSpc>
              <a:buFont typeface="Wingdings" pitchFamily="2" charset="2"/>
              <a:buChar char="Ø"/>
            </a:pPr>
            <a:r>
              <a:rPr lang="fr-FR" sz="2400" b="1" dirty="0" smtClean="0">
                <a:latin typeface="Comic Sans MS" pitchFamily="66" charset="0"/>
              </a:rPr>
              <a:t> Peu nombreuses : 0.01 à 0.05 % des cellules médullaires</a:t>
            </a:r>
          </a:p>
          <a:p>
            <a:pPr>
              <a:lnSpc>
                <a:spcPct val="150000"/>
              </a:lnSpc>
              <a:buFont typeface="Wingdings" pitchFamily="2" charset="2"/>
              <a:buChar char="Ø"/>
            </a:pPr>
            <a:r>
              <a:rPr lang="fr-FR" sz="2400" b="1" dirty="0" smtClean="0">
                <a:latin typeface="Comic Sans MS" pitchFamily="66" charset="0"/>
              </a:rPr>
              <a:t> Non identifiables morphologiquement</a:t>
            </a:r>
          </a:p>
          <a:p>
            <a:pPr>
              <a:lnSpc>
                <a:spcPct val="150000"/>
              </a:lnSpc>
              <a:buFont typeface="Wingdings" pitchFamily="2" charset="2"/>
              <a:buChar char="Ø"/>
            </a:pPr>
            <a:r>
              <a:rPr lang="fr-FR" sz="2400" b="1" dirty="0" smtClean="0">
                <a:latin typeface="Comic Sans MS" pitchFamily="66" charset="0"/>
              </a:rPr>
              <a:t> Conservent leurs propriétés après congélation à – 196°</a:t>
            </a:r>
          </a:p>
          <a:p>
            <a:pPr>
              <a:lnSpc>
                <a:spcPct val="150000"/>
              </a:lnSpc>
              <a:buFont typeface="Wingdings" pitchFamily="2" charset="2"/>
              <a:buChar char="Ø"/>
            </a:pPr>
            <a:r>
              <a:rPr lang="en-US" sz="2400" b="1" dirty="0" smtClean="0">
                <a:latin typeface="Comic Sans MS" pitchFamily="66" charset="0"/>
              </a:rPr>
              <a:t> </a:t>
            </a:r>
            <a:r>
              <a:rPr lang="en-US" sz="2400" b="1" dirty="0" err="1" smtClean="0">
                <a:latin typeface="Comic Sans MS" pitchFamily="66" charset="0"/>
              </a:rPr>
              <a:t>Appelées</a:t>
            </a:r>
            <a:r>
              <a:rPr lang="en-US" sz="2400" b="1" dirty="0" smtClean="0">
                <a:latin typeface="Comic Sans MS" pitchFamily="66" charset="0"/>
              </a:rPr>
              <a:t> CFU-S (Colony Forming Units-Spleen)</a:t>
            </a:r>
            <a:endParaRPr lang="fr-FR" sz="2400" b="1" dirty="0" smtClean="0">
              <a:latin typeface="Comic Sans MS" pitchFamily="66" charset="0"/>
            </a:endParaRPr>
          </a:p>
          <a:p>
            <a:pPr>
              <a:lnSpc>
                <a:spcPct val="150000"/>
              </a:lnSpc>
              <a:buFont typeface="Wingdings" pitchFamily="2" charset="2"/>
              <a:buChar char="Ø"/>
            </a:pPr>
            <a:r>
              <a:rPr lang="fr-FR" sz="2400" b="1" dirty="0" smtClean="0">
                <a:latin typeface="Comic Sans MS" pitchFamily="66" charset="0"/>
              </a:rPr>
              <a:t> Expriment le marqueur de surface CD34</a:t>
            </a:r>
            <a:endParaRPr lang="fr-FR" sz="2400" b="1" dirty="0">
              <a:latin typeface="Comic Sans MS" pitchFamily="66"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1000108"/>
            <a:ext cx="8501122" cy="4062651"/>
          </a:xfrm>
          <a:prstGeom prst="rect">
            <a:avLst/>
          </a:prstGeom>
        </p:spPr>
        <p:txBody>
          <a:bodyPr wrap="square">
            <a:spAutoFit/>
          </a:bodyPr>
          <a:lstStyle/>
          <a:p>
            <a:endParaRPr lang="fr-FR" dirty="0" smtClean="0"/>
          </a:p>
          <a:p>
            <a:pPr>
              <a:lnSpc>
                <a:spcPct val="150000"/>
              </a:lnSpc>
            </a:pPr>
            <a:r>
              <a:rPr lang="fr-FR" dirty="0" smtClean="0"/>
              <a:t>- </a:t>
            </a:r>
            <a:r>
              <a:rPr lang="fr-FR" sz="2000" b="1" dirty="0" smtClean="0">
                <a:latin typeface="Comic Sans MS" pitchFamily="66" charset="0"/>
              </a:rPr>
              <a:t>toutes les lignées sanguines dérivent d’une même cellule souche appelée cellule souche </a:t>
            </a:r>
            <a:r>
              <a:rPr lang="fr-FR" sz="2000" b="1" dirty="0" err="1" smtClean="0">
                <a:latin typeface="Comic Sans MS" pitchFamily="66" charset="0"/>
              </a:rPr>
              <a:t>multipotente</a:t>
            </a:r>
            <a:r>
              <a:rPr lang="fr-FR" sz="2000" b="1" dirty="0" smtClean="0">
                <a:latin typeface="Comic Sans MS" pitchFamily="66" charset="0"/>
              </a:rPr>
              <a:t>. La cellule souche est une cellule qui a deux propriétés essentielles : (i) l’auto-renouvellement et (ii) la différenciation. L’</a:t>
            </a:r>
            <a:r>
              <a:rPr lang="fr-FR" sz="2000" b="1" dirty="0" err="1" smtClean="0">
                <a:latin typeface="Comic Sans MS" pitchFamily="66" charset="0"/>
              </a:rPr>
              <a:t>autorenouvellement</a:t>
            </a:r>
            <a:r>
              <a:rPr lang="fr-FR" sz="2000" b="1" dirty="0" smtClean="0">
                <a:latin typeface="Comic Sans MS" pitchFamily="66" charset="0"/>
              </a:rPr>
              <a:t> traduit la multiplication sans différenciation des cellules souches permettant de maintenir intact leur nombre. La différenciation traduit la possibilité d’une cellule à s’engager de façon irréversible dans une lignée pour aboutir au final à la formation des éléments sanguins </a:t>
            </a:r>
            <a:endParaRPr lang="fr-FR" sz="2000" b="1" dirty="0">
              <a:latin typeface="Comic Sans MS" pitchFamily="66"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85720" y="642918"/>
            <a:ext cx="8286808" cy="5581271"/>
          </a:xfrm>
          <a:prstGeom prst="rect">
            <a:avLst/>
          </a:prstGeom>
        </p:spPr>
        <p:txBody>
          <a:bodyPr wrap="square">
            <a:spAutoFit/>
          </a:bodyPr>
          <a:lstStyle/>
          <a:p>
            <a:pPr algn="just">
              <a:lnSpc>
                <a:spcPct val="150000"/>
              </a:lnSpc>
            </a:pPr>
            <a:r>
              <a:rPr lang="fr-FR" sz="2000" b="1" dirty="0" smtClean="0">
                <a:latin typeface="Comic Sans MS" pitchFamily="66" charset="0"/>
              </a:rPr>
              <a:t>La </a:t>
            </a:r>
            <a:r>
              <a:rPr lang="fr-FR" sz="2000" b="1" smtClean="0">
                <a:latin typeface="Comic Sans MS" pitchFamily="66" charset="0"/>
              </a:rPr>
              <a:t>première </a:t>
            </a:r>
            <a:r>
              <a:rPr lang="fr-FR" sz="2000" b="1" smtClean="0">
                <a:latin typeface="Comic Sans MS" pitchFamily="66" charset="0"/>
              </a:rPr>
              <a:t>différenciation </a:t>
            </a:r>
            <a:r>
              <a:rPr lang="fr-FR" sz="2000" b="1" dirty="0" smtClean="0">
                <a:latin typeface="Comic Sans MS" pitchFamily="66" charset="0"/>
              </a:rPr>
              <a:t>d'une cellule souche </a:t>
            </a:r>
            <a:r>
              <a:rPr lang="fr-FR" sz="2000" b="1" dirty="0" err="1" smtClean="0">
                <a:latin typeface="Comic Sans MS" pitchFamily="66" charset="0"/>
              </a:rPr>
              <a:t>multipotente</a:t>
            </a:r>
            <a:r>
              <a:rPr lang="fr-FR" sz="2000" b="1" dirty="0" smtClean="0">
                <a:latin typeface="Comic Sans MS" pitchFamily="66" charset="0"/>
              </a:rPr>
              <a:t> après sa mise en cycle se fait vers la lignée lymphoïde ou vers la lignée myéloïde. La cellule souche lymphoïde possède la potentialité de différenciation vers les deux types de lymphocytes (T et B). La cellule souche myéloïde est appelée CFU-GEMM. Chaque nom de </a:t>
            </a:r>
            <a:r>
              <a:rPr lang="fr-FR" sz="2000" b="1" dirty="0" err="1" smtClean="0">
                <a:latin typeface="Comic Sans MS" pitchFamily="66" charset="0"/>
              </a:rPr>
              <a:t>progéniteur</a:t>
            </a:r>
            <a:r>
              <a:rPr lang="fr-FR" sz="2000" b="1" dirty="0" smtClean="0">
                <a:latin typeface="Comic Sans MS" pitchFamily="66" charset="0"/>
              </a:rPr>
              <a:t> est définie par l'association du préfixe CFU ("</a:t>
            </a:r>
            <a:r>
              <a:rPr lang="fr-FR" sz="2000" b="1" dirty="0" err="1" smtClean="0">
                <a:latin typeface="Comic Sans MS" pitchFamily="66" charset="0"/>
              </a:rPr>
              <a:t>Colony</a:t>
            </a:r>
            <a:r>
              <a:rPr lang="fr-FR" sz="2000" b="1" dirty="0" smtClean="0">
                <a:latin typeface="Comic Sans MS" pitchFamily="66" charset="0"/>
              </a:rPr>
              <a:t> </a:t>
            </a:r>
            <a:r>
              <a:rPr lang="fr-FR" sz="2000" b="1" dirty="0" err="1" smtClean="0">
                <a:latin typeface="Comic Sans MS" pitchFamily="66" charset="0"/>
              </a:rPr>
              <a:t>Forming</a:t>
            </a:r>
            <a:r>
              <a:rPr lang="fr-FR" sz="2000" b="1" dirty="0" smtClean="0">
                <a:latin typeface="Comic Sans MS" pitchFamily="66" charset="0"/>
              </a:rPr>
              <a:t> Unit") suivi de(s) lettre(s) qui caractérisent les lignées dont elle garde le potentiel de différenciation (GEMM = Granuleuse, Erythrocytaire, Macrophage et </a:t>
            </a:r>
            <a:r>
              <a:rPr lang="fr-FR" sz="2000" b="1" dirty="0" err="1" smtClean="0">
                <a:latin typeface="Comic Sans MS" pitchFamily="66" charset="0"/>
              </a:rPr>
              <a:t>Mégacaryocytaire</a:t>
            </a:r>
            <a:r>
              <a:rPr lang="fr-FR" sz="2000" b="1" dirty="0" smtClean="0">
                <a:latin typeface="Comic Sans MS" pitchFamily="66" charset="0"/>
              </a:rPr>
              <a:t>). Cette cellule va poursuivre son programme de différenciation et donner naissance à des </a:t>
            </a:r>
            <a:r>
              <a:rPr lang="fr-FR" sz="2000" b="1" dirty="0" err="1" smtClean="0">
                <a:latin typeface="Comic Sans MS" pitchFamily="66" charset="0"/>
              </a:rPr>
              <a:t>progéniteurs</a:t>
            </a:r>
            <a:r>
              <a:rPr lang="fr-FR" sz="2000" b="1" dirty="0" smtClean="0">
                <a:latin typeface="Comic Sans MS" pitchFamily="66" charset="0"/>
              </a:rPr>
              <a:t> encore plus engagés. </a:t>
            </a:r>
            <a:endParaRPr lang="fr-FR" sz="2000" b="1" dirty="0">
              <a:latin typeface="Comic Sans MS" pitchFamily="66"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ChangeArrowheads="1"/>
          </p:cNvSpPr>
          <p:nvPr/>
        </p:nvSpPr>
        <p:spPr bwMode="auto">
          <a:xfrm>
            <a:off x="1428728" y="714356"/>
            <a:ext cx="5715008"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tabLst/>
            </a:pPr>
            <a:r>
              <a:rPr kumimoji="0" lang="fr-FR" sz="2800" b="1" i="0" u="none" strike="noStrike" cap="none" normalizeH="0" baseline="0" dirty="0" err="1" smtClean="0">
                <a:ln>
                  <a:noFill/>
                </a:ln>
                <a:solidFill>
                  <a:srgbClr val="00B050"/>
                </a:solidFill>
                <a:effectLst/>
                <a:latin typeface="Comic Sans MS" pitchFamily="66" charset="0"/>
                <a:ea typeface="Calibri" pitchFamily="34" charset="0"/>
                <a:cs typeface="Cambria" pitchFamily="18" charset="0"/>
              </a:rPr>
              <a:t>Progéniteurs</a:t>
            </a:r>
            <a:r>
              <a:rPr kumimoji="0" lang="fr-FR" sz="2800" b="1" i="0" u="none" strike="noStrike" cap="none" normalizeH="0" baseline="0" dirty="0" smtClean="0">
                <a:ln>
                  <a:noFill/>
                </a:ln>
                <a:solidFill>
                  <a:srgbClr val="00B050"/>
                </a:solidFill>
                <a:effectLst/>
                <a:latin typeface="Comic Sans MS" pitchFamily="66" charset="0"/>
                <a:ea typeface="Calibri" pitchFamily="34" charset="0"/>
                <a:cs typeface="Cambria" pitchFamily="18" charset="0"/>
              </a:rPr>
              <a:t> hématopoïétiques </a:t>
            </a:r>
            <a:endParaRPr kumimoji="0" lang="fr-FR" sz="2800" b="0" i="0" u="none" strike="noStrike" cap="none" normalizeH="0" baseline="0" dirty="0" smtClean="0">
              <a:ln>
                <a:noFill/>
              </a:ln>
              <a:solidFill>
                <a:srgbClr val="00B050"/>
              </a:solidFill>
              <a:effectLst/>
              <a:latin typeface="Comic Sans MS" pitchFamily="66" charset="0"/>
              <a:cs typeface="Arial" pitchFamily="34" charset="0"/>
            </a:endParaRPr>
          </a:p>
        </p:txBody>
      </p:sp>
      <p:sp>
        <p:nvSpPr>
          <p:cNvPr id="6" name="Rectangle 5"/>
          <p:cNvSpPr/>
          <p:nvPr/>
        </p:nvSpPr>
        <p:spPr>
          <a:xfrm>
            <a:off x="357158" y="3286124"/>
            <a:ext cx="8501122" cy="2862322"/>
          </a:xfrm>
          <a:prstGeom prst="rect">
            <a:avLst/>
          </a:prstGeom>
        </p:spPr>
        <p:txBody>
          <a:bodyPr wrap="square">
            <a:spAutoFit/>
          </a:bodyPr>
          <a:lstStyle/>
          <a:p>
            <a:pPr algn="just">
              <a:lnSpc>
                <a:spcPct val="150000"/>
              </a:lnSpc>
              <a:buFont typeface="Wingdings" pitchFamily="2" charset="2"/>
              <a:buChar char="ü"/>
            </a:pPr>
            <a:r>
              <a:rPr lang="fr-FR" sz="2000" b="1" dirty="0" smtClean="0">
                <a:latin typeface="Comic Sans MS" pitchFamily="66" charset="0"/>
              </a:rPr>
              <a:t> Premier stade du processus de différenciation des cellules souches</a:t>
            </a:r>
          </a:p>
          <a:p>
            <a:pPr algn="just">
              <a:lnSpc>
                <a:spcPct val="150000"/>
              </a:lnSpc>
              <a:buFont typeface="Wingdings" pitchFamily="2" charset="2"/>
              <a:buChar char="ü"/>
            </a:pPr>
            <a:r>
              <a:rPr lang="fr-FR" sz="2000" b="1" dirty="0" smtClean="0">
                <a:latin typeface="Comic Sans MS" pitchFamily="66" charset="0"/>
              </a:rPr>
              <a:t> Capacité de renouvellement (cellules souches) mais plus faible</a:t>
            </a:r>
          </a:p>
          <a:p>
            <a:pPr algn="just">
              <a:lnSpc>
                <a:spcPct val="150000"/>
              </a:lnSpc>
              <a:buFont typeface="Wingdings" pitchFamily="2" charset="2"/>
              <a:buChar char="ü"/>
            </a:pPr>
            <a:r>
              <a:rPr lang="fr-FR" sz="2000" b="1" dirty="0" smtClean="0">
                <a:latin typeface="Comic Sans MS" pitchFamily="66" charset="0"/>
              </a:rPr>
              <a:t> Morphologiquement identiques aux cellules souches</a:t>
            </a:r>
          </a:p>
          <a:p>
            <a:pPr algn="just">
              <a:lnSpc>
                <a:spcPct val="150000"/>
              </a:lnSpc>
              <a:buFont typeface="Wingdings" pitchFamily="2" charset="2"/>
              <a:buChar char="ü"/>
            </a:pPr>
            <a:r>
              <a:rPr lang="fr-FR" sz="2000" b="1" dirty="0" smtClean="0">
                <a:latin typeface="Comic Sans MS" pitchFamily="66" charset="0"/>
              </a:rPr>
              <a:t> Perdent leur totipotence et deviennent pluripotents</a:t>
            </a:r>
          </a:p>
          <a:p>
            <a:pPr algn="just">
              <a:lnSpc>
                <a:spcPct val="150000"/>
              </a:lnSpc>
              <a:buFont typeface="Wingdings" pitchFamily="2" charset="2"/>
              <a:buChar char="ü"/>
            </a:pPr>
            <a:r>
              <a:rPr lang="fr-FR" sz="2000" b="1" dirty="0" smtClean="0">
                <a:latin typeface="Comic Sans MS" pitchFamily="66" charset="0"/>
              </a:rPr>
              <a:t> Acquisition de nouveaux marqueurs (CD34, HLA-DR…)</a:t>
            </a:r>
            <a:endParaRPr lang="fr-FR" sz="2000" b="1" dirty="0">
              <a:latin typeface="Comic Sans MS" pitchFamily="66" charset="0"/>
            </a:endParaRPr>
          </a:p>
        </p:txBody>
      </p:sp>
      <p:sp>
        <p:nvSpPr>
          <p:cNvPr id="7" name="Rectangle 6"/>
          <p:cNvSpPr/>
          <p:nvPr/>
        </p:nvSpPr>
        <p:spPr>
          <a:xfrm>
            <a:off x="785786" y="2571744"/>
            <a:ext cx="1840568" cy="461665"/>
          </a:xfrm>
          <a:prstGeom prst="rect">
            <a:avLst/>
          </a:prstGeom>
        </p:spPr>
        <p:txBody>
          <a:bodyPr wrap="none">
            <a:spAutoFit/>
          </a:bodyPr>
          <a:lstStyle/>
          <a:p>
            <a:r>
              <a:rPr lang="fr-FR" sz="2400" b="1" dirty="0" smtClean="0">
                <a:solidFill>
                  <a:srgbClr val="C00000"/>
                </a:solidFill>
                <a:latin typeface="Comic Sans MS" pitchFamily="66" charset="0"/>
              </a:rPr>
              <a:t>Description</a:t>
            </a:r>
            <a:endParaRPr lang="fr-FR" sz="2400" b="1" dirty="0">
              <a:solidFill>
                <a:srgbClr val="C00000"/>
              </a:solidFill>
              <a:latin typeface="Comic Sans MS" pitchFamily="66" charset="0"/>
            </a:endParaRPr>
          </a:p>
        </p:txBody>
      </p:sp>
      <p:sp>
        <p:nvSpPr>
          <p:cNvPr id="5" name="Rectangle 4"/>
          <p:cNvSpPr/>
          <p:nvPr/>
        </p:nvSpPr>
        <p:spPr>
          <a:xfrm>
            <a:off x="357158" y="1500174"/>
            <a:ext cx="8286808" cy="400110"/>
          </a:xfrm>
          <a:prstGeom prst="rect">
            <a:avLst/>
          </a:prstGeom>
        </p:spPr>
        <p:txBody>
          <a:bodyPr wrap="square">
            <a:spAutoFit/>
          </a:bodyPr>
          <a:lstStyle/>
          <a:p>
            <a:pPr>
              <a:buFont typeface="Wingdings" pitchFamily="2" charset="2"/>
              <a:buChar char="Ø"/>
            </a:pPr>
            <a:r>
              <a:rPr lang="fr-FR" sz="2000" b="1" dirty="0" smtClean="0">
                <a:latin typeface="Comic Sans MS" pitchFamily="66" charset="0"/>
              </a:rPr>
              <a:t>La première différenciation de la cellule souche totipotente</a:t>
            </a:r>
            <a:endParaRPr lang="fr-FR" sz="2000" b="1" dirty="0">
              <a:latin typeface="Comic Sans MS" pitchFamily="66"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642910" y="285728"/>
            <a:ext cx="8001056" cy="621510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57356" y="785794"/>
            <a:ext cx="5456943" cy="523220"/>
          </a:xfrm>
          <a:prstGeom prst="rect">
            <a:avLst/>
          </a:prstGeom>
        </p:spPr>
        <p:txBody>
          <a:bodyPr wrap="none">
            <a:spAutoFit/>
          </a:bodyPr>
          <a:lstStyle/>
          <a:p>
            <a:r>
              <a:rPr lang="fr-FR" sz="2800" b="1" dirty="0" smtClean="0">
                <a:solidFill>
                  <a:srgbClr val="00B050"/>
                </a:solidFill>
                <a:latin typeface="Comic Sans MS" pitchFamily="66" charset="0"/>
              </a:rPr>
              <a:t>Précurseurs hématopoïétiques </a:t>
            </a:r>
            <a:endParaRPr lang="fr-FR" sz="2800" dirty="0">
              <a:solidFill>
                <a:srgbClr val="00B050"/>
              </a:solidFill>
              <a:latin typeface="Comic Sans MS" pitchFamily="66" charset="0"/>
            </a:endParaRPr>
          </a:p>
        </p:txBody>
      </p:sp>
      <p:sp>
        <p:nvSpPr>
          <p:cNvPr id="4" name="Rectangle 3"/>
          <p:cNvSpPr/>
          <p:nvPr/>
        </p:nvSpPr>
        <p:spPr>
          <a:xfrm>
            <a:off x="2143108" y="1357298"/>
            <a:ext cx="4572000" cy="1015663"/>
          </a:xfrm>
          <a:prstGeom prst="rect">
            <a:avLst/>
          </a:prstGeom>
        </p:spPr>
        <p:txBody>
          <a:bodyPr>
            <a:spAutoFit/>
          </a:bodyPr>
          <a:lstStyle/>
          <a:p>
            <a:pPr algn="ctr"/>
            <a:r>
              <a:rPr lang="fr-FR" sz="2000" b="1" dirty="0" smtClean="0">
                <a:solidFill>
                  <a:srgbClr val="C00000"/>
                </a:solidFill>
                <a:latin typeface="Comic Sans MS" pitchFamily="66" charset="0"/>
              </a:rPr>
              <a:t>Lymphoblastes, Érythroblastes,</a:t>
            </a:r>
          </a:p>
          <a:p>
            <a:pPr algn="ctr"/>
            <a:r>
              <a:rPr lang="fr-FR" sz="2000" b="1" dirty="0" smtClean="0">
                <a:solidFill>
                  <a:srgbClr val="C00000"/>
                </a:solidFill>
                <a:latin typeface="Comic Sans MS" pitchFamily="66" charset="0"/>
              </a:rPr>
              <a:t>Monoblastes, Myéloblastes,</a:t>
            </a:r>
          </a:p>
          <a:p>
            <a:pPr algn="ctr"/>
            <a:r>
              <a:rPr lang="fr-FR" sz="2000" b="1" dirty="0" err="1" smtClean="0">
                <a:solidFill>
                  <a:srgbClr val="C00000"/>
                </a:solidFill>
                <a:latin typeface="Comic Sans MS" pitchFamily="66" charset="0"/>
              </a:rPr>
              <a:t>Mégacaryoblastes</a:t>
            </a:r>
            <a:endParaRPr lang="fr-FR" sz="2000" b="1" dirty="0">
              <a:solidFill>
                <a:srgbClr val="C00000"/>
              </a:solidFill>
              <a:latin typeface="Comic Sans MS" pitchFamily="66" charset="0"/>
            </a:endParaRPr>
          </a:p>
        </p:txBody>
      </p:sp>
      <p:sp>
        <p:nvSpPr>
          <p:cNvPr id="5" name="Rectangle 4"/>
          <p:cNvSpPr/>
          <p:nvPr/>
        </p:nvSpPr>
        <p:spPr>
          <a:xfrm>
            <a:off x="714348" y="2786058"/>
            <a:ext cx="7429552" cy="967252"/>
          </a:xfrm>
          <a:prstGeom prst="rect">
            <a:avLst/>
          </a:prstGeom>
        </p:spPr>
        <p:txBody>
          <a:bodyPr wrap="square">
            <a:spAutoFit/>
          </a:bodyPr>
          <a:lstStyle/>
          <a:p>
            <a:pPr>
              <a:lnSpc>
                <a:spcPct val="150000"/>
              </a:lnSpc>
              <a:buFont typeface="Wingdings" pitchFamily="2" charset="2"/>
              <a:buChar char="ü"/>
            </a:pPr>
            <a:r>
              <a:rPr lang="fr-FR" sz="2000" b="1" dirty="0" smtClean="0">
                <a:latin typeface="Comic Sans MS" pitchFamily="66" charset="0"/>
              </a:rPr>
              <a:t> Premières cellules morphologiquement identifiables</a:t>
            </a:r>
          </a:p>
          <a:p>
            <a:pPr>
              <a:lnSpc>
                <a:spcPct val="150000"/>
              </a:lnSpc>
            </a:pPr>
            <a:r>
              <a:rPr lang="fr-FR" sz="2000" b="1" dirty="0" smtClean="0">
                <a:latin typeface="Comic Sans MS" pitchFamily="66" charset="0"/>
              </a:rPr>
              <a:t>( frottis médullaires</a:t>
            </a:r>
            <a:r>
              <a:rPr lang="fr-FR" sz="2000" dirty="0" smtClean="0">
                <a:latin typeface="Comic Sans MS" pitchFamily="66" charset="0"/>
              </a:rPr>
              <a:t>)</a:t>
            </a:r>
            <a:r>
              <a:rPr lang="fr-FR" sz="2000" dirty="0" smtClean="0"/>
              <a:t>                                  </a:t>
            </a:r>
            <a:r>
              <a:rPr lang="fr-FR" sz="2000" b="1" dirty="0" smtClean="0">
                <a:latin typeface="Comic Sans MS" pitchFamily="66" charset="0"/>
              </a:rPr>
              <a:t>Cellules polymorphes</a:t>
            </a:r>
            <a:endParaRPr lang="fr-FR" sz="2000" b="1" dirty="0">
              <a:latin typeface="Comic Sans MS" pitchFamily="66" charset="0"/>
            </a:endParaRPr>
          </a:p>
        </p:txBody>
      </p:sp>
      <p:cxnSp>
        <p:nvCxnSpPr>
          <p:cNvPr id="6" name="Connecteur droit avec flèche 5"/>
          <p:cNvCxnSpPr/>
          <p:nvPr/>
        </p:nvCxnSpPr>
        <p:spPr>
          <a:xfrm>
            <a:off x="3929058" y="3571876"/>
            <a:ext cx="1141420"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857224" y="4000504"/>
            <a:ext cx="3863558" cy="400110"/>
          </a:xfrm>
          <a:prstGeom prst="rect">
            <a:avLst/>
          </a:prstGeom>
        </p:spPr>
        <p:txBody>
          <a:bodyPr wrap="none">
            <a:spAutoFit/>
          </a:bodyPr>
          <a:lstStyle/>
          <a:p>
            <a:pPr>
              <a:buFont typeface="Wingdings" pitchFamily="2" charset="2"/>
              <a:buChar char="ü"/>
            </a:pPr>
            <a:r>
              <a:rPr lang="fr-FR" sz="2000" b="1" dirty="0" smtClean="0">
                <a:latin typeface="Comic Sans MS" pitchFamily="66" charset="0"/>
              </a:rPr>
              <a:t> Maturation + Multiplication</a:t>
            </a:r>
            <a:endParaRPr lang="fr-FR" sz="2000" b="1" dirty="0">
              <a:latin typeface="Comic Sans MS" pitchFamily="66" charset="0"/>
            </a:endParaRPr>
          </a:p>
        </p:txBody>
      </p:sp>
      <p:sp>
        <p:nvSpPr>
          <p:cNvPr id="11" name="Rectangle 10"/>
          <p:cNvSpPr/>
          <p:nvPr/>
        </p:nvSpPr>
        <p:spPr>
          <a:xfrm>
            <a:off x="785786" y="6000768"/>
            <a:ext cx="5352747" cy="400110"/>
          </a:xfrm>
          <a:prstGeom prst="rect">
            <a:avLst/>
          </a:prstGeom>
        </p:spPr>
        <p:txBody>
          <a:bodyPr wrap="none">
            <a:spAutoFit/>
          </a:bodyPr>
          <a:lstStyle/>
          <a:p>
            <a:pPr>
              <a:buFont typeface="Wingdings" pitchFamily="2" charset="2"/>
              <a:buChar char="ü"/>
            </a:pPr>
            <a:r>
              <a:rPr lang="fr-FR" sz="2000" b="1" dirty="0" smtClean="0">
                <a:latin typeface="Comic Sans MS" pitchFamily="66" charset="0"/>
              </a:rPr>
              <a:t> Perte de la capacité de renouvellement</a:t>
            </a:r>
            <a:endParaRPr lang="fr-FR" sz="2000" b="1" dirty="0">
              <a:latin typeface="Comic Sans MS" pitchFamily="66" charset="0"/>
            </a:endParaRPr>
          </a:p>
        </p:txBody>
      </p:sp>
      <p:sp>
        <p:nvSpPr>
          <p:cNvPr id="12" name="Rectangle 11"/>
          <p:cNvSpPr/>
          <p:nvPr/>
        </p:nvSpPr>
        <p:spPr>
          <a:xfrm>
            <a:off x="928662" y="2428868"/>
            <a:ext cx="1837362" cy="461665"/>
          </a:xfrm>
          <a:prstGeom prst="rect">
            <a:avLst/>
          </a:prstGeom>
        </p:spPr>
        <p:txBody>
          <a:bodyPr wrap="none">
            <a:spAutoFit/>
          </a:bodyPr>
          <a:lstStyle/>
          <a:p>
            <a:r>
              <a:rPr lang="fr-FR" sz="2400" b="1" dirty="0" smtClean="0">
                <a:solidFill>
                  <a:srgbClr val="C00000"/>
                </a:solidFill>
                <a:latin typeface="Comic Sans MS" pitchFamily="66" charset="0"/>
              </a:rPr>
              <a:t>Description</a:t>
            </a:r>
            <a:endParaRPr lang="fr-FR" sz="2400" b="1" dirty="0">
              <a:solidFill>
                <a:srgbClr val="C00000"/>
              </a:solidFill>
              <a:latin typeface="Comic Sans MS" pitchFamily="66" charset="0"/>
            </a:endParaRPr>
          </a:p>
        </p:txBody>
      </p:sp>
      <p:sp>
        <p:nvSpPr>
          <p:cNvPr id="9" name="Rectangle 8"/>
          <p:cNvSpPr/>
          <p:nvPr/>
        </p:nvSpPr>
        <p:spPr>
          <a:xfrm>
            <a:off x="571472" y="4357694"/>
            <a:ext cx="8143932" cy="1323439"/>
          </a:xfrm>
          <a:prstGeom prst="rect">
            <a:avLst/>
          </a:prstGeom>
        </p:spPr>
        <p:txBody>
          <a:bodyPr wrap="square">
            <a:spAutoFit/>
          </a:bodyPr>
          <a:lstStyle/>
          <a:p>
            <a:r>
              <a:rPr lang="fr-FR" sz="2000" b="1" dirty="0" smtClean="0">
                <a:latin typeface="Comic Sans MS" pitchFamily="66" charset="0"/>
              </a:rPr>
              <a:t>         * modifications spécifiques</a:t>
            </a:r>
          </a:p>
          <a:p>
            <a:r>
              <a:rPr lang="fr-FR" sz="2000" b="1" dirty="0" smtClean="0">
                <a:latin typeface="Comic Sans MS" pitchFamily="66" charset="0"/>
              </a:rPr>
              <a:t>         * noyau : </a:t>
            </a:r>
            <a:r>
              <a:rPr lang="fr-FR" sz="2000" b="1" dirty="0" err="1" smtClean="0">
                <a:latin typeface="Comic Sans MS" pitchFamily="66" charset="0"/>
              </a:rPr>
              <a:t>polylobulation</a:t>
            </a:r>
            <a:endParaRPr lang="fr-FR" sz="2000" b="1" dirty="0" smtClean="0">
              <a:latin typeface="Comic Sans MS" pitchFamily="66" charset="0"/>
            </a:endParaRPr>
          </a:p>
          <a:p>
            <a:r>
              <a:rPr lang="fr-FR" sz="2000" b="1" dirty="0" smtClean="0">
                <a:latin typeface="Comic Sans MS" pitchFamily="66" charset="0"/>
              </a:rPr>
              <a:t>         * cytoplasme : granulations</a:t>
            </a:r>
          </a:p>
          <a:p>
            <a:r>
              <a:rPr lang="fr-FR" sz="2000" b="1" dirty="0" smtClean="0">
                <a:latin typeface="Comic Sans MS" pitchFamily="66" charset="0"/>
              </a:rPr>
              <a:t>         * membranes : expression de marqueurs de surface</a:t>
            </a:r>
            <a:endParaRPr lang="fr-FR" sz="2000" b="1" dirty="0">
              <a:latin typeface="Comic Sans MS" pitchFamily="66"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596" y="1928802"/>
            <a:ext cx="8143932" cy="3734612"/>
          </a:xfrm>
          <a:prstGeom prst="rect">
            <a:avLst/>
          </a:prstGeom>
        </p:spPr>
        <p:txBody>
          <a:bodyPr wrap="square">
            <a:spAutoFit/>
          </a:bodyPr>
          <a:lstStyle/>
          <a:p>
            <a:pPr algn="just">
              <a:lnSpc>
                <a:spcPct val="150000"/>
              </a:lnSpc>
            </a:pPr>
            <a:r>
              <a:rPr lang="fr-FR" sz="2000" b="1" dirty="0" smtClean="0">
                <a:latin typeface="Comic Sans MS" pitchFamily="66" charset="0"/>
              </a:rPr>
              <a:t>Ce sont les premières cellules morphologiquement identifiables de chaque lignée. Ce ne sont plus des cellules souches car elles ont perdu leur capacité d’</a:t>
            </a:r>
            <a:r>
              <a:rPr lang="fr-FR" sz="2000" b="1" dirty="0" err="1" smtClean="0">
                <a:latin typeface="Comic Sans MS" pitchFamily="66" charset="0"/>
              </a:rPr>
              <a:t>autorenouvellement</a:t>
            </a:r>
            <a:r>
              <a:rPr lang="fr-FR" sz="2000" b="1" dirty="0" smtClean="0">
                <a:latin typeface="Comic Sans MS" pitchFamily="66" charset="0"/>
              </a:rPr>
              <a:t>. Pour aboutir aux cellules terminales fonctionnelles, ces cellules subissent une maturation et une multiplication cellulaire qui se traduit par la présence de plusieurs stades cytologiques. Dans le cas particulier de la </a:t>
            </a:r>
            <a:r>
              <a:rPr lang="fr-FR" sz="2000" b="1" dirty="0" err="1" smtClean="0">
                <a:latin typeface="Comic Sans MS" pitchFamily="66" charset="0"/>
              </a:rPr>
              <a:t>thrombopoïèse</a:t>
            </a:r>
            <a:r>
              <a:rPr lang="fr-FR" sz="2000" b="1" dirty="0" smtClean="0">
                <a:latin typeface="Comic Sans MS" pitchFamily="66" charset="0"/>
              </a:rPr>
              <a:t>, il n’y a pas de divisions cellulaires, mais des </a:t>
            </a:r>
            <a:r>
              <a:rPr lang="fr-FR" sz="2000" b="1" dirty="0" err="1" smtClean="0">
                <a:latin typeface="Comic Sans MS" pitchFamily="66" charset="0"/>
              </a:rPr>
              <a:t>endo</a:t>
            </a:r>
            <a:r>
              <a:rPr lang="fr-FR" sz="2000" b="1" dirty="0" smtClean="0">
                <a:latin typeface="Comic Sans MS" pitchFamily="66" charset="0"/>
              </a:rPr>
              <a:t>-mitoses à l’intérieur des cellules. </a:t>
            </a:r>
            <a:endParaRPr lang="fr-FR" sz="2000" b="1" dirty="0">
              <a:latin typeface="Comic Sans MS" pitchFamily="66"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1859340"/>
            <a:ext cx="8286808" cy="3785652"/>
          </a:xfrm>
          <a:prstGeom prst="rect">
            <a:avLst/>
          </a:prstGeom>
        </p:spPr>
        <p:txBody>
          <a:bodyPr wrap="square">
            <a:spAutoFit/>
          </a:bodyPr>
          <a:lstStyle/>
          <a:p>
            <a:pPr algn="just">
              <a:lnSpc>
                <a:spcPct val="150000"/>
              </a:lnSpc>
            </a:pPr>
            <a:r>
              <a:rPr lang="fr-FR" sz="2000" b="1" dirty="0" smtClean="0">
                <a:latin typeface="Comic Sans MS" pitchFamily="66" charset="0"/>
              </a:rPr>
              <a:t>Seules les cellules terminales, matures et fonctionnelles, vont passer dans le sang (polynucléaires neutrophiles, éosinophiles et basophiles, hématies, plaquettes, lymphocytes et monocytes). Pour la plupart de ces cellules, le sang ne représente qu'un lieu de passage et de transport entre leur lieu de production (la moelle) et le lieu de leurs fonctions (les tissus). Les lymphocytes et les monocytes seront de plus capables de nouvelles différenciations après leur séjour sanguin. </a:t>
            </a:r>
            <a:endParaRPr lang="fr-FR" sz="2000" b="1" dirty="0">
              <a:latin typeface="Comic Sans MS" pitchFamily="66" charset="0"/>
            </a:endParaRPr>
          </a:p>
        </p:txBody>
      </p:sp>
      <p:sp>
        <p:nvSpPr>
          <p:cNvPr id="3" name="Rectangle 2"/>
          <p:cNvSpPr/>
          <p:nvPr/>
        </p:nvSpPr>
        <p:spPr>
          <a:xfrm>
            <a:off x="2357422" y="857232"/>
            <a:ext cx="3844322" cy="523220"/>
          </a:xfrm>
          <a:prstGeom prst="rect">
            <a:avLst/>
          </a:prstGeom>
        </p:spPr>
        <p:txBody>
          <a:bodyPr wrap="none">
            <a:spAutoFit/>
          </a:bodyPr>
          <a:lstStyle/>
          <a:p>
            <a:r>
              <a:rPr lang="fr-FR" sz="2800" b="1" dirty="0" smtClean="0">
                <a:solidFill>
                  <a:srgbClr val="00B050"/>
                </a:solidFill>
                <a:latin typeface="Comic Sans MS" pitchFamily="66" charset="0"/>
              </a:rPr>
              <a:t>Les cellules matures </a:t>
            </a:r>
            <a:endParaRPr lang="fr-FR" sz="2800"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2976" y="500042"/>
            <a:ext cx="5429288" cy="523220"/>
          </a:xfrm>
          <a:prstGeom prst="rect">
            <a:avLst/>
          </a:prstGeom>
        </p:spPr>
        <p:txBody>
          <a:bodyPr wrap="square">
            <a:spAutoFit/>
          </a:bodyPr>
          <a:lstStyle/>
          <a:p>
            <a:r>
              <a:rPr lang="fr-FR" sz="2800" b="1" dirty="0" smtClean="0">
                <a:solidFill>
                  <a:srgbClr val="00B050"/>
                </a:solidFill>
                <a:latin typeface="Comic Sans MS" pitchFamily="66" charset="0"/>
              </a:rPr>
              <a:t>Les étapes  de l’hématopoïèse</a:t>
            </a:r>
            <a:endParaRPr lang="fr-FR" sz="2800" b="1" dirty="0">
              <a:solidFill>
                <a:srgbClr val="00B050"/>
              </a:solidFill>
              <a:latin typeface="Comic Sans MS" pitchFamily="66" charset="0"/>
            </a:endParaRPr>
          </a:p>
        </p:txBody>
      </p:sp>
      <p:sp>
        <p:nvSpPr>
          <p:cNvPr id="3" name="Rectangle 2"/>
          <p:cNvSpPr/>
          <p:nvPr/>
        </p:nvSpPr>
        <p:spPr>
          <a:xfrm>
            <a:off x="357158" y="1214422"/>
            <a:ext cx="8429684" cy="400110"/>
          </a:xfrm>
          <a:prstGeom prst="rect">
            <a:avLst/>
          </a:prstGeom>
        </p:spPr>
        <p:txBody>
          <a:bodyPr wrap="square">
            <a:spAutoFit/>
          </a:bodyPr>
          <a:lstStyle/>
          <a:p>
            <a:r>
              <a:rPr lang="fr-FR" sz="2000" b="1" dirty="0" smtClean="0">
                <a:latin typeface="Comic Sans MS" pitchFamily="66" charset="0"/>
              </a:rPr>
              <a:t>Deux lignées principales  de cellules sanguines:</a:t>
            </a:r>
            <a:endParaRPr lang="fr-FR" sz="2000" b="1" dirty="0">
              <a:latin typeface="Comic Sans MS" pitchFamily="66" charset="0"/>
            </a:endParaRPr>
          </a:p>
        </p:txBody>
      </p:sp>
      <p:cxnSp>
        <p:nvCxnSpPr>
          <p:cNvPr id="11" name="Connecteur droit avec flèche 10"/>
          <p:cNvCxnSpPr/>
          <p:nvPr/>
        </p:nvCxnSpPr>
        <p:spPr>
          <a:xfrm>
            <a:off x="5214942" y="1928802"/>
            <a:ext cx="1643074" cy="642942"/>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rot="10800000" flipV="1">
            <a:off x="2285984" y="1928802"/>
            <a:ext cx="1428760" cy="1000132"/>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285720" y="3071810"/>
            <a:ext cx="3000396" cy="1426288"/>
          </a:xfrm>
          <a:prstGeom prst="rect">
            <a:avLst/>
          </a:prstGeom>
          <a:solidFill>
            <a:srgbClr val="FFFF00"/>
          </a:solidFill>
        </p:spPr>
        <p:txBody>
          <a:bodyPr wrap="square">
            <a:spAutoFit/>
          </a:bodyPr>
          <a:lstStyle/>
          <a:p>
            <a:pPr>
              <a:lnSpc>
                <a:spcPct val="150000"/>
              </a:lnSpc>
            </a:pPr>
            <a:r>
              <a:rPr lang="fr-FR" sz="2000" b="1" dirty="0" smtClean="0">
                <a:latin typeface="Comic Sans MS" pitchFamily="66" charset="0"/>
              </a:rPr>
              <a:t>Lignée lymphoïde</a:t>
            </a:r>
          </a:p>
          <a:p>
            <a:pPr>
              <a:lnSpc>
                <a:spcPct val="150000"/>
              </a:lnSpc>
            </a:pPr>
            <a:r>
              <a:rPr lang="fr-FR" sz="2000" b="1" dirty="0" smtClean="0">
                <a:latin typeface="Comic Sans MS" pitchFamily="66" charset="0"/>
              </a:rPr>
              <a:t>À l’origine des </a:t>
            </a:r>
          </a:p>
          <a:p>
            <a:pPr>
              <a:lnSpc>
                <a:spcPct val="150000"/>
              </a:lnSpc>
            </a:pPr>
            <a:r>
              <a:rPr lang="fr-FR" sz="2000" b="1" dirty="0" smtClean="0">
                <a:latin typeface="Comic Sans MS" pitchFamily="66" charset="0"/>
              </a:rPr>
              <a:t>lymphocytes B et T </a:t>
            </a:r>
            <a:endParaRPr lang="fr-FR" sz="2000" b="1" dirty="0">
              <a:latin typeface="Comic Sans MS" pitchFamily="66" charset="0"/>
            </a:endParaRPr>
          </a:p>
        </p:txBody>
      </p:sp>
      <p:sp>
        <p:nvSpPr>
          <p:cNvPr id="21" name="Rectangle 20"/>
          <p:cNvSpPr/>
          <p:nvPr/>
        </p:nvSpPr>
        <p:spPr>
          <a:xfrm>
            <a:off x="4572000" y="2857496"/>
            <a:ext cx="4572000" cy="2677656"/>
          </a:xfrm>
          <a:prstGeom prst="rect">
            <a:avLst/>
          </a:prstGeom>
          <a:solidFill>
            <a:srgbClr val="FFFF00"/>
          </a:solidFill>
        </p:spPr>
        <p:txBody>
          <a:bodyPr>
            <a:spAutoFit/>
          </a:bodyPr>
          <a:lstStyle/>
          <a:p>
            <a:pPr>
              <a:lnSpc>
                <a:spcPct val="150000"/>
              </a:lnSpc>
            </a:pPr>
            <a:r>
              <a:rPr lang="fr-FR" sz="2000" b="1" dirty="0" smtClean="0">
                <a:latin typeface="Comic Sans MS" pitchFamily="66" charset="0"/>
              </a:rPr>
              <a:t>Lignée </a:t>
            </a:r>
            <a:r>
              <a:rPr lang="fr-FR" sz="2000" b="1" dirty="0" err="1" smtClean="0">
                <a:latin typeface="Comic Sans MS" pitchFamily="66" charset="0"/>
              </a:rPr>
              <a:t>myéloide</a:t>
            </a:r>
            <a:r>
              <a:rPr lang="fr-FR" sz="2000" b="1" dirty="0" smtClean="0">
                <a:latin typeface="Comic Sans MS" pitchFamily="66" charset="0"/>
              </a:rPr>
              <a:t>  à l’origine des</a:t>
            </a:r>
          </a:p>
          <a:p>
            <a:pPr>
              <a:lnSpc>
                <a:spcPct val="150000"/>
              </a:lnSpc>
              <a:buFont typeface="Wingdings" pitchFamily="2" charset="2"/>
              <a:buChar char="ü"/>
            </a:pPr>
            <a:r>
              <a:rPr lang="fr-FR" sz="2000" b="1" dirty="0" smtClean="0">
                <a:latin typeface="Comic Sans MS" pitchFamily="66" charset="0"/>
              </a:rPr>
              <a:t> Érythrocytes</a:t>
            </a:r>
          </a:p>
          <a:p>
            <a:pPr>
              <a:lnSpc>
                <a:spcPct val="150000"/>
              </a:lnSpc>
              <a:buFont typeface="Wingdings" pitchFamily="2" charset="2"/>
              <a:buChar char="ü"/>
            </a:pPr>
            <a:r>
              <a:rPr lang="fr-FR" sz="2000" b="1" dirty="0" smtClean="0">
                <a:latin typeface="Comic Sans MS" pitchFamily="66" charset="0"/>
              </a:rPr>
              <a:t> Granulocytes</a:t>
            </a:r>
          </a:p>
          <a:p>
            <a:pPr>
              <a:lnSpc>
                <a:spcPct val="150000"/>
              </a:lnSpc>
              <a:buFont typeface="Wingdings" pitchFamily="2" charset="2"/>
              <a:buChar char="ü"/>
            </a:pPr>
            <a:r>
              <a:rPr lang="fr-FR" sz="2000" b="1" dirty="0" smtClean="0">
                <a:latin typeface="Comic Sans MS" pitchFamily="66" charset="0"/>
              </a:rPr>
              <a:t> Monocytes</a:t>
            </a:r>
          </a:p>
          <a:p>
            <a:pPr>
              <a:lnSpc>
                <a:spcPct val="150000"/>
              </a:lnSpc>
              <a:buFont typeface="Wingdings" pitchFamily="2" charset="2"/>
              <a:buChar char="ü"/>
            </a:pPr>
            <a:r>
              <a:rPr lang="fr-FR" sz="2000" b="1" dirty="0" smtClean="0">
                <a:latin typeface="Comic Sans MS" pitchFamily="66" charset="0"/>
              </a:rPr>
              <a:t> Mégacaryocytes (Plaquettes)</a:t>
            </a:r>
          </a:p>
          <a:p>
            <a:endParaRPr lang="fr-FR" dirty="0"/>
          </a:p>
        </p:txBody>
      </p:sp>
      <p:cxnSp>
        <p:nvCxnSpPr>
          <p:cNvPr id="23" name="Connecteur droit avec flèche 22"/>
          <p:cNvCxnSpPr/>
          <p:nvPr/>
        </p:nvCxnSpPr>
        <p:spPr>
          <a:xfrm rot="5400000">
            <a:off x="1393803" y="4749809"/>
            <a:ext cx="500066"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Connecteur droit avec flèche 23"/>
          <p:cNvCxnSpPr/>
          <p:nvPr/>
        </p:nvCxnSpPr>
        <p:spPr>
          <a:xfrm rot="5400000">
            <a:off x="6251587" y="5749941"/>
            <a:ext cx="500066"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428596" y="5143512"/>
            <a:ext cx="2157963" cy="461665"/>
          </a:xfrm>
          <a:prstGeom prst="rect">
            <a:avLst/>
          </a:prstGeom>
          <a:solidFill>
            <a:srgbClr val="00B0F0"/>
          </a:solidFill>
        </p:spPr>
        <p:txBody>
          <a:bodyPr wrap="none">
            <a:spAutoFit/>
          </a:bodyPr>
          <a:lstStyle/>
          <a:p>
            <a:r>
              <a:rPr lang="fr-FR" sz="2400" b="1" dirty="0" smtClean="0">
                <a:solidFill>
                  <a:srgbClr val="C00000"/>
                </a:solidFill>
                <a:latin typeface="Comic Sans MS" pitchFamily="66" charset="0"/>
              </a:rPr>
              <a:t>Lymphopoïèse</a:t>
            </a:r>
            <a:endParaRPr lang="fr-FR" sz="2400" b="1" dirty="0">
              <a:solidFill>
                <a:srgbClr val="C00000"/>
              </a:solidFill>
              <a:latin typeface="Comic Sans MS" pitchFamily="66" charset="0"/>
            </a:endParaRPr>
          </a:p>
        </p:txBody>
      </p:sp>
      <p:sp>
        <p:nvSpPr>
          <p:cNvPr id="26" name="Rectangle 25"/>
          <p:cNvSpPr/>
          <p:nvPr/>
        </p:nvSpPr>
        <p:spPr>
          <a:xfrm>
            <a:off x="5357818" y="6072206"/>
            <a:ext cx="1951175" cy="461665"/>
          </a:xfrm>
          <a:prstGeom prst="rect">
            <a:avLst/>
          </a:prstGeom>
          <a:solidFill>
            <a:srgbClr val="00B0F0"/>
          </a:solidFill>
        </p:spPr>
        <p:txBody>
          <a:bodyPr wrap="none">
            <a:spAutoFit/>
          </a:bodyPr>
          <a:lstStyle/>
          <a:p>
            <a:r>
              <a:rPr lang="fr-FR" sz="2400" b="1" dirty="0" err="1" smtClean="0">
                <a:solidFill>
                  <a:srgbClr val="C00000"/>
                </a:solidFill>
                <a:latin typeface="Comic Sans MS" pitchFamily="66" charset="0"/>
              </a:rPr>
              <a:t>Myélopoièse</a:t>
            </a:r>
            <a:endParaRPr lang="fr-FR" sz="2400" b="1" dirty="0">
              <a:solidFill>
                <a:srgbClr val="C00000"/>
              </a:solidFill>
              <a:latin typeface="Comic Sans MS" pitchFamily="66"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71604" y="571480"/>
            <a:ext cx="6615914" cy="523220"/>
          </a:xfrm>
          <a:prstGeom prst="rect">
            <a:avLst/>
          </a:prstGeom>
        </p:spPr>
        <p:txBody>
          <a:bodyPr wrap="none">
            <a:spAutoFit/>
          </a:bodyPr>
          <a:lstStyle/>
          <a:p>
            <a:r>
              <a:rPr lang="fr-FR" sz="2800" b="1" dirty="0" smtClean="0">
                <a:solidFill>
                  <a:srgbClr val="00B050"/>
                </a:solidFill>
                <a:latin typeface="Comic Sans MS" pitchFamily="66" charset="0"/>
              </a:rPr>
              <a:t>Les compartiments de l’</a:t>
            </a:r>
            <a:r>
              <a:rPr lang="fr-FR" sz="2800" b="1" dirty="0" err="1" smtClean="0">
                <a:solidFill>
                  <a:srgbClr val="00B050"/>
                </a:solidFill>
                <a:latin typeface="Comic Sans MS" pitchFamily="66" charset="0"/>
              </a:rPr>
              <a:t>hématopoièse</a:t>
            </a:r>
            <a:endParaRPr lang="fr-FR" sz="2800" dirty="0">
              <a:solidFill>
                <a:srgbClr val="00B050"/>
              </a:solidFill>
              <a:latin typeface="Comic Sans MS" pitchFamily="66" charset="0"/>
            </a:endParaRPr>
          </a:p>
        </p:txBody>
      </p:sp>
      <p:sp>
        <p:nvSpPr>
          <p:cNvPr id="3" name="Rectangle 2"/>
          <p:cNvSpPr/>
          <p:nvPr/>
        </p:nvSpPr>
        <p:spPr>
          <a:xfrm>
            <a:off x="500034" y="1214422"/>
            <a:ext cx="2456122" cy="400110"/>
          </a:xfrm>
          <a:prstGeom prst="rect">
            <a:avLst/>
          </a:prstGeom>
        </p:spPr>
        <p:txBody>
          <a:bodyPr wrap="none">
            <a:spAutoFit/>
          </a:bodyPr>
          <a:lstStyle/>
          <a:p>
            <a:r>
              <a:rPr lang="fr-FR" sz="2000" b="1" dirty="0" smtClean="0">
                <a:latin typeface="Comic Sans MS" pitchFamily="66" charset="0"/>
              </a:rPr>
              <a:t>4 compartiments :</a:t>
            </a:r>
            <a:endParaRPr lang="fr-FR" sz="2000" b="1" dirty="0">
              <a:latin typeface="Comic Sans MS" pitchFamily="66" charset="0"/>
            </a:endParaRPr>
          </a:p>
        </p:txBody>
      </p:sp>
      <p:sp>
        <p:nvSpPr>
          <p:cNvPr id="4" name="Rectangle 3"/>
          <p:cNvSpPr/>
          <p:nvPr/>
        </p:nvSpPr>
        <p:spPr>
          <a:xfrm>
            <a:off x="285720" y="1928802"/>
            <a:ext cx="1643074" cy="1200329"/>
          </a:xfrm>
          <a:prstGeom prst="rect">
            <a:avLst/>
          </a:prstGeom>
          <a:solidFill>
            <a:srgbClr val="FFFF00"/>
          </a:solidFill>
        </p:spPr>
        <p:txBody>
          <a:bodyPr wrap="square">
            <a:spAutoFit/>
          </a:bodyPr>
          <a:lstStyle/>
          <a:p>
            <a:r>
              <a:rPr lang="fr-FR" b="1" dirty="0" smtClean="0">
                <a:solidFill>
                  <a:srgbClr val="C00000"/>
                </a:solidFill>
                <a:latin typeface="Comic Sans MS" pitchFamily="66" charset="0"/>
              </a:rPr>
              <a:t>CELLULES</a:t>
            </a:r>
          </a:p>
          <a:p>
            <a:r>
              <a:rPr lang="fr-FR" b="1" dirty="0" smtClean="0">
                <a:solidFill>
                  <a:srgbClr val="C00000"/>
                </a:solidFill>
                <a:latin typeface="Comic Sans MS" pitchFamily="66" charset="0"/>
              </a:rPr>
              <a:t>SOUCHES</a:t>
            </a:r>
          </a:p>
          <a:p>
            <a:r>
              <a:rPr lang="fr-FR" b="1" dirty="0" smtClean="0">
                <a:latin typeface="Comic Sans MS" pitchFamily="66" charset="0"/>
              </a:rPr>
              <a:t>Totipotentes</a:t>
            </a:r>
          </a:p>
          <a:p>
            <a:endParaRPr lang="fr-FR" dirty="0" smtClean="0"/>
          </a:p>
        </p:txBody>
      </p:sp>
      <p:cxnSp>
        <p:nvCxnSpPr>
          <p:cNvPr id="6" name="Connecteur droit avec flèche 5"/>
          <p:cNvCxnSpPr/>
          <p:nvPr/>
        </p:nvCxnSpPr>
        <p:spPr>
          <a:xfrm>
            <a:off x="1714480" y="2428868"/>
            <a:ext cx="642942" cy="1588"/>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2500298" y="2000240"/>
            <a:ext cx="2143140" cy="984885"/>
          </a:xfrm>
          <a:prstGeom prst="rect">
            <a:avLst/>
          </a:prstGeom>
          <a:solidFill>
            <a:srgbClr val="92D050"/>
          </a:solidFill>
        </p:spPr>
        <p:txBody>
          <a:bodyPr wrap="square">
            <a:spAutoFit/>
          </a:bodyPr>
          <a:lstStyle/>
          <a:p>
            <a:r>
              <a:rPr lang="fr-FR" sz="2000" b="1" dirty="0" smtClean="0">
                <a:solidFill>
                  <a:srgbClr val="C00000"/>
                </a:solidFill>
                <a:latin typeface="Comic Sans MS" pitchFamily="66" charset="0"/>
              </a:rPr>
              <a:t>ROGENITEURS</a:t>
            </a:r>
          </a:p>
          <a:p>
            <a:r>
              <a:rPr lang="fr-FR" sz="2000" b="1" dirty="0" smtClean="0">
                <a:latin typeface="Comic Sans MS" pitchFamily="66" charset="0"/>
              </a:rPr>
              <a:t>Différenciation</a:t>
            </a:r>
          </a:p>
          <a:p>
            <a:endParaRPr lang="fr-FR" dirty="0" smtClean="0"/>
          </a:p>
        </p:txBody>
      </p:sp>
      <p:sp>
        <p:nvSpPr>
          <p:cNvPr id="12" name="Rectangle 11"/>
          <p:cNvSpPr/>
          <p:nvPr/>
        </p:nvSpPr>
        <p:spPr>
          <a:xfrm>
            <a:off x="5357818" y="2000240"/>
            <a:ext cx="2143124" cy="1015663"/>
          </a:xfrm>
          <a:prstGeom prst="rect">
            <a:avLst/>
          </a:prstGeom>
          <a:solidFill>
            <a:schemeClr val="accent6">
              <a:lumMod val="20000"/>
              <a:lumOff val="80000"/>
            </a:schemeClr>
          </a:solidFill>
        </p:spPr>
        <p:txBody>
          <a:bodyPr wrap="square">
            <a:spAutoFit/>
          </a:bodyPr>
          <a:lstStyle/>
          <a:p>
            <a:r>
              <a:rPr lang="fr-FR" sz="2000" b="1" dirty="0" smtClean="0">
                <a:solidFill>
                  <a:srgbClr val="C00000"/>
                </a:solidFill>
                <a:latin typeface="Comic Sans MS" pitchFamily="66" charset="0"/>
              </a:rPr>
              <a:t>PRECURSEURS</a:t>
            </a:r>
          </a:p>
          <a:p>
            <a:r>
              <a:rPr lang="fr-FR" sz="2000" dirty="0" smtClean="0">
                <a:latin typeface="Comic Sans MS" pitchFamily="66" charset="0"/>
              </a:rPr>
              <a:t>Multiplication et</a:t>
            </a:r>
          </a:p>
          <a:p>
            <a:r>
              <a:rPr lang="fr-FR" sz="2000" dirty="0" smtClean="0">
                <a:latin typeface="Comic Sans MS" pitchFamily="66" charset="0"/>
              </a:rPr>
              <a:t>maturation</a:t>
            </a:r>
            <a:endParaRPr lang="fr-FR" sz="2000" dirty="0">
              <a:latin typeface="Comic Sans MS" pitchFamily="66" charset="0"/>
            </a:endParaRPr>
          </a:p>
        </p:txBody>
      </p:sp>
      <p:cxnSp>
        <p:nvCxnSpPr>
          <p:cNvPr id="13" name="Connecteur droit avec flèche 12"/>
          <p:cNvCxnSpPr/>
          <p:nvPr/>
        </p:nvCxnSpPr>
        <p:spPr>
          <a:xfrm>
            <a:off x="4429124" y="2357430"/>
            <a:ext cx="642942" cy="1588"/>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7215206" y="4000504"/>
            <a:ext cx="1643074" cy="1631216"/>
          </a:xfrm>
          <a:prstGeom prst="rect">
            <a:avLst/>
          </a:prstGeom>
          <a:solidFill>
            <a:srgbClr val="FFC000"/>
          </a:solidFill>
        </p:spPr>
        <p:txBody>
          <a:bodyPr wrap="square">
            <a:spAutoFit/>
          </a:bodyPr>
          <a:lstStyle/>
          <a:p>
            <a:r>
              <a:rPr lang="fr-FR" sz="2000" b="1" dirty="0" smtClean="0">
                <a:solidFill>
                  <a:srgbClr val="C00000"/>
                </a:solidFill>
                <a:latin typeface="Comic Sans MS" pitchFamily="66" charset="0"/>
              </a:rPr>
              <a:t>CELLULES</a:t>
            </a:r>
          </a:p>
          <a:p>
            <a:r>
              <a:rPr lang="fr-FR" sz="2000" b="1" dirty="0" smtClean="0">
                <a:solidFill>
                  <a:srgbClr val="C00000"/>
                </a:solidFill>
                <a:latin typeface="Comic Sans MS" pitchFamily="66" charset="0"/>
              </a:rPr>
              <a:t>MATURES</a:t>
            </a:r>
          </a:p>
          <a:p>
            <a:pPr algn="ctr"/>
            <a:r>
              <a:rPr lang="fr-FR" sz="2000" dirty="0" smtClean="0">
                <a:latin typeface="Comic Sans MS" pitchFamily="66" charset="0"/>
              </a:rPr>
              <a:t>Passage dans</a:t>
            </a:r>
          </a:p>
          <a:p>
            <a:pPr algn="ctr"/>
            <a:r>
              <a:rPr lang="fr-FR" sz="2000" dirty="0" smtClean="0">
                <a:latin typeface="Comic Sans MS" pitchFamily="66" charset="0"/>
              </a:rPr>
              <a:t>le sang</a:t>
            </a:r>
          </a:p>
        </p:txBody>
      </p:sp>
      <p:cxnSp>
        <p:nvCxnSpPr>
          <p:cNvPr id="16" name="Connecteur en angle 15"/>
          <p:cNvCxnSpPr/>
          <p:nvPr/>
        </p:nvCxnSpPr>
        <p:spPr>
          <a:xfrm rot="16200000" flipH="1">
            <a:off x="6465107" y="3107529"/>
            <a:ext cx="1071570" cy="857256"/>
          </a:xfrm>
          <a:prstGeom prst="bentConnector3">
            <a:avLst>
              <a:gd name="adj1" fmla="val 50000"/>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1500174"/>
            <a:ext cx="8143932" cy="2554545"/>
          </a:xfrm>
          <a:prstGeom prst="rect">
            <a:avLst/>
          </a:prstGeom>
        </p:spPr>
        <p:txBody>
          <a:bodyPr wrap="square">
            <a:spAutoFit/>
          </a:bodyPr>
          <a:lstStyle/>
          <a:p>
            <a:r>
              <a:rPr lang="fr-FR" sz="2800" b="1" dirty="0" smtClean="0">
                <a:solidFill>
                  <a:srgbClr val="00B050"/>
                </a:solidFill>
                <a:latin typeface="Comic Sans MS" pitchFamily="66" charset="0"/>
              </a:rPr>
              <a:t>1.Définition</a:t>
            </a:r>
          </a:p>
          <a:p>
            <a:endParaRPr lang="fr-FR" sz="2400" b="1" dirty="0" smtClean="0">
              <a:solidFill>
                <a:srgbClr val="00B050"/>
              </a:solidFill>
              <a:latin typeface="Comic Sans MS" pitchFamily="66" charset="0"/>
            </a:endParaRPr>
          </a:p>
          <a:p>
            <a:pPr algn="just">
              <a:lnSpc>
                <a:spcPct val="150000"/>
              </a:lnSpc>
            </a:pPr>
            <a:r>
              <a:rPr lang="fr-FR" sz="2400" b="1" dirty="0" smtClean="0">
                <a:latin typeface="Comic Sans MS" pitchFamily="66" charset="0"/>
              </a:rPr>
              <a:t>L'hématopoïèse </a:t>
            </a:r>
            <a:r>
              <a:rPr lang="fr-FR" sz="2400" b="1" dirty="0">
                <a:latin typeface="Comic Sans MS" pitchFamily="66" charset="0"/>
              </a:rPr>
              <a:t>est l'ensemble </a:t>
            </a:r>
            <a:r>
              <a:rPr lang="fr-FR" sz="2400" b="1" dirty="0" smtClean="0">
                <a:latin typeface="Comic Sans MS" pitchFamily="66" charset="0"/>
              </a:rPr>
              <a:t>des phénomènes </a:t>
            </a:r>
            <a:r>
              <a:rPr lang="fr-FR" sz="2400" b="1" dirty="0">
                <a:latin typeface="Comic Sans MS" pitchFamily="66" charset="0"/>
              </a:rPr>
              <a:t>qui concourent à la </a:t>
            </a:r>
            <a:r>
              <a:rPr lang="fr-FR" sz="2400" b="1" dirty="0" smtClean="0">
                <a:latin typeface="Comic Sans MS" pitchFamily="66" charset="0"/>
              </a:rPr>
              <a:t>fabrication et </a:t>
            </a:r>
            <a:r>
              <a:rPr lang="fr-FR" sz="2400" b="1" dirty="0">
                <a:latin typeface="Comic Sans MS" pitchFamily="66" charset="0"/>
              </a:rPr>
              <a:t>au remplacement continu et régulé </a:t>
            </a:r>
            <a:r>
              <a:rPr lang="fr-FR" sz="2400" b="1" dirty="0" smtClean="0">
                <a:latin typeface="Comic Sans MS" pitchFamily="66" charset="0"/>
              </a:rPr>
              <a:t>des cellules </a:t>
            </a:r>
            <a:r>
              <a:rPr lang="fr-FR" sz="2400" b="1" dirty="0">
                <a:latin typeface="Comic Sans MS" pitchFamily="66" charset="0"/>
              </a:rPr>
              <a:t>sanguines.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5" name="Picture 3"/>
          <p:cNvPicPr>
            <a:picLocks noChangeAspect="1" noChangeArrowheads="1"/>
          </p:cNvPicPr>
          <p:nvPr/>
        </p:nvPicPr>
        <p:blipFill>
          <a:blip r:embed="rId2"/>
          <a:srcRect/>
          <a:stretch>
            <a:fillRect/>
          </a:stretch>
        </p:blipFill>
        <p:spPr bwMode="auto">
          <a:xfrm>
            <a:off x="285720" y="285728"/>
            <a:ext cx="8429684" cy="628654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00364" y="571480"/>
            <a:ext cx="3057247" cy="523220"/>
          </a:xfrm>
          <a:prstGeom prst="rect">
            <a:avLst/>
          </a:prstGeom>
        </p:spPr>
        <p:txBody>
          <a:bodyPr wrap="none">
            <a:spAutoFit/>
          </a:bodyPr>
          <a:lstStyle/>
          <a:p>
            <a:r>
              <a:rPr lang="fr-FR" sz="2800" b="1" dirty="0" smtClean="0">
                <a:solidFill>
                  <a:srgbClr val="00B050"/>
                </a:solidFill>
                <a:latin typeface="Comic Sans MS" pitchFamily="66" charset="0"/>
              </a:rPr>
              <a:t>La Lymphopoïèse</a:t>
            </a:r>
            <a:endParaRPr lang="fr-FR" sz="2800" b="1" dirty="0">
              <a:solidFill>
                <a:srgbClr val="00B050"/>
              </a:solidFill>
              <a:latin typeface="Comic Sans MS" pitchFamily="66" charset="0"/>
            </a:endParaRPr>
          </a:p>
        </p:txBody>
      </p:sp>
      <p:sp>
        <p:nvSpPr>
          <p:cNvPr id="32769" name="Rectangle 1"/>
          <p:cNvSpPr>
            <a:spLocks noChangeArrowheads="1"/>
          </p:cNvSpPr>
          <p:nvPr/>
        </p:nvSpPr>
        <p:spPr bwMode="auto">
          <a:xfrm>
            <a:off x="285720" y="1643050"/>
            <a:ext cx="8572560" cy="24006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sz="2000" b="1" i="0" u="none" strike="noStrike" cap="none" normalizeH="0" baseline="0" dirty="0" smtClean="0">
                <a:ln>
                  <a:noFill/>
                </a:ln>
                <a:solidFill>
                  <a:srgbClr val="000000"/>
                </a:solidFill>
                <a:effectLst/>
                <a:latin typeface="Comic Sans MS" pitchFamily="66" charset="0"/>
                <a:ea typeface="Calibri" pitchFamily="34" charset="0"/>
                <a:cs typeface="Calibri" pitchFamily="34" charset="0"/>
              </a:rPr>
              <a:t>La lymphopoïèse comporte deux phases : </a:t>
            </a:r>
            <a:endParaRPr kumimoji="0" lang="fr-FR" sz="2000" b="1"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 typeface="Wingdings" pitchFamily="2" charset="2"/>
              <a:buChar char="q"/>
              <a:tabLst/>
            </a:pPr>
            <a:r>
              <a:rPr lang="fr-FR" sz="2000" b="1" dirty="0" smtClean="0">
                <a:solidFill>
                  <a:srgbClr val="000000"/>
                </a:solidFill>
                <a:latin typeface="Comic Sans MS" pitchFamily="66" charset="0"/>
                <a:ea typeface="Calibri" pitchFamily="34" charset="0"/>
                <a:cs typeface="Calibri" pitchFamily="34" charset="0"/>
              </a:rPr>
              <a:t> </a:t>
            </a:r>
            <a:r>
              <a:rPr kumimoji="0" lang="fr-FR" sz="2000" b="1" i="0" u="none" strike="noStrike" cap="none" normalizeH="0" baseline="0" dirty="0" smtClean="0">
                <a:ln>
                  <a:noFill/>
                </a:ln>
                <a:solidFill>
                  <a:srgbClr val="000000"/>
                </a:solidFill>
                <a:effectLst/>
                <a:latin typeface="Comic Sans MS" pitchFamily="66" charset="0"/>
                <a:ea typeface="Calibri" pitchFamily="34" charset="0"/>
                <a:cs typeface="Calibri" pitchFamily="34" charset="0"/>
              </a:rPr>
              <a:t>Lymphopoïèse primitive ou basale, elle produit les cellules </a:t>
            </a:r>
            <a:r>
              <a:rPr kumimoji="0" lang="fr-FR" sz="2000" b="1" i="0" u="none" strike="noStrike" cap="none" normalizeH="0" baseline="0" dirty="0" err="1" smtClean="0">
                <a:ln>
                  <a:noFill/>
                </a:ln>
                <a:solidFill>
                  <a:srgbClr val="000000"/>
                </a:solidFill>
                <a:effectLst/>
                <a:latin typeface="Comic Sans MS" pitchFamily="66" charset="0"/>
                <a:ea typeface="Calibri" pitchFamily="34" charset="0"/>
                <a:cs typeface="Calibri" pitchFamily="34" charset="0"/>
              </a:rPr>
              <a:t>lymphoides</a:t>
            </a:r>
            <a:r>
              <a:rPr kumimoji="0" lang="fr-FR" sz="2000" b="1" i="0" u="none" strike="noStrike" cap="none" normalizeH="0" baseline="0" dirty="0" smtClean="0">
                <a:ln>
                  <a:noFill/>
                </a:ln>
                <a:solidFill>
                  <a:srgbClr val="000000"/>
                </a:solidFill>
                <a:effectLst/>
                <a:latin typeface="Comic Sans MS" pitchFamily="66" charset="0"/>
                <a:ea typeface="Calibri" pitchFamily="34" charset="0"/>
                <a:cs typeface="Calibri" pitchFamily="34" charset="0"/>
              </a:rPr>
              <a:t> nécessaires aux besoins de l’organisme, </a:t>
            </a:r>
            <a:endParaRPr kumimoji="0" lang="fr-FR" sz="2000" b="1"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 typeface="Wingdings" pitchFamily="2" charset="2"/>
              <a:buChar char="q"/>
              <a:tabLst/>
            </a:pPr>
            <a:r>
              <a:rPr lang="fr-FR" sz="2000" b="1" dirty="0" smtClean="0">
                <a:solidFill>
                  <a:srgbClr val="000000"/>
                </a:solidFill>
                <a:latin typeface="Comic Sans MS" pitchFamily="66" charset="0"/>
                <a:ea typeface="Calibri" pitchFamily="34" charset="0"/>
                <a:cs typeface="Calibri" pitchFamily="34" charset="0"/>
              </a:rPr>
              <a:t> </a:t>
            </a:r>
            <a:r>
              <a:rPr kumimoji="0" lang="fr-FR" sz="2000" b="1" i="0" u="none" strike="noStrike" cap="none" normalizeH="0" baseline="0" dirty="0" smtClean="0">
                <a:ln>
                  <a:noFill/>
                </a:ln>
                <a:solidFill>
                  <a:srgbClr val="000000"/>
                </a:solidFill>
                <a:effectLst/>
                <a:latin typeface="Comic Sans MS" pitchFamily="66" charset="0"/>
                <a:ea typeface="Calibri" pitchFamily="34" charset="0"/>
                <a:cs typeface="Calibri" pitchFamily="34" charset="0"/>
              </a:rPr>
              <a:t>La </a:t>
            </a:r>
            <a:r>
              <a:rPr kumimoji="0" lang="fr-FR" sz="2000" b="1" i="0" u="none" strike="noStrike" cap="none" normalizeH="0" baseline="0" dirty="0" err="1" smtClean="0">
                <a:ln>
                  <a:noFill/>
                </a:ln>
                <a:solidFill>
                  <a:srgbClr val="000000"/>
                </a:solidFill>
                <a:effectLst/>
                <a:latin typeface="Comic Sans MS" pitchFamily="66" charset="0"/>
                <a:ea typeface="Calibri" pitchFamily="34" charset="0"/>
                <a:cs typeface="Calibri" pitchFamily="34" charset="0"/>
              </a:rPr>
              <a:t>lymphopoièse</a:t>
            </a:r>
            <a:r>
              <a:rPr kumimoji="0" lang="fr-FR" sz="2000" b="1" i="0" u="none" strike="noStrike" cap="none" normalizeH="0" baseline="0" dirty="0" smtClean="0">
                <a:ln>
                  <a:noFill/>
                </a:ln>
                <a:solidFill>
                  <a:srgbClr val="000000"/>
                </a:solidFill>
                <a:effectLst/>
                <a:latin typeface="Comic Sans MS" pitchFamily="66" charset="0"/>
                <a:ea typeface="Calibri" pitchFamily="34" charset="0"/>
                <a:cs typeface="Calibri" pitchFamily="34" charset="0"/>
              </a:rPr>
              <a:t> secondaire correspond aux multiplications des cellules matures soumises impliquées dans une réponse immunitaire. </a:t>
            </a:r>
            <a:endParaRPr kumimoji="0" lang="fr-FR" sz="2000" b="1" i="0" u="none" strike="noStrike" cap="none" normalizeH="0" baseline="0" dirty="0" smtClean="0">
              <a:ln>
                <a:noFill/>
              </a:ln>
              <a:solidFill>
                <a:schemeClr val="tx1"/>
              </a:solidFill>
              <a:effectLst/>
              <a:latin typeface="Comic Sans MS" pitchFamily="66"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285720" y="1285860"/>
            <a:ext cx="857256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 typeface="Wingdings" pitchFamily="2" charset="2"/>
              <a:buChar char="v"/>
              <a:tabLst/>
            </a:pPr>
            <a:r>
              <a:rPr kumimoji="0" lang="fr-FR" sz="2000" b="1" i="0" u="none" strike="noStrike" cap="none" normalizeH="0" baseline="0" dirty="0" smtClean="0">
                <a:ln>
                  <a:noFill/>
                </a:ln>
                <a:solidFill>
                  <a:srgbClr val="000000"/>
                </a:solidFill>
                <a:effectLst/>
                <a:latin typeface="Comic Sans MS" pitchFamily="66" charset="0"/>
                <a:ea typeface="Calibri" pitchFamily="34" charset="0"/>
                <a:cs typeface="Calibri" pitchFamily="34" charset="0"/>
              </a:rPr>
              <a:t> Pour la lymphopoïèse primitive, s’individualisent dans la moelle osseuse deux sortes de précurseurs </a:t>
            </a:r>
            <a:r>
              <a:rPr kumimoji="0" lang="fr-FR" sz="2000" b="1" i="0" u="none" strike="noStrike" cap="none" normalizeH="0" baseline="0" dirty="0" err="1" smtClean="0">
                <a:ln>
                  <a:noFill/>
                </a:ln>
                <a:solidFill>
                  <a:srgbClr val="000000"/>
                </a:solidFill>
                <a:effectLst/>
                <a:latin typeface="Comic Sans MS" pitchFamily="66" charset="0"/>
                <a:ea typeface="Calibri" pitchFamily="34" charset="0"/>
                <a:cs typeface="Calibri" pitchFamily="34" charset="0"/>
              </a:rPr>
              <a:t>lymphoides</a:t>
            </a:r>
            <a:r>
              <a:rPr kumimoji="0" lang="fr-FR" sz="2000" b="1" i="0" u="none" strike="noStrike" cap="none" normalizeH="0" baseline="0" dirty="0" smtClean="0">
                <a:ln>
                  <a:noFill/>
                </a:ln>
                <a:solidFill>
                  <a:srgbClr val="000000"/>
                </a:solidFill>
                <a:effectLst/>
                <a:latin typeface="Comic Sans MS" pitchFamily="66" charset="0"/>
                <a:ea typeface="Calibri" pitchFamily="34" charset="0"/>
                <a:cs typeface="Calibri" pitchFamily="34" charset="0"/>
              </a:rPr>
              <a:t> : </a:t>
            </a:r>
            <a:r>
              <a:rPr kumimoji="0" lang="fr-FR" sz="2000" b="1" i="0" u="none" strike="noStrike" cap="none" normalizeH="0" baseline="0" dirty="0" err="1" smtClean="0">
                <a:ln>
                  <a:noFill/>
                </a:ln>
                <a:solidFill>
                  <a:srgbClr val="000000"/>
                </a:solidFill>
                <a:effectLst/>
                <a:latin typeface="Comic Sans MS" pitchFamily="66" charset="0"/>
                <a:ea typeface="Calibri" pitchFamily="34" charset="0"/>
                <a:cs typeface="Calibri" pitchFamily="34" charset="0"/>
              </a:rPr>
              <a:t>préB</a:t>
            </a:r>
            <a:r>
              <a:rPr kumimoji="0" lang="fr-FR" sz="2000" b="1" i="0" u="none" strike="noStrike" cap="none" normalizeH="0" baseline="0" dirty="0" smtClean="0">
                <a:ln>
                  <a:noFill/>
                </a:ln>
                <a:solidFill>
                  <a:srgbClr val="000000"/>
                </a:solidFill>
                <a:effectLst/>
                <a:latin typeface="Comic Sans MS" pitchFamily="66" charset="0"/>
                <a:ea typeface="Calibri" pitchFamily="34" charset="0"/>
                <a:cs typeface="Calibri" pitchFamily="34" charset="0"/>
              </a:rPr>
              <a:t> et </a:t>
            </a:r>
            <a:r>
              <a:rPr kumimoji="0" lang="fr-FR" sz="2000" b="1" i="0" u="none" strike="noStrike" cap="none" normalizeH="0" baseline="0" dirty="0" err="1" smtClean="0">
                <a:ln>
                  <a:noFill/>
                </a:ln>
                <a:solidFill>
                  <a:srgbClr val="000000"/>
                </a:solidFill>
                <a:effectLst/>
                <a:latin typeface="Comic Sans MS" pitchFamily="66" charset="0"/>
                <a:ea typeface="Calibri" pitchFamily="34" charset="0"/>
                <a:cs typeface="Calibri" pitchFamily="34" charset="0"/>
              </a:rPr>
              <a:t>préT</a:t>
            </a:r>
            <a:r>
              <a:rPr kumimoji="0" lang="fr-FR" sz="2000" b="1" i="0" u="none" strike="noStrike" cap="none" normalizeH="0" baseline="0" dirty="0" smtClean="0">
                <a:ln>
                  <a:noFill/>
                </a:ln>
                <a:solidFill>
                  <a:srgbClr val="000000"/>
                </a:solidFill>
                <a:effectLst/>
                <a:latin typeface="Comic Sans MS" pitchFamily="66" charset="0"/>
                <a:ea typeface="Calibri" pitchFamily="34" charset="0"/>
                <a:cs typeface="Calibri" pitchFamily="34" charset="0"/>
              </a:rPr>
              <a:t> qui donneront respectivement des lymphocytes B et des lymphocytes T. Morphologiquement, les cellules de la lymphopoïèse ont pour la plupart l’aspect de petits lymphocytes. </a:t>
            </a:r>
            <a:endParaRPr kumimoji="0" lang="fr-FR" sz="2000" b="1"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000" b="1" i="0" u="none" strike="noStrike" cap="none" normalizeH="0" baseline="0" dirty="0" smtClean="0">
                <a:ln>
                  <a:noFill/>
                </a:ln>
                <a:solidFill>
                  <a:srgbClr val="000000"/>
                </a:solidFill>
                <a:effectLst/>
                <a:latin typeface="Comic Sans MS" pitchFamily="66" charset="0"/>
                <a:ea typeface="Calibri" pitchFamily="34" charset="0"/>
                <a:cs typeface="Calibri" pitchFamily="34" charset="0"/>
              </a:rPr>
              <a:t>Le thymus est le lieu de maturation obligé des lymphocytes T. Le foie </a:t>
            </a:r>
            <a:r>
              <a:rPr kumimoji="0" lang="fr-FR" sz="2000" b="1" i="0" u="none" strike="noStrike" cap="none" normalizeH="0" baseline="0" dirty="0" err="1" smtClean="0">
                <a:ln>
                  <a:noFill/>
                </a:ln>
                <a:solidFill>
                  <a:srgbClr val="000000"/>
                </a:solidFill>
                <a:effectLst/>
                <a:latin typeface="Comic Sans MS" pitchFamily="66" charset="0"/>
                <a:ea typeface="Calibri" pitchFamily="34" charset="0"/>
                <a:cs typeface="Calibri" pitchFamily="34" charset="0"/>
              </a:rPr>
              <a:t>foetal</a:t>
            </a:r>
            <a:r>
              <a:rPr kumimoji="0" lang="fr-FR" sz="2000" b="1" i="0" u="none" strike="noStrike" cap="none" normalizeH="0" baseline="0" dirty="0" smtClean="0">
                <a:ln>
                  <a:noFill/>
                </a:ln>
                <a:solidFill>
                  <a:srgbClr val="000000"/>
                </a:solidFill>
                <a:effectLst/>
                <a:latin typeface="Comic Sans MS" pitchFamily="66" charset="0"/>
                <a:ea typeface="Calibri" pitchFamily="34" charset="0"/>
                <a:cs typeface="Calibri" pitchFamily="34" charset="0"/>
              </a:rPr>
              <a:t> puis la moelle osseuse représentent le lieu de maturation des lymphocytes B. </a:t>
            </a:r>
            <a:endParaRPr kumimoji="0" lang="fr-FR" sz="2000" b="1" i="0" u="none" strike="noStrike" cap="none" normalizeH="0" baseline="0" dirty="0" smtClean="0">
              <a:ln>
                <a:noFill/>
              </a:ln>
              <a:solidFill>
                <a:schemeClr val="tx1"/>
              </a:solidFill>
              <a:effectLst/>
              <a:latin typeface="Comic Sans MS" pitchFamily="66"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571472" y="1071546"/>
            <a:ext cx="8143932" cy="51196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 typeface="Wingdings" pitchFamily="2" charset="2"/>
              <a:buChar char="v"/>
              <a:tabLst/>
            </a:pPr>
            <a:r>
              <a:rPr kumimoji="0" lang="fr-FR" sz="2000" b="1" i="0" u="none" strike="noStrike" cap="none" normalizeH="0" baseline="0" dirty="0" smtClean="0">
                <a:ln>
                  <a:noFill/>
                </a:ln>
                <a:solidFill>
                  <a:srgbClr val="000000"/>
                </a:solidFill>
                <a:effectLst/>
                <a:latin typeface="Comic Sans MS" pitchFamily="66" charset="0"/>
                <a:ea typeface="Calibri" pitchFamily="34" charset="0"/>
                <a:cs typeface="Calibri" pitchFamily="34" charset="0"/>
              </a:rPr>
              <a:t> La </a:t>
            </a:r>
            <a:r>
              <a:rPr lang="fr-FR" sz="2000" b="1" dirty="0" smtClean="0">
                <a:solidFill>
                  <a:srgbClr val="000000"/>
                </a:solidFill>
                <a:latin typeface="Comic Sans MS" pitchFamily="66" charset="0"/>
                <a:ea typeface="Calibri" pitchFamily="34" charset="0"/>
                <a:cs typeface="Calibri" pitchFamily="34" charset="0"/>
              </a:rPr>
              <a:t>l</a:t>
            </a:r>
            <a:r>
              <a:rPr kumimoji="0" lang="fr-FR" sz="2000" b="1" i="0" u="none" strike="noStrike" cap="none" normalizeH="0" baseline="0" dirty="0" smtClean="0">
                <a:ln>
                  <a:noFill/>
                </a:ln>
                <a:solidFill>
                  <a:srgbClr val="000000"/>
                </a:solidFill>
                <a:effectLst/>
                <a:latin typeface="Comic Sans MS" pitchFamily="66" charset="0"/>
                <a:ea typeface="Calibri" pitchFamily="34" charset="0"/>
                <a:cs typeface="Calibri" pitchFamily="34" charset="0"/>
              </a:rPr>
              <a:t>ymphopoïèse secondaire a lieu dans les organes lymphoïdes périphériques : les ganglions, la rate, les amygdales, les formations lymphoïdes annexées aux muqueuses. Les lymphocytes B activés </a:t>
            </a:r>
            <a:r>
              <a:rPr kumimoji="0" lang="fr-FR" sz="2000" b="1"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subissent une expansion clonale et une différenciation, soit en lymphocytes mémoires, soit en plasmocytes, étape ultime de la différenciation B. Les lymphocytes T activés, après la phase d'expansion, se différencient en lymphocytes T à mémoire, en lymphocytes effecteurs cytotoxiques (CTL), ou sécréteurs de cytokines, permettant la régulation de la réaction immune, l'activation des macrophages et la génération d'une réaction inflammatoire.</a:t>
            </a:r>
            <a:endParaRPr kumimoji="0" lang="fr-FR" sz="2000" b="1" i="0" u="none" strike="noStrike" cap="none" normalizeH="0" baseline="0" dirty="0" smtClean="0">
              <a:ln>
                <a:noFill/>
              </a:ln>
              <a:solidFill>
                <a:schemeClr val="tx1"/>
              </a:solidFill>
              <a:effectLst/>
              <a:latin typeface="Comic Sans MS" pitchFamily="66"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3" name="Picture 1"/>
          <p:cNvPicPr>
            <a:picLocks noChangeAspect="1" noChangeArrowheads="1"/>
          </p:cNvPicPr>
          <p:nvPr/>
        </p:nvPicPr>
        <p:blipFill>
          <a:blip r:embed="rId2"/>
          <a:srcRect/>
          <a:stretch>
            <a:fillRect/>
          </a:stretch>
        </p:blipFill>
        <p:spPr bwMode="auto">
          <a:xfrm>
            <a:off x="500034" y="642918"/>
            <a:ext cx="8143932" cy="521497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85918" y="357166"/>
            <a:ext cx="4643470" cy="954107"/>
          </a:xfrm>
          <a:prstGeom prst="rect">
            <a:avLst/>
          </a:prstGeom>
        </p:spPr>
        <p:txBody>
          <a:bodyPr wrap="square">
            <a:spAutoFit/>
          </a:bodyPr>
          <a:lstStyle/>
          <a:p>
            <a:pPr algn="ctr"/>
            <a:r>
              <a:rPr lang="fr-FR" sz="2800" b="1" dirty="0" smtClean="0">
                <a:solidFill>
                  <a:srgbClr val="00B050"/>
                </a:solidFill>
                <a:latin typeface="Comic Sans MS" pitchFamily="66" charset="0"/>
              </a:rPr>
              <a:t>Régulation de</a:t>
            </a:r>
          </a:p>
          <a:p>
            <a:pPr algn="ctr"/>
            <a:r>
              <a:rPr lang="fr-FR" sz="2800" b="1" dirty="0" smtClean="0">
                <a:solidFill>
                  <a:srgbClr val="00B050"/>
                </a:solidFill>
                <a:latin typeface="Comic Sans MS" pitchFamily="66" charset="0"/>
              </a:rPr>
              <a:t>l’hématopoïèse</a:t>
            </a:r>
            <a:endParaRPr lang="fr-FR" sz="2800" b="1" dirty="0">
              <a:solidFill>
                <a:srgbClr val="00B050"/>
              </a:solidFill>
              <a:latin typeface="Comic Sans MS" pitchFamily="66" charset="0"/>
            </a:endParaRPr>
          </a:p>
        </p:txBody>
      </p:sp>
      <p:sp>
        <p:nvSpPr>
          <p:cNvPr id="3" name="Rectangle 2"/>
          <p:cNvSpPr/>
          <p:nvPr/>
        </p:nvSpPr>
        <p:spPr>
          <a:xfrm>
            <a:off x="3357554" y="1785926"/>
            <a:ext cx="2452916" cy="461665"/>
          </a:xfrm>
          <a:prstGeom prst="rect">
            <a:avLst/>
          </a:prstGeom>
          <a:solidFill>
            <a:srgbClr val="00B0F0"/>
          </a:solidFill>
        </p:spPr>
        <p:txBody>
          <a:bodyPr wrap="none">
            <a:spAutoFit/>
          </a:bodyPr>
          <a:lstStyle/>
          <a:p>
            <a:r>
              <a:rPr lang="fr-FR" sz="2400" b="1" dirty="0" smtClean="0">
                <a:latin typeface="Comic Sans MS" pitchFamily="66" charset="0"/>
              </a:rPr>
              <a:t>Multifactorielle</a:t>
            </a:r>
            <a:endParaRPr lang="fr-FR" sz="2400" b="1" dirty="0">
              <a:latin typeface="Comic Sans MS" pitchFamily="66" charset="0"/>
            </a:endParaRPr>
          </a:p>
        </p:txBody>
      </p:sp>
      <p:sp>
        <p:nvSpPr>
          <p:cNvPr id="4" name="Rectangle 3"/>
          <p:cNvSpPr/>
          <p:nvPr/>
        </p:nvSpPr>
        <p:spPr>
          <a:xfrm>
            <a:off x="571472" y="4714884"/>
            <a:ext cx="1785950" cy="1200329"/>
          </a:xfrm>
          <a:prstGeom prst="rect">
            <a:avLst/>
          </a:prstGeom>
          <a:solidFill>
            <a:srgbClr val="FFC000"/>
          </a:solidFill>
        </p:spPr>
        <p:txBody>
          <a:bodyPr wrap="square">
            <a:spAutoFit/>
          </a:bodyPr>
          <a:lstStyle/>
          <a:p>
            <a:pPr algn="ctr"/>
            <a:r>
              <a:rPr lang="fr-FR" sz="2400" b="1" dirty="0" smtClean="0">
                <a:latin typeface="Comic Sans MS" pitchFamily="66" charset="0"/>
              </a:rPr>
              <a:t>Facteurs</a:t>
            </a:r>
          </a:p>
          <a:p>
            <a:pPr algn="ctr"/>
            <a:r>
              <a:rPr lang="fr-FR" sz="2400" b="1" dirty="0" smtClean="0">
                <a:latin typeface="Comic Sans MS" pitchFamily="66" charset="0"/>
              </a:rPr>
              <a:t>de</a:t>
            </a:r>
          </a:p>
          <a:p>
            <a:pPr algn="ctr"/>
            <a:r>
              <a:rPr lang="fr-FR" sz="2400" b="1" dirty="0" smtClean="0">
                <a:latin typeface="Comic Sans MS" pitchFamily="66" charset="0"/>
              </a:rPr>
              <a:t>croissance</a:t>
            </a:r>
            <a:endParaRPr lang="fr-FR" sz="2400" b="1" dirty="0">
              <a:latin typeface="Comic Sans MS" pitchFamily="66" charset="0"/>
            </a:endParaRPr>
          </a:p>
        </p:txBody>
      </p:sp>
      <p:sp>
        <p:nvSpPr>
          <p:cNvPr id="5" name="Rectangle 4"/>
          <p:cNvSpPr/>
          <p:nvPr/>
        </p:nvSpPr>
        <p:spPr>
          <a:xfrm>
            <a:off x="3428992" y="4714884"/>
            <a:ext cx="1857372" cy="1569660"/>
          </a:xfrm>
          <a:prstGeom prst="rect">
            <a:avLst/>
          </a:prstGeom>
          <a:solidFill>
            <a:srgbClr val="FFC000"/>
          </a:solidFill>
        </p:spPr>
        <p:txBody>
          <a:bodyPr wrap="square">
            <a:spAutoFit/>
          </a:bodyPr>
          <a:lstStyle/>
          <a:p>
            <a:pPr algn="ctr"/>
            <a:r>
              <a:rPr lang="fr-FR" sz="2400" b="1" dirty="0" smtClean="0">
                <a:latin typeface="Comic Sans MS" pitchFamily="66" charset="0"/>
              </a:rPr>
              <a:t>Facteurs de</a:t>
            </a:r>
          </a:p>
          <a:p>
            <a:pPr algn="ctr"/>
            <a:r>
              <a:rPr lang="fr-FR" sz="2400" b="1" dirty="0" smtClean="0">
                <a:latin typeface="Comic Sans MS" pitchFamily="66" charset="0"/>
              </a:rPr>
              <a:t>régulation</a:t>
            </a:r>
          </a:p>
          <a:p>
            <a:pPr algn="ctr"/>
            <a:r>
              <a:rPr lang="fr-FR" sz="2400" b="1" dirty="0" smtClean="0">
                <a:latin typeface="Comic Sans MS" pitchFamily="66" charset="0"/>
              </a:rPr>
              <a:t>négative</a:t>
            </a:r>
            <a:endParaRPr lang="fr-FR" sz="2400" b="1" dirty="0">
              <a:latin typeface="Comic Sans MS" pitchFamily="66" charset="0"/>
            </a:endParaRPr>
          </a:p>
        </p:txBody>
      </p:sp>
      <p:sp>
        <p:nvSpPr>
          <p:cNvPr id="6" name="Rectangle 5"/>
          <p:cNvSpPr/>
          <p:nvPr/>
        </p:nvSpPr>
        <p:spPr>
          <a:xfrm>
            <a:off x="6500826" y="4929198"/>
            <a:ext cx="1785950" cy="830997"/>
          </a:xfrm>
          <a:prstGeom prst="rect">
            <a:avLst/>
          </a:prstGeom>
          <a:solidFill>
            <a:srgbClr val="FFC000"/>
          </a:solidFill>
        </p:spPr>
        <p:txBody>
          <a:bodyPr wrap="square">
            <a:spAutoFit/>
          </a:bodyPr>
          <a:lstStyle/>
          <a:p>
            <a:pPr algn="ctr"/>
            <a:r>
              <a:rPr lang="fr-FR" sz="2400" b="1" dirty="0" smtClean="0">
                <a:latin typeface="Comic Sans MS" pitchFamily="66" charset="0"/>
              </a:rPr>
              <a:t>Stroma</a:t>
            </a:r>
          </a:p>
          <a:p>
            <a:pPr algn="ctr"/>
            <a:r>
              <a:rPr lang="fr-FR" sz="2400" b="1" dirty="0" smtClean="0">
                <a:latin typeface="Comic Sans MS" pitchFamily="66" charset="0"/>
              </a:rPr>
              <a:t>médullaire</a:t>
            </a:r>
            <a:endParaRPr lang="fr-FR" sz="2400" b="1" dirty="0">
              <a:latin typeface="Comic Sans MS" pitchFamily="66" charset="0"/>
            </a:endParaRPr>
          </a:p>
        </p:txBody>
      </p:sp>
      <p:cxnSp>
        <p:nvCxnSpPr>
          <p:cNvPr id="8" name="Connecteur droit avec flèche 7"/>
          <p:cNvCxnSpPr/>
          <p:nvPr/>
        </p:nvCxnSpPr>
        <p:spPr>
          <a:xfrm rot="5400000">
            <a:off x="1928794" y="2428868"/>
            <a:ext cx="1785950" cy="178595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rot="16200000" flipH="1">
            <a:off x="5250661" y="2464587"/>
            <a:ext cx="1714512" cy="1643074"/>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rot="5400000">
            <a:off x="3536149" y="3393281"/>
            <a:ext cx="1928826"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728" y="428604"/>
            <a:ext cx="6643734" cy="1107996"/>
          </a:xfrm>
          <a:prstGeom prst="rect">
            <a:avLst/>
          </a:prstGeom>
        </p:spPr>
        <p:txBody>
          <a:bodyPr wrap="square">
            <a:spAutoFit/>
          </a:bodyPr>
          <a:lstStyle/>
          <a:p>
            <a:pPr algn="ctr"/>
            <a:r>
              <a:rPr lang="fr-FR" sz="2400" b="1" dirty="0" smtClean="0">
                <a:solidFill>
                  <a:srgbClr val="C00000"/>
                </a:solidFill>
                <a:latin typeface="Comic Sans MS" pitchFamily="66" charset="0"/>
              </a:rPr>
              <a:t>Facteurs de croissance</a:t>
            </a:r>
          </a:p>
          <a:p>
            <a:pPr algn="ctr"/>
            <a:r>
              <a:rPr lang="fr-FR" sz="2400" b="1" dirty="0" smtClean="0">
                <a:solidFill>
                  <a:srgbClr val="C00000"/>
                </a:solidFill>
                <a:latin typeface="Comic Sans MS" pitchFamily="66" charset="0"/>
              </a:rPr>
              <a:t>hématopoïétiques</a:t>
            </a:r>
          </a:p>
          <a:p>
            <a:endParaRPr lang="fr-FR" dirty="0" smtClean="0"/>
          </a:p>
        </p:txBody>
      </p:sp>
      <p:sp>
        <p:nvSpPr>
          <p:cNvPr id="3" name="Rectangle 2"/>
          <p:cNvSpPr/>
          <p:nvPr/>
        </p:nvSpPr>
        <p:spPr>
          <a:xfrm>
            <a:off x="428596" y="1428736"/>
            <a:ext cx="8358246" cy="1015663"/>
          </a:xfrm>
          <a:prstGeom prst="rect">
            <a:avLst/>
          </a:prstGeom>
        </p:spPr>
        <p:txBody>
          <a:bodyPr wrap="square">
            <a:spAutoFit/>
          </a:bodyPr>
          <a:lstStyle/>
          <a:p>
            <a:pPr>
              <a:buFont typeface="Wingdings" pitchFamily="2" charset="2"/>
              <a:buChar char="Ø"/>
            </a:pPr>
            <a:r>
              <a:rPr lang="fr-FR" sz="2000" b="1" dirty="0" smtClean="0">
                <a:latin typeface="Comic Sans MS" pitchFamily="66" charset="0"/>
              </a:rPr>
              <a:t> Glycoprotéines de la famille des cytokines capables de stimuler l’hématopoïèse et synthétisées par divers types de cellules : Sanguines, endothéliales, fibroblastes….</a:t>
            </a:r>
            <a:endParaRPr lang="fr-FR" sz="2000" b="1" dirty="0">
              <a:latin typeface="Comic Sans MS" pitchFamily="66" charset="0"/>
            </a:endParaRPr>
          </a:p>
        </p:txBody>
      </p:sp>
      <p:sp>
        <p:nvSpPr>
          <p:cNvPr id="4" name="Rectangle 3"/>
          <p:cNvSpPr/>
          <p:nvPr/>
        </p:nvSpPr>
        <p:spPr>
          <a:xfrm>
            <a:off x="428596" y="2928934"/>
            <a:ext cx="8429684" cy="707886"/>
          </a:xfrm>
          <a:prstGeom prst="rect">
            <a:avLst/>
          </a:prstGeom>
        </p:spPr>
        <p:txBody>
          <a:bodyPr wrap="square">
            <a:spAutoFit/>
          </a:bodyPr>
          <a:lstStyle/>
          <a:p>
            <a:pPr>
              <a:buFont typeface="Wingdings" pitchFamily="2" charset="2"/>
              <a:buChar char="Ø"/>
            </a:pPr>
            <a:r>
              <a:rPr lang="fr-FR" sz="2000" b="1" dirty="0" smtClean="0">
                <a:latin typeface="Comic Sans MS" pitchFamily="66" charset="0"/>
              </a:rPr>
              <a:t> Rôle : régulation de la croissance et des fonctions des cellules sanguines</a:t>
            </a:r>
            <a:endParaRPr lang="fr-FR" sz="2000" b="1" dirty="0">
              <a:latin typeface="Comic Sans MS" pitchFamily="66" charset="0"/>
            </a:endParaRPr>
          </a:p>
        </p:txBody>
      </p:sp>
      <p:sp>
        <p:nvSpPr>
          <p:cNvPr id="5" name="Rectangle 4"/>
          <p:cNvSpPr/>
          <p:nvPr/>
        </p:nvSpPr>
        <p:spPr>
          <a:xfrm>
            <a:off x="571472" y="4286256"/>
            <a:ext cx="8072494" cy="400110"/>
          </a:xfrm>
          <a:prstGeom prst="rect">
            <a:avLst/>
          </a:prstGeom>
        </p:spPr>
        <p:txBody>
          <a:bodyPr wrap="square">
            <a:spAutoFit/>
          </a:bodyPr>
          <a:lstStyle/>
          <a:p>
            <a:pPr>
              <a:buFont typeface="Wingdings" pitchFamily="2" charset="2"/>
              <a:buChar char="Ø"/>
            </a:pPr>
            <a:r>
              <a:rPr lang="fr-FR" sz="2000" b="1" dirty="0" smtClean="0">
                <a:latin typeface="Comic Sans MS" pitchFamily="66" charset="0"/>
              </a:rPr>
              <a:t> Fixation sur récepteurs membranaires de grande affinité</a:t>
            </a:r>
            <a:endParaRPr lang="fr-FR" sz="2000" b="1" dirty="0">
              <a:latin typeface="Comic Sans MS" pitchFamily="66"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1538" y="1714488"/>
            <a:ext cx="4929222" cy="461665"/>
          </a:xfrm>
          <a:prstGeom prst="rect">
            <a:avLst/>
          </a:prstGeom>
        </p:spPr>
        <p:txBody>
          <a:bodyPr wrap="square">
            <a:spAutoFit/>
          </a:bodyPr>
          <a:lstStyle/>
          <a:p>
            <a:r>
              <a:rPr lang="fr-FR" sz="2400" b="1" dirty="0" smtClean="0">
                <a:latin typeface="Comic Sans MS" pitchFamily="66" charset="0"/>
              </a:rPr>
              <a:t>1) Facteurs  de promotion</a:t>
            </a:r>
            <a:endParaRPr lang="fr-FR" sz="2400" b="1" dirty="0">
              <a:latin typeface="Comic Sans MS" pitchFamily="66" charset="0"/>
            </a:endParaRPr>
          </a:p>
        </p:txBody>
      </p:sp>
      <p:sp>
        <p:nvSpPr>
          <p:cNvPr id="3" name="Rectangle 2"/>
          <p:cNvSpPr/>
          <p:nvPr/>
        </p:nvSpPr>
        <p:spPr>
          <a:xfrm>
            <a:off x="2571736" y="3000372"/>
            <a:ext cx="4572000" cy="461665"/>
          </a:xfrm>
          <a:prstGeom prst="rect">
            <a:avLst/>
          </a:prstGeom>
        </p:spPr>
        <p:txBody>
          <a:bodyPr>
            <a:spAutoFit/>
          </a:bodyPr>
          <a:lstStyle/>
          <a:p>
            <a:r>
              <a:rPr lang="fr-FR" sz="2400" b="1" dirty="0" smtClean="0">
                <a:latin typeface="Comic Sans MS" pitchFamily="66" charset="0"/>
              </a:rPr>
              <a:t>2) Facteurs </a:t>
            </a:r>
            <a:r>
              <a:rPr lang="fr-FR" sz="2400" b="1" dirty="0" err="1" smtClean="0">
                <a:latin typeface="Comic Sans MS" pitchFamily="66" charset="0"/>
              </a:rPr>
              <a:t>multipotents</a:t>
            </a:r>
            <a:endParaRPr lang="fr-FR" sz="2400" b="1" dirty="0">
              <a:latin typeface="Comic Sans MS" pitchFamily="66" charset="0"/>
            </a:endParaRPr>
          </a:p>
        </p:txBody>
      </p:sp>
      <p:sp>
        <p:nvSpPr>
          <p:cNvPr id="4" name="Rectangle 3"/>
          <p:cNvSpPr/>
          <p:nvPr/>
        </p:nvSpPr>
        <p:spPr>
          <a:xfrm>
            <a:off x="4429124" y="4286256"/>
            <a:ext cx="3514104" cy="461665"/>
          </a:xfrm>
          <a:prstGeom prst="rect">
            <a:avLst/>
          </a:prstGeom>
        </p:spPr>
        <p:txBody>
          <a:bodyPr wrap="square">
            <a:spAutoFit/>
          </a:bodyPr>
          <a:lstStyle/>
          <a:p>
            <a:r>
              <a:rPr lang="fr-FR" sz="2400" b="1" dirty="0" smtClean="0">
                <a:latin typeface="Comic Sans MS" pitchFamily="66" charset="0"/>
              </a:rPr>
              <a:t>3) Facteurs restreints</a:t>
            </a:r>
            <a:endParaRPr lang="fr-FR" sz="2400" b="1" dirty="0">
              <a:latin typeface="Comic Sans MS" pitchFamily="66"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28794" y="285728"/>
            <a:ext cx="4929222" cy="461665"/>
          </a:xfrm>
          <a:prstGeom prst="rect">
            <a:avLst/>
          </a:prstGeom>
          <a:solidFill>
            <a:srgbClr val="FFC000"/>
          </a:solidFill>
        </p:spPr>
        <p:txBody>
          <a:bodyPr wrap="square">
            <a:spAutoFit/>
          </a:bodyPr>
          <a:lstStyle/>
          <a:p>
            <a:pPr algn="ctr"/>
            <a:r>
              <a:rPr lang="fr-FR" sz="2400" b="1" dirty="0" smtClean="0">
                <a:solidFill>
                  <a:srgbClr val="C00000"/>
                </a:solidFill>
                <a:latin typeface="Comic Sans MS" pitchFamily="66" charset="0"/>
              </a:rPr>
              <a:t>1) Facteurs  de promotion</a:t>
            </a:r>
            <a:endParaRPr lang="fr-FR" sz="2400" b="1" dirty="0">
              <a:solidFill>
                <a:srgbClr val="C00000"/>
              </a:solidFill>
              <a:latin typeface="Comic Sans MS" pitchFamily="66" charset="0"/>
            </a:endParaRPr>
          </a:p>
        </p:txBody>
      </p:sp>
      <p:sp>
        <p:nvSpPr>
          <p:cNvPr id="5" name="Rectangle 4"/>
          <p:cNvSpPr/>
          <p:nvPr/>
        </p:nvSpPr>
        <p:spPr>
          <a:xfrm>
            <a:off x="642910" y="1643050"/>
            <a:ext cx="8001056" cy="400110"/>
          </a:xfrm>
          <a:prstGeom prst="rect">
            <a:avLst/>
          </a:prstGeom>
        </p:spPr>
        <p:txBody>
          <a:bodyPr wrap="square">
            <a:spAutoFit/>
          </a:bodyPr>
          <a:lstStyle/>
          <a:p>
            <a:pPr>
              <a:buFont typeface="Wingdings" pitchFamily="2" charset="2"/>
              <a:buChar char="ü"/>
            </a:pPr>
            <a:r>
              <a:rPr lang="fr-FR" sz="2000" b="1" dirty="0" smtClean="0">
                <a:latin typeface="Comic Sans MS" pitchFamily="66" charset="0"/>
              </a:rPr>
              <a:t> augmentent le nombre de cellules souches en cycle cellulaire</a:t>
            </a:r>
            <a:endParaRPr lang="fr-FR" sz="2000" b="1" dirty="0">
              <a:latin typeface="Comic Sans MS" pitchFamily="66" charset="0"/>
            </a:endParaRPr>
          </a:p>
        </p:txBody>
      </p:sp>
      <p:sp>
        <p:nvSpPr>
          <p:cNvPr id="6" name="Rectangle 5"/>
          <p:cNvSpPr/>
          <p:nvPr/>
        </p:nvSpPr>
        <p:spPr>
          <a:xfrm>
            <a:off x="642910" y="2214554"/>
            <a:ext cx="8001056" cy="707886"/>
          </a:xfrm>
          <a:prstGeom prst="rect">
            <a:avLst/>
          </a:prstGeom>
        </p:spPr>
        <p:txBody>
          <a:bodyPr wrap="square">
            <a:spAutoFit/>
          </a:bodyPr>
          <a:lstStyle/>
          <a:p>
            <a:pPr>
              <a:buFont typeface="Wingdings" pitchFamily="2" charset="2"/>
              <a:buChar char="ü"/>
            </a:pPr>
            <a:r>
              <a:rPr lang="fr-FR" sz="2000" b="1" dirty="0" smtClean="0">
                <a:latin typeface="Comic Sans MS" pitchFamily="66" charset="0"/>
              </a:rPr>
              <a:t> sensibilisent les cellules souches totipotentes à l’action des autres facteurs de croissance</a:t>
            </a:r>
            <a:endParaRPr lang="fr-FR" sz="2000" b="1" dirty="0">
              <a:latin typeface="Comic Sans MS" pitchFamily="66" charset="0"/>
            </a:endParaRPr>
          </a:p>
        </p:txBody>
      </p:sp>
      <p:sp>
        <p:nvSpPr>
          <p:cNvPr id="7" name="Rectangle 6"/>
          <p:cNvSpPr/>
          <p:nvPr/>
        </p:nvSpPr>
        <p:spPr>
          <a:xfrm>
            <a:off x="2143108" y="785794"/>
            <a:ext cx="4572000" cy="707886"/>
          </a:xfrm>
          <a:prstGeom prst="rect">
            <a:avLst/>
          </a:prstGeom>
        </p:spPr>
        <p:txBody>
          <a:bodyPr>
            <a:spAutoFit/>
          </a:bodyPr>
          <a:lstStyle/>
          <a:p>
            <a:pPr algn="ctr"/>
            <a:r>
              <a:rPr lang="fr-FR" sz="2000" b="1" dirty="0" smtClean="0">
                <a:latin typeface="Comic Sans MS" pitchFamily="66" charset="0"/>
              </a:rPr>
              <a:t>(Stade précoce de l’hématopoïèse: cellules souches</a:t>
            </a:r>
            <a:r>
              <a:rPr lang="fr-FR" dirty="0" smtClean="0"/>
              <a:t>)</a:t>
            </a:r>
            <a:endParaRPr lang="fr-FR" dirty="0"/>
          </a:p>
        </p:txBody>
      </p:sp>
      <p:sp>
        <p:nvSpPr>
          <p:cNvPr id="9" name="Rectangle 8"/>
          <p:cNvSpPr/>
          <p:nvPr/>
        </p:nvSpPr>
        <p:spPr>
          <a:xfrm>
            <a:off x="571472" y="3500438"/>
            <a:ext cx="3451586" cy="400110"/>
          </a:xfrm>
          <a:prstGeom prst="rect">
            <a:avLst/>
          </a:prstGeom>
        </p:spPr>
        <p:txBody>
          <a:bodyPr wrap="none">
            <a:spAutoFit/>
          </a:bodyPr>
          <a:lstStyle/>
          <a:p>
            <a:r>
              <a:rPr lang="fr-FR" sz="2000" b="1" dirty="0" smtClean="0">
                <a:latin typeface="Comic Sans MS" pitchFamily="66" charset="0"/>
              </a:rPr>
              <a:t>SCF: « stem </a:t>
            </a:r>
            <a:r>
              <a:rPr lang="fr-FR" sz="2000" b="1" dirty="0" err="1" smtClean="0">
                <a:latin typeface="Comic Sans MS" pitchFamily="66" charset="0"/>
              </a:rPr>
              <a:t>cell</a:t>
            </a:r>
            <a:r>
              <a:rPr lang="fr-FR" sz="2000" b="1" dirty="0" smtClean="0">
                <a:latin typeface="Comic Sans MS" pitchFamily="66" charset="0"/>
              </a:rPr>
              <a:t> factor »</a:t>
            </a:r>
            <a:endParaRPr lang="fr-FR" sz="2000" b="1" dirty="0">
              <a:latin typeface="Comic Sans MS" pitchFamily="66" charset="0"/>
            </a:endParaRPr>
          </a:p>
        </p:txBody>
      </p:sp>
      <p:sp>
        <p:nvSpPr>
          <p:cNvPr id="10" name="Rectangle 9"/>
          <p:cNvSpPr/>
          <p:nvPr/>
        </p:nvSpPr>
        <p:spPr>
          <a:xfrm>
            <a:off x="1142976" y="4500570"/>
            <a:ext cx="785818" cy="1015663"/>
          </a:xfrm>
          <a:prstGeom prst="rect">
            <a:avLst/>
          </a:prstGeom>
        </p:spPr>
        <p:txBody>
          <a:bodyPr wrap="square">
            <a:spAutoFit/>
          </a:bodyPr>
          <a:lstStyle/>
          <a:p>
            <a:r>
              <a:rPr lang="fr-FR" sz="2000" b="1" dirty="0" smtClean="0">
                <a:latin typeface="Comic Sans MS" pitchFamily="66" charset="0"/>
              </a:rPr>
              <a:t>IL-1</a:t>
            </a:r>
          </a:p>
          <a:p>
            <a:r>
              <a:rPr lang="fr-FR" sz="2000" b="1" dirty="0" smtClean="0">
                <a:latin typeface="Comic Sans MS" pitchFamily="66" charset="0"/>
              </a:rPr>
              <a:t>IL-4</a:t>
            </a:r>
          </a:p>
          <a:p>
            <a:r>
              <a:rPr lang="fr-FR" sz="2000" b="1" dirty="0" smtClean="0">
                <a:latin typeface="Comic Sans MS" pitchFamily="66" charset="0"/>
              </a:rPr>
              <a:t>IL-6</a:t>
            </a:r>
            <a:endParaRPr lang="fr-FR" sz="2000" b="1" dirty="0">
              <a:latin typeface="Comic Sans MS" pitchFamily="66" charset="0"/>
            </a:endParaRPr>
          </a:p>
        </p:txBody>
      </p:sp>
      <p:sp>
        <p:nvSpPr>
          <p:cNvPr id="11" name="Rectangle 10"/>
          <p:cNvSpPr/>
          <p:nvPr/>
        </p:nvSpPr>
        <p:spPr>
          <a:xfrm>
            <a:off x="714348" y="4071942"/>
            <a:ext cx="1731564" cy="400110"/>
          </a:xfrm>
          <a:prstGeom prst="rect">
            <a:avLst/>
          </a:prstGeom>
        </p:spPr>
        <p:txBody>
          <a:bodyPr wrap="none">
            <a:spAutoFit/>
          </a:bodyPr>
          <a:lstStyle/>
          <a:p>
            <a:r>
              <a:rPr lang="fr-FR" sz="2000" b="1" dirty="0" smtClean="0">
                <a:latin typeface="Comic Sans MS" pitchFamily="66" charset="0"/>
              </a:rPr>
              <a:t>interleukines</a:t>
            </a:r>
            <a:endParaRPr lang="fr-FR" sz="2000" b="1" dirty="0">
              <a:latin typeface="Comic Sans MS" pitchFamily="66" charset="0"/>
            </a:endParaRPr>
          </a:p>
        </p:txBody>
      </p:sp>
      <p:pic>
        <p:nvPicPr>
          <p:cNvPr id="2050" name="Picture 2"/>
          <p:cNvPicPr>
            <a:picLocks noChangeAspect="1" noChangeArrowheads="1"/>
          </p:cNvPicPr>
          <p:nvPr/>
        </p:nvPicPr>
        <p:blipFill>
          <a:blip r:embed="rId2"/>
          <a:srcRect/>
          <a:stretch>
            <a:fillRect/>
          </a:stretch>
        </p:blipFill>
        <p:spPr bwMode="auto">
          <a:xfrm>
            <a:off x="4357686" y="2643182"/>
            <a:ext cx="4786314" cy="3929090"/>
          </a:xfrm>
          <a:prstGeom prst="rect">
            <a:avLst/>
          </a:prstGeom>
          <a:noFill/>
          <a:ln w="9525">
            <a:noFill/>
            <a:miter lim="800000"/>
            <a:headEnd/>
            <a:tailEnd/>
          </a:ln>
          <a:effectLst/>
        </p:spPr>
      </p:pic>
      <p:sp>
        <p:nvSpPr>
          <p:cNvPr id="12" name="Flèche droite 11"/>
          <p:cNvSpPr/>
          <p:nvPr/>
        </p:nvSpPr>
        <p:spPr>
          <a:xfrm>
            <a:off x="2643174" y="4429132"/>
            <a:ext cx="1643074" cy="357190"/>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3108" y="642918"/>
            <a:ext cx="4572000" cy="461665"/>
          </a:xfrm>
          <a:prstGeom prst="rect">
            <a:avLst/>
          </a:prstGeom>
          <a:solidFill>
            <a:srgbClr val="FFC000"/>
          </a:solidFill>
        </p:spPr>
        <p:txBody>
          <a:bodyPr>
            <a:spAutoFit/>
          </a:bodyPr>
          <a:lstStyle/>
          <a:p>
            <a:r>
              <a:rPr lang="fr-FR" sz="2400" b="1" dirty="0" smtClean="0">
                <a:latin typeface="Comic Sans MS" pitchFamily="66" charset="0"/>
              </a:rPr>
              <a:t>2) Facteurs </a:t>
            </a:r>
            <a:r>
              <a:rPr lang="fr-FR" sz="2400" b="1" dirty="0" err="1" smtClean="0">
                <a:latin typeface="Comic Sans MS" pitchFamily="66" charset="0"/>
              </a:rPr>
              <a:t>multipotents</a:t>
            </a:r>
            <a:endParaRPr lang="fr-FR" sz="2400" b="1" dirty="0">
              <a:latin typeface="Comic Sans MS" pitchFamily="66" charset="0"/>
            </a:endParaRPr>
          </a:p>
        </p:txBody>
      </p:sp>
      <p:sp>
        <p:nvSpPr>
          <p:cNvPr id="5" name="Rectangle 4"/>
          <p:cNvSpPr/>
          <p:nvPr/>
        </p:nvSpPr>
        <p:spPr>
          <a:xfrm>
            <a:off x="571472" y="4357694"/>
            <a:ext cx="8001056" cy="1015663"/>
          </a:xfrm>
          <a:prstGeom prst="rect">
            <a:avLst/>
          </a:prstGeom>
        </p:spPr>
        <p:txBody>
          <a:bodyPr wrap="square">
            <a:spAutoFit/>
          </a:bodyPr>
          <a:lstStyle/>
          <a:p>
            <a:pPr>
              <a:buFont typeface="Wingdings" pitchFamily="2" charset="2"/>
              <a:buChar char="ü"/>
            </a:pPr>
            <a:r>
              <a:rPr lang="fr-FR" sz="2000" b="1" dirty="0" smtClean="0">
                <a:latin typeface="Comic Sans MS" pitchFamily="66" charset="0"/>
              </a:rPr>
              <a:t>permettent la survie et la différenciation des cellules souches les plus immatures lorsque celles-ci</a:t>
            </a:r>
            <a:r>
              <a:rPr lang="fr-FR" sz="2000" b="1" dirty="0" smtClean="0">
                <a:solidFill>
                  <a:srgbClr val="C00000"/>
                </a:solidFill>
                <a:latin typeface="Comic Sans MS" pitchFamily="66" charset="0"/>
              </a:rPr>
              <a:t> ont déjà été sensibilisées </a:t>
            </a:r>
            <a:r>
              <a:rPr lang="fr-FR" sz="2000" b="1" dirty="0" smtClean="0">
                <a:latin typeface="Comic Sans MS" pitchFamily="66" charset="0"/>
              </a:rPr>
              <a:t>par les facteurs de promotion</a:t>
            </a:r>
            <a:endParaRPr lang="fr-FR" sz="2000" b="1" dirty="0">
              <a:latin typeface="Comic Sans MS" pitchFamily="66" charset="0"/>
            </a:endParaRPr>
          </a:p>
        </p:txBody>
      </p:sp>
      <p:sp>
        <p:nvSpPr>
          <p:cNvPr id="6" name="Rectangle 5"/>
          <p:cNvSpPr/>
          <p:nvPr/>
        </p:nvSpPr>
        <p:spPr>
          <a:xfrm>
            <a:off x="642910" y="1643050"/>
            <a:ext cx="2571752" cy="1477328"/>
          </a:xfrm>
          <a:prstGeom prst="rect">
            <a:avLst/>
          </a:prstGeom>
        </p:spPr>
        <p:txBody>
          <a:bodyPr wrap="square">
            <a:spAutoFit/>
          </a:bodyPr>
          <a:lstStyle/>
          <a:p>
            <a:pPr algn="ctr"/>
            <a:r>
              <a:rPr lang="fr-FR" b="1" dirty="0" smtClean="0">
                <a:latin typeface="Comic Sans MS" pitchFamily="66" charset="0"/>
              </a:rPr>
              <a:t>Stade précoce de</a:t>
            </a:r>
          </a:p>
          <a:p>
            <a:pPr algn="ctr"/>
            <a:r>
              <a:rPr lang="fr-FR" b="1" dirty="0" smtClean="0">
                <a:latin typeface="Comic Sans MS" pitchFamily="66" charset="0"/>
              </a:rPr>
              <a:t>l’hématopoïèse (cellules</a:t>
            </a:r>
          </a:p>
          <a:p>
            <a:pPr algn="ctr"/>
            <a:r>
              <a:rPr lang="fr-FR" b="1" dirty="0" smtClean="0">
                <a:latin typeface="Comic Sans MS" pitchFamily="66" charset="0"/>
              </a:rPr>
              <a:t>souches et jeunes</a:t>
            </a:r>
          </a:p>
          <a:p>
            <a:pPr algn="ctr"/>
            <a:r>
              <a:rPr lang="fr-FR" b="1" dirty="0" err="1" smtClean="0">
                <a:latin typeface="Comic Sans MS" pitchFamily="66" charset="0"/>
              </a:rPr>
              <a:t>progéniteurs</a:t>
            </a:r>
            <a:r>
              <a:rPr lang="fr-FR" b="1" dirty="0" smtClean="0">
                <a:latin typeface="Comic Sans MS" pitchFamily="66" charset="0"/>
              </a:rPr>
              <a:t>)</a:t>
            </a:r>
            <a:endParaRPr lang="fr-FR" b="1" dirty="0">
              <a:latin typeface="Comic Sans MS" pitchFamily="66" charset="0"/>
            </a:endParaRPr>
          </a:p>
        </p:txBody>
      </p:sp>
      <p:cxnSp>
        <p:nvCxnSpPr>
          <p:cNvPr id="8" name="Connecteur droit avec flèche 7"/>
          <p:cNvCxnSpPr/>
          <p:nvPr/>
        </p:nvCxnSpPr>
        <p:spPr>
          <a:xfrm>
            <a:off x="3643306" y="2071678"/>
            <a:ext cx="857256" cy="1588"/>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5000628" y="1857364"/>
            <a:ext cx="1234633" cy="400110"/>
          </a:xfrm>
          <a:prstGeom prst="rect">
            <a:avLst/>
          </a:prstGeom>
          <a:solidFill>
            <a:srgbClr val="FFFF00"/>
          </a:solidFill>
        </p:spPr>
        <p:txBody>
          <a:bodyPr wrap="none">
            <a:spAutoFit/>
          </a:bodyPr>
          <a:lstStyle/>
          <a:p>
            <a:r>
              <a:rPr lang="fr-FR" sz="2000" b="1" dirty="0" smtClean="0">
                <a:latin typeface="Comic Sans MS" pitchFamily="66" charset="0"/>
              </a:rPr>
              <a:t>GM-CSF</a:t>
            </a:r>
            <a:endParaRPr lang="fr-FR" sz="2000" b="1" dirty="0">
              <a:latin typeface="Comic Sans MS" pitchFamily="66" charset="0"/>
            </a:endParaRPr>
          </a:p>
        </p:txBody>
      </p:sp>
      <p:sp>
        <p:nvSpPr>
          <p:cNvPr id="10" name="Rectangle 9"/>
          <p:cNvSpPr/>
          <p:nvPr/>
        </p:nvSpPr>
        <p:spPr>
          <a:xfrm>
            <a:off x="3786182" y="2285992"/>
            <a:ext cx="4572000" cy="646331"/>
          </a:xfrm>
          <a:prstGeom prst="rect">
            <a:avLst/>
          </a:prstGeom>
        </p:spPr>
        <p:txBody>
          <a:bodyPr>
            <a:spAutoFit/>
          </a:bodyPr>
          <a:lstStyle/>
          <a:p>
            <a:r>
              <a:rPr lang="fr-FR" b="1" dirty="0" smtClean="0">
                <a:latin typeface="Comic Sans MS" pitchFamily="66" charset="0"/>
              </a:rPr>
              <a:t>(Granulocyte Macrophage-</a:t>
            </a:r>
            <a:r>
              <a:rPr lang="fr-FR" b="1" dirty="0" err="1" smtClean="0">
                <a:latin typeface="Comic Sans MS" pitchFamily="66" charset="0"/>
              </a:rPr>
              <a:t>Colony</a:t>
            </a:r>
            <a:r>
              <a:rPr lang="fr-FR" b="1" dirty="0" smtClean="0">
                <a:latin typeface="Comic Sans MS" pitchFamily="66" charset="0"/>
              </a:rPr>
              <a:t> </a:t>
            </a:r>
            <a:r>
              <a:rPr lang="fr-FR" b="1" dirty="0" err="1" smtClean="0">
                <a:latin typeface="Comic Sans MS" pitchFamily="66" charset="0"/>
              </a:rPr>
              <a:t>Stimulating</a:t>
            </a:r>
            <a:r>
              <a:rPr lang="fr-FR" b="1" dirty="0" smtClean="0">
                <a:latin typeface="Comic Sans MS" pitchFamily="66" charset="0"/>
              </a:rPr>
              <a:t> Factor)</a:t>
            </a:r>
            <a:endParaRPr lang="fr-FR" b="1" dirty="0">
              <a:latin typeface="Comic Sans MS" pitchFamily="66"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a:srcRect/>
          <a:stretch>
            <a:fillRect/>
          </a:stretch>
        </p:blipFill>
        <p:spPr bwMode="auto">
          <a:xfrm>
            <a:off x="1071538" y="2714620"/>
            <a:ext cx="6643734" cy="1857388"/>
          </a:xfrm>
          <a:prstGeom prst="rect">
            <a:avLst/>
          </a:prstGeom>
          <a:noFill/>
          <a:ln w="9525">
            <a:noFill/>
            <a:miter lim="800000"/>
            <a:headEnd/>
            <a:tailEnd/>
          </a:ln>
          <a:effectLst/>
        </p:spPr>
      </p:pic>
      <p:sp>
        <p:nvSpPr>
          <p:cNvPr id="22" name="Rectangle 21"/>
          <p:cNvSpPr/>
          <p:nvPr/>
        </p:nvSpPr>
        <p:spPr>
          <a:xfrm>
            <a:off x="1357290" y="928670"/>
            <a:ext cx="6643734" cy="800219"/>
          </a:xfrm>
          <a:prstGeom prst="rect">
            <a:avLst/>
          </a:prstGeom>
        </p:spPr>
        <p:txBody>
          <a:bodyPr wrap="square">
            <a:spAutoFit/>
          </a:bodyPr>
          <a:lstStyle/>
          <a:p>
            <a:endParaRPr lang="fr-FR" dirty="0"/>
          </a:p>
          <a:p>
            <a:pPr algn="ctr"/>
            <a:r>
              <a:rPr lang="fr-FR" dirty="0"/>
              <a:t> </a:t>
            </a:r>
            <a:r>
              <a:rPr lang="fr-FR" sz="2800" b="1" dirty="0" smtClean="0">
                <a:solidFill>
                  <a:srgbClr val="00B050"/>
                </a:solidFill>
                <a:latin typeface="Comic Sans MS" pitchFamily="66" charset="0"/>
              </a:rPr>
              <a:t>Durée de vie des cellules du sang</a:t>
            </a:r>
            <a:endParaRPr lang="fr-FR" sz="2800" b="1" dirty="0">
              <a:solidFill>
                <a:srgbClr val="00B050"/>
              </a:solidFill>
              <a:latin typeface="Comic Sans MS" pitchFamily="66" charset="0"/>
            </a:endParaRPr>
          </a:p>
        </p:txBody>
      </p:sp>
      <p:sp>
        <p:nvSpPr>
          <p:cNvPr id="23" name="Rectangle 22"/>
          <p:cNvSpPr/>
          <p:nvPr/>
        </p:nvSpPr>
        <p:spPr>
          <a:xfrm>
            <a:off x="5500694" y="4786322"/>
            <a:ext cx="2857520" cy="984885"/>
          </a:xfrm>
          <a:prstGeom prst="rect">
            <a:avLst/>
          </a:prstGeom>
        </p:spPr>
        <p:txBody>
          <a:bodyPr wrap="square">
            <a:spAutoFit/>
          </a:bodyPr>
          <a:lstStyle/>
          <a:p>
            <a:pPr algn="ctr"/>
            <a:endParaRPr lang="fr-FR" dirty="0"/>
          </a:p>
          <a:p>
            <a:pPr algn="ctr"/>
            <a:r>
              <a:rPr lang="fr-FR" dirty="0"/>
              <a:t> </a:t>
            </a:r>
            <a:r>
              <a:rPr lang="fr-FR" sz="2000" b="1" dirty="0" smtClean="0">
                <a:latin typeface="Comic Sans MS" pitchFamily="66" charset="0"/>
              </a:rPr>
              <a:t>Nécessité de les remplacer</a:t>
            </a:r>
            <a:endParaRPr lang="fr-FR" sz="2000" b="1" dirty="0">
              <a:latin typeface="Comic Sans MS" pitchFamily="66" charset="0"/>
            </a:endParaRPr>
          </a:p>
        </p:txBody>
      </p:sp>
      <p:sp>
        <p:nvSpPr>
          <p:cNvPr id="24" name="Flèche droite 23"/>
          <p:cNvSpPr/>
          <p:nvPr/>
        </p:nvSpPr>
        <p:spPr>
          <a:xfrm>
            <a:off x="3500430" y="5357826"/>
            <a:ext cx="1928826" cy="214314"/>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500034" y="571480"/>
            <a:ext cx="8286808" cy="600079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71736" y="500042"/>
            <a:ext cx="3442666" cy="830997"/>
          </a:xfrm>
          <a:prstGeom prst="rect">
            <a:avLst/>
          </a:prstGeom>
          <a:solidFill>
            <a:srgbClr val="FFC000"/>
          </a:solidFill>
        </p:spPr>
        <p:txBody>
          <a:bodyPr wrap="square">
            <a:spAutoFit/>
          </a:bodyPr>
          <a:lstStyle/>
          <a:p>
            <a:r>
              <a:rPr lang="fr-FR" sz="2400" b="1" dirty="0" smtClean="0">
                <a:latin typeface="Comic Sans MS" pitchFamily="66" charset="0"/>
              </a:rPr>
              <a:t>3) Facteurs restreints</a:t>
            </a:r>
            <a:endParaRPr lang="fr-FR" sz="2400" b="1" dirty="0">
              <a:latin typeface="Comic Sans MS" pitchFamily="66" charset="0"/>
            </a:endParaRPr>
          </a:p>
        </p:txBody>
      </p:sp>
      <p:sp>
        <p:nvSpPr>
          <p:cNvPr id="4" name="Rectangle 3"/>
          <p:cNvSpPr/>
          <p:nvPr/>
        </p:nvSpPr>
        <p:spPr>
          <a:xfrm>
            <a:off x="285720" y="1428736"/>
            <a:ext cx="8572560" cy="1292662"/>
          </a:xfrm>
          <a:prstGeom prst="rect">
            <a:avLst/>
          </a:prstGeom>
        </p:spPr>
        <p:txBody>
          <a:bodyPr wrap="square">
            <a:spAutoFit/>
          </a:bodyPr>
          <a:lstStyle/>
          <a:p>
            <a:pPr>
              <a:buFont typeface="Wingdings" pitchFamily="2" charset="2"/>
              <a:buChar char="Ø"/>
            </a:pPr>
            <a:r>
              <a:rPr lang="fr-FR" sz="2000" b="1" dirty="0" smtClean="0">
                <a:latin typeface="Comic Sans MS" pitchFamily="66" charset="0"/>
              </a:rPr>
              <a:t>Agissent sur les cellules souches déjà engagées (précurseurs) en favorisant leur multiplication et leur maturation                       stade final de l’hématopoïèse                            </a:t>
            </a:r>
          </a:p>
          <a:p>
            <a:endParaRPr lang="fr-FR" dirty="0"/>
          </a:p>
        </p:txBody>
      </p:sp>
      <p:cxnSp>
        <p:nvCxnSpPr>
          <p:cNvPr id="6" name="Connecteur droit avec flèche 5"/>
          <p:cNvCxnSpPr/>
          <p:nvPr/>
        </p:nvCxnSpPr>
        <p:spPr>
          <a:xfrm>
            <a:off x="6357950" y="1928802"/>
            <a:ext cx="1785950" cy="1588"/>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pic>
        <p:nvPicPr>
          <p:cNvPr id="5122" name="Picture 2"/>
          <p:cNvPicPr>
            <a:picLocks noChangeAspect="1" noChangeArrowheads="1"/>
          </p:cNvPicPr>
          <p:nvPr/>
        </p:nvPicPr>
        <p:blipFill>
          <a:blip r:embed="rId2"/>
          <a:srcRect/>
          <a:stretch>
            <a:fillRect/>
          </a:stretch>
        </p:blipFill>
        <p:spPr bwMode="auto">
          <a:xfrm>
            <a:off x="642910" y="2500306"/>
            <a:ext cx="8143932" cy="400052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285720" y="357166"/>
            <a:ext cx="8572560" cy="621510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8662" y="1285860"/>
            <a:ext cx="7358114" cy="461665"/>
          </a:xfrm>
          <a:prstGeom prst="rect">
            <a:avLst/>
          </a:prstGeom>
        </p:spPr>
        <p:txBody>
          <a:bodyPr wrap="square">
            <a:spAutoFit/>
          </a:bodyPr>
          <a:lstStyle/>
          <a:p>
            <a:r>
              <a:rPr lang="fr-FR" dirty="0" smtClean="0"/>
              <a:t> </a:t>
            </a:r>
            <a:r>
              <a:rPr lang="fr-FR" sz="2400" b="1" dirty="0" smtClean="0">
                <a:solidFill>
                  <a:srgbClr val="00B050"/>
                </a:solidFill>
                <a:latin typeface="Comic Sans MS" pitchFamily="66" charset="0"/>
              </a:rPr>
              <a:t>FACTEURS  DE  REGULATION  NEGATIVE</a:t>
            </a:r>
            <a:endParaRPr lang="fr-FR" sz="2400" b="1" dirty="0">
              <a:solidFill>
                <a:srgbClr val="00B050"/>
              </a:solidFill>
              <a:latin typeface="Comic Sans MS" pitchFamily="66" charset="0"/>
            </a:endParaRPr>
          </a:p>
        </p:txBody>
      </p:sp>
      <p:sp>
        <p:nvSpPr>
          <p:cNvPr id="3" name="Rectangle 2"/>
          <p:cNvSpPr/>
          <p:nvPr/>
        </p:nvSpPr>
        <p:spPr>
          <a:xfrm>
            <a:off x="500034" y="2500306"/>
            <a:ext cx="8072494" cy="2534284"/>
          </a:xfrm>
          <a:prstGeom prst="rect">
            <a:avLst/>
          </a:prstGeom>
        </p:spPr>
        <p:txBody>
          <a:bodyPr wrap="square">
            <a:spAutoFit/>
          </a:bodyPr>
          <a:lstStyle/>
          <a:p>
            <a:pPr>
              <a:lnSpc>
                <a:spcPct val="150000"/>
              </a:lnSpc>
              <a:buFont typeface="Wingdings" pitchFamily="2" charset="2"/>
              <a:buChar char="Ø"/>
            </a:pPr>
            <a:r>
              <a:rPr lang="fr-FR" sz="2400" b="1" dirty="0" smtClean="0">
                <a:solidFill>
                  <a:srgbClr val="C00000"/>
                </a:solidFill>
                <a:latin typeface="Comic Sans MS" pitchFamily="66" charset="0"/>
              </a:rPr>
              <a:t>Inhibent</a:t>
            </a:r>
            <a:r>
              <a:rPr lang="fr-FR" sz="2400" b="1" dirty="0" smtClean="0">
                <a:latin typeface="Comic Sans MS" pitchFamily="66" charset="0"/>
              </a:rPr>
              <a:t> l’hématopoïèse de façon générale ou spécifique</a:t>
            </a:r>
          </a:p>
          <a:p>
            <a:pPr>
              <a:lnSpc>
                <a:spcPct val="150000"/>
              </a:lnSpc>
            </a:pPr>
            <a:endParaRPr lang="fr-FR" sz="2000" b="1" dirty="0" smtClean="0">
              <a:latin typeface="Comic Sans MS" pitchFamily="66" charset="0"/>
            </a:endParaRPr>
          </a:p>
          <a:p>
            <a:pPr>
              <a:lnSpc>
                <a:spcPct val="150000"/>
              </a:lnSpc>
            </a:pPr>
            <a:r>
              <a:rPr lang="en-US" sz="2000" b="1" dirty="0" smtClean="0">
                <a:latin typeface="Comic Sans MS" pitchFamily="66" charset="0"/>
              </a:rPr>
              <a:t>*TGF ß (Transforming growth Factor ß): </a:t>
            </a:r>
            <a:r>
              <a:rPr lang="fr-FR" sz="2000" b="1" dirty="0" smtClean="0">
                <a:latin typeface="Comic Sans MS" pitchFamily="66" charset="0"/>
              </a:rPr>
              <a:t>Inhibe croissance </a:t>
            </a:r>
            <a:r>
              <a:rPr lang="fr-FR" sz="2000" b="1" dirty="0" err="1" smtClean="0">
                <a:latin typeface="Comic Sans MS" pitchFamily="66" charset="0"/>
              </a:rPr>
              <a:t>Progéniteurs</a:t>
            </a:r>
            <a:r>
              <a:rPr lang="fr-FR" sz="2000" b="1" dirty="0" smtClean="0">
                <a:latin typeface="Comic Sans MS" pitchFamily="66" charset="0"/>
              </a:rPr>
              <a:t> précoces in vitro</a:t>
            </a:r>
            <a:endParaRPr lang="fr-FR" sz="2000" b="1" dirty="0">
              <a:latin typeface="Comic Sans MS" pitchFamily="66"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14546" y="642918"/>
            <a:ext cx="4572000" cy="461665"/>
          </a:xfrm>
          <a:prstGeom prst="rect">
            <a:avLst/>
          </a:prstGeom>
        </p:spPr>
        <p:txBody>
          <a:bodyPr>
            <a:spAutoFit/>
          </a:bodyPr>
          <a:lstStyle/>
          <a:p>
            <a:r>
              <a:rPr lang="fr-FR" sz="2400" b="1" dirty="0" smtClean="0">
                <a:solidFill>
                  <a:srgbClr val="00B050"/>
                </a:solidFill>
                <a:latin typeface="Comic Sans MS" pitchFamily="66" charset="0"/>
              </a:rPr>
              <a:t>LE  STROMA MEDULLAIRE</a:t>
            </a:r>
            <a:endParaRPr lang="fr-FR" sz="2400" b="1" dirty="0">
              <a:solidFill>
                <a:srgbClr val="00B050"/>
              </a:solidFill>
              <a:latin typeface="Comic Sans MS" pitchFamily="66" charset="0"/>
            </a:endParaRPr>
          </a:p>
        </p:txBody>
      </p:sp>
      <p:sp>
        <p:nvSpPr>
          <p:cNvPr id="3" name="Rectangle 2"/>
          <p:cNvSpPr/>
          <p:nvPr/>
        </p:nvSpPr>
        <p:spPr>
          <a:xfrm>
            <a:off x="500034" y="2000240"/>
            <a:ext cx="8143932" cy="2200924"/>
          </a:xfrm>
          <a:prstGeom prst="rect">
            <a:avLst/>
          </a:prstGeom>
          <a:noFill/>
        </p:spPr>
        <p:txBody>
          <a:bodyPr wrap="square">
            <a:spAutoFit/>
          </a:bodyPr>
          <a:lstStyle/>
          <a:p>
            <a:pPr algn="just">
              <a:lnSpc>
                <a:spcPct val="200000"/>
              </a:lnSpc>
            </a:pPr>
            <a:r>
              <a:rPr lang="fr-FR" sz="2400" b="1" dirty="0" smtClean="0">
                <a:latin typeface="Comic Sans MS" pitchFamily="66" charset="0"/>
              </a:rPr>
              <a:t>Tissu de </a:t>
            </a:r>
            <a:r>
              <a:rPr lang="fr-FR" sz="2400" b="1" dirty="0" smtClean="0">
                <a:solidFill>
                  <a:srgbClr val="C00000"/>
                </a:solidFill>
                <a:latin typeface="Comic Sans MS" pitchFamily="66" charset="0"/>
              </a:rPr>
              <a:t>soutien </a:t>
            </a:r>
            <a:r>
              <a:rPr lang="fr-FR" sz="2400" b="1" dirty="0" smtClean="0">
                <a:latin typeface="Comic Sans MS" pitchFamily="66" charset="0"/>
              </a:rPr>
              <a:t>et de </a:t>
            </a:r>
            <a:r>
              <a:rPr lang="fr-FR" sz="2400" b="1" dirty="0" smtClean="0">
                <a:solidFill>
                  <a:srgbClr val="C00000"/>
                </a:solidFill>
                <a:latin typeface="Comic Sans MS" pitchFamily="66" charset="0"/>
              </a:rPr>
              <a:t>nutrition </a:t>
            </a:r>
            <a:r>
              <a:rPr lang="fr-FR" sz="2400" b="1" dirty="0" smtClean="0">
                <a:latin typeface="Comic Sans MS" pitchFamily="66" charset="0"/>
              </a:rPr>
              <a:t>de toutes les cellules hématopoïétiques : constitué de différents types de cellules baignant dans une matrice extracellulaire</a:t>
            </a:r>
            <a:endParaRPr lang="fr-FR" sz="2400" b="1" dirty="0">
              <a:latin typeface="Comic Sans MS" pitchFamily="66"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srcRect/>
          <a:stretch>
            <a:fillRect/>
          </a:stretch>
        </p:blipFill>
        <p:spPr bwMode="auto">
          <a:xfrm>
            <a:off x="0" y="357166"/>
            <a:ext cx="9144001" cy="614366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571472" y="1643050"/>
            <a:ext cx="7786742" cy="3929090"/>
          </a:xfrm>
          <a:prstGeom prst="rect">
            <a:avLst/>
          </a:prstGeom>
          <a:noFill/>
          <a:ln w="9525">
            <a:noFill/>
            <a:miter lim="800000"/>
            <a:headEnd/>
            <a:tailEnd/>
          </a:ln>
          <a:effectLst/>
        </p:spPr>
      </p:pic>
      <p:sp>
        <p:nvSpPr>
          <p:cNvPr id="3" name="Rectangle 2"/>
          <p:cNvSpPr/>
          <p:nvPr/>
        </p:nvSpPr>
        <p:spPr>
          <a:xfrm>
            <a:off x="1142976" y="714356"/>
            <a:ext cx="6715172" cy="523220"/>
          </a:xfrm>
          <a:prstGeom prst="rect">
            <a:avLst/>
          </a:prstGeom>
        </p:spPr>
        <p:txBody>
          <a:bodyPr wrap="square">
            <a:spAutoFit/>
          </a:bodyPr>
          <a:lstStyle/>
          <a:p>
            <a:r>
              <a:rPr lang="fr-FR" sz="2800" b="1" dirty="0" smtClean="0">
                <a:solidFill>
                  <a:srgbClr val="00B050"/>
                </a:solidFill>
                <a:latin typeface="Comic Sans MS" pitchFamily="66" charset="0"/>
              </a:rPr>
              <a:t>Production des cellules du sang</a:t>
            </a:r>
            <a:endParaRPr lang="fr-FR" sz="2800"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285720" y="1000108"/>
            <a:ext cx="8572560" cy="5572164"/>
          </a:xfrm>
          <a:prstGeom prst="rect">
            <a:avLst/>
          </a:prstGeom>
          <a:noFill/>
          <a:ln w="9525">
            <a:noFill/>
            <a:miter lim="800000"/>
            <a:headEnd/>
            <a:tailEnd/>
          </a:ln>
          <a:effectLst/>
        </p:spPr>
      </p:pic>
      <p:sp>
        <p:nvSpPr>
          <p:cNvPr id="3" name="Rectangle 2"/>
          <p:cNvSpPr/>
          <p:nvPr/>
        </p:nvSpPr>
        <p:spPr>
          <a:xfrm>
            <a:off x="2143108" y="0"/>
            <a:ext cx="5500726" cy="800219"/>
          </a:xfrm>
          <a:prstGeom prst="rect">
            <a:avLst/>
          </a:prstGeom>
        </p:spPr>
        <p:txBody>
          <a:bodyPr wrap="square">
            <a:spAutoFit/>
          </a:bodyPr>
          <a:lstStyle/>
          <a:p>
            <a:endParaRPr lang="fr-FR" dirty="0"/>
          </a:p>
          <a:p>
            <a:r>
              <a:rPr lang="fr-FR" sz="2800" dirty="0">
                <a:solidFill>
                  <a:srgbClr val="00B050"/>
                </a:solidFill>
                <a:latin typeface="Comic Sans MS" pitchFamily="66" charset="0"/>
              </a:rPr>
              <a:t> </a:t>
            </a:r>
            <a:r>
              <a:rPr lang="fr-FR" sz="2800" b="1" dirty="0" smtClean="0">
                <a:solidFill>
                  <a:srgbClr val="00B050"/>
                </a:solidFill>
                <a:latin typeface="Comic Sans MS" pitchFamily="66" charset="0"/>
              </a:rPr>
              <a:t>Le siège de </a:t>
            </a:r>
            <a:r>
              <a:rPr lang="fr-FR" sz="2800" dirty="0" smtClean="0">
                <a:solidFill>
                  <a:srgbClr val="00B050"/>
                </a:solidFill>
                <a:latin typeface="Comic Sans MS" pitchFamily="66" charset="0"/>
              </a:rPr>
              <a:t>l’</a:t>
            </a:r>
            <a:r>
              <a:rPr lang="fr-FR" sz="2800" b="1" dirty="0" err="1" smtClean="0">
                <a:solidFill>
                  <a:srgbClr val="00B050"/>
                </a:solidFill>
                <a:latin typeface="Comic Sans MS" pitchFamily="66" charset="0"/>
              </a:rPr>
              <a:t>hématopoïése</a:t>
            </a:r>
            <a:endParaRPr lang="fr-FR" sz="2800"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srcRect/>
          <a:stretch>
            <a:fillRect/>
          </a:stretch>
        </p:blipFill>
        <p:spPr bwMode="auto">
          <a:xfrm>
            <a:off x="0" y="1428736"/>
            <a:ext cx="9144000" cy="5072098"/>
          </a:xfrm>
          <a:prstGeom prst="rect">
            <a:avLst/>
          </a:prstGeom>
          <a:noFill/>
          <a:ln w="9525">
            <a:noFill/>
            <a:miter lim="800000"/>
            <a:headEnd/>
            <a:tailEnd/>
          </a:ln>
          <a:effectLst/>
        </p:spPr>
      </p:pic>
      <p:sp>
        <p:nvSpPr>
          <p:cNvPr id="3" name="Rectangle 2"/>
          <p:cNvSpPr/>
          <p:nvPr/>
        </p:nvSpPr>
        <p:spPr>
          <a:xfrm>
            <a:off x="2071670" y="428604"/>
            <a:ext cx="5857916" cy="800219"/>
          </a:xfrm>
          <a:prstGeom prst="rect">
            <a:avLst/>
          </a:prstGeom>
        </p:spPr>
        <p:txBody>
          <a:bodyPr wrap="square">
            <a:spAutoFit/>
          </a:bodyPr>
          <a:lstStyle/>
          <a:p>
            <a:endParaRPr lang="fr-FR" dirty="0"/>
          </a:p>
          <a:p>
            <a:r>
              <a:rPr lang="fr-FR" dirty="0"/>
              <a:t> </a:t>
            </a:r>
            <a:r>
              <a:rPr lang="fr-FR" sz="2800" b="1" dirty="0" smtClean="0">
                <a:solidFill>
                  <a:srgbClr val="00B050"/>
                </a:solidFill>
                <a:latin typeface="Comic Sans MS" pitchFamily="66" charset="0"/>
              </a:rPr>
              <a:t>Localisation de l’</a:t>
            </a:r>
            <a:r>
              <a:rPr lang="fr-FR" sz="2800" b="1" dirty="0" err="1" smtClean="0">
                <a:solidFill>
                  <a:srgbClr val="00B050"/>
                </a:solidFill>
                <a:latin typeface="Comic Sans MS" pitchFamily="66" charset="0"/>
              </a:rPr>
              <a:t>hématopoiése</a:t>
            </a:r>
            <a:r>
              <a:rPr lang="fr-FR" sz="2800" b="1" dirty="0" smtClean="0">
                <a:solidFill>
                  <a:srgbClr val="00B050"/>
                </a:solidFill>
                <a:latin typeface="Comic Sans MS" pitchFamily="66" charset="0"/>
              </a:rPr>
              <a:t>  </a:t>
            </a:r>
            <a:endParaRPr lang="fr-FR" sz="2800"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srcRect/>
          <a:stretch>
            <a:fillRect/>
          </a:stretch>
        </p:blipFill>
        <p:spPr bwMode="auto">
          <a:xfrm>
            <a:off x="500034" y="500042"/>
            <a:ext cx="7858180" cy="528641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1285860"/>
            <a:ext cx="8358246" cy="2626616"/>
          </a:xfrm>
          <a:prstGeom prst="rect">
            <a:avLst/>
          </a:prstGeom>
        </p:spPr>
        <p:txBody>
          <a:bodyPr wrap="square">
            <a:spAutoFit/>
          </a:bodyPr>
          <a:lstStyle/>
          <a:p>
            <a:endParaRPr lang="fr-FR" dirty="0" smtClean="0"/>
          </a:p>
          <a:p>
            <a:pPr algn="just">
              <a:lnSpc>
                <a:spcPct val="150000"/>
              </a:lnSpc>
            </a:pPr>
            <a:r>
              <a:rPr lang="fr-FR" dirty="0" smtClean="0"/>
              <a:t> </a:t>
            </a:r>
            <a:r>
              <a:rPr lang="fr-FR" sz="2000" b="1" dirty="0" smtClean="0">
                <a:latin typeface="Comic Sans MS" pitchFamily="66" charset="0"/>
              </a:rPr>
              <a:t>L’hématopoïèse peut être appréciée sur un myélogramme (un frottis</a:t>
            </a:r>
            <a:r>
              <a:rPr lang="fr-FR" sz="2000" dirty="0" smtClean="0"/>
              <a:t>)</a:t>
            </a:r>
            <a:r>
              <a:rPr lang="fr-FR" sz="2000" b="1" dirty="0" smtClean="0">
                <a:latin typeface="Comic Sans MS" pitchFamily="66" charset="0"/>
              </a:rPr>
              <a:t> qui est pratiqué par ponction de la moelle osseuse (dans le sternum ou la crête iliaque chez l’adulte et le tibia ou l’apophyse vertébrale chez le nourrisson). Le frottis est fixé et coloré comme une lame de sang. </a:t>
            </a:r>
            <a:endParaRPr lang="fr-FR" sz="2000" b="1" dirty="0">
              <a:latin typeface="Comic Sans MS" pitchFamily="66" charset="0"/>
            </a:endParaRPr>
          </a:p>
        </p:txBody>
      </p:sp>
      <p:sp>
        <p:nvSpPr>
          <p:cNvPr id="3" name="Rectangle 2"/>
          <p:cNvSpPr/>
          <p:nvPr/>
        </p:nvSpPr>
        <p:spPr>
          <a:xfrm>
            <a:off x="1071538" y="571480"/>
            <a:ext cx="7643866" cy="461665"/>
          </a:xfrm>
          <a:prstGeom prst="rect">
            <a:avLst/>
          </a:prstGeom>
        </p:spPr>
        <p:txBody>
          <a:bodyPr wrap="square">
            <a:spAutoFit/>
          </a:bodyPr>
          <a:lstStyle/>
          <a:p>
            <a:pPr algn="ctr"/>
            <a:r>
              <a:rPr lang="fr-FR" sz="2400" b="1" dirty="0" smtClean="0">
                <a:solidFill>
                  <a:srgbClr val="00B050"/>
                </a:solidFill>
                <a:latin typeface="Comic Sans MS" pitchFamily="66" charset="0"/>
              </a:rPr>
              <a:t> Exploration de la moelle osseuse</a:t>
            </a:r>
            <a:endParaRPr lang="fr-FR" sz="2400" b="1" dirty="0">
              <a:solidFill>
                <a:srgbClr val="00B050"/>
              </a:solidFill>
              <a:latin typeface="Comic Sans MS" pitchFamily="66" charset="0"/>
            </a:endParaRPr>
          </a:p>
        </p:txBody>
      </p:sp>
      <p:sp>
        <p:nvSpPr>
          <p:cNvPr id="4" name="Rectangle 3"/>
          <p:cNvSpPr/>
          <p:nvPr/>
        </p:nvSpPr>
        <p:spPr>
          <a:xfrm>
            <a:off x="2143108" y="4929198"/>
            <a:ext cx="6715172" cy="1426288"/>
          </a:xfrm>
          <a:prstGeom prst="rect">
            <a:avLst/>
          </a:prstGeom>
        </p:spPr>
        <p:txBody>
          <a:bodyPr wrap="square">
            <a:spAutoFit/>
          </a:bodyPr>
          <a:lstStyle/>
          <a:p>
            <a:pPr algn="just">
              <a:lnSpc>
                <a:spcPct val="150000"/>
              </a:lnSpc>
            </a:pPr>
            <a:r>
              <a:rPr lang="fr-FR" sz="2000" b="1" dirty="0" smtClean="0">
                <a:latin typeface="Comic Sans MS" pitchFamily="66" charset="0"/>
              </a:rPr>
              <a:t>Appréciation quantitative et qualitative des précurseurs des différentes lignées de cellules sanguines</a:t>
            </a:r>
            <a:endParaRPr lang="fr-FR" sz="2000" b="1" dirty="0">
              <a:latin typeface="Comic Sans MS" pitchFamily="66" charset="0"/>
            </a:endParaRPr>
          </a:p>
        </p:txBody>
      </p:sp>
      <p:sp>
        <p:nvSpPr>
          <p:cNvPr id="5" name="Flèche droite 4"/>
          <p:cNvSpPr/>
          <p:nvPr/>
        </p:nvSpPr>
        <p:spPr>
          <a:xfrm>
            <a:off x="285720" y="5286388"/>
            <a:ext cx="1643074" cy="214314"/>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10" y="285728"/>
            <a:ext cx="7929618" cy="830997"/>
          </a:xfrm>
          <a:prstGeom prst="rect">
            <a:avLst/>
          </a:prstGeom>
        </p:spPr>
        <p:txBody>
          <a:bodyPr wrap="square">
            <a:spAutoFit/>
          </a:bodyPr>
          <a:lstStyle/>
          <a:p>
            <a:pPr algn="ctr"/>
            <a:r>
              <a:rPr lang="fr-FR" sz="2400" b="1" dirty="0" smtClean="0">
                <a:solidFill>
                  <a:srgbClr val="00B050"/>
                </a:solidFill>
                <a:latin typeface="Comic Sans MS" pitchFamily="66" charset="0"/>
              </a:rPr>
              <a:t> Composition cellulaire de la moelle hématopoïétique adulte</a:t>
            </a:r>
            <a:endParaRPr lang="fr-FR" sz="2400" b="1" dirty="0">
              <a:solidFill>
                <a:srgbClr val="00B050"/>
              </a:solidFill>
              <a:latin typeface="Comic Sans MS" pitchFamily="66" charset="0"/>
            </a:endParaRPr>
          </a:p>
        </p:txBody>
      </p:sp>
      <p:sp>
        <p:nvSpPr>
          <p:cNvPr id="3" name="Rectangle 2"/>
          <p:cNvSpPr/>
          <p:nvPr/>
        </p:nvSpPr>
        <p:spPr>
          <a:xfrm>
            <a:off x="2286000" y="1571612"/>
            <a:ext cx="5357834" cy="3785652"/>
          </a:xfrm>
          <a:prstGeom prst="rect">
            <a:avLst/>
          </a:prstGeom>
        </p:spPr>
        <p:txBody>
          <a:bodyPr wrap="square">
            <a:spAutoFit/>
          </a:bodyPr>
          <a:lstStyle/>
          <a:p>
            <a:pPr>
              <a:lnSpc>
                <a:spcPct val="200000"/>
              </a:lnSpc>
            </a:pPr>
            <a:r>
              <a:rPr lang="fr-FR" sz="2400" b="1" dirty="0" smtClean="0">
                <a:latin typeface="Comic Sans MS" pitchFamily="66" charset="0"/>
              </a:rPr>
              <a:t>Cellules granuleuses      </a:t>
            </a:r>
            <a:r>
              <a:rPr lang="fr-FR" sz="2400" b="1" dirty="0" smtClean="0">
                <a:solidFill>
                  <a:srgbClr val="C00000"/>
                </a:solidFill>
                <a:latin typeface="Comic Sans MS" pitchFamily="66" charset="0"/>
              </a:rPr>
              <a:t>60%</a:t>
            </a:r>
          </a:p>
          <a:p>
            <a:pPr>
              <a:lnSpc>
                <a:spcPct val="200000"/>
              </a:lnSpc>
            </a:pPr>
            <a:r>
              <a:rPr lang="fr-FR" sz="2400" b="1" dirty="0" smtClean="0">
                <a:latin typeface="Comic Sans MS" pitchFamily="66" charset="0"/>
              </a:rPr>
              <a:t>Cellules </a:t>
            </a:r>
            <a:r>
              <a:rPr lang="fr-FR" sz="2400" b="1" dirty="0" err="1" smtClean="0">
                <a:latin typeface="Comic Sans MS" pitchFamily="66" charset="0"/>
              </a:rPr>
              <a:t>érythroïdes</a:t>
            </a:r>
            <a:r>
              <a:rPr lang="fr-FR" sz="2400" b="1" dirty="0" smtClean="0">
                <a:latin typeface="Comic Sans MS" pitchFamily="66" charset="0"/>
              </a:rPr>
              <a:t>      </a:t>
            </a:r>
            <a:r>
              <a:rPr lang="fr-FR" sz="2400" b="1" dirty="0" smtClean="0">
                <a:solidFill>
                  <a:srgbClr val="C00000"/>
                </a:solidFill>
                <a:latin typeface="Comic Sans MS" pitchFamily="66" charset="0"/>
              </a:rPr>
              <a:t>25%</a:t>
            </a:r>
          </a:p>
          <a:p>
            <a:pPr>
              <a:lnSpc>
                <a:spcPct val="200000"/>
              </a:lnSpc>
            </a:pPr>
            <a:r>
              <a:rPr lang="fr-FR" sz="2400" b="1" dirty="0" smtClean="0">
                <a:latin typeface="Comic Sans MS" pitchFamily="66" charset="0"/>
              </a:rPr>
              <a:t>Lymphocytes*            </a:t>
            </a:r>
            <a:r>
              <a:rPr lang="fr-FR" sz="2400" b="1" dirty="0" smtClean="0">
                <a:solidFill>
                  <a:srgbClr val="C00000"/>
                </a:solidFill>
                <a:latin typeface="Comic Sans MS" pitchFamily="66" charset="0"/>
              </a:rPr>
              <a:t>10%</a:t>
            </a:r>
          </a:p>
          <a:p>
            <a:pPr>
              <a:lnSpc>
                <a:spcPct val="200000"/>
              </a:lnSpc>
            </a:pPr>
            <a:r>
              <a:rPr lang="fr-FR" sz="2400" b="1" dirty="0" smtClean="0">
                <a:latin typeface="Comic Sans MS" pitchFamily="66" charset="0"/>
              </a:rPr>
              <a:t>Plasmocytes               </a:t>
            </a:r>
            <a:r>
              <a:rPr lang="fr-FR" sz="2400" b="1" dirty="0" smtClean="0">
                <a:solidFill>
                  <a:srgbClr val="C00000"/>
                </a:solidFill>
                <a:latin typeface="Comic Sans MS" pitchFamily="66" charset="0"/>
              </a:rPr>
              <a:t>3%</a:t>
            </a:r>
          </a:p>
          <a:p>
            <a:pPr>
              <a:lnSpc>
                <a:spcPct val="200000"/>
              </a:lnSpc>
            </a:pPr>
            <a:r>
              <a:rPr lang="fr-FR" sz="2400" b="1" dirty="0" smtClean="0">
                <a:latin typeface="Comic Sans MS" pitchFamily="66" charset="0"/>
              </a:rPr>
              <a:t>Cellules </a:t>
            </a:r>
            <a:r>
              <a:rPr lang="fr-FR" sz="2400" b="1" dirty="0" err="1" smtClean="0">
                <a:latin typeface="Comic Sans MS" pitchFamily="66" charset="0"/>
              </a:rPr>
              <a:t>mégacaryocytaires</a:t>
            </a:r>
            <a:r>
              <a:rPr lang="fr-FR" sz="2400" b="1" dirty="0" smtClean="0">
                <a:latin typeface="Comic Sans MS" pitchFamily="66" charset="0"/>
              </a:rPr>
              <a:t>  </a:t>
            </a:r>
            <a:r>
              <a:rPr lang="fr-FR" sz="2400" b="1" dirty="0" smtClean="0">
                <a:solidFill>
                  <a:srgbClr val="C00000"/>
                </a:solidFill>
                <a:latin typeface="Comic Sans MS" pitchFamily="66" charset="0"/>
              </a:rPr>
              <a:t>0.5 %</a:t>
            </a:r>
            <a:endParaRPr lang="fr-FR" sz="2400" b="1" dirty="0">
              <a:solidFill>
                <a:srgbClr val="C00000"/>
              </a:solidFill>
              <a:latin typeface="Comic Sans MS" pitchFamily="66"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594</TotalTime>
  <Words>1207</Words>
  <Application>Microsoft Office PowerPoint</Application>
  <PresentationFormat>Affichage à l'écran (4:3)</PresentationFormat>
  <Paragraphs>140</Paragraphs>
  <Slides>35</Slides>
  <Notes>0</Notes>
  <HiddenSlides>0</HiddenSlides>
  <MMClips>0</MMClips>
  <ScaleCrop>false</ScaleCrop>
  <HeadingPairs>
    <vt:vector size="4" baseType="variant">
      <vt:variant>
        <vt:lpstr>Thème</vt:lpstr>
      </vt:variant>
      <vt:variant>
        <vt:i4>1</vt:i4>
      </vt:variant>
      <vt:variant>
        <vt:lpstr>Titres des diapositives</vt:lpstr>
      </vt:variant>
      <vt:variant>
        <vt:i4>35</vt:i4>
      </vt:variant>
    </vt:vector>
  </HeadingPairs>
  <TitlesOfParts>
    <vt:vector size="36" baseType="lpstr">
      <vt:lpstr>Débit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vector>
  </TitlesOfParts>
  <Company>Acer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Valued Acer Customer</dc:creator>
  <cp:lastModifiedBy>Valued Acer Customer</cp:lastModifiedBy>
  <cp:revision>58</cp:revision>
  <dcterms:created xsi:type="dcterms:W3CDTF">2015-11-03T19:31:36Z</dcterms:created>
  <dcterms:modified xsi:type="dcterms:W3CDTF">2016-10-06T08:31:00Z</dcterms:modified>
</cp:coreProperties>
</file>